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2"/>
    <p:sldId id="276" r:id="rId3"/>
    <p:sldId id="711" r:id="rId4"/>
    <p:sldId id="363" r:id="rId5"/>
    <p:sldId id="796" r:id="rId6"/>
    <p:sldId id="795" r:id="rId7"/>
    <p:sldId id="784" r:id="rId8"/>
    <p:sldId id="786" r:id="rId9"/>
    <p:sldId id="789" r:id="rId10"/>
    <p:sldId id="790" r:id="rId11"/>
    <p:sldId id="785" r:id="rId12"/>
    <p:sldId id="792" r:id="rId13"/>
    <p:sldId id="787" r:id="rId14"/>
    <p:sldId id="788" r:id="rId15"/>
    <p:sldId id="793" r:id="rId16"/>
    <p:sldId id="791" r:id="rId17"/>
    <p:sldId id="797" r:id="rId18"/>
    <p:sldId id="798" r:id="rId19"/>
    <p:sldId id="507" r:id="rId20"/>
    <p:sldId id="364" r:id="rId21"/>
    <p:sldId id="681" r:id="rId22"/>
    <p:sldId id="682" r:id="rId23"/>
    <p:sldId id="739" r:id="rId24"/>
    <p:sldId id="368" r:id="rId25"/>
    <p:sldId id="799" r:id="rId26"/>
    <p:sldId id="447" r:id="rId27"/>
    <p:sldId id="680" r:id="rId28"/>
    <p:sldId id="370" r:id="rId29"/>
    <p:sldId id="372" r:id="rId30"/>
    <p:sldId id="801" r:id="rId31"/>
    <p:sldId id="373" r:id="rId32"/>
    <p:sldId id="377" r:id="rId33"/>
    <p:sldId id="382" r:id="rId34"/>
    <p:sldId id="839" r:id="rId35"/>
    <p:sldId id="802" r:id="rId36"/>
    <p:sldId id="803" r:id="rId37"/>
    <p:sldId id="804" r:id="rId38"/>
    <p:sldId id="805" r:id="rId39"/>
    <p:sldId id="724" r:id="rId4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D010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75" autoAdjust="0"/>
    <p:restoredTop sz="94660"/>
  </p:normalViewPr>
  <p:slideViewPr>
    <p:cSldViewPr showGuides="1">
      <p:cViewPr varScale="1">
        <p:scale>
          <a:sx n="84" d="100"/>
          <a:sy n="84" d="100"/>
        </p:scale>
        <p:origin x="-1002" y="-78"/>
      </p:cViewPr>
      <p:guideLst>
        <p:guide orient="horz" pos="2118"/>
        <p:guide pos="2867"/>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pPr/>
              <a:t>2020/5/11</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solidFill>
                  <a:schemeClr val="bg1"/>
                </a:solidFill>
              </a:defRPr>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4098" name="组合 7"/>
          <p:cNvGrpSpPr/>
          <p:nvPr userDrawn="1"/>
        </p:nvGrpSpPr>
        <p:grpSpPr>
          <a:xfrm>
            <a:off x="0" y="6473825"/>
            <a:ext cx="9144000" cy="412750"/>
            <a:chOff x="0" y="6444852"/>
            <a:chExt cx="12192000" cy="413147"/>
          </a:xfrm>
        </p:grpSpPr>
        <p:pic>
          <p:nvPicPr>
            <p:cNvPr id="4101" name="图片 8"/>
            <p:cNvPicPr>
              <a:picLocks noChangeAspect="1"/>
            </p:cNvPicPr>
            <p:nvPr/>
          </p:nvPicPr>
          <p:blipFill>
            <a:blip r:embed="rId2"/>
            <a:stretch>
              <a:fillRect/>
            </a:stretch>
          </p:blipFill>
          <p:spPr>
            <a:xfrm>
              <a:off x="0" y="6444852"/>
              <a:ext cx="6610350" cy="413147"/>
            </a:xfrm>
            <a:prstGeom prst="rect">
              <a:avLst/>
            </a:prstGeom>
            <a:noFill/>
            <a:ln w="9525">
              <a:noFill/>
            </a:ln>
          </p:spPr>
        </p:pic>
        <p:pic>
          <p:nvPicPr>
            <p:cNvPr id="4102" name="图片 9"/>
            <p:cNvPicPr>
              <a:picLocks noChangeAspect="1"/>
            </p:cNvPicPr>
            <p:nvPr/>
          </p:nvPicPr>
          <p:blipFill>
            <a:blip r:embed="rId2"/>
            <a:srcRect r="13255"/>
            <a:stretch>
              <a:fillRect/>
            </a:stretch>
          </p:blipFill>
          <p:spPr>
            <a:xfrm>
              <a:off x="6457950" y="6444852"/>
              <a:ext cx="5734050" cy="413147"/>
            </a:xfrm>
            <a:prstGeom prst="rect">
              <a:avLst/>
            </a:prstGeom>
            <a:noFill/>
            <a:ln w="9525">
              <a:noFill/>
            </a:ln>
          </p:spPr>
        </p:pic>
      </p:grpSp>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D3D54597-56A4-44F0-A4F5-CB7207034E44}" type="datetimeFigureOut">
              <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rPr>
              <a:pPr marL="0" marR="0" lvl="0" indent="0" algn="l" defTabSz="914400" rtl="0" eaLnBrk="1" fontAlgn="auto" latinLnBrk="0" hangingPunct="1">
                <a:lnSpc>
                  <a:spcPct val="100000"/>
                </a:lnSpc>
                <a:spcBef>
                  <a:spcPct val="0"/>
                </a:spcBef>
                <a:spcAft>
                  <a:spcPct val="0"/>
                </a:spcAft>
                <a:buClrTx/>
                <a:buSzTx/>
                <a:buFontTx/>
                <a:buNone/>
                <a:defRPr/>
              </a:pPr>
              <a:t>2020/5/11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Cambria" panose="02040503050406030204" pitchFamily="18" charset="0"/>
              <a:ea typeface="黑体" panose="02010600030101010101"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zh-CN" altLang="en-US" dirty="0">
                <a:latin typeface="Cambria" panose="02040503050406030204" pitchFamily="18" charset="0"/>
              </a:rPr>
              <a:pPr lvl="0" eaLnBrk="1" hangingPunct="1">
                <a:buNone/>
              </a:pPr>
              <a:t>‹#›</a:t>
            </a:fld>
            <a:endParaRPr lang="zh-CN" altLang="en-US" dirty="0">
              <a:latin typeface="Cambria" panose="020405030504060302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bg1"/>
                </a:solidFill>
              </a:defRPr>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fillRect/>
          </a:stretch>
        </a:blip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pPr lvl="0" fontAlgn="base"/>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emf"/></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标题 3073"/>
          <p:cNvSpPr>
            <a:spLocks noGrp="1"/>
          </p:cNvSpPr>
          <p:nvPr>
            <p:ph type="ctrTitle"/>
          </p:nvPr>
        </p:nvSpPr>
        <p:spPr>
          <a:xfrm>
            <a:off x="400338" y="1026465"/>
            <a:ext cx="8143587" cy="3948126"/>
          </a:xfrm>
        </p:spPr>
        <p:txBody>
          <a:bodyPr anchor="ctr"/>
          <a:lstStyle/>
          <a:p>
            <a:pPr algn="l" defTabSz="914400">
              <a:lnSpc>
                <a:spcPct val="150000"/>
              </a:lnSpc>
              <a:buClrTx/>
              <a:buSzTx/>
              <a:buFontTx/>
            </a:pPr>
            <a:r>
              <a:rPr lang="zh-CN" altLang="zh-CN" sz="3600" b="1" dirty="0">
                <a:solidFill>
                  <a:srgbClr val="FFFF00"/>
                </a:solidFill>
                <a:latin typeface="宋体" panose="02010600030101010101" pitchFamily="2" charset="-122"/>
                <a:ea typeface="宋体" panose="02010600030101010101" pitchFamily="2" charset="-122"/>
                <a:cs typeface="隶书" panose="02010509060101010101" pitchFamily="49" charset="-122"/>
                <a:sym typeface="+mn-ea"/>
              </a:rPr>
              <a:t>你是十环还是脱靶？</a:t>
            </a:r>
            <a:r>
              <a:rPr lang="zh-CN" altLang="zh-CN" sz="3200" b="1" dirty="0">
                <a:latin typeface="隶书" panose="02010509060101010101" pitchFamily="49" charset="-122"/>
                <a:ea typeface="隶书" panose="02010509060101010101" pitchFamily="49" charset="-122"/>
                <a:cs typeface="隶书" panose="02010509060101010101" pitchFamily="49" charset="-122"/>
                <a:sym typeface="+mn-ea"/>
              </a:rPr>
              <a:t/>
            </a:r>
            <a:br>
              <a:rPr lang="zh-CN" altLang="zh-CN" sz="3200" b="1" dirty="0">
                <a:latin typeface="隶书" panose="02010509060101010101" pitchFamily="49" charset="-122"/>
                <a:ea typeface="隶书" panose="02010509060101010101" pitchFamily="49" charset="-122"/>
                <a:cs typeface="隶书" panose="02010509060101010101" pitchFamily="49" charset="-122"/>
                <a:sym typeface="+mn-ea"/>
              </a:rPr>
            </a:br>
            <a:r>
              <a:rPr lang="en-US" altLang="zh-CN" sz="4800" b="1" dirty="0" smtClean="0">
                <a:latin typeface="隶书" panose="02010509060101010101" pitchFamily="49" charset="-122"/>
                <a:ea typeface="隶书" panose="02010509060101010101" pitchFamily="49" charset="-122"/>
                <a:cs typeface="隶书" panose="02010509060101010101" pitchFamily="49" charset="-122"/>
                <a:sym typeface="+mn-ea"/>
              </a:rPr>
              <a:t>        </a:t>
            </a:r>
            <a:r>
              <a:rPr lang="en-US" altLang="zh-CN" sz="4800" b="1" dirty="0" smtClean="0">
                <a:solidFill>
                  <a:srgbClr val="FFFF00"/>
                </a:solidFill>
                <a:latin typeface="隶书" panose="02010509060101010101" pitchFamily="49" charset="-122"/>
                <a:ea typeface="隶书" panose="02010509060101010101" pitchFamily="49" charset="-122"/>
                <a:cs typeface="隶书" panose="02010509060101010101" pitchFamily="49" charset="-122"/>
                <a:sym typeface="+mn-ea"/>
              </a:rPr>
              <a:t> </a:t>
            </a:r>
            <a:br>
              <a:rPr lang="en-US" altLang="zh-CN" sz="4800" b="1" dirty="0" smtClean="0">
                <a:solidFill>
                  <a:srgbClr val="FFFF00"/>
                </a:solidFill>
                <a:latin typeface="隶书" panose="02010509060101010101" pitchFamily="49" charset="-122"/>
                <a:ea typeface="隶书" panose="02010509060101010101" pitchFamily="49" charset="-122"/>
                <a:cs typeface="隶书" panose="02010509060101010101" pitchFamily="49" charset="-122"/>
                <a:sym typeface="+mn-ea"/>
              </a:rPr>
            </a:br>
            <a:r>
              <a:rPr lang="en-US" altLang="zh-CN" sz="4800" b="1" dirty="0" smtClean="0">
                <a:solidFill>
                  <a:srgbClr val="FFFF00"/>
                </a:solidFill>
                <a:latin typeface="隶书" panose="02010509060101010101" pitchFamily="49" charset="-122"/>
                <a:ea typeface="隶书" panose="02010509060101010101" pitchFamily="49" charset="-122"/>
                <a:cs typeface="隶书" panose="02010509060101010101" pitchFamily="49" charset="-122"/>
                <a:sym typeface="+mn-ea"/>
              </a:rPr>
              <a:t>    </a:t>
            </a:r>
            <a:r>
              <a:rPr lang="zh-CN" altLang="en-US" sz="4000" b="1" dirty="0">
                <a:solidFill>
                  <a:schemeClr val="bg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sym typeface="+mn-ea"/>
              </a:rPr>
              <a:t>精准审题 展思想魅力</a:t>
            </a:r>
            <a:r>
              <a:rPr lang="en-US" altLang="zh-CN" sz="4800" b="1" dirty="0">
                <a:solidFill>
                  <a:schemeClr val="bg1"/>
                </a:solidFill>
                <a:effectLst>
                  <a:outerShdw blurRad="38100" dist="25400" dir="5400000" algn="ctr" rotWithShape="0">
                    <a:srgbClr val="6E747A">
                      <a:alpha val="43000"/>
                    </a:srgbClr>
                  </a:outerShdw>
                </a:effectLst>
                <a:latin typeface="黑体" panose="02010600030101010101" charset="-122"/>
                <a:ea typeface="黑体" panose="02010600030101010101" charset="-122"/>
                <a:sym typeface="+mn-ea"/>
              </a:rPr>
              <a:t/>
            </a:r>
            <a:br>
              <a:rPr lang="en-US" altLang="zh-CN" sz="4800" b="1" dirty="0">
                <a:solidFill>
                  <a:schemeClr val="bg1"/>
                </a:solidFill>
                <a:effectLst>
                  <a:outerShdw blurRad="38100" dist="25400" dir="5400000" algn="ctr" rotWithShape="0">
                    <a:srgbClr val="6E747A">
                      <a:alpha val="43000"/>
                    </a:srgbClr>
                  </a:outerShdw>
                </a:effectLst>
                <a:latin typeface="黑体" panose="02010600030101010101" charset="-122"/>
                <a:ea typeface="黑体" panose="02010600030101010101" charset="-122"/>
                <a:sym typeface="+mn-ea"/>
              </a:rPr>
            </a:br>
            <a:endParaRPr lang="en-US" altLang="zh-CN" sz="4800" b="1" kern="1200" baseline="0" dirty="0">
              <a:solidFill>
                <a:schemeClr val="bg1"/>
              </a:solidFill>
              <a:effectLst>
                <a:outerShdw blurRad="38100" dist="25400" dir="5400000" algn="ctr" rotWithShape="0">
                  <a:srgbClr val="6E747A">
                    <a:alpha val="43000"/>
                  </a:srgbClr>
                </a:outerShdw>
              </a:effectLst>
              <a:latin typeface="黑体" panose="02010600030101010101" charset="-122"/>
              <a:ea typeface="黑体" panose="02010600030101010101" charset="-122"/>
              <a:cs typeface="+mj-cs"/>
              <a:sym typeface="+mn-ea"/>
            </a:endParaRPr>
          </a:p>
        </p:txBody>
      </p:sp>
      <p:sp>
        <p:nvSpPr>
          <p:cNvPr id="6" name="副标题 5"/>
          <p:cNvSpPr>
            <a:spLocks noGrp="1"/>
          </p:cNvSpPr>
          <p:nvPr>
            <p:ph type="subTitle" idx="1"/>
          </p:nvPr>
        </p:nvSpPr>
        <p:spPr/>
        <p:txBody>
          <a:bodyPr/>
          <a:lstStyle/>
          <a:p>
            <a:endParaRPr lang="zh-CN" alt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p:nvPr/>
        </p:nvSpPr>
        <p:spPr>
          <a:xfrm>
            <a:off x="180340" y="283845"/>
            <a:ext cx="4596765" cy="5692775"/>
          </a:xfrm>
          <a:prstGeom prst="rect">
            <a:avLst/>
          </a:prstGeom>
          <a:noFill/>
          <a:ln w="9525">
            <a:noFill/>
          </a:ln>
        </p:spPr>
        <p:txBody>
          <a:bodyPr wrap="square">
            <a:spAutoFit/>
          </a:bodyPr>
          <a:lstStyle/>
          <a:p>
            <a:pPr>
              <a:spcBef>
                <a:spcPct val="50000"/>
              </a:spcBef>
            </a:pPr>
            <a:r>
              <a:rPr lang="en-US" altLang="zh-CN" sz="2800" b="1" dirty="0">
                <a:solidFill>
                  <a:srgbClr val="FFFF00"/>
                </a:solidFill>
                <a:latin typeface="Arial" panose="020B0604020202020204" pitchFamily="34" charset="0"/>
              </a:rPr>
              <a:t>【2015</a:t>
            </a:r>
            <a:r>
              <a:rPr lang="zh-CN" altLang="en-US" sz="2800" b="1" dirty="0">
                <a:solidFill>
                  <a:srgbClr val="FFFF00"/>
                </a:solidFill>
                <a:latin typeface="Arial" panose="020B0604020202020204" pitchFamily="34" charset="0"/>
              </a:rPr>
              <a:t>年湖北卷</a:t>
            </a:r>
            <a:r>
              <a:rPr lang="en-US" altLang="zh-CN" sz="2800" b="1" dirty="0">
                <a:solidFill>
                  <a:srgbClr val="FFFF00"/>
                </a:solidFill>
                <a:latin typeface="Arial" panose="020B0604020202020204" pitchFamily="34" charset="0"/>
              </a:rPr>
              <a:t>】</a:t>
            </a:r>
            <a:endParaRPr lang="en-US" altLang="zh-CN" sz="2800" dirty="0">
              <a:solidFill>
                <a:srgbClr val="FF0000"/>
              </a:solidFill>
              <a:latin typeface="Arial" panose="020B0604020202020204" pitchFamily="34" charset="0"/>
            </a:endParaRPr>
          </a:p>
          <a:p>
            <a:pPr>
              <a:spcBef>
                <a:spcPct val="50000"/>
              </a:spcBef>
            </a:pPr>
            <a:r>
              <a:rPr lang="en-US" altLang="zh-CN" sz="2800" dirty="0">
                <a:latin typeface="Arial" panose="020B0604020202020204" pitchFamily="34" charset="0"/>
              </a:rPr>
              <a:t>      </a:t>
            </a:r>
            <a:r>
              <a:rPr lang="en-US" altLang="zh-CN" sz="2800" b="1" dirty="0">
                <a:solidFill>
                  <a:schemeClr val="bg1"/>
                </a:solidFill>
                <a:latin typeface="Arial" panose="020B0604020202020204" pitchFamily="34" charset="0"/>
              </a:rPr>
              <a:t> </a:t>
            </a:r>
            <a:r>
              <a:rPr lang="zh-CN" altLang="en-US" sz="2800" b="1" dirty="0">
                <a:solidFill>
                  <a:schemeClr val="bg1"/>
                </a:solidFill>
                <a:latin typeface="Arial" panose="020B0604020202020204" pitchFamily="34" charset="0"/>
              </a:rPr>
              <a:t>泉水在地下</a:t>
            </a:r>
            <a:r>
              <a:rPr lang="zh-CN" altLang="en-US" sz="2800" b="1" dirty="0">
                <a:solidFill>
                  <a:srgbClr val="FF0000"/>
                </a:solidFill>
                <a:latin typeface="Arial" panose="020B0604020202020204" pitchFamily="34" charset="0"/>
              </a:rPr>
              <a:t>蓄积</a:t>
            </a:r>
            <a:r>
              <a:rPr lang="zh-CN" altLang="en-US" sz="2800" b="1" dirty="0">
                <a:solidFill>
                  <a:schemeClr val="bg1"/>
                </a:solidFill>
                <a:latin typeface="Arial" panose="020B0604020202020204" pitchFamily="34" charset="0"/>
              </a:rPr>
              <a:t>。一旦有机会，它便骄傲地涌出地面，成为众人瞩目的喷泉，继而汇成溪流，奔向远方。但人们对地下的泉水鲜有关注，其实，正是因为有地下那些默默不语的泉水的不断</a:t>
            </a:r>
            <a:r>
              <a:rPr lang="zh-CN" altLang="en-US" sz="2800" b="1" dirty="0">
                <a:solidFill>
                  <a:srgbClr val="FF0000"/>
                </a:solidFill>
                <a:latin typeface="Arial" panose="020B0604020202020204" pitchFamily="34" charset="0"/>
              </a:rPr>
              <a:t>聚集</a:t>
            </a:r>
            <a:r>
              <a:rPr lang="zh-CN" altLang="en-US" sz="2800" b="1" dirty="0">
                <a:solidFill>
                  <a:schemeClr val="bg1"/>
                </a:solidFill>
                <a:latin typeface="Arial" panose="020B0604020202020204" pitchFamily="34" charset="0"/>
              </a:rPr>
              <a:t>，才有地上那一股股清泉的不停奔涌。</a:t>
            </a:r>
          </a:p>
          <a:p>
            <a:pPr>
              <a:spcBef>
                <a:spcPct val="50000"/>
              </a:spcBef>
            </a:pPr>
            <a:r>
              <a:rPr lang="zh-CN" altLang="en-US" sz="2800" b="1" dirty="0">
                <a:solidFill>
                  <a:schemeClr val="bg1"/>
                </a:solidFill>
                <a:latin typeface="Arial" panose="020B0604020202020204" pitchFamily="34" charset="0"/>
              </a:rPr>
              <a:t>       </a:t>
            </a:r>
            <a:r>
              <a:rPr lang="zh-CN" altLang="en-US" sz="2800" b="1" dirty="0">
                <a:solidFill>
                  <a:srgbClr val="FFFF00"/>
                </a:solidFill>
                <a:latin typeface="Arial" panose="020B0604020202020204" pitchFamily="34" charset="0"/>
              </a:rPr>
              <a:t>自选角度，不少于</a:t>
            </a:r>
            <a:r>
              <a:rPr lang="en-US" altLang="zh-CN" sz="2800" b="1" dirty="0">
                <a:solidFill>
                  <a:srgbClr val="FFFF00"/>
                </a:solidFill>
                <a:latin typeface="Arial" panose="020B0604020202020204" pitchFamily="34" charset="0"/>
              </a:rPr>
              <a:t>800</a:t>
            </a:r>
            <a:r>
              <a:rPr lang="zh-CN" altLang="en-US" sz="2800" b="1" dirty="0">
                <a:solidFill>
                  <a:srgbClr val="FFFF00"/>
                </a:solidFill>
                <a:latin typeface="Arial" panose="020B0604020202020204" pitchFamily="34" charset="0"/>
              </a:rPr>
              <a:t>字，标题自拟。 </a:t>
            </a:r>
          </a:p>
        </p:txBody>
      </p:sp>
      <p:pic>
        <p:nvPicPr>
          <p:cNvPr id="2" name="图片 1"/>
          <p:cNvPicPr>
            <a:picLocks noChangeAspect="1"/>
          </p:cNvPicPr>
          <p:nvPr/>
        </p:nvPicPr>
        <p:blipFill>
          <a:blip r:embed="rId2"/>
          <a:stretch>
            <a:fillRect/>
          </a:stretch>
        </p:blipFill>
        <p:spPr>
          <a:xfrm>
            <a:off x="5932170" y="2540000"/>
            <a:ext cx="3210560" cy="4283710"/>
          </a:xfrm>
          <a:prstGeom prst="rect">
            <a:avLst/>
          </a:prstGeom>
        </p:spPr>
      </p:pic>
      <p:sp>
        <p:nvSpPr>
          <p:cNvPr id="3" name="WordArt 3"/>
          <p:cNvSpPr>
            <a:spLocks noTextEdit="1"/>
          </p:cNvSpPr>
          <p:nvPr/>
        </p:nvSpPr>
        <p:spPr>
          <a:xfrm>
            <a:off x="6065520" y="950595"/>
            <a:ext cx="1939290" cy="1328420"/>
          </a:xfrm>
          <a:prstGeom prst="rect">
            <a:avLst/>
          </a:prstGeom>
        </p:spPr>
        <p:txBody>
          <a:bodyPr wrap="none" fromWordArt="1">
            <a:prstTxWarp prst="textPlain">
              <a:avLst>
                <a:gd name="adj" fmla="val 50000"/>
              </a:avLst>
            </a:prstTxWarp>
            <a:normAutofit/>
          </a:bodyPr>
          <a:lstStyle/>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原题</a:t>
            </a:r>
          </a:p>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呈现</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p:nvPr/>
        </p:nvSpPr>
        <p:spPr>
          <a:xfrm>
            <a:off x="214948" y="140335"/>
            <a:ext cx="8713787" cy="6554470"/>
          </a:xfrm>
          <a:prstGeom prst="rect">
            <a:avLst/>
          </a:prstGeom>
          <a:noFill/>
          <a:ln w="9525">
            <a:noFill/>
          </a:ln>
        </p:spPr>
        <p:txBody>
          <a:bodyPr>
            <a:spAutoFit/>
          </a:bodyPr>
          <a:lstStyle/>
          <a:p>
            <a:r>
              <a:rPr lang="en-US" altLang="zh-CN" sz="2800" dirty="0">
                <a:solidFill>
                  <a:srgbClr val="FFFF66"/>
                </a:solidFill>
                <a:latin typeface="Arial" panose="020B0604020202020204" pitchFamily="34" charset="0"/>
              </a:rPr>
              <a:t>      </a:t>
            </a:r>
            <a:r>
              <a:rPr lang="zh-CN" altLang="en-US" sz="2800" dirty="0">
                <a:solidFill>
                  <a:srgbClr val="FFFF66"/>
                </a:solidFill>
                <a:latin typeface="Arial" panose="020B0604020202020204" pitchFamily="34" charset="0"/>
              </a:rPr>
              <a:t>     </a:t>
            </a:r>
          </a:p>
          <a:p>
            <a:r>
              <a:rPr lang="zh-CN" altLang="en-US" sz="2800" dirty="0">
                <a:solidFill>
                  <a:srgbClr val="FFFF66"/>
                </a:solidFill>
                <a:latin typeface="Arial" panose="020B0604020202020204" pitchFamily="34" charset="0"/>
              </a:rPr>
              <a:t>      </a:t>
            </a:r>
            <a:r>
              <a:rPr lang="zh-CN" altLang="en-US" sz="2800" b="1" dirty="0">
                <a:solidFill>
                  <a:srgbClr val="FFFF00"/>
                </a:solidFill>
                <a:latin typeface="黑体" panose="02010600030101010101" charset="-122"/>
                <a:ea typeface="黑体" panose="02010600030101010101" charset="-122"/>
                <a:cs typeface="黑体" panose="02010600030101010101" charset="-122"/>
              </a:rPr>
              <a:t>      没有蓄积，焉有喷薄？   </a:t>
            </a:r>
          </a:p>
          <a:p>
            <a:r>
              <a:rPr lang="zh-CN" altLang="en-US" sz="2800" b="1" dirty="0">
                <a:solidFill>
                  <a:srgbClr val="FFFF00"/>
                </a:solidFill>
                <a:latin typeface="黑体" panose="02010600030101010101" charset="-122"/>
                <a:ea typeface="黑体" panose="02010600030101010101" charset="-122"/>
                <a:cs typeface="黑体" panose="02010600030101010101" charset="-122"/>
              </a:rPr>
              <a:t>         </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为人生蓄势 </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         </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韬光养晦，厚积薄发</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             （十环）</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rPr>
              <a:t>         寂寞人后，方能绚丽人前</a:t>
            </a:r>
          </a:p>
          <a:p>
            <a:r>
              <a:rPr lang="zh-CN" altLang="en-US" sz="2800" b="1" dirty="0">
                <a:solidFill>
                  <a:srgbClr val="FFFF00"/>
                </a:solidFill>
                <a:latin typeface="黑体" panose="02010600030101010101" charset="-122"/>
                <a:ea typeface="黑体" panose="02010600030101010101" charset="-122"/>
                <a:cs typeface="黑体" panose="02010600030101010101" charset="-122"/>
              </a:rPr>
              <a:t>         所有的静默是为了勃发</a:t>
            </a:r>
          </a:p>
          <a:p>
            <a:r>
              <a:rPr lang="zh-CN" altLang="en-US" sz="2800" b="1" dirty="0">
                <a:solidFill>
                  <a:srgbClr val="FFFF00"/>
                </a:solidFill>
                <a:latin typeface="黑体" panose="02010600030101010101" charset="-122"/>
                <a:ea typeface="黑体" panose="02010600030101010101" charset="-122"/>
                <a:cs typeface="黑体" panose="02010600030101010101" charset="-122"/>
              </a:rPr>
              <a:t>             </a:t>
            </a:r>
            <a:r>
              <a:rPr lang="zh-CN" altLang="en-US" sz="2800" b="1" dirty="0">
                <a:solidFill>
                  <a:srgbClr val="FF0000"/>
                </a:solidFill>
                <a:latin typeface="黑体" panose="02010600030101010101" charset="-122"/>
                <a:ea typeface="黑体" panose="02010600030101010101" charset="-122"/>
                <a:cs typeface="黑体" panose="02010600030101010101" charset="-122"/>
              </a:rPr>
              <a:t>（九环）</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rPr>
              <a:t>         </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十年磨一剑</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         </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沉潜，为成功蓄势</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            （六环）</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rPr>
              <a:t>         登高先自卑 </a:t>
            </a:r>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（五环）</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rPr>
              <a:t>         </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人生的退与进 </a:t>
            </a:r>
            <a:r>
              <a:rPr lang="en-US" altLang="zh-CN" sz="2800" b="1" dirty="0">
                <a:solidFill>
                  <a:srgbClr val="FF0000"/>
                </a:solidFill>
                <a:latin typeface="黑体" panose="02010600030101010101" charset="-122"/>
                <a:ea typeface="黑体" panose="02010600030101010101" charset="-122"/>
                <a:cs typeface="黑体" panose="02010600030101010101" charset="-122"/>
                <a:sym typeface="+mn-ea"/>
              </a:rPr>
              <a:t>(</a:t>
            </a:r>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脱靶）</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endParaRPr lang="en-US" altLang="zh-CN" sz="2800" b="1" dirty="0">
              <a:solidFill>
                <a:srgbClr val="FF0000"/>
              </a:solidFill>
              <a:latin typeface="黑体" panose="02010600030101010101" charset="-122"/>
              <a:ea typeface="黑体" panose="02010600030101010101" charset="-122"/>
              <a:cs typeface="黑体" panose="02010600030101010101" charset="-122"/>
            </a:endParaRPr>
          </a:p>
          <a:p>
            <a:r>
              <a:rPr lang="en-US" altLang="zh-CN" sz="2800" b="1" dirty="0">
                <a:solidFill>
                  <a:srgbClr val="FFFF00"/>
                </a:solidFill>
                <a:latin typeface="黑体" panose="02010600030101010101" charset="-122"/>
                <a:ea typeface="黑体" panose="02010600030101010101" charset="-122"/>
                <a:cs typeface="黑体" panose="02010600030101010101" charset="-122"/>
              </a:rPr>
              <a:t>  </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p:txBody>
      </p:sp>
      <p:sp>
        <p:nvSpPr>
          <p:cNvPr id="4" name="WordArt 3"/>
          <p:cNvSpPr>
            <a:spLocks noTextEdit="1"/>
          </p:cNvSpPr>
          <p:nvPr/>
        </p:nvSpPr>
        <p:spPr>
          <a:xfrm>
            <a:off x="6910705" y="2731135"/>
            <a:ext cx="1677670" cy="1395730"/>
          </a:xfrm>
          <a:prstGeom prst="rect">
            <a:avLst/>
          </a:prstGeom>
        </p:spPr>
        <p:txBody>
          <a:bodyPr wrap="none" fromWordArt="1">
            <a:prstTxWarp prst="textPlain">
              <a:avLst>
                <a:gd name="adj" fmla="val 50000"/>
              </a:avLst>
            </a:prstTxWarp>
            <a:normAutofit/>
          </a:bodyPr>
          <a:lstStyle/>
          <a:p>
            <a:pPr algn="ctr" eaLnBrk="0" hangingPunct="0"/>
            <a:r>
              <a:rPr lang="zh-CN" altLang="en-US"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立意</a:t>
            </a:r>
          </a:p>
          <a:p>
            <a:pPr algn="ctr" eaLnBrk="0" hangingPunct="0"/>
            <a:r>
              <a:rPr lang="zh-CN" altLang="en-US"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示例</a:t>
            </a:r>
          </a:p>
        </p:txBody>
      </p:sp>
      <p:pic>
        <p:nvPicPr>
          <p:cNvPr id="2" name="图片 1" descr="1552098"/>
          <p:cNvPicPr>
            <a:picLocks noChangeAspect="1"/>
          </p:cNvPicPr>
          <p:nvPr/>
        </p:nvPicPr>
        <p:blipFill>
          <a:blip r:embed="rId2"/>
          <a:stretch>
            <a:fillRect/>
          </a:stretch>
        </p:blipFill>
        <p:spPr>
          <a:xfrm>
            <a:off x="7653655" y="637540"/>
            <a:ext cx="1275080" cy="127508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p:nvPr/>
        </p:nvSpPr>
        <p:spPr>
          <a:xfrm>
            <a:off x="0" y="143510"/>
            <a:ext cx="6595110" cy="5631180"/>
          </a:xfrm>
          <a:prstGeom prst="rect">
            <a:avLst/>
          </a:prstGeom>
          <a:noFill/>
          <a:ln w="9525">
            <a:noFill/>
          </a:ln>
        </p:spPr>
        <p:txBody>
          <a:bodyPr wrap="square">
            <a:spAutoFit/>
          </a:bodyPr>
          <a:lstStyle/>
          <a:p>
            <a:endParaRPr lang="en-US" altLang="zh-CN" sz="2400" dirty="0">
              <a:latin typeface="Arial" panose="020B0604020202020204" pitchFamily="34" charset="0"/>
            </a:endParaRPr>
          </a:p>
          <a:p>
            <a:r>
              <a:rPr lang="en-US" altLang="zh-CN" sz="2400" dirty="0">
                <a:latin typeface="Arial" panose="020B0604020202020204" pitchFamily="34" charset="0"/>
              </a:rPr>
              <a:t>       </a:t>
            </a:r>
            <a:r>
              <a:rPr lang="zh-CN" altLang="en-US" sz="2400" b="1" dirty="0">
                <a:solidFill>
                  <a:schemeClr val="bg1"/>
                </a:solidFill>
                <a:latin typeface="Arial" panose="020B0604020202020204" pitchFamily="34" charset="0"/>
              </a:rPr>
              <a:t>阅读下面文字，按照要求作文。 </a:t>
            </a:r>
          </a:p>
          <a:p>
            <a:r>
              <a:rPr lang="zh-CN" altLang="en-US" sz="2400" b="1" dirty="0">
                <a:solidFill>
                  <a:schemeClr val="bg1"/>
                </a:solidFill>
                <a:latin typeface="Arial" panose="020B0604020202020204" pitchFamily="34" charset="0"/>
              </a:rPr>
              <a:t>       南极大陆的水陆交接处，全是滑溜溜的冰层或者尖锐的冰凌，企鹅身躯笨重，没有可以用来攀爬的前臂，也没有可以飞翔的翅膀，如何从水中上岸？ </a:t>
            </a:r>
          </a:p>
          <a:p>
            <a:r>
              <a:rPr lang="zh-CN" altLang="en-US" sz="2400" b="1" dirty="0">
                <a:solidFill>
                  <a:schemeClr val="bg1"/>
                </a:solidFill>
                <a:latin typeface="Arial" panose="020B0604020202020204" pitchFamily="34" charset="0"/>
              </a:rPr>
              <a:t>       纪录片</a:t>
            </a:r>
            <a:r>
              <a:rPr lang="en-US" altLang="zh-CN" sz="2400" b="1" dirty="0">
                <a:solidFill>
                  <a:schemeClr val="bg1"/>
                </a:solidFill>
                <a:latin typeface="Arial" panose="020B0604020202020204" pitchFamily="34" charset="0"/>
              </a:rPr>
              <a:t>《</a:t>
            </a:r>
            <a:r>
              <a:rPr lang="zh-CN" altLang="en-US" sz="2400" b="1" dirty="0">
                <a:solidFill>
                  <a:schemeClr val="bg1"/>
                </a:solidFill>
                <a:latin typeface="Arial" panose="020B0604020202020204" pitchFamily="34" charset="0"/>
              </a:rPr>
              <a:t>深蓝</a:t>
            </a:r>
            <a:r>
              <a:rPr lang="en-US" altLang="zh-CN" sz="2400" b="1" dirty="0">
                <a:solidFill>
                  <a:schemeClr val="bg1"/>
                </a:solidFill>
                <a:latin typeface="Arial" panose="020B0604020202020204" pitchFamily="34" charset="0"/>
              </a:rPr>
              <a:t>》</a:t>
            </a:r>
            <a:r>
              <a:rPr lang="zh-CN" altLang="en-US" sz="2400" b="1" dirty="0">
                <a:solidFill>
                  <a:schemeClr val="bg1"/>
                </a:solidFill>
                <a:latin typeface="Arial" panose="020B0604020202020204" pitchFamily="34" charset="0"/>
              </a:rPr>
              <a:t>，详尽地展示了企鹅登陆的过程。在将要上岸时，企鹅猛地</a:t>
            </a:r>
            <a:r>
              <a:rPr lang="zh-CN" altLang="en-US" sz="2400" b="1" dirty="0">
                <a:solidFill>
                  <a:srgbClr val="FF0000"/>
                </a:solidFill>
                <a:latin typeface="Arial" panose="020B0604020202020204" pitchFamily="34" charset="0"/>
              </a:rPr>
              <a:t>低头</a:t>
            </a:r>
            <a:r>
              <a:rPr lang="zh-CN" altLang="en-US" sz="2400" b="1" dirty="0">
                <a:solidFill>
                  <a:schemeClr val="bg1"/>
                </a:solidFill>
                <a:latin typeface="Arial" panose="020B0604020202020204" pitchFamily="34" charset="0"/>
              </a:rPr>
              <a:t>，从海面扎入海中，拼力</a:t>
            </a:r>
            <a:r>
              <a:rPr lang="zh-CN" altLang="en-US" sz="2400" b="1" dirty="0">
                <a:solidFill>
                  <a:srgbClr val="FF0000"/>
                </a:solidFill>
                <a:latin typeface="Arial" panose="020B0604020202020204" pitchFamily="34" charset="0"/>
              </a:rPr>
              <a:t>沉潜</a:t>
            </a:r>
            <a:r>
              <a:rPr lang="zh-CN" altLang="en-US" sz="2400" b="1" dirty="0">
                <a:solidFill>
                  <a:schemeClr val="bg1"/>
                </a:solidFill>
                <a:latin typeface="Arial" panose="020B0604020202020204" pitchFamily="34" charset="0"/>
              </a:rPr>
              <a:t>。潜得越深，海水所产生的压力和浮力越大，企鹅一直潜到适当的深度，再摆动双足，</a:t>
            </a:r>
            <a:r>
              <a:rPr lang="zh-CN" altLang="en-US" sz="2400" b="1" dirty="0">
                <a:solidFill>
                  <a:srgbClr val="FF0000"/>
                </a:solidFill>
                <a:latin typeface="Arial" panose="020B0604020202020204" pitchFamily="34" charset="0"/>
              </a:rPr>
              <a:t>迅猛向上</a:t>
            </a:r>
            <a:r>
              <a:rPr lang="zh-CN" altLang="en-US" sz="2400" b="1" dirty="0">
                <a:solidFill>
                  <a:schemeClr val="bg1"/>
                </a:solidFill>
                <a:latin typeface="Arial" panose="020B0604020202020204" pitchFamily="34" charset="0"/>
              </a:rPr>
              <a:t>，犹如离弦之箭蹿出水面，</a:t>
            </a:r>
            <a:r>
              <a:rPr lang="zh-CN" altLang="en-US" sz="2400" b="1" dirty="0">
                <a:solidFill>
                  <a:srgbClr val="FF0000"/>
                </a:solidFill>
                <a:latin typeface="Arial" panose="020B0604020202020204" pitchFamily="34" charset="0"/>
              </a:rPr>
              <a:t>腾空而起</a:t>
            </a:r>
            <a:r>
              <a:rPr lang="zh-CN" altLang="en-US" sz="2400" b="1" dirty="0">
                <a:solidFill>
                  <a:schemeClr val="bg1"/>
                </a:solidFill>
                <a:latin typeface="Arial" panose="020B0604020202020204" pitchFamily="34" charset="0"/>
              </a:rPr>
              <a:t>，落于陆地之上，画出一道完美弧线。     </a:t>
            </a:r>
          </a:p>
          <a:p>
            <a:r>
              <a:rPr lang="zh-CN" altLang="en-US" sz="2400" b="1" dirty="0">
                <a:solidFill>
                  <a:schemeClr val="bg1"/>
                </a:solidFill>
                <a:latin typeface="Arial" panose="020B0604020202020204" pitchFamily="34" charset="0"/>
              </a:rPr>
              <a:t>       </a:t>
            </a:r>
            <a:r>
              <a:rPr lang="zh-CN" altLang="en-US" sz="2400" b="1" dirty="0">
                <a:solidFill>
                  <a:srgbClr val="FFFF00"/>
                </a:solidFill>
                <a:latin typeface="Arial" panose="020B0604020202020204" pitchFamily="34" charset="0"/>
              </a:rPr>
              <a:t>请根据你对这段文字所蕴涵哲理的理解，写一篇不少于</a:t>
            </a:r>
            <a:r>
              <a:rPr lang="en-US" altLang="zh-CN" sz="2400" b="1" dirty="0">
                <a:solidFill>
                  <a:srgbClr val="FFFF00"/>
                </a:solidFill>
                <a:latin typeface="Arial" panose="020B0604020202020204" pitchFamily="34" charset="0"/>
              </a:rPr>
              <a:t>800</a:t>
            </a:r>
            <a:r>
              <a:rPr lang="zh-CN" altLang="en-US" sz="2400" b="1" dirty="0">
                <a:solidFill>
                  <a:srgbClr val="FFFF00"/>
                </a:solidFill>
                <a:latin typeface="Arial" panose="020B0604020202020204" pitchFamily="34" charset="0"/>
              </a:rPr>
              <a:t>字的文章。</a:t>
            </a:r>
          </a:p>
        </p:txBody>
      </p:sp>
      <p:pic>
        <p:nvPicPr>
          <p:cNvPr id="2" name="图片 1"/>
          <p:cNvPicPr>
            <a:picLocks noChangeAspect="1"/>
          </p:cNvPicPr>
          <p:nvPr/>
        </p:nvPicPr>
        <p:blipFill>
          <a:blip r:embed="rId2"/>
          <a:stretch>
            <a:fillRect/>
          </a:stretch>
        </p:blipFill>
        <p:spPr>
          <a:xfrm>
            <a:off x="6562090" y="0"/>
            <a:ext cx="2502535" cy="3547745"/>
          </a:xfrm>
          <a:prstGeom prst="rect">
            <a:avLst/>
          </a:prstGeom>
        </p:spPr>
      </p:pic>
      <p:sp>
        <p:nvSpPr>
          <p:cNvPr id="3" name="WordArt 3"/>
          <p:cNvSpPr>
            <a:spLocks noTextEdit="1"/>
          </p:cNvSpPr>
          <p:nvPr/>
        </p:nvSpPr>
        <p:spPr>
          <a:xfrm>
            <a:off x="6948805" y="4450715"/>
            <a:ext cx="1939290" cy="1328420"/>
          </a:xfrm>
          <a:prstGeom prst="rect">
            <a:avLst/>
          </a:prstGeom>
        </p:spPr>
        <p:txBody>
          <a:bodyPr wrap="none" fromWordArt="1">
            <a:prstTxWarp prst="textPlain">
              <a:avLst>
                <a:gd name="adj" fmla="val 50000"/>
              </a:avLst>
            </a:prstTxWarp>
            <a:normAutofit/>
          </a:bodyPr>
          <a:lstStyle/>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原题</a:t>
            </a:r>
          </a:p>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呈现</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p:nvPr/>
        </p:nvSpPr>
        <p:spPr>
          <a:xfrm>
            <a:off x="683895" y="168275"/>
            <a:ext cx="6264910" cy="4831080"/>
          </a:xfrm>
          <a:prstGeom prst="rect">
            <a:avLst/>
          </a:prstGeom>
          <a:noFill/>
          <a:ln w="9525">
            <a:noFill/>
          </a:ln>
        </p:spPr>
        <p:txBody>
          <a:bodyPr wrap="square">
            <a:spAutoFit/>
          </a:bodyPr>
          <a:lstStyle/>
          <a:p>
            <a:endParaRPr lang="zh-CN" altLang="en-US" sz="2800" b="1" dirty="0">
              <a:solidFill>
                <a:srgbClr val="FFFF00"/>
              </a:solidFill>
              <a:latin typeface="黑体" panose="02010600030101010101" charset="-122"/>
              <a:ea typeface="黑体" panose="02010600030101010101" charset="-122"/>
            </a:endParaRPr>
          </a:p>
          <a:p>
            <a:endParaRPr lang="zh-CN" altLang="en-US" sz="2800" b="1" dirty="0">
              <a:solidFill>
                <a:srgbClr val="FFFF00"/>
              </a:solidFill>
              <a:latin typeface="黑体" panose="02010600030101010101" charset="-122"/>
              <a:ea typeface="黑体" panose="02010600030101010101" charset="-122"/>
            </a:endParaRPr>
          </a:p>
          <a:p>
            <a:r>
              <a:rPr lang="zh-CN" altLang="en-US" sz="2800" b="1" dirty="0">
                <a:solidFill>
                  <a:srgbClr val="FFFF00"/>
                </a:solidFill>
                <a:latin typeface="黑体" panose="02010600030101010101" charset="-122"/>
                <a:ea typeface="黑体" panose="02010600030101010101" charset="-122"/>
              </a:rPr>
              <a:t>沉下去，才能飞起来</a:t>
            </a:r>
          </a:p>
          <a:p>
            <a:r>
              <a:rPr lang="zh-CN" altLang="en-US" sz="2800" b="1" dirty="0">
                <a:solidFill>
                  <a:srgbClr val="FFFF00"/>
                </a:solidFill>
                <a:latin typeface="黑体" panose="02010600030101010101" charset="-122"/>
                <a:ea typeface="黑体" panose="02010600030101010101" charset="-122"/>
              </a:rPr>
              <a:t>潜得深，才飞得高</a:t>
            </a:r>
          </a:p>
          <a:p>
            <a:r>
              <a:rPr lang="zh-CN" altLang="en-US" sz="2800" b="1" dirty="0">
                <a:solidFill>
                  <a:srgbClr val="FFFF00"/>
                </a:solidFill>
                <a:latin typeface="黑体" panose="02010600030101010101" charset="-122"/>
                <a:ea typeface="黑体" panose="02010600030101010101" charset="-122"/>
              </a:rPr>
              <a:t>像企鹅一样沉潜</a:t>
            </a:r>
          </a:p>
          <a:p>
            <a:r>
              <a:rPr lang="zh-CN" altLang="en-US" sz="2800" b="1" dirty="0">
                <a:solidFill>
                  <a:srgbClr val="FFFF00"/>
                </a:solidFill>
                <a:latin typeface="黑体" panose="02010600030101010101" charset="-122"/>
                <a:ea typeface="黑体" panose="02010600030101010101" charset="-122"/>
              </a:rPr>
              <a:t>沉潜，为成功蓄势</a:t>
            </a:r>
          </a:p>
          <a:p>
            <a:r>
              <a:rPr lang="zh-CN" altLang="en-US" sz="2800" b="1" dirty="0">
                <a:solidFill>
                  <a:srgbClr val="FFFF00"/>
                </a:solidFill>
                <a:latin typeface="黑体" panose="02010600030101010101" charset="-122"/>
                <a:ea typeface="黑体" panose="02010600030101010101" charset="-122"/>
              </a:rPr>
              <a:t>人生的深度与高度</a:t>
            </a:r>
          </a:p>
          <a:p>
            <a:r>
              <a:rPr lang="zh-CN" altLang="en-US" sz="2800" b="1" dirty="0">
                <a:solidFill>
                  <a:srgbClr val="FFFF00"/>
                </a:solidFill>
                <a:latin typeface="黑体" panose="02010600030101010101" charset="-122"/>
                <a:ea typeface="黑体" panose="02010600030101010101" charset="-122"/>
              </a:rPr>
              <a:t>人生的退与进</a:t>
            </a:r>
          </a:p>
          <a:p>
            <a:r>
              <a:rPr lang="zh-CN" altLang="en-US" sz="2800" b="1" dirty="0">
                <a:solidFill>
                  <a:srgbClr val="FFFF00"/>
                </a:solidFill>
                <a:latin typeface="黑体" panose="02010600030101010101" charset="-122"/>
                <a:ea typeface="黑体" panose="02010600030101010101" charset="-122"/>
                <a:sym typeface="+mn-ea"/>
              </a:rPr>
              <a:t>登高先自卑</a:t>
            </a:r>
            <a:endParaRPr lang="zh-CN" altLang="en-US" sz="2800" dirty="0">
              <a:solidFill>
                <a:srgbClr val="FFFF00"/>
              </a:solidFill>
              <a:latin typeface="黑体" panose="02010600030101010101" charset="-122"/>
              <a:ea typeface="黑体" panose="02010600030101010101" charset="-122"/>
            </a:endParaRPr>
          </a:p>
          <a:p>
            <a:r>
              <a:rPr lang="zh-CN" altLang="en-US" sz="2800" b="1" dirty="0">
                <a:solidFill>
                  <a:srgbClr val="FF0000"/>
                </a:solidFill>
                <a:latin typeface="黑体" panose="02010600030101010101" charset="-122"/>
                <a:ea typeface="黑体" panose="02010600030101010101" charset="-122"/>
              </a:rPr>
              <a:t>（十环）</a:t>
            </a:r>
            <a:endParaRPr lang="zh-CN" altLang="en-US" sz="2800" dirty="0">
              <a:latin typeface="黑体" panose="02010600030101010101" charset="-122"/>
              <a:ea typeface="黑体" panose="02010600030101010101" charset="-122"/>
            </a:endParaRPr>
          </a:p>
          <a:p>
            <a:endParaRPr lang="zh-CN" altLang="en-US" sz="2800" dirty="0">
              <a:latin typeface="黑体" panose="02010600030101010101" charset="-122"/>
              <a:ea typeface="黑体" panose="02010600030101010101" charset="-122"/>
            </a:endParaRPr>
          </a:p>
        </p:txBody>
      </p:sp>
      <p:sp>
        <p:nvSpPr>
          <p:cNvPr id="3" name="WordArt 3"/>
          <p:cNvSpPr>
            <a:spLocks noTextEdit="1"/>
          </p:cNvSpPr>
          <p:nvPr/>
        </p:nvSpPr>
        <p:spPr>
          <a:xfrm>
            <a:off x="6048375" y="412115"/>
            <a:ext cx="1939290" cy="1328420"/>
          </a:xfrm>
          <a:prstGeom prst="rect">
            <a:avLst/>
          </a:prstGeom>
        </p:spPr>
        <p:txBody>
          <a:bodyPr wrap="none" fromWordArt="1">
            <a:prstTxWarp prst="textPlain">
              <a:avLst>
                <a:gd name="adj" fmla="val 50000"/>
              </a:avLst>
            </a:prstTxWarp>
            <a:normAutofit/>
          </a:bodyPr>
          <a:lstStyle/>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精准</a:t>
            </a:r>
          </a:p>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立意</a:t>
            </a:r>
          </a:p>
        </p:txBody>
      </p:sp>
      <p:pic>
        <p:nvPicPr>
          <p:cNvPr id="4" name="图片 3"/>
          <p:cNvPicPr>
            <a:picLocks noChangeAspect="1"/>
          </p:cNvPicPr>
          <p:nvPr/>
        </p:nvPicPr>
        <p:blipFill>
          <a:blip r:embed="rId2"/>
          <a:stretch>
            <a:fillRect/>
          </a:stretch>
        </p:blipFill>
        <p:spPr>
          <a:xfrm>
            <a:off x="4886960" y="2391410"/>
            <a:ext cx="4237990" cy="443928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2"/>
          <p:cNvSpPr txBox="1"/>
          <p:nvPr/>
        </p:nvSpPr>
        <p:spPr>
          <a:xfrm>
            <a:off x="1005205" y="519113"/>
            <a:ext cx="6769100" cy="3637919"/>
          </a:xfrm>
          <a:prstGeom prst="rect">
            <a:avLst/>
          </a:prstGeom>
          <a:noFill/>
          <a:ln w="9525">
            <a:noFill/>
          </a:ln>
        </p:spPr>
        <p:txBody>
          <a:bodyPr>
            <a:spAutoFit/>
          </a:bodyPr>
          <a:lstStyle/>
          <a:p>
            <a:pPr>
              <a:lnSpc>
                <a:spcPct val="120000"/>
              </a:lnSpc>
            </a:pPr>
            <a:r>
              <a:rPr lang="zh-CN" altLang="en-US" sz="3200" b="1" dirty="0">
                <a:solidFill>
                  <a:srgbClr val="FFFF00"/>
                </a:solidFill>
                <a:latin typeface="黑体" panose="02010600030101010101" charset="-122"/>
                <a:ea typeface="黑体" panose="02010600030101010101" charset="-122"/>
              </a:rPr>
              <a:t>压力与动力</a:t>
            </a:r>
            <a:r>
              <a:rPr lang="zh-CN" altLang="en-US" sz="3200" b="1" dirty="0">
                <a:solidFill>
                  <a:srgbClr val="FF0000"/>
                </a:solidFill>
                <a:latin typeface="黑体" panose="02010600030101010101" charset="-122"/>
                <a:ea typeface="黑体" panose="02010600030101010101" charset="-122"/>
              </a:rPr>
              <a:t>（五环）</a:t>
            </a:r>
            <a:endParaRPr lang="zh-CN" altLang="en-US" sz="3200" b="1" dirty="0">
              <a:solidFill>
                <a:srgbClr val="FFFF00"/>
              </a:solidFill>
              <a:latin typeface="黑体" panose="02010600030101010101" charset="-122"/>
              <a:ea typeface="黑体" panose="02010600030101010101" charset="-122"/>
            </a:endParaRPr>
          </a:p>
          <a:p>
            <a:pPr>
              <a:lnSpc>
                <a:spcPct val="120000"/>
              </a:lnSpc>
            </a:pPr>
            <a:r>
              <a:rPr lang="zh-CN" altLang="en-US" sz="3200" b="1" dirty="0" smtClean="0">
                <a:solidFill>
                  <a:srgbClr val="FFFF00"/>
                </a:solidFill>
                <a:latin typeface="黑体" panose="02010600030101010101" charset="-122"/>
                <a:ea typeface="黑体" panose="02010600030101010101" charset="-122"/>
              </a:rPr>
              <a:t>善假于物（</a:t>
            </a:r>
            <a:r>
              <a:rPr lang="zh-CN" altLang="en-US" sz="3200" b="1" dirty="0" smtClean="0">
                <a:solidFill>
                  <a:srgbClr val="FF0000"/>
                </a:solidFill>
                <a:latin typeface="黑体" panose="02010600030101010101" charset="-122"/>
                <a:ea typeface="黑体" panose="02010600030101010101" charset="-122"/>
                <a:sym typeface="+mn-ea"/>
              </a:rPr>
              <a:t>五环</a:t>
            </a:r>
            <a:r>
              <a:rPr lang="zh-CN" altLang="en-US" sz="3200" b="1" dirty="0" smtClean="0">
                <a:solidFill>
                  <a:srgbClr val="FFFF00"/>
                </a:solidFill>
                <a:latin typeface="黑体" panose="02010600030101010101" charset="-122"/>
                <a:ea typeface="黑体" panose="02010600030101010101" charset="-122"/>
              </a:rPr>
              <a:t>）</a:t>
            </a:r>
          </a:p>
          <a:p>
            <a:pPr>
              <a:lnSpc>
                <a:spcPct val="120000"/>
              </a:lnSpc>
            </a:pPr>
            <a:r>
              <a:rPr lang="zh-CN" altLang="en-US" sz="3200" b="1" dirty="0" smtClean="0">
                <a:solidFill>
                  <a:srgbClr val="FFFF00"/>
                </a:solidFill>
                <a:latin typeface="黑体" panose="02010600030101010101" charset="-122"/>
                <a:ea typeface="黑体" panose="02010600030101010101" charset="-122"/>
              </a:rPr>
              <a:t>置之死地而后生</a:t>
            </a:r>
            <a:r>
              <a:rPr lang="zh-CN" altLang="en-US" sz="3200" b="1" dirty="0">
                <a:solidFill>
                  <a:srgbClr val="FF0000"/>
                </a:solidFill>
                <a:latin typeface="黑体" panose="02010600030101010101" charset="-122"/>
                <a:ea typeface="黑体" panose="02010600030101010101" charset="-122"/>
                <a:sym typeface="+mn-ea"/>
              </a:rPr>
              <a:t>（脱靶）</a:t>
            </a:r>
            <a:endParaRPr lang="zh-CN" altLang="en-US" sz="3200" b="1" dirty="0">
              <a:solidFill>
                <a:srgbClr val="FFFF00"/>
              </a:solidFill>
              <a:latin typeface="黑体" panose="02010600030101010101" charset="-122"/>
              <a:ea typeface="黑体" panose="02010600030101010101" charset="-122"/>
            </a:endParaRPr>
          </a:p>
          <a:p>
            <a:pPr>
              <a:lnSpc>
                <a:spcPct val="120000"/>
              </a:lnSpc>
            </a:pPr>
            <a:r>
              <a:rPr lang="zh-CN" altLang="en-US" sz="3200" b="1" dirty="0">
                <a:solidFill>
                  <a:srgbClr val="FFFF00"/>
                </a:solidFill>
                <a:latin typeface="黑体" panose="02010600030101010101" charset="-122"/>
                <a:ea typeface="黑体" panose="02010600030101010101" charset="-122"/>
              </a:rPr>
              <a:t>勤能补拙</a:t>
            </a:r>
            <a:r>
              <a:rPr lang="zh-CN" altLang="en-US" sz="3200" b="1" dirty="0">
                <a:solidFill>
                  <a:srgbClr val="FF0000"/>
                </a:solidFill>
                <a:latin typeface="黑体" panose="02010600030101010101" charset="-122"/>
                <a:ea typeface="黑体" panose="02010600030101010101" charset="-122"/>
              </a:rPr>
              <a:t>（脱靶）</a:t>
            </a:r>
            <a:endParaRPr lang="zh-CN" altLang="en-US" sz="3200" b="1" dirty="0">
              <a:solidFill>
                <a:srgbClr val="FFFF00"/>
              </a:solidFill>
              <a:latin typeface="黑体" panose="02010600030101010101" charset="-122"/>
              <a:ea typeface="黑体" panose="02010600030101010101" charset="-122"/>
            </a:endParaRPr>
          </a:p>
          <a:p>
            <a:pPr>
              <a:lnSpc>
                <a:spcPct val="120000"/>
              </a:lnSpc>
            </a:pPr>
            <a:r>
              <a:rPr lang="zh-CN" altLang="en-US" sz="3200" b="1" dirty="0" smtClean="0">
                <a:solidFill>
                  <a:srgbClr val="FFFF00"/>
                </a:solidFill>
                <a:latin typeface="黑体" panose="02010600030101010101" charset="-122"/>
                <a:ea typeface="黑体" panose="02010600030101010101" charset="-122"/>
              </a:rPr>
              <a:t>从</a:t>
            </a:r>
            <a:r>
              <a:rPr lang="zh-CN" altLang="en-US" sz="3200" b="1" dirty="0">
                <a:solidFill>
                  <a:srgbClr val="FFFF00"/>
                </a:solidFill>
                <a:latin typeface="黑体" panose="02010600030101010101" charset="-122"/>
                <a:ea typeface="黑体" panose="02010600030101010101" charset="-122"/>
              </a:rPr>
              <a:t>量变到质变</a:t>
            </a:r>
            <a:r>
              <a:rPr lang="zh-CN" altLang="en-US" sz="3200" b="1" dirty="0">
                <a:solidFill>
                  <a:srgbClr val="FF0000"/>
                </a:solidFill>
                <a:latin typeface="黑体" panose="02010600030101010101" charset="-122"/>
                <a:ea typeface="黑体" panose="02010600030101010101" charset="-122"/>
                <a:sym typeface="+mn-ea"/>
              </a:rPr>
              <a:t>（脱靶）</a:t>
            </a:r>
            <a:endParaRPr lang="zh-CN" altLang="en-US" sz="3200" b="1" dirty="0">
              <a:solidFill>
                <a:srgbClr val="FFFF00"/>
              </a:solidFill>
              <a:latin typeface="黑体" panose="02010600030101010101" charset="-122"/>
              <a:ea typeface="黑体" panose="02010600030101010101" charset="-122"/>
            </a:endParaRPr>
          </a:p>
          <a:p>
            <a:pPr>
              <a:lnSpc>
                <a:spcPct val="120000"/>
              </a:lnSpc>
            </a:pPr>
            <a:endParaRPr lang="zh-CN" altLang="en-US" sz="3200" b="1" dirty="0">
              <a:solidFill>
                <a:srgbClr val="FFFF00"/>
              </a:solidFill>
              <a:latin typeface="黑体" panose="02010600030101010101" charset="-122"/>
              <a:ea typeface="黑体" panose="02010600030101010101" charset="-122"/>
            </a:endParaRPr>
          </a:p>
        </p:txBody>
      </p:sp>
      <p:sp>
        <p:nvSpPr>
          <p:cNvPr id="3" name="WordArt 3"/>
          <p:cNvSpPr>
            <a:spLocks noTextEdit="1"/>
          </p:cNvSpPr>
          <p:nvPr/>
        </p:nvSpPr>
        <p:spPr>
          <a:xfrm>
            <a:off x="6031230" y="420370"/>
            <a:ext cx="1939290" cy="1328420"/>
          </a:xfrm>
          <a:prstGeom prst="rect">
            <a:avLst/>
          </a:prstGeom>
        </p:spPr>
        <p:txBody>
          <a:bodyPr wrap="none" fromWordArt="1">
            <a:prstTxWarp prst="textPlain">
              <a:avLst>
                <a:gd name="adj" fmla="val 50000"/>
              </a:avLst>
            </a:prstTxWarp>
            <a:normAutofit/>
          </a:bodyPr>
          <a:lstStyle/>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欠妥的</a:t>
            </a:r>
          </a:p>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立意</a:t>
            </a:r>
          </a:p>
        </p:txBody>
      </p:sp>
      <p:pic>
        <p:nvPicPr>
          <p:cNvPr id="2" name="图片 1"/>
          <p:cNvPicPr>
            <a:picLocks noChangeAspect="1"/>
          </p:cNvPicPr>
          <p:nvPr/>
        </p:nvPicPr>
        <p:blipFill>
          <a:blip r:embed="rId2"/>
          <a:stretch>
            <a:fillRect/>
          </a:stretch>
        </p:blipFill>
        <p:spPr>
          <a:xfrm>
            <a:off x="5214942" y="2371517"/>
            <a:ext cx="3838888" cy="3196797"/>
          </a:xfrm>
          <a:prstGeom prst="rect">
            <a:avLst/>
          </a:prstGeom>
        </p:spPr>
      </p:pic>
      <p:pic>
        <p:nvPicPr>
          <p:cNvPr id="4" name="图片 3" descr="1552098"/>
          <p:cNvPicPr>
            <a:picLocks noChangeAspect="1"/>
          </p:cNvPicPr>
          <p:nvPr/>
        </p:nvPicPr>
        <p:blipFill>
          <a:blip r:embed="rId3"/>
          <a:stretch>
            <a:fillRect/>
          </a:stretch>
        </p:blipFill>
        <p:spPr>
          <a:xfrm>
            <a:off x="265430" y="5257800"/>
            <a:ext cx="1275080" cy="127508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p:nvPr/>
        </p:nvSpPr>
        <p:spPr>
          <a:xfrm>
            <a:off x="0" y="143510"/>
            <a:ext cx="7392670" cy="6492875"/>
          </a:xfrm>
          <a:prstGeom prst="rect">
            <a:avLst/>
          </a:prstGeom>
          <a:noFill/>
          <a:ln w="9525">
            <a:noFill/>
          </a:ln>
        </p:spPr>
        <p:txBody>
          <a:bodyPr wrap="square">
            <a:spAutoFit/>
          </a:bodyPr>
          <a:lstStyle/>
          <a:p>
            <a:r>
              <a:rPr lang="en-US" altLang="zh-CN" sz="2400" dirty="0" smtClean="0">
                <a:latin typeface="Arial" panose="020B0604020202020204" pitchFamily="34" charset="0"/>
              </a:rPr>
              <a:t> </a:t>
            </a:r>
            <a:endParaRPr lang="en-US" altLang="zh-CN" sz="2400" dirty="0">
              <a:latin typeface="Arial" panose="020B0604020202020204" pitchFamily="34" charset="0"/>
            </a:endParaRPr>
          </a:p>
          <a:p>
            <a:r>
              <a:rPr lang="en-US" altLang="zh-CN" sz="2400" dirty="0">
                <a:latin typeface="Arial" panose="020B0604020202020204" pitchFamily="34" charset="0"/>
              </a:rPr>
              <a:t>       </a:t>
            </a:r>
            <a:r>
              <a:rPr lang="zh-CN" altLang="en-US" sz="2800" b="1" dirty="0">
                <a:solidFill>
                  <a:schemeClr val="bg1"/>
                </a:solidFill>
                <a:latin typeface="Arial" panose="020B0604020202020204" pitchFamily="34" charset="0"/>
              </a:rPr>
              <a:t>阅读下面文字，按照要求作文。 </a:t>
            </a:r>
          </a:p>
          <a:p>
            <a:r>
              <a:rPr lang="zh-CN" altLang="en-US" sz="2800" b="1" dirty="0">
                <a:solidFill>
                  <a:schemeClr val="bg1"/>
                </a:solidFill>
                <a:latin typeface="Arial" panose="020B0604020202020204" pitchFamily="34" charset="0"/>
              </a:rPr>
              <a:t>      </a:t>
            </a:r>
            <a:r>
              <a:rPr lang="zh-CN" altLang="en-US" sz="2800" b="1" dirty="0">
                <a:solidFill>
                  <a:schemeClr val="bg1"/>
                </a:solidFill>
                <a:latin typeface="楷体_GB2312" panose="02010609030101010101" charset="-122"/>
                <a:ea typeface="楷体_GB2312" panose="02010609030101010101" charset="-122"/>
              </a:rPr>
              <a:t>竹子成长历程：</a:t>
            </a:r>
            <a:r>
              <a:rPr lang="zh-CN" altLang="en-US" sz="2800" b="1" dirty="0">
                <a:solidFill>
                  <a:srgbClr val="FF0000"/>
                </a:solidFill>
                <a:latin typeface="楷体_GB2312" panose="02010609030101010101" charset="-122"/>
                <a:ea typeface="楷体_GB2312" panose="02010609030101010101" charset="-122"/>
              </a:rPr>
              <a:t>前四年</a:t>
            </a:r>
            <a:r>
              <a:rPr lang="zh-CN" altLang="en-US" sz="2800" b="1" dirty="0">
                <a:solidFill>
                  <a:schemeClr val="bg1"/>
                </a:solidFill>
                <a:latin typeface="楷体_GB2312" panose="02010609030101010101" charset="-122"/>
                <a:ea typeface="楷体_GB2312" panose="02010609030101010101" charset="-122"/>
              </a:rPr>
              <a:t>，地面部分仅仅长了</a:t>
            </a:r>
            <a:r>
              <a:rPr lang="zh-CN" altLang="en-US" sz="2800" b="1" dirty="0">
                <a:solidFill>
                  <a:srgbClr val="FF0000"/>
                </a:solidFill>
                <a:latin typeface="楷体_GB2312" panose="02010609030101010101" charset="-122"/>
                <a:ea typeface="楷体_GB2312" panose="02010609030101010101" charset="-122"/>
              </a:rPr>
              <a:t>三十厘米</a:t>
            </a:r>
            <a:r>
              <a:rPr lang="zh-CN" altLang="en-US" sz="2800" b="1" dirty="0">
                <a:solidFill>
                  <a:schemeClr val="bg1"/>
                </a:solidFill>
                <a:latin typeface="楷体_GB2312" panose="02010609030101010101" charset="-122"/>
                <a:ea typeface="楷体_GB2312" panose="02010609030101010101" charset="-122"/>
              </a:rPr>
              <a:t>，于是总有人埋怨它不挣气，生长太慢。却忽视它在这四年中，</a:t>
            </a:r>
            <a:r>
              <a:rPr lang="zh-CN" altLang="en-US" sz="2800" b="1" dirty="0">
                <a:solidFill>
                  <a:srgbClr val="FF0000"/>
                </a:solidFill>
                <a:latin typeface="楷体_GB2312" panose="02010609030101010101" charset="-122"/>
                <a:ea typeface="楷体_GB2312" panose="02010609030101010101" charset="-122"/>
              </a:rPr>
              <a:t>地下盘根错节，拓展几十平方米疆域</a:t>
            </a:r>
            <a:r>
              <a:rPr lang="zh-CN" altLang="en-US" sz="2800" b="1" dirty="0">
                <a:solidFill>
                  <a:schemeClr val="bg1"/>
                </a:solidFill>
                <a:latin typeface="楷体_GB2312" panose="02010609030101010101" charset="-122"/>
                <a:ea typeface="楷体_GB2312" panose="02010609030101010101" charset="-122"/>
              </a:rPr>
              <a:t>的事实。而一旦</a:t>
            </a:r>
            <a:r>
              <a:rPr lang="zh-CN" altLang="en-US" sz="2800" b="1" dirty="0">
                <a:solidFill>
                  <a:srgbClr val="FF0000"/>
                </a:solidFill>
                <a:latin typeface="楷体_GB2312" panose="02010609030101010101" charset="-122"/>
                <a:ea typeface="楷体_GB2312" panose="02010609030101010101" charset="-122"/>
              </a:rPr>
              <a:t>爆发</a:t>
            </a:r>
            <a:r>
              <a:rPr lang="zh-CN" altLang="en-US" sz="2800" b="1" dirty="0">
                <a:solidFill>
                  <a:schemeClr val="bg1"/>
                </a:solidFill>
                <a:latin typeface="楷体_GB2312" panose="02010609030101010101" charset="-122"/>
                <a:ea typeface="楷体_GB2312" panose="02010609030101010101" charset="-122"/>
              </a:rPr>
              <a:t>，在短短的两个月内，地面部分却疯狂生长成</a:t>
            </a:r>
            <a:r>
              <a:rPr lang="zh-CN" altLang="en-US" sz="2800" b="1" dirty="0">
                <a:solidFill>
                  <a:srgbClr val="FF0000"/>
                </a:solidFill>
                <a:latin typeface="楷体_GB2312" panose="02010609030101010101" charset="-122"/>
                <a:ea typeface="楷体_GB2312" panose="02010609030101010101" charset="-122"/>
              </a:rPr>
              <a:t>二十米外</a:t>
            </a:r>
            <a:r>
              <a:rPr lang="zh-CN" altLang="en-US" sz="2800" b="1" dirty="0">
                <a:solidFill>
                  <a:schemeClr val="bg1"/>
                </a:solidFill>
                <a:latin typeface="楷体_GB2312" panose="02010609030101010101" charset="-122"/>
                <a:ea typeface="楷体_GB2312" panose="02010609030101010101" charset="-122"/>
              </a:rPr>
              <a:t>的毛竹。让人可笑的是，有多少人能熬过地面四年短短的三十厘米，而收获这长长的二十米？从毛竹的生长中，你获得了怎样的人生启示？请结合材料，谈谈你的看法和感悟。以此写一篇文章。</a:t>
            </a:r>
          </a:p>
          <a:p>
            <a:r>
              <a:rPr lang="zh-CN" altLang="en-US" sz="2800" b="1" dirty="0">
                <a:solidFill>
                  <a:schemeClr val="bg1"/>
                </a:solidFill>
                <a:latin typeface="Arial" panose="020B0604020202020204" pitchFamily="34" charset="0"/>
              </a:rPr>
              <a:t>    </a:t>
            </a:r>
            <a:r>
              <a:rPr lang="zh-CN" altLang="en-US" sz="2800" b="1" dirty="0">
                <a:solidFill>
                  <a:srgbClr val="FFFF00"/>
                </a:solidFill>
                <a:latin typeface="Arial" panose="020B0604020202020204" pitchFamily="34" charset="0"/>
              </a:rPr>
              <a:t>要求：选好角度，确定立意，文体自选，标题自拟，不少于800字。</a:t>
            </a:r>
            <a:endParaRPr lang="zh-CN" altLang="en-US" sz="2800" b="1" dirty="0">
              <a:solidFill>
                <a:schemeClr val="bg1"/>
              </a:solidFill>
              <a:latin typeface="Arial" panose="020B0604020202020204" pitchFamily="34" charset="0"/>
            </a:endParaRPr>
          </a:p>
          <a:p>
            <a:endParaRPr lang="zh-CN" altLang="en-US" sz="2800" b="1" dirty="0">
              <a:solidFill>
                <a:schemeClr val="bg1"/>
              </a:solidFill>
              <a:latin typeface="Arial" panose="020B0604020202020204" pitchFamily="34" charset="0"/>
            </a:endParaRPr>
          </a:p>
        </p:txBody>
      </p:sp>
      <p:sp>
        <p:nvSpPr>
          <p:cNvPr id="3" name="WordArt 3"/>
          <p:cNvSpPr>
            <a:spLocks noTextEdit="1"/>
          </p:cNvSpPr>
          <p:nvPr/>
        </p:nvSpPr>
        <p:spPr>
          <a:xfrm>
            <a:off x="7702550" y="1915795"/>
            <a:ext cx="1029970" cy="2296160"/>
          </a:xfrm>
          <a:prstGeom prst="rect">
            <a:avLst/>
          </a:prstGeom>
        </p:spPr>
        <p:txBody>
          <a:bodyPr wrap="none" fromWordArt="1">
            <a:prstTxWarp prst="textPlain">
              <a:avLst>
                <a:gd name="adj" fmla="val 50000"/>
              </a:avLst>
            </a:prstTxWarp>
            <a:normAutofit/>
          </a:bodyPr>
          <a:lstStyle/>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原题</a:t>
            </a:r>
          </a:p>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呈现</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p:nvPr/>
        </p:nvSpPr>
        <p:spPr>
          <a:xfrm>
            <a:off x="214948" y="140335"/>
            <a:ext cx="8713787" cy="6123940"/>
          </a:xfrm>
          <a:prstGeom prst="rect">
            <a:avLst/>
          </a:prstGeom>
          <a:noFill/>
          <a:ln w="9525">
            <a:noFill/>
          </a:ln>
        </p:spPr>
        <p:txBody>
          <a:bodyPr>
            <a:spAutoFit/>
          </a:bodyPr>
          <a:lstStyle/>
          <a:p>
            <a:r>
              <a:rPr lang="en-US" altLang="zh-CN" sz="2800" dirty="0">
                <a:solidFill>
                  <a:srgbClr val="FFFF66"/>
                </a:solidFill>
                <a:latin typeface="Arial" panose="020B0604020202020204" pitchFamily="34" charset="0"/>
              </a:rPr>
              <a:t>      </a:t>
            </a:r>
            <a:r>
              <a:rPr lang="zh-CN" altLang="en-US" sz="2800" dirty="0">
                <a:solidFill>
                  <a:srgbClr val="FFFF66"/>
                </a:solidFill>
                <a:latin typeface="Arial" panose="020B0604020202020204" pitchFamily="34" charset="0"/>
              </a:rPr>
              <a:t>     </a:t>
            </a:r>
          </a:p>
          <a:p>
            <a:r>
              <a:rPr lang="zh-CN" altLang="en-US" sz="2800" dirty="0">
                <a:solidFill>
                  <a:srgbClr val="FFFF66"/>
                </a:solidFill>
                <a:latin typeface="Arial" panose="020B0604020202020204" pitchFamily="34" charset="0"/>
              </a:rPr>
              <a:t>   </a:t>
            </a:r>
            <a:r>
              <a:rPr lang="zh-CN" altLang="en-US" sz="2800" b="1" dirty="0">
                <a:solidFill>
                  <a:srgbClr val="FFFF00"/>
                </a:solidFill>
                <a:latin typeface="黑体" panose="02010600030101010101" charset="-122"/>
                <a:ea typeface="黑体" panose="02010600030101010101" charset="-122"/>
                <a:cs typeface="黑体" panose="02010600030101010101" charset="-122"/>
              </a:rPr>
              <a:t>     沉心积淀，</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打好基础</a:t>
            </a:r>
            <a:r>
              <a:rPr lang="zh-CN" altLang="en-US" sz="2800" b="1" dirty="0">
                <a:solidFill>
                  <a:srgbClr val="FFFF00"/>
                </a:solidFill>
                <a:latin typeface="黑体" panose="02010600030101010101" charset="-122"/>
                <a:ea typeface="黑体" panose="02010600030101010101" charset="-122"/>
                <a:cs typeface="黑体" panose="02010600030101010101" charset="-122"/>
              </a:rPr>
              <a:t>      </a:t>
            </a:r>
          </a:p>
          <a:p>
            <a:r>
              <a:rPr lang="zh-CN" altLang="en-US" sz="2800" b="1" dirty="0">
                <a:solidFill>
                  <a:srgbClr val="FFFF00"/>
                </a:solidFill>
                <a:latin typeface="黑体" panose="02010600030101010101" charset="-122"/>
                <a:ea typeface="黑体" panose="02010600030101010101" charset="-122"/>
                <a:cs typeface="黑体" panose="02010600030101010101" charset="-122"/>
              </a:rPr>
              <a:t>       </a:t>
            </a:r>
            <a:r>
              <a:rPr lang="zh-CN" altLang="en-US" sz="2800" b="1" dirty="0">
                <a:solidFill>
                  <a:srgbClr val="FFFF00"/>
                </a:solidFill>
                <a:latin typeface="黑体" panose="02010600030101010101" charset="-122"/>
                <a:ea typeface="黑体" panose="02010600030101010101" charset="-122"/>
                <a:sym typeface="+mn-ea"/>
              </a:rPr>
              <a:t>万丈高楼平地起</a:t>
            </a:r>
            <a:r>
              <a:rPr lang="zh-CN" altLang="en-US" sz="2800" dirty="0">
                <a:sym typeface="+mn-ea"/>
              </a:rPr>
              <a:t> </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rPr>
              <a:t>          </a:t>
            </a:r>
            <a:r>
              <a:rPr lang="zh-CN" altLang="en-US" sz="2800" b="1" dirty="0">
                <a:solidFill>
                  <a:srgbClr val="FF0000"/>
                </a:solidFill>
                <a:latin typeface="黑体" panose="02010600030101010101" charset="-122"/>
                <a:ea typeface="黑体" panose="02010600030101010101" charset="-122"/>
                <a:cs typeface="黑体" panose="02010600030101010101" charset="-122"/>
              </a:rPr>
              <a:t>（十环）</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rPr>
              <a:t>      </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漫长等待，厚积薄发 </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      韬光养晦，厚积薄发</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          （九环）</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rPr>
              <a:t>      静默后的爆发</a:t>
            </a:r>
          </a:p>
          <a:p>
            <a:r>
              <a:rPr lang="zh-CN" altLang="en-US" sz="2800" b="1" dirty="0">
                <a:solidFill>
                  <a:srgbClr val="FFFF00"/>
                </a:solidFill>
                <a:latin typeface="黑体" panose="02010600030101010101" charset="-122"/>
                <a:ea typeface="黑体" panose="02010600030101010101" charset="-122"/>
                <a:cs typeface="黑体" panose="02010600030101010101" charset="-122"/>
              </a:rPr>
              <a:t>      </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寂寞人后，方能绚丽人前</a:t>
            </a:r>
          </a:p>
          <a:p>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        </a:t>
            </a:r>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（八环）</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      人生需要积累</a:t>
            </a:r>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（七环）</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 </a:t>
            </a:r>
          </a:p>
          <a:p>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      十年磨一剑 </a:t>
            </a:r>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（六环）</a:t>
            </a:r>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   </a:t>
            </a:r>
          </a:p>
          <a:p>
            <a:r>
              <a:rPr lang="zh-CN" altLang="en-US" sz="2800" b="1" dirty="0">
                <a:solidFill>
                  <a:srgbClr val="FFFF00"/>
                </a:solidFill>
                <a:latin typeface="黑体" panose="02010600030101010101" charset="-122"/>
                <a:ea typeface="黑体" panose="02010600030101010101" charset="-122"/>
                <a:cs typeface="黑体" panose="02010600030101010101" charset="-122"/>
                <a:sym typeface="+mn-ea"/>
              </a:rPr>
              <a:t>      毅力方成大器</a:t>
            </a:r>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（脱靶）</a:t>
            </a:r>
            <a:endParaRPr lang="zh-CN" altLang="en-US" sz="2800" b="1" dirty="0">
              <a:solidFill>
                <a:srgbClr val="FFFF00"/>
              </a:solidFill>
              <a:latin typeface="黑体" panose="02010600030101010101" charset="-122"/>
              <a:ea typeface="黑体" panose="02010600030101010101" charset="-122"/>
              <a:cs typeface="黑体" panose="02010600030101010101" charset="-122"/>
              <a:sym typeface="+mn-ea"/>
            </a:endParaRPr>
          </a:p>
          <a:p>
            <a:r>
              <a:rPr lang="zh-CN" altLang="en-US" sz="2800" b="1" dirty="0">
                <a:solidFill>
                  <a:srgbClr val="FFFF00"/>
                </a:solidFill>
                <a:latin typeface="黑体" panose="02010600030101010101" charset="-122"/>
                <a:ea typeface="黑体" panose="02010600030101010101" charset="-122"/>
                <a:cs typeface="黑体" panose="02010600030101010101" charset="-122"/>
              </a:rPr>
              <a:t>      一分耕耘一分收获</a:t>
            </a:r>
            <a:r>
              <a:rPr lang="zh-CN" altLang="en-US" sz="2800" b="1" dirty="0">
                <a:solidFill>
                  <a:srgbClr val="FF0000"/>
                </a:solidFill>
                <a:latin typeface="黑体" panose="02010600030101010101" charset="-122"/>
                <a:ea typeface="黑体" panose="02010600030101010101" charset="-122"/>
                <a:cs typeface="黑体" panose="02010600030101010101" charset="-122"/>
                <a:sym typeface="+mn-ea"/>
              </a:rPr>
              <a:t>（脱靶）</a:t>
            </a:r>
            <a:endParaRPr lang="zh-CN" altLang="en-US" sz="2800" b="1" dirty="0">
              <a:solidFill>
                <a:srgbClr val="FFFF00"/>
              </a:solidFill>
              <a:latin typeface="黑体" panose="02010600030101010101" charset="-122"/>
              <a:ea typeface="黑体" panose="02010600030101010101" charset="-122"/>
              <a:cs typeface="黑体" panose="02010600030101010101" charset="-122"/>
            </a:endParaRPr>
          </a:p>
        </p:txBody>
      </p:sp>
      <p:sp>
        <p:nvSpPr>
          <p:cNvPr id="4" name="WordArt 3"/>
          <p:cNvSpPr>
            <a:spLocks noTextEdit="1"/>
          </p:cNvSpPr>
          <p:nvPr/>
        </p:nvSpPr>
        <p:spPr>
          <a:xfrm>
            <a:off x="7132955" y="2885440"/>
            <a:ext cx="1677670" cy="1395730"/>
          </a:xfrm>
          <a:prstGeom prst="rect">
            <a:avLst/>
          </a:prstGeom>
        </p:spPr>
        <p:txBody>
          <a:bodyPr wrap="none" fromWordArt="1">
            <a:prstTxWarp prst="textPlain">
              <a:avLst>
                <a:gd name="adj" fmla="val 50000"/>
              </a:avLst>
            </a:prstTxWarp>
            <a:normAutofit/>
          </a:bodyPr>
          <a:lstStyle/>
          <a:p>
            <a:pPr algn="ctr" eaLnBrk="0" hangingPunct="0"/>
            <a:r>
              <a:rPr lang="zh-CN" altLang="en-US"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立意</a:t>
            </a:r>
          </a:p>
          <a:p>
            <a:pPr algn="ctr" eaLnBrk="0" hangingPunct="0"/>
            <a:r>
              <a:rPr lang="zh-CN" altLang="en-US"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示例</a:t>
            </a:r>
          </a:p>
        </p:txBody>
      </p:sp>
      <p:pic>
        <p:nvPicPr>
          <p:cNvPr id="2" name="图片 1" descr="1552098"/>
          <p:cNvPicPr>
            <a:picLocks noChangeAspect="1"/>
          </p:cNvPicPr>
          <p:nvPr/>
        </p:nvPicPr>
        <p:blipFill>
          <a:blip r:embed="rId2"/>
          <a:stretch>
            <a:fillRect/>
          </a:stretch>
        </p:blipFill>
        <p:spPr>
          <a:xfrm>
            <a:off x="7653655" y="637540"/>
            <a:ext cx="1275080" cy="127508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571479"/>
            <a:ext cx="8329642" cy="1214447"/>
          </a:xfrm>
        </p:spPr>
        <p:txBody>
          <a:bodyPr/>
          <a:lstStyle/>
          <a:p>
            <a:pPr algn="l"/>
            <a:r>
              <a:rPr lang="zh-CN" altLang="en-US" sz="3600" b="1" dirty="0"/>
              <a:t/>
            </a:r>
            <a:br>
              <a:rPr lang="zh-CN" altLang="en-US" sz="3600" b="1" dirty="0"/>
            </a:br>
            <a:r>
              <a:rPr lang="zh-CN" altLang="en-US" sz="3600" b="1" dirty="0"/>
              <a:t/>
            </a:r>
            <a:br>
              <a:rPr lang="zh-CN" altLang="en-US" sz="3600" b="1" dirty="0"/>
            </a:br>
            <a:r>
              <a:rPr lang="zh-CN" altLang="en-US" sz="3600" b="1" dirty="0"/>
              <a:t/>
            </a:r>
            <a:br>
              <a:rPr lang="zh-CN" altLang="en-US" sz="3600" b="1" dirty="0"/>
            </a:br>
            <a:endParaRPr lang="zh-CN" altLang="en-US" sz="3600" b="1" dirty="0"/>
          </a:p>
        </p:txBody>
      </p:sp>
      <p:sp>
        <p:nvSpPr>
          <p:cNvPr id="5" name="文本框 4"/>
          <p:cNvSpPr txBox="1"/>
          <p:nvPr/>
        </p:nvSpPr>
        <p:spPr>
          <a:xfrm>
            <a:off x="246380" y="571500"/>
            <a:ext cx="8440420" cy="1568450"/>
          </a:xfrm>
          <a:prstGeom prst="rect">
            <a:avLst/>
          </a:prstGeom>
          <a:noFill/>
        </p:spPr>
        <p:txBody>
          <a:bodyPr wrap="square" rtlCol="0">
            <a:spAutoFit/>
          </a:bodyPr>
          <a:lstStyle/>
          <a:p>
            <a:r>
              <a:rPr lang="zh-CN" altLang="en-US" sz="2400" b="1">
                <a:solidFill>
                  <a:srgbClr val="FFFF00"/>
                </a:solidFill>
                <a:sym typeface="+mn-ea"/>
              </a:rPr>
              <a:t>二、审材料限制、要求</a:t>
            </a:r>
            <a:endParaRPr lang="zh-CN" altLang="en-US" sz="2400" b="1">
              <a:solidFill>
                <a:schemeClr val="bg1"/>
              </a:solidFill>
            </a:endParaRPr>
          </a:p>
          <a:p>
            <a:r>
              <a:rPr lang="zh-CN" altLang="en-US" sz="2400" b="1">
                <a:solidFill>
                  <a:srgbClr val="FFFF00"/>
                </a:solidFill>
              </a:rPr>
              <a:t>（二）现实生活感悟类：</a:t>
            </a:r>
          </a:p>
          <a:p>
            <a:r>
              <a:rPr lang="zh-CN" altLang="en-US" sz="2400" b="1">
                <a:solidFill>
                  <a:srgbClr val="FFFF00"/>
                </a:solidFill>
              </a:rPr>
              <a:t>      </a:t>
            </a:r>
            <a:r>
              <a:rPr lang="zh-CN" altLang="en-US" sz="2400" b="1">
                <a:solidFill>
                  <a:schemeClr val="bg1"/>
                </a:solidFill>
              </a:rPr>
              <a:t>这类材料既要审材料限定，还要审要求。在把握材料中心的基础上，通过关键词句和题目要求，找到材料重心。</a:t>
            </a:r>
          </a:p>
        </p:txBody>
      </p:sp>
      <p:sp>
        <p:nvSpPr>
          <p:cNvPr id="6" name="文本框 5"/>
          <p:cNvSpPr txBox="1"/>
          <p:nvPr/>
        </p:nvSpPr>
        <p:spPr>
          <a:xfrm>
            <a:off x="356870" y="2568575"/>
            <a:ext cx="8433435" cy="2676525"/>
          </a:xfrm>
          <a:prstGeom prst="rect">
            <a:avLst/>
          </a:prstGeom>
          <a:noFill/>
        </p:spPr>
        <p:txBody>
          <a:bodyPr wrap="square" rtlCol="0">
            <a:spAutoFit/>
          </a:bodyPr>
          <a:lstStyle/>
          <a:p>
            <a:endParaRPr sz="2400" b="1" dirty="0">
              <a:latin typeface="+mj-ea"/>
              <a:ea typeface="+mj-ea"/>
              <a:cs typeface="+mj-ea"/>
              <a:sym typeface="+mn-ea"/>
            </a:endParaRPr>
          </a:p>
          <a:p>
            <a:r>
              <a:rPr sz="2400" b="1" dirty="0">
                <a:solidFill>
                  <a:schemeClr val="bg1"/>
                </a:solidFill>
                <a:latin typeface="楷体_GB2312" panose="02010609030101010101" charset="-122"/>
                <a:ea typeface="楷体_GB2312" panose="02010609030101010101" charset="-122"/>
                <a:cs typeface="楷体_GB2312" panose="02010609030101010101" charset="-122"/>
                <a:sym typeface="+mn-ea"/>
              </a:rPr>
              <a:t>    1.2019年7月，一位网友发布了一组照片。照片显示，在大连地铁的车厢里，一位头发花白的老人拉着扶手，斜挎布包，笔直站立。在他的腰部，挂着一个“勿需让座”的LED显示牌。这位老人叫刘增盛，今年76岁。他表示：“现在的年轻人不易，我身体还可以，站着也没有问题。”老人因此被称为“硬核大爷”。</a:t>
            </a:r>
            <a:endParaRPr lang="zh-CN" altLang="en-US" sz="2400" b="1" dirty="0">
              <a:solidFill>
                <a:schemeClr val="bg1"/>
              </a:solidFill>
              <a:latin typeface="楷体_GB2312" panose="02010609030101010101" charset="-122"/>
              <a:ea typeface="楷体_GB2312" panose="02010609030101010101" charset="-122"/>
              <a:cs typeface="楷体_GB2312" panose="0201060903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5770" y="608965"/>
            <a:ext cx="8230235" cy="535940"/>
          </a:xfrm>
        </p:spPr>
        <p:txBody>
          <a:bodyPr>
            <a:scene3d>
              <a:camera prst="orthographicFront"/>
              <a:lightRig rig="threePt" dir="t"/>
            </a:scene3d>
          </a:bodyPr>
          <a:lstStyle/>
          <a:p>
            <a:r>
              <a:rPr lang="zh-CN" altLang="en-US" b="1" dirty="0">
                <a:solidFill>
                  <a:schemeClr val="tx1"/>
                </a:solidFill>
                <a:effectLst>
                  <a:outerShdw blurRad="38100" dist="19050" dir="2700000" algn="tl" rotWithShape="0">
                    <a:schemeClr val="dk1">
                      <a:alpha val="40000"/>
                    </a:schemeClr>
                  </a:outerShdw>
                </a:effectLst>
                <a:sym typeface="+mn-ea"/>
              </a:rPr>
              <a:t/>
            </a:r>
            <a:br>
              <a:rPr lang="zh-CN" altLang="en-US" b="1" dirty="0">
                <a:solidFill>
                  <a:schemeClr val="tx1"/>
                </a:solidFill>
                <a:effectLst>
                  <a:outerShdw blurRad="38100" dist="19050" dir="2700000" algn="tl" rotWithShape="0">
                    <a:schemeClr val="dk1">
                      <a:alpha val="40000"/>
                    </a:schemeClr>
                  </a:outerShdw>
                </a:effectLst>
                <a:sym typeface="+mn-ea"/>
              </a:rPr>
            </a:br>
            <a:endParaRPr lang="zh-CN" altLang="en-US" b="1" dirty="0">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1270" y="862330"/>
            <a:ext cx="8674735" cy="5313680"/>
          </a:xfrm>
        </p:spPr>
        <p:txBody>
          <a:bodyPr/>
          <a:lstStyle/>
          <a:p>
            <a:r>
              <a:rPr lang="en-US" sz="2000" b="1" dirty="0">
                <a:latin typeface="+mj-ea"/>
                <a:ea typeface="+mj-ea"/>
                <a:cs typeface="+mj-ea"/>
              </a:rPr>
              <a:t>    </a:t>
            </a:r>
            <a:r>
              <a:rPr sz="2400" b="1" dirty="0">
                <a:latin typeface="楷体_GB2312" panose="02010609030101010101" charset="-122"/>
                <a:ea typeface="楷体_GB2312" panose="02010609030101010101" charset="-122"/>
                <a:cs typeface="楷体_GB2312" panose="02010609030101010101" charset="-122"/>
              </a:rPr>
              <a:t>此前，有一名年轻人，见到他后主动站起身，坚持要让座。年轻人怕他不肯坐，还特意嘱咐他“我马上就到站下车了”。可是，年轻人前脚下了车，后脚又从后边车门悄悄上了车。刘增盛看在眼里，心中感动满满，“这样的年轻人，真的是太棒了！”老人称，自己这样做是怕给其他乘客增加负担。大连地铁工作人员表示，“硬核大爷”身上展现出来的精神令人敬佩。为了鼓励这种为人着想、自尊自强的精神，大连地铁将赠送其四周年纪念卡一套。</a:t>
            </a:r>
          </a:p>
          <a:p>
            <a:r>
              <a:rPr sz="2400" b="1" dirty="0">
                <a:latin typeface="+mj-ea"/>
                <a:ea typeface="+mj-ea"/>
                <a:cs typeface="+mj-ea"/>
              </a:rPr>
              <a:t>    以上材料触发了你怎样的联想和思考？请联系当前疫情写一篇文章，阐述你的感悟与体验。</a:t>
            </a:r>
          </a:p>
          <a:p>
            <a:r>
              <a:rPr sz="2400" b="1" dirty="0">
                <a:solidFill>
                  <a:srgbClr val="FFFF00"/>
                </a:solidFill>
                <a:latin typeface="+mj-ea"/>
                <a:ea typeface="+mj-ea"/>
                <a:cs typeface="+mj-ea"/>
              </a:rPr>
              <a:t>要求：①自选角度，自拟标题；②文体不限（诗歌除外），文体特征明显；③不少于800字；④不得抄袭，不得套作。</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45770" y="608965"/>
            <a:ext cx="8230235" cy="535940"/>
          </a:xfrm>
        </p:spPr>
        <p:txBody>
          <a:bodyPr>
            <a:scene3d>
              <a:camera prst="orthographicFront"/>
              <a:lightRig rig="threePt" dir="t"/>
            </a:scene3d>
          </a:bodyPr>
          <a:lstStyle/>
          <a:p>
            <a:r>
              <a:rPr lang="zh-CN" altLang="en-US" b="1" dirty="0">
                <a:solidFill>
                  <a:schemeClr val="tx1"/>
                </a:solidFill>
                <a:effectLst>
                  <a:outerShdw blurRad="38100" dist="19050" dir="2700000" algn="tl" rotWithShape="0">
                    <a:schemeClr val="dk1">
                      <a:alpha val="40000"/>
                    </a:schemeClr>
                  </a:outerShdw>
                </a:effectLst>
                <a:sym typeface="+mn-ea"/>
              </a:rPr>
              <a:t/>
            </a:r>
            <a:br>
              <a:rPr lang="zh-CN" altLang="en-US" b="1" dirty="0">
                <a:solidFill>
                  <a:schemeClr val="tx1"/>
                </a:solidFill>
                <a:effectLst>
                  <a:outerShdw blurRad="38100" dist="19050" dir="2700000" algn="tl" rotWithShape="0">
                    <a:schemeClr val="dk1">
                      <a:alpha val="40000"/>
                    </a:schemeClr>
                  </a:outerShdw>
                </a:effectLst>
                <a:sym typeface="+mn-ea"/>
              </a:rPr>
            </a:br>
            <a:r>
              <a:rPr lang="zh-CN" altLang="en-US" sz="2400" b="1" dirty="0">
                <a:solidFill>
                  <a:srgbClr val="FFFF00"/>
                </a:solidFill>
                <a:effectLst>
                  <a:outerShdw blurRad="38100" dist="19050" dir="2700000" algn="tl" rotWithShape="0">
                    <a:schemeClr val="dk1">
                      <a:alpha val="40000"/>
                    </a:schemeClr>
                  </a:outerShdw>
                </a:effectLst>
                <a:latin typeface="+mj-ea"/>
                <a:cs typeface="+mj-ea"/>
                <a:sym typeface="+mn-ea"/>
              </a:rPr>
              <a:t>杨村一中线上测试</a:t>
            </a:r>
            <a:r>
              <a:rPr lang="zh-CN" altLang="en-US" sz="2800" b="1" dirty="0">
                <a:solidFill>
                  <a:schemeClr val="tx1"/>
                </a:solidFill>
                <a:effectLst>
                  <a:outerShdw blurRad="38100" dist="19050" dir="2700000" algn="tl" rotWithShape="0">
                    <a:schemeClr val="dk1">
                      <a:alpha val="40000"/>
                    </a:schemeClr>
                  </a:outerShdw>
                </a:effectLst>
                <a:latin typeface="+mj-ea"/>
                <a:cs typeface="+mj-ea"/>
              </a:rPr>
              <a:t/>
            </a:r>
            <a:br>
              <a:rPr lang="zh-CN" altLang="en-US" sz="2800" b="1" dirty="0">
                <a:solidFill>
                  <a:schemeClr val="tx1"/>
                </a:solidFill>
                <a:effectLst>
                  <a:outerShdw blurRad="38100" dist="19050" dir="2700000" algn="tl" rotWithShape="0">
                    <a:schemeClr val="dk1">
                      <a:alpha val="40000"/>
                    </a:schemeClr>
                  </a:outerShdw>
                </a:effectLst>
                <a:latin typeface="+mj-ea"/>
                <a:cs typeface="+mj-ea"/>
              </a:rPr>
            </a:br>
            <a:r>
              <a:rPr lang="zh-CN" altLang="en-US" b="1" dirty="0">
                <a:solidFill>
                  <a:schemeClr val="tx1"/>
                </a:solidFill>
                <a:effectLst>
                  <a:outerShdw blurRad="38100" dist="19050" dir="2700000" algn="tl" rotWithShape="0">
                    <a:schemeClr val="dk1">
                      <a:alpha val="40000"/>
                    </a:schemeClr>
                  </a:outerShdw>
                </a:effectLst>
              </a:rPr>
              <a:t/>
            </a:r>
            <a:br>
              <a:rPr lang="zh-CN" altLang="en-US" b="1" dirty="0">
                <a:solidFill>
                  <a:schemeClr val="tx1"/>
                </a:solidFill>
                <a:effectLst>
                  <a:outerShdw blurRad="38100" dist="19050" dir="2700000" algn="tl" rotWithShape="0">
                    <a:schemeClr val="dk1">
                      <a:alpha val="40000"/>
                    </a:schemeClr>
                  </a:outerShdw>
                </a:effectLst>
              </a:rPr>
            </a:br>
            <a:endParaRPr lang="zh-CN" altLang="en-US" b="1" dirty="0">
              <a:solidFill>
                <a:schemeClr val="tx1"/>
              </a:solidFill>
              <a:effectLst>
                <a:outerShdw blurRad="38100" dist="19050" dir="2700000" algn="tl" rotWithShape="0">
                  <a:schemeClr val="dk1">
                    <a:alpha val="40000"/>
                  </a:schemeClr>
                </a:outerShdw>
              </a:effectLst>
            </a:endParaRPr>
          </a:p>
        </p:txBody>
      </p:sp>
      <p:sp>
        <p:nvSpPr>
          <p:cNvPr id="3" name="内容占位符 2"/>
          <p:cNvSpPr>
            <a:spLocks noGrp="1"/>
          </p:cNvSpPr>
          <p:nvPr>
            <p:ph idx="1"/>
          </p:nvPr>
        </p:nvSpPr>
        <p:spPr>
          <a:xfrm>
            <a:off x="1270" y="862330"/>
            <a:ext cx="8674735" cy="5313680"/>
          </a:xfrm>
        </p:spPr>
        <p:txBody>
          <a:bodyPr/>
          <a:lstStyle/>
          <a:p>
            <a:r>
              <a:rPr lang="en-US" sz="2000" b="1" dirty="0">
                <a:latin typeface="+mj-ea"/>
                <a:ea typeface="+mj-ea"/>
                <a:cs typeface="+mj-ea"/>
              </a:rPr>
              <a:t>    </a:t>
            </a:r>
            <a:r>
              <a:rPr sz="2400" b="1" dirty="0">
                <a:latin typeface="楷体_GB2312" panose="02010609030101010101" charset="-122"/>
                <a:ea typeface="楷体_GB2312" panose="02010609030101010101" charset="-122"/>
                <a:cs typeface="楷体_GB2312" panose="02010609030101010101" charset="-122"/>
              </a:rPr>
              <a:t>此前，有一名年轻人，见到他后主动站起身，坚持要让座。年轻人怕他不肯坐，还特意嘱咐他“我马上就到站下车了”。可是，</a:t>
            </a:r>
            <a:r>
              <a:rPr sz="2400" b="1" dirty="0">
                <a:solidFill>
                  <a:srgbClr val="FF0000"/>
                </a:solidFill>
                <a:latin typeface="楷体_GB2312" panose="02010609030101010101" charset="-122"/>
                <a:ea typeface="楷体_GB2312" panose="02010609030101010101" charset="-122"/>
                <a:cs typeface="楷体_GB2312" panose="02010609030101010101" charset="-122"/>
              </a:rPr>
              <a:t>年轻人前脚下了车</a:t>
            </a:r>
            <a:r>
              <a:rPr sz="2400" b="1" dirty="0">
                <a:latin typeface="楷体_GB2312" panose="02010609030101010101" charset="-122"/>
                <a:ea typeface="楷体_GB2312" panose="02010609030101010101" charset="-122"/>
                <a:cs typeface="楷体_GB2312" panose="02010609030101010101" charset="-122"/>
              </a:rPr>
              <a:t>，后脚又从</a:t>
            </a:r>
            <a:r>
              <a:rPr sz="2400" b="1" dirty="0">
                <a:solidFill>
                  <a:srgbClr val="FF0000"/>
                </a:solidFill>
                <a:latin typeface="楷体_GB2312" panose="02010609030101010101" charset="-122"/>
                <a:ea typeface="楷体_GB2312" panose="02010609030101010101" charset="-122"/>
                <a:cs typeface="楷体_GB2312" panose="02010609030101010101" charset="-122"/>
              </a:rPr>
              <a:t>后边车门悄悄上了车</a:t>
            </a:r>
            <a:r>
              <a:rPr sz="2400" b="1" dirty="0">
                <a:latin typeface="楷体_GB2312" panose="02010609030101010101" charset="-122"/>
                <a:ea typeface="楷体_GB2312" panose="02010609030101010101" charset="-122"/>
                <a:cs typeface="楷体_GB2312" panose="02010609030101010101" charset="-122"/>
              </a:rPr>
              <a:t>。刘增盛看在眼里，心中感动满满，“这样的年轻人，真的是太棒了！”老人称，自己这样做是怕给其他乘客增加负担。</a:t>
            </a:r>
            <a:r>
              <a:rPr sz="2400" b="1" dirty="0">
                <a:solidFill>
                  <a:srgbClr val="FF0000"/>
                </a:solidFill>
                <a:latin typeface="楷体_GB2312" panose="02010609030101010101" charset="-122"/>
                <a:ea typeface="楷体_GB2312" panose="02010609030101010101" charset="-122"/>
                <a:cs typeface="楷体_GB2312" panose="02010609030101010101" charset="-122"/>
              </a:rPr>
              <a:t>大连地铁工作人员</a:t>
            </a:r>
            <a:r>
              <a:rPr sz="2400" b="1" dirty="0">
                <a:latin typeface="楷体_GB2312" panose="02010609030101010101" charset="-122"/>
                <a:ea typeface="楷体_GB2312" panose="02010609030101010101" charset="-122"/>
                <a:cs typeface="楷体_GB2312" panose="02010609030101010101" charset="-122"/>
              </a:rPr>
              <a:t>表示，“硬核大爷”身上展现出来的精神令人敬佩。为了鼓励这种</a:t>
            </a:r>
            <a:r>
              <a:rPr sz="2400" b="1" dirty="0">
                <a:solidFill>
                  <a:srgbClr val="FF0000"/>
                </a:solidFill>
                <a:latin typeface="楷体_GB2312" panose="02010609030101010101" charset="-122"/>
                <a:ea typeface="楷体_GB2312" panose="02010609030101010101" charset="-122"/>
                <a:cs typeface="楷体_GB2312" panose="02010609030101010101" charset="-122"/>
              </a:rPr>
              <a:t>为人着想、自尊自强</a:t>
            </a:r>
            <a:r>
              <a:rPr sz="2400" b="1" dirty="0">
                <a:latin typeface="楷体_GB2312" panose="02010609030101010101" charset="-122"/>
                <a:ea typeface="楷体_GB2312" panose="02010609030101010101" charset="-122"/>
                <a:cs typeface="楷体_GB2312" panose="02010609030101010101" charset="-122"/>
              </a:rPr>
              <a:t>的精神，大连地铁将赠送其四周年纪念卡一套。</a:t>
            </a:r>
          </a:p>
          <a:p>
            <a:r>
              <a:rPr sz="2400" b="1" dirty="0">
                <a:latin typeface="+mj-ea"/>
                <a:ea typeface="+mj-ea"/>
                <a:cs typeface="+mj-ea"/>
              </a:rPr>
              <a:t>    以上材料触发了你怎样的联想和思考？请联系当前疫情写一篇文章，阐述你的感悟与体验。</a:t>
            </a:r>
          </a:p>
          <a:p>
            <a:r>
              <a:rPr sz="2400" b="1" dirty="0">
                <a:solidFill>
                  <a:srgbClr val="FFFF00"/>
                </a:solidFill>
                <a:latin typeface="+mj-ea"/>
                <a:ea typeface="+mj-ea"/>
                <a:cs typeface="+mj-ea"/>
              </a:rPr>
              <a:t>要求：①自选角度，自拟标题；②文体不限（诗歌除外），文体特征明显；③不少于800字；④不得抄袭，不得套作。</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95300" y="575310"/>
            <a:ext cx="8427085" cy="4419600"/>
          </a:xfrm>
        </p:spPr>
        <p:txBody>
          <a:bodyPr/>
          <a:lstStyle/>
          <a:p>
            <a:pPr>
              <a:buNone/>
            </a:pPr>
            <a:r>
              <a:rPr lang="zh-CN" altLang="en-US" b="1" dirty="0" smtClean="0">
                <a:solidFill>
                  <a:srgbClr val="FFFF00"/>
                </a:solidFill>
                <a:latin typeface="宋体" panose="02010600030101010101" pitchFamily="2" charset="-122"/>
                <a:ea typeface="宋体" panose="02010600030101010101" pitchFamily="2" charset="-122"/>
              </a:rPr>
              <a:t>  </a:t>
            </a:r>
          </a:p>
          <a:p>
            <a:pPr>
              <a:buNone/>
            </a:pPr>
            <a:endParaRPr lang="zh-CN" altLang="en-US" b="1" dirty="0" smtClean="0">
              <a:solidFill>
                <a:srgbClr val="FFFF00"/>
              </a:solidFill>
              <a:latin typeface="宋体" panose="02010600030101010101" pitchFamily="2" charset="-122"/>
              <a:ea typeface="宋体" panose="02010600030101010101" pitchFamily="2" charset="-122"/>
              <a:sym typeface="黑体" panose="02010600030101010101" charset="-122"/>
            </a:endParaRPr>
          </a:p>
          <a:p>
            <a:pPr>
              <a:buNone/>
            </a:pPr>
            <a:r>
              <a:rPr lang="zh-CN" altLang="en-US" b="1" dirty="0" smtClean="0">
                <a:solidFill>
                  <a:srgbClr val="FFFF00"/>
                </a:solidFill>
                <a:latin typeface="宋体" panose="02010600030101010101" pitchFamily="2" charset="-122"/>
                <a:ea typeface="宋体" panose="02010600030101010101" pitchFamily="2" charset="-122"/>
              </a:rPr>
              <a:t>    </a:t>
            </a:r>
            <a:r>
              <a:rPr lang="zh-CN" altLang="en-US" b="1" dirty="0">
                <a:latin typeface="Cambria" panose="02040503050406030204" pitchFamily="18" charset="0"/>
                <a:sym typeface="黑体" panose="02010600030101010101" charset="-122"/>
              </a:rPr>
              <a:t>“</a:t>
            </a:r>
            <a:r>
              <a:rPr lang="zh-CN" altLang="en-US" b="1" dirty="0">
                <a:latin typeface="华文隶书" panose="02010800040101010101" pitchFamily="2" charset="-122"/>
                <a:ea typeface="华文隶书" panose="02010800040101010101" pitchFamily="2" charset="-122"/>
                <a:sym typeface="黑体" panose="02010600030101010101" charset="-122"/>
              </a:rPr>
              <a:t>意犹帅也，无帅之兵，谓之乌合”</a:t>
            </a:r>
            <a:endParaRPr lang="en-US" altLang="zh-CN" b="1" dirty="0">
              <a:latin typeface="Cambria" panose="02040503050406030204" pitchFamily="18" charset="0"/>
            </a:endParaRPr>
          </a:p>
          <a:p>
            <a:pPr>
              <a:buNone/>
            </a:pPr>
            <a:r>
              <a:rPr lang="en-US" altLang="zh-CN" b="1" dirty="0">
                <a:latin typeface="Cambria" panose="02040503050406030204" pitchFamily="18" charset="0"/>
                <a:sym typeface="黑体" panose="02010600030101010101" charset="-122"/>
              </a:rPr>
              <a:t>                                                </a:t>
            </a:r>
            <a:r>
              <a:rPr lang="en-US" altLang="zh-CN" b="1" dirty="0">
                <a:solidFill>
                  <a:srgbClr val="FFFF00"/>
                </a:solidFill>
                <a:latin typeface="华文行楷" panose="02010800040101010101" pitchFamily="2" charset="-122"/>
                <a:ea typeface="华文行楷" panose="02010800040101010101" pitchFamily="2" charset="-122"/>
                <a:sym typeface="黑体" panose="02010600030101010101" charset="-122"/>
              </a:rPr>
              <a:t>——</a:t>
            </a:r>
            <a:r>
              <a:rPr lang="zh-CN" altLang="en-US" b="1" dirty="0">
                <a:solidFill>
                  <a:srgbClr val="FFFF00"/>
                </a:solidFill>
                <a:latin typeface="华文行楷" panose="02010800040101010101" pitchFamily="2" charset="-122"/>
                <a:ea typeface="华文行楷" panose="02010800040101010101" pitchFamily="2" charset="-122"/>
                <a:sym typeface="黑体" panose="02010600030101010101" charset="-122"/>
              </a:rPr>
              <a:t>王夫之</a:t>
            </a:r>
            <a:endParaRPr lang="zh-CN" altLang="en-US" sz="3600" b="1" dirty="0" smtClean="0">
              <a:solidFill>
                <a:srgbClr val="FFFF00"/>
              </a:solidFill>
              <a:latin typeface="华文行楷" panose="02010800040101010101" pitchFamily="2" charset="-122"/>
              <a:ea typeface="华文行楷" panose="02010800040101010101" pitchFamily="2" charset="-122"/>
              <a:sym typeface="黑体" panose="02010600030101010101" charset="-122"/>
            </a:endParaRPr>
          </a:p>
        </p:txBody>
      </p:sp>
      <p:pic>
        <p:nvPicPr>
          <p:cNvPr id="1026" name="Picture 2"/>
          <p:cNvPicPr>
            <a:picLocks noGrp="1" noChangeAspect="1" noChangeArrowheads="1"/>
          </p:cNvPicPr>
          <p:nvPr>
            <p:ph sz="half" idx="2"/>
          </p:nvPr>
        </p:nvPicPr>
        <p:blipFill>
          <a:blip r:embed="rId2" cstate="print"/>
          <a:srcRect/>
          <a:stretch>
            <a:fillRect/>
          </a:stretch>
        </p:blipFill>
        <p:spPr bwMode="auto">
          <a:xfrm>
            <a:off x="3183255" y="3025140"/>
            <a:ext cx="2489200" cy="2200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60045" y="471170"/>
            <a:ext cx="8074660" cy="1395730"/>
          </a:xfrm>
        </p:spPr>
        <p:txBody>
          <a:bodyPr/>
          <a:lstStyle/>
          <a:p>
            <a:pPr marL="0" indent="0">
              <a:buNone/>
            </a:pPr>
            <a:r>
              <a:rPr sz="2400" b="1" dirty="0" smtClean="0">
                <a:solidFill>
                  <a:srgbClr val="FFFF00"/>
                </a:solidFill>
              </a:rPr>
              <a:t>二审要求：</a:t>
            </a:r>
            <a:r>
              <a:rPr sz="2400" b="1" dirty="0" smtClean="0">
                <a:solidFill>
                  <a:schemeClr val="bg1"/>
                </a:solidFill>
              </a:rPr>
              <a:t>以上材料触发了你怎样的联想和思考？</a:t>
            </a:r>
          </a:p>
          <a:p>
            <a:pPr marL="0" indent="0">
              <a:buNone/>
            </a:pPr>
            <a:r>
              <a:rPr sz="2400" b="1" dirty="0" smtClean="0">
                <a:solidFill>
                  <a:schemeClr val="bg1"/>
                </a:solidFill>
              </a:rPr>
              <a:t>       请联系当前疫情写一篇文章，阐述你的感悟与体验。  </a:t>
            </a:r>
            <a:br>
              <a:rPr sz="2400" b="1" dirty="0" smtClean="0">
                <a:solidFill>
                  <a:schemeClr val="bg1"/>
                </a:solidFill>
              </a:rPr>
            </a:br>
            <a:r>
              <a:rPr sz="2400" b="1" dirty="0" smtClean="0">
                <a:solidFill>
                  <a:schemeClr val="bg1"/>
                </a:solidFill>
              </a:rPr>
              <a:t>    （常规要求略）</a:t>
            </a:r>
            <a:endParaRPr sz="2800" b="1" dirty="0" smtClean="0">
              <a:solidFill>
                <a:schemeClr val="bg1"/>
              </a:solidFill>
            </a:endParaRPr>
          </a:p>
          <a:p>
            <a:pPr marL="0" indent="0">
              <a:buNone/>
            </a:pPr>
            <a:r>
              <a:rPr lang="zh-CN" altLang="en-US" sz="2800" b="1" dirty="0"/>
              <a:t>  </a:t>
            </a:r>
          </a:p>
        </p:txBody>
      </p:sp>
      <p:sp>
        <p:nvSpPr>
          <p:cNvPr id="2" name="文本框 1"/>
          <p:cNvSpPr txBox="1"/>
          <p:nvPr/>
        </p:nvSpPr>
        <p:spPr>
          <a:xfrm>
            <a:off x="360045" y="1716405"/>
            <a:ext cx="7837170" cy="4154170"/>
          </a:xfrm>
          <a:prstGeom prst="rect">
            <a:avLst/>
          </a:prstGeom>
          <a:noFill/>
        </p:spPr>
        <p:txBody>
          <a:bodyPr wrap="square" rtlCol="0">
            <a:spAutoFit/>
          </a:bodyPr>
          <a:lstStyle/>
          <a:p>
            <a:r>
              <a:rPr lang="zh-CN" altLang="en-US" sz="2400" b="1">
                <a:solidFill>
                  <a:srgbClr val="FFFF00"/>
                </a:solidFill>
              </a:rPr>
              <a:t>相关立意</a:t>
            </a:r>
            <a:endParaRPr lang="zh-CN" altLang="en-US" sz="2400" b="1">
              <a:solidFill>
                <a:schemeClr val="bg1"/>
              </a:solidFill>
            </a:endParaRPr>
          </a:p>
          <a:p>
            <a:r>
              <a:rPr lang="zh-CN" altLang="en-US" sz="2400" b="1">
                <a:solidFill>
                  <a:schemeClr val="bg1"/>
                </a:solidFill>
              </a:rPr>
              <a:t>尊重他人，才能赢得他人尊重。</a:t>
            </a:r>
          </a:p>
          <a:p>
            <a:r>
              <a:rPr lang="zh-CN" altLang="en-US" sz="2400" b="1">
                <a:solidFill>
                  <a:schemeClr val="bg1"/>
                </a:solidFill>
              </a:rPr>
              <a:t>老年人不能倚老卖老，要学会自尊自爱。 </a:t>
            </a:r>
          </a:p>
          <a:p>
            <a:r>
              <a:rPr lang="zh-CN" altLang="en-US" sz="2400" b="1">
                <a:solidFill>
                  <a:schemeClr val="bg1"/>
                </a:solidFill>
              </a:rPr>
              <a:t>人与人之间贵在相互理解，彼此善待。</a:t>
            </a:r>
          </a:p>
          <a:p>
            <a:r>
              <a:rPr lang="zh-CN" altLang="en-US" sz="2400" b="1">
                <a:solidFill>
                  <a:schemeClr val="bg1"/>
                </a:solidFill>
              </a:rPr>
              <a:t>互相理解才是和谐社会之本</a:t>
            </a:r>
          </a:p>
          <a:p>
            <a:r>
              <a:rPr lang="zh-CN" altLang="en-US" sz="2400" b="1">
                <a:solidFill>
                  <a:schemeClr val="bg1"/>
                </a:solidFill>
              </a:rPr>
              <a:t>以礼相待，以理相处，人性之美得以彰显。</a:t>
            </a:r>
          </a:p>
          <a:p>
            <a:r>
              <a:rPr lang="zh-CN" altLang="en-US" sz="2400" b="1">
                <a:solidFill>
                  <a:schemeClr val="bg1"/>
                </a:solidFill>
              </a:rPr>
              <a:t>      </a:t>
            </a:r>
            <a:r>
              <a:rPr lang="zh-CN" altLang="en-US" sz="2400" b="1">
                <a:solidFill>
                  <a:srgbClr val="FF0000"/>
                </a:solidFill>
              </a:rPr>
              <a:t>（以上十环）</a:t>
            </a:r>
          </a:p>
          <a:p>
            <a:r>
              <a:rPr lang="zh-CN" altLang="en-US" sz="2400" b="1">
                <a:solidFill>
                  <a:schemeClr val="bg1"/>
                </a:solidFill>
              </a:rPr>
              <a:t>构建和谐的人际关系，是文明社会的标志。</a:t>
            </a:r>
            <a:r>
              <a:rPr lang="zh-CN" altLang="en-US" sz="2400" b="1">
                <a:solidFill>
                  <a:srgbClr val="FF0000"/>
                </a:solidFill>
              </a:rPr>
              <a:t>（九环）</a:t>
            </a:r>
          </a:p>
          <a:p>
            <a:r>
              <a:rPr lang="zh-CN" altLang="en-US" sz="2400" b="1">
                <a:solidFill>
                  <a:schemeClr val="bg1"/>
                </a:solidFill>
              </a:rPr>
              <a:t>为他人着想    默默奉献 </a:t>
            </a:r>
            <a:r>
              <a:rPr lang="zh-CN" altLang="en-US" sz="2400" b="1">
                <a:solidFill>
                  <a:srgbClr val="FF0000"/>
                </a:solidFill>
              </a:rPr>
              <a:t>（六环）</a:t>
            </a:r>
            <a:endParaRPr lang="zh-CN" altLang="en-US" sz="2400" b="1">
              <a:solidFill>
                <a:schemeClr val="bg1"/>
              </a:solidFill>
            </a:endParaRPr>
          </a:p>
          <a:p>
            <a:r>
              <a:rPr lang="zh-CN" altLang="en-US" sz="2400" b="1">
                <a:solidFill>
                  <a:schemeClr val="bg1"/>
                </a:solidFill>
              </a:rPr>
              <a:t>社会需要无私奉献</a:t>
            </a:r>
            <a:r>
              <a:rPr lang="zh-CN" altLang="en-US" sz="2400" b="1">
                <a:solidFill>
                  <a:srgbClr val="FF0000"/>
                </a:solidFill>
              </a:rPr>
              <a:t>（脱靶）</a:t>
            </a:r>
          </a:p>
          <a:p>
            <a:r>
              <a:rPr lang="zh-CN" altLang="en-US" sz="2400" b="1">
                <a:solidFill>
                  <a:schemeClr val="bg1"/>
                </a:solidFill>
              </a:rPr>
              <a:t>人应该有担当精神</a:t>
            </a:r>
            <a:r>
              <a:rPr lang="zh-CN" altLang="en-US" sz="2400" b="1">
                <a:solidFill>
                  <a:srgbClr val="FF0000"/>
                </a:solidFill>
              </a:rPr>
              <a:t>（脱靶）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86995" y="1095375"/>
            <a:ext cx="8969375" cy="4483100"/>
          </a:xfrm>
        </p:spPr>
        <p:txBody>
          <a:bodyPr/>
          <a:lstStyle/>
          <a:p>
            <a:r>
              <a:rPr lang="zh-CN" altLang="en-US" sz="2000" b="1" dirty="0" smtClean="0">
                <a:latin typeface="宋体" panose="02010600030101010101" pitchFamily="2" charset="-122"/>
                <a:ea typeface="宋体" panose="02010600030101010101" pitchFamily="2" charset="-122"/>
                <a:cs typeface="宋体" panose="02010600030101010101" pitchFamily="2" charset="-122"/>
              </a:rPr>
              <a:t>尊敬的“硬核大爷”：</a:t>
            </a:r>
          </a:p>
          <a:p>
            <a:r>
              <a:rPr lang="zh-CN" altLang="en-US" sz="2000" b="1" dirty="0" smtClean="0">
                <a:latin typeface="宋体" panose="02010600030101010101" pitchFamily="2" charset="-122"/>
                <a:ea typeface="宋体" panose="02010600030101010101" pitchFamily="2" charset="-122"/>
                <a:cs typeface="宋体" panose="02010600030101010101" pitchFamily="2" charset="-122"/>
              </a:rPr>
              <a:t>    您好！</a:t>
            </a:r>
          </a:p>
          <a:p>
            <a:r>
              <a:rPr lang="zh-CN" altLang="en-US" sz="2000" b="1" dirty="0" smtClean="0">
                <a:latin typeface="宋体" panose="02010600030101010101" pitchFamily="2" charset="-122"/>
                <a:ea typeface="宋体" panose="02010600030101010101" pitchFamily="2" charset="-122"/>
                <a:cs typeface="宋体" panose="02010600030101010101" pitchFamily="2" charset="-122"/>
              </a:rPr>
              <a:t>    去年一别，已过半年，您当时在地铁里腰挂“无需让座”的样子一直记在我的心上，当时您这种为人着想的品行深深触动了我，让我这个00后久久难以忘怀，您让我懂得了为别人着想，学会了换位思考，体会到换个角度想问题，眼前一片开阔，心中一片光明。  </a:t>
            </a:r>
            <a:r>
              <a:rPr lang="zh-CN" altLang="en-US" sz="2000" b="1" dirty="0" smtClean="0">
                <a:latin typeface="宋体" panose="02010600030101010101" pitchFamily="2" charset="-122"/>
                <a:ea typeface="宋体" panose="02010600030101010101" pitchFamily="2" charset="-122"/>
              </a:rPr>
              <a:t> </a:t>
            </a:r>
            <a:endParaRPr lang="en-US" altLang="zh-CN" sz="2000" b="1" dirty="0" smtClean="0">
              <a:latin typeface="宋体" panose="02010600030101010101" pitchFamily="2" charset="-122"/>
              <a:ea typeface="宋体" panose="02010600030101010101" pitchFamily="2" charset="-122"/>
            </a:endParaRPr>
          </a:p>
          <a:p>
            <a:r>
              <a:rPr lang="zh-CN" altLang="en-US" sz="2000" b="1" dirty="0"/>
              <a:t>      换个角度想问题，方便他人，便利自己。君记否，陶知行先生让儿子递钢笔，结果儿子将笔尖方向对着陶先生递过来，陶老说，以后记着无论递钢笔还是递剪刀，都要把有尖的那一头冲着自己，这样做别人拿着方便；君记否，曾有盲人晚上出去，一定提着一盏灯，别人问你又看不到，提灯干什么？盲人说，灯不光可以给别人照亮，还免得别人撞到我。我还记我们学校的食堂大师傅在切菜之后，总是用抹布将菜刀的刀身部分盖住，把刀把留在外面，我问他为什么这么做，他说，不盖上怕不干净，但全都盖上，别人就看不到这里还有一把刀，就可能伤到自己。这些故事都在向我讲述一个朴素的道理，那就是多为别人着想，站在别人的角度想问题，你自己也会觉得心情开阔了很多。</a:t>
            </a:r>
          </a:p>
        </p:txBody>
      </p:sp>
      <p:sp>
        <p:nvSpPr>
          <p:cNvPr id="4" name="标题 3"/>
          <p:cNvSpPr>
            <a:spLocks noGrp="1"/>
          </p:cNvSpPr>
          <p:nvPr>
            <p:ph type="title"/>
          </p:nvPr>
        </p:nvSpPr>
        <p:spPr>
          <a:xfrm>
            <a:off x="457200" y="74613"/>
            <a:ext cx="8229600" cy="1143000"/>
          </a:xfrm>
        </p:spPr>
        <p:txBody>
          <a:bodyPr/>
          <a:lstStyle/>
          <a:p>
            <a:r>
              <a:rPr lang="zh-CN" altLang="en-US" sz="2000" b="1">
                <a:solidFill>
                  <a:srgbClr val="FFFF00"/>
                </a:solidFill>
              </a:rPr>
              <a:t>换位思考，眼前开阔，心有光明</a:t>
            </a:r>
            <a:br>
              <a:rPr lang="zh-CN" altLang="en-US" sz="2000" b="1">
                <a:solidFill>
                  <a:srgbClr val="FFFF00"/>
                </a:solidFill>
              </a:rPr>
            </a:br>
            <a:r>
              <a:rPr lang="zh-CN" altLang="en-US" sz="2000" b="1">
                <a:solidFill>
                  <a:srgbClr val="FFFF00"/>
                </a:solidFill>
              </a:rPr>
              <a:t> ——写给“硬核大爷”的一封信</a:t>
            </a:r>
            <a:br>
              <a:rPr lang="zh-CN" altLang="en-US" sz="2000" b="1">
                <a:solidFill>
                  <a:srgbClr val="FFFF00"/>
                </a:solidFill>
              </a:rPr>
            </a:br>
            <a:r>
              <a:rPr lang="zh-CN" altLang="en-US" sz="2000" b="1">
                <a:solidFill>
                  <a:srgbClr val="FFFF00"/>
                </a:solidFill>
              </a:rPr>
              <a:t>高二</a:t>
            </a:r>
            <a:r>
              <a:rPr lang="en-US" altLang="zh-CN" sz="2000" b="1">
                <a:solidFill>
                  <a:srgbClr val="FFFF00"/>
                </a:solidFill>
              </a:rPr>
              <a:t>12</a:t>
            </a:r>
            <a:r>
              <a:rPr lang="zh-CN" altLang="en-US" sz="2000" b="1">
                <a:solidFill>
                  <a:srgbClr val="FFFF00"/>
                </a:solidFill>
              </a:rPr>
              <a:t>班</a:t>
            </a:r>
            <a:r>
              <a:rPr lang="en-US" altLang="zh-CN" sz="2000" b="1">
                <a:solidFill>
                  <a:srgbClr val="FFFF00"/>
                </a:solidFill>
              </a:rPr>
              <a:t>   </a:t>
            </a:r>
            <a:r>
              <a:rPr lang="zh-CN" altLang="en-US" sz="2000" b="1">
                <a:solidFill>
                  <a:srgbClr val="FFFF00"/>
                </a:solidFill>
              </a:rPr>
              <a:t>吴佳仑</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6"/>
            <a:ext cx="8401080" cy="5768997"/>
          </a:xfrm>
        </p:spPr>
        <p:txBody>
          <a:bodyPr/>
          <a:lstStyle/>
          <a:p>
            <a:pPr marL="0" indent="0">
              <a:buNone/>
            </a:pPr>
            <a:r>
              <a:rPr lang="zh-CN" altLang="en-US" sz="2400" b="1" dirty="0" smtClean="0">
                <a:latin typeface="宋体" panose="02010600030101010101" pitchFamily="2" charset="-122"/>
                <a:ea typeface="宋体" panose="02010600030101010101" pitchFamily="2" charset="-122"/>
              </a:rPr>
              <a:t> </a:t>
            </a:r>
            <a:r>
              <a:rPr lang="zh-CN" altLang="en-US" sz="2000" b="1" dirty="0" smtClean="0">
                <a:latin typeface="宋体" panose="02010600030101010101" pitchFamily="2" charset="-122"/>
                <a:ea typeface="宋体" panose="02010600030101010101" pitchFamily="2" charset="-122"/>
              </a:rPr>
              <a:t>   </a:t>
            </a:r>
            <a:r>
              <a:rPr sz="2000" b="1" dirty="0" smtClean="0"/>
              <a:t>作为00后，成长在在物质极大丰富和独生子女政策的今天，不经意之间总是想自己的多，想别人的少。所以在我们这一代身上，“换位思考、体谅他人”的做法仿佛失去了踪影。但是您那块“无需让座”的腰牌，和您说的“年轻人也不容易”的话，打动了我，在生活中，我应该多为他人着想：在家里，多为父母着想，少了抱怨多了感恩，感恩他们的操劳；在学校，多为老师着想，就少了焦躁多了谢意，感谢他们的辛苦；在社会，多为陌生人着想，就少了责怨多了理解，理解他们的奋斗。</a:t>
            </a:r>
            <a:r>
              <a:rPr lang="zh-CN" altLang="en-US" sz="2000" b="1" dirty="0" smtClean="0">
                <a:solidFill>
                  <a:srgbClr val="FFFF00"/>
                </a:solidFill>
              </a:rPr>
              <a:t> </a:t>
            </a:r>
          </a:p>
          <a:p>
            <a:pPr marL="0" indent="0">
              <a:buNone/>
            </a:pPr>
            <a:r>
              <a:rPr lang="zh-CN" altLang="en-US" sz="2000" b="1" dirty="0" smtClean="0">
                <a:solidFill>
                  <a:srgbClr val="FFFF00"/>
                </a:solidFill>
              </a:rPr>
              <a:t>        </a:t>
            </a:r>
            <a:r>
              <a:rPr lang="zh-CN" altLang="en-US" sz="2000" b="1" dirty="0"/>
              <a:t>今年年初，始料不及的新冠疫情肆虐大地。我们带上口罩，不仅为自己，也为别人减少一份担心；我们禁足，不仅为自己，也为政府减少一份麻烦；我们配合抗“疫”，不仅为自己，也为这个国家做点贡献。一句话，为别人着想，换位思考，眼前一片开阔，心中一片光明！这也是您老的精神感召。</a:t>
            </a:r>
          </a:p>
          <a:p>
            <a:pPr marL="0" indent="0">
              <a:buNone/>
            </a:pPr>
            <a:r>
              <a:rPr lang="zh-CN" altLang="en-US" sz="2000" b="1" dirty="0"/>
              <a:t>      期盼疫情过后，再在地铁上看到您老“硬核”样子，只是别在身挂腰牌了！  最后</a:t>
            </a:r>
            <a:r>
              <a:rPr lang="zh-CN" altLang="en-US" sz="2000" b="1" dirty="0">
                <a:sym typeface="+mn-ea"/>
              </a:rPr>
              <a:t>衷心</a:t>
            </a:r>
            <a:r>
              <a:rPr lang="zh-CN" altLang="en-US" sz="2000" b="1" dirty="0"/>
              <a:t>祝愿您老身体健康。</a:t>
            </a:r>
          </a:p>
          <a:p>
            <a:pPr marL="0" indent="0">
              <a:buNone/>
            </a:pPr>
            <a:r>
              <a:rPr lang="zh-CN" altLang="en-US" sz="2000" b="1" dirty="0"/>
              <a:t>此致</a:t>
            </a:r>
          </a:p>
          <a:p>
            <a:pPr marL="0" indent="0">
              <a:buNone/>
            </a:pPr>
            <a:r>
              <a:rPr lang="zh-CN" altLang="en-US" sz="2000" b="1" dirty="0"/>
              <a:t>       敬礼！</a:t>
            </a:r>
          </a:p>
          <a:p>
            <a:pPr marL="0" indent="0">
              <a:buNone/>
            </a:pPr>
            <a:r>
              <a:rPr lang="zh-CN" altLang="en-US" sz="2000" b="1" dirty="0"/>
              <a:t>                                                                         </a:t>
            </a:r>
            <a:r>
              <a:rPr lang="zh-CN" altLang="en-US" sz="2000" b="1" dirty="0">
                <a:solidFill>
                  <a:srgbClr val="FFFF00"/>
                </a:solidFill>
              </a:rPr>
              <a:t>杨村一中学校学子</a:t>
            </a:r>
          </a:p>
          <a:p>
            <a:pPr marL="0" indent="0">
              <a:buNone/>
            </a:pPr>
            <a:r>
              <a:rPr lang="zh-CN" altLang="en-US" sz="2000" b="1" dirty="0">
                <a:solidFill>
                  <a:srgbClr val="FFFF00"/>
                </a:solidFill>
              </a:rPr>
              <a:t>                                                                           2020年3月28日</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472518" cy="5911873"/>
          </a:xfrm>
        </p:spPr>
        <p:txBody>
          <a:bodyPr/>
          <a:lstStyle/>
          <a:p>
            <a:pPr marL="0" indent="0">
              <a:buNone/>
            </a:pPr>
            <a:r>
              <a:rPr lang="zh-CN" altLang="en-US" sz="2400" b="1" dirty="0" smtClean="0">
                <a:solidFill>
                  <a:srgbClr val="FFFF00"/>
                </a:solidFill>
              </a:rPr>
              <a:t>2.阅读下面的材料，根据要求写作。</a:t>
            </a:r>
            <a:endParaRPr lang="zh-CN" altLang="en-US" sz="2000" b="1" dirty="0" smtClean="0"/>
          </a:p>
          <a:p>
            <a:pPr marL="0" indent="0">
              <a:buNone/>
            </a:pPr>
            <a:r>
              <a:rPr lang="zh-CN" altLang="en-US" sz="2000" b="1" dirty="0" smtClean="0"/>
              <a:t>　　材料1：日前，武汉疫情吹哨人李文亮去世。他向身边人发出疫情早期预警时，知道这样做有风险，是医者仁心的担当意识，让他鼓起勇气吹出预警疫情的哨音。此后，他坚守在抗疫一线，并不幸感染新冠肺炎。他在病床上他对记者表示，希望尽快治愈，重返前线战场。（来自《中国青年报》）</a:t>
            </a:r>
          </a:p>
          <a:p>
            <a:pPr marL="0" indent="0">
              <a:buNone/>
            </a:pPr>
            <a:r>
              <a:rPr lang="zh-CN" altLang="en-US" sz="2000" b="1" dirty="0" smtClean="0"/>
              <a:t>　　材料2：有的人活着，他已经死了；有的人死了，他还活着。有的人骑在人民头上：“啊，我多伟大！”有的人俯下身子给人民当牛马。有的人把名字刻入石头，想“不朽”；有的人情愿作野草，等着地下的火烧。（摘自臧克家《有的人》）</a:t>
            </a:r>
          </a:p>
          <a:p>
            <a:pPr marL="0" indent="0">
              <a:buNone/>
            </a:pPr>
            <a:r>
              <a:rPr lang="zh-CN" altLang="en-US" sz="2000" b="1" dirty="0" smtClean="0"/>
              <a:t>　　材料3：为众人抱薪者，不可使其冻毙于风雪。为人民开道者，不可令其困厄于荆棘。（摘自网络格言）</a:t>
            </a:r>
          </a:p>
          <a:p>
            <a:pPr marL="0" indent="0">
              <a:buNone/>
            </a:pPr>
            <a:r>
              <a:rPr lang="zh-CN" altLang="en-US" sz="2000" b="1" dirty="0" smtClean="0"/>
              <a:t>　　</a:t>
            </a:r>
            <a:r>
              <a:rPr lang="zh-CN" altLang="en-US" sz="2000" b="1" dirty="0" smtClean="0">
                <a:solidFill>
                  <a:srgbClr val="FFFF00"/>
                </a:solidFill>
              </a:rPr>
              <a:t>武汉疫情牵动着亿万人的心，通过以上三则材料，你可以联想到什么，请恰当引用三则材料，以“致敬这样的人”为副标题，写一篇文章，不少于800字，诗歌除外，文体自定。</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6845" y="1219835"/>
            <a:ext cx="8472805" cy="1626235"/>
          </a:xfrm>
        </p:spPr>
        <p:txBody>
          <a:bodyPr/>
          <a:lstStyle/>
          <a:p>
            <a:pPr algn="l"/>
            <a:r>
              <a:rPr sz="2400" b="1" dirty="0" smtClean="0">
                <a:solidFill>
                  <a:srgbClr val="FFFF00"/>
                </a:solidFill>
              </a:rPr>
              <a:t>这个属于复合型材料作文：</a:t>
            </a:r>
            <a:br>
              <a:rPr sz="2400" b="1" dirty="0" smtClean="0">
                <a:solidFill>
                  <a:srgbClr val="FFFF00"/>
                </a:solidFill>
              </a:rPr>
            </a:br>
            <a:r>
              <a:rPr sz="2400" b="1" dirty="0" smtClean="0">
                <a:solidFill>
                  <a:srgbClr val="FFFF00"/>
                </a:solidFill>
              </a:rPr>
              <a:t>   （1）相同型——求同法    （2）相反型——求异法  </a:t>
            </a:r>
            <a:br>
              <a:rPr sz="2400" b="1" dirty="0" smtClean="0">
                <a:solidFill>
                  <a:srgbClr val="FFFF00"/>
                </a:solidFill>
              </a:rPr>
            </a:br>
            <a:r>
              <a:rPr sz="2400" b="1" dirty="0" smtClean="0">
                <a:solidFill>
                  <a:srgbClr val="FFFF00"/>
                </a:solidFill>
              </a:rPr>
              <a:t>   （3）互补型——叠加法      </a:t>
            </a:r>
            <a:endParaRPr lang="zh-CN" sz="2400" b="1" dirty="0" smtClean="0">
              <a:solidFill>
                <a:srgbClr val="FFFF00"/>
              </a:solidFill>
            </a:endParaRPr>
          </a:p>
        </p:txBody>
      </p:sp>
      <p:sp>
        <p:nvSpPr>
          <p:cNvPr id="3" name="内容占位符 2"/>
          <p:cNvSpPr>
            <a:spLocks noGrp="1"/>
          </p:cNvSpPr>
          <p:nvPr>
            <p:ph idx="1"/>
          </p:nvPr>
        </p:nvSpPr>
        <p:spPr>
          <a:xfrm>
            <a:off x="357158" y="1857364"/>
            <a:ext cx="8329642" cy="4269116"/>
          </a:xfrm>
        </p:spPr>
        <p:txBody>
          <a:bodyPr/>
          <a:lstStyle/>
          <a:p>
            <a:pPr marL="0" indent="0">
              <a:buNone/>
            </a:pPr>
            <a:r>
              <a:rPr lang="zh-CN" altLang="en-US" b="1" dirty="0" smtClean="0"/>
              <a:t>  </a:t>
            </a:r>
            <a:r>
              <a:rPr lang="zh-CN" altLang="en-US" b="1" dirty="0" smtClean="0">
                <a:sym typeface="+mn-ea"/>
              </a:rPr>
              <a:t>   </a:t>
            </a:r>
            <a:endParaRPr lang="zh-CN" altLang="en-US" b="1" dirty="0" smtClean="0"/>
          </a:p>
          <a:p>
            <a:pPr marL="0" indent="0">
              <a:buNone/>
            </a:pPr>
            <a:endParaRPr lang="zh-CN" altLang="en-US" dirty="0"/>
          </a:p>
          <a:p>
            <a:pPr marL="0" indent="0">
              <a:buNone/>
            </a:pPr>
            <a:endParaRPr lang="zh-CN" altLang="en-US" dirty="0"/>
          </a:p>
          <a:p>
            <a:pPr marL="0" indent="0">
              <a:buNone/>
            </a:pPr>
            <a:endParaRPr lang="zh-CN" altLang="en-US" dirty="0"/>
          </a:p>
          <a:p>
            <a:pPr marL="0" indent="0">
              <a:buNone/>
            </a:pPr>
            <a:endParaRPr lang="zh-CN" altLang="en-US" dirty="0"/>
          </a:p>
          <a:p>
            <a:pPr marL="0" indent="0">
              <a:buNone/>
            </a:pPr>
            <a:endParaRPr lang="zh-CN" altLang="en-US" dirty="0"/>
          </a:p>
          <a:p>
            <a:pPr marL="0" indent="0">
              <a:buNone/>
            </a:pPr>
            <a:endParaRPr lang="zh-CN" altLang="en-US" dirty="0"/>
          </a:p>
          <a:p>
            <a:endParaRPr lang="zh-CN" altLang="en-US" dirty="0"/>
          </a:p>
          <a:p>
            <a:endParaRPr lang="zh-CN" altLang="en-US" dirty="0"/>
          </a:p>
          <a:p>
            <a:endParaRPr lang="zh-CN" altLang="en-US" dirty="0"/>
          </a:p>
        </p:txBody>
      </p:sp>
      <p:sp>
        <p:nvSpPr>
          <p:cNvPr id="4" name="文本框 3"/>
          <p:cNvSpPr txBox="1"/>
          <p:nvPr/>
        </p:nvSpPr>
        <p:spPr>
          <a:xfrm>
            <a:off x="454660" y="3053080"/>
            <a:ext cx="7876540" cy="1445260"/>
          </a:xfrm>
          <a:prstGeom prst="rect">
            <a:avLst/>
          </a:prstGeom>
          <a:noFill/>
        </p:spPr>
        <p:txBody>
          <a:bodyPr wrap="square" rtlCol="0">
            <a:spAutoFit/>
          </a:bodyPr>
          <a:lstStyle/>
          <a:p>
            <a:r>
              <a:rPr lang="zh-CN" altLang="en-US" sz="2400" b="1">
                <a:solidFill>
                  <a:srgbClr val="FFFF00"/>
                </a:solidFill>
              </a:rPr>
              <a:t>一审材料限定：</a:t>
            </a:r>
          </a:p>
          <a:p>
            <a:r>
              <a:rPr lang="zh-CN" altLang="en-US" sz="2400" b="1">
                <a:solidFill>
                  <a:srgbClr val="FFFF00"/>
                </a:solidFill>
              </a:rPr>
              <a:t>       </a:t>
            </a:r>
            <a:r>
              <a:rPr lang="zh-CN" altLang="en-US" sz="2400" b="1">
                <a:solidFill>
                  <a:schemeClr val="bg1"/>
                </a:solidFill>
              </a:rPr>
              <a:t>抓三则材料重点词句，用叠加法确定立意。</a:t>
            </a:r>
          </a:p>
          <a:p>
            <a:r>
              <a:rPr lang="zh-CN" altLang="en-US" sz="2000" b="1">
                <a:solidFill>
                  <a:schemeClr val="bg1"/>
                </a:solidFill>
              </a:rPr>
              <a:t>　　</a:t>
            </a:r>
          </a:p>
          <a:p>
            <a:endParaRPr lang="zh-CN" altLang="en-US" sz="2000" b="1">
              <a:solidFill>
                <a:schemeClr val="bg1"/>
              </a:solidFill>
            </a:endParaRPr>
          </a:p>
        </p:txBody>
      </p:sp>
      <p:sp>
        <p:nvSpPr>
          <p:cNvPr id="5" name="文本框 4"/>
          <p:cNvSpPr txBox="1"/>
          <p:nvPr/>
        </p:nvSpPr>
        <p:spPr>
          <a:xfrm>
            <a:off x="512445" y="4118610"/>
            <a:ext cx="7760970" cy="1198880"/>
          </a:xfrm>
          <a:prstGeom prst="rect">
            <a:avLst/>
          </a:prstGeom>
          <a:noFill/>
        </p:spPr>
        <p:txBody>
          <a:bodyPr wrap="square" rtlCol="0">
            <a:spAutoFit/>
          </a:bodyPr>
          <a:lstStyle/>
          <a:p>
            <a:r>
              <a:rPr lang="zh-CN" altLang="en-US" sz="2400" b="1">
                <a:solidFill>
                  <a:srgbClr val="FFFF00"/>
                </a:solidFill>
                <a:sym typeface="+mn-ea"/>
              </a:rPr>
              <a:t>二审材料要求：</a:t>
            </a:r>
          </a:p>
          <a:p>
            <a:r>
              <a:rPr lang="zh-CN" altLang="en-US" sz="2400" b="1">
                <a:solidFill>
                  <a:schemeClr val="bg1"/>
                </a:solidFill>
                <a:sym typeface="+mn-ea"/>
              </a:rPr>
              <a:t>        副标题“致敬这样的人”已明确了写作任务的内容。</a:t>
            </a:r>
            <a:endParaRPr lang="zh-CN" altLang="en-US" sz="2400" b="1">
              <a:solidFill>
                <a:schemeClr val="bg1"/>
              </a:solidFill>
            </a:endParaRPr>
          </a:p>
          <a:p>
            <a:r>
              <a:rPr lang="zh-CN" altLang="en-US" sz="2400" b="1">
                <a:solidFill>
                  <a:schemeClr val="bg1"/>
                </a:solidFill>
                <a:sym typeface="+mn-ea"/>
              </a:rPr>
              <a:t>即可以写：致敬什么样的人，为什么致敬，怎样致敬。</a:t>
            </a:r>
            <a:endParaRPr lang="zh-CN" altLang="en-US" sz="2400"/>
          </a:p>
        </p:txBody>
      </p:sp>
      <p:sp>
        <p:nvSpPr>
          <p:cNvPr id="6" name="左弧形箭头 5">
            <a:hlinkClick r:id="" action="ppaction://hlinkshowjump?jump=nextslide"/>
          </p:cNvPr>
          <p:cNvSpPr/>
          <p:nvPr/>
        </p:nvSpPr>
        <p:spPr>
          <a:xfrm>
            <a:off x="7452360" y="3509010"/>
            <a:ext cx="335280" cy="35179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左弧形箭头 6">
            <a:hlinkClick r:id="rId2" action="ppaction://hlinksldjump"/>
          </p:cNvPr>
          <p:cNvSpPr/>
          <p:nvPr/>
        </p:nvSpPr>
        <p:spPr>
          <a:xfrm>
            <a:off x="8273415" y="5222875"/>
            <a:ext cx="335280" cy="351790"/>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14290"/>
            <a:ext cx="8472518" cy="5911873"/>
          </a:xfrm>
        </p:spPr>
        <p:txBody>
          <a:bodyPr/>
          <a:lstStyle/>
          <a:p>
            <a:pPr marL="0" indent="0">
              <a:buNone/>
            </a:pPr>
            <a:r>
              <a:rPr lang="zh-CN" altLang="en-US" sz="2400" b="1" dirty="0" smtClean="0">
                <a:solidFill>
                  <a:srgbClr val="FFFF00"/>
                </a:solidFill>
              </a:rPr>
              <a:t>2.阅读下面的材料，根据要求写作。</a:t>
            </a:r>
            <a:endParaRPr lang="zh-CN" altLang="en-US" sz="2000" b="1" dirty="0" smtClean="0"/>
          </a:p>
          <a:p>
            <a:pPr marL="0" indent="0">
              <a:buNone/>
            </a:pPr>
            <a:r>
              <a:rPr lang="zh-CN" altLang="en-US" sz="2000" b="1" dirty="0" smtClean="0"/>
              <a:t>　　材料1：日前，武汉疫情吹哨人李文亮去世。他向身边人发出疫情早期预警时，知道这样做有风险，是</a:t>
            </a:r>
            <a:r>
              <a:rPr lang="zh-CN" altLang="en-US" sz="2000" b="1" dirty="0" smtClean="0">
                <a:solidFill>
                  <a:srgbClr val="FF0000"/>
                </a:solidFill>
              </a:rPr>
              <a:t>医者仁心的担当意识</a:t>
            </a:r>
            <a:r>
              <a:rPr lang="zh-CN" altLang="en-US" sz="2000" b="1" dirty="0" smtClean="0"/>
              <a:t>，让他鼓起勇气吹出预警疫情的哨音。此后，他坚守在抗疫一线，并不幸感染新冠肺炎。他在病床上他对记者表示，希望尽快治愈，重返前线战场。（来自《中国青年报》）</a:t>
            </a:r>
          </a:p>
          <a:p>
            <a:pPr marL="0" indent="0">
              <a:buNone/>
            </a:pPr>
            <a:r>
              <a:rPr lang="zh-CN" altLang="en-US" sz="2000" b="1" dirty="0" smtClean="0"/>
              <a:t>　　材料2：有的人活着，他已经死了；有的人死了，他还活着。有的人骑在人民头上：“啊，我多伟大！”有的人</a:t>
            </a:r>
            <a:r>
              <a:rPr lang="zh-CN" altLang="en-US" sz="2000" b="1" dirty="0" smtClean="0">
                <a:solidFill>
                  <a:srgbClr val="FF0000"/>
                </a:solidFill>
              </a:rPr>
              <a:t>俯下身子给人民当牛马</a:t>
            </a:r>
            <a:r>
              <a:rPr lang="zh-CN" altLang="en-US" sz="2000" b="1" dirty="0" smtClean="0"/>
              <a:t>。有的人把名字刻入石头，想“不朽”；有的人</a:t>
            </a:r>
            <a:r>
              <a:rPr lang="zh-CN" altLang="en-US" sz="2000" b="1" dirty="0" smtClean="0">
                <a:solidFill>
                  <a:srgbClr val="FF0000"/>
                </a:solidFill>
              </a:rPr>
              <a:t>情愿作野草，等着地下的火烧</a:t>
            </a:r>
            <a:r>
              <a:rPr lang="zh-CN" altLang="en-US" sz="2000" b="1" dirty="0" smtClean="0"/>
              <a:t>。（摘自臧克家《有的人》）</a:t>
            </a:r>
          </a:p>
          <a:p>
            <a:pPr marL="0" indent="0">
              <a:buNone/>
            </a:pPr>
            <a:r>
              <a:rPr lang="zh-CN" altLang="en-US" sz="2000" b="1" dirty="0" smtClean="0"/>
              <a:t>　　材料3：为众人抱薪者，</a:t>
            </a:r>
            <a:r>
              <a:rPr lang="zh-CN" altLang="en-US" sz="2000" b="1" dirty="0" smtClean="0">
                <a:solidFill>
                  <a:srgbClr val="FF0000"/>
                </a:solidFill>
              </a:rPr>
              <a:t>不可使其冻毙于风雪</a:t>
            </a:r>
            <a:r>
              <a:rPr lang="zh-CN" altLang="en-US" sz="2000" b="1" dirty="0" smtClean="0"/>
              <a:t>。为人民开道者，不可令其</a:t>
            </a:r>
            <a:r>
              <a:rPr lang="zh-CN" altLang="en-US" sz="2000" b="1" dirty="0" smtClean="0">
                <a:solidFill>
                  <a:srgbClr val="FF0000"/>
                </a:solidFill>
              </a:rPr>
              <a:t>困厄于荆棘</a:t>
            </a:r>
            <a:r>
              <a:rPr lang="zh-CN" altLang="en-US" sz="2000" b="1" dirty="0" smtClean="0"/>
              <a:t>。（摘自网络格言）</a:t>
            </a:r>
          </a:p>
          <a:p>
            <a:pPr marL="0" indent="0">
              <a:buNone/>
            </a:pPr>
            <a:r>
              <a:rPr lang="zh-CN" altLang="en-US" sz="2000" b="1" dirty="0" smtClean="0"/>
              <a:t>　　</a:t>
            </a:r>
            <a:r>
              <a:rPr lang="zh-CN" altLang="en-US" sz="2000" b="1" dirty="0" smtClean="0">
                <a:solidFill>
                  <a:srgbClr val="FFFF00"/>
                </a:solidFill>
              </a:rPr>
              <a:t>武汉疫情牵动着亿万人的心，通过以上三则材料，你可以联想到什么，请恰当引用三则材料，以“致敬这样的人”为副标题，写一篇文章，不少于800字，诗歌除外，文体自定。</a:t>
            </a:r>
          </a:p>
        </p:txBody>
      </p:sp>
      <p:sp>
        <p:nvSpPr>
          <p:cNvPr id="2" name="右弧形箭头 1">
            <a:hlinkClick r:id="" action="ppaction://hlinkshowjump?jump=previousslide"/>
          </p:cNvPr>
          <p:cNvSpPr/>
          <p:nvPr/>
        </p:nvSpPr>
        <p:spPr>
          <a:xfrm>
            <a:off x="7884795" y="5300980"/>
            <a:ext cx="431800" cy="43243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0"/>
            <a:ext cx="8401080" cy="1285860"/>
          </a:xfrm>
        </p:spPr>
        <p:txBody>
          <a:bodyPr/>
          <a:lstStyle/>
          <a:p>
            <a:r>
              <a:rPr lang="en-US" altLang="zh-CN" sz="3200" b="1" dirty="0" smtClean="0"/>
              <a:t/>
            </a:r>
            <a:br>
              <a:rPr lang="en-US" altLang="zh-CN" sz="3200" b="1" dirty="0" smtClean="0"/>
            </a:br>
            <a:endParaRPr lang="zh-CN" altLang="en-US" sz="2400" b="1" dirty="0"/>
          </a:p>
        </p:txBody>
      </p:sp>
      <p:sp>
        <p:nvSpPr>
          <p:cNvPr id="4" name="内容占位符 3"/>
          <p:cNvSpPr>
            <a:spLocks noGrp="1"/>
          </p:cNvSpPr>
          <p:nvPr>
            <p:ph idx="1"/>
          </p:nvPr>
        </p:nvSpPr>
        <p:spPr>
          <a:xfrm>
            <a:off x="371475" y="361315"/>
            <a:ext cx="8229600" cy="3482340"/>
          </a:xfrm>
        </p:spPr>
        <p:txBody>
          <a:bodyPr/>
          <a:lstStyle/>
          <a:p>
            <a:pPr marL="0" indent="0">
              <a:buNone/>
            </a:pPr>
            <a:r>
              <a:rPr lang="zh-CN" altLang="en-US" sz="2000" b="1">
                <a:solidFill>
                  <a:srgbClr val="FF0000"/>
                </a:solidFill>
              </a:rPr>
              <a:t>十环</a:t>
            </a:r>
            <a:r>
              <a:rPr lang="zh-CN" altLang="en-US" sz="2000" b="1">
                <a:solidFill>
                  <a:srgbClr val="FFFF00"/>
                </a:solidFill>
              </a:rPr>
              <a:t>立意构思</a:t>
            </a:r>
            <a:endParaRPr lang="zh-CN" altLang="en-US" sz="2000" b="1"/>
          </a:p>
          <a:p>
            <a:pPr marL="0" indent="0">
              <a:buNone/>
            </a:pPr>
            <a:r>
              <a:rPr lang="zh-CN" altLang="en-US" sz="2000" b="1">
                <a:solidFill>
                  <a:srgbClr val="FFFF00"/>
                </a:solidFill>
              </a:rPr>
              <a:t>是什么</a:t>
            </a:r>
            <a:r>
              <a:rPr lang="zh-CN" altLang="en-US" sz="2000" b="1"/>
              <a:t>：以疫情为背景，指出李文亮、第二种“有的人”、“抱薪者”</a:t>
            </a:r>
            <a:br>
              <a:rPr lang="zh-CN" altLang="en-US" sz="2000" b="1"/>
            </a:br>
            <a:r>
              <a:rPr lang="zh-CN" altLang="en-US" sz="2000" b="1"/>
              <a:t>              等人的精神品质，引出致敬对象。</a:t>
            </a:r>
          </a:p>
          <a:p>
            <a:pPr marL="0" indent="0">
              <a:buNone/>
            </a:pPr>
            <a:r>
              <a:rPr lang="zh-CN" altLang="en-US" sz="2000" b="1">
                <a:solidFill>
                  <a:srgbClr val="FFFF00"/>
                </a:solidFill>
              </a:rPr>
              <a:t>为什么：</a:t>
            </a:r>
            <a:r>
              <a:rPr lang="zh-CN" altLang="en-US" sz="2000" b="1"/>
              <a:t>概括分析致敬的原因 </a:t>
            </a:r>
          </a:p>
          <a:p>
            <a:pPr marL="0" indent="0">
              <a:buNone/>
            </a:pPr>
            <a:r>
              <a:rPr lang="zh-CN" altLang="en-US" sz="2000" b="1"/>
              <a:t>              例如：原因一：医者仁心，担当重任。</a:t>
            </a:r>
          </a:p>
          <a:p>
            <a:pPr marL="0" indent="0">
              <a:buNone/>
            </a:pPr>
            <a:r>
              <a:rPr lang="zh-CN" altLang="en-US" sz="2000" b="1"/>
              <a:t>                         原因二：不计回报，默默奉献。</a:t>
            </a:r>
          </a:p>
          <a:p>
            <a:pPr marL="0" indent="0">
              <a:buNone/>
            </a:pPr>
            <a:r>
              <a:rPr lang="zh-CN" altLang="en-US" sz="2000" b="1"/>
              <a:t>                         原因三：敢做敢言，立德立行。</a:t>
            </a:r>
          </a:p>
          <a:p>
            <a:pPr marL="0" indent="0">
              <a:buNone/>
            </a:pPr>
            <a:r>
              <a:rPr lang="zh-CN" altLang="en-US" sz="2000" b="1">
                <a:solidFill>
                  <a:srgbClr val="FFFF00"/>
                </a:solidFill>
              </a:rPr>
              <a:t>怎么办：</a:t>
            </a:r>
            <a:r>
              <a:rPr lang="zh-CN" altLang="en-US" sz="2000" b="1"/>
              <a:t>表明心志，表达我们的理解、支持；呼吁大家行动起来，声援</a:t>
            </a:r>
            <a:br>
              <a:rPr lang="zh-CN" altLang="en-US" sz="2000" b="1"/>
            </a:br>
            <a:r>
              <a:rPr lang="zh-CN" altLang="en-US" sz="2000" b="1"/>
              <a:t>              并保护我们的英雄。</a:t>
            </a:r>
          </a:p>
          <a:p>
            <a:pPr marL="0" indent="0">
              <a:buNone/>
            </a:pPr>
            <a:endParaRPr lang="zh-CN" altLang="en-US" sz="2000" b="1"/>
          </a:p>
          <a:p>
            <a:pPr marL="0" indent="0">
              <a:buNone/>
            </a:pPr>
            <a:endParaRPr lang="zh-CN" altLang="en-US"/>
          </a:p>
          <a:p>
            <a:pPr marL="0" indent="0">
              <a:buNone/>
            </a:pPr>
            <a:r>
              <a:rPr lang="zh-CN" altLang="en-US"/>
              <a:t>  </a:t>
            </a:r>
          </a:p>
        </p:txBody>
      </p:sp>
      <p:sp>
        <p:nvSpPr>
          <p:cNvPr id="5" name="文本框 4"/>
          <p:cNvSpPr txBox="1"/>
          <p:nvPr/>
        </p:nvSpPr>
        <p:spPr>
          <a:xfrm>
            <a:off x="285750" y="4053205"/>
            <a:ext cx="8133080" cy="1476375"/>
          </a:xfrm>
          <a:prstGeom prst="rect">
            <a:avLst/>
          </a:prstGeom>
          <a:noFill/>
        </p:spPr>
        <p:txBody>
          <a:bodyPr wrap="square" rtlCol="0">
            <a:spAutoFit/>
          </a:bodyPr>
          <a:lstStyle/>
          <a:p>
            <a:pPr marL="0" indent="0">
              <a:buNone/>
            </a:pPr>
            <a:r>
              <a:rPr lang="zh-CN" altLang="en-US" b="1">
                <a:solidFill>
                  <a:srgbClr val="FFFF00"/>
                </a:solidFill>
                <a:sym typeface="+mn-ea"/>
              </a:rPr>
              <a:t>偏题立意：</a:t>
            </a:r>
            <a:r>
              <a:rPr lang="zh-CN" altLang="en-US" b="1">
                <a:solidFill>
                  <a:srgbClr val="FF0000"/>
                </a:solidFill>
                <a:sym typeface="+mn-ea"/>
              </a:rPr>
              <a:t>（六-七环）</a:t>
            </a:r>
            <a:endParaRPr lang="zh-CN" altLang="en-US" b="1">
              <a:solidFill>
                <a:schemeClr val="bg1"/>
              </a:solidFill>
            </a:endParaRPr>
          </a:p>
          <a:p>
            <a:pPr marL="0" indent="0">
              <a:buNone/>
            </a:pPr>
            <a:r>
              <a:rPr lang="zh-CN" altLang="en-US" b="1">
                <a:solidFill>
                  <a:schemeClr val="bg1"/>
                </a:solidFill>
                <a:sym typeface="+mn-ea"/>
              </a:rPr>
              <a:t>       能医敢言，立德立行 （偏重材料1）</a:t>
            </a:r>
            <a:endParaRPr lang="zh-CN" altLang="en-US" b="1">
              <a:solidFill>
                <a:schemeClr val="bg1"/>
              </a:solidFill>
            </a:endParaRPr>
          </a:p>
          <a:p>
            <a:pPr marL="0" indent="0">
              <a:buNone/>
            </a:pPr>
            <a:r>
              <a:rPr lang="zh-CN" altLang="en-US" b="1">
                <a:solidFill>
                  <a:schemeClr val="bg1"/>
                </a:solidFill>
                <a:sym typeface="+mn-ea"/>
              </a:rPr>
              <a:t>       最美逆行，勇往直前 （偏重材料2）</a:t>
            </a:r>
            <a:endParaRPr lang="zh-CN" altLang="en-US" b="1">
              <a:solidFill>
                <a:schemeClr val="bg1"/>
              </a:solidFill>
            </a:endParaRPr>
          </a:p>
          <a:p>
            <a:pPr marL="0" indent="0">
              <a:buNone/>
            </a:pPr>
            <a:r>
              <a:rPr lang="zh-CN" altLang="en-US" b="1">
                <a:solidFill>
                  <a:schemeClr val="bg1"/>
                </a:solidFill>
                <a:sym typeface="+mn-ea"/>
              </a:rPr>
              <a:t>       善待我们的英雄    （偏重材料3）</a:t>
            </a:r>
            <a:endParaRPr lang="zh-CN" altLang="en-US" b="1">
              <a:solidFill>
                <a:schemeClr val="bg1"/>
              </a:solidFill>
            </a:endParaRPr>
          </a:p>
          <a:p>
            <a:pPr marL="0" indent="0">
              <a:buNone/>
            </a:pPr>
            <a:r>
              <a:rPr lang="zh-CN" altLang="en-US" b="1">
                <a:solidFill>
                  <a:schemeClr val="bg1"/>
                </a:solidFill>
                <a:sym typeface="+mn-ea"/>
              </a:rPr>
              <a:t>       莫让逆行者成独行者 （偏重材料3）当作标题就没问题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285776"/>
            <a:ext cx="8329642" cy="1703414"/>
          </a:xfrm>
        </p:spPr>
        <p:txBody>
          <a:bodyPr/>
          <a:lstStyle/>
          <a:p>
            <a:endParaRPr lang="zh-CN" altLang="en-US" sz="4000" b="1" dirty="0">
              <a:solidFill>
                <a:srgbClr val="FF0000"/>
              </a:solidFill>
            </a:endParaRPr>
          </a:p>
        </p:txBody>
      </p:sp>
      <p:sp>
        <p:nvSpPr>
          <p:cNvPr id="3" name="内容占位符 2"/>
          <p:cNvSpPr>
            <a:spLocks noGrp="1"/>
          </p:cNvSpPr>
          <p:nvPr>
            <p:ph idx="1"/>
          </p:nvPr>
        </p:nvSpPr>
        <p:spPr>
          <a:xfrm>
            <a:off x="0" y="857233"/>
            <a:ext cx="8572528" cy="5643601"/>
          </a:xfrm>
        </p:spPr>
        <p:txBody>
          <a:bodyPr/>
          <a:lstStyle/>
          <a:p>
            <a:pPr marL="0" indent="0">
              <a:buNone/>
            </a:pPr>
            <a:r>
              <a:rPr sz="2400" b="1" dirty="0">
                <a:solidFill>
                  <a:srgbClr val="FFFF00"/>
                </a:solidFill>
                <a:latin typeface="宋体" panose="02010600030101010101" pitchFamily="2" charset="-122"/>
                <a:ea typeface="宋体" panose="02010600030101010101" pitchFamily="2" charset="-122"/>
                <a:cs typeface="宋体" panose="02010600030101010101" pitchFamily="2" charset="-122"/>
              </a:rPr>
              <a:t>（三）时事评论类：</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a:buNone/>
            </a:pPr>
            <a:r>
              <a:rPr sz="2400" b="1" dirty="0">
                <a:latin typeface="宋体" panose="02010600030101010101" pitchFamily="2" charset="-122"/>
                <a:ea typeface="宋体" panose="02010600030101010101" pitchFamily="2" charset="-122"/>
                <a:cs typeface="宋体" panose="02010600030101010101" pitchFamily="2" charset="-122"/>
              </a:rPr>
              <a:t>    这类材料既要审材料限定，还要审要求。</a:t>
            </a:r>
          </a:p>
          <a:p>
            <a:pPr marL="0" indent="0">
              <a:buNone/>
            </a:pPr>
            <a:r>
              <a:rPr sz="2400" b="1" dirty="0">
                <a:latin typeface="宋体" panose="02010600030101010101" pitchFamily="2" charset="-122"/>
                <a:ea typeface="宋体" panose="02010600030101010101" pitchFamily="2" charset="-122"/>
                <a:cs typeface="宋体" panose="02010600030101010101" pitchFamily="2" charset="-122"/>
              </a:rPr>
              <a:t>    这类材料大体有两种：</a:t>
            </a:r>
          </a:p>
          <a:p>
            <a:pPr marL="0" indent="0">
              <a:buNone/>
            </a:pPr>
            <a:r>
              <a:rPr sz="2400" b="1" dirty="0">
                <a:solidFill>
                  <a:srgbClr val="FFFF00"/>
                </a:solidFill>
                <a:latin typeface="宋体" panose="02010600030101010101" pitchFamily="2" charset="-122"/>
                <a:ea typeface="宋体" panose="02010600030101010101" pitchFamily="2" charset="-122"/>
                <a:cs typeface="宋体" panose="02010600030101010101" pitchFamily="2" charset="-122"/>
              </a:rPr>
              <a:t>1.“权衡与选择类”</a:t>
            </a:r>
            <a:r>
              <a:rPr sz="2400" b="1" dirty="0">
                <a:latin typeface="宋体" panose="02010600030101010101" pitchFamily="2" charset="-122"/>
                <a:ea typeface="宋体" panose="02010600030101010101" pitchFamily="2" charset="-122"/>
                <a:cs typeface="宋体" panose="02010600030101010101" pitchFamily="2" charset="-122"/>
              </a:rPr>
              <a:t>：如2015年高考全国卷Ⅱ要求考生就“三名候选人”进行“思考、权衡与选择”，回答“你认为谁更具风采”</a:t>
            </a:r>
            <a:r>
              <a:rPr lang="zh-CN" sz="2400" b="1" dirty="0">
                <a:latin typeface="宋体" panose="02010600030101010101" pitchFamily="2" charset="-122"/>
                <a:ea typeface="宋体" panose="02010600030101010101" pitchFamily="2" charset="-122"/>
                <a:cs typeface="宋体" panose="02010600030101010101" pitchFamily="2" charset="-122"/>
              </a:rPr>
              <a:t>（略）</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a:buNone/>
            </a:pPr>
            <a:r>
              <a:rPr sz="2400" b="1" dirty="0">
                <a:solidFill>
                  <a:srgbClr val="FFFF00"/>
                </a:solidFill>
                <a:latin typeface="宋体" panose="02010600030101010101" pitchFamily="2" charset="-122"/>
                <a:ea typeface="宋体" panose="02010600030101010101" pitchFamily="2" charset="-122"/>
                <a:cs typeface="宋体" panose="02010600030101010101" pitchFamily="2" charset="-122"/>
              </a:rPr>
              <a:t>2.“看法与评价类”：</a:t>
            </a:r>
            <a:endParaRPr sz="2400" b="1" dirty="0">
              <a:latin typeface="宋体" panose="02010600030101010101" pitchFamily="2" charset="-122"/>
              <a:ea typeface="宋体" panose="02010600030101010101" pitchFamily="2" charset="-122"/>
              <a:cs typeface="宋体" panose="02010600030101010101" pitchFamily="2" charset="-122"/>
            </a:endParaRPr>
          </a:p>
          <a:p>
            <a:pPr marL="0" indent="0">
              <a:buNone/>
            </a:pPr>
            <a:r>
              <a:rPr sz="2400" b="1" dirty="0">
                <a:latin typeface="宋体" panose="02010600030101010101" pitchFamily="2" charset="-122"/>
                <a:ea typeface="宋体" panose="02010600030101010101" pitchFamily="2" charset="-122"/>
                <a:cs typeface="宋体" panose="02010600030101010101" pitchFamily="2" charset="-122"/>
              </a:rPr>
              <a:t>    所谓“看法与评价”，就是命题者在题目中直接要求我们阐述看法或就材料中的事物进行评价，以表明自己的态度。</a:t>
            </a:r>
            <a:r>
              <a:rPr lang="zh-CN" sz="2400" b="1" dirty="0">
                <a:latin typeface="宋体" panose="02010600030101010101" pitchFamily="2" charset="-122"/>
                <a:ea typeface="宋体" panose="02010600030101010101" pitchFamily="2" charset="-122"/>
                <a:cs typeface="宋体" panose="02010600030101010101" pitchFamily="2" charset="-122"/>
              </a:rPr>
              <a:t>如</a:t>
            </a:r>
            <a:r>
              <a:rPr sz="2400" b="1" dirty="0">
                <a:latin typeface="宋体" panose="02010600030101010101" pitchFamily="2" charset="-122"/>
                <a:ea typeface="宋体" panose="02010600030101010101" pitchFamily="2" charset="-122"/>
                <a:cs typeface="宋体" panose="02010600030101010101" pitchFamily="2" charset="-122"/>
              </a:rPr>
              <a:t>高考全国卷Ⅰ给出“父亲开车接电话遭女儿举报”一事，然后提出“对于以上事情，你怎么看”的问题，并要求“表明你的态度，阐述你的看法”。</a:t>
            </a:r>
          </a:p>
          <a:p>
            <a:pPr>
              <a:buNone/>
            </a:pPr>
            <a:endParaRPr lang="en-US" altLang="zh-CN" sz="2400" b="1" dirty="0" smtClean="0">
              <a:solidFill>
                <a:srgbClr val="FF0000"/>
              </a:solidFill>
              <a:latin typeface="宋体" panose="02010600030101010101" pitchFamily="2" charset="-122"/>
              <a:ea typeface="宋体" panose="02010600030101010101" pitchFamily="2" charset="-122"/>
              <a:cs typeface="宋体" panose="02010600030101010101" pitchFamily="2" charset="-122"/>
              <a:sym typeface="+mn-ea"/>
            </a:endParaRPr>
          </a:p>
          <a:p>
            <a:endParaRPr lang="en-US" altLang="zh-CN" sz="2800" b="1" dirty="0">
              <a:sym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357166"/>
            <a:ext cx="8186766" cy="1285884"/>
          </a:xfrm>
        </p:spPr>
        <p:txBody>
          <a:bodyPr/>
          <a:lstStyle/>
          <a:p>
            <a:r>
              <a:rPr lang="en-US" altLang="zh-CN" sz="4000" b="1" dirty="0" smtClean="0"/>
              <a:t/>
            </a:r>
            <a:br>
              <a:rPr lang="en-US" altLang="zh-CN" sz="4000" b="1" dirty="0" smtClean="0"/>
            </a:br>
            <a:endParaRPr lang="zh-CN" altLang="en-US" sz="4000" dirty="0"/>
          </a:p>
        </p:txBody>
      </p:sp>
      <p:sp>
        <p:nvSpPr>
          <p:cNvPr id="3" name="内容占位符 2"/>
          <p:cNvSpPr>
            <a:spLocks noGrp="1"/>
          </p:cNvSpPr>
          <p:nvPr>
            <p:ph idx="1"/>
          </p:nvPr>
        </p:nvSpPr>
        <p:spPr>
          <a:xfrm>
            <a:off x="500034" y="1071546"/>
            <a:ext cx="8143932" cy="5786454"/>
          </a:xfrm>
        </p:spPr>
        <p:txBody>
          <a:bodyPr/>
          <a:lstStyle/>
          <a:p>
            <a:pPr marL="0" indent="0">
              <a:buNone/>
            </a:pPr>
            <a:r>
              <a:rPr lang="zh-CN" altLang="en-US" sz="2800" b="1" dirty="0">
                <a:solidFill>
                  <a:srgbClr val="FFFF00"/>
                </a:solidFill>
              </a:rPr>
              <a:t>“看法与评价类”作文主要分为两类：</a:t>
            </a:r>
            <a:endParaRPr lang="zh-CN" altLang="en-US" sz="2800" b="1" dirty="0"/>
          </a:p>
          <a:p>
            <a:pPr marL="0" indent="0">
              <a:buNone/>
            </a:pPr>
            <a:r>
              <a:rPr lang="zh-CN" altLang="en-US" sz="2800" b="1" dirty="0"/>
              <a:t>        一是以</a:t>
            </a:r>
            <a:r>
              <a:rPr lang="zh-CN" altLang="en-US" sz="2800" b="1" dirty="0">
                <a:solidFill>
                  <a:srgbClr val="FFFF00"/>
                </a:solidFill>
              </a:rPr>
              <a:t>争议事件</a:t>
            </a:r>
            <a:r>
              <a:rPr lang="zh-CN" altLang="en-US" sz="2800" b="1" dirty="0"/>
              <a:t>为材料，让我们提出自己的看法，这类考题的写作角度较多，言之成理即可，但一定要体现出自己的判断与思考。</a:t>
            </a:r>
          </a:p>
          <a:p>
            <a:pPr marL="0" indent="0">
              <a:buNone/>
            </a:pPr>
            <a:r>
              <a:rPr lang="zh-CN" altLang="en-US" sz="2800" b="1" dirty="0"/>
              <a:t>        二是以</a:t>
            </a:r>
            <a:r>
              <a:rPr lang="zh-CN" altLang="en-US" sz="2800" b="1" dirty="0">
                <a:solidFill>
                  <a:srgbClr val="FFFF00"/>
                </a:solidFill>
              </a:rPr>
              <a:t>社会现象</a:t>
            </a:r>
            <a:r>
              <a:rPr lang="zh-CN" altLang="en-US" sz="2800" b="1" dirty="0"/>
              <a:t>为材料，让我们就现象发表看法。这类考题是多角度择一写作，我们只要选准一个自己有话可说的角度即可；材料中也可能暗示了写作角度，我们需概括语义进行判断，否则可能会出现偏题。</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534659"/>
            <a:ext cx="8286808" cy="5000636"/>
          </a:xfrm>
        </p:spPr>
        <p:txBody>
          <a:bodyPr/>
          <a:lstStyle/>
          <a:p>
            <a:pPr marL="0" indent="0">
              <a:buNone/>
            </a:pPr>
            <a:r>
              <a:rPr lang="en-US" altLang="zh-CN" sz="2000" dirty="0">
                <a:solidFill>
                  <a:srgbClr val="FFFF00"/>
                </a:solidFill>
                <a:latin typeface="宋体" panose="02010600030101010101" pitchFamily="2" charset="-122"/>
                <a:ea typeface="宋体" panose="02010600030101010101" pitchFamily="2" charset="-122"/>
                <a:cs typeface="宋体" panose="02010600030101010101" pitchFamily="2" charset="-122"/>
              </a:rPr>
              <a:t> </a:t>
            </a:r>
            <a:r>
              <a:rPr sz="2000" b="1" dirty="0">
                <a:solidFill>
                  <a:srgbClr val="FFFF00"/>
                </a:solidFill>
                <a:latin typeface="宋体" panose="02010600030101010101" pitchFamily="2" charset="-122"/>
                <a:ea typeface="宋体" panose="02010600030101010101" pitchFamily="2" charset="-122"/>
                <a:cs typeface="宋体" panose="02010600030101010101" pitchFamily="2" charset="-122"/>
              </a:rPr>
              <a:t>1.阅读下面的材料，根据要求写作。</a:t>
            </a:r>
            <a:endParaRPr sz="2000" b="1" dirty="0">
              <a:latin typeface="宋体" panose="02010600030101010101" pitchFamily="2" charset="-122"/>
              <a:ea typeface="宋体" panose="02010600030101010101" pitchFamily="2" charset="-122"/>
              <a:cs typeface="宋体" panose="02010600030101010101" pitchFamily="2" charset="-122"/>
            </a:endParaRPr>
          </a:p>
          <a:p>
            <a:pPr marL="0" indent="0">
              <a:buNone/>
            </a:pPr>
            <a:r>
              <a:rPr sz="2000" b="1" dirty="0">
                <a:latin typeface="宋体" panose="02010600030101010101" pitchFamily="2" charset="-122"/>
                <a:ea typeface="宋体" panose="02010600030101010101" pitchFamily="2" charset="-122"/>
                <a:cs typeface="宋体" panose="02010600030101010101" pitchFamily="2" charset="-122"/>
              </a:rPr>
              <a:t>    李文亮医生逝世后，网上出现了几种声音。主要分歧在于对他“吹哨人”角色的定位。</a:t>
            </a:r>
          </a:p>
          <a:p>
            <a:pPr marL="0" indent="0">
              <a:buNone/>
            </a:pPr>
            <a:r>
              <a:rPr sz="2000" b="1" dirty="0">
                <a:latin typeface="宋体" panose="02010600030101010101" pitchFamily="2" charset="-122"/>
                <a:ea typeface="宋体" panose="02010600030101010101" pitchFamily="2" charset="-122"/>
                <a:cs typeface="宋体" panose="02010600030101010101" pitchFamily="2" charset="-122"/>
              </a:rPr>
              <a:t>一种是，认为他是“英雄”，为真相挺身而出，吹响了预警疫情的哨声；</a:t>
            </a:r>
          </a:p>
          <a:p>
            <a:pPr marL="0" indent="0">
              <a:buNone/>
            </a:pPr>
            <a:r>
              <a:rPr sz="2000" b="1" dirty="0">
                <a:latin typeface="宋体" panose="02010600030101010101" pitchFamily="2" charset="-122"/>
                <a:ea typeface="宋体" panose="02010600030101010101" pitchFamily="2" charset="-122"/>
                <a:cs typeface="宋体" panose="02010600030101010101" pitchFamily="2" charset="-122"/>
              </a:rPr>
              <a:t>    另一种是，认为他就是个善良的“普通人”，所发之言仅是为了保护私圈袍泽，虽有可敬之处，但不该上升到吹哨英雄的高度；</a:t>
            </a:r>
          </a:p>
          <a:p>
            <a:pPr marL="0" indent="0">
              <a:buNone/>
            </a:pPr>
            <a:r>
              <a:rPr sz="2000" b="1" dirty="0">
                <a:latin typeface="宋体" panose="02010600030101010101" pitchFamily="2" charset="-122"/>
                <a:ea typeface="宋体" panose="02010600030101010101" pitchFamily="2" charset="-122"/>
                <a:cs typeface="宋体" panose="02010600030101010101" pitchFamily="2" charset="-122"/>
              </a:rPr>
              <a:t>    还有一种是，认为他的贡献仅在于作为医生治病救人，最后牺牲在防疫的一线；但他的“吹哨”对疫情发展没有任何作用、甚至还“干扰了防疫工作”。</a:t>
            </a:r>
          </a:p>
          <a:p>
            <a:pPr marL="0" indent="0">
              <a:buNone/>
            </a:pPr>
            <a:r>
              <a:rPr sz="2000" b="1" dirty="0">
                <a:solidFill>
                  <a:srgbClr val="FFFF00"/>
                </a:solidFill>
                <a:latin typeface="宋体" panose="02010600030101010101" pitchFamily="2" charset="-122"/>
                <a:ea typeface="宋体" panose="02010600030101010101" pitchFamily="2" charset="-122"/>
                <a:cs typeface="宋体" panose="02010600030101010101" pitchFamily="2" charset="-122"/>
              </a:rPr>
              <a:t>    你更赞同哪一种观点？“树人中学”校报以“学习战疫英雄，担当公民职责”为主题发起了一次征文 活动，请以“声音”为笔名，写一篇文章参与投稿。</a:t>
            </a:r>
          </a:p>
          <a:p>
            <a:pPr marL="0" indent="0">
              <a:buNone/>
            </a:pPr>
            <a:r>
              <a:rPr sz="2000" b="1" dirty="0">
                <a:solidFill>
                  <a:srgbClr val="FFFF00"/>
                </a:solidFill>
                <a:latin typeface="宋体" panose="02010600030101010101" pitchFamily="2" charset="-122"/>
                <a:ea typeface="宋体" panose="02010600030101010101" pitchFamily="2" charset="-122"/>
                <a:cs typeface="宋体" panose="02010600030101010101" pitchFamily="2" charset="-122"/>
              </a:rPr>
              <a:t>要求：自拟标题，自选角度，确定立意；不要套作，不得抄袭；不得泄露个人信息；不少于 800 字。</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357166"/>
            <a:ext cx="8329642" cy="5768997"/>
          </a:xfrm>
        </p:spPr>
        <p:txBody>
          <a:bodyPr/>
          <a:lstStyle/>
          <a:p>
            <a:pPr>
              <a:lnSpc>
                <a:spcPct val="90000"/>
              </a:lnSpc>
            </a:pPr>
            <a:r>
              <a:rPr lang="en-US" altLang="zh-CN" dirty="0" smtClean="0">
                <a:latin typeface="黑体" panose="02010600030101010101" charset="-122"/>
                <a:ea typeface="黑体" panose="02010600030101010101" charset="-122"/>
              </a:rPr>
              <a:t> </a:t>
            </a:r>
          </a:p>
          <a:p>
            <a:pPr>
              <a:lnSpc>
                <a:spcPct val="90000"/>
              </a:lnSpc>
            </a:pPr>
            <a:r>
              <a:rPr lang="zh-CN" altLang="en-US" sz="3600" smtClean="0">
                <a:ln>
                  <a:noFill/>
                </a:ln>
                <a:solidFill>
                  <a:srgbClr val="FFFF00"/>
                </a:solidFill>
                <a:effectLst/>
                <a:uLnTx/>
                <a:uFillTx/>
                <a:latin typeface="黑体" panose="02010600030101010101" charset="-122"/>
                <a:ea typeface="黑体" panose="02010600030101010101" charset="-122"/>
                <a:cs typeface="+mj-cs"/>
                <a:sym typeface="+mn-ea"/>
              </a:rPr>
              <a:t>高考作文评价等级中对</a:t>
            </a:r>
            <a:r>
              <a:rPr lang="en-US" altLang="zh-CN" sz="3600" smtClean="0">
                <a:ln>
                  <a:noFill/>
                </a:ln>
                <a:solidFill>
                  <a:srgbClr val="FFFF00"/>
                </a:solidFill>
                <a:effectLst/>
                <a:uLnTx/>
                <a:uFillTx/>
                <a:latin typeface="黑体" panose="02010600030101010101" charset="-122"/>
                <a:ea typeface="黑体" panose="02010600030101010101" charset="-122"/>
                <a:cs typeface="+mj-cs"/>
                <a:sym typeface="+mn-ea"/>
              </a:rPr>
              <a:t>“</a:t>
            </a:r>
            <a:r>
              <a:rPr lang="zh-CN" altLang="en-US" sz="3600" smtClean="0">
                <a:ln>
                  <a:noFill/>
                </a:ln>
                <a:solidFill>
                  <a:srgbClr val="FFFF00"/>
                </a:solidFill>
                <a:effectLst/>
                <a:uLnTx/>
                <a:uFillTx/>
                <a:latin typeface="黑体" panose="02010600030101010101" charset="-122"/>
                <a:ea typeface="黑体" panose="02010600030101010101" charset="-122"/>
                <a:cs typeface="+mj-cs"/>
                <a:sym typeface="+mn-ea"/>
              </a:rPr>
              <a:t>立意</a:t>
            </a:r>
            <a:r>
              <a:rPr lang="en-US" altLang="zh-CN" sz="3600" smtClean="0">
                <a:ln>
                  <a:noFill/>
                </a:ln>
                <a:solidFill>
                  <a:srgbClr val="FFFF00"/>
                </a:solidFill>
                <a:effectLst/>
                <a:uLnTx/>
                <a:uFillTx/>
                <a:latin typeface="黑体" panose="02010600030101010101" charset="-122"/>
                <a:ea typeface="黑体" panose="02010600030101010101" charset="-122"/>
                <a:cs typeface="+mj-cs"/>
                <a:sym typeface="+mn-ea"/>
              </a:rPr>
              <a:t>”</a:t>
            </a:r>
            <a:r>
              <a:rPr lang="zh-CN" altLang="en-US" sz="3600" smtClean="0">
                <a:ln>
                  <a:noFill/>
                </a:ln>
                <a:solidFill>
                  <a:srgbClr val="FFFF00"/>
                </a:solidFill>
                <a:effectLst/>
                <a:uLnTx/>
                <a:uFillTx/>
                <a:latin typeface="黑体" panose="02010600030101010101" charset="-122"/>
                <a:ea typeface="黑体" panose="02010600030101010101" charset="-122"/>
                <a:cs typeface="+mj-cs"/>
                <a:sym typeface="+mn-ea"/>
              </a:rPr>
              <a:t>的要求</a:t>
            </a:r>
            <a:endParaRPr lang="zh-CN" altLang="en-US" sz="3600" b="1" dirty="0" smtClean="0">
              <a:latin typeface="黑体" panose="02010600030101010101" charset="-122"/>
              <a:ea typeface="黑体" panose="02010600030101010101" charset="-122"/>
            </a:endParaRPr>
          </a:p>
          <a:p>
            <a:pPr marL="0" indent="0">
              <a:lnSpc>
                <a:spcPct val="150000"/>
              </a:lnSpc>
              <a:buNone/>
            </a:pPr>
            <a:r>
              <a:rPr lang="zh-CN" altLang="zh-CN" sz="2800" b="1" dirty="0">
                <a:latin typeface="宋体" panose="02010600030101010101" pitchFamily="2" charset="-122"/>
                <a:ea typeface="宋体" panose="02010600030101010101" pitchFamily="2" charset="-122"/>
                <a:sym typeface="+mn-ea"/>
              </a:rPr>
              <a:t>立意要</a:t>
            </a:r>
            <a:r>
              <a:rPr lang="zh-CN" altLang="zh-CN" sz="2800" b="1" dirty="0" smtClean="0">
                <a:solidFill>
                  <a:srgbClr val="FF0000"/>
                </a:solidFill>
                <a:latin typeface="宋体" panose="02010600030101010101" pitchFamily="2" charset="-122"/>
                <a:ea typeface="宋体" panose="02010600030101010101" pitchFamily="2" charset="-122"/>
                <a:sym typeface="+mn-ea"/>
              </a:rPr>
              <a:t>正确</a:t>
            </a:r>
            <a:r>
              <a:rPr lang="zh-CN" altLang="en-US" sz="2800" b="1" dirty="0" smtClean="0">
                <a:solidFill>
                  <a:srgbClr val="FF0000"/>
                </a:solidFill>
                <a:latin typeface="宋体" panose="02010600030101010101" pitchFamily="2" charset="-122"/>
                <a:ea typeface="宋体" panose="02010600030101010101" pitchFamily="2" charset="-122"/>
                <a:sym typeface="+mn-ea"/>
              </a:rPr>
              <a:t>：</a:t>
            </a:r>
            <a:r>
              <a:rPr lang="zh-CN" altLang="en-US" sz="2800" b="1" dirty="0" smtClean="0">
                <a:latin typeface="宋体" panose="02010600030101010101" pitchFamily="2" charset="-122"/>
                <a:ea typeface="宋体" panose="02010600030101010101" pitchFamily="2" charset="-122"/>
                <a:sym typeface="+mn-ea"/>
              </a:rPr>
              <a:t>符合客观事物的认知规律，有着正确 </a:t>
            </a:r>
            <a:br>
              <a:rPr lang="zh-CN" altLang="en-US" sz="2800" b="1" dirty="0" smtClean="0">
                <a:latin typeface="宋体" panose="02010600030101010101" pitchFamily="2" charset="-122"/>
                <a:ea typeface="宋体" panose="02010600030101010101" pitchFamily="2" charset="-122"/>
                <a:sym typeface="+mn-ea"/>
              </a:rPr>
            </a:br>
            <a:r>
              <a:rPr lang="zh-CN" altLang="en-US" sz="2800" b="1" dirty="0" smtClean="0">
                <a:latin typeface="宋体" panose="02010600030101010101" pitchFamily="2" charset="-122"/>
                <a:ea typeface="宋体" panose="02010600030101010101" pitchFamily="2" charset="-122"/>
                <a:sym typeface="+mn-ea"/>
              </a:rPr>
              <a:t>            的价值取向，有着健康的情感态度。</a:t>
            </a:r>
            <a:endParaRPr lang="en-US" altLang="zh-CN" sz="2800" b="1" dirty="0" smtClean="0">
              <a:latin typeface="宋体" panose="02010600030101010101" pitchFamily="2" charset="-122"/>
              <a:ea typeface="宋体" panose="02010600030101010101" pitchFamily="2" charset="-122"/>
            </a:endParaRPr>
          </a:p>
          <a:p>
            <a:pPr marL="0" indent="0">
              <a:lnSpc>
                <a:spcPct val="150000"/>
              </a:lnSpc>
              <a:buNone/>
            </a:pPr>
            <a:r>
              <a:rPr lang="zh-CN" altLang="zh-CN" sz="2800" b="1" dirty="0" smtClean="0">
                <a:latin typeface="宋体" panose="02010600030101010101" pitchFamily="2" charset="-122"/>
                <a:ea typeface="宋体" panose="02010600030101010101" pitchFamily="2" charset="-122"/>
                <a:sym typeface="+mn-ea"/>
              </a:rPr>
              <a:t>立意要</a:t>
            </a:r>
            <a:r>
              <a:rPr lang="zh-CN" altLang="en-US" sz="2800" b="1" dirty="0" smtClean="0">
                <a:solidFill>
                  <a:srgbClr val="FF0000"/>
                </a:solidFill>
                <a:latin typeface="宋体" panose="02010600030101010101" pitchFamily="2" charset="-122"/>
                <a:ea typeface="宋体" panose="02010600030101010101" pitchFamily="2" charset="-122"/>
                <a:sym typeface="+mn-ea"/>
              </a:rPr>
              <a:t>集中：</a:t>
            </a:r>
            <a:r>
              <a:rPr lang="zh-CN" altLang="zh-CN" sz="2800" b="1" dirty="0" smtClean="0">
                <a:latin typeface="宋体" panose="02010600030101010101" pitchFamily="2" charset="-122"/>
                <a:ea typeface="宋体" panose="02010600030101010101" pitchFamily="2" charset="-122"/>
                <a:sym typeface="+mn-ea"/>
              </a:rPr>
              <a:t>提出一个观点，解决一个问题</a:t>
            </a:r>
            <a:r>
              <a:rPr lang="zh-CN" altLang="en-US" sz="2800" b="1" dirty="0" smtClean="0">
                <a:latin typeface="宋体" panose="02010600030101010101" pitchFamily="2" charset="-122"/>
                <a:ea typeface="宋体" panose="02010600030101010101" pitchFamily="2" charset="-122"/>
                <a:sym typeface="+mn-ea"/>
              </a:rPr>
              <a:t>。</a:t>
            </a:r>
            <a:endParaRPr lang="zh-CN" altLang="zh-CN" sz="2800" b="1" dirty="0" smtClean="0">
              <a:latin typeface="宋体" panose="02010600030101010101" pitchFamily="2" charset="-122"/>
              <a:ea typeface="宋体" panose="02010600030101010101" pitchFamily="2" charset="-122"/>
            </a:endParaRPr>
          </a:p>
          <a:p>
            <a:pPr marL="0" indent="0" eaLnBrk="1" hangingPunct="1">
              <a:lnSpc>
                <a:spcPct val="150000"/>
              </a:lnSpc>
              <a:buNone/>
            </a:pPr>
            <a:r>
              <a:rPr lang="zh-CN" altLang="zh-CN" sz="2800" b="1" dirty="0" smtClean="0">
                <a:latin typeface="宋体" panose="02010600030101010101" pitchFamily="2" charset="-122"/>
                <a:ea typeface="宋体" panose="02010600030101010101" pitchFamily="2" charset="-122"/>
                <a:sym typeface="+mn-ea"/>
              </a:rPr>
              <a:t>立意要</a:t>
            </a:r>
            <a:r>
              <a:rPr lang="zh-CN" altLang="en-US" sz="2800" b="1" dirty="0" smtClean="0">
                <a:solidFill>
                  <a:srgbClr val="FF0000"/>
                </a:solidFill>
                <a:latin typeface="宋体" panose="02010600030101010101" pitchFamily="2" charset="-122"/>
                <a:ea typeface="宋体" panose="02010600030101010101" pitchFamily="2" charset="-122"/>
                <a:sym typeface="+mn-ea"/>
              </a:rPr>
              <a:t>深刻：</a:t>
            </a:r>
            <a:r>
              <a:rPr lang="zh-CN" altLang="en-US" sz="2800" b="1" dirty="0" smtClean="0">
                <a:latin typeface="宋体" panose="02010600030101010101" pitchFamily="2" charset="-122"/>
                <a:ea typeface="宋体" panose="02010600030101010101" pitchFamily="2" charset="-122"/>
                <a:sym typeface="+mn-ea"/>
              </a:rPr>
              <a:t>透过现象看本质，挖掘生活的底蕴。</a:t>
            </a:r>
            <a:endParaRPr lang="zh-CN" altLang="zh-CN" sz="2800" b="1" dirty="0" smtClean="0">
              <a:latin typeface="宋体" panose="02010600030101010101" pitchFamily="2" charset="-122"/>
              <a:ea typeface="宋体" panose="02010600030101010101" pitchFamily="2" charset="-122"/>
            </a:endParaRPr>
          </a:p>
          <a:p>
            <a:pPr marL="0" indent="0">
              <a:lnSpc>
                <a:spcPct val="150000"/>
              </a:lnSpc>
              <a:buNone/>
            </a:pPr>
            <a:r>
              <a:rPr lang="zh-CN" altLang="zh-CN" sz="2800" b="1" dirty="0" smtClean="0">
                <a:latin typeface="宋体" panose="02010600030101010101" pitchFamily="2" charset="-122"/>
                <a:ea typeface="宋体" panose="02010600030101010101" pitchFamily="2" charset="-122"/>
                <a:sym typeface="+mn-ea"/>
              </a:rPr>
              <a:t>立意要</a:t>
            </a:r>
            <a:r>
              <a:rPr lang="zh-CN" altLang="en-US" sz="2800" b="1" dirty="0" smtClean="0">
                <a:solidFill>
                  <a:srgbClr val="FF0000"/>
                </a:solidFill>
                <a:latin typeface="宋体" panose="02010600030101010101" pitchFamily="2" charset="-122"/>
                <a:ea typeface="宋体" panose="02010600030101010101" pitchFamily="2" charset="-122"/>
                <a:sym typeface="+mn-ea"/>
              </a:rPr>
              <a:t>新颖：</a:t>
            </a:r>
            <a:r>
              <a:rPr lang="zh-CN" altLang="zh-CN" sz="2800" b="1" dirty="0">
                <a:latin typeface="宋体" panose="02010600030101010101" pitchFamily="2" charset="-122"/>
                <a:ea typeface="宋体" panose="02010600030101010101" pitchFamily="2" charset="-122"/>
                <a:sym typeface="+mn-ea"/>
              </a:rPr>
              <a:t>独到的见解、鲜活的</a:t>
            </a:r>
            <a:r>
              <a:rPr lang="zh-CN" altLang="zh-CN" sz="2800" b="1" dirty="0" smtClean="0">
                <a:latin typeface="宋体" panose="02010600030101010101" pitchFamily="2" charset="-122"/>
                <a:ea typeface="宋体" panose="02010600030101010101" pitchFamily="2" charset="-122"/>
                <a:sym typeface="+mn-ea"/>
              </a:rPr>
              <a:t>思想</a:t>
            </a:r>
            <a:r>
              <a:rPr lang="zh-CN" altLang="en-US" sz="2800" b="1" dirty="0" smtClean="0">
                <a:latin typeface="宋体" panose="02010600030101010101" pitchFamily="2" charset="-122"/>
                <a:ea typeface="宋体" panose="02010600030101010101" pitchFamily="2" charset="-122"/>
                <a:sym typeface="+mn-ea"/>
              </a:rPr>
              <a:t>。</a:t>
            </a:r>
            <a:endParaRPr lang="zh-CN" altLang="zh-CN" sz="2800" b="1" dirty="0">
              <a:solidFill>
                <a:srgbClr val="FF0000"/>
              </a:solidFill>
              <a:latin typeface="宋体" panose="02010600030101010101" pitchFamily="2" charset="-122"/>
              <a:ea typeface="宋体" panose="02010600030101010101" pitchFamily="2" charset="-122"/>
            </a:endParaRPr>
          </a:p>
          <a:p>
            <a:pPr>
              <a:lnSpc>
                <a:spcPct val="90000"/>
              </a:lnSpc>
            </a:pPr>
            <a:r>
              <a:rPr lang="en-US" altLang="zh-CN" b="1" dirty="0" smtClean="0">
                <a:solidFill>
                  <a:srgbClr val="FFFF00"/>
                </a:solidFill>
                <a:latin typeface="黑体" panose="02010600030101010101" charset="-122"/>
                <a:ea typeface="黑体" panose="02010600030101010101" charset="-122"/>
                <a:sym typeface="+mn-ea"/>
              </a:rPr>
              <a:t/>
            </a:r>
            <a:br>
              <a:rPr lang="en-US" altLang="zh-CN" b="1" dirty="0" smtClean="0">
                <a:solidFill>
                  <a:srgbClr val="FFFF00"/>
                </a:solidFill>
                <a:latin typeface="黑体" panose="02010600030101010101" charset="-122"/>
                <a:ea typeface="黑体" panose="02010600030101010101" charset="-122"/>
                <a:sym typeface="+mn-ea"/>
              </a:rPr>
            </a:br>
            <a:endParaRPr lang="zh-CN" altLang="en-US" b="1" dirty="0" smtClean="0">
              <a:solidFill>
                <a:srgbClr val="FFFF00"/>
              </a:solidFill>
              <a:latin typeface="黑体" panose="02010600030101010101" charset="-122"/>
              <a:ea typeface="黑体" panose="02010600030101010101" charset="-122"/>
            </a:endParaRPr>
          </a:p>
          <a:p>
            <a:pPr>
              <a:lnSpc>
                <a:spcPct val="90000"/>
              </a:lnSpc>
            </a:pPr>
            <a:endParaRPr lang="zh-CN" altLang="en-US" sz="3600" dirty="0" smtClean="0">
              <a:latin typeface="黑体" panose="02010600030101010101" charset="-122"/>
              <a:ea typeface="黑体" panose="02010600030101010101" charset="-122"/>
            </a:endParaRPr>
          </a:p>
          <a:p>
            <a:endParaRPr lang="zh-CN" altLang="en-US" sz="36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534659"/>
            <a:ext cx="8286808" cy="5000636"/>
          </a:xfrm>
        </p:spPr>
        <p:txBody>
          <a:bodyPr/>
          <a:lstStyle/>
          <a:p>
            <a:pPr marL="0" indent="0">
              <a:buNone/>
            </a:pPr>
            <a:r>
              <a:rPr lang="en-US" altLang="zh-CN" sz="2000" dirty="0">
                <a:solidFill>
                  <a:srgbClr val="FFFF00"/>
                </a:solidFill>
                <a:latin typeface="宋体" panose="02010600030101010101" pitchFamily="2" charset="-122"/>
                <a:ea typeface="宋体" panose="02010600030101010101" pitchFamily="2" charset="-122"/>
                <a:cs typeface="宋体" panose="02010600030101010101" pitchFamily="2" charset="-122"/>
              </a:rPr>
              <a:t> </a:t>
            </a:r>
            <a:r>
              <a:rPr sz="2000" b="1" dirty="0">
                <a:solidFill>
                  <a:srgbClr val="FFFF00"/>
                </a:solidFill>
                <a:latin typeface="宋体" panose="02010600030101010101" pitchFamily="2" charset="-122"/>
                <a:ea typeface="宋体" panose="02010600030101010101" pitchFamily="2" charset="-122"/>
                <a:cs typeface="宋体" panose="02010600030101010101" pitchFamily="2" charset="-122"/>
              </a:rPr>
              <a:t>1.阅读下面的材料，根据要求写作。</a:t>
            </a:r>
            <a:endParaRPr sz="2000" b="1" dirty="0">
              <a:latin typeface="宋体" panose="02010600030101010101" pitchFamily="2" charset="-122"/>
              <a:ea typeface="宋体" panose="02010600030101010101" pitchFamily="2" charset="-122"/>
              <a:cs typeface="宋体" panose="02010600030101010101" pitchFamily="2" charset="-122"/>
            </a:endParaRPr>
          </a:p>
          <a:p>
            <a:pPr marL="0" indent="0">
              <a:buNone/>
            </a:pPr>
            <a:r>
              <a:rPr sz="2000" b="1" dirty="0">
                <a:latin typeface="宋体" panose="02010600030101010101" pitchFamily="2" charset="-122"/>
                <a:ea typeface="宋体" panose="02010600030101010101" pitchFamily="2" charset="-122"/>
                <a:cs typeface="宋体" panose="02010600030101010101" pitchFamily="2" charset="-122"/>
              </a:rPr>
              <a:t>    李文亮医生逝世后，网上出现了几种声音。主要分歧在于对他“吹哨人”</a:t>
            </a:r>
            <a:r>
              <a:rPr sz="2000" b="1" dirty="0">
                <a:solidFill>
                  <a:srgbClr val="FF0000"/>
                </a:solidFill>
                <a:latin typeface="宋体" panose="02010600030101010101" pitchFamily="2" charset="-122"/>
                <a:ea typeface="宋体" panose="02010600030101010101" pitchFamily="2" charset="-122"/>
                <a:cs typeface="宋体" panose="02010600030101010101" pitchFamily="2" charset="-122"/>
              </a:rPr>
              <a:t>角色的定位</a:t>
            </a:r>
            <a:r>
              <a:rPr sz="2000" b="1" dirty="0">
                <a:latin typeface="宋体" panose="02010600030101010101" pitchFamily="2" charset="-122"/>
                <a:ea typeface="宋体" panose="02010600030101010101" pitchFamily="2" charset="-122"/>
                <a:cs typeface="宋体" panose="02010600030101010101" pitchFamily="2" charset="-122"/>
              </a:rPr>
              <a:t>。</a:t>
            </a:r>
          </a:p>
          <a:p>
            <a:pPr marL="0" indent="0">
              <a:buNone/>
            </a:pPr>
            <a:r>
              <a:rPr sz="2000" b="1" dirty="0">
                <a:latin typeface="宋体" panose="02010600030101010101" pitchFamily="2" charset="-122"/>
                <a:ea typeface="宋体" panose="02010600030101010101" pitchFamily="2" charset="-122"/>
                <a:cs typeface="宋体" panose="02010600030101010101" pitchFamily="2" charset="-122"/>
              </a:rPr>
              <a:t>一种是，认为他是“</a:t>
            </a:r>
            <a:r>
              <a:rPr sz="2000" b="1" dirty="0">
                <a:solidFill>
                  <a:srgbClr val="FF0000"/>
                </a:solidFill>
                <a:latin typeface="宋体" panose="02010600030101010101" pitchFamily="2" charset="-122"/>
                <a:ea typeface="宋体" panose="02010600030101010101" pitchFamily="2" charset="-122"/>
                <a:cs typeface="宋体" panose="02010600030101010101" pitchFamily="2" charset="-122"/>
              </a:rPr>
              <a:t>英雄</a:t>
            </a:r>
            <a:r>
              <a:rPr sz="2000" b="1" dirty="0">
                <a:latin typeface="宋体" panose="02010600030101010101" pitchFamily="2" charset="-122"/>
                <a:ea typeface="宋体" panose="02010600030101010101" pitchFamily="2" charset="-122"/>
                <a:cs typeface="宋体" panose="02010600030101010101" pitchFamily="2" charset="-122"/>
              </a:rPr>
              <a:t>”，为真相</a:t>
            </a:r>
            <a:r>
              <a:rPr sz="2000" b="1" dirty="0">
                <a:solidFill>
                  <a:srgbClr val="FF0000"/>
                </a:solidFill>
                <a:latin typeface="宋体" panose="02010600030101010101" pitchFamily="2" charset="-122"/>
                <a:ea typeface="宋体" panose="02010600030101010101" pitchFamily="2" charset="-122"/>
                <a:cs typeface="宋体" panose="02010600030101010101" pitchFamily="2" charset="-122"/>
              </a:rPr>
              <a:t>挺身而出</a:t>
            </a:r>
            <a:r>
              <a:rPr sz="2000" b="1" dirty="0">
                <a:latin typeface="宋体" panose="02010600030101010101" pitchFamily="2" charset="-122"/>
                <a:ea typeface="宋体" panose="02010600030101010101" pitchFamily="2" charset="-122"/>
                <a:cs typeface="宋体" panose="02010600030101010101" pitchFamily="2" charset="-122"/>
              </a:rPr>
              <a:t>，吹响了预警疫情的哨声；</a:t>
            </a:r>
          </a:p>
          <a:p>
            <a:pPr marL="0" indent="0">
              <a:buNone/>
            </a:pPr>
            <a:r>
              <a:rPr sz="2000" b="1" dirty="0">
                <a:latin typeface="宋体" panose="02010600030101010101" pitchFamily="2" charset="-122"/>
                <a:ea typeface="宋体" panose="02010600030101010101" pitchFamily="2" charset="-122"/>
                <a:cs typeface="宋体" panose="02010600030101010101" pitchFamily="2" charset="-122"/>
              </a:rPr>
              <a:t>    另一种是，认为他就是个善良的“</a:t>
            </a:r>
            <a:r>
              <a:rPr sz="2000" b="1" dirty="0">
                <a:solidFill>
                  <a:srgbClr val="FF0000"/>
                </a:solidFill>
                <a:latin typeface="宋体" panose="02010600030101010101" pitchFamily="2" charset="-122"/>
                <a:ea typeface="宋体" panose="02010600030101010101" pitchFamily="2" charset="-122"/>
                <a:cs typeface="宋体" panose="02010600030101010101" pitchFamily="2" charset="-122"/>
              </a:rPr>
              <a:t>普通人</a:t>
            </a:r>
            <a:r>
              <a:rPr sz="2000" b="1" dirty="0">
                <a:latin typeface="宋体" panose="02010600030101010101" pitchFamily="2" charset="-122"/>
                <a:ea typeface="宋体" panose="02010600030101010101" pitchFamily="2" charset="-122"/>
                <a:cs typeface="宋体" panose="02010600030101010101" pitchFamily="2" charset="-122"/>
              </a:rPr>
              <a:t>”，所发之言仅是为了保护私圈袍泽，虽有可敬之处，但不该上升到</a:t>
            </a:r>
            <a:r>
              <a:rPr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吹哨英雄的高度</a:t>
            </a:r>
            <a:r>
              <a:rPr sz="2000" b="1" dirty="0">
                <a:latin typeface="宋体" panose="02010600030101010101" pitchFamily="2" charset="-122"/>
                <a:ea typeface="宋体" panose="02010600030101010101" pitchFamily="2" charset="-122"/>
                <a:cs typeface="宋体" panose="02010600030101010101" pitchFamily="2" charset="-122"/>
              </a:rPr>
              <a:t>；</a:t>
            </a:r>
          </a:p>
          <a:p>
            <a:pPr marL="0" indent="0">
              <a:buNone/>
            </a:pPr>
            <a:r>
              <a:rPr sz="2000" b="1" dirty="0">
                <a:latin typeface="宋体" panose="02010600030101010101" pitchFamily="2" charset="-122"/>
                <a:ea typeface="宋体" panose="02010600030101010101" pitchFamily="2" charset="-122"/>
                <a:cs typeface="宋体" panose="02010600030101010101" pitchFamily="2" charset="-122"/>
              </a:rPr>
              <a:t>    还有一种是，认为他的贡献仅在于作为医生</a:t>
            </a:r>
            <a:r>
              <a:rPr sz="2000" b="1" dirty="0">
                <a:solidFill>
                  <a:srgbClr val="FF0000"/>
                </a:solidFill>
                <a:latin typeface="宋体" panose="02010600030101010101" pitchFamily="2" charset="-122"/>
                <a:ea typeface="宋体" panose="02010600030101010101" pitchFamily="2" charset="-122"/>
                <a:cs typeface="宋体" panose="02010600030101010101" pitchFamily="2" charset="-122"/>
              </a:rPr>
              <a:t>治病救人</a:t>
            </a:r>
            <a:r>
              <a:rPr sz="2000" b="1" dirty="0">
                <a:latin typeface="宋体" panose="02010600030101010101" pitchFamily="2" charset="-122"/>
                <a:ea typeface="宋体" panose="02010600030101010101" pitchFamily="2" charset="-122"/>
                <a:cs typeface="宋体" panose="02010600030101010101" pitchFamily="2" charset="-122"/>
              </a:rPr>
              <a:t>，最后</a:t>
            </a:r>
            <a:r>
              <a:rPr sz="2000" b="1" dirty="0">
                <a:solidFill>
                  <a:srgbClr val="FF0000"/>
                </a:solidFill>
                <a:latin typeface="宋体" panose="02010600030101010101" pitchFamily="2" charset="-122"/>
                <a:ea typeface="宋体" panose="02010600030101010101" pitchFamily="2" charset="-122"/>
                <a:cs typeface="宋体" panose="02010600030101010101" pitchFamily="2" charset="-122"/>
              </a:rPr>
              <a:t>牺牲</a:t>
            </a:r>
            <a:r>
              <a:rPr sz="2000" b="1" dirty="0">
                <a:latin typeface="宋体" panose="02010600030101010101" pitchFamily="2" charset="-122"/>
                <a:ea typeface="宋体" panose="02010600030101010101" pitchFamily="2" charset="-122"/>
                <a:cs typeface="宋体" panose="02010600030101010101" pitchFamily="2" charset="-122"/>
              </a:rPr>
              <a:t>在防疫的一线；但他的“吹哨”对疫情发展</a:t>
            </a:r>
            <a:r>
              <a:rPr sz="2000" b="1" dirty="0">
                <a:solidFill>
                  <a:srgbClr val="FF0000"/>
                </a:solidFill>
                <a:latin typeface="宋体" panose="02010600030101010101" pitchFamily="2" charset="-122"/>
                <a:ea typeface="宋体" panose="02010600030101010101" pitchFamily="2" charset="-122"/>
                <a:cs typeface="宋体" panose="02010600030101010101" pitchFamily="2" charset="-122"/>
              </a:rPr>
              <a:t>没有任何作用</a:t>
            </a:r>
            <a:r>
              <a:rPr sz="2000" b="1" dirty="0">
                <a:latin typeface="宋体" panose="02010600030101010101" pitchFamily="2" charset="-122"/>
                <a:ea typeface="宋体" panose="02010600030101010101" pitchFamily="2" charset="-122"/>
                <a:cs typeface="宋体" panose="02010600030101010101" pitchFamily="2" charset="-122"/>
              </a:rPr>
              <a:t>、甚至还“</a:t>
            </a:r>
            <a:r>
              <a:rPr sz="2000" b="1" dirty="0">
                <a:solidFill>
                  <a:srgbClr val="FF0000"/>
                </a:solidFill>
                <a:latin typeface="宋体" panose="02010600030101010101" pitchFamily="2" charset="-122"/>
                <a:ea typeface="宋体" panose="02010600030101010101" pitchFamily="2" charset="-122"/>
                <a:cs typeface="宋体" panose="02010600030101010101" pitchFamily="2" charset="-122"/>
              </a:rPr>
              <a:t>干扰</a:t>
            </a:r>
            <a:r>
              <a:rPr sz="2000" b="1" dirty="0">
                <a:latin typeface="宋体" panose="02010600030101010101" pitchFamily="2" charset="-122"/>
                <a:ea typeface="宋体" panose="02010600030101010101" pitchFamily="2" charset="-122"/>
                <a:cs typeface="宋体" panose="02010600030101010101" pitchFamily="2" charset="-122"/>
              </a:rPr>
              <a:t>了防疫工作”。</a:t>
            </a:r>
          </a:p>
          <a:p>
            <a:pPr marL="0" indent="0">
              <a:buNone/>
            </a:pPr>
            <a:r>
              <a:rPr sz="2000" b="1" dirty="0">
                <a:solidFill>
                  <a:srgbClr val="FFFF00"/>
                </a:solidFill>
                <a:latin typeface="宋体" panose="02010600030101010101" pitchFamily="2" charset="-122"/>
                <a:ea typeface="宋体" panose="02010600030101010101" pitchFamily="2" charset="-122"/>
                <a:cs typeface="宋体" panose="02010600030101010101" pitchFamily="2" charset="-122"/>
              </a:rPr>
              <a:t>    你更赞同哪一种观点？“树人中学”校报以“学习战疫英雄，担当公民职责”为主题发起了一次征文 活动，请以“声音”为笔名，写一篇文章参与投稿。</a:t>
            </a:r>
          </a:p>
          <a:p>
            <a:pPr marL="0" indent="0">
              <a:buNone/>
            </a:pPr>
            <a:r>
              <a:rPr sz="2000" b="1" dirty="0">
                <a:solidFill>
                  <a:srgbClr val="FFFF00"/>
                </a:solidFill>
                <a:latin typeface="宋体" panose="02010600030101010101" pitchFamily="2" charset="-122"/>
                <a:ea typeface="宋体" panose="02010600030101010101" pitchFamily="2" charset="-122"/>
                <a:cs typeface="宋体" panose="02010600030101010101" pitchFamily="2" charset="-122"/>
              </a:rPr>
              <a:t>要求：自拟标题，自选角度，确定立意；不要套作，不得抄袭；不得泄露个人信息；不少于 800 字。</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l"/>
            <a:r>
              <a:rPr lang="zh-CN" altLang="en-US" sz="2400" b="1" dirty="0">
                <a:solidFill>
                  <a:srgbClr val="FF0000"/>
                </a:solidFill>
                <a:sym typeface="+mn-ea"/>
              </a:rPr>
              <a:t> </a:t>
            </a:r>
            <a:endParaRPr lang="zh-CN" altLang="en-US" sz="2400" b="1" dirty="0">
              <a:solidFill>
                <a:schemeClr val="bg1"/>
              </a:solidFill>
              <a:sym typeface="+mn-ea"/>
            </a:endParaRPr>
          </a:p>
        </p:txBody>
      </p:sp>
      <p:sp>
        <p:nvSpPr>
          <p:cNvPr id="3" name="内容占位符 2"/>
          <p:cNvSpPr>
            <a:spLocks noGrp="1"/>
          </p:cNvSpPr>
          <p:nvPr>
            <p:ph idx="1"/>
          </p:nvPr>
        </p:nvSpPr>
        <p:spPr>
          <a:xfrm>
            <a:off x="285720" y="274941"/>
            <a:ext cx="8401080" cy="4840620"/>
          </a:xfrm>
        </p:spPr>
        <p:txBody>
          <a:bodyPr/>
          <a:lstStyle/>
          <a:p>
            <a:pPr marL="0" indent="0">
              <a:buNone/>
            </a:pPr>
            <a:r>
              <a:rPr lang="zh-CN" altLang="en-US" sz="2800" b="1" dirty="0" smtClean="0"/>
              <a:t>  </a:t>
            </a:r>
            <a:endParaRPr lang="zh-CN" altLang="en-US" dirty="0"/>
          </a:p>
        </p:txBody>
      </p:sp>
      <p:sp>
        <p:nvSpPr>
          <p:cNvPr id="4" name="文本框 3"/>
          <p:cNvSpPr txBox="1"/>
          <p:nvPr/>
        </p:nvSpPr>
        <p:spPr>
          <a:xfrm>
            <a:off x="339090" y="512445"/>
            <a:ext cx="8294370" cy="4892675"/>
          </a:xfrm>
          <a:prstGeom prst="rect">
            <a:avLst/>
          </a:prstGeom>
          <a:noFill/>
        </p:spPr>
        <p:txBody>
          <a:bodyPr wrap="square" rtlCol="0" anchor="t">
            <a:spAutoFit/>
          </a:bodyPr>
          <a:lstStyle/>
          <a:p>
            <a:pPr algn="l"/>
            <a:r>
              <a:rPr lang="zh-CN" altLang="en-US" sz="2400" b="1" dirty="0">
                <a:solidFill>
                  <a:srgbClr val="FFFF00"/>
                </a:solidFill>
                <a:sym typeface="+mn-ea"/>
              </a:rPr>
              <a:t>一审材料限定：</a:t>
            </a:r>
            <a:br>
              <a:rPr lang="zh-CN" altLang="en-US" sz="2400" b="1" dirty="0">
                <a:solidFill>
                  <a:srgbClr val="FFFF00"/>
                </a:solidFill>
                <a:sym typeface="+mn-ea"/>
              </a:rPr>
            </a:br>
            <a:r>
              <a:rPr lang="en-US" altLang="zh-CN" sz="2400" b="1" dirty="0">
                <a:solidFill>
                  <a:srgbClr val="FFFF00"/>
                </a:solidFill>
                <a:sym typeface="+mn-ea"/>
              </a:rPr>
              <a:t>1.</a:t>
            </a:r>
            <a:r>
              <a:rPr lang="zh-CN" altLang="en-US" sz="2400" b="1" dirty="0">
                <a:solidFill>
                  <a:srgbClr val="FFFF00"/>
                </a:solidFill>
                <a:sym typeface="+mn-ea"/>
              </a:rPr>
              <a:t> 明确争论的焦点</a:t>
            </a:r>
            <a:r>
              <a:rPr lang="zh-CN" altLang="en-US" sz="2400" b="1" dirty="0">
                <a:solidFill>
                  <a:schemeClr val="bg1"/>
                </a:solidFill>
                <a:sym typeface="+mn-ea"/>
              </a:rPr>
              <a:t>：对李文亮“吹哨人”角色的定位</a:t>
            </a:r>
            <a:br>
              <a:rPr lang="zh-CN" altLang="en-US" sz="2400" b="1" dirty="0">
                <a:solidFill>
                  <a:schemeClr val="bg1"/>
                </a:solidFill>
                <a:sym typeface="+mn-ea"/>
              </a:rPr>
            </a:br>
            <a:r>
              <a:rPr lang="zh-CN" altLang="en-US" sz="2400" b="1" dirty="0">
                <a:solidFill>
                  <a:schemeClr val="bg1"/>
                </a:solidFill>
                <a:sym typeface="+mn-ea"/>
              </a:rPr>
              <a:t>       第一种观点，“力挺”。</a:t>
            </a:r>
          </a:p>
          <a:p>
            <a:pPr algn="l"/>
            <a:r>
              <a:rPr lang="zh-CN" altLang="en-US" sz="2400" b="1" dirty="0">
                <a:solidFill>
                  <a:schemeClr val="bg1"/>
                </a:solidFill>
                <a:sym typeface="+mn-ea"/>
              </a:rPr>
              <a:t>       第二种观点，赞同但不能过度拔高。</a:t>
            </a:r>
          </a:p>
          <a:p>
            <a:pPr algn="l"/>
            <a:r>
              <a:rPr lang="zh-CN" altLang="en-US" sz="2400" b="1">
                <a:solidFill>
                  <a:schemeClr val="bg1"/>
                </a:solidFill>
              </a:rPr>
              <a:t>       第三种观点，赞同中，又有不认同。</a:t>
            </a:r>
          </a:p>
          <a:p>
            <a:pPr algn="l"/>
            <a:r>
              <a:rPr lang="en-US" altLang="zh-CN" sz="2400" b="1">
                <a:solidFill>
                  <a:srgbClr val="FFFF00"/>
                </a:solidFill>
              </a:rPr>
              <a:t>2.</a:t>
            </a:r>
            <a:r>
              <a:rPr lang="zh-CN" altLang="en-US" sz="2400" b="1">
                <a:solidFill>
                  <a:srgbClr val="FFFF00"/>
                </a:solidFill>
              </a:rPr>
              <a:t>判断理解：</a:t>
            </a:r>
          </a:p>
          <a:p>
            <a:pPr algn="l"/>
            <a:r>
              <a:rPr lang="zh-CN" altLang="en-US" sz="2400" b="1">
                <a:solidFill>
                  <a:srgbClr val="FFFF00"/>
                </a:solidFill>
              </a:rPr>
              <a:t>（</a:t>
            </a:r>
            <a:r>
              <a:rPr lang="en-US" altLang="zh-CN" sz="2400" b="1">
                <a:solidFill>
                  <a:srgbClr val="FFFF00"/>
                </a:solidFill>
              </a:rPr>
              <a:t>1</a:t>
            </a:r>
            <a:r>
              <a:rPr lang="zh-CN" altLang="en-US" sz="2400" b="1">
                <a:solidFill>
                  <a:srgbClr val="FFFF00"/>
                </a:solidFill>
              </a:rPr>
              <a:t>）明确话题：</a:t>
            </a:r>
            <a:r>
              <a:rPr lang="zh-CN" altLang="en-US" sz="2400" b="1">
                <a:solidFill>
                  <a:schemeClr val="bg1"/>
                </a:solidFill>
              </a:rPr>
              <a:t>“吹哨人”角色的定位</a:t>
            </a:r>
          </a:p>
          <a:p>
            <a:pPr algn="l"/>
            <a:r>
              <a:rPr lang="zh-CN" altLang="en-US" sz="2400" b="1">
                <a:solidFill>
                  <a:srgbClr val="FFFF00"/>
                </a:solidFill>
              </a:rPr>
              <a:t>（</a:t>
            </a:r>
            <a:r>
              <a:rPr lang="en-US" altLang="zh-CN" sz="2400" b="1">
                <a:solidFill>
                  <a:srgbClr val="FFFF00"/>
                </a:solidFill>
              </a:rPr>
              <a:t>2</a:t>
            </a:r>
            <a:r>
              <a:rPr lang="zh-CN" altLang="en-US" sz="2400" b="1">
                <a:solidFill>
                  <a:srgbClr val="FFFF00"/>
                </a:solidFill>
              </a:rPr>
              <a:t>）要分层次看不同的观点态度：</a:t>
            </a:r>
          </a:p>
          <a:p>
            <a:pPr algn="l"/>
            <a:r>
              <a:rPr lang="zh-CN" altLang="en-US" sz="2400" b="1">
                <a:solidFill>
                  <a:srgbClr val="FFFF00"/>
                </a:solidFill>
              </a:rPr>
              <a:t>        </a:t>
            </a:r>
            <a:r>
              <a:rPr lang="zh-CN" altLang="en-US" sz="2400" b="1">
                <a:solidFill>
                  <a:schemeClr val="bg1"/>
                </a:solidFill>
              </a:rPr>
              <a:t>对李医生“吹哨人”角色的定位认同程度是依次递减的。</a:t>
            </a:r>
          </a:p>
          <a:p>
            <a:pPr algn="l"/>
            <a:r>
              <a:rPr lang="zh-CN" altLang="en-US" sz="2400" b="1">
                <a:solidFill>
                  <a:srgbClr val="FFFF00"/>
                </a:solidFill>
              </a:rPr>
              <a:t>（</a:t>
            </a:r>
            <a:r>
              <a:rPr lang="en-US" altLang="zh-CN" sz="2400" b="1">
                <a:solidFill>
                  <a:srgbClr val="FFFF00"/>
                </a:solidFill>
              </a:rPr>
              <a:t>3</a:t>
            </a:r>
            <a:r>
              <a:rPr lang="zh-CN" altLang="en-US" sz="2400" b="1">
                <a:solidFill>
                  <a:srgbClr val="FFFF00"/>
                </a:solidFill>
              </a:rPr>
              <a:t>）确定我们的观点：</a:t>
            </a:r>
          </a:p>
          <a:p>
            <a:pPr algn="l"/>
            <a:r>
              <a:rPr lang="zh-CN" altLang="en-US" sz="2400" b="1">
                <a:solidFill>
                  <a:schemeClr val="bg1"/>
                </a:solidFill>
              </a:rPr>
              <a:t>       对李医生“吹哨人”角色的定位，你怎么看？你赞同那一种观点？支持这一观点的理由有哪些？到底选哪 一种呢？这就要看看任务要求。</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40970" y="524510"/>
            <a:ext cx="8686800" cy="4850130"/>
          </a:xfrm>
        </p:spPr>
        <p:txBody>
          <a:bodyPr/>
          <a:lstStyle/>
          <a:p>
            <a:pPr marL="0" indent="0">
              <a:buNone/>
            </a:pPr>
            <a:r>
              <a:rPr lang="zh-CN" altLang="en-US" sz="2000" b="1" dirty="0" smtClean="0"/>
              <a:t>    </a:t>
            </a:r>
            <a:r>
              <a:rPr lang="zh-CN" altLang="en-US" sz="2000" b="1" dirty="0">
                <a:solidFill>
                  <a:srgbClr val="FFFF00"/>
                </a:solidFill>
              </a:rPr>
              <a:t>二审任务要求：</a:t>
            </a:r>
            <a:r>
              <a:rPr lang="zh-CN" altLang="en-US" sz="2000" b="1" dirty="0"/>
              <a:t>（选择无限制  选择有限制）</a:t>
            </a:r>
          </a:p>
          <a:p>
            <a:pPr marL="0" indent="0">
              <a:buNone/>
            </a:pPr>
            <a:r>
              <a:rPr lang="zh-CN" altLang="en-US" sz="2000" b="1" dirty="0"/>
              <a:t> </a:t>
            </a:r>
            <a:r>
              <a:rPr lang="en-US" sz="2000" b="1" dirty="0">
                <a:solidFill>
                  <a:srgbClr val="FFFF00"/>
                </a:solidFill>
              </a:rPr>
              <a:t>1.</a:t>
            </a:r>
            <a:r>
              <a:rPr lang="zh-CN" altLang="en-US" sz="2000" b="1" dirty="0">
                <a:solidFill>
                  <a:srgbClr val="FFFF00"/>
                </a:solidFill>
              </a:rPr>
              <a:t>选择无限制</a:t>
            </a:r>
            <a:endParaRPr lang="zh-CN" altLang="en-US" sz="2000" b="1" dirty="0"/>
          </a:p>
          <a:p>
            <a:pPr marL="0" indent="0">
              <a:buNone/>
            </a:pPr>
            <a:r>
              <a:rPr lang="zh-CN" altLang="en-US" sz="2000" b="1" dirty="0"/>
              <a:t>       材料呈现出针对一个主题的不同现象或看法，这些现象或看法没有正误或优劣之分。写作任务是让我们从其中权衡与选择，并论证选择的原因。</a:t>
            </a:r>
          </a:p>
          <a:p>
            <a:pPr marL="0" indent="0">
              <a:buNone/>
            </a:pPr>
            <a:r>
              <a:rPr lang="zh-CN" altLang="en-US" sz="2000" b="1" dirty="0"/>
              <a:t>对于这种没有正误或优劣之分的现象或看法，在权衡与选择时要遵循</a:t>
            </a:r>
            <a:r>
              <a:rPr lang="zh-CN" altLang="en-US" sz="2000" b="1" dirty="0">
                <a:solidFill>
                  <a:srgbClr val="FFFF00"/>
                </a:solidFill>
              </a:rPr>
              <a:t>两条原则：一是</a:t>
            </a:r>
            <a:r>
              <a:rPr lang="zh-CN" altLang="en-US" sz="2000" b="1" dirty="0"/>
              <a:t>所论议题必须符合社会主旋律，传递正能量；</a:t>
            </a:r>
            <a:r>
              <a:rPr lang="zh-CN" altLang="en-US" sz="2000" b="1" dirty="0">
                <a:solidFill>
                  <a:srgbClr val="FFFF00"/>
                </a:solidFill>
              </a:rPr>
              <a:t>二是</a:t>
            </a:r>
            <a:r>
              <a:rPr lang="zh-CN" altLang="en-US" sz="2000" b="1" dirty="0"/>
              <a:t>切入口要小，越小越能发挥写作水平。</a:t>
            </a:r>
          </a:p>
          <a:p>
            <a:pPr marL="0" indent="0">
              <a:buNone/>
            </a:pPr>
            <a:r>
              <a:rPr lang="en-US" altLang="zh-CN" sz="2000" b="1" dirty="0">
                <a:solidFill>
                  <a:srgbClr val="FFFF00"/>
                </a:solidFill>
              </a:rPr>
              <a:t>2.</a:t>
            </a:r>
            <a:r>
              <a:rPr lang="zh-CN" altLang="en-US" sz="2000" b="1" dirty="0">
                <a:solidFill>
                  <a:srgbClr val="FFFF00"/>
                </a:solidFill>
              </a:rPr>
              <a:t>选择有限制</a:t>
            </a:r>
            <a:endParaRPr lang="zh-CN" altLang="en-US" sz="2000" b="1" dirty="0"/>
          </a:p>
          <a:p>
            <a:pPr marL="0" indent="0">
              <a:buNone/>
            </a:pPr>
            <a:r>
              <a:rPr lang="zh-CN" altLang="en-US" sz="2000" b="1" dirty="0"/>
              <a:t>     材料呈现出针对一个主题的不同现象或看法，这些现象或看法有正误或优劣之分。写作任务是让我们从其中进行选择与权衡，并论证选择的原因。</a:t>
            </a:r>
          </a:p>
          <a:p>
            <a:pPr marL="0" indent="0">
              <a:buNone/>
            </a:pPr>
            <a:r>
              <a:rPr lang="zh-CN" altLang="en-US" sz="2000" b="1" dirty="0"/>
              <a:t>对于这种有正误或优劣之分的现象或看法，</a:t>
            </a:r>
            <a:r>
              <a:rPr lang="zh-CN" altLang="en-US" sz="2000" b="1" dirty="0">
                <a:solidFill>
                  <a:srgbClr val="FFFF00"/>
                </a:solidFill>
              </a:rPr>
              <a:t>首先</a:t>
            </a:r>
            <a:r>
              <a:rPr lang="zh-CN" altLang="en-US" sz="2000" b="1" dirty="0"/>
              <a:t>要认真审读材料，通过认真比对，</a:t>
            </a:r>
            <a:r>
              <a:rPr lang="zh-CN" altLang="en-US" sz="2000" b="1" dirty="0">
                <a:solidFill>
                  <a:srgbClr val="FFFF00"/>
                </a:solidFill>
              </a:rPr>
              <a:t>分出孰正孰误或孰优孰劣</a:t>
            </a:r>
            <a:r>
              <a:rPr lang="zh-CN" altLang="en-US" sz="2000" b="1" dirty="0"/>
              <a:t>，找出正误或优劣的原因，然后再找出切入的角度，选择出要写的话题。</a:t>
            </a:r>
          </a:p>
          <a:p>
            <a:pPr marL="0" indent="0">
              <a:buNone/>
            </a:pPr>
            <a:r>
              <a:rPr lang="zh-CN" altLang="en-US" sz="2000" b="1" dirty="0">
                <a:solidFill>
                  <a:srgbClr val="FFFF00"/>
                </a:solidFill>
              </a:rPr>
              <a:t>任务要求：</a:t>
            </a:r>
            <a:r>
              <a:rPr lang="zh-CN" altLang="en-US" sz="2000" b="1" dirty="0">
                <a:solidFill>
                  <a:schemeClr val="bg1"/>
                </a:solidFill>
              </a:rPr>
              <a:t>你更赞同哪一种观点？“树人中学”校报以“学习战疫英雄，担当公民职责”为主题发起了一次征文活动，请以“声音”为笔名，写一篇文章参与投稿。</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55" y="544830"/>
            <a:ext cx="8355965" cy="5215255"/>
          </a:xfrm>
        </p:spPr>
        <p:txBody>
          <a:bodyPr/>
          <a:lstStyle/>
          <a:p>
            <a:pPr marL="0" indent="0">
              <a:buNone/>
            </a:pPr>
            <a:r>
              <a:rPr lang="zh-CN" altLang="en-US" sz="2400" b="1" dirty="0">
                <a:solidFill>
                  <a:srgbClr val="FFFF00"/>
                </a:solidFill>
                <a:latin typeface="+mj-ea"/>
                <a:ea typeface="+mj-ea"/>
              </a:rPr>
              <a:t>精细解读任务要求：</a:t>
            </a:r>
            <a:endParaRPr lang="zh-CN" altLang="en-US" sz="2400" b="1" dirty="0">
              <a:latin typeface="+mj-ea"/>
              <a:ea typeface="+mj-ea"/>
            </a:endParaRPr>
          </a:p>
          <a:p>
            <a:pPr marL="0" indent="0">
              <a:buNone/>
            </a:pPr>
            <a:r>
              <a:rPr lang="zh-CN" altLang="en-US" sz="2400" b="1" dirty="0">
                <a:latin typeface="+mj-ea"/>
                <a:ea typeface="+mj-ea"/>
              </a:rPr>
              <a:t>    ①语境：“树人中学”校报征文活动； </a:t>
            </a:r>
          </a:p>
          <a:p>
            <a:pPr marL="0" indent="0">
              <a:buNone/>
            </a:pPr>
            <a:r>
              <a:rPr lang="zh-CN" altLang="en-US" sz="2400" b="1" dirty="0">
                <a:latin typeface="+mj-ea"/>
                <a:ea typeface="+mj-ea"/>
              </a:rPr>
              <a:t>    ②任务：写征文稿；</a:t>
            </a:r>
          </a:p>
          <a:p>
            <a:pPr marL="0" indent="0">
              <a:buNone/>
            </a:pPr>
            <a:r>
              <a:rPr lang="zh-CN" altLang="en-US" sz="2400" b="1" dirty="0">
                <a:latin typeface="+mj-ea"/>
                <a:ea typeface="+mj-ea"/>
              </a:rPr>
              <a:t>    ③文体：征文稿，适合写议论文，非应用文；</a:t>
            </a:r>
          </a:p>
          <a:p>
            <a:pPr marL="0" indent="0">
              <a:buNone/>
            </a:pPr>
            <a:r>
              <a:rPr lang="zh-CN" altLang="en-US" sz="2400" b="1" dirty="0">
                <a:latin typeface="+mj-ea"/>
                <a:ea typeface="+mj-ea"/>
              </a:rPr>
              <a:t>    ④写作身份：“树人中学”一名中学生，身份</a:t>
            </a:r>
            <a:br>
              <a:rPr lang="zh-CN" altLang="en-US" sz="2400" b="1" dirty="0">
                <a:latin typeface="+mj-ea"/>
                <a:ea typeface="+mj-ea"/>
              </a:rPr>
            </a:br>
            <a:r>
              <a:rPr lang="zh-CN" altLang="en-US" sz="2400" b="1" dirty="0">
                <a:latin typeface="+mj-ea"/>
                <a:ea typeface="+mj-ea"/>
              </a:rPr>
              <a:t>          已指定为笔名为“声音”；</a:t>
            </a:r>
          </a:p>
          <a:p>
            <a:pPr marL="0" indent="0">
              <a:buNone/>
            </a:pPr>
            <a:r>
              <a:rPr lang="zh-CN" altLang="en-US" sz="2400" b="1" dirty="0">
                <a:latin typeface="+mj-ea"/>
                <a:ea typeface="+mj-ea"/>
              </a:rPr>
              <a:t>    ⑤主题：“学习战疫英雄，担当公民职责”；</a:t>
            </a:r>
          </a:p>
          <a:p>
            <a:pPr marL="0" indent="0">
              <a:buNone/>
            </a:pPr>
            <a:r>
              <a:rPr lang="zh-CN" altLang="en-US" sz="2400" b="1" dirty="0">
                <a:latin typeface="+mj-ea"/>
                <a:ea typeface="+mj-ea"/>
              </a:rPr>
              <a:t>    ⑥内容：你更赞同哪一种观点？</a:t>
            </a:r>
          </a:p>
        </p:txBody>
      </p:sp>
      <p:sp>
        <p:nvSpPr>
          <p:cNvPr id="4" name="TextBox 3"/>
          <p:cNvSpPr txBox="1"/>
          <p:nvPr/>
        </p:nvSpPr>
        <p:spPr>
          <a:xfrm>
            <a:off x="239684" y="4305308"/>
            <a:ext cx="8286808" cy="1198880"/>
          </a:xfrm>
          <a:prstGeom prst="rect">
            <a:avLst/>
          </a:prstGeom>
          <a:noFill/>
        </p:spPr>
        <p:txBody>
          <a:bodyPr wrap="square" rtlCol="0">
            <a:spAutoFit/>
          </a:bodyPr>
          <a:lstStyle/>
          <a:p>
            <a:r>
              <a:rPr lang="en-US" altLang="zh-CN" sz="2400" b="1" dirty="0" smtClean="0">
                <a:solidFill>
                  <a:srgbClr val="FFFF00"/>
                </a:solidFill>
                <a:latin typeface="+mj-ea"/>
              </a:rPr>
              <a:t>  核心立意：</a:t>
            </a:r>
            <a:r>
              <a:rPr lang="en-US" altLang="zh-CN" sz="2400" b="1" dirty="0" smtClean="0">
                <a:solidFill>
                  <a:schemeClr val="bg1"/>
                </a:solidFill>
                <a:latin typeface="+mj-ea"/>
              </a:rPr>
              <a:t>学习战疫英雄，担当公民职责</a:t>
            </a:r>
            <a:r>
              <a:rPr lang="en-US" altLang="zh-CN" sz="2400" b="1" dirty="0" smtClean="0">
                <a:solidFill>
                  <a:srgbClr val="FF0000"/>
                </a:solidFill>
                <a:latin typeface="+mj-ea"/>
              </a:rPr>
              <a:t>（十环）</a:t>
            </a:r>
          </a:p>
          <a:p>
            <a:r>
              <a:rPr lang="zh-CN" altLang="en-US" sz="2400" b="1" dirty="0">
                <a:solidFill>
                  <a:srgbClr val="FF0000"/>
                </a:solidFill>
              </a:rPr>
              <a:t>  </a:t>
            </a:r>
            <a:r>
              <a:rPr lang="zh-CN" altLang="en-US" sz="2400" b="1" dirty="0">
                <a:solidFill>
                  <a:srgbClr val="FFFF00"/>
                </a:solidFill>
              </a:rPr>
              <a:t>  偏离题意：</a:t>
            </a:r>
            <a:r>
              <a:rPr lang="zh-CN" altLang="en-US" sz="2400" b="1" dirty="0">
                <a:solidFill>
                  <a:schemeClr val="bg1"/>
                </a:solidFill>
              </a:rPr>
              <a:t>精神亮点  治病救人 无私奉献</a:t>
            </a:r>
            <a:r>
              <a:rPr lang="zh-CN" altLang="en-US" sz="2400" b="1" dirty="0">
                <a:solidFill>
                  <a:srgbClr val="FF0000"/>
                </a:solidFill>
              </a:rPr>
              <a:t> （六</a:t>
            </a:r>
            <a:r>
              <a:rPr lang="en-US" altLang="zh-CN" sz="2400" b="1" dirty="0">
                <a:solidFill>
                  <a:srgbClr val="FF0000"/>
                </a:solidFill>
              </a:rPr>
              <a:t>-</a:t>
            </a:r>
            <a:r>
              <a:rPr lang="zh-CN" altLang="en-US" sz="2400" b="1" dirty="0">
                <a:solidFill>
                  <a:srgbClr val="FF0000"/>
                </a:solidFill>
              </a:rPr>
              <a:t>七环间）  </a:t>
            </a:r>
          </a:p>
          <a:p>
            <a:r>
              <a:rPr lang="zh-CN" altLang="en-US" sz="2400" b="1" dirty="0">
                <a:solidFill>
                  <a:srgbClr val="FFFF00"/>
                </a:solidFill>
              </a:rPr>
              <a:t>    材料三：</a:t>
            </a:r>
            <a:r>
              <a:rPr lang="zh-CN" altLang="en-US" sz="2400" b="1" dirty="0">
                <a:solidFill>
                  <a:srgbClr val="FF0000"/>
                </a:solidFill>
              </a:rPr>
              <a:t>脱靶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155" y="544830"/>
            <a:ext cx="8355965" cy="5215255"/>
          </a:xfrm>
        </p:spPr>
        <p:txBody>
          <a:bodyPr/>
          <a:lstStyle/>
          <a:p>
            <a:pPr marL="0" indent="0">
              <a:buNone/>
            </a:pPr>
            <a:r>
              <a:rPr lang="zh-CN" altLang="en-US" sz="2000" b="1" dirty="0">
                <a:solidFill>
                  <a:srgbClr val="FFFF00"/>
                </a:solidFill>
                <a:latin typeface="+mj-ea"/>
                <a:ea typeface="+mj-ea"/>
              </a:rPr>
              <a:t>立意构思：</a:t>
            </a:r>
            <a:endParaRPr lang="zh-CN" altLang="en-US" sz="2000" b="1" dirty="0">
              <a:latin typeface="+mj-ea"/>
              <a:ea typeface="+mj-ea"/>
            </a:endParaRPr>
          </a:p>
          <a:p>
            <a:pPr marL="0" indent="0">
              <a:buNone/>
            </a:pPr>
            <a:r>
              <a:rPr lang="zh-CN" altLang="en-US" sz="2000" b="1" dirty="0">
                <a:latin typeface="+mj-ea"/>
                <a:ea typeface="+mj-ea"/>
              </a:rPr>
              <a:t>    </a:t>
            </a:r>
          </a:p>
          <a:p>
            <a:pPr marL="0" indent="0">
              <a:buNone/>
            </a:pPr>
            <a:r>
              <a:rPr lang="zh-CN" altLang="en-US" sz="2000" b="1" dirty="0">
                <a:latin typeface="+mj-ea"/>
                <a:ea typeface="+mj-ea"/>
              </a:rPr>
              <a:t>1.</a:t>
            </a:r>
            <a:r>
              <a:rPr lang="zh-CN" altLang="en-US" sz="2000" b="1" dirty="0">
                <a:solidFill>
                  <a:srgbClr val="FFFF00"/>
                </a:solidFill>
                <a:latin typeface="+mj-ea"/>
                <a:ea typeface="+mj-ea"/>
              </a:rPr>
              <a:t>由材料引出话题</a:t>
            </a:r>
            <a:r>
              <a:rPr lang="zh-CN" altLang="en-US" sz="2000" b="1" dirty="0">
                <a:latin typeface="+mj-ea"/>
                <a:ea typeface="+mj-ea"/>
              </a:rPr>
              <a:t>。简述材料中的三种观点，明确表明自己的观点态度。</a:t>
            </a:r>
          </a:p>
          <a:p>
            <a:pPr marL="0" indent="0">
              <a:buNone/>
            </a:pPr>
            <a:r>
              <a:rPr lang="zh-CN" altLang="en-US" sz="2000" b="1" dirty="0">
                <a:latin typeface="+mj-ea"/>
                <a:ea typeface="+mj-ea"/>
              </a:rPr>
              <a:t>2.</a:t>
            </a:r>
            <a:r>
              <a:rPr lang="zh-CN" altLang="en-US" sz="2000" b="1" dirty="0">
                <a:solidFill>
                  <a:srgbClr val="FFFF00"/>
                </a:solidFill>
                <a:latin typeface="+mj-ea"/>
                <a:ea typeface="+mj-ea"/>
              </a:rPr>
              <a:t>对“吹哨人”身份认定</a:t>
            </a:r>
            <a:r>
              <a:rPr lang="zh-CN" altLang="en-US" sz="2000" b="1" dirty="0">
                <a:latin typeface="+mj-ea"/>
                <a:ea typeface="+mj-ea"/>
              </a:rPr>
              <a:t>。为什么称他为“吹哨英雄”？这一点一定要讲清楚。如果说他虽然吹哨了，但不足以称之为“吹哨英雄 ”，理由是什么，也要讲出来。</a:t>
            </a:r>
          </a:p>
          <a:p>
            <a:pPr marL="0" indent="0">
              <a:buNone/>
            </a:pPr>
            <a:r>
              <a:rPr lang="zh-CN" altLang="en-US" sz="2000" b="1" dirty="0">
                <a:latin typeface="+mj-ea"/>
                <a:ea typeface="+mj-ea"/>
              </a:rPr>
              <a:t>3.</a:t>
            </a:r>
            <a:r>
              <a:rPr lang="zh-CN" altLang="en-US" sz="2000" b="1" dirty="0">
                <a:solidFill>
                  <a:srgbClr val="FFFF00"/>
                </a:solidFill>
                <a:latin typeface="+mj-ea"/>
                <a:ea typeface="+mj-ea"/>
              </a:rPr>
              <a:t>对李文亮精神评价</a:t>
            </a:r>
            <a:r>
              <a:rPr lang="zh-CN" altLang="en-US" sz="2000" b="1" dirty="0">
                <a:latin typeface="+mj-ea"/>
                <a:ea typeface="+mj-ea"/>
              </a:rPr>
              <a:t>。 这一点可以作拓展：从“吹哨”角度拓展到医生身份，指出这两点的共性，都是担当公民职责（注意这是论述的核心点，是全文的立意所在）。这是李医生的精神亮点。</a:t>
            </a:r>
          </a:p>
          <a:p>
            <a:pPr marL="0" indent="0">
              <a:buNone/>
            </a:pPr>
            <a:r>
              <a:rPr lang="zh-CN" altLang="en-US" sz="2000" b="1" dirty="0">
                <a:solidFill>
                  <a:srgbClr val="FFFF00"/>
                </a:solidFill>
                <a:latin typeface="+mj-ea"/>
                <a:ea typeface="+mj-ea"/>
              </a:rPr>
              <a:t>4.升华拓展，深度论述。</a:t>
            </a:r>
            <a:r>
              <a:rPr lang="zh-CN" altLang="en-US" sz="2000" b="1" dirty="0">
                <a:latin typeface="+mj-ea"/>
                <a:ea typeface="+mj-ea"/>
              </a:rPr>
              <a:t>由李医生拓展到千千万万的奋战在抗疫情一线的医生、警察、志愿者、社区工作人员、环卫工，由个体英雄拓展到群英谱。从“担当公民职责，勇于奉献自我”这一角度，回答征文主题中“学习战疫情英雄”学什么的问题，以此拓展视野，升华主题。</a:t>
            </a:r>
          </a:p>
          <a:p>
            <a:pPr marL="0" indent="0">
              <a:buNone/>
            </a:pPr>
            <a:r>
              <a:rPr lang="zh-CN" altLang="en-US" sz="2000" b="1" dirty="0">
                <a:latin typeface="+mj-ea"/>
                <a:ea typeface="+mj-ea"/>
              </a:rPr>
              <a:t> </a:t>
            </a:r>
            <a:r>
              <a:rPr lang="zh-CN" altLang="en-US" sz="2000" b="1" dirty="0">
                <a:solidFill>
                  <a:srgbClr val="FFFF00"/>
                </a:solidFill>
                <a:latin typeface="+mj-ea"/>
                <a:ea typeface="+mj-ea"/>
              </a:rPr>
              <a:t>5.联系实际。</a:t>
            </a:r>
            <a:r>
              <a:rPr lang="zh-CN" altLang="en-US" sz="2000" b="1" dirty="0">
                <a:latin typeface="+mj-ea"/>
                <a:ea typeface="+mj-ea"/>
              </a:rPr>
              <a:t>以中学生身份，谈谈作为一名中学生，也作为一名中国青年，“学习战疫英雄，担当公民职责”，如何以实际行动去回报这些时代英雄。</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矩形 150529"/>
          <p:cNvSpPr/>
          <p:nvPr/>
        </p:nvSpPr>
        <p:spPr>
          <a:xfrm>
            <a:off x="4284345" y="694690"/>
            <a:ext cx="4718685" cy="4892675"/>
          </a:xfrm>
          <a:prstGeom prst="rect">
            <a:avLst/>
          </a:prstGeom>
          <a:noFill/>
          <a:ln w="9525">
            <a:noFill/>
          </a:ln>
        </p:spPr>
        <p:txBody>
          <a:bodyPr wrap="square">
            <a:spAutoFit/>
          </a:bodyPr>
          <a:lstStyle/>
          <a:p>
            <a:r>
              <a:rPr lang="zh-CN" altLang="en-US" sz="2800" b="1" dirty="0" err="1">
                <a:solidFill>
                  <a:schemeClr val="bg1"/>
                </a:solidFill>
                <a:latin typeface="Arial" panose="020B0604020202020204" pitchFamily="34" charset="0"/>
                <a:sym typeface="+mn-ea"/>
              </a:rPr>
              <a:t>阅读下面文字，按要求</a:t>
            </a:r>
            <a:r>
              <a:rPr lang="zh-CN" altLang="en-US" sz="2800" b="1" dirty="0">
                <a:solidFill>
                  <a:schemeClr val="bg1"/>
                </a:solidFill>
                <a:latin typeface="Arial" panose="020B0604020202020204" pitchFamily="34" charset="0"/>
                <a:sym typeface="+mn-ea"/>
              </a:rPr>
              <a:t>作文。</a:t>
            </a:r>
            <a:endParaRPr lang="zh-CN" altLang="en-US" sz="2800" b="1" dirty="0">
              <a:solidFill>
                <a:schemeClr val="bg1"/>
              </a:solidFill>
              <a:latin typeface="Arial" panose="020B0604020202020204" pitchFamily="34" charset="0"/>
            </a:endParaRPr>
          </a:p>
          <a:p>
            <a:r>
              <a:rPr lang="zh-CN" altLang="en-US" sz="2800" b="1" dirty="0" err="1">
                <a:solidFill>
                  <a:schemeClr val="bg1"/>
                </a:solidFill>
                <a:latin typeface="Arial" panose="020B0604020202020204" pitchFamily="34" charset="0"/>
                <a:sym typeface="+mn-ea"/>
              </a:rPr>
              <a:t>       “人生如春蚕，作茧自缠裹。一朝眉羽成，钻破亦</a:t>
            </a:r>
            <a:r>
              <a:rPr lang="zh-CN" altLang="en-US" sz="2800" b="1" dirty="0">
                <a:solidFill>
                  <a:schemeClr val="bg1"/>
                </a:solidFill>
                <a:latin typeface="Arial" panose="020B0604020202020204" pitchFamily="34" charset="0"/>
                <a:sym typeface="+mn-ea"/>
              </a:rPr>
              <a:t>在我。”这是诗人陆游的诗句。不论是作茧，还是破茧都</a:t>
            </a:r>
            <a:r>
              <a:rPr lang="zh-CN" altLang="en-US" sz="2800" b="1" dirty="0" err="1">
                <a:solidFill>
                  <a:schemeClr val="bg1"/>
                </a:solidFill>
                <a:latin typeface="Arial" panose="020B0604020202020204" pitchFamily="34" charset="0"/>
                <a:sym typeface="+mn-ea"/>
              </a:rPr>
              <a:t>会引发我们的联想或感悟。请你根据自己读这几句诗的体会，写一篇文章</a:t>
            </a:r>
            <a:r>
              <a:rPr lang="zh-CN" altLang="en-US" sz="2800" b="1">
                <a:solidFill>
                  <a:schemeClr val="bg1"/>
                </a:solidFill>
                <a:latin typeface="Arial" panose="020B0604020202020204" pitchFamily="34" charset="0"/>
                <a:sym typeface="+mn-ea"/>
              </a:rPr>
              <a:t>。 </a:t>
            </a:r>
            <a:endParaRPr lang="zh-CN" altLang="en-US" sz="2800" b="1">
              <a:solidFill>
                <a:schemeClr val="bg1"/>
              </a:solidFill>
              <a:latin typeface="Arial" panose="020B0604020202020204" pitchFamily="34" charset="0"/>
            </a:endParaRPr>
          </a:p>
          <a:p>
            <a:r>
              <a:rPr lang="zh-CN" altLang="en-US" sz="2800" b="1">
                <a:solidFill>
                  <a:schemeClr val="bg1"/>
                </a:solidFill>
                <a:latin typeface="Arial" panose="020B0604020202020204" pitchFamily="34" charset="0"/>
                <a:sym typeface="+mn-ea"/>
              </a:rPr>
              <a:t>       </a:t>
            </a:r>
            <a:r>
              <a:rPr lang="zh-CN" altLang="en-US" sz="2800" b="1">
                <a:solidFill>
                  <a:srgbClr val="FFFF00"/>
                </a:solidFill>
                <a:latin typeface="Arial" panose="020B0604020202020204" pitchFamily="34" charset="0"/>
                <a:sym typeface="+mn-ea"/>
              </a:rPr>
              <a:t>要求：</a:t>
            </a:r>
            <a:r>
              <a:rPr lang="en-US" altLang="zh-CN" sz="2800" b="1">
                <a:solidFill>
                  <a:srgbClr val="FFFF00"/>
                </a:solidFill>
                <a:latin typeface="Arial" panose="020B0604020202020204" pitchFamily="34" charset="0"/>
                <a:sym typeface="+mn-ea"/>
              </a:rPr>
              <a:t>①</a:t>
            </a:r>
            <a:r>
              <a:rPr lang="zh-CN" altLang="en-US" sz="2800" b="1">
                <a:solidFill>
                  <a:srgbClr val="FFFF00"/>
                </a:solidFill>
                <a:latin typeface="Arial" panose="020B0604020202020204" pitchFamily="34" charset="0"/>
                <a:sym typeface="+mn-ea"/>
              </a:rPr>
              <a:t>自拟题目，自定角度。</a:t>
            </a:r>
            <a:r>
              <a:rPr lang="en-US" altLang="zh-CN" sz="2800" b="1">
                <a:solidFill>
                  <a:srgbClr val="FFFF00"/>
                </a:solidFill>
                <a:latin typeface="Arial" panose="020B0604020202020204" pitchFamily="34" charset="0"/>
                <a:sym typeface="+mn-ea"/>
              </a:rPr>
              <a:t>②</a:t>
            </a:r>
            <a:r>
              <a:rPr lang="zh-CN" altLang="en-US" sz="2800" b="1">
                <a:solidFill>
                  <a:srgbClr val="FFFF00"/>
                </a:solidFill>
                <a:latin typeface="Arial" panose="020B0604020202020204" pitchFamily="34" charset="0"/>
                <a:sym typeface="+mn-ea"/>
              </a:rPr>
              <a:t>除诗歌外，文体不限。</a:t>
            </a:r>
            <a:r>
              <a:rPr lang="en-US" altLang="zh-CN" sz="2800" b="1">
                <a:solidFill>
                  <a:srgbClr val="FFFF00"/>
                </a:solidFill>
                <a:latin typeface="Arial" panose="020B0604020202020204" pitchFamily="34" charset="0"/>
                <a:sym typeface="+mn-ea"/>
              </a:rPr>
              <a:t>③</a:t>
            </a:r>
            <a:r>
              <a:rPr lang="zh-CN" altLang="en-US" sz="2800" b="1">
                <a:solidFill>
                  <a:srgbClr val="FFFF00"/>
                </a:solidFill>
                <a:latin typeface="Arial" panose="020B0604020202020204" pitchFamily="34" charset="0"/>
                <a:sym typeface="+mn-ea"/>
              </a:rPr>
              <a:t>全文不少于</a:t>
            </a:r>
            <a:r>
              <a:rPr lang="en-US" altLang="zh-CN" sz="2800" b="1">
                <a:solidFill>
                  <a:srgbClr val="FFFF00"/>
                </a:solidFill>
                <a:latin typeface="Arial" panose="020B0604020202020204" pitchFamily="34" charset="0"/>
                <a:sym typeface="+mn-ea"/>
              </a:rPr>
              <a:t>800</a:t>
            </a:r>
            <a:r>
              <a:rPr lang="zh-CN" altLang="en-US" sz="2800" b="1">
                <a:solidFill>
                  <a:srgbClr val="FFFF00"/>
                </a:solidFill>
                <a:latin typeface="Arial" panose="020B0604020202020204" pitchFamily="34" charset="0"/>
                <a:sym typeface="+mn-ea"/>
              </a:rPr>
              <a:t>字。</a:t>
            </a:r>
            <a:r>
              <a:rPr lang="zh-CN" altLang="en-US" sz="3200" b="1">
                <a:solidFill>
                  <a:srgbClr val="FFFF00"/>
                </a:solidFill>
                <a:latin typeface="Arial" panose="020B0604020202020204" pitchFamily="34" charset="0"/>
                <a:sym typeface="+mn-ea"/>
              </a:rPr>
              <a:t> </a:t>
            </a:r>
            <a:endParaRPr lang="zh-CN" altLang="en-US" sz="3200" b="1" dirty="0">
              <a:solidFill>
                <a:srgbClr val="FFFF00"/>
              </a:solidFill>
              <a:latin typeface="Arial" panose="020B0604020202020204" pitchFamily="34" charset="0"/>
              <a:sym typeface="+mn-ea"/>
            </a:endParaRPr>
          </a:p>
        </p:txBody>
      </p:sp>
      <p:pic>
        <p:nvPicPr>
          <p:cNvPr id="2" name="图片 1"/>
          <p:cNvPicPr>
            <a:picLocks noChangeAspect="1"/>
          </p:cNvPicPr>
          <p:nvPr/>
        </p:nvPicPr>
        <p:blipFill>
          <a:blip r:embed="rId2"/>
          <a:stretch>
            <a:fillRect/>
          </a:stretch>
        </p:blipFill>
        <p:spPr>
          <a:xfrm>
            <a:off x="11430" y="27305"/>
            <a:ext cx="4272915" cy="3806825"/>
          </a:xfrm>
          <a:prstGeom prst="rect">
            <a:avLst/>
          </a:prstGeom>
        </p:spPr>
      </p:pic>
      <p:sp>
        <p:nvSpPr>
          <p:cNvPr id="4" name="WordArt 3"/>
          <p:cNvSpPr>
            <a:spLocks noTextEdit="1"/>
          </p:cNvSpPr>
          <p:nvPr/>
        </p:nvSpPr>
        <p:spPr>
          <a:xfrm>
            <a:off x="1285875" y="4560570"/>
            <a:ext cx="1939290" cy="1328420"/>
          </a:xfrm>
          <a:prstGeom prst="rect">
            <a:avLst/>
          </a:prstGeom>
        </p:spPr>
        <p:txBody>
          <a:bodyPr wrap="none" fromWordArt="1">
            <a:prstTxWarp prst="textPlain">
              <a:avLst>
                <a:gd name="adj" fmla="val 50000"/>
              </a:avLst>
            </a:prstTxWarp>
            <a:normAutofit/>
          </a:bodyPr>
          <a:lstStyle/>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打靶训练</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25450" y="319068"/>
            <a:ext cx="8323580" cy="4831080"/>
          </a:xfrm>
          <a:prstGeom prst="rect">
            <a:avLst/>
          </a:prstGeom>
          <a:noFill/>
          <a:ln w="9525">
            <a:noFill/>
          </a:ln>
        </p:spPr>
        <p:txBody>
          <a:bodyPr wrap="square">
            <a:spAutoFit/>
          </a:bodyPr>
          <a:lstStyle/>
          <a:p>
            <a:pPr algn="ctr"/>
            <a:r>
              <a:rPr lang="zh-CN" altLang="en-US" sz="2800" b="1" dirty="0" err="1">
                <a:solidFill>
                  <a:srgbClr val="FFFF00"/>
                </a:solidFill>
                <a:latin typeface="Arial" panose="020B0604020202020204" pitchFamily="34" charset="0"/>
                <a:sym typeface="+mn-ea"/>
              </a:rPr>
              <a:t>“人生如春蚕，作茧自缠裹。</a:t>
            </a:r>
          </a:p>
          <a:p>
            <a:pPr algn="ctr"/>
            <a:r>
              <a:rPr lang="zh-CN" altLang="en-US" sz="2800" b="1" dirty="0" err="1">
                <a:solidFill>
                  <a:srgbClr val="FFFF00"/>
                </a:solidFill>
                <a:latin typeface="Arial" panose="020B0604020202020204" pitchFamily="34" charset="0"/>
                <a:sym typeface="+mn-ea"/>
              </a:rPr>
              <a:t>一朝眉羽成，钻破亦</a:t>
            </a:r>
            <a:r>
              <a:rPr lang="zh-CN" altLang="en-US" sz="2800" b="1" dirty="0">
                <a:solidFill>
                  <a:srgbClr val="FFFF00"/>
                </a:solidFill>
                <a:latin typeface="Arial" panose="020B0604020202020204" pitchFamily="34" charset="0"/>
                <a:sym typeface="+mn-ea"/>
              </a:rPr>
              <a:t>在我。”</a:t>
            </a:r>
            <a:endParaRPr sz="2800" b="1">
              <a:solidFill>
                <a:schemeClr val="tx1"/>
              </a:solidFill>
              <a:latin typeface="Arial" panose="020B0604020202020204" pitchFamily="34" charset="0"/>
            </a:endParaRPr>
          </a:p>
          <a:p>
            <a:pPr algn="ctr"/>
            <a:r>
              <a:rPr sz="2800" b="1">
                <a:solidFill>
                  <a:schemeClr val="bg1"/>
                </a:solidFill>
                <a:latin typeface="Arial" panose="020B0604020202020204" pitchFamily="34" charset="0"/>
              </a:rPr>
              <a:t>立意一  </a:t>
            </a:r>
            <a:r>
              <a:rPr lang="zh-CN" sz="2800" b="1">
                <a:solidFill>
                  <a:schemeClr val="bg1"/>
                </a:solidFill>
                <a:latin typeface="Arial" panose="020B0604020202020204" pitchFamily="34" charset="0"/>
                <a:sym typeface="+mn-ea"/>
              </a:rPr>
              <a:t>打破定势，挣脱束缚</a:t>
            </a:r>
            <a:r>
              <a:rPr sz="2800" b="1">
                <a:solidFill>
                  <a:schemeClr val="bg1"/>
                </a:solidFill>
                <a:latin typeface="Arial" panose="020B0604020202020204" pitchFamily="34" charset="0"/>
              </a:rPr>
              <a:t>（</a:t>
            </a:r>
            <a:r>
              <a:rPr lang="zh-CN" sz="2800" b="1">
                <a:solidFill>
                  <a:schemeClr val="bg1"/>
                </a:solidFill>
                <a:latin typeface="Arial" panose="020B0604020202020204" pitchFamily="34" charset="0"/>
              </a:rPr>
              <a:t>       </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立意二  </a:t>
            </a:r>
            <a:r>
              <a:rPr lang="zh-CN" sz="2800" b="1">
                <a:solidFill>
                  <a:schemeClr val="bg1"/>
                </a:solidFill>
                <a:latin typeface="Arial" panose="020B0604020202020204" pitchFamily="34" charset="0"/>
              </a:rPr>
              <a:t>耐住寂寞，养精蓄锐</a:t>
            </a:r>
            <a:r>
              <a:rPr sz="2800" b="1">
                <a:solidFill>
                  <a:schemeClr val="bg1"/>
                </a:solidFill>
                <a:latin typeface="Arial" panose="020B0604020202020204" pitchFamily="34" charset="0"/>
              </a:rPr>
              <a:t>（</a:t>
            </a:r>
            <a:r>
              <a:rPr lang="zh-CN" sz="2800" b="1">
                <a:solidFill>
                  <a:schemeClr val="bg1"/>
                </a:solidFill>
                <a:latin typeface="Arial" panose="020B0604020202020204" pitchFamily="34" charset="0"/>
              </a:rPr>
              <a:t>       </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立意三  </a:t>
            </a:r>
            <a:r>
              <a:rPr lang="zh-CN" sz="2800" b="1">
                <a:solidFill>
                  <a:schemeClr val="bg1"/>
                </a:solidFill>
                <a:latin typeface="Arial" panose="020B0604020202020204" pitchFamily="34" charset="0"/>
              </a:rPr>
              <a:t>逆境奋斗，磨练自己</a:t>
            </a:r>
            <a:r>
              <a:rPr sz="2800" b="1">
                <a:solidFill>
                  <a:schemeClr val="bg1"/>
                </a:solidFill>
                <a:latin typeface="Arial" panose="020B0604020202020204" pitchFamily="34" charset="0"/>
              </a:rPr>
              <a:t>（</a:t>
            </a:r>
            <a:r>
              <a:rPr lang="zh-CN" sz="2800" b="1">
                <a:solidFill>
                  <a:schemeClr val="bg1"/>
                </a:solidFill>
                <a:latin typeface="Arial" panose="020B0604020202020204" pitchFamily="34" charset="0"/>
              </a:rPr>
              <a:t>       </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立意四  </a:t>
            </a:r>
            <a:r>
              <a:rPr lang="zh-CN" sz="2800" b="1">
                <a:solidFill>
                  <a:schemeClr val="bg1"/>
                </a:solidFill>
                <a:latin typeface="Arial" panose="020B0604020202020204" pitchFamily="34" charset="0"/>
              </a:rPr>
              <a:t>自我封闭，作茧自缚</a:t>
            </a:r>
            <a:r>
              <a:rPr sz="2800" b="1">
                <a:solidFill>
                  <a:schemeClr val="bg1"/>
                </a:solidFill>
                <a:latin typeface="Arial" panose="020B0604020202020204" pitchFamily="34" charset="0"/>
              </a:rPr>
              <a:t>（</a:t>
            </a:r>
            <a:r>
              <a:rPr lang="zh-CN" sz="2800" b="1">
                <a:solidFill>
                  <a:schemeClr val="bg1"/>
                </a:solidFill>
                <a:latin typeface="Arial" panose="020B0604020202020204" pitchFamily="34" charset="0"/>
              </a:rPr>
              <a:t>       </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立意五  </a:t>
            </a:r>
            <a:r>
              <a:rPr lang="zh-CN" sz="2800" b="1">
                <a:solidFill>
                  <a:schemeClr val="bg1"/>
                </a:solidFill>
                <a:latin typeface="Arial" panose="020B0604020202020204" pitchFamily="34" charset="0"/>
              </a:rPr>
              <a:t>沉淀蓄势</a:t>
            </a:r>
            <a:r>
              <a:rPr lang="zh-CN" sz="2800" b="1">
                <a:solidFill>
                  <a:schemeClr val="bg1"/>
                </a:solidFill>
                <a:latin typeface="Arial" panose="020B0604020202020204" pitchFamily="34" charset="0"/>
                <a:sym typeface="+mn-ea"/>
              </a:rPr>
              <a:t>，蜕变升华</a:t>
            </a:r>
            <a:r>
              <a:rPr sz="2800" b="1">
                <a:solidFill>
                  <a:schemeClr val="bg1"/>
                </a:solidFill>
                <a:latin typeface="Arial" panose="020B0604020202020204" pitchFamily="34" charset="0"/>
              </a:rPr>
              <a:t>（</a:t>
            </a:r>
            <a:r>
              <a:rPr lang="zh-CN" sz="2800" b="1">
                <a:solidFill>
                  <a:schemeClr val="bg1"/>
                </a:solidFill>
                <a:latin typeface="Arial" panose="020B0604020202020204" pitchFamily="34" charset="0"/>
              </a:rPr>
              <a:t>       </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立意六  </a:t>
            </a:r>
            <a:r>
              <a:rPr lang="zh-CN" sz="2800" b="1">
                <a:solidFill>
                  <a:schemeClr val="bg1"/>
                </a:solidFill>
                <a:latin typeface="Arial" panose="020B0604020202020204" pitchFamily="34" charset="0"/>
              </a:rPr>
              <a:t>坚定信念，自信勇敢</a:t>
            </a:r>
            <a:r>
              <a:rPr sz="2800" b="1">
                <a:solidFill>
                  <a:schemeClr val="bg1"/>
                </a:solidFill>
                <a:latin typeface="Arial" panose="020B0604020202020204" pitchFamily="34" charset="0"/>
              </a:rPr>
              <a:t>（</a:t>
            </a:r>
            <a:r>
              <a:rPr lang="zh-CN" sz="2800" b="1">
                <a:solidFill>
                  <a:schemeClr val="bg1"/>
                </a:solidFill>
                <a:latin typeface="Arial" panose="020B0604020202020204" pitchFamily="34" charset="0"/>
              </a:rPr>
              <a:t>       </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立意七  </a:t>
            </a:r>
            <a:r>
              <a:rPr lang="zh-CN" sz="2800" b="1">
                <a:solidFill>
                  <a:schemeClr val="bg1"/>
                </a:solidFill>
                <a:latin typeface="Arial" panose="020B0604020202020204" pitchFamily="34" charset="0"/>
              </a:rPr>
              <a:t>耐心等待，把握时机</a:t>
            </a:r>
            <a:r>
              <a:rPr sz="2800" b="1">
                <a:solidFill>
                  <a:schemeClr val="bg1"/>
                </a:solidFill>
                <a:latin typeface="Arial" panose="020B0604020202020204" pitchFamily="34" charset="0"/>
              </a:rPr>
              <a:t>（</a:t>
            </a:r>
            <a:r>
              <a:rPr lang="zh-CN" sz="2800" b="1">
                <a:solidFill>
                  <a:schemeClr val="bg1"/>
                </a:solidFill>
                <a:latin typeface="Arial" panose="020B0604020202020204" pitchFamily="34" charset="0"/>
              </a:rPr>
              <a:t>       </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立意八  </a:t>
            </a:r>
            <a:r>
              <a:rPr lang="zh-CN" sz="2800" b="1">
                <a:solidFill>
                  <a:schemeClr val="bg1"/>
                </a:solidFill>
                <a:latin typeface="Arial" panose="020B0604020202020204" pitchFamily="34" charset="0"/>
              </a:rPr>
              <a:t>努力拼搏，再创辉煌</a:t>
            </a:r>
            <a:r>
              <a:rPr sz="2800" b="1">
                <a:solidFill>
                  <a:schemeClr val="bg1"/>
                </a:solidFill>
                <a:latin typeface="Arial" panose="020B0604020202020204" pitchFamily="34" charset="0"/>
              </a:rPr>
              <a:t>（</a:t>
            </a:r>
            <a:r>
              <a:rPr lang="zh-CN" sz="2800" b="1">
                <a:solidFill>
                  <a:schemeClr val="bg1"/>
                </a:solidFill>
                <a:latin typeface="Arial" panose="020B0604020202020204" pitchFamily="34" charset="0"/>
              </a:rPr>
              <a:t>       </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sym typeface="+mn-ea"/>
              </a:rPr>
              <a:t>立意</a:t>
            </a:r>
            <a:r>
              <a:rPr lang="zh-CN" sz="2800" b="1">
                <a:solidFill>
                  <a:schemeClr val="bg1"/>
                </a:solidFill>
                <a:latin typeface="Arial" panose="020B0604020202020204" pitchFamily="34" charset="0"/>
                <a:sym typeface="+mn-ea"/>
              </a:rPr>
              <a:t>九</a:t>
            </a:r>
            <a:r>
              <a:rPr sz="2800" b="1">
                <a:solidFill>
                  <a:schemeClr val="bg1"/>
                </a:solidFill>
                <a:latin typeface="Arial" panose="020B0604020202020204" pitchFamily="34" charset="0"/>
                <a:sym typeface="+mn-ea"/>
              </a:rPr>
              <a:t>  </a:t>
            </a:r>
            <a:r>
              <a:rPr lang="zh-CN" sz="2800" b="1">
                <a:solidFill>
                  <a:schemeClr val="bg1"/>
                </a:solidFill>
                <a:latin typeface="Arial" panose="020B0604020202020204" pitchFamily="34" charset="0"/>
                <a:sym typeface="+mn-ea"/>
              </a:rPr>
              <a:t>愿做春蚕，吐丝奉献</a:t>
            </a:r>
            <a:r>
              <a:rPr sz="2800" b="1">
                <a:solidFill>
                  <a:schemeClr val="bg1"/>
                </a:solidFill>
                <a:latin typeface="Arial" panose="020B0604020202020204" pitchFamily="34" charset="0"/>
                <a:sym typeface="+mn-ea"/>
              </a:rPr>
              <a:t>（</a:t>
            </a:r>
            <a:r>
              <a:rPr lang="zh-CN" sz="2800" b="1">
                <a:solidFill>
                  <a:schemeClr val="bg1"/>
                </a:solidFill>
                <a:latin typeface="Arial" panose="020B0604020202020204" pitchFamily="34" charset="0"/>
                <a:sym typeface="+mn-ea"/>
              </a:rPr>
              <a:t>       </a:t>
            </a:r>
            <a:r>
              <a:rPr sz="2800" b="1">
                <a:solidFill>
                  <a:schemeClr val="bg1"/>
                </a:solidFill>
                <a:latin typeface="Arial" panose="020B0604020202020204" pitchFamily="34" charset="0"/>
                <a:sym typeface="+mn-ea"/>
              </a:rPr>
              <a:t>）</a:t>
            </a:r>
          </a:p>
        </p:txBody>
      </p:sp>
      <p:sp>
        <p:nvSpPr>
          <p:cNvPr id="4" name="WordArt 3"/>
          <p:cNvSpPr>
            <a:spLocks noTextEdit="1"/>
          </p:cNvSpPr>
          <p:nvPr/>
        </p:nvSpPr>
        <p:spPr>
          <a:xfrm>
            <a:off x="7261860" y="5240020"/>
            <a:ext cx="1487170" cy="621665"/>
          </a:xfrm>
          <a:prstGeom prst="rect">
            <a:avLst/>
          </a:prstGeom>
        </p:spPr>
        <p:txBody>
          <a:bodyPr wrap="none" fromWordArt="1">
            <a:prstTxWarp prst="textPlain">
              <a:avLst>
                <a:gd name="adj" fmla="val 50000"/>
              </a:avLst>
            </a:prstTxWarp>
            <a:normAutofit lnSpcReduction="10000"/>
          </a:bodyPr>
          <a:lstStyle/>
          <a:p>
            <a:pPr algn="ctr" eaLnBrk="0" hangingPunct="0"/>
            <a:r>
              <a:rPr lang="zh-CN" altLang="en-US"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瞄靶</a:t>
            </a:r>
          </a:p>
        </p:txBody>
      </p:sp>
      <p:pic>
        <p:nvPicPr>
          <p:cNvPr id="1026" name="Picture 2"/>
          <p:cNvPicPr>
            <a:picLocks noChangeAspect="1" noChangeArrowheads="1"/>
          </p:cNvPicPr>
          <p:nvPr/>
        </p:nvPicPr>
        <p:blipFill>
          <a:blip r:embed="rId2" cstate="print"/>
          <a:srcRect/>
          <a:stretch>
            <a:fillRect/>
          </a:stretch>
        </p:blipFill>
        <p:spPr bwMode="auto">
          <a:xfrm>
            <a:off x="7571105" y="491490"/>
            <a:ext cx="1536065" cy="124587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14020" y="303193"/>
            <a:ext cx="8323580" cy="4831080"/>
          </a:xfrm>
          <a:prstGeom prst="rect">
            <a:avLst/>
          </a:prstGeom>
          <a:noFill/>
          <a:ln w="9525">
            <a:noFill/>
          </a:ln>
        </p:spPr>
        <p:txBody>
          <a:bodyPr wrap="square">
            <a:spAutoFit/>
          </a:bodyPr>
          <a:lstStyle/>
          <a:p>
            <a:pPr algn="ctr"/>
            <a:r>
              <a:rPr lang="zh-CN" altLang="en-US" sz="2800" b="1" dirty="0" err="1">
                <a:solidFill>
                  <a:srgbClr val="FFFF00"/>
                </a:solidFill>
                <a:latin typeface="Arial" panose="020B0604020202020204" pitchFamily="34" charset="0"/>
                <a:sym typeface="+mn-ea"/>
              </a:rPr>
              <a:t>“人生如春蚕，作茧自缠裹。</a:t>
            </a:r>
          </a:p>
          <a:p>
            <a:pPr algn="ctr"/>
            <a:r>
              <a:rPr lang="zh-CN" altLang="en-US" sz="2800" b="1" dirty="0" err="1">
                <a:solidFill>
                  <a:srgbClr val="FFFF00"/>
                </a:solidFill>
                <a:latin typeface="Arial" panose="020B0604020202020204" pitchFamily="34" charset="0"/>
                <a:sym typeface="+mn-ea"/>
              </a:rPr>
              <a:t>一朝眉羽成，钻破亦</a:t>
            </a:r>
            <a:r>
              <a:rPr lang="zh-CN" altLang="en-US" sz="2800" b="1" dirty="0">
                <a:solidFill>
                  <a:srgbClr val="FFFF00"/>
                </a:solidFill>
                <a:latin typeface="Arial" panose="020B0604020202020204" pitchFamily="34" charset="0"/>
                <a:sym typeface="+mn-ea"/>
              </a:rPr>
              <a:t>在我。”</a:t>
            </a:r>
            <a:endParaRPr sz="2800" b="1">
              <a:solidFill>
                <a:schemeClr val="tx1"/>
              </a:solidFill>
              <a:latin typeface="Arial" panose="020B0604020202020204" pitchFamily="34" charset="0"/>
            </a:endParaRPr>
          </a:p>
          <a:p>
            <a:pPr algn="ctr"/>
            <a:r>
              <a:rPr sz="2800" b="1">
                <a:solidFill>
                  <a:schemeClr val="bg1"/>
                </a:solidFill>
                <a:latin typeface="Arial" panose="020B0604020202020204" pitchFamily="34" charset="0"/>
              </a:rPr>
              <a:t>立意一  </a:t>
            </a:r>
            <a:r>
              <a:rPr lang="zh-CN" sz="2800" b="1">
                <a:solidFill>
                  <a:schemeClr val="bg1"/>
                </a:solidFill>
                <a:latin typeface="Arial" panose="020B0604020202020204" pitchFamily="34" charset="0"/>
                <a:sym typeface="+mn-ea"/>
              </a:rPr>
              <a:t>打破定势，挣脱束缚</a:t>
            </a:r>
            <a:r>
              <a:rPr sz="2800" b="1">
                <a:solidFill>
                  <a:schemeClr val="bg1"/>
                </a:solidFill>
                <a:latin typeface="Arial" panose="020B0604020202020204" pitchFamily="34" charset="0"/>
              </a:rPr>
              <a:t>（</a:t>
            </a:r>
            <a:r>
              <a:rPr lang="zh-CN" sz="2800" b="1">
                <a:solidFill>
                  <a:srgbClr val="FF0000"/>
                </a:solidFill>
                <a:latin typeface="Arial" panose="020B0604020202020204" pitchFamily="34" charset="0"/>
              </a:rPr>
              <a:t>六</a:t>
            </a:r>
            <a:r>
              <a:rPr lang="zh-CN" altLang="en-US" sz="2800" b="1">
                <a:solidFill>
                  <a:srgbClr val="FF0000"/>
                </a:solidFill>
                <a:latin typeface="Arial" panose="020B0604020202020204" pitchFamily="34" charset="0"/>
              </a:rPr>
              <a:t>环</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立意二  </a:t>
            </a:r>
            <a:r>
              <a:rPr lang="zh-CN" sz="2800" b="1">
                <a:solidFill>
                  <a:schemeClr val="bg1"/>
                </a:solidFill>
                <a:latin typeface="Arial" panose="020B0604020202020204" pitchFamily="34" charset="0"/>
              </a:rPr>
              <a:t>耐住寂寞，养精蓄锐</a:t>
            </a:r>
            <a:r>
              <a:rPr sz="2800" b="1">
                <a:solidFill>
                  <a:schemeClr val="bg1"/>
                </a:solidFill>
                <a:latin typeface="Arial" panose="020B0604020202020204" pitchFamily="34" charset="0"/>
              </a:rPr>
              <a:t>（</a:t>
            </a:r>
            <a:r>
              <a:rPr lang="zh-CN" sz="2800" b="1">
                <a:solidFill>
                  <a:srgbClr val="FF0000"/>
                </a:solidFill>
                <a:latin typeface="Arial" panose="020B0604020202020204" pitchFamily="34" charset="0"/>
              </a:rPr>
              <a:t>九</a:t>
            </a:r>
            <a:r>
              <a:rPr lang="zh-CN" altLang="en-US" sz="2800" b="1">
                <a:solidFill>
                  <a:srgbClr val="FF0000"/>
                </a:solidFill>
                <a:latin typeface="Arial" panose="020B0604020202020204" pitchFamily="34" charset="0"/>
              </a:rPr>
              <a:t>环</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立意三  </a:t>
            </a:r>
            <a:r>
              <a:rPr lang="zh-CN" sz="2800" b="1">
                <a:solidFill>
                  <a:schemeClr val="bg1"/>
                </a:solidFill>
                <a:latin typeface="Arial" panose="020B0604020202020204" pitchFamily="34" charset="0"/>
              </a:rPr>
              <a:t>逆境奋斗，磨练自己</a:t>
            </a:r>
            <a:r>
              <a:rPr sz="2800" b="1">
                <a:solidFill>
                  <a:schemeClr val="bg1"/>
                </a:solidFill>
                <a:latin typeface="Arial" panose="020B0604020202020204" pitchFamily="34" charset="0"/>
              </a:rPr>
              <a:t>（</a:t>
            </a:r>
            <a:r>
              <a:rPr lang="zh-CN" sz="2800" b="1">
                <a:solidFill>
                  <a:srgbClr val="FF0000"/>
                </a:solidFill>
                <a:latin typeface="Arial" panose="020B0604020202020204" pitchFamily="34" charset="0"/>
              </a:rPr>
              <a:t>五</a:t>
            </a:r>
            <a:r>
              <a:rPr lang="zh-CN" altLang="en-US" sz="2800" b="1">
                <a:solidFill>
                  <a:srgbClr val="FF0000"/>
                </a:solidFill>
                <a:latin typeface="Arial" panose="020B0604020202020204" pitchFamily="34" charset="0"/>
              </a:rPr>
              <a:t>环</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立意四  </a:t>
            </a:r>
            <a:r>
              <a:rPr lang="zh-CN" sz="2800" b="1">
                <a:solidFill>
                  <a:schemeClr val="bg1"/>
                </a:solidFill>
                <a:latin typeface="Arial" panose="020B0604020202020204" pitchFamily="34" charset="0"/>
              </a:rPr>
              <a:t>自我封闭，作茧自缚</a:t>
            </a:r>
            <a:r>
              <a:rPr sz="2800" b="1">
                <a:solidFill>
                  <a:schemeClr val="bg1"/>
                </a:solidFill>
                <a:latin typeface="Arial" panose="020B0604020202020204" pitchFamily="34" charset="0"/>
              </a:rPr>
              <a:t>（</a:t>
            </a:r>
            <a:r>
              <a:rPr lang="zh-CN" sz="2800" b="1">
                <a:solidFill>
                  <a:srgbClr val="FF0000"/>
                </a:solidFill>
                <a:latin typeface="Arial" panose="020B0604020202020204" pitchFamily="34" charset="0"/>
              </a:rPr>
              <a:t>四</a:t>
            </a:r>
            <a:r>
              <a:rPr lang="zh-CN" altLang="en-US" sz="2800" b="1">
                <a:solidFill>
                  <a:srgbClr val="FF0000"/>
                </a:solidFill>
                <a:latin typeface="Arial" panose="020B0604020202020204" pitchFamily="34" charset="0"/>
              </a:rPr>
              <a:t>环</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立意五  </a:t>
            </a:r>
            <a:r>
              <a:rPr lang="zh-CN" sz="2800" b="1">
                <a:solidFill>
                  <a:schemeClr val="bg1"/>
                </a:solidFill>
                <a:latin typeface="Arial" panose="020B0604020202020204" pitchFamily="34" charset="0"/>
              </a:rPr>
              <a:t>沉淀蓄势</a:t>
            </a:r>
            <a:r>
              <a:rPr lang="zh-CN" sz="2800" b="1">
                <a:solidFill>
                  <a:schemeClr val="bg1"/>
                </a:solidFill>
                <a:latin typeface="Arial" panose="020B0604020202020204" pitchFamily="34" charset="0"/>
                <a:sym typeface="+mn-ea"/>
              </a:rPr>
              <a:t>，蜕变升华</a:t>
            </a:r>
            <a:r>
              <a:rPr sz="2800" b="1">
                <a:solidFill>
                  <a:schemeClr val="bg1"/>
                </a:solidFill>
                <a:latin typeface="Arial" panose="020B0604020202020204" pitchFamily="34" charset="0"/>
              </a:rPr>
              <a:t>（</a:t>
            </a:r>
            <a:r>
              <a:rPr lang="zh-CN" sz="2800" b="1">
                <a:solidFill>
                  <a:srgbClr val="FF0000"/>
                </a:solidFill>
                <a:latin typeface="Arial" panose="020B0604020202020204" pitchFamily="34" charset="0"/>
              </a:rPr>
              <a:t>十</a:t>
            </a:r>
            <a:r>
              <a:rPr lang="zh-CN" altLang="en-US" sz="2800" b="1">
                <a:solidFill>
                  <a:srgbClr val="FF0000"/>
                </a:solidFill>
                <a:latin typeface="Arial" panose="020B0604020202020204" pitchFamily="34" charset="0"/>
                <a:sym typeface="+mn-ea"/>
              </a:rPr>
              <a:t>环</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立意六  </a:t>
            </a:r>
            <a:r>
              <a:rPr lang="zh-CN" sz="2800" b="1">
                <a:solidFill>
                  <a:schemeClr val="bg1"/>
                </a:solidFill>
                <a:latin typeface="Arial" panose="020B0604020202020204" pitchFamily="34" charset="0"/>
              </a:rPr>
              <a:t>坚定信念，自信勇敢</a:t>
            </a:r>
            <a:r>
              <a:rPr sz="2800" b="1">
                <a:solidFill>
                  <a:schemeClr val="bg1"/>
                </a:solidFill>
                <a:latin typeface="Arial" panose="020B0604020202020204" pitchFamily="34" charset="0"/>
              </a:rPr>
              <a:t>（</a:t>
            </a:r>
            <a:r>
              <a:rPr lang="zh-CN" sz="2800" b="1">
                <a:solidFill>
                  <a:srgbClr val="FF0000"/>
                </a:solidFill>
                <a:latin typeface="Arial" panose="020B0604020202020204" pitchFamily="34" charset="0"/>
              </a:rPr>
              <a:t>六</a:t>
            </a:r>
            <a:r>
              <a:rPr lang="zh-CN" altLang="en-US" sz="2800" b="1">
                <a:solidFill>
                  <a:srgbClr val="FF0000"/>
                </a:solidFill>
                <a:latin typeface="Arial" panose="020B0604020202020204" pitchFamily="34" charset="0"/>
              </a:rPr>
              <a:t>环</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立意七  </a:t>
            </a:r>
            <a:r>
              <a:rPr lang="zh-CN" sz="2800" b="1">
                <a:solidFill>
                  <a:schemeClr val="bg1"/>
                </a:solidFill>
                <a:latin typeface="Arial" panose="020B0604020202020204" pitchFamily="34" charset="0"/>
              </a:rPr>
              <a:t>耐心等待，把握时机</a:t>
            </a:r>
            <a:r>
              <a:rPr sz="2800" b="1">
                <a:solidFill>
                  <a:schemeClr val="bg1"/>
                </a:solidFill>
                <a:latin typeface="Arial" panose="020B0604020202020204" pitchFamily="34" charset="0"/>
              </a:rPr>
              <a:t>（</a:t>
            </a:r>
            <a:r>
              <a:rPr lang="zh-CN" sz="2800" b="1">
                <a:solidFill>
                  <a:srgbClr val="FF0000"/>
                </a:solidFill>
                <a:latin typeface="Arial" panose="020B0604020202020204" pitchFamily="34" charset="0"/>
              </a:rPr>
              <a:t>七</a:t>
            </a:r>
            <a:r>
              <a:rPr lang="zh-CN" altLang="en-US" sz="2800" b="1">
                <a:solidFill>
                  <a:srgbClr val="FF0000"/>
                </a:solidFill>
                <a:latin typeface="Arial" panose="020B0604020202020204" pitchFamily="34" charset="0"/>
              </a:rPr>
              <a:t>环</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rPr>
              <a:t>立意八  </a:t>
            </a:r>
            <a:r>
              <a:rPr lang="zh-CN" sz="2800" b="1">
                <a:solidFill>
                  <a:schemeClr val="bg1"/>
                </a:solidFill>
                <a:latin typeface="Arial" panose="020B0604020202020204" pitchFamily="34" charset="0"/>
              </a:rPr>
              <a:t>努力拼搏，再创辉煌</a:t>
            </a:r>
            <a:r>
              <a:rPr sz="2800" b="1">
                <a:solidFill>
                  <a:schemeClr val="bg1"/>
                </a:solidFill>
                <a:latin typeface="Arial" panose="020B0604020202020204" pitchFamily="34" charset="0"/>
              </a:rPr>
              <a:t>（</a:t>
            </a:r>
            <a:r>
              <a:rPr lang="zh-CN" sz="2800" b="1">
                <a:solidFill>
                  <a:srgbClr val="FF0000"/>
                </a:solidFill>
                <a:latin typeface="Arial" panose="020B0604020202020204" pitchFamily="34" charset="0"/>
              </a:rPr>
              <a:t>四</a:t>
            </a:r>
            <a:r>
              <a:rPr lang="zh-CN" altLang="en-US" sz="2800" b="1">
                <a:solidFill>
                  <a:srgbClr val="FF0000"/>
                </a:solidFill>
                <a:latin typeface="Arial" panose="020B0604020202020204" pitchFamily="34" charset="0"/>
              </a:rPr>
              <a:t>环</a:t>
            </a:r>
            <a:r>
              <a:rPr sz="2800" b="1">
                <a:solidFill>
                  <a:schemeClr val="bg1"/>
                </a:solidFill>
                <a:latin typeface="Arial" panose="020B0604020202020204" pitchFamily="34" charset="0"/>
              </a:rPr>
              <a:t>）</a:t>
            </a:r>
          </a:p>
          <a:p>
            <a:pPr algn="ctr"/>
            <a:r>
              <a:rPr sz="2800" b="1">
                <a:solidFill>
                  <a:schemeClr val="bg1"/>
                </a:solidFill>
                <a:latin typeface="Arial" panose="020B0604020202020204" pitchFamily="34" charset="0"/>
                <a:sym typeface="+mn-ea"/>
              </a:rPr>
              <a:t>立意</a:t>
            </a:r>
            <a:r>
              <a:rPr lang="zh-CN" sz="2800" b="1">
                <a:solidFill>
                  <a:schemeClr val="bg1"/>
                </a:solidFill>
                <a:latin typeface="Arial" panose="020B0604020202020204" pitchFamily="34" charset="0"/>
                <a:sym typeface="+mn-ea"/>
              </a:rPr>
              <a:t>九</a:t>
            </a:r>
            <a:r>
              <a:rPr sz="2800" b="1">
                <a:solidFill>
                  <a:schemeClr val="bg1"/>
                </a:solidFill>
                <a:latin typeface="Arial" panose="020B0604020202020204" pitchFamily="34" charset="0"/>
                <a:sym typeface="+mn-ea"/>
              </a:rPr>
              <a:t>  </a:t>
            </a:r>
            <a:r>
              <a:rPr lang="zh-CN" sz="2800" b="1">
                <a:solidFill>
                  <a:schemeClr val="bg1"/>
                </a:solidFill>
                <a:latin typeface="Arial" panose="020B0604020202020204" pitchFamily="34" charset="0"/>
                <a:sym typeface="+mn-ea"/>
              </a:rPr>
              <a:t>愿做春蚕，吐丝奉献</a:t>
            </a:r>
            <a:r>
              <a:rPr sz="2800" b="1">
                <a:solidFill>
                  <a:schemeClr val="bg1"/>
                </a:solidFill>
                <a:latin typeface="Arial" panose="020B0604020202020204" pitchFamily="34" charset="0"/>
                <a:sym typeface="+mn-ea"/>
              </a:rPr>
              <a:t>（</a:t>
            </a:r>
            <a:r>
              <a:rPr lang="zh-CN" sz="2800" b="1">
                <a:solidFill>
                  <a:srgbClr val="FF0000"/>
                </a:solidFill>
                <a:latin typeface="Arial" panose="020B0604020202020204" pitchFamily="34" charset="0"/>
                <a:sym typeface="+mn-ea"/>
              </a:rPr>
              <a:t>脱靶</a:t>
            </a:r>
            <a:r>
              <a:rPr sz="2800" b="1">
                <a:solidFill>
                  <a:schemeClr val="bg1"/>
                </a:solidFill>
                <a:latin typeface="Arial" panose="020B0604020202020204" pitchFamily="34" charset="0"/>
                <a:sym typeface="+mn-ea"/>
              </a:rPr>
              <a:t>）</a:t>
            </a:r>
          </a:p>
        </p:txBody>
      </p:sp>
      <p:sp>
        <p:nvSpPr>
          <p:cNvPr id="4" name="WordArt 3"/>
          <p:cNvSpPr>
            <a:spLocks noTextEdit="1"/>
          </p:cNvSpPr>
          <p:nvPr/>
        </p:nvSpPr>
        <p:spPr>
          <a:xfrm>
            <a:off x="7139305" y="5133975"/>
            <a:ext cx="1487170" cy="621665"/>
          </a:xfrm>
          <a:prstGeom prst="rect">
            <a:avLst/>
          </a:prstGeom>
        </p:spPr>
        <p:txBody>
          <a:bodyPr wrap="none" fromWordArt="1">
            <a:prstTxWarp prst="textPlain">
              <a:avLst>
                <a:gd name="adj" fmla="val 50000"/>
              </a:avLst>
            </a:prstTxWarp>
            <a:normAutofit lnSpcReduction="10000"/>
          </a:bodyPr>
          <a:lstStyle/>
          <a:p>
            <a:pPr algn="ctr" eaLnBrk="0" hangingPunct="0"/>
            <a:r>
              <a:rPr lang="zh-CN" altLang="en-US"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验靶</a:t>
            </a:r>
          </a:p>
        </p:txBody>
      </p:sp>
      <p:pic>
        <p:nvPicPr>
          <p:cNvPr id="1026" name="Picture 2"/>
          <p:cNvPicPr>
            <a:picLocks noChangeAspect="1" noChangeArrowheads="1"/>
          </p:cNvPicPr>
          <p:nvPr/>
        </p:nvPicPr>
        <p:blipFill>
          <a:blip r:embed="rId2" cstate="print"/>
          <a:srcRect/>
          <a:stretch>
            <a:fillRect/>
          </a:stretch>
        </p:blipFill>
        <p:spPr bwMode="auto">
          <a:xfrm>
            <a:off x="7571105" y="502285"/>
            <a:ext cx="1536065" cy="124587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ox(in)">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ox(in)">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ox(in)">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ox(in)">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ox(in)">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box(in)">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box(in)">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box(in)">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box(in)">
                                      <p:cBhvr>
                                        <p:cTn id="47" dur="500"/>
                                        <p:tgtEl>
                                          <p:spTgt spid="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7">
                                            <p:txEl>
                                              <p:pRg st="9" end="9"/>
                                            </p:txEl>
                                          </p:spTgt>
                                        </p:tgtEl>
                                        <p:attrNameLst>
                                          <p:attrName>style.visibility</p:attrName>
                                        </p:attrNameLst>
                                      </p:cBhvr>
                                      <p:to>
                                        <p:strVal val="visible"/>
                                      </p:to>
                                    </p:set>
                                    <p:animEffect transition="in" filter="box(in)">
                                      <p:cBhvr>
                                        <p:cTn id="52" dur="500"/>
                                        <p:tgtEl>
                                          <p:spTgt spid="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 presetClass="entr" presetSubtype="16" fill="hold" grpId="0" nodeType="clickEffect">
                                  <p:stCondLst>
                                    <p:cond delay="0"/>
                                  </p:stCondLst>
                                  <p:childTnLst>
                                    <p:set>
                                      <p:cBhvr>
                                        <p:cTn id="56" dur="1" fill="hold">
                                          <p:stCondLst>
                                            <p:cond delay="0"/>
                                          </p:stCondLst>
                                        </p:cTn>
                                        <p:tgtEl>
                                          <p:spTgt spid="7">
                                            <p:txEl>
                                              <p:pRg st="10" end="10"/>
                                            </p:txEl>
                                          </p:spTgt>
                                        </p:tgtEl>
                                        <p:attrNameLst>
                                          <p:attrName>style.visibility</p:attrName>
                                        </p:attrNameLst>
                                      </p:cBhvr>
                                      <p:to>
                                        <p:strVal val="visible"/>
                                      </p:to>
                                    </p:set>
                                    <p:animEffect transition="in" filter="box(in)">
                                      <p:cBhvr>
                                        <p:cTn id="57" dur="500"/>
                                        <p:tgtEl>
                                          <p:spTgt spid="7">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7345" y="367030"/>
            <a:ext cx="7997190" cy="6123940"/>
          </a:xfrm>
          <a:prstGeom prst="rect">
            <a:avLst/>
          </a:prstGeom>
          <a:noFill/>
        </p:spPr>
        <p:txBody>
          <a:bodyPr wrap="square" rtlCol="0">
            <a:spAutoFit/>
          </a:bodyPr>
          <a:lstStyle/>
          <a:p>
            <a:r>
              <a:rPr lang="en-US" altLang="zh-CN" sz="2800" b="1" dirty="0">
                <a:solidFill>
                  <a:srgbClr val="FFFF00"/>
                </a:solidFill>
                <a:latin typeface="Arial" panose="020B0604020202020204" pitchFamily="34" charset="0"/>
                <a:sym typeface="+mn-ea"/>
              </a:rPr>
              <a:t>      </a:t>
            </a:r>
            <a:r>
              <a:rPr lang="zh-CN" altLang="en-US" sz="2800" b="1" dirty="0">
                <a:solidFill>
                  <a:srgbClr val="FFFF00"/>
                </a:solidFill>
                <a:latin typeface="Arial" panose="020B0604020202020204" pitchFamily="34" charset="0"/>
                <a:sym typeface="+mn-ea"/>
              </a:rPr>
              <a:t>作茧与破茧</a:t>
            </a:r>
          </a:p>
          <a:p>
            <a:r>
              <a:rPr lang="zh-CN" altLang="en-US" sz="2800" b="1" dirty="0">
                <a:solidFill>
                  <a:srgbClr val="FFFF00"/>
                </a:solidFill>
                <a:latin typeface="Arial" panose="020B0604020202020204" pitchFamily="34" charset="0"/>
                <a:sym typeface="+mn-ea"/>
              </a:rPr>
              <a:t>      破茧前的积蓄</a:t>
            </a:r>
            <a:endParaRPr lang="zh-CN" altLang="en-US" sz="2800" b="1" dirty="0">
              <a:solidFill>
                <a:srgbClr val="FFFF00"/>
              </a:solidFill>
              <a:latin typeface="Arial" panose="020B0604020202020204" pitchFamily="34" charset="0"/>
            </a:endParaRPr>
          </a:p>
          <a:p>
            <a:r>
              <a:rPr lang="zh-CN" altLang="en-US" sz="2800" b="1" dirty="0">
                <a:solidFill>
                  <a:srgbClr val="FFFF00"/>
                </a:solidFill>
                <a:latin typeface="Arial" panose="020B0604020202020204" pitchFamily="34" charset="0"/>
                <a:sym typeface="+mn-ea"/>
              </a:rPr>
              <a:t>      像作茧般蓄势，如破茧般蜕变</a:t>
            </a:r>
            <a:endParaRPr lang="zh-CN" altLang="en-US" sz="2800" b="1" dirty="0">
              <a:solidFill>
                <a:srgbClr val="FFFF00"/>
              </a:solidFill>
              <a:latin typeface="Arial" panose="020B0604020202020204" pitchFamily="34" charset="0"/>
            </a:endParaRPr>
          </a:p>
          <a:p>
            <a:r>
              <a:rPr lang="zh-CN" altLang="en-US" sz="2800" b="1" dirty="0">
                <a:solidFill>
                  <a:srgbClr val="FFFF00"/>
                </a:solidFill>
                <a:latin typeface="Arial" panose="020B0604020202020204" pitchFamily="34" charset="0"/>
                <a:sym typeface="+mn-ea"/>
              </a:rPr>
              <a:t>      没有作茧，焉有破茧？ </a:t>
            </a:r>
            <a:endParaRPr lang="zh-CN" altLang="en-US" sz="2800" b="1" dirty="0">
              <a:solidFill>
                <a:srgbClr val="FFFF00"/>
              </a:solidFill>
              <a:latin typeface="Arial" panose="020B0604020202020204" pitchFamily="34" charset="0"/>
            </a:endParaRPr>
          </a:p>
          <a:p>
            <a:r>
              <a:rPr lang="zh-CN" altLang="en-US" sz="2800" b="1" dirty="0">
                <a:solidFill>
                  <a:srgbClr val="FFFF00"/>
                </a:solidFill>
                <a:latin typeface="Arial" panose="020B0604020202020204" pitchFamily="34" charset="0"/>
                <a:sym typeface="+mn-ea"/>
              </a:rPr>
              <a:t>      寂寞作茧，方能破茧而出</a:t>
            </a:r>
            <a:endParaRPr lang="zh-CN" altLang="en-US" sz="2800" b="1" dirty="0">
              <a:solidFill>
                <a:srgbClr val="FFFF00"/>
              </a:solidFill>
              <a:latin typeface="Arial" panose="020B0604020202020204" pitchFamily="34" charset="0"/>
            </a:endParaRPr>
          </a:p>
          <a:p>
            <a:r>
              <a:rPr lang="zh-CN" altLang="en-US" sz="2800" b="1" dirty="0">
                <a:solidFill>
                  <a:srgbClr val="FFFF00"/>
                </a:solidFill>
                <a:latin typeface="黑体" panose="02010600030101010101" charset="-122"/>
                <a:ea typeface="黑体" panose="02010600030101010101" charset="-122"/>
                <a:sym typeface="+mn-ea"/>
              </a:rPr>
              <a:t>   钻之弥坚，仰之弥高</a:t>
            </a:r>
            <a:endParaRPr lang="zh-CN" altLang="en-US" sz="2800" b="1" dirty="0">
              <a:solidFill>
                <a:srgbClr val="FFFF00"/>
              </a:solidFill>
              <a:latin typeface="黑体" panose="02010600030101010101" charset="-122"/>
              <a:ea typeface="黑体" panose="02010600030101010101" charset="-122"/>
            </a:endParaRPr>
          </a:p>
          <a:p>
            <a:r>
              <a:rPr lang="zh-CN" altLang="en-US" sz="2800" b="1" dirty="0">
                <a:solidFill>
                  <a:srgbClr val="FFFF00"/>
                </a:solidFill>
                <a:latin typeface="Arial" panose="020B0604020202020204" pitchFamily="34" charset="0"/>
                <a:sym typeface="+mn-ea"/>
              </a:rPr>
              <a:t>      厚积者薄发 </a:t>
            </a:r>
            <a:endParaRPr lang="zh-CN" altLang="en-US" sz="2800" b="1" dirty="0">
              <a:solidFill>
                <a:srgbClr val="FFFF00"/>
              </a:solidFill>
              <a:latin typeface="Arial" panose="020B0604020202020204" pitchFamily="34" charset="0"/>
            </a:endParaRPr>
          </a:p>
          <a:p>
            <a:r>
              <a:rPr lang="zh-CN" altLang="en-US" sz="2800" b="1" dirty="0">
                <a:solidFill>
                  <a:srgbClr val="FFFF00"/>
                </a:solidFill>
                <a:latin typeface="Arial" panose="020B0604020202020204" pitchFamily="34" charset="0"/>
                <a:sym typeface="+mn-ea"/>
              </a:rPr>
              <a:t>      韬光养晦，厚积薄发</a:t>
            </a:r>
            <a:endParaRPr lang="zh-CN" altLang="en-US" sz="2800" b="1" dirty="0">
              <a:solidFill>
                <a:srgbClr val="FFFF00"/>
              </a:solidFill>
              <a:latin typeface="Arial" panose="020B0604020202020204" pitchFamily="34" charset="0"/>
            </a:endParaRPr>
          </a:p>
          <a:p>
            <a:r>
              <a:rPr lang="zh-CN" altLang="en-US" sz="2800" b="1" dirty="0">
                <a:solidFill>
                  <a:srgbClr val="FFFF00"/>
                </a:solidFill>
                <a:latin typeface="Arial" panose="020B0604020202020204" pitchFamily="34" charset="0"/>
                <a:sym typeface="+mn-ea"/>
              </a:rPr>
              <a:t>      万丈高楼平地起</a:t>
            </a:r>
            <a:endParaRPr lang="zh-CN" altLang="en-US" sz="2800" b="1" dirty="0">
              <a:solidFill>
                <a:srgbClr val="FFFF00"/>
              </a:solidFill>
              <a:latin typeface="Arial" panose="020B0604020202020204" pitchFamily="34" charset="0"/>
            </a:endParaRPr>
          </a:p>
          <a:p>
            <a:r>
              <a:rPr lang="zh-CN" altLang="en-US" sz="2800" b="1" dirty="0">
                <a:solidFill>
                  <a:srgbClr val="FFFF00"/>
                </a:solidFill>
                <a:latin typeface="Arial" panose="020B0604020202020204" pitchFamily="34" charset="0"/>
                <a:sym typeface="+mn-ea"/>
              </a:rPr>
              <a:t>      静默后的爆发</a:t>
            </a:r>
            <a:br>
              <a:rPr lang="zh-CN" altLang="en-US" sz="2800" b="1" dirty="0">
                <a:solidFill>
                  <a:srgbClr val="FFFF00"/>
                </a:solidFill>
                <a:latin typeface="Arial" panose="020B0604020202020204" pitchFamily="34" charset="0"/>
                <a:sym typeface="+mn-ea"/>
              </a:rPr>
            </a:br>
            <a:r>
              <a:rPr lang="zh-CN" altLang="en-US" sz="2800" b="1" dirty="0">
                <a:solidFill>
                  <a:srgbClr val="FFFF00"/>
                </a:solidFill>
                <a:latin typeface="Arial" panose="020B0604020202020204" pitchFamily="34" charset="0"/>
                <a:sym typeface="+mn-ea"/>
              </a:rPr>
              <a:t>      美丽人生，从“作茧”开始</a:t>
            </a:r>
            <a:endParaRPr lang="zh-CN" altLang="en-US" sz="2800" b="1" dirty="0">
              <a:solidFill>
                <a:srgbClr val="FFFF00"/>
              </a:solidFill>
              <a:latin typeface="Arial" panose="020B0604020202020204" pitchFamily="34" charset="0"/>
            </a:endParaRPr>
          </a:p>
          <a:p>
            <a:r>
              <a:rPr lang="zh-CN" altLang="en-US" sz="2800" b="1" dirty="0">
                <a:solidFill>
                  <a:srgbClr val="FFFF00"/>
                </a:solidFill>
                <a:latin typeface="Arial" panose="020B0604020202020204" pitchFamily="34" charset="0"/>
                <a:sym typeface="+mn-ea"/>
              </a:rPr>
              <a:t>      感谢寂寞的“作茧”</a:t>
            </a:r>
          </a:p>
          <a:p>
            <a:r>
              <a:rPr lang="zh-CN" altLang="en-US" sz="2800" b="1" dirty="0">
                <a:solidFill>
                  <a:srgbClr val="FFFF00"/>
                </a:solidFill>
                <a:latin typeface="Arial" panose="020B0604020202020204" pitchFamily="34" charset="0"/>
                <a:sym typeface="+mn-ea"/>
              </a:rPr>
              <a:t>      作茧不是自缚</a:t>
            </a:r>
            <a:endParaRPr lang="zh-CN" altLang="en-US" sz="2800" b="1" dirty="0">
              <a:solidFill>
                <a:srgbClr val="FFFF00"/>
              </a:solidFill>
              <a:latin typeface="Arial" panose="020B0604020202020204" pitchFamily="34" charset="0"/>
            </a:endParaRPr>
          </a:p>
          <a:p>
            <a:r>
              <a:rPr lang="zh-CN" altLang="en-US" sz="2800" b="1" dirty="0">
                <a:solidFill>
                  <a:srgbClr val="FFFF00"/>
                </a:solidFill>
                <a:latin typeface="黑体" panose="02010600030101010101" charset="-122"/>
                <a:ea typeface="黑体" panose="02010600030101010101" charset="-122"/>
                <a:sym typeface="+mn-ea"/>
              </a:rPr>
              <a:t>   为人生蓄势</a:t>
            </a:r>
          </a:p>
        </p:txBody>
      </p:sp>
      <p:sp>
        <p:nvSpPr>
          <p:cNvPr id="32771" name="WordArt 3"/>
          <p:cNvSpPr>
            <a:spLocks noTextEdit="1"/>
          </p:cNvSpPr>
          <p:nvPr/>
        </p:nvSpPr>
        <p:spPr>
          <a:xfrm>
            <a:off x="6678295" y="2547620"/>
            <a:ext cx="1826895" cy="1629410"/>
          </a:xfrm>
          <a:prstGeom prst="rect">
            <a:avLst/>
          </a:prstGeom>
        </p:spPr>
        <p:txBody>
          <a:bodyPr wrap="none" fromWordArt="1">
            <a:prstTxWarp prst="textPlain">
              <a:avLst>
                <a:gd name="adj" fmla="val 50000"/>
              </a:avLst>
            </a:prstTxWarp>
            <a:normAutofit/>
          </a:bodyPr>
          <a:lstStyle/>
          <a:p>
            <a:pPr algn="ctr" eaLnBrk="0" hangingPunct="0"/>
            <a:r>
              <a:rPr lang="zh-CN" altLang="en-US"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拟题</a:t>
            </a:r>
          </a:p>
          <a:p>
            <a:pPr algn="ctr" eaLnBrk="0" hangingPunct="0"/>
            <a:r>
              <a:rPr lang="zh-CN" altLang="en-US"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示例</a:t>
            </a:r>
          </a:p>
        </p:txBody>
      </p:sp>
      <p:pic>
        <p:nvPicPr>
          <p:cNvPr id="1026" name="Picture 2"/>
          <p:cNvPicPr>
            <a:picLocks noChangeAspect="1" noChangeArrowheads="1"/>
          </p:cNvPicPr>
          <p:nvPr/>
        </p:nvPicPr>
        <p:blipFill>
          <a:blip r:embed="rId2" cstate="print"/>
          <a:srcRect/>
          <a:stretch>
            <a:fillRect/>
          </a:stretch>
        </p:blipFill>
        <p:spPr bwMode="auto">
          <a:xfrm>
            <a:off x="7049770" y="46990"/>
            <a:ext cx="2035175" cy="17246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algn="l"/>
            <a:endParaRPr lang="en-US" altLang="zh-CN" b="1" i="1">
              <a:ln w="22225">
                <a:solidFill>
                  <a:schemeClr val="accent2"/>
                </a:solidFill>
                <a:prstDash val="solid"/>
              </a:ln>
              <a:solidFill>
                <a:srgbClr val="FF0000"/>
              </a:solidFill>
              <a:effectLst/>
            </a:endParaRPr>
          </a:p>
        </p:txBody>
      </p:sp>
      <p:sp>
        <p:nvSpPr>
          <p:cNvPr id="3" name="内容占位符 2"/>
          <p:cNvSpPr>
            <a:spLocks noGrp="1"/>
          </p:cNvSpPr>
          <p:nvPr>
            <p:ph sz="half" idx="1"/>
          </p:nvPr>
        </p:nvSpPr>
        <p:spPr/>
        <p:txBody>
          <a:bodyPr/>
          <a:lstStyle/>
          <a:p>
            <a:pPr marL="0" indent="0">
              <a:buNone/>
            </a:pPr>
            <a:r>
              <a:rPr lang="zh-CN" altLang="en-US" b="1" dirty="0" smtClean="0">
                <a:solidFill>
                  <a:srgbClr val="FFFF00"/>
                </a:solidFill>
                <a:latin typeface="隶书" panose="02010509060101010101" pitchFamily="49" charset="-122"/>
                <a:ea typeface="隶书" panose="02010509060101010101" pitchFamily="49" charset="-122"/>
              </a:rPr>
              <a:t>    </a:t>
            </a:r>
            <a:endParaRPr lang="en-US" altLang="zh-CN" sz="6600" dirty="0" smtClean="0">
              <a:solidFill>
                <a:srgbClr val="FFFF00"/>
              </a:solidFill>
              <a:latin typeface="隶书" panose="02010509060101010101" pitchFamily="49" charset="-122"/>
              <a:ea typeface="隶书" panose="02010509060101010101" pitchFamily="49" charset="-122"/>
            </a:endParaRPr>
          </a:p>
        </p:txBody>
      </p:sp>
      <p:pic>
        <p:nvPicPr>
          <p:cNvPr id="2" name="内容占位符 1" descr="0b46f21fbe096b63ecd541670e338744ebf8ac3c"/>
          <p:cNvPicPr>
            <a:picLocks noGrp="1" noChangeAspect="1"/>
          </p:cNvPicPr>
          <p:nvPr>
            <p:ph sz="half" idx="2"/>
          </p:nvPr>
        </p:nvPicPr>
        <p:blipFill>
          <a:blip r:embed="rId2"/>
          <a:stretch>
            <a:fillRect/>
          </a:stretch>
        </p:blipFill>
        <p:spPr>
          <a:xfrm>
            <a:off x="12700" y="27305"/>
            <a:ext cx="9118600" cy="6800215"/>
          </a:xfrm>
          <a:prstGeom prst="rect">
            <a:avLst/>
          </a:prstGeom>
        </p:spPr>
      </p:pic>
      <p:pic>
        <p:nvPicPr>
          <p:cNvPr id="5" name="图片 4"/>
          <p:cNvPicPr>
            <a:picLocks noChangeAspect="1"/>
          </p:cNvPicPr>
          <p:nvPr/>
        </p:nvPicPr>
        <p:blipFill>
          <a:blip r:embed="rId3"/>
          <a:stretch>
            <a:fillRect/>
          </a:stretch>
        </p:blipFill>
        <p:spPr>
          <a:xfrm>
            <a:off x="4845050" y="902335"/>
            <a:ext cx="3637915" cy="697865"/>
          </a:xfrm>
          <a:prstGeom prst="rect">
            <a:avLst/>
          </a:prstGeom>
        </p:spPr>
      </p:pic>
      <p:pic>
        <p:nvPicPr>
          <p:cNvPr id="8" name="图片 7"/>
          <p:cNvPicPr>
            <a:picLocks noChangeAspect="1"/>
          </p:cNvPicPr>
          <p:nvPr/>
        </p:nvPicPr>
        <p:blipFill>
          <a:blip r:embed="rId4"/>
          <a:stretch>
            <a:fillRect/>
          </a:stretch>
        </p:blipFill>
        <p:spPr>
          <a:xfrm>
            <a:off x="5877560" y="4023360"/>
            <a:ext cx="2302510" cy="15240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542098"/>
            <a:ext cx="8229600" cy="1143000"/>
          </a:xfrm>
        </p:spPr>
        <p:txBody>
          <a:bodyPr/>
          <a:lstStyle/>
          <a:p>
            <a:pPr algn="l"/>
            <a:r>
              <a:rPr lang="zh-CN" altLang="en-US" sz="3600" b="1" dirty="0"/>
              <a:t/>
            </a:r>
            <a:br>
              <a:rPr lang="zh-CN" altLang="en-US" sz="3600" b="1" dirty="0"/>
            </a:br>
            <a:r>
              <a:rPr lang="zh-CN" altLang="en-US" sz="3600" b="1" dirty="0"/>
              <a:t>审题立意是行文的关键：</a:t>
            </a:r>
            <a:br>
              <a:rPr lang="zh-CN" altLang="en-US" sz="3600" b="1" dirty="0"/>
            </a:br>
            <a:r>
              <a:rPr lang="zh-CN" altLang="en-US" sz="3600" b="1" dirty="0"/>
              <a:t>        </a:t>
            </a:r>
            <a:r>
              <a:rPr lang="zh-CN" altLang="en-US" sz="3600" b="1" dirty="0">
                <a:solidFill>
                  <a:srgbClr val="FF0000"/>
                </a:solidFill>
              </a:rPr>
              <a:t>正确的立意从材料中来</a:t>
            </a:r>
            <a:br>
              <a:rPr lang="zh-CN" altLang="en-US" sz="3600" b="1" dirty="0">
                <a:solidFill>
                  <a:srgbClr val="FF0000"/>
                </a:solidFill>
              </a:rPr>
            </a:br>
            <a:r>
              <a:rPr lang="zh-CN" altLang="en-US" sz="3600" b="1" dirty="0">
                <a:solidFill>
                  <a:srgbClr val="FF0000"/>
                </a:solidFill>
              </a:rPr>
              <a:t>        精准的立意从要求中来</a:t>
            </a:r>
            <a:r>
              <a:rPr lang="zh-CN" altLang="en-US" sz="3600" b="1" dirty="0"/>
              <a:t/>
            </a:r>
            <a:br>
              <a:rPr lang="zh-CN" altLang="en-US" sz="3600" b="1" dirty="0"/>
            </a:br>
            <a:endParaRPr lang="zh-CN" altLang="en-US" sz="3600" b="1" dirty="0"/>
          </a:p>
        </p:txBody>
      </p:sp>
      <p:sp>
        <p:nvSpPr>
          <p:cNvPr id="3" name="内容占位符 2"/>
          <p:cNvSpPr>
            <a:spLocks noGrp="1"/>
          </p:cNvSpPr>
          <p:nvPr>
            <p:ph sz="half" idx="1"/>
          </p:nvPr>
        </p:nvSpPr>
        <p:spPr>
          <a:xfrm>
            <a:off x="457200" y="2978150"/>
            <a:ext cx="5843905" cy="4526280"/>
          </a:xfrm>
        </p:spPr>
        <p:txBody>
          <a:bodyPr/>
          <a:lstStyle/>
          <a:p>
            <a:pPr marL="0" indent="0">
              <a:buNone/>
            </a:pPr>
            <a:r>
              <a:rPr lang="en-US" altLang="zh-CN" sz="3600" b="1" dirty="0" smtClean="0">
                <a:sym typeface="+mn-ea"/>
              </a:rPr>
              <a:t>   </a:t>
            </a:r>
          </a:p>
          <a:p>
            <a:pPr marL="0" indent="0">
              <a:buNone/>
            </a:pPr>
            <a:r>
              <a:rPr lang="zh-CN" altLang="en-US" sz="3600" b="1" dirty="0" smtClean="0">
                <a:sym typeface="+mn-ea"/>
              </a:rPr>
              <a:t>精准审题的秘诀：</a:t>
            </a:r>
          </a:p>
          <a:p>
            <a:pPr marL="0" indent="0">
              <a:buNone/>
            </a:pPr>
            <a:r>
              <a:rPr lang="zh-CN" altLang="en-US" b="1" dirty="0" smtClean="0">
                <a:solidFill>
                  <a:srgbClr val="FFFF00"/>
                </a:solidFill>
                <a:latin typeface="宋体" panose="02010600030101010101" pitchFamily="2" charset="-122"/>
                <a:ea typeface="宋体" panose="02010600030101010101" pitchFamily="2" charset="-122"/>
                <a:sym typeface="+mn-ea"/>
              </a:rPr>
              <a:t>     一审材料</a:t>
            </a:r>
          </a:p>
          <a:p>
            <a:pPr marL="0" indent="0">
              <a:buNone/>
            </a:pPr>
            <a:r>
              <a:rPr lang="zh-CN" altLang="en-US" b="1" dirty="0" smtClean="0">
                <a:solidFill>
                  <a:srgbClr val="FFFF00"/>
                </a:solidFill>
                <a:latin typeface="宋体" panose="02010600030101010101" pitchFamily="2" charset="-122"/>
                <a:ea typeface="宋体" panose="02010600030101010101" pitchFamily="2" charset="-122"/>
                <a:sym typeface="+mn-ea"/>
              </a:rPr>
              <a:t>     二审材料限制、要求</a:t>
            </a:r>
          </a:p>
        </p:txBody>
      </p:sp>
      <p:pic>
        <p:nvPicPr>
          <p:cNvPr id="1026" name="Picture 2"/>
          <p:cNvPicPr>
            <a:picLocks noGrp="1" noChangeAspect="1" noChangeArrowheads="1"/>
          </p:cNvPicPr>
          <p:nvPr>
            <p:ph sz="half" idx="2"/>
          </p:nvPr>
        </p:nvPicPr>
        <p:blipFill>
          <a:blip r:embed="rId2" cstate="print"/>
          <a:srcRect/>
          <a:stretch>
            <a:fillRect/>
          </a:stretch>
        </p:blipFill>
        <p:spPr bwMode="auto">
          <a:xfrm>
            <a:off x="6500495" y="3714115"/>
            <a:ext cx="2489200" cy="2200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571479"/>
            <a:ext cx="8329642" cy="1214447"/>
          </a:xfrm>
        </p:spPr>
        <p:txBody>
          <a:bodyPr/>
          <a:lstStyle/>
          <a:p>
            <a:pPr algn="l"/>
            <a:r>
              <a:rPr lang="zh-CN" altLang="en-US" sz="3600" b="1" dirty="0"/>
              <a:t/>
            </a:r>
            <a:br>
              <a:rPr lang="zh-CN" altLang="en-US" sz="3600" b="1" dirty="0"/>
            </a:br>
            <a:r>
              <a:rPr lang="zh-CN" altLang="en-US" sz="3600" b="1" dirty="0"/>
              <a:t/>
            </a:r>
            <a:br>
              <a:rPr lang="zh-CN" altLang="en-US" sz="3600" b="1" dirty="0"/>
            </a:br>
            <a:r>
              <a:rPr lang="zh-CN" altLang="en-US" sz="3600" b="1" dirty="0"/>
              <a:t/>
            </a:r>
            <a:br>
              <a:rPr lang="zh-CN" altLang="en-US" sz="3600" b="1" dirty="0"/>
            </a:br>
            <a:endParaRPr lang="zh-CN" altLang="en-US" sz="3600" b="1" dirty="0"/>
          </a:p>
        </p:txBody>
      </p:sp>
      <p:sp>
        <p:nvSpPr>
          <p:cNvPr id="5" name="文本框 4"/>
          <p:cNvSpPr txBox="1"/>
          <p:nvPr/>
        </p:nvSpPr>
        <p:spPr>
          <a:xfrm>
            <a:off x="246380" y="571500"/>
            <a:ext cx="8550275" cy="2554545"/>
          </a:xfrm>
          <a:prstGeom prst="rect">
            <a:avLst/>
          </a:prstGeom>
          <a:noFill/>
        </p:spPr>
        <p:txBody>
          <a:bodyPr wrap="square" rtlCol="0">
            <a:spAutoFit/>
          </a:bodyPr>
          <a:lstStyle/>
          <a:p>
            <a:r>
              <a:rPr lang="zh-CN" altLang="en-US" sz="2000" b="1" dirty="0">
                <a:solidFill>
                  <a:srgbClr val="FFFF00"/>
                </a:solidFill>
              </a:rPr>
              <a:t>一、审材料——审的是材料类型：</a:t>
            </a:r>
            <a:endParaRPr lang="zh-CN" altLang="en-US" sz="2000" b="1" dirty="0"/>
          </a:p>
          <a:p>
            <a:r>
              <a:rPr lang="zh-CN" altLang="en-US" sz="2000" b="1" dirty="0">
                <a:solidFill>
                  <a:srgbClr val="FFFF00"/>
                </a:solidFill>
              </a:rPr>
              <a:t>1.引申类：寓言、生活故事、名言警句、诗词歌曲、图片漫画等有丰富意蕴的材料</a:t>
            </a:r>
            <a:endParaRPr lang="zh-CN" altLang="en-US" sz="2000" b="1" dirty="0"/>
          </a:p>
          <a:p>
            <a:r>
              <a:rPr lang="zh-CN" altLang="en-US" sz="2000" b="1" dirty="0" smtClean="0">
                <a:solidFill>
                  <a:srgbClr val="FFFF00"/>
                </a:solidFill>
              </a:rPr>
              <a:t>写作</a:t>
            </a:r>
            <a:r>
              <a:rPr lang="zh-CN" altLang="en-US" sz="2000" b="1" dirty="0">
                <a:solidFill>
                  <a:srgbClr val="FFFF00"/>
                </a:solidFill>
              </a:rPr>
              <a:t>要求：</a:t>
            </a:r>
            <a:r>
              <a:rPr lang="zh-CN" altLang="en-US" sz="2000" b="1" dirty="0">
                <a:solidFill>
                  <a:schemeClr val="bg2">
                    <a:lumMod val="20000"/>
                    <a:lumOff val="80000"/>
                  </a:schemeClr>
                </a:solidFill>
              </a:rPr>
              <a:t>结合（综合、围绕）材料的内容，自选角度，自定立意，自定文体，自拟标题 </a:t>
            </a:r>
          </a:p>
          <a:p>
            <a:r>
              <a:rPr lang="zh-CN" altLang="en-US" sz="2000" b="1" dirty="0">
                <a:solidFill>
                  <a:srgbClr val="FFFF00"/>
                </a:solidFill>
              </a:rPr>
              <a:t>立意要求：</a:t>
            </a:r>
            <a:r>
              <a:rPr lang="zh-CN" altLang="en-US" sz="2000" b="1" dirty="0">
                <a:solidFill>
                  <a:schemeClr val="bg2">
                    <a:lumMod val="20000"/>
                    <a:lumOff val="80000"/>
                  </a:schemeClr>
                </a:solidFill>
              </a:rPr>
              <a:t>与分析材料的角度密切相关 （“源”于材料）</a:t>
            </a:r>
          </a:p>
          <a:p>
            <a:r>
              <a:rPr lang="zh-CN" altLang="en-US" sz="2000" b="1" dirty="0">
                <a:solidFill>
                  <a:schemeClr val="bg2">
                    <a:lumMod val="20000"/>
                    <a:lumOff val="80000"/>
                  </a:schemeClr>
                </a:solidFill>
              </a:rPr>
              <a:t>          从材料的寓意出发，引申到社会生活中找到与之相似相关的道理，进而理论分析这个道理即可。</a:t>
            </a:r>
          </a:p>
        </p:txBody>
      </p:sp>
      <p:sp>
        <p:nvSpPr>
          <p:cNvPr id="6" name="文本框 5"/>
          <p:cNvSpPr txBox="1"/>
          <p:nvPr/>
        </p:nvSpPr>
        <p:spPr>
          <a:xfrm>
            <a:off x="274955" y="3639820"/>
            <a:ext cx="8411210" cy="1938020"/>
          </a:xfrm>
          <a:prstGeom prst="rect">
            <a:avLst/>
          </a:prstGeom>
          <a:noFill/>
        </p:spPr>
        <p:txBody>
          <a:bodyPr wrap="square" rtlCol="0">
            <a:spAutoFit/>
          </a:bodyPr>
          <a:lstStyle/>
          <a:p>
            <a:r>
              <a:rPr lang="zh-CN" altLang="en-US" sz="2000" b="1" dirty="0">
                <a:solidFill>
                  <a:srgbClr val="FFFF00"/>
                </a:solidFill>
              </a:rPr>
              <a:t>2.思考感悟类：材料多为现实生活现象</a:t>
            </a:r>
            <a:r>
              <a:rPr lang="zh-CN" altLang="en-US" sz="2000" b="1" dirty="0" smtClean="0">
                <a:solidFill>
                  <a:srgbClr val="FFFF00"/>
                </a:solidFill>
              </a:rPr>
              <a:t>。</a:t>
            </a:r>
            <a:endParaRPr lang="zh-CN" altLang="en-US" sz="2000" b="1" dirty="0">
              <a:solidFill>
                <a:schemeClr val="bg2">
                  <a:lumMod val="20000"/>
                  <a:lumOff val="80000"/>
                </a:schemeClr>
              </a:solidFill>
            </a:endParaRPr>
          </a:p>
          <a:p>
            <a:r>
              <a:rPr lang="zh-CN" altLang="en-US" sz="2000" b="1" dirty="0">
                <a:solidFill>
                  <a:srgbClr val="FFFF00"/>
                </a:solidFill>
              </a:rPr>
              <a:t>写作要求</a:t>
            </a:r>
            <a:r>
              <a:rPr lang="zh-CN" altLang="en-US" sz="2000" b="1" dirty="0">
                <a:solidFill>
                  <a:schemeClr val="bg2">
                    <a:lumMod val="20000"/>
                    <a:lumOff val="80000"/>
                  </a:schemeClr>
                </a:solidFill>
              </a:rPr>
              <a:t>：以上材料触发了你怎样的联想和思考？请联系现实写一篇文章，阐述你的感悟与体验。自选角度，自定立意，自定文体（有的限定文体），自拟标题 。</a:t>
            </a:r>
          </a:p>
          <a:p>
            <a:r>
              <a:rPr lang="zh-CN" altLang="en-US" sz="2000" b="1" dirty="0">
                <a:solidFill>
                  <a:srgbClr val="FFFF00"/>
                </a:solidFill>
              </a:rPr>
              <a:t>立意要求：</a:t>
            </a:r>
            <a:r>
              <a:rPr lang="zh-CN" altLang="en-US" sz="2000" b="1" dirty="0">
                <a:solidFill>
                  <a:schemeClr val="bg2">
                    <a:lumMod val="20000"/>
                    <a:lumOff val="80000"/>
                  </a:schemeClr>
                </a:solidFill>
              </a:rPr>
              <a:t>直接从现实材料中写出你的感悟思考即可，（不需要引申，省了一个环节）。</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571479"/>
            <a:ext cx="8329642" cy="1214447"/>
          </a:xfrm>
        </p:spPr>
        <p:txBody>
          <a:bodyPr/>
          <a:lstStyle/>
          <a:p>
            <a:pPr algn="l"/>
            <a:r>
              <a:rPr lang="zh-CN" altLang="en-US" sz="3600" b="1" dirty="0"/>
              <a:t/>
            </a:r>
            <a:br>
              <a:rPr lang="zh-CN" altLang="en-US" sz="3600" b="1" dirty="0"/>
            </a:br>
            <a:r>
              <a:rPr lang="zh-CN" altLang="en-US" sz="3600" b="1" dirty="0"/>
              <a:t/>
            </a:r>
            <a:br>
              <a:rPr lang="zh-CN" altLang="en-US" sz="3600" b="1" dirty="0"/>
            </a:br>
            <a:r>
              <a:rPr lang="zh-CN" altLang="en-US" sz="3600" b="1" dirty="0"/>
              <a:t/>
            </a:r>
            <a:br>
              <a:rPr lang="zh-CN" altLang="en-US" sz="3600" b="1" dirty="0"/>
            </a:br>
            <a:endParaRPr lang="zh-CN" altLang="en-US" sz="3600" b="1" dirty="0"/>
          </a:p>
        </p:txBody>
      </p:sp>
      <p:sp>
        <p:nvSpPr>
          <p:cNvPr id="5" name="文本框 4"/>
          <p:cNvSpPr txBox="1"/>
          <p:nvPr/>
        </p:nvSpPr>
        <p:spPr>
          <a:xfrm>
            <a:off x="246380" y="571500"/>
            <a:ext cx="8440420" cy="2308324"/>
          </a:xfrm>
          <a:prstGeom prst="rect">
            <a:avLst/>
          </a:prstGeom>
          <a:noFill/>
        </p:spPr>
        <p:txBody>
          <a:bodyPr wrap="square" rtlCol="0">
            <a:spAutoFit/>
          </a:bodyPr>
          <a:lstStyle/>
          <a:p>
            <a:r>
              <a:rPr lang="zh-CN" altLang="en-US" sz="2400" b="1" dirty="0" smtClean="0">
                <a:solidFill>
                  <a:srgbClr val="FFFF00"/>
                </a:solidFill>
              </a:rPr>
              <a:t>3</a:t>
            </a:r>
            <a:r>
              <a:rPr lang="zh-CN" altLang="en-US" sz="2400" b="1" dirty="0">
                <a:solidFill>
                  <a:srgbClr val="FFFF00"/>
                </a:solidFill>
              </a:rPr>
              <a:t>.时事评论类：多为当今新闻事件、社会热点材料。</a:t>
            </a:r>
          </a:p>
          <a:p>
            <a:r>
              <a:rPr lang="zh-CN" altLang="en-US" sz="2400" b="1" dirty="0">
                <a:solidFill>
                  <a:srgbClr val="FFFF00"/>
                </a:solidFill>
              </a:rPr>
              <a:t>写作要求：</a:t>
            </a:r>
            <a:r>
              <a:rPr lang="zh-CN" altLang="en-US" sz="2400" b="1" dirty="0">
                <a:solidFill>
                  <a:schemeClr val="bg1"/>
                </a:solidFill>
              </a:rPr>
              <a:t>紧扣材料和任务发表自己的看法，自选角度，</a:t>
            </a:r>
            <a:br>
              <a:rPr lang="zh-CN" altLang="en-US" sz="2400" b="1" dirty="0">
                <a:solidFill>
                  <a:schemeClr val="bg1"/>
                </a:solidFill>
              </a:rPr>
            </a:br>
            <a:r>
              <a:rPr lang="zh-CN" altLang="en-US" sz="2400" b="1" dirty="0">
                <a:solidFill>
                  <a:schemeClr val="bg1"/>
                </a:solidFill>
              </a:rPr>
              <a:t>                  自定立意，自拟标题</a:t>
            </a:r>
          </a:p>
          <a:p>
            <a:r>
              <a:rPr lang="zh-CN" altLang="en-US" sz="2400" b="1" dirty="0">
                <a:solidFill>
                  <a:srgbClr val="FFFF00"/>
                </a:solidFill>
              </a:rPr>
              <a:t>立意要求：</a:t>
            </a:r>
            <a:r>
              <a:rPr lang="zh-CN" altLang="en-US" sz="2400" b="1" dirty="0">
                <a:solidFill>
                  <a:schemeClr val="bg1"/>
                </a:solidFill>
              </a:rPr>
              <a:t>以综合分析材料为前提，针对材料或材料中的争</a:t>
            </a:r>
            <a:br>
              <a:rPr lang="zh-CN" altLang="en-US" sz="2400" b="1" dirty="0">
                <a:solidFill>
                  <a:schemeClr val="bg1"/>
                </a:solidFill>
              </a:rPr>
            </a:br>
            <a:r>
              <a:rPr lang="zh-CN" altLang="en-US" sz="2400" b="1" dirty="0">
                <a:solidFill>
                  <a:schemeClr val="bg1"/>
                </a:solidFill>
              </a:rPr>
              <a:t>                 议点，表达自己的观点，言之成理即可。  如：</a:t>
            </a:r>
            <a:br>
              <a:rPr lang="zh-CN" altLang="en-US" sz="2400" b="1" dirty="0">
                <a:solidFill>
                  <a:schemeClr val="bg1"/>
                </a:solidFill>
              </a:rPr>
            </a:br>
            <a:r>
              <a:rPr lang="zh-CN" altLang="en-US" sz="2400" b="1" dirty="0">
                <a:solidFill>
                  <a:schemeClr val="bg1"/>
                </a:solidFill>
              </a:rPr>
              <a:t>                 求求你， 表扬我</a:t>
            </a:r>
            <a:r>
              <a:rPr lang="en-US" altLang="zh-CN" sz="2400" b="1" dirty="0">
                <a:solidFill>
                  <a:schemeClr val="bg1"/>
                </a:solidFill>
              </a:rPr>
              <a:t>--</a:t>
            </a:r>
            <a:r>
              <a:rPr lang="zh-CN" altLang="en-US" sz="2400" b="1" dirty="0">
                <a:solidFill>
                  <a:schemeClr val="bg1"/>
                </a:solidFill>
              </a:rPr>
              <a:t>烧烤店老板 20万资助四名学生</a:t>
            </a:r>
          </a:p>
        </p:txBody>
      </p:sp>
      <p:sp>
        <p:nvSpPr>
          <p:cNvPr id="6" name="文本框 5"/>
          <p:cNvSpPr txBox="1"/>
          <p:nvPr/>
        </p:nvSpPr>
        <p:spPr>
          <a:xfrm>
            <a:off x="260985" y="3214686"/>
            <a:ext cx="8411210" cy="1938992"/>
          </a:xfrm>
          <a:prstGeom prst="rect">
            <a:avLst/>
          </a:prstGeom>
          <a:noFill/>
        </p:spPr>
        <p:txBody>
          <a:bodyPr wrap="square" rtlCol="0">
            <a:spAutoFit/>
          </a:bodyPr>
          <a:lstStyle/>
          <a:p>
            <a:r>
              <a:rPr lang="zh-CN" altLang="en-US" sz="2400" b="1" dirty="0">
                <a:solidFill>
                  <a:srgbClr val="FFFF00"/>
                </a:solidFill>
              </a:rPr>
              <a:t>二、审材料限制、要求</a:t>
            </a:r>
            <a:endParaRPr lang="zh-CN" altLang="en-US" sz="2400" b="1" dirty="0">
              <a:solidFill>
                <a:schemeClr val="bg1"/>
              </a:solidFill>
            </a:endParaRPr>
          </a:p>
          <a:p>
            <a:r>
              <a:rPr lang="zh-CN" altLang="en-US" sz="2400" b="1" dirty="0">
                <a:solidFill>
                  <a:srgbClr val="FFFF00"/>
                </a:solidFill>
              </a:rPr>
              <a:t>（一）引申类：</a:t>
            </a:r>
            <a:r>
              <a:rPr lang="zh-CN" altLang="en-US" sz="2400" b="1" dirty="0">
                <a:solidFill>
                  <a:schemeClr val="bg1"/>
                </a:solidFill>
              </a:rPr>
              <a:t>基本要求都一样。审题的重点是审材料限制。</a:t>
            </a:r>
          </a:p>
          <a:p>
            <a:r>
              <a:rPr lang="zh-CN" altLang="en-US" sz="2400" b="1" dirty="0">
                <a:solidFill>
                  <a:schemeClr val="bg1"/>
                </a:solidFill>
              </a:rPr>
              <a:t>    在把握材料中心的基础上，捕捉文中关键词句，找到材料侧重点 ——</a:t>
            </a:r>
            <a:r>
              <a:rPr lang="zh-CN" altLang="en-US" sz="2400" b="1" dirty="0" smtClean="0">
                <a:solidFill>
                  <a:schemeClr val="bg1"/>
                </a:solidFill>
              </a:rPr>
              <a:t>重心。</a:t>
            </a:r>
            <a:endParaRPr lang="zh-CN" altLang="en-US" sz="2400" b="1" dirty="0">
              <a:solidFill>
                <a:schemeClr val="bg1"/>
              </a:solidFill>
            </a:endParaRPr>
          </a:p>
          <a:p>
            <a:r>
              <a:rPr lang="zh-CN" altLang="en-US" sz="2400" b="1" dirty="0">
                <a:solidFill>
                  <a:schemeClr val="bg1"/>
                </a:solidFill>
              </a:rPr>
              <a:t>   </a:t>
            </a:r>
          </a:p>
        </p:txBody>
      </p:sp>
      <p:sp>
        <p:nvSpPr>
          <p:cNvPr id="7" name="TextBox 6"/>
          <p:cNvSpPr txBox="1"/>
          <p:nvPr/>
        </p:nvSpPr>
        <p:spPr>
          <a:xfrm>
            <a:off x="1142976" y="5000636"/>
            <a:ext cx="3357586" cy="646331"/>
          </a:xfrm>
          <a:prstGeom prst="rect">
            <a:avLst/>
          </a:prstGeom>
          <a:noFill/>
        </p:spPr>
        <p:txBody>
          <a:bodyPr wrap="square" rtlCol="0">
            <a:spAutoFit/>
          </a:bodyPr>
          <a:lstStyle/>
          <a:p>
            <a:r>
              <a:rPr lang="zh-CN" altLang="en-US" sz="3600" b="1" dirty="0" smtClean="0">
                <a:solidFill>
                  <a:srgbClr val="FF0000"/>
                </a:solidFill>
              </a:rPr>
              <a:t>靶场显身手</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p:nvPr/>
        </p:nvSpPr>
        <p:spPr>
          <a:xfrm>
            <a:off x="180340" y="283845"/>
            <a:ext cx="4596765" cy="5692775"/>
          </a:xfrm>
          <a:prstGeom prst="rect">
            <a:avLst/>
          </a:prstGeom>
          <a:noFill/>
          <a:ln w="9525">
            <a:noFill/>
          </a:ln>
        </p:spPr>
        <p:txBody>
          <a:bodyPr wrap="square">
            <a:spAutoFit/>
          </a:bodyPr>
          <a:lstStyle/>
          <a:p>
            <a:pPr>
              <a:spcBef>
                <a:spcPct val="50000"/>
              </a:spcBef>
            </a:pPr>
            <a:r>
              <a:rPr lang="en-US" altLang="zh-CN" sz="2800" b="1" dirty="0">
                <a:solidFill>
                  <a:srgbClr val="FFFF00"/>
                </a:solidFill>
                <a:latin typeface="Arial" panose="020B0604020202020204" pitchFamily="34" charset="0"/>
              </a:rPr>
              <a:t>【2015</a:t>
            </a:r>
            <a:r>
              <a:rPr lang="zh-CN" altLang="en-US" sz="2800" b="1" dirty="0">
                <a:solidFill>
                  <a:srgbClr val="FFFF00"/>
                </a:solidFill>
                <a:latin typeface="Arial" panose="020B0604020202020204" pitchFamily="34" charset="0"/>
              </a:rPr>
              <a:t>年湖北卷</a:t>
            </a:r>
            <a:r>
              <a:rPr lang="en-US" altLang="zh-CN" sz="2800" b="1" dirty="0">
                <a:solidFill>
                  <a:srgbClr val="FFFF00"/>
                </a:solidFill>
                <a:latin typeface="Arial" panose="020B0604020202020204" pitchFamily="34" charset="0"/>
              </a:rPr>
              <a:t>】</a:t>
            </a:r>
            <a:endParaRPr lang="en-US" altLang="zh-CN" sz="2800" dirty="0">
              <a:solidFill>
                <a:srgbClr val="FF0000"/>
              </a:solidFill>
              <a:latin typeface="Arial" panose="020B0604020202020204" pitchFamily="34" charset="0"/>
            </a:endParaRPr>
          </a:p>
          <a:p>
            <a:pPr>
              <a:spcBef>
                <a:spcPct val="50000"/>
              </a:spcBef>
            </a:pPr>
            <a:r>
              <a:rPr lang="en-US" altLang="zh-CN" sz="2800" dirty="0">
                <a:latin typeface="Arial" panose="020B0604020202020204" pitchFamily="34" charset="0"/>
              </a:rPr>
              <a:t>      </a:t>
            </a:r>
            <a:r>
              <a:rPr lang="en-US" altLang="zh-CN" sz="2800" b="1" dirty="0">
                <a:solidFill>
                  <a:schemeClr val="bg1"/>
                </a:solidFill>
                <a:latin typeface="Arial" panose="020B0604020202020204" pitchFamily="34" charset="0"/>
              </a:rPr>
              <a:t> </a:t>
            </a:r>
            <a:r>
              <a:rPr lang="zh-CN" altLang="en-US" sz="2800" b="1" dirty="0">
                <a:solidFill>
                  <a:schemeClr val="bg1"/>
                </a:solidFill>
                <a:latin typeface="Arial" panose="020B0604020202020204" pitchFamily="34" charset="0"/>
              </a:rPr>
              <a:t>泉水在地下蓄积。一旦有机会，它便骄傲地涌出地面，成为众人瞩目的喷泉，继而汇成溪流，奔向远方。但人们对地下的泉水鲜有关注，其实，正是因为有地下那些默默不语的泉水的不断聚集，才有地上那一股股清泉的不停奔涌。</a:t>
            </a:r>
          </a:p>
          <a:p>
            <a:pPr>
              <a:spcBef>
                <a:spcPct val="50000"/>
              </a:spcBef>
            </a:pPr>
            <a:r>
              <a:rPr lang="zh-CN" altLang="en-US" sz="2800" b="1" dirty="0">
                <a:solidFill>
                  <a:schemeClr val="bg1"/>
                </a:solidFill>
                <a:latin typeface="Arial" panose="020B0604020202020204" pitchFamily="34" charset="0"/>
              </a:rPr>
              <a:t>       </a:t>
            </a:r>
            <a:r>
              <a:rPr lang="zh-CN" altLang="en-US" sz="2800" b="1" dirty="0">
                <a:solidFill>
                  <a:srgbClr val="FFFF00"/>
                </a:solidFill>
                <a:latin typeface="Arial" panose="020B0604020202020204" pitchFamily="34" charset="0"/>
              </a:rPr>
              <a:t>自选角度，不少于</a:t>
            </a:r>
            <a:r>
              <a:rPr lang="en-US" altLang="zh-CN" sz="2800" b="1" dirty="0">
                <a:solidFill>
                  <a:srgbClr val="FFFF00"/>
                </a:solidFill>
                <a:latin typeface="Arial" panose="020B0604020202020204" pitchFamily="34" charset="0"/>
              </a:rPr>
              <a:t>800</a:t>
            </a:r>
            <a:r>
              <a:rPr lang="zh-CN" altLang="en-US" sz="2800" b="1" dirty="0">
                <a:solidFill>
                  <a:srgbClr val="FFFF00"/>
                </a:solidFill>
                <a:latin typeface="Arial" panose="020B0604020202020204" pitchFamily="34" charset="0"/>
              </a:rPr>
              <a:t>字，标题自拟。 </a:t>
            </a:r>
          </a:p>
        </p:txBody>
      </p:sp>
      <p:pic>
        <p:nvPicPr>
          <p:cNvPr id="2" name="图片 1"/>
          <p:cNvPicPr>
            <a:picLocks noChangeAspect="1"/>
          </p:cNvPicPr>
          <p:nvPr/>
        </p:nvPicPr>
        <p:blipFill>
          <a:blip r:embed="rId2"/>
          <a:stretch>
            <a:fillRect/>
          </a:stretch>
        </p:blipFill>
        <p:spPr>
          <a:xfrm>
            <a:off x="5932170" y="2540000"/>
            <a:ext cx="3210560" cy="4283710"/>
          </a:xfrm>
          <a:prstGeom prst="rect">
            <a:avLst/>
          </a:prstGeom>
        </p:spPr>
      </p:pic>
      <p:sp>
        <p:nvSpPr>
          <p:cNvPr id="3" name="WordArt 3"/>
          <p:cNvSpPr>
            <a:spLocks noTextEdit="1"/>
          </p:cNvSpPr>
          <p:nvPr/>
        </p:nvSpPr>
        <p:spPr>
          <a:xfrm>
            <a:off x="6065520" y="950595"/>
            <a:ext cx="1939290" cy="1328420"/>
          </a:xfrm>
          <a:prstGeom prst="rect">
            <a:avLst/>
          </a:prstGeom>
        </p:spPr>
        <p:txBody>
          <a:bodyPr wrap="none" fromWordArt="1">
            <a:prstTxWarp prst="textPlain">
              <a:avLst>
                <a:gd name="adj" fmla="val 50000"/>
              </a:avLst>
            </a:prstTxWarp>
            <a:normAutofit/>
          </a:bodyPr>
          <a:lstStyle/>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原题</a:t>
            </a:r>
          </a:p>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呈现</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p:nvPr/>
        </p:nvSpPr>
        <p:spPr>
          <a:xfrm>
            <a:off x="0" y="143510"/>
            <a:ext cx="6595110" cy="5631180"/>
          </a:xfrm>
          <a:prstGeom prst="rect">
            <a:avLst/>
          </a:prstGeom>
          <a:noFill/>
          <a:ln w="9525">
            <a:noFill/>
          </a:ln>
        </p:spPr>
        <p:txBody>
          <a:bodyPr wrap="square">
            <a:spAutoFit/>
          </a:bodyPr>
          <a:lstStyle/>
          <a:p>
            <a:endParaRPr lang="en-US" altLang="zh-CN" sz="2400" dirty="0">
              <a:latin typeface="Arial" panose="020B0604020202020204" pitchFamily="34" charset="0"/>
            </a:endParaRPr>
          </a:p>
          <a:p>
            <a:r>
              <a:rPr lang="en-US" altLang="zh-CN" sz="2400" dirty="0">
                <a:latin typeface="Arial" panose="020B0604020202020204" pitchFamily="34" charset="0"/>
              </a:rPr>
              <a:t>       </a:t>
            </a:r>
            <a:r>
              <a:rPr lang="zh-CN" altLang="en-US" sz="2400" b="1" dirty="0">
                <a:solidFill>
                  <a:schemeClr val="bg1"/>
                </a:solidFill>
                <a:latin typeface="Arial" panose="020B0604020202020204" pitchFamily="34" charset="0"/>
              </a:rPr>
              <a:t>阅读下面文字，按照要求作文。 </a:t>
            </a:r>
          </a:p>
          <a:p>
            <a:r>
              <a:rPr lang="zh-CN" altLang="en-US" sz="2400" b="1" dirty="0">
                <a:solidFill>
                  <a:schemeClr val="bg1"/>
                </a:solidFill>
                <a:latin typeface="Arial" panose="020B0604020202020204" pitchFamily="34" charset="0"/>
              </a:rPr>
              <a:t>       南极大陆的水陆交接处，全是滑溜溜的冰层或者尖锐的冰凌，企鹅身躯笨重，没有可以用来攀爬的前臂，也没有可以飞翔的翅膀，如何从水中上岸？ </a:t>
            </a:r>
          </a:p>
          <a:p>
            <a:r>
              <a:rPr lang="zh-CN" altLang="en-US" sz="2400" b="1" dirty="0">
                <a:solidFill>
                  <a:schemeClr val="bg1"/>
                </a:solidFill>
                <a:latin typeface="Arial" panose="020B0604020202020204" pitchFamily="34" charset="0"/>
              </a:rPr>
              <a:t>       纪录片</a:t>
            </a:r>
            <a:r>
              <a:rPr lang="en-US" altLang="zh-CN" sz="2400" b="1" dirty="0">
                <a:solidFill>
                  <a:schemeClr val="bg1"/>
                </a:solidFill>
                <a:latin typeface="Arial" panose="020B0604020202020204" pitchFamily="34" charset="0"/>
              </a:rPr>
              <a:t>《</a:t>
            </a:r>
            <a:r>
              <a:rPr lang="zh-CN" altLang="en-US" sz="2400" b="1" dirty="0">
                <a:solidFill>
                  <a:schemeClr val="bg1"/>
                </a:solidFill>
                <a:latin typeface="Arial" panose="020B0604020202020204" pitchFamily="34" charset="0"/>
              </a:rPr>
              <a:t>深蓝</a:t>
            </a:r>
            <a:r>
              <a:rPr lang="en-US" altLang="zh-CN" sz="2400" b="1" dirty="0">
                <a:solidFill>
                  <a:schemeClr val="bg1"/>
                </a:solidFill>
                <a:latin typeface="Arial" panose="020B0604020202020204" pitchFamily="34" charset="0"/>
              </a:rPr>
              <a:t>》</a:t>
            </a:r>
            <a:r>
              <a:rPr lang="zh-CN" altLang="en-US" sz="2400" b="1" dirty="0">
                <a:solidFill>
                  <a:schemeClr val="bg1"/>
                </a:solidFill>
                <a:latin typeface="Arial" panose="020B0604020202020204" pitchFamily="34" charset="0"/>
              </a:rPr>
              <a:t>，详尽地展示了企鹅登陆的过程。在将要上岸时，企鹅猛地低头，从海面扎入海中，拼力沉潜。潜得越深，海水所产生的压力和浮力越大，企鹅一直潜到适当的深度，再摆动双足，迅猛向上，犹如离弦之箭蹿出水面，腾空而起，落于陆地之上，画出一道完美弧线。     </a:t>
            </a:r>
          </a:p>
          <a:p>
            <a:r>
              <a:rPr lang="zh-CN" altLang="en-US" sz="2400" b="1" dirty="0">
                <a:solidFill>
                  <a:schemeClr val="bg1"/>
                </a:solidFill>
                <a:latin typeface="Arial" panose="020B0604020202020204" pitchFamily="34" charset="0"/>
              </a:rPr>
              <a:t>   </a:t>
            </a:r>
            <a:r>
              <a:rPr lang="zh-CN" altLang="en-US" sz="2400" b="1" dirty="0">
                <a:solidFill>
                  <a:srgbClr val="FFFF00"/>
                </a:solidFill>
                <a:latin typeface="Arial" panose="020B0604020202020204" pitchFamily="34" charset="0"/>
              </a:rPr>
              <a:t>    请根据你对这段文字所蕴涵哲理的理解，写一篇不少于</a:t>
            </a:r>
            <a:r>
              <a:rPr lang="en-US" altLang="zh-CN" sz="2400" b="1" dirty="0">
                <a:solidFill>
                  <a:srgbClr val="FFFF00"/>
                </a:solidFill>
                <a:latin typeface="Arial" panose="020B0604020202020204" pitchFamily="34" charset="0"/>
              </a:rPr>
              <a:t>800</a:t>
            </a:r>
            <a:r>
              <a:rPr lang="zh-CN" altLang="en-US" sz="2400" b="1" dirty="0">
                <a:solidFill>
                  <a:srgbClr val="FFFF00"/>
                </a:solidFill>
                <a:latin typeface="Arial" panose="020B0604020202020204" pitchFamily="34" charset="0"/>
              </a:rPr>
              <a:t>字的文章。</a:t>
            </a:r>
          </a:p>
        </p:txBody>
      </p:sp>
      <p:pic>
        <p:nvPicPr>
          <p:cNvPr id="2" name="图片 1"/>
          <p:cNvPicPr>
            <a:picLocks noChangeAspect="1"/>
          </p:cNvPicPr>
          <p:nvPr/>
        </p:nvPicPr>
        <p:blipFill>
          <a:blip r:embed="rId2"/>
          <a:stretch>
            <a:fillRect/>
          </a:stretch>
        </p:blipFill>
        <p:spPr>
          <a:xfrm>
            <a:off x="6562090" y="0"/>
            <a:ext cx="2502535" cy="3547745"/>
          </a:xfrm>
          <a:prstGeom prst="rect">
            <a:avLst/>
          </a:prstGeom>
        </p:spPr>
      </p:pic>
      <p:sp>
        <p:nvSpPr>
          <p:cNvPr id="3" name="WordArt 3"/>
          <p:cNvSpPr>
            <a:spLocks noTextEdit="1"/>
          </p:cNvSpPr>
          <p:nvPr/>
        </p:nvSpPr>
        <p:spPr>
          <a:xfrm>
            <a:off x="6948805" y="4450715"/>
            <a:ext cx="1939290" cy="1328420"/>
          </a:xfrm>
          <a:prstGeom prst="rect">
            <a:avLst/>
          </a:prstGeom>
        </p:spPr>
        <p:txBody>
          <a:bodyPr wrap="none" fromWordArt="1">
            <a:prstTxWarp prst="textPlain">
              <a:avLst>
                <a:gd name="adj" fmla="val 50000"/>
              </a:avLst>
            </a:prstTxWarp>
            <a:normAutofit/>
          </a:bodyPr>
          <a:lstStyle/>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原题</a:t>
            </a:r>
          </a:p>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呈现</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p:nvPr/>
        </p:nvSpPr>
        <p:spPr>
          <a:xfrm>
            <a:off x="0" y="143510"/>
            <a:ext cx="7392670" cy="6492875"/>
          </a:xfrm>
          <a:prstGeom prst="rect">
            <a:avLst/>
          </a:prstGeom>
          <a:noFill/>
          <a:ln w="9525">
            <a:noFill/>
          </a:ln>
        </p:spPr>
        <p:txBody>
          <a:bodyPr wrap="square">
            <a:spAutoFit/>
          </a:bodyPr>
          <a:lstStyle/>
          <a:p>
            <a:endParaRPr lang="en-US" altLang="zh-CN" sz="2400" dirty="0">
              <a:latin typeface="Arial" panose="020B0604020202020204" pitchFamily="34" charset="0"/>
            </a:endParaRPr>
          </a:p>
          <a:p>
            <a:r>
              <a:rPr lang="en-US" altLang="zh-CN" sz="2400" dirty="0">
                <a:latin typeface="Arial" panose="020B0604020202020204" pitchFamily="34" charset="0"/>
              </a:rPr>
              <a:t>       </a:t>
            </a:r>
            <a:r>
              <a:rPr lang="zh-CN" altLang="en-US" sz="2800" b="1" dirty="0">
                <a:solidFill>
                  <a:schemeClr val="bg1"/>
                </a:solidFill>
                <a:latin typeface="Arial" panose="020B0604020202020204" pitchFamily="34" charset="0"/>
              </a:rPr>
              <a:t>阅读下面文字，按照要求作文。 </a:t>
            </a:r>
          </a:p>
          <a:p>
            <a:r>
              <a:rPr lang="zh-CN" altLang="en-US" sz="2800" b="1" dirty="0">
                <a:solidFill>
                  <a:schemeClr val="bg1"/>
                </a:solidFill>
                <a:latin typeface="Arial" panose="020B0604020202020204" pitchFamily="34" charset="0"/>
              </a:rPr>
              <a:t>      竹子成长历程：前四年，地面部分仅仅长了三十厘米，于是总有人埋怨它不争气，生长太慢。却忽视它在这四年中，地下盘根错节，拓展几十平方米疆域的事实。而一旦爆发，在短短的两个月内，地面部分却疯狂生长成二十米外的毛竹。让人可叹的是，有多少人能熬过地面四年短短的三十厘米，而收获这长长的二十米？从毛竹的生长中，你获得了怎样的人生启示？请结合材料，谈谈你的看法和感悟。以此写一篇文章。</a:t>
            </a:r>
          </a:p>
          <a:p>
            <a:r>
              <a:rPr lang="zh-CN" altLang="en-US" sz="2800" b="1" dirty="0">
                <a:solidFill>
                  <a:schemeClr val="bg1"/>
                </a:solidFill>
                <a:latin typeface="Arial" panose="020B0604020202020204" pitchFamily="34" charset="0"/>
              </a:rPr>
              <a:t>    </a:t>
            </a:r>
            <a:r>
              <a:rPr lang="zh-CN" altLang="en-US" sz="2800" b="1" dirty="0">
                <a:solidFill>
                  <a:srgbClr val="FFFF00"/>
                </a:solidFill>
                <a:latin typeface="Arial" panose="020B0604020202020204" pitchFamily="34" charset="0"/>
              </a:rPr>
              <a:t>要求：选好角度，确定立意，文体自选，标题自拟，不少于800字。</a:t>
            </a:r>
            <a:endParaRPr lang="zh-CN" altLang="en-US" sz="2800" b="1" dirty="0">
              <a:solidFill>
                <a:schemeClr val="bg1"/>
              </a:solidFill>
              <a:latin typeface="Arial" panose="020B0604020202020204" pitchFamily="34" charset="0"/>
            </a:endParaRPr>
          </a:p>
          <a:p>
            <a:endParaRPr lang="zh-CN" altLang="en-US" sz="2800" b="1" dirty="0">
              <a:solidFill>
                <a:schemeClr val="bg1"/>
              </a:solidFill>
              <a:latin typeface="Arial" panose="020B0604020202020204" pitchFamily="34" charset="0"/>
            </a:endParaRPr>
          </a:p>
        </p:txBody>
      </p:sp>
      <p:sp>
        <p:nvSpPr>
          <p:cNvPr id="3" name="WordArt 3"/>
          <p:cNvSpPr>
            <a:spLocks noTextEdit="1"/>
          </p:cNvSpPr>
          <p:nvPr/>
        </p:nvSpPr>
        <p:spPr>
          <a:xfrm>
            <a:off x="7702550" y="1915795"/>
            <a:ext cx="1029970" cy="2296160"/>
          </a:xfrm>
          <a:prstGeom prst="rect">
            <a:avLst/>
          </a:prstGeom>
        </p:spPr>
        <p:txBody>
          <a:bodyPr wrap="none" fromWordArt="1">
            <a:prstTxWarp prst="textPlain">
              <a:avLst>
                <a:gd name="adj" fmla="val 50000"/>
              </a:avLst>
            </a:prstTxWarp>
            <a:normAutofit/>
          </a:bodyPr>
          <a:lstStyle/>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原题</a:t>
            </a:r>
          </a:p>
          <a:p>
            <a:pPr algn="ctr" eaLnBrk="0" hangingPunct="0"/>
            <a:r>
              <a:rPr lang="zh-CN" altLang="zh-CN" sz="3600">
                <a:ln w="19050" cap="flat" cmpd="sng">
                  <a:solidFill>
                    <a:srgbClr val="00FF00"/>
                  </a:solidFill>
                  <a:prstDash val="solid"/>
                  <a:headEnd type="none" w="med" len="med"/>
                  <a:tailEnd type="none" w="med" len="med"/>
                </a:ln>
                <a:solidFill>
                  <a:srgbClr val="00FFFF"/>
                </a:solidFill>
                <a:effectLst>
                  <a:outerShdw dist="35921" dir="2699999" algn="ctr" rotWithShape="0">
                    <a:srgbClr val="990000"/>
                  </a:outerShdw>
                </a:effectLst>
                <a:latin typeface="黑体" panose="02010600030101010101" charset="-122"/>
                <a:ea typeface="黑体" panose="02010600030101010101" charset="-122"/>
              </a:rPr>
              <a:t>呈现</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TotalTime>
  <Words>2636</Words>
  <Application>WPS 演示</Application>
  <PresentationFormat>全屏显示(4:3)</PresentationFormat>
  <Paragraphs>308</Paragraphs>
  <Slides>39</Slides>
  <Notes>2</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默认设计模板</vt:lpstr>
      <vt:lpstr>你是十环还是脱靶？               精准审题 展思想魅力 </vt:lpstr>
      <vt:lpstr>幻灯片 2</vt:lpstr>
      <vt:lpstr>幻灯片 3</vt:lpstr>
      <vt:lpstr> 审题立意是行文的关键：         正确的立意从材料中来         精准的立意从要求中来 </vt:lpstr>
      <vt:lpstr>   </vt:lpstr>
      <vt:lpstr>   </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   </vt:lpstr>
      <vt:lpstr> </vt:lpstr>
      <vt:lpstr> 杨村一中线上测试  </vt:lpstr>
      <vt:lpstr>幻灯片 20</vt:lpstr>
      <vt:lpstr>换位思考，眼前开阔，心有光明  ——写给“硬核大爷”的一封信 高二12班   吴佳仑</vt:lpstr>
      <vt:lpstr>幻灯片 22</vt:lpstr>
      <vt:lpstr>幻灯片 23</vt:lpstr>
      <vt:lpstr>这个属于复合型材料作文：    （1）相同型——求同法    （2）相反型——求异法      （3）互补型——叠加法      </vt:lpstr>
      <vt:lpstr>幻灯片 25</vt:lpstr>
      <vt:lpstr> </vt:lpstr>
      <vt:lpstr>幻灯片 27</vt:lpstr>
      <vt:lpstr> </vt:lpstr>
      <vt:lpstr>幻灯片 29</vt:lpstr>
      <vt:lpstr>幻灯片 30</vt:lpstr>
      <vt:lpstr> </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摩 擦 力</dc:title>
  <dc:creator>Administrator</dc:creator>
  <cp:lastModifiedBy>User</cp:lastModifiedBy>
  <cp:revision>568</cp:revision>
  <dcterms:created xsi:type="dcterms:W3CDTF">2019-10-23T10:07:00Z</dcterms:created>
  <dcterms:modified xsi:type="dcterms:W3CDTF">2020-05-11T04:32:25Z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2052-11.1.0.8986</vt:lpwstr>
  </property>
</Properties>
</file>