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85" r:id="rId3"/>
    <p:sldId id="287" r:id="rId4"/>
    <p:sldId id="324" r:id="rId5"/>
    <p:sldId id="333" r:id="rId6"/>
    <p:sldId id="269" r:id="rId7"/>
    <p:sldId id="292" r:id="rId8"/>
    <p:sldId id="337" r:id="rId9"/>
    <p:sldId id="328" r:id="rId10"/>
    <p:sldId id="295" r:id="rId11"/>
    <p:sldId id="339" r:id="rId12"/>
    <p:sldId id="327" r:id="rId13"/>
    <p:sldId id="320" r:id="rId14"/>
    <p:sldId id="293" r:id="rId15"/>
    <p:sldId id="318" r:id="rId16"/>
    <p:sldId id="338" r:id="rId17"/>
    <p:sldId id="345" r:id="rId18"/>
    <p:sldId id="341" r:id="rId19"/>
    <p:sldId id="346" r:id="rId20"/>
    <p:sldId id="340" r:id="rId21"/>
    <p:sldId id="319" r:id="rId22"/>
    <p:sldId id="299" r:id="rId24"/>
    <p:sldId id="300" r:id="rId25"/>
    <p:sldId id="326" r:id="rId26"/>
    <p:sldId id="347" r:id="rId27"/>
    <p:sldId id="312" r:id="rId28"/>
    <p:sldId id="302" r:id="rId29"/>
    <p:sldId id="306" r:id="rId30"/>
    <p:sldId id="304" r:id="rId31"/>
    <p:sldId id="329" r:id="rId32"/>
    <p:sldId id="331" r:id="rId33"/>
    <p:sldId id="330" r:id="rId34"/>
    <p:sldId id="323" r:id="rId35"/>
  </p:sldIdLst>
  <p:sldSz cx="9144000" cy="6858000" type="screen4x3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66FFFF"/>
    <a:srgbClr val="FFFFCC"/>
    <a:srgbClr val="CCFFCC"/>
    <a:srgbClr val="FF0066"/>
    <a:srgbClr val="009900"/>
    <a:srgbClr val="0000FF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972" y="-90"/>
      </p:cViewPr>
      <p:guideLst>
        <p:guide orient="horz" pos="2148"/>
        <p:guide pos="287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zh-CN" altLang="en-US" sz="1200" b="0" strike="noStrike" noProof="1" dirty="0">
              <a:ea typeface="宋体" panose="02010600030101010101" pitchFamily="2" charset="-122"/>
            </a:endParaRPr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zh-CN" altLang="en-US" sz="1200" b="0" strike="noStrike" noProof="1" dirty="0">
              <a:ea typeface="宋体" panose="02010600030101010101" pitchFamily="2" charset="-122"/>
            </a:endParaRPr>
          </a:p>
        </p:txBody>
      </p:sp>
      <p:sp>
        <p:nvSpPr>
          <p:cNvPr id="12292" name="幻灯片图像占位符 2051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93" name="文本占位符 2052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fontAlgn="base" hangingPunct="1"/>
            <a:endParaRPr lang="zh-CN" altLang="en-US" sz="1200" b="0" strike="noStrike" noProof="1" dirty="0">
              <a:ea typeface="宋体" panose="02010600030101010101" pitchFamily="2" charset="-122"/>
            </a:endParaRPr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fontAlgn="base" hangingPunct="1"/>
            <a:fld id="{9A0DB2DC-4C9A-4742-B13C-FB6460FD3503}" type="slidenum">
              <a:rPr lang="zh-CN" altLang="en-US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幻灯片图像占位符 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3794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b="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  <p:sp>
        <p:nvSpPr>
          <p:cNvPr id="39938" name="幻灯片图像占位符 6041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9939" name="文本占位符 60418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>
              <a:spcBef>
                <a:spcPct val="50000"/>
              </a:spcBef>
            </a:pPr>
            <a:r>
              <a:rPr lang="zh-CN" altLang="en-US" b="1" dirty="0"/>
              <a:t>引出题眼</a:t>
            </a:r>
            <a:endParaRPr lang="zh-CN" altLang="en-US" b="1" dirty="0"/>
          </a:p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ea typeface="宋体" panose="02010600030101010101" pitchFamily="2" charset="-122"/>
              </a:defRPr>
            </a:lvl1pPr>
          </a:lstStyle>
          <a:p>
            <a:pPr lvl="0" eaLnBrk="1" fontAlgn="base" hangingPunct="1">
              <a:spcBef>
                <a:spcPct val="0"/>
              </a:spcBef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image" Target="../media/image6.png"/><Relationship Id="rId1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tags" Target="../tags/tag2.xml"/><Relationship Id="rId4" Type="http://schemas.openxmlformats.org/officeDocument/2006/relationships/image" Target="../media/image3.png"/><Relationship Id="rId3" Type="http://schemas.microsoft.com/office/2007/relationships/media" Target="ppt/slides/shi.mp3" TargetMode="External"/><Relationship Id="rId2" Type="http://schemas.openxmlformats.org/officeDocument/2006/relationships/audio" Target="ppt/slides/shi.mp3" TargetMode="Externa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6.png"/><Relationship Id="rId3" Type="http://schemas.openxmlformats.org/officeDocument/2006/relationships/oleObject" Target="../embeddings/oleObject6.bin"/><Relationship Id="rId2" Type="http://schemas.openxmlformats.org/officeDocument/2006/relationships/image" Target="../media/image15.png"/><Relationship Id="rId1" Type="http://schemas.openxmlformats.org/officeDocument/2006/relationships/oleObject" Target="../embeddings/oleObject5.bin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6.png"/><Relationship Id="rId3" Type="http://schemas.openxmlformats.org/officeDocument/2006/relationships/oleObject" Target="../embeddings/oleObject8.bin"/><Relationship Id="rId2" Type="http://schemas.openxmlformats.org/officeDocument/2006/relationships/image" Target="../media/image15.png"/><Relationship Id="rId1" Type="http://schemas.openxmlformats.org/officeDocument/2006/relationships/oleObject" Target="../embeddings/oleObject7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7.png"/><Relationship Id="rId1" Type="http://schemas.openxmlformats.org/officeDocument/2006/relationships/oleObject" Target="../embeddings/oleObject9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29697" descr="琵琶行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468" y="1556703"/>
            <a:ext cx="4343400" cy="5164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29698"/>
          <p:cNvSpPr txBox="1"/>
          <p:nvPr/>
        </p:nvSpPr>
        <p:spPr>
          <a:xfrm>
            <a:off x="1055688" y="1341438"/>
            <a:ext cx="671512" cy="5256212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枫叶四弦秋怅触天涯迁谪恨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9700" name="文本框 29699"/>
          <p:cNvSpPr txBox="1"/>
          <p:nvPr/>
        </p:nvSpPr>
        <p:spPr>
          <a:xfrm>
            <a:off x="6443663" y="1412875"/>
            <a:ext cx="671512" cy="51117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浔阳千尺水勾留江上别离情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611188" y="333375"/>
            <a:ext cx="80645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下面这副对联涉及的人物是谁？涉及到什么故事？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64255" y="1020445"/>
            <a:ext cx="1330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白居易</a:t>
            </a:r>
            <a:endParaRPr lang="zh-CN" altLang="en-US" sz="280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advTm="436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1" grpId="1"/>
      <p:bldP spid="29699" grpId="0"/>
      <p:bldP spid="29699" grpId="1"/>
      <p:bldP spid="29700" grpId="0"/>
      <p:bldP spid="29700" grpId="1"/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文本框 116738"/>
          <p:cNvSpPr txBox="1"/>
          <p:nvPr/>
        </p:nvSpPr>
        <p:spPr>
          <a:xfrm>
            <a:off x="1187450" y="260350"/>
            <a:ext cx="4176713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文本框 116740"/>
          <p:cNvSpPr txBox="1"/>
          <p:nvPr/>
        </p:nvSpPr>
        <p:spPr>
          <a:xfrm>
            <a:off x="179388" y="404813"/>
            <a:ext cx="3167062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似诉平生不得志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文本框 116741"/>
          <p:cNvSpPr txBox="1"/>
          <p:nvPr/>
        </p:nvSpPr>
        <p:spPr>
          <a:xfrm>
            <a:off x="1835150" y="1989138"/>
            <a:ext cx="3419475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大珠小珠落玉盘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文本框 116746"/>
          <p:cNvSpPr txBox="1"/>
          <p:nvPr/>
        </p:nvSpPr>
        <p:spPr>
          <a:xfrm>
            <a:off x="3419475" y="3573463"/>
            <a:ext cx="3097213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幽咽泉流冰下难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文本框 116747"/>
          <p:cNvSpPr txBox="1"/>
          <p:nvPr/>
        </p:nvSpPr>
        <p:spPr>
          <a:xfrm>
            <a:off x="4932680" y="5374005"/>
            <a:ext cx="3155950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铁骑突出刀枪鸣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749" name="文本框 116748"/>
          <p:cNvSpPr txBox="1"/>
          <p:nvPr/>
        </p:nvSpPr>
        <p:spPr>
          <a:xfrm>
            <a:off x="1547813" y="1125538"/>
            <a:ext cx="33845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------“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抑郁曲”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750" name="文本框 116749"/>
          <p:cNvSpPr txBox="1"/>
          <p:nvPr/>
        </p:nvSpPr>
        <p:spPr>
          <a:xfrm>
            <a:off x="2843213" y="2708275"/>
            <a:ext cx="24479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----“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欢乐曲”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751" name="文本框 116750"/>
          <p:cNvSpPr txBox="1"/>
          <p:nvPr/>
        </p:nvSpPr>
        <p:spPr>
          <a:xfrm>
            <a:off x="4427538" y="4365625"/>
            <a:ext cx="24479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------“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沉思曲”</a:t>
            </a:r>
            <a:endParaRPr lang="zh-CN" altLang="en-US" sz="3200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6752" name="文本框 116751"/>
          <p:cNvSpPr txBox="1"/>
          <p:nvPr/>
        </p:nvSpPr>
        <p:spPr>
          <a:xfrm>
            <a:off x="6227763" y="6092825"/>
            <a:ext cx="230346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-----“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悲愤曲”</a:t>
            </a:r>
            <a:endParaRPr lang="zh-CN" altLang="en-US" sz="2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6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6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6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6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  <p:bldP spid="22531" grpId="1" animBg="1"/>
      <p:bldP spid="116749" grpId="0"/>
      <p:bldP spid="116749" grpId="1"/>
      <p:bldP spid="22532" grpId="0" bldLvl="0" animBg="1"/>
      <p:bldP spid="22532" grpId="1" animBg="1"/>
      <p:bldP spid="116750" grpId="0"/>
      <p:bldP spid="116750" grpId="1"/>
      <p:bldP spid="22533" grpId="0" bldLvl="0" animBg="1"/>
      <p:bldP spid="22533" grpId="1" animBg="1"/>
      <p:bldP spid="116751" grpId="0"/>
      <p:bldP spid="116751" grpId="1"/>
      <p:bldP spid="22534" grpId="0" bldLvl="0" animBg="1"/>
      <p:bldP spid="22534" grpId="1" animBg="1"/>
      <p:bldP spid="116752" grpId="0"/>
      <p:bldP spid="11675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7282" name="内容占位符 97281"/>
          <p:cNvSpPr>
            <a:spLocks noGrp="1"/>
          </p:cNvSpPr>
          <p:nvPr>
            <p:ph idx="1"/>
          </p:nvPr>
        </p:nvSpPr>
        <p:spPr>
          <a:xfrm>
            <a:off x="0" y="1125855"/>
            <a:ext cx="5113655" cy="1772285"/>
          </a:xfrm>
        </p:spPr>
        <p:txBody>
          <a:bodyPr anchor="t" anchorCtr="0"/>
          <a:p>
            <a:pPr marL="0" indent="0"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她通过演奏诉说自己悲惨的遭遇和内心的哀愁：浔阳江边，风寒月冷，她独守空船，孤单凄凉。所以其出场弹奏时旋律低沉抑郁。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555" name="文本框 97282"/>
          <p:cNvSpPr txBox="1"/>
          <p:nvPr/>
        </p:nvSpPr>
        <p:spPr>
          <a:xfrm>
            <a:off x="1187450" y="260350"/>
            <a:ext cx="4176713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文本框 97283"/>
          <p:cNvSpPr txBox="1"/>
          <p:nvPr/>
        </p:nvSpPr>
        <p:spPr>
          <a:xfrm>
            <a:off x="0" y="0"/>
            <a:ext cx="94678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问题三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]</a:t>
            </a:r>
            <a:r>
              <a:rPr lang="zh-CN" altLang="en-US" sz="3600" b="0" dirty="0">
                <a:latin typeface="Arial" panose="020B0604020202020204" pitchFamily="34" charset="0"/>
                <a:ea typeface="宋体" panose="02010600030101010101" pitchFamily="2" charset="-122"/>
              </a:rPr>
              <a:t>乐者本于声，声者发于情－白居易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5" name="文本框 97284"/>
          <p:cNvSpPr txBox="1"/>
          <p:nvPr/>
        </p:nvSpPr>
        <p:spPr>
          <a:xfrm>
            <a:off x="3851275" y="2781300"/>
            <a:ext cx="316706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似诉平生不得志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86" name="文本框 97285"/>
          <p:cNvSpPr txBox="1"/>
          <p:nvPr/>
        </p:nvSpPr>
        <p:spPr>
          <a:xfrm>
            <a:off x="5441950" y="6093460"/>
            <a:ext cx="31915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大珠小珠落玉盘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7293" name="文本框 97292"/>
          <p:cNvSpPr txBox="1"/>
          <p:nvPr/>
        </p:nvSpPr>
        <p:spPr>
          <a:xfrm>
            <a:off x="5066665" y="909320"/>
            <a:ext cx="3941445" cy="17532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从音乐中捕捉琵琶女情感和生活变化的轨迹。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内容占位符 97281"/>
          <p:cNvSpPr>
            <a:spLocks noGrp="1"/>
          </p:cNvSpPr>
          <p:nvPr/>
        </p:nvSpPr>
        <p:spPr>
          <a:xfrm>
            <a:off x="179705" y="3429000"/>
            <a:ext cx="5113655" cy="3230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这时欢快明朗、清脆悦耳的琵琶声，忽高忽低，交织起生动的乐章，唱出了她春风得意的青年时代。那时的她，可谓才艺超群，名噪京华，“一曲红绡不知数”，成功的荣誉与醉酒欢歌构成她生活的全部。 “大珠小珠落玉盘” 分明是她往日的欢声笑语，盈盈入耳。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56" grpId="1"/>
      <p:bldP spid="97293" grpId="0" animBg="1"/>
      <p:bldP spid="97293" grpId="1" animBg="1"/>
      <p:bldP spid="97282" grpId="0" build="p"/>
      <p:bldP spid="97282" grpId="1" build="p"/>
      <p:bldP spid="97285" grpId="0"/>
      <p:bldP spid="97285" grpId="1"/>
      <p:bldP spid="2" grpId="0"/>
      <p:bldP spid="2" grpId="1"/>
      <p:bldP spid="97286" grpId="0"/>
      <p:bldP spid="9728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4755" name="内容占位符 74754"/>
          <p:cNvSpPr>
            <a:spLocks noGrp="1"/>
          </p:cNvSpPr>
          <p:nvPr>
            <p:ph idx="1"/>
          </p:nvPr>
        </p:nvSpPr>
        <p:spPr>
          <a:xfrm>
            <a:off x="0" y="1268730"/>
            <a:ext cx="5544185" cy="2556510"/>
          </a:xfrm>
        </p:spPr>
        <p:txBody>
          <a:bodyPr anchor="t" anchorCtr="0"/>
          <a:p>
            <a:pPr marL="0" indent="0"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渐渐地，弦声缓慢，仿佛眼前的小溪被寒冰阻塞着，发出冷涩的低泣，诉说着她心中难以言表的苦楚。她“年长色衰”，生活变故，门庭冷落。迫于生计，她“老大嫁作商人妇”。回忆到这儿，怎不肝肠寸断？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  </a:t>
            </a:r>
            <a:endParaRPr lang="en-US" altLang="zh-CN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en-US" altLang="zh-CN" sz="24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579" name="文本框 74755"/>
          <p:cNvSpPr txBox="1"/>
          <p:nvPr/>
        </p:nvSpPr>
        <p:spPr>
          <a:xfrm>
            <a:off x="1187450" y="260350"/>
            <a:ext cx="4176713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0" name="文本框 74756"/>
          <p:cNvSpPr txBox="1"/>
          <p:nvPr/>
        </p:nvSpPr>
        <p:spPr>
          <a:xfrm>
            <a:off x="0" y="0"/>
            <a:ext cx="8893175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问题三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]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3600" dirty="0">
                <a:solidFill>
                  <a:srgbClr val="0000FF"/>
                </a:solidFill>
                <a:sym typeface="+mn-ea"/>
              </a:rPr>
              <a:t>从音乐中捕捉琵琶女情感和生活变化的轨迹。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0" name="文本框 74759"/>
          <p:cNvSpPr txBox="1"/>
          <p:nvPr/>
        </p:nvSpPr>
        <p:spPr>
          <a:xfrm>
            <a:off x="5435600" y="2781300"/>
            <a:ext cx="309721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幽咽泉流冰下难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761" name="文本框 74760"/>
          <p:cNvSpPr txBox="1"/>
          <p:nvPr/>
        </p:nvSpPr>
        <p:spPr>
          <a:xfrm>
            <a:off x="5651500" y="4942205"/>
            <a:ext cx="3241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铁骑突出刀枪鸣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内容占位符 74754"/>
          <p:cNvSpPr>
            <a:spLocks noGrp="1"/>
          </p:cNvSpPr>
          <p:nvPr/>
        </p:nvSpPr>
        <p:spPr>
          <a:xfrm>
            <a:off x="108585" y="4437380"/>
            <a:ext cx="5435600" cy="201041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以刚劲急促、震撼人心的节奏表达她对命运的不平之感与愤懑之情。薄情的丈夫“重利轻离别”，让她空船独守。这现实怎能不使她痛不欲生，悔恨交加？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   </a:t>
            </a:r>
            <a:endParaRPr lang="en-US" altLang="zh-CN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80000"/>
              </a:lnSpc>
            </a:pPr>
            <a:endParaRPr lang="en-US" altLang="zh-CN" sz="24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0" grpId="1"/>
      <p:bldP spid="74755" grpId="0" build="p"/>
      <p:bldP spid="74755" grpId="1" build="p"/>
      <p:bldP spid="74760" grpId="0"/>
      <p:bldP spid="74760" grpId="1"/>
      <p:bldP spid="2" grpId="0"/>
      <p:bldP spid="2" grpId="1"/>
      <p:bldP spid="74761" grpId="0"/>
      <p:bldP spid="7476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37889"/>
          <p:cNvSpPr txBox="1"/>
          <p:nvPr/>
        </p:nvSpPr>
        <p:spPr>
          <a:xfrm>
            <a:off x="4211955" y="1412875"/>
            <a:ext cx="420497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endParaRPr lang="en-US" altLang="zh-CN" sz="3200" dirty="0">
              <a:solidFill>
                <a:srgbClr val="0066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隶书" panose="02010509060101010101" pitchFamily="49" charset="-122"/>
                <a:ea typeface="新宋体" panose="02010609030101010101" pitchFamily="49" charset="-122"/>
              </a:rPr>
              <a:t>似诉平生不得志。</a:t>
            </a:r>
            <a:endParaRPr lang="zh-CN" altLang="en-US" sz="3200" dirty="0">
              <a:solidFill>
                <a:schemeClr val="bg1"/>
              </a:solidFill>
              <a:latin typeface="隶书" panose="0201050906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隶书" panose="02010509060101010101" pitchFamily="49" charset="-122"/>
                <a:ea typeface="新宋体" panose="02010609030101010101" pitchFamily="49" charset="-122"/>
              </a:rPr>
              <a:t>大珠小珠落玉盘。</a:t>
            </a:r>
            <a:endParaRPr lang="zh-CN" altLang="en-US" sz="3200" dirty="0">
              <a:solidFill>
                <a:schemeClr val="bg1"/>
              </a:solidFill>
              <a:latin typeface="隶书" panose="0201050906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幽咽泉流冰下难。</a:t>
            </a:r>
            <a:endParaRPr lang="zh-CN" altLang="en-US" sz="3200" dirty="0">
              <a:solidFill>
                <a:schemeClr val="bg1"/>
              </a:solidFill>
              <a:latin typeface="隶书" panose="0201050906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铁骑突出刀枪鸣。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37891" name="文本框 37890"/>
          <p:cNvSpPr txBox="1"/>
          <p:nvPr/>
        </p:nvSpPr>
        <p:spPr>
          <a:xfrm>
            <a:off x="5795963" y="0"/>
            <a:ext cx="1374775" cy="2286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600" b="0" noProof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琥珀" panose="02010800040101010101" pitchFamily="2" charset="-122"/>
                <a:cs typeface="+mn-cs"/>
              </a:rPr>
              <a:t>以情演曲</a:t>
            </a:r>
            <a:r>
              <a:rPr lang="zh-CN" altLang="en-US" sz="2800" b="0" noProof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琥珀" panose="02010800040101010101" pitchFamily="2" charset="-122"/>
                <a:cs typeface="+mn-cs"/>
              </a:rPr>
              <a:t>        </a:t>
            </a:r>
            <a:endParaRPr lang="zh-CN" altLang="en-US" sz="2800" b="0" noProof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琥珀" panose="02010800040101010101" pitchFamily="2" charset="-122"/>
            </a:endParaRPr>
          </a:p>
          <a:p>
            <a:r>
              <a:rPr lang="zh-CN" altLang="en-US" sz="2800" b="0" noProof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琥珀" panose="02010800040101010101" pitchFamily="2" charset="-122"/>
                <a:cs typeface="+mn-cs"/>
              </a:rPr>
              <a:t>    琵琶女</a:t>
            </a:r>
            <a:endParaRPr lang="zh-CN" altLang="en-US" sz="2800" b="0" noProof="1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琥珀" panose="02010800040101010101" pitchFamily="2" charset="-122"/>
            </a:endParaRPr>
          </a:p>
        </p:txBody>
      </p:sp>
      <p:sp>
        <p:nvSpPr>
          <p:cNvPr id="37896" name="椭圆 37895"/>
          <p:cNvSpPr/>
          <p:nvPr/>
        </p:nvSpPr>
        <p:spPr>
          <a:xfrm>
            <a:off x="3175" y="4865688"/>
            <a:ext cx="2047875" cy="1903412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琵琶女情感的变化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37902" name="椭圆 37901"/>
          <p:cNvSpPr/>
          <p:nvPr/>
        </p:nvSpPr>
        <p:spPr>
          <a:xfrm>
            <a:off x="5292725" y="6076950"/>
            <a:ext cx="2016125" cy="781050"/>
          </a:xfrm>
          <a:prstGeom prst="ellipse">
            <a:avLst/>
          </a:prstGeom>
          <a:solidFill>
            <a:srgbClr val="FFFF00"/>
          </a:solidFill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沉思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5" name="椭圆 37904"/>
          <p:cNvSpPr/>
          <p:nvPr/>
        </p:nvSpPr>
        <p:spPr>
          <a:xfrm>
            <a:off x="6835775" y="5229225"/>
            <a:ext cx="2308225" cy="781050"/>
          </a:xfrm>
          <a:prstGeom prst="ellipse">
            <a:avLst/>
          </a:prstGeom>
          <a:solidFill>
            <a:srgbClr val="FFFF00"/>
          </a:solidFill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悲愤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7" name="文本框 37906"/>
          <p:cNvSpPr txBox="1"/>
          <p:nvPr/>
        </p:nvSpPr>
        <p:spPr>
          <a:xfrm>
            <a:off x="4140200" y="1988503"/>
            <a:ext cx="4537075" cy="20612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跌宕曲折，波澜起伏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历历在目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声声入耳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层层浸染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→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点点关情。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8" name="椭圆 37907"/>
          <p:cNvSpPr/>
          <p:nvPr/>
        </p:nvSpPr>
        <p:spPr>
          <a:xfrm>
            <a:off x="1835150" y="6037263"/>
            <a:ext cx="2305050" cy="781050"/>
          </a:xfrm>
          <a:prstGeom prst="ellipse">
            <a:avLst/>
          </a:prstGeom>
          <a:solidFill>
            <a:srgbClr val="FFFF00"/>
          </a:solidFill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抑郁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10" name="椭圆 37909"/>
          <p:cNvSpPr/>
          <p:nvPr/>
        </p:nvSpPr>
        <p:spPr>
          <a:xfrm>
            <a:off x="3635375" y="5256213"/>
            <a:ext cx="2087563" cy="781050"/>
          </a:xfrm>
          <a:prstGeom prst="ellipse">
            <a:avLst/>
          </a:prstGeom>
          <a:solidFill>
            <a:srgbClr val="FFFF00"/>
          </a:solidFill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欢乐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5610" name="对象 37910"/>
          <p:cNvGraphicFramePr/>
          <p:nvPr/>
        </p:nvGraphicFramePr>
        <p:xfrm>
          <a:off x="107950" y="260985"/>
          <a:ext cx="4015740" cy="435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762250" imgH="1981200" progId="MSPhotoEd.3">
                  <p:embed/>
                </p:oleObj>
              </mc:Choice>
              <mc:Fallback>
                <p:oleObj name="" r:id="rId1" imgW="2762250" imgH="1981200" progId="MSPhotoEd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7950" y="260985"/>
                        <a:ext cx="4015740" cy="4359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913" name="文本框 37912"/>
          <p:cNvSpPr txBox="1"/>
          <p:nvPr/>
        </p:nvSpPr>
        <p:spPr>
          <a:xfrm>
            <a:off x="7596188" y="1412875"/>
            <a:ext cx="1403350" cy="38163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体悟变化：波澜美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1" grpId="1"/>
      <p:bldP spid="37913" grpId="0"/>
      <p:bldP spid="37913" grpId="1"/>
      <p:bldP spid="37907" grpId="0"/>
      <p:bldP spid="37907" grpId="1"/>
      <p:bldP spid="37896" grpId="0" animBg="1"/>
      <p:bldP spid="37896" grpId="1" animBg="1"/>
      <p:bldP spid="37908" grpId="0" animBg="1"/>
      <p:bldP spid="37908" grpId="1" animBg="1"/>
      <p:bldP spid="37910" grpId="0" animBg="1"/>
      <p:bldP spid="37910" grpId="1" animBg="1"/>
      <p:bldP spid="37902" grpId="0" animBg="1"/>
      <p:bldP spid="37902" grpId="1" animBg="1"/>
      <p:bldP spid="37905" grpId="0" animBg="1"/>
      <p:bldP spid="3790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占位符 68610"/>
          <p:cNvSpPr>
            <a:spLocks noGrp="1"/>
          </p:cNvSpPr>
          <p:nvPr>
            <p:ph idx="1"/>
          </p:nvPr>
        </p:nvSpPr>
        <p:spPr>
          <a:xfrm>
            <a:off x="3858895" y="450850"/>
            <a:ext cx="5203190" cy="4761230"/>
          </a:xfrm>
          <a:solidFill>
            <a:schemeClr val="bg1"/>
          </a:solidFill>
        </p:spPr>
        <p:txBody>
          <a:bodyPr anchor="t" anchorCtr="0"/>
          <a:p>
            <a:pPr marL="0" indent="0">
              <a:buNone/>
            </a:pPr>
            <a:r>
              <a:rPr lang="en-US" altLang="zh-CN" sz="2800">
                <a:solidFill>
                  <a:srgbClr val="0000FF"/>
                </a:solidFill>
              </a:rPr>
              <a:t>        [</a:t>
            </a:r>
            <a:r>
              <a:rPr lang="zh-CN" altLang="en-US" sz="2800" dirty="0">
                <a:solidFill>
                  <a:srgbClr val="0000FF"/>
                </a:solidFill>
              </a:rPr>
              <a:t>问题四</a:t>
            </a:r>
            <a:r>
              <a:rPr lang="en-US" altLang="zh-CN" sz="2800">
                <a:solidFill>
                  <a:srgbClr val="0000FF"/>
                </a:solidFill>
              </a:rPr>
              <a:t>]</a:t>
            </a:r>
            <a:r>
              <a:rPr lang="zh-CN" altLang="en-US" sz="2800" dirty="0">
                <a:solidFill>
                  <a:srgbClr val="0000FF"/>
                </a:solidFill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</a:rPr>
              <a:t>了解了琵琶女的艺术形象，回忆我们学过的课文中，有许多光彩照人的中国古典女性形象。请大家把她和课文</a:t>
            </a:r>
            <a:r>
              <a:rPr lang="en-US" altLang="zh-CN" sz="2800" b="1">
                <a:solidFill>
                  <a:srgbClr val="0000FF"/>
                </a:solidFill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</a:rPr>
              <a:t>杜十娘怒沉百宝箱</a:t>
            </a:r>
            <a:r>
              <a:rPr lang="en-US" altLang="zh-CN" sz="2800" b="1">
                <a:solidFill>
                  <a:srgbClr val="0000FF"/>
                </a:solidFill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</a:rPr>
              <a:t>、 </a:t>
            </a:r>
            <a:r>
              <a:rPr lang="en-US" altLang="zh-CN" sz="2800" b="1">
                <a:solidFill>
                  <a:srgbClr val="0000FF"/>
                </a:solidFill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</a:rPr>
              <a:t>孔雀东南飞</a:t>
            </a:r>
            <a:r>
              <a:rPr lang="en-US" altLang="zh-CN" sz="2800" b="1">
                <a:solidFill>
                  <a:srgbClr val="0000FF"/>
                </a:solidFill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</a:rPr>
              <a:t>、</a:t>
            </a:r>
            <a:r>
              <a:rPr lang="en-US" altLang="zh-CN" sz="2800" b="1">
                <a:solidFill>
                  <a:srgbClr val="0000FF"/>
                </a:solidFill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</a:rPr>
              <a:t>诗经氓</a:t>
            </a:r>
            <a:r>
              <a:rPr lang="en-US" altLang="zh-CN" sz="2800" b="1">
                <a:solidFill>
                  <a:srgbClr val="0000FF"/>
                </a:solidFill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</a:rPr>
              <a:t>、</a:t>
            </a:r>
            <a:r>
              <a:rPr lang="en-US" altLang="zh-CN" sz="2800" b="1">
                <a:solidFill>
                  <a:srgbClr val="0000FF"/>
                </a:solidFill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</a:rPr>
              <a:t>窦娥冤</a:t>
            </a:r>
            <a:r>
              <a:rPr lang="en-US" altLang="zh-CN" sz="2800" b="1">
                <a:solidFill>
                  <a:srgbClr val="0000FF"/>
                </a:solidFill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</a:rPr>
              <a:t>中出现的女性形象进行比较，试着找出她们的异同之处。</a:t>
            </a:r>
            <a:endParaRPr lang="zh-CN" altLang="en-US" sz="2800" b="1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en-US" altLang="zh-CN" sz="4000" dirty="0">
                <a:solidFill>
                  <a:srgbClr val="FF0000"/>
                </a:solidFill>
              </a:rPr>
              <a:t>        </a:t>
            </a:r>
            <a:r>
              <a:rPr lang="zh-CN" altLang="en-US" sz="4000" dirty="0">
                <a:solidFill>
                  <a:srgbClr val="FF0000"/>
                </a:solidFill>
              </a:rPr>
              <a:t>分小组讨论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26626" name="图片 68613" descr="1274f8dbf22g214"/>
          <p:cNvPicPr>
            <a:picLocks noChangeAspect="1"/>
          </p:cNvPicPr>
          <p:nvPr/>
        </p:nvPicPr>
        <p:blipFill>
          <a:blip r:embed="rId1"/>
          <a:srcRect b="4822"/>
          <a:stretch>
            <a:fillRect/>
          </a:stretch>
        </p:blipFill>
        <p:spPr>
          <a:xfrm>
            <a:off x="5080" y="0"/>
            <a:ext cx="3885565" cy="6784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文本占位符 114690"/>
          <p:cNvSpPr>
            <a:spLocks noGrp="1"/>
          </p:cNvSpPr>
          <p:nvPr>
            <p:ph idx="1"/>
          </p:nvPr>
        </p:nvSpPr>
        <p:spPr>
          <a:xfrm>
            <a:off x="5148263" y="0"/>
            <a:ext cx="3995737" cy="6858000"/>
          </a:xfrm>
        </p:spPr>
        <p:txBody>
          <a:bodyPr anchor="t" anchorCtr="0"/>
          <a:p>
            <a:endParaRPr lang="en-US" altLang="zh-CN" sz="2800" dirty="0">
              <a:solidFill>
                <a:schemeClr val="folHlink"/>
              </a:solidFill>
            </a:endParaRPr>
          </a:p>
          <a:p>
            <a:endParaRPr lang="en-US" altLang="zh-CN" sz="2800" dirty="0"/>
          </a:p>
        </p:txBody>
      </p:sp>
      <p:pic>
        <p:nvPicPr>
          <p:cNvPr id="27651" name="图片 114691" descr="1274f8dbf22g214"/>
          <p:cNvPicPr>
            <a:picLocks noChangeAspect="1"/>
          </p:cNvPicPr>
          <p:nvPr/>
        </p:nvPicPr>
        <p:blipFill>
          <a:blip r:embed="rId2"/>
          <a:srcRect b="6262"/>
          <a:stretch>
            <a:fillRect/>
          </a:stretch>
        </p:blipFill>
        <p:spPr>
          <a:xfrm>
            <a:off x="-541337" y="0"/>
            <a:ext cx="5329237" cy="6859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3" name="文本框 114692"/>
          <p:cNvSpPr txBox="1"/>
          <p:nvPr/>
        </p:nvSpPr>
        <p:spPr>
          <a:xfrm>
            <a:off x="6816725" y="620713"/>
            <a:ext cx="793750" cy="53292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000" noProof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古典女性形象比较分析</a:t>
            </a:r>
            <a:endParaRPr lang="zh-CN" altLang="en-US" sz="4000" noProof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8674" name="图片 122883" descr="杜十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375" y="0"/>
            <a:ext cx="550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文本框 122887"/>
          <p:cNvSpPr txBox="1"/>
          <p:nvPr/>
        </p:nvSpPr>
        <p:spPr>
          <a:xfrm>
            <a:off x="1833563" y="620713"/>
            <a:ext cx="793750" cy="5329237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杜十娘怒沉百宝箱</a:t>
            </a: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9698" name="图片 118785" descr="doueyu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323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文本框 118790"/>
          <p:cNvSpPr txBox="1"/>
          <p:nvPr/>
        </p:nvSpPr>
        <p:spPr>
          <a:xfrm>
            <a:off x="5795963" y="3068638"/>
            <a:ext cx="3959225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窦娥冤</a:t>
            </a:r>
            <a:r>
              <a:rPr lang="en-US" altLang="zh-CN" sz="40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4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0722" name="图片 123907" descr="b20060411172748_5890_SYB4J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0"/>
            <a:ext cx="414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123909"/>
          <p:cNvSpPr txBox="1"/>
          <p:nvPr/>
        </p:nvSpPr>
        <p:spPr>
          <a:xfrm>
            <a:off x="2268538" y="908050"/>
            <a:ext cx="854075" cy="5256213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孔雀东南飞</a:t>
            </a:r>
            <a:r>
              <a:rPr lang="en-US" altLang="zh-CN" sz="44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4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746" name="标题 117761"/>
          <p:cNvSpPr>
            <a:spLocks noGrp="1"/>
          </p:cNvSpPr>
          <p:nvPr>
            <p:ph type="title"/>
          </p:nvPr>
        </p:nvSpPr>
        <p:spPr>
          <a:xfrm>
            <a:off x="5363845" y="2708910"/>
            <a:ext cx="3507105" cy="1143000"/>
          </a:xfrm>
        </p:spPr>
        <p:txBody>
          <a:bodyPr anchor="ctr" anchorCtr="0"/>
          <a:p>
            <a:r>
              <a:rPr lang="en-US" altLang="zh-CN" sz="3600"/>
              <a:t>《</a:t>
            </a:r>
            <a:r>
              <a:rPr lang="zh-CN" altLang="en-US" sz="3600" dirty="0"/>
              <a:t>诗经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600" dirty="0"/>
              <a:t>氓</a:t>
            </a:r>
            <a:r>
              <a:rPr lang="en-US" altLang="zh-CN" sz="3600"/>
              <a:t>》</a:t>
            </a:r>
            <a:endParaRPr lang="en-US" altLang="zh-CN" sz="3600"/>
          </a:p>
        </p:txBody>
      </p:sp>
      <p:pic>
        <p:nvPicPr>
          <p:cNvPr id="31747" name="文本占位符 117763" descr="u=1417050667,1139306923&amp;gp=2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148263" cy="6858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3174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矩形 31746"/>
          <p:cNvSpPr/>
          <p:nvPr/>
        </p:nvSpPr>
        <p:spPr>
          <a:xfrm>
            <a:off x="2555875" y="549275"/>
            <a:ext cx="4248150" cy="121443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algn="ctr">
              <a:spcBef>
                <a:spcPct val="0"/>
              </a:spcBef>
              <a:buClrTx/>
              <a:buFontTx/>
            </a:pPr>
            <a:r>
              <a:rPr lang="zh-CN" altLang="en-US" sz="7200" dirty="0">
                <a:solidFill>
                  <a:srgbClr val="00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琵琶行</a:t>
            </a:r>
            <a:endParaRPr lang="zh-CN" altLang="en-US" sz="7200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31748" name="文本框 31747"/>
          <p:cNvSpPr txBox="1"/>
          <p:nvPr/>
        </p:nvSpPr>
        <p:spPr>
          <a:xfrm>
            <a:off x="4140200" y="1989138"/>
            <a:ext cx="1727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白居易</a:t>
            </a:r>
            <a:endParaRPr lang="zh-CN" altLang="en-US" sz="400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1749" name="shi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 advTm="1860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31308" fill="hold"/>
                                        <p:tgtEl>
                                          <p:spTgt spid="317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49"/>
                </p:tgtEl>
              </p:cMediaNode>
            </p:audio>
          </p:childTnLst>
        </p:cTn>
      </p:par>
    </p:tnLst>
    <p:bldLst>
      <p:bldP spid="31747" grpId="0"/>
      <p:bldP spid="317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占位符 69634"/>
          <p:cNvSpPr>
            <a:spLocks noGrp="1"/>
          </p:cNvSpPr>
          <p:nvPr>
            <p:ph idx="1"/>
          </p:nvPr>
        </p:nvSpPr>
        <p:spPr>
          <a:xfrm>
            <a:off x="395288" y="4797425"/>
            <a:ext cx="8488362" cy="1587500"/>
          </a:xfrm>
        </p:spPr>
        <p:txBody>
          <a:bodyPr anchor="t" anchorCtr="0"/>
          <a:p>
            <a:pPr marL="0" indent="0">
              <a:buNone/>
            </a:pPr>
            <a:r>
              <a:rPr lang="en-US" altLang="zh-CN" b="1" dirty="0"/>
              <a:t>       </a:t>
            </a:r>
            <a:r>
              <a:rPr lang="zh-CN" altLang="en-US" b="1" dirty="0"/>
              <a:t>琵琶女的</a:t>
            </a:r>
            <a:r>
              <a:rPr lang="zh-CN" altLang="en-US" b="1" dirty="0">
                <a:solidFill>
                  <a:srgbClr val="FF0000"/>
                </a:solidFill>
              </a:rPr>
              <a:t>形象具有高度的概括性、典型性。</a:t>
            </a:r>
            <a:r>
              <a:rPr lang="zh-CN" altLang="en-US" b="1" dirty="0"/>
              <a:t>她的不幸遭遇深刻地揭示了</a:t>
            </a:r>
            <a:r>
              <a:rPr lang="zh-CN" altLang="en-US" b="1" dirty="0">
                <a:solidFill>
                  <a:srgbClr val="FF0000"/>
                </a:solidFill>
              </a:rPr>
              <a:t>封建社会中被侮辱、被损害的女子们的共同的悲惨命运。</a:t>
            </a:r>
            <a:r>
              <a:rPr lang="zh-CN" altLang="en-US" b="1" dirty="0">
                <a:solidFill>
                  <a:schemeClr val="bg1"/>
                </a:solidFill>
              </a:rPr>
              <a:t>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2770" name="标题 69638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lang="zh-CN" altLang="zh-CN" dirty="0"/>
          </a:p>
        </p:txBody>
      </p:sp>
      <p:pic>
        <p:nvPicPr>
          <p:cNvPr id="69641" name="图片 69640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6323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/>
          </p:cNvSpPr>
          <p:nvPr>
            <p:ph type="title"/>
          </p:nvPr>
        </p:nvSpPr>
        <p:spPr>
          <a:xfrm>
            <a:off x="0" y="4508500"/>
            <a:ext cx="9144000" cy="2305050"/>
          </a:xfrm>
          <a:solidFill>
            <a:schemeClr val="bg1"/>
          </a:solidFill>
        </p:spPr>
        <p:txBody>
          <a:bodyPr anchor="ctr" anchorCtr="0"/>
          <a:p>
            <a:pPr algn="l"/>
            <a:r>
              <a:rPr lang="en-US" altLang="zh-CN" sz="280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[</a:t>
            </a:r>
            <a:r>
              <a:rPr lang="zh-CN" altLang="en-US" sz="280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问题六</a:t>
            </a:r>
            <a:r>
              <a:rPr lang="en-US" altLang="zh-CN" sz="280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]</a:t>
            </a:r>
            <a:r>
              <a:rPr lang="zh-CN" altLang="en-US" sz="2800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是什么触动了作者，让他和琵琶女有着共同感情体验，才会有如此感慨？集中表现作者和琵琶女情感共鸣的那句诗是</a:t>
            </a:r>
            <a:r>
              <a:rPr lang="en-US" altLang="zh-CN" sz="28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----</a:t>
            </a:r>
            <a:endParaRPr lang="en-US" altLang="zh-CN" sz="4000">
              <a:solidFill>
                <a:srgbClr val="FF0000"/>
              </a:solidFill>
            </a:endParaRPr>
          </a:p>
        </p:txBody>
      </p:sp>
      <p:sp>
        <p:nvSpPr>
          <p:cNvPr id="34819" name="文本占位符 44034"/>
          <p:cNvSpPr>
            <a:spLocks noGrp="1"/>
          </p:cNvSpPr>
          <p:nvPr>
            <p:ph idx="1"/>
          </p:nvPr>
        </p:nvSpPr>
        <p:spPr>
          <a:xfrm>
            <a:off x="468630" y="260350"/>
            <a:ext cx="8506460" cy="1097915"/>
          </a:xfrm>
        </p:spPr>
        <p:txBody>
          <a:bodyPr anchor="t" anchorCtr="0"/>
          <a:p>
            <a:pPr marL="0" indent="0"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琵琶女的演奏令人叹服，琵琶女的遭遇令人同情，这里面还有一个关键人物</a:t>
            </a:r>
            <a:r>
              <a:rPr lang="en-US" altLang="zh-CN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---</a:t>
            </a:r>
            <a:endParaRPr lang="en-US" altLang="zh-CN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037" name="文本框 44036"/>
          <p:cNvSpPr txBox="1"/>
          <p:nvPr/>
        </p:nvSpPr>
        <p:spPr>
          <a:xfrm>
            <a:off x="4140200" y="6057265"/>
            <a:ext cx="3880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sz="3200" dirty="0">
                <a:latin typeface="黑体" panose="02010600030101010101" pitchFamily="2" charset="-122"/>
                <a:ea typeface="黑体" panose="02010600030101010101" pitchFamily="2" charset="-122"/>
              </a:rPr>
              <a:t>同是天涯沦落人” </a:t>
            </a:r>
            <a:endParaRPr lang="zh-CN" altLang="en-US" sz="2800" dirty="0">
              <a:solidFill>
                <a:srgbClr val="0000FF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44038" name="文本框 44037"/>
          <p:cNvSpPr txBox="1"/>
          <p:nvPr/>
        </p:nvSpPr>
        <p:spPr>
          <a:xfrm>
            <a:off x="1116013" y="2924175"/>
            <a:ext cx="7056437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一闻琵琶：闻声不见人，邀相见，情相触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二闻琵琶：见人再闻声，诉沦落，情相通</a:t>
            </a:r>
            <a:endParaRPr lang="zh-CN" altLang="en-US" sz="2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三闻琵琶：知人重闻声，青衫湿</a:t>
            </a:r>
            <a:r>
              <a:rPr lang="en-US" altLang="zh-CN" sz="2400">
                <a:latin typeface="黑体" panose="02010600030101010101" pitchFamily="2" charset="-122"/>
                <a:ea typeface="黑体" panose="02010600030101010101" pitchFamily="2" charset="-122"/>
              </a:rPr>
              <a:t>, </a:t>
            </a:r>
            <a:r>
              <a:rPr lang="zh-CN" altLang="en-US" sz="2400" dirty="0">
                <a:latin typeface="黑体" panose="02010600030101010101" pitchFamily="2" charset="-122"/>
                <a:ea typeface="黑体" panose="02010600030101010101" pitchFamily="2" charset="-122"/>
              </a:rPr>
              <a:t>情相融</a:t>
            </a:r>
            <a:endParaRPr lang="zh-CN" altLang="en-US" sz="2400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039" name="文本框 44038"/>
          <p:cNvSpPr txBox="1"/>
          <p:nvPr/>
        </p:nvSpPr>
        <p:spPr>
          <a:xfrm>
            <a:off x="611188" y="1484313"/>
            <a:ext cx="806450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</a:pPr>
            <a:r>
              <a:rPr lang="en-US" altLang="zh-CN" sz="2800" b="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28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[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问题五</a:t>
            </a:r>
            <a:r>
              <a:rPr lang="en-US" altLang="zh-CN" sz="28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]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：诗人多次写到自己被琵琶女的弹奏深深感染，全篇写哪三个音乐回合？请用简洁的语言概括。</a:t>
            </a:r>
            <a:endParaRPr lang="zh-CN" altLang="en-US" sz="28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056" name="文本框 44055"/>
          <p:cNvSpPr txBox="1"/>
          <p:nvPr/>
        </p:nvSpPr>
        <p:spPr>
          <a:xfrm>
            <a:off x="7453630" y="776605"/>
            <a:ext cx="1222375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latin typeface="Arial" panose="020B0604020202020204" pitchFamily="34" charset="0"/>
                <a:ea typeface="黑体" panose="02010600030101010101" pitchFamily="2" charset="-122"/>
              </a:rPr>
              <a:t>作者。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  <p:bldP spid="34819" grpId="1" build="p"/>
      <p:bldP spid="44056" grpId="0"/>
      <p:bldP spid="44056" grpId="1"/>
      <p:bldP spid="44039" grpId="0"/>
      <p:bldP spid="44039" grpId="1"/>
      <p:bldP spid="44038" grpId="0"/>
      <p:bldP spid="44038" grpId="1"/>
      <p:bldP spid="44034" grpId="0" animBg="1"/>
      <p:bldP spid="44034" grpId="1" animBg="1"/>
      <p:bldP spid="44037" grpId="0"/>
      <p:bldP spid="4403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标题 45063"/>
          <p:cNvSpPr>
            <a:spLocks noGrp="1"/>
          </p:cNvSpPr>
          <p:nvPr>
            <p:ph type="title"/>
          </p:nvPr>
        </p:nvSpPr>
        <p:spPr>
          <a:xfrm>
            <a:off x="461963" y="476250"/>
            <a:ext cx="8221662" cy="1365250"/>
          </a:xfrm>
        </p:spPr>
        <p:txBody>
          <a:bodyPr anchor="ctr" anchorCtr="0"/>
          <a:p>
            <a:pPr algn="l"/>
            <a:r>
              <a:rPr lang="en-US" altLang="zh-CN" sz="4000" dirty="0">
                <a:solidFill>
                  <a:srgbClr val="FF0000"/>
                </a:solidFill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[</a:t>
            </a:r>
            <a:r>
              <a:rPr lang="zh-CN" altLang="en-US" sz="32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问题七</a:t>
            </a:r>
            <a:r>
              <a:rPr lang="en-US" altLang="zh-CN" sz="320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]</a:t>
            </a:r>
            <a:r>
              <a:rPr lang="zh-CN" altLang="en-US" sz="3200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：两个人的“同是”表现在哪里呢？　　　　　　</a:t>
            </a:r>
            <a:r>
              <a:rPr lang="zh-CN" altLang="en-US" sz="32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前后交流</a:t>
            </a:r>
            <a:endParaRPr lang="zh-CN" altLang="en-US" sz="3600" dirty="0">
              <a:solidFill>
                <a:schemeClr val="tx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5842" name="内容占位符 45059"/>
          <p:cNvGraphicFramePr>
            <a:graphicFrameLocks noGrp="1"/>
          </p:cNvGraphicFramePr>
          <p:nvPr>
            <p:ph sz="quarter" idx="2"/>
          </p:nvPr>
        </p:nvGraphicFramePr>
        <p:xfrm>
          <a:off x="5219700" y="2232025"/>
          <a:ext cx="3671888" cy="462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524000" imgH="2019300" progId="MSPhotoEd.3">
                  <p:embed/>
                </p:oleObj>
              </mc:Choice>
              <mc:Fallback>
                <p:oleObj name="" r:id="rId1" imgW="1524000" imgH="2019300" progId="MSPhotoEd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19700" y="2232025"/>
                        <a:ext cx="3671888" cy="46259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3" name="内容占位符 45062"/>
          <p:cNvGraphicFramePr>
            <a:graphicFrameLocks noGrp="1"/>
          </p:cNvGraphicFramePr>
          <p:nvPr>
            <p:ph sz="quarter" idx="3"/>
          </p:nvPr>
        </p:nvGraphicFramePr>
        <p:xfrm>
          <a:off x="250825" y="2249488"/>
          <a:ext cx="3744913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1695450" imgH="3476625" progId="MSPhotoEd.3">
                  <p:embed/>
                </p:oleObj>
              </mc:Choice>
              <mc:Fallback>
                <p:oleObj name="" r:id="rId3" imgW="1695450" imgH="3476625" progId="MSPhotoEd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825" y="2249488"/>
                        <a:ext cx="3744913" cy="4608512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6865" name="内容占位符 96258"/>
          <p:cNvGraphicFramePr>
            <a:graphicFrameLocks noGrp="1"/>
          </p:cNvGraphicFramePr>
          <p:nvPr>
            <p:ph sz="quarter" idx="2"/>
          </p:nvPr>
        </p:nvGraphicFramePr>
        <p:xfrm>
          <a:off x="5219700" y="2232025"/>
          <a:ext cx="3671888" cy="462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1524000" imgH="2019300" progId="MSPhotoEd.3">
                  <p:embed/>
                </p:oleObj>
              </mc:Choice>
              <mc:Fallback>
                <p:oleObj name="" r:id="rId1" imgW="1524000" imgH="2019300" progId="MSPhotoEd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19700" y="2232025"/>
                        <a:ext cx="3671888" cy="46259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6" name="内容占位符 96259"/>
          <p:cNvGraphicFramePr>
            <a:graphicFrameLocks noGrp="1"/>
          </p:cNvGraphicFramePr>
          <p:nvPr>
            <p:ph sz="quarter" idx="3"/>
          </p:nvPr>
        </p:nvGraphicFramePr>
        <p:xfrm>
          <a:off x="250825" y="2249488"/>
          <a:ext cx="3744913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1695450" imgH="3476625" progId="MSPhotoEd.3">
                  <p:embed/>
                </p:oleObj>
              </mc:Choice>
              <mc:Fallback>
                <p:oleObj name="" r:id="rId3" imgW="1695450" imgH="3476625" progId="MSPhotoEd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825" y="2249488"/>
                        <a:ext cx="3744913" cy="4608512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7" name="文本框 96261"/>
          <p:cNvSpPr txBox="1"/>
          <p:nvPr/>
        </p:nvSpPr>
        <p:spPr>
          <a:xfrm>
            <a:off x="468313" y="620713"/>
            <a:ext cx="1295400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63" name="文本框 96262"/>
          <p:cNvSpPr txBox="1"/>
          <p:nvPr/>
        </p:nvSpPr>
        <p:spPr>
          <a:xfrm>
            <a:off x="971550" y="188913"/>
            <a:ext cx="6911975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同是：</a:t>
            </a:r>
            <a:endParaRPr lang="zh-CN" altLang="en-US" sz="360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64" name="文本框 96263"/>
          <p:cNvSpPr txBox="1"/>
          <p:nvPr/>
        </p:nvSpPr>
        <p:spPr>
          <a:xfrm>
            <a:off x="2339975" y="836613"/>
            <a:ext cx="6408738" cy="23066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才艺超群，无奈离京，</a:t>
            </a:r>
            <a:endParaRPr lang="zh-CN" altLang="en-US" sz="360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落魄失意，反差巨大。</a:t>
            </a:r>
            <a:endParaRPr lang="zh-CN" altLang="en-US" sz="360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60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标题 124929"/>
          <p:cNvSpPr>
            <a:spLocks noGrp="1"/>
          </p:cNvSpPr>
          <p:nvPr>
            <p:ph type="title"/>
          </p:nvPr>
        </p:nvSpPr>
        <p:spPr>
          <a:xfrm>
            <a:off x="2484120" y="189230"/>
            <a:ext cx="3867150" cy="915670"/>
          </a:xfrm>
        </p:spPr>
        <p:txBody>
          <a:bodyPr anchor="ctr" anchorCtr="0"/>
          <a:p>
            <a:r>
              <a:rPr lang="zh-CN" altLang="en-US" sz="3600" b="1" dirty="0">
                <a:solidFill>
                  <a:srgbClr val="FF0000"/>
                </a:solidFill>
              </a:rPr>
              <a:t>合作探究：同是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24931" name="文本占位符 124930"/>
          <p:cNvSpPr>
            <a:spLocks noGrp="1"/>
          </p:cNvSpPr>
          <p:nvPr>
            <p:ph type="body" sz="half" idx="1"/>
          </p:nvPr>
        </p:nvSpPr>
        <p:spPr>
          <a:xfrm>
            <a:off x="323850" y="981075"/>
            <a:ext cx="2414270" cy="791210"/>
          </a:xfrm>
        </p:spPr>
        <p:txBody>
          <a:bodyPr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才艺超群：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名扬京都女艺人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24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24933" name="文本框 124932"/>
          <p:cNvSpPr txBox="1"/>
          <p:nvPr/>
        </p:nvSpPr>
        <p:spPr>
          <a:xfrm>
            <a:off x="5507673" y="1268730"/>
            <a:ext cx="23288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才华横溢大诗人</a:t>
            </a:r>
            <a:endParaRPr lang="zh-CN" altLang="en-US" sz="2400" noProof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934" name="文本框 124933"/>
          <p:cNvSpPr txBox="1"/>
          <p:nvPr/>
        </p:nvSpPr>
        <p:spPr>
          <a:xfrm>
            <a:off x="5507673" y="2493010"/>
            <a:ext cx="23288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我从去年辞帝京</a:t>
            </a:r>
            <a:endParaRPr lang="zh-CN" altLang="en-US" sz="2400" noProof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935" name="文本框 124934"/>
          <p:cNvSpPr txBox="1"/>
          <p:nvPr/>
        </p:nvSpPr>
        <p:spPr>
          <a:xfrm>
            <a:off x="5507673" y="3645218"/>
            <a:ext cx="23288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谪居卧病浔阳城</a:t>
            </a:r>
            <a:endParaRPr lang="zh-CN" altLang="en-US" sz="2400" noProof="1" dirty="0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936" name="文本框 124935"/>
          <p:cNvSpPr txBox="1"/>
          <p:nvPr/>
        </p:nvSpPr>
        <p:spPr>
          <a:xfrm>
            <a:off x="5147628" y="5445760"/>
            <a:ext cx="3492500" cy="749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noProof="1" dirty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昔日：才高位显居京城 如今：谪居浔阳处境艰</a:t>
            </a:r>
            <a:endParaRPr lang="zh-CN" altLang="en-US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937" name="文本框 124936"/>
          <p:cNvSpPr txBox="1"/>
          <p:nvPr/>
        </p:nvSpPr>
        <p:spPr>
          <a:xfrm>
            <a:off x="467360" y="5373370"/>
            <a:ext cx="331311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少年：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一曲红绡不知数</a:t>
            </a:r>
            <a:endParaRPr lang="zh-CN" altLang="en-US" sz="240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老大：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门前冷落鞍马稀</a:t>
            </a:r>
            <a:endParaRPr lang="zh-CN" altLang="en-US" sz="2400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941" name="矩形 124940"/>
          <p:cNvSpPr/>
          <p:nvPr/>
        </p:nvSpPr>
        <p:spPr>
          <a:xfrm>
            <a:off x="3924300" y="4653280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fontAlgn="base"/>
            <a:r>
              <a:rPr lang="zh-CN" altLang="en-US" sz="2400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反差巨大</a:t>
            </a:r>
            <a:endParaRPr lang="zh-CN" altLang="en-US" sz="2400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占位符 124930"/>
          <p:cNvSpPr>
            <a:spLocks noGrp="1"/>
          </p:cNvSpPr>
          <p:nvPr/>
        </p:nvSpPr>
        <p:spPr>
          <a:xfrm>
            <a:off x="323850" y="1988820"/>
            <a:ext cx="2439035" cy="81026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无奈离京：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自言本是京城女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24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124930"/>
          <p:cNvSpPr>
            <a:spLocks noGrp="1"/>
          </p:cNvSpPr>
          <p:nvPr/>
        </p:nvSpPr>
        <p:spPr>
          <a:xfrm>
            <a:off x="467360" y="3285490"/>
            <a:ext cx="2386330" cy="965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落魄失意：</a:t>
            </a:r>
            <a:endParaRPr kumimoji="0" lang="zh-CN" altLang="en-US" sz="2400" b="1" i="0" u="none" strike="noStrike" kern="1200" cap="none" spc="0" normalizeH="0" baseline="0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rPr>
              <a:t>居无定所商人妇</a:t>
            </a:r>
            <a:endParaRPr kumimoji="0" lang="zh-CN" altLang="en-US" sz="2400" b="1" i="0" u="none" strike="noStrike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4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4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4" grpId="0"/>
      <p:bldP spid="37889" grpId="0"/>
      <p:bldP spid="37889" grpId="1"/>
      <p:bldP spid="124931" grpId="0" build="p"/>
      <p:bldP spid="124931" grpId="1" build="p"/>
      <p:bldP spid="124933" grpId="0"/>
      <p:bldP spid="124933" grpId="1"/>
      <p:bldP spid="3" grpId="0"/>
      <p:bldP spid="3" grpId="1"/>
      <p:bldP spid="4" grpId="0"/>
      <p:bldP spid="4" grpId="1"/>
      <p:bldP spid="124935" grpId="0"/>
      <p:bldP spid="124935" grpId="1"/>
      <p:bldP spid="124941" grpId="0"/>
      <p:bldP spid="124941" grpId="1"/>
      <p:bldP spid="124937" grpId="0"/>
      <p:bldP spid="124937" grpId="1"/>
      <p:bldP spid="124936" grpId="0"/>
      <p:bldP spid="12493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椭圆 59393"/>
          <p:cNvSpPr/>
          <p:nvPr/>
        </p:nvSpPr>
        <p:spPr>
          <a:xfrm>
            <a:off x="2987675" y="3068638"/>
            <a:ext cx="2879725" cy="1192212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琵琶行</a:t>
            </a:r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白居易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4" name="圆角矩形 59394"/>
          <p:cNvSpPr/>
          <p:nvPr/>
        </p:nvSpPr>
        <p:spPr>
          <a:xfrm>
            <a:off x="2843213" y="1268413"/>
            <a:ext cx="2951162" cy="5651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江头夜送客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5" name="下箭头 59395"/>
          <p:cNvSpPr/>
          <p:nvPr/>
        </p:nvSpPr>
        <p:spPr>
          <a:xfrm rot="2459701">
            <a:off x="2627313" y="1700213"/>
            <a:ext cx="142875" cy="1316037"/>
          </a:xfrm>
          <a:prstGeom prst="downArrow">
            <a:avLst>
              <a:gd name="adj1" fmla="val 50000"/>
              <a:gd name="adj2" fmla="val 230192"/>
            </a:avLst>
          </a:prstGeom>
          <a:solidFill>
            <a:srgbClr val="FF0000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6" name="下箭头 59396"/>
          <p:cNvSpPr/>
          <p:nvPr/>
        </p:nvSpPr>
        <p:spPr>
          <a:xfrm rot="-2599113">
            <a:off x="5795963" y="1628775"/>
            <a:ext cx="150812" cy="1392238"/>
          </a:xfrm>
          <a:prstGeom prst="downArrow">
            <a:avLst>
              <a:gd name="adj1" fmla="val 50000"/>
              <a:gd name="adj2" fmla="val 230704"/>
            </a:avLst>
          </a:prstGeom>
          <a:solidFill>
            <a:srgbClr val="FF0000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7" name="圆角矩形 59397"/>
          <p:cNvSpPr/>
          <p:nvPr/>
        </p:nvSpPr>
        <p:spPr>
          <a:xfrm>
            <a:off x="0" y="2852738"/>
            <a:ext cx="2916238" cy="5651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月夜弹琵琶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9" name="圆角矩形 59398"/>
          <p:cNvSpPr/>
          <p:nvPr/>
        </p:nvSpPr>
        <p:spPr>
          <a:xfrm>
            <a:off x="5867400" y="2852738"/>
            <a:ext cx="3276600" cy="5651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月夜听琵琶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9" name="下箭头 59399"/>
          <p:cNvSpPr/>
          <p:nvPr/>
        </p:nvSpPr>
        <p:spPr>
          <a:xfrm>
            <a:off x="1403350" y="3429000"/>
            <a:ext cx="144463" cy="720725"/>
          </a:xfrm>
          <a:prstGeom prst="downArrow">
            <a:avLst>
              <a:gd name="adj1" fmla="val 50000"/>
              <a:gd name="adj2" fmla="val 124678"/>
            </a:avLst>
          </a:prstGeom>
          <a:solidFill>
            <a:srgbClr val="FF0000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0" name="下箭头 59400"/>
          <p:cNvSpPr/>
          <p:nvPr/>
        </p:nvSpPr>
        <p:spPr>
          <a:xfrm>
            <a:off x="7308850" y="3429000"/>
            <a:ext cx="142875" cy="720725"/>
          </a:xfrm>
          <a:prstGeom prst="downArrow">
            <a:avLst>
              <a:gd name="adj1" fmla="val 50000"/>
              <a:gd name="adj2" fmla="val 126064"/>
            </a:avLst>
          </a:prstGeom>
          <a:solidFill>
            <a:srgbClr val="FF0000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1" name="圆角矩形 59401"/>
          <p:cNvSpPr/>
          <p:nvPr/>
        </p:nvSpPr>
        <p:spPr>
          <a:xfrm>
            <a:off x="0" y="4149725"/>
            <a:ext cx="3195638" cy="5651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乐女话身世之苦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03" name="圆角矩形 59402"/>
          <p:cNvSpPr/>
          <p:nvPr/>
        </p:nvSpPr>
        <p:spPr>
          <a:xfrm>
            <a:off x="6011863" y="4151313"/>
            <a:ext cx="3132137" cy="5651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诗人述迁谪之恨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3" name="下箭头 59403"/>
          <p:cNvSpPr/>
          <p:nvPr/>
        </p:nvSpPr>
        <p:spPr>
          <a:xfrm rot="-2582046">
            <a:off x="1763713" y="4652963"/>
            <a:ext cx="144462" cy="1012825"/>
          </a:xfrm>
          <a:prstGeom prst="downArrow">
            <a:avLst>
              <a:gd name="adj1" fmla="val 50000"/>
              <a:gd name="adj2" fmla="val 175210"/>
            </a:avLst>
          </a:prstGeom>
          <a:solidFill>
            <a:srgbClr val="FF0000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4" name="下箭头 59404"/>
          <p:cNvSpPr/>
          <p:nvPr/>
        </p:nvSpPr>
        <p:spPr>
          <a:xfrm rot="2087415">
            <a:off x="7235825" y="4652963"/>
            <a:ext cx="136525" cy="976312"/>
          </a:xfrm>
          <a:prstGeom prst="downArrow">
            <a:avLst>
              <a:gd name="adj1" fmla="val 50000"/>
              <a:gd name="adj2" fmla="val 178712"/>
            </a:avLst>
          </a:prstGeom>
          <a:solidFill>
            <a:srgbClr val="FF0000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06" name="圆角矩形 59405"/>
          <p:cNvSpPr/>
          <p:nvPr/>
        </p:nvSpPr>
        <p:spPr>
          <a:xfrm>
            <a:off x="2195513" y="5418138"/>
            <a:ext cx="4824412" cy="1276350"/>
          </a:xfrm>
          <a:prstGeom prst="roundRect">
            <a:avLst>
              <a:gd name="adj" fmla="val 16667"/>
            </a:avLst>
          </a:prstGeom>
          <a:solidFill>
            <a:srgbClr val="0000FF"/>
          </a:solidFill>
          <a:ln w="9525">
            <a:noFill/>
          </a:ln>
        </p:spPr>
        <p:txBody>
          <a:bodyPr anchor="ctr" anchorCtr="0">
            <a:spAutoFit/>
          </a:bodyPr>
          <a:p>
            <a:pPr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同是天涯沦落人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相逢何必曾相识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6" name="文本框 59406"/>
          <p:cNvSpPr txBox="1"/>
          <p:nvPr/>
        </p:nvSpPr>
        <p:spPr>
          <a:xfrm rot="2253441">
            <a:off x="2245678" y="1824038"/>
            <a:ext cx="458787" cy="792162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琵琶女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7" name="文本框 59407"/>
          <p:cNvSpPr txBox="1"/>
          <p:nvPr/>
        </p:nvSpPr>
        <p:spPr>
          <a:xfrm rot="-2475560">
            <a:off x="5927408" y="1511618"/>
            <a:ext cx="458787" cy="1008062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白居易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8" name="文本框 59408"/>
          <p:cNvSpPr txBox="1"/>
          <p:nvPr/>
        </p:nvSpPr>
        <p:spPr>
          <a:xfrm>
            <a:off x="764540" y="3429000"/>
            <a:ext cx="458788" cy="576263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明线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9" name="文本框 59409"/>
          <p:cNvSpPr txBox="1"/>
          <p:nvPr/>
        </p:nvSpPr>
        <p:spPr>
          <a:xfrm>
            <a:off x="7596505" y="3501073"/>
            <a:ext cx="458788" cy="576262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暗线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0" name="上箭头 59410"/>
          <p:cNvSpPr/>
          <p:nvPr/>
        </p:nvSpPr>
        <p:spPr>
          <a:xfrm>
            <a:off x="4284663" y="1916113"/>
            <a:ext cx="71437" cy="1081087"/>
          </a:xfrm>
          <a:prstGeom prst="upArrow">
            <a:avLst>
              <a:gd name="adj1" fmla="val 50000"/>
              <a:gd name="adj2" fmla="val 378195"/>
            </a:avLst>
          </a:prstGeom>
          <a:solidFill>
            <a:srgbClr val="FF0000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1" name="文本框 59411"/>
          <p:cNvSpPr txBox="1"/>
          <p:nvPr/>
        </p:nvSpPr>
        <p:spPr>
          <a:xfrm>
            <a:off x="3708400" y="1910398"/>
            <a:ext cx="458788" cy="1081087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开篇置景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2" name="文本框 59412"/>
          <p:cNvSpPr txBox="1"/>
          <p:nvPr/>
        </p:nvSpPr>
        <p:spPr>
          <a:xfrm>
            <a:off x="4572000" y="1916748"/>
            <a:ext cx="458788" cy="10795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营造氛围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3" name="下箭头 59413"/>
          <p:cNvSpPr/>
          <p:nvPr/>
        </p:nvSpPr>
        <p:spPr>
          <a:xfrm>
            <a:off x="4284663" y="4292600"/>
            <a:ext cx="71437" cy="1152525"/>
          </a:xfrm>
          <a:prstGeom prst="downArrow">
            <a:avLst>
              <a:gd name="adj1" fmla="val 50000"/>
              <a:gd name="adj2" fmla="val 403186"/>
            </a:avLst>
          </a:prstGeom>
          <a:solidFill>
            <a:srgbClr val="FF0000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4" name="文本框 59414"/>
          <p:cNvSpPr txBox="1"/>
          <p:nvPr/>
        </p:nvSpPr>
        <p:spPr>
          <a:xfrm>
            <a:off x="3510915" y="4333240"/>
            <a:ext cx="458788" cy="1081088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结篇点题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5" name="文本框 59415"/>
          <p:cNvSpPr txBox="1"/>
          <p:nvPr/>
        </p:nvSpPr>
        <p:spPr>
          <a:xfrm>
            <a:off x="4716145" y="4293235"/>
            <a:ext cx="458788" cy="1081088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抒发感情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6" name="文本框 59416"/>
          <p:cNvSpPr txBox="1"/>
          <p:nvPr/>
        </p:nvSpPr>
        <p:spPr>
          <a:xfrm rot="-2490111">
            <a:off x="1228725" y="5066030"/>
            <a:ext cx="459740" cy="79438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引出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7" name="文本框 59417"/>
          <p:cNvSpPr txBox="1"/>
          <p:nvPr/>
        </p:nvSpPr>
        <p:spPr>
          <a:xfrm rot="1912740">
            <a:off x="7470775" y="5010785"/>
            <a:ext cx="459740" cy="69596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引出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8" name="文本框 59418"/>
          <p:cNvSpPr txBox="1"/>
          <p:nvPr/>
        </p:nvSpPr>
        <p:spPr>
          <a:xfrm>
            <a:off x="3203575" y="621030"/>
            <a:ext cx="2785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双线结构</a:t>
            </a:r>
            <a:endParaRPr lang="zh-CN" altLang="en-US" sz="4400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20" name="文本框 59419"/>
          <p:cNvSpPr txBox="1"/>
          <p:nvPr/>
        </p:nvSpPr>
        <p:spPr>
          <a:xfrm>
            <a:off x="6227763" y="0"/>
            <a:ext cx="2303462" cy="2289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36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6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合作      探究：   结构美</a:t>
            </a:r>
            <a:br>
              <a:rPr lang="zh-CN" altLang="en-US" sz="36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22" name="文本框 59421"/>
          <p:cNvSpPr txBox="1"/>
          <p:nvPr/>
        </p:nvSpPr>
        <p:spPr>
          <a:xfrm>
            <a:off x="0" y="0"/>
            <a:ext cx="2411413" cy="2282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400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一是以乐女弹奏为线索，一是以诗人感受为线索，一明一暗，一实一虚，虚实相生</a:t>
            </a:r>
            <a:endParaRPr lang="zh-CN" altLang="en-US" sz="2400" u="sng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9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3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8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3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20" grpId="0"/>
      <p:bldP spid="59420" grpId="1"/>
      <p:bldP spid="38938" grpId="0"/>
      <p:bldP spid="38938" grpId="1"/>
      <p:bldP spid="59422" grpId="0" animBg="1"/>
      <p:bldP spid="59422" grpId="1" animBg="1"/>
      <p:bldP spid="38913" grpId="0" animBg="1"/>
      <p:bldP spid="38913" grpId="1" animBg="1"/>
      <p:bldP spid="38914" grpId="0" animBg="1"/>
      <p:bldP spid="38914" grpId="1" animBg="1"/>
      <p:bldP spid="38930" grpId="0" animBg="1"/>
      <p:bldP spid="38930" grpId="1" animBg="1"/>
      <p:bldP spid="38931" grpId="0"/>
      <p:bldP spid="38931" grpId="1"/>
      <p:bldP spid="38932" grpId="0"/>
      <p:bldP spid="38932" grpId="1"/>
      <p:bldP spid="38915" grpId="0" animBg="1"/>
      <p:bldP spid="38915" grpId="1" animBg="1"/>
      <p:bldP spid="38926" grpId="0"/>
      <p:bldP spid="38926" grpId="1"/>
      <p:bldP spid="38917" grpId="0" animBg="1"/>
      <p:bldP spid="38917" grpId="1" animBg="1"/>
      <p:bldP spid="38919" grpId="0" animBg="1"/>
      <p:bldP spid="38919" grpId="1" animBg="1"/>
      <p:bldP spid="38928" grpId="0"/>
      <p:bldP spid="38928" grpId="1"/>
      <p:bldP spid="38921" grpId="0" animBg="1"/>
      <p:bldP spid="38921" grpId="1" animBg="1"/>
      <p:bldP spid="38923" grpId="0" animBg="1"/>
      <p:bldP spid="38923" grpId="1" animBg="1"/>
      <p:bldP spid="38936" grpId="0"/>
      <p:bldP spid="38936" grpId="1"/>
      <p:bldP spid="38933" grpId="0" animBg="1"/>
      <p:bldP spid="38933" grpId="1" animBg="1"/>
      <p:bldP spid="38934" grpId="0"/>
      <p:bldP spid="38934" grpId="1"/>
      <p:bldP spid="38935" grpId="0"/>
      <p:bldP spid="38935" grpId="1"/>
      <p:bldP spid="38916" grpId="0" animBg="1"/>
      <p:bldP spid="38916" grpId="1" animBg="1"/>
      <p:bldP spid="38927" grpId="0"/>
      <p:bldP spid="38927" grpId="1"/>
      <p:bldP spid="59399" grpId="0" animBg="1"/>
      <p:bldP spid="59399" grpId="1" animBg="1"/>
      <p:bldP spid="38920" grpId="0" animBg="1"/>
      <p:bldP spid="38920" grpId="1" animBg="1"/>
      <p:bldP spid="38929" grpId="0"/>
      <p:bldP spid="38929" grpId="1"/>
      <p:bldP spid="59403" grpId="0" animBg="1"/>
      <p:bldP spid="59403" grpId="1" animBg="1"/>
      <p:bldP spid="38924" grpId="0" animBg="1"/>
      <p:bldP spid="38924" grpId="1" animBg="1"/>
      <p:bldP spid="38937" grpId="0"/>
      <p:bldP spid="38937" grpId="1"/>
      <p:bldP spid="59406" grpId="0" animBg="1"/>
      <p:bldP spid="5940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0961" name="内容占位符 47111"/>
          <p:cNvGraphicFramePr>
            <a:graphicFrameLocks noGrp="1"/>
          </p:cNvGraphicFramePr>
          <p:nvPr>
            <p:ph sz="half" idx="2"/>
          </p:nvPr>
        </p:nvGraphicFramePr>
        <p:xfrm>
          <a:off x="5851525" y="260350"/>
          <a:ext cx="3113088" cy="659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1428750" imgH="3876675" progId="MSPhotoEd.3">
                  <p:embed/>
                </p:oleObj>
              </mc:Choice>
              <mc:Fallback>
                <p:oleObj name="" r:id="rId1" imgW="1428750" imgH="3876675" progId="MSPhotoEd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51525" y="260350"/>
                        <a:ext cx="3113088" cy="65976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62" name="标题 47105"/>
          <p:cNvSpPr>
            <a:spLocks noGrp="1"/>
          </p:cNvSpPr>
          <p:nvPr>
            <p:ph type="title"/>
          </p:nvPr>
        </p:nvSpPr>
        <p:spPr>
          <a:xfrm>
            <a:off x="250825" y="405130"/>
            <a:ext cx="4691380" cy="2781935"/>
          </a:xfrm>
        </p:spPr>
        <p:txBody>
          <a:bodyPr anchor="ctr" anchorCtr="0"/>
          <a:p>
            <a:pPr algn="l"/>
            <a:r>
              <a:rPr lang="en-US" altLang="zh-CN" sz="2400">
                <a:solidFill>
                  <a:srgbClr val="FF0000"/>
                </a:solidFill>
              </a:rPr>
              <a:t>        [</a:t>
            </a:r>
            <a:r>
              <a:rPr lang="zh-CN" altLang="en-US" sz="2400" dirty="0">
                <a:solidFill>
                  <a:srgbClr val="FF0000"/>
                </a:solidFill>
              </a:rPr>
              <a:t>问题八</a:t>
            </a:r>
            <a:r>
              <a:rPr lang="en-US" altLang="zh-CN" sz="2400">
                <a:solidFill>
                  <a:srgbClr val="FF0000"/>
                </a:solidFill>
              </a:rPr>
              <a:t>]</a:t>
            </a:r>
            <a:r>
              <a:rPr lang="zh-CN" altLang="en-US" sz="2400" b="1" dirty="0">
                <a:solidFill>
                  <a:srgbClr val="FF0000"/>
                </a:solidFill>
              </a:rPr>
              <a:t>诗歌最后写道：</a:t>
            </a:r>
            <a:r>
              <a:rPr lang="zh-CN" altLang="en-US" sz="2400" b="1" dirty="0">
                <a:solidFill>
                  <a:srgbClr val="0000FF"/>
                </a:solidFill>
              </a:rPr>
              <a:t>座中泣下谁</a:t>
            </a:r>
            <a:r>
              <a:rPr lang="zh-CN" altLang="en-US" sz="2400" b="1" dirty="0">
                <a:solidFill>
                  <a:srgbClr val="FF0000"/>
                </a:solidFill>
              </a:rPr>
              <a:t>最</a:t>
            </a:r>
            <a:r>
              <a:rPr lang="zh-CN" altLang="en-US" sz="2400" b="1" dirty="0">
                <a:solidFill>
                  <a:srgbClr val="0000FF"/>
                </a:solidFill>
              </a:rPr>
              <a:t>多，江州司马青衫湿。</a:t>
            </a:r>
            <a:r>
              <a:rPr lang="zh-CN" altLang="en-US" sz="2400" b="1" dirty="0">
                <a:solidFill>
                  <a:srgbClr val="FF0000"/>
                </a:solidFill>
              </a:rPr>
              <a:t>作者有了内心情感的触动，才会泣下沾襟。大家能够从外在的双线的结构美中感受到内在的情感美吗？是什么样的情感呢？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5003800" y="1276350"/>
            <a:ext cx="1009650" cy="49688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４</a:t>
            </a:r>
            <a:r>
              <a:rPr lang="en-US" altLang="zh-CN" sz="4000" b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40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解读内蕴</a:t>
            </a:r>
            <a:r>
              <a:rPr lang="zh-CN" altLang="en-US" sz="36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40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情感美</a:t>
            </a:r>
            <a:endParaRPr lang="zh-CN" altLang="en-US" sz="40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1" name="文本框 47110"/>
          <p:cNvSpPr txBox="1"/>
          <p:nvPr/>
        </p:nvSpPr>
        <p:spPr>
          <a:xfrm>
            <a:off x="1691640" y="3789045"/>
            <a:ext cx="11004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忧怨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 animBg="1"/>
      <p:bldP spid="47110" grpId="1" animBg="1"/>
      <p:bldP spid="40962" grpId="0"/>
      <p:bldP spid="40962" grpId="1"/>
      <p:bldP spid="47111" grpId="0"/>
      <p:bldP spid="4711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文本框 51201"/>
          <p:cNvSpPr txBox="1"/>
          <p:nvPr/>
        </p:nvSpPr>
        <p:spPr>
          <a:xfrm>
            <a:off x="250825" y="2924175"/>
            <a:ext cx="8886825" cy="35385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唐宪宗元和十年（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815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年），跟拥兵割据的吴元济有勾结的朝中重臣派人刺死宰相武元衡，长安城顿时一片混乱。白居易当时任东宫赞善大夫，是个陪侍太子的闲职，不能过问朝政，但他压抑不住自己的愤怒，上书请求缉捕凶手，终以越职言事的罪名被贬为江州司马。五年后，宪宗去世，穆宗即位，才被调回长安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6" name="文本框 51203"/>
          <p:cNvSpPr txBox="1"/>
          <p:nvPr/>
        </p:nvSpPr>
        <p:spPr>
          <a:xfrm>
            <a:off x="3779838" y="188913"/>
            <a:ext cx="1223962" cy="7016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隶书" panose="02010509060101010101" pitchFamily="49" charset="-122"/>
              </a:rPr>
              <a:t>背景</a:t>
            </a:r>
            <a:endParaRPr lang="zh-CN" altLang="en-US" sz="4000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51206" name="文本框 51205"/>
          <p:cNvSpPr txBox="1"/>
          <p:nvPr/>
        </p:nvSpPr>
        <p:spPr>
          <a:xfrm>
            <a:off x="79375" y="1052513"/>
            <a:ext cx="8885238" cy="17541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</a:pPr>
            <a:r>
              <a:rPr lang="en-US" altLang="zh-CN" sz="3600" b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知人论世，正是在这样的社会背景和人生经历中，白居易才有如此感慨，我们就更容易理解作者在诗歌中所表现的情感了。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  <p:bldP spid="41986" grpId="1" animBg="1"/>
      <p:bldP spid="51206" grpId="0" animBg="1"/>
      <p:bldP spid="51206" grpId="1" animBg="1"/>
      <p:bldP spid="51202" grpId="0"/>
      <p:bldP spid="5120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占位符 49154"/>
          <p:cNvSpPr>
            <a:spLocks noGrp="1"/>
          </p:cNvSpPr>
          <p:nvPr>
            <p:ph type="body" sz="half" idx="1"/>
          </p:nvPr>
        </p:nvSpPr>
        <p:spPr>
          <a:xfrm>
            <a:off x="34925" y="1557338"/>
            <a:ext cx="8718550" cy="2316162"/>
          </a:xfrm>
        </p:spPr>
        <p:txBody>
          <a:bodyPr anchor="t" anchorCtr="0"/>
          <a:p>
            <a:pPr marL="0" indent="0" defTabSz="914400">
              <a:buClrTx/>
              <a:buSzTx/>
              <a:buFontTx/>
              <a:buNone/>
            </a:pPr>
            <a:r>
              <a:rPr lang="en-US" altLang="zh-CN" sz="2800" b="1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    </a:t>
            </a:r>
            <a:r>
              <a:rPr lang="zh-CN" altLang="en-US" sz="2800" b="1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我国古代诗人有以美人作比的传统，大都比的是美丽纯洁的少女或者高尚的贵妇，比如屈原的</a:t>
            </a:r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《</a:t>
            </a:r>
            <a:r>
              <a:rPr lang="zh-CN" altLang="en-US" sz="2800" b="1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离骚</a:t>
            </a:r>
            <a:r>
              <a:rPr lang="en-US" altLang="zh-CN" sz="2800" b="1">
                <a:latin typeface="仿宋_GB2312" panose="02010609030101010101" pitchFamily="49" charset="-122"/>
                <a:ea typeface="仿宋_GB2312" panose="02010609030101010101" pitchFamily="49" charset="-122"/>
              </a:rPr>
              <a:t>》</a:t>
            </a:r>
            <a:r>
              <a:rPr lang="zh-CN" altLang="en-US" sz="2800" b="1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的“恐美人之迟暮”中“美人”指的是　　　</a:t>
            </a:r>
            <a:r>
              <a:rPr lang="en-US" altLang="zh-CN" sz="2800" b="1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 </a:t>
            </a:r>
            <a:r>
              <a:rPr lang="zh-CN" altLang="en-US" sz="2800" b="1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。而象作者这样自比地位卑贱的</a:t>
            </a:r>
            <a:r>
              <a:rPr lang="en-US" altLang="zh-CN" sz="2800" b="1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      </a:t>
            </a:r>
            <a:r>
              <a:rPr lang="zh-CN" altLang="en-US" sz="2800" b="1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是较少见的。大家如何理解这个问题呢？</a:t>
            </a:r>
            <a:endParaRPr lang="zh-CN" altLang="en-US" sz="2800" b="1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49158" name="文本框 49157"/>
          <p:cNvSpPr txBox="1"/>
          <p:nvPr/>
        </p:nvSpPr>
        <p:spPr>
          <a:xfrm>
            <a:off x="6227763" y="2420938"/>
            <a:ext cx="132715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仿宋_GB2312" panose="02010609030101010101" pitchFamily="49" charset="-122"/>
              </a:rPr>
              <a:t>楚怀王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仿宋_GB2312" panose="02010609030101010101" pitchFamily="49" charset="-122"/>
            </a:endParaRPr>
          </a:p>
        </p:txBody>
      </p:sp>
      <p:sp>
        <p:nvSpPr>
          <p:cNvPr id="43011" name="文本占位符 48130"/>
          <p:cNvSpPr>
            <a:spLocks noGrp="1"/>
          </p:cNvSpPr>
          <p:nvPr/>
        </p:nvSpPr>
        <p:spPr>
          <a:xfrm>
            <a:off x="107950" y="4005263"/>
            <a:ext cx="8964613" cy="26717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20000"/>
              </a:spcBef>
              <a:buClrTx/>
              <a:buFontTx/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白居易能冲破封建的等级观念，平等地看待一个地位卑贱的琵琶女，将自己的仕途坎坷同她的遭遇作比，是非常难能可贵的。诗人把她视为自己的知己，与她同病相怜，写人写己，哭人哭己，宦海的浮沉、生命的悲哀，全部融和为一体，因而使作品具有不同寻常的感染力。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8" name="文本框 48137"/>
          <p:cNvSpPr txBox="1"/>
          <p:nvPr/>
        </p:nvSpPr>
        <p:spPr>
          <a:xfrm>
            <a:off x="1547813" y="525463"/>
            <a:ext cx="447992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5.</a:t>
            </a:r>
            <a:r>
              <a:rPr lang="zh-CN" altLang="en-US" sz="3600" b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拓展延伸：</a:t>
            </a:r>
            <a:r>
              <a:rPr lang="zh-CN" altLang="en-US" sz="3600" b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题材美</a:t>
            </a:r>
            <a:endParaRPr lang="zh-CN" altLang="en-US" sz="3600" b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95420" y="2853055"/>
            <a:ext cx="11125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仿宋_GB2312" panose="02010609030101010101" pitchFamily="49" charset="-122"/>
              </a:rPr>
              <a:t>乐女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8" grpId="0"/>
      <p:bldP spid="48138" grpId="1"/>
      <p:bldP spid="43009" grpId="0" build="p"/>
      <p:bldP spid="43009" grpId="1" build="p"/>
      <p:bldP spid="49158" grpId="0"/>
      <p:bldP spid="49158" grpId="1"/>
      <p:bldP spid="2" grpId="0"/>
      <p:bldP spid="2" grpId="1"/>
      <p:bldP spid="43011" grpId="0"/>
      <p:bldP spid="43011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文本框 101377"/>
          <p:cNvSpPr txBox="1"/>
          <p:nvPr/>
        </p:nvSpPr>
        <p:spPr>
          <a:xfrm>
            <a:off x="250825" y="620713"/>
            <a:ext cx="889317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谢谢！</a:t>
            </a:r>
            <a:endParaRPr lang="zh-CN" altLang="en-US" sz="320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4034" name="图片 101378" descr="水墨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文本框 101379"/>
          <p:cNvSpPr txBox="1"/>
          <p:nvPr/>
        </p:nvSpPr>
        <p:spPr>
          <a:xfrm>
            <a:off x="1258888" y="2133600"/>
            <a:ext cx="6911975" cy="18145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作业：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听一首自已喜爱的乐曲，然后用形象的语言加以描写，不少于</a:t>
            </a:r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字。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1" name="对象 83969"/>
          <p:cNvGraphicFramePr/>
          <p:nvPr/>
        </p:nvGraphicFramePr>
        <p:xfrm>
          <a:off x="107950" y="-26987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905000" imgH="1857375" progId="MSPhotoEd.3">
                  <p:embed/>
                </p:oleObj>
              </mc:Choice>
              <mc:Fallback>
                <p:oleObj name="" r:id="rId1" imgW="1905000" imgH="1857375" progId="MSPhotoEd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7950" y="-26987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971" name="文本框 83970"/>
          <p:cNvSpPr txBox="1"/>
          <p:nvPr/>
        </p:nvSpPr>
        <p:spPr>
          <a:xfrm>
            <a:off x="1116013" y="404813"/>
            <a:ext cx="6865937" cy="31067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缀玉连珠六十年，谁教冥路作诗仙？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浮云不系名居易，造化无为字乐天。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童子解吟长恨曲，胡儿能唱琵琶篇。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文章已满行人耳，一度思卿一怆然 。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                   </a:t>
            </a: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   </a:t>
            </a:r>
            <a:r>
              <a:rPr lang="en-US" altLang="zh-CN" sz="2800">
                <a:solidFill>
                  <a:srgbClr val="00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——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唐宣宗吊白乐天诗</a:t>
            </a:r>
            <a:endParaRPr lang="zh-CN" altLang="en-US" sz="2800">
              <a:solidFill>
                <a:srgbClr val="0000FF"/>
              </a:solidFill>
              <a:latin typeface="Arial" panose="020B0604020202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6013" y="3573463"/>
            <a:ext cx="6865937" cy="310769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小结：美中味真情。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看来在唐朝，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琵琶行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已经成为脍炙人口诗篇。其实不光在唐朝。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琵琶行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》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的美动人心魄，意蕴哀婉动人，情感真切厚重，引来众人共鸣，流传千古不衰。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animBg="1"/>
      <p:bldP spid="83971" grpId="1" animBg="1"/>
      <p:bldP spid="2" grpId="0" bldLvl="0" animBg="1"/>
      <p:bldP spid="2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占位符 105474"/>
          <p:cNvSpPr>
            <a:spLocks noGrp="1"/>
          </p:cNvSpPr>
          <p:nvPr>
            <p:ph type="body" sz="half" idx="1"/>
          </p:nvPr>
        </p:nvSpPr>
        <p:spPr>
          <a:xfrm>
            <a:off x="107950" y="621030"/>
            <a:ext cx="8921115" cy="5744845"/>
          </a:xfrm>
        </p:spPr>
        <p:txBody>
          <a:bodyPr anchor="t" anchorCtr="0"/>
          <a:p>
            <a:pPr marL="0" indent="0" defTabSz="914400">
              <a:buClrTx/>
              <a:buSzTx/>
              <a:buFontTx/>
              <a:buNone/>
            </a:pPr>
            <a:r>
              <a:rPr lang="en-US" altLang="zh-CN" sz="2400" b="1">
                <a:solidFill>
                  <a:srgbClr val="0000FF"/>
                </a:solidFill>
              </a:rPr>
              <a:t>      </a:t>
            </a:r>
            <a:r>
              <a:rPr lang="en-US" altLang="zh-CN" b="1">
                <a:solidFill>
                  <a:srgbClr val="0000FF"/>
                </a:solidFill>
              </a:rPr>
              <a:t>  1</a:t>
            </a:r>
            <a:r>
              <a:rPr lang="zh-CN" altLang="en-US" b="1" dirty="0">
                <a:solidFill>
                  <a:srgbClr val="0000FF"/>
                </a:solidFill>
              </a:rPr>
              <a:t>．读</a:t>
            </a:r>
            <a:r>
              <a:rPr lang="en-US" altLang="zh-CN" b="1">
                <a:solidFill>
                  <a:srgbClr val="0000FF"/>
                </a:solidFill>
              </a:rPr>
              <a:t>——</a:t>
            </a:r>
            <a:r>
              <a:rPr lang="zh-CN" altLang="en-US" b="1" dirty="0">
                <a:solidFill>
                  <a:srgbClr val="0000FF"/>
                </a:solidFill>
              </a:rPr>
              <a:t>以美激趣，朗读品味，品读美妙，感知情愫</a:t>
            </a:r>
            <a:endParaRPr lang="zh-CN" altLang="en-US" b="1" dirty="0">
              <a:solidFill>
                <a:srgbClr val="0000FF"/>
              </a:solidFill>
            </a:endParaRPr>
          </a:p>
          <a:p>
            <a:pPr marL="0" indent="0" algn="just" defTabSz="914400">
              <a:buClrTx/>
              <a:buSzTx/>
              <a:buFontTx/>
              <a:buNone/>
            </a:pPr>
            <a:r>
              <a:rPr lang="en-US" altLang="zh-CN" b="1">
                <a:solidFill>
                  <a:srgbClr val="0000FF"/>
                </a:solidFill>
              </a:rPr>
              <a:t>       2</a:t>
            </a:r>
            <a:r>
              <a:rPr lang="zh-CN" altLang="en-US" b="1" dirty="0">
                <a:solidFill>
                  <a:srgbClr val="0000FF"/>
                </a:solidFill>
              </a:rPr>
              <a:t>．感</a:t>
            </a:r>
            <a:r>
              <a:rPr lang="en-US" altLang="zh-CN" b="1">
                <a:solidFill>
                  <a:srgbClr val="0000FF"/>
                </a:solidFill>
              </a:rPr>
              <a:t>——</a:t>
            </a:r>
            <a:r>
              <a:rPr lang="zh-CN" altLang="en-US" b="1" dirty="0">
                <a:solidFill>
                  <a:srgbClr val="0000FF"/>
                </a:solidFill>
              </a:rPr>
              <a:t>以美激感，虽幽必显，品味波澜，咀嚼韵味</a:t>
            </a:r>
            <a:endParaRPr lang="zh-CN" altLang="en-US" b="1" dirty="0">
              <a:solidFill>
                <a:srgbClr val="0000FF"/>
              </a:solidFill>
            </a:endParaRPr>
          </a:p>
          <a:p>
            <a:pPr marL="0" indent="0" algn="just" defTabSz="914400">
              <a:buClrTx/>
              <a:buSzTx/>
              <a:buFontTx/>
              <a:buNone/>
            </a:pPr>
            <a:r>
              <a:rPr lang="en-US" altLang="zh-CN" b="1">
                <a:solidFill>
                  <a:srgbClr val="0000FF"/>
                </a:solidFill>
              </a:rPr>
              <a:t>       3</a:t>
            </a:r>
            <a:r>
              <a:rPr lang="zh-CN" altLang="en-US" b="1" dirty="0">
                <a:solidFill>
                  <a:srgbClr val="0000FF"/>
                </a:solidFill>
              </a:rPr>
              <a:t>．赏</a:t>
            </a:r>
            <a:r>
              <a:rPr lang="en-US" altLang="zh-CN" b="1">
                <a:solidFill>
                  <a:srgbClr val="0000FF"/>
                </a:solidFill>
              </a:rPr>
              <a:t>——</a:t>
            </a:r>
            <a:r>
              <a:rPr lang="zh-CN" altLang="en-US" b="1" dirty="0">
                <a:solidFill>
                  <a:srgbClr val="0000FF"/>
                </a:solidFill>
              </a:rPr>
              <a:t>以美激析，合作交流，神韵毕备，探究结构</a:t>
            </a:r>
            <a:endParaRPr lang="zh-CN" altLang="en-US" b="1" dirty="0">
              <a:solidFill>
                <a:srgbClr val="0000FF"/>
              </a:solidFill>
            </a:endParaRPr>
          </a:p>
          <a:p>
            <a:pPr marL="0" indent="0" algn="just" defTabSz="914400">
              <a:buClrTx/>
              <a:buSzTx/>
              <a:buFontTx/>
              <a:buNone/>
            </a:pPr>
            <a:r>
              <a:rPr lang="en-US" altLang="zh-CN" b="1">
                <a:solidFill>
                  <a:srgbClr val="0000FF"/>
                </a:solidFill>
              </a:rPr>
              <a:t>       4</a:t>
            </a:r>
            <a:r>
              <a:rPr lang="zh-CN" altLang="en-US" b="1" dirty="0">
                <a:solidFill>
                  <a:srgbClr val="0000FF"/>
                </a:solidFill>
              </a:rPr>
              <a:t>．析</a:t>
            </a:r>
            <a:r>
              <a:rPr lang="en-US" altLang="zh-CN" b="1">
                <a:solidFill>
                  <a:srgbClr val="0000FF"/>
                </a:solidFill>
              </a:rPr>
              <a:t>——</a:t>
            </a:r>
            <a:r>
              <a:rPr lang="zh-CN" altLang="en-US" b="1" dirty="0">
                <a:solidFill>
                  <a:srgbClr val="0000FF"/>
                </a:solidFill>
              </a:rPr>
              <a:t>以美激情，比较分析，挖掘情感，拓展创新</a:t>
            </a:r>
            <a:r>
              <a:rPr lang="zh-CN" altLang="en-US" dirty="0">
                <a:solidFill>
                  <a:srgbClr val="0000FF"/>
                </a:solidFill>
              </a:rPr>
              <a:t> </a:t>
            </a:r>
            <a:endParaRPr lang="zh-CN" altLang="en-US" dirty="0">
              <a:solidFill>
                <a:srgbClr val="0000FF"/>
              </a:solidFill>
            </a:endParaRPr>
          </a:p>
          <a:p>
            <a:pPr marL="0" indent="0" algn="just" defTabSz="914400">
              <a:buClrTx/>
              <a:buSzTx/>
              <a:buFontTx/>
              <a:buNone/>
            </a:pPr>
            <a:r>
              <a:rPr lang="en-US" altLang="zh-CN" b="1">
                <a:solidFill>
                  <a:srgbClr val="0000FF"/>
                </a:solidFill>
              </a:rPr>
              <a:t>       5</a:t>
            </a:r>
            <a:r>
              <a:rPr lang="zh-CN" altLang="en-US" b="1" dirty="0">
                <a:solidFill>
                  <a:srgbClr val="0000FF"/>
                </a:solidFill>
              </a:rPr>
              <a:t>．创</a:t>
            </a:r>
            <a:r>
              <a:rPr lang="en-US" altLang="zh-CN" b="1">
                <a:solidFill>
                  <a:srgbClr val="0000FF"/>
                </a:solidFill>
              </a:rPr>
              <a:t>——</a:t>
            </a:r>
            <a:r>
              <a:rPr lang="zh-CN" altLang="en-US" b="1" dirty="0">
                <a:solidFill>
                  <a:srgbClr val="0000FF"/>
                </a:solidFill>
              </a:rPr>
              <a:t>以美激思，升华创造，激活想象</a:t>
            </a:r>
            <a:r>
              <a:rPr lang="zh-CN" altLang="en-US" dirty="0">
                <a:solidFill>
                  <a:srgbClr val="0000FF"/>
                </a:solidFill>
              </a:rPr>
              <a:t> ，</a:t>
            </a:r>
            <a:r>
              <a:rPr lang="zh-CN" altLang="en-US" b="1" dirty="0">
                <a:solidFill>
                  <a:srgbClr val="0000FF"/>
                </a:solidFill>
              </a:rPr>
              <a:t>把握题材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文本框 103425"/>
          <p:cNvSpPr txBox="1"/>
          <p:nvPr/>
        </p:nvSpPr>
        <p:spPr>
          <a:xfrm>
            <a:off x="250825" y="620713"/>
            <a:ext cx="889317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谢谢！</a:t>
            </a:r>
            <a:endParaRPr lang="zh-CN" altLang="en-US" sz="320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6082" name="图片 103426" descr="水墨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文本框 103427"/>
          <p:cNvSpPr txBox="1"/>
          <p:nvPr/>
        </p:nvSpPr>
        <p:spPr>
          <a:xfrm>
            <a:off x="1979613" y="1773238"/>
            <a:ext cx="4032250" cy="326072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anchor="t" anchorCtr="0">
            <a:spAutoFit/>
          </a:bodyPr>
          <a:p>
            <a:endParaRPr lang="en-US" altLang="zh-CN" sz="32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听古典名曲</a:t>
            </a:r>
            <a:r>
              <a:rPr lang="en-US" altLang="zh-CN" sz="32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春江花月夜</a:t>
            </a:r>
            <a:r>
              <a:rPr lang="en-US" altLang="zh-CN" sz="32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，进行充分的想象，然后用形象的语言加以描写，不少于</a:t>
            </a:r>
            <a:r>
              <a:rPr lang="en-US" altLang="zh-CN" sz="32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200</a:t>
            </a:r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字。</a:t>
            </a: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430" name="文本框 103429"/>
          <p:cNvSpPr txBox="1"/>
          <p:nvPr/>
        </p:nvSpPr>
        <p:spPr>
          <a:xfrm>
            <a:off x="1814513" y="476250"/>
            <a:ext cx="6142037" cy="5046663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0" scaled="1"/>
            <a:tileRect/>
          </a:gra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春江潮水连海平，海上明月共潮生。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滟滟随波千万里， 何处春江无月明！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江流宛转绕芳甸， 月照花林皆似霰；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空里流霜不觉飞， 汀上白沙看不见。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江天一色无纤尘，皎皎空中孤月轮。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江畔何人初见月？ 江月何年初照人？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人生代代无穷已， 江月年年望相似。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不知江月待何人， 但见长江送流水。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3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标题 8294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sz="4000" dirty="0"/>
              <a:t>附：板书设计</a:t>
            </a:r>
            <a:br>
              <a:rPr lang="zh-CN" altLang="en-US" sz="4000" dirty="0"/>
            </a:br>
            <a:endParaRPr lang="zh-CN" altLang="en-US" sz="4000" dirty="0"/>
          </a:p>
        </p:txBody>
      </p:sp>
      <p:sp>
        <p:nvSpPr>
          <p:cNvPr id="47106" name="文本占位符 82946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0066"/>
                </a:solidFill>
              </a:rPr>
              <a:t>品味：音乐美</a:t>
            </a:r>
            <a:endParaRPr lang="zh-CN" altLang="en-US" b="1" dirty="0">
              <a:solidFill>
                <a:srgbClr val="FF0066"/>
              </a:solidFill>
            </a:endParaRPr>
          </a:p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体悟：波澜美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None/>
            </a:pPr>
            <a:r>
              <a:rPr lang="zh-CN" altLang="en-US" dirty="0">
                <a:solidFill>
                  <a:srgbClr val="FF0000"/>
                </a:solidFill>
              </a:rPr>
              <a:t>探究：结构美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None/>
            </a:pPr>
            <a:r>
              <a:rPr lang="zh-CN" altLang="en-US" dirty="0">
                <a:solidFill>
                  <a:srgbClr val="FF0000"/>
                </a:solidFill>
              </a:rPr>
              <a:t>解读：情感美</a:t>
            </a:r>
            <a:endParaRPr lang="zh-CN" altLang="en-US" dirty="0"/>
          </a:p>
          <a:p>
            <a:pPr>
              <a:spcBef>
                <a:spcPct val="50000"/>
              </a:spcBef>
              <a:buNone/>
            </a:pPr>
            <a:r>
              <a:rPr lang="zh-CN" altLang="en-US" dirty="0">
                <a:solidFill>
                  <a:srgbClr val="FF0066"/>
                </a:solidFill>
              </a:rPr>
              <a:t>拓展：题材美</a:t>
            </a:r>
            <a:endParaRPr lang="zh-CN" altLang="en-US" dirty="0">
              <a:solidFill>
                <a:srgbClr val="FF0066"/>
              </a:solidFill>
            </a:endParaRPr>
          </a:p>
          <a:p>
            <a:endParaRPr lang="zh-CN" altLang="en-US" dirty="0">
              <a:solidFill>
                <a:srgbClr val="FF0066"/>
              </a:solidFill>
            </a:endParaRPr>
          </a:p>
          <a:p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47107" name="右大括号 82949"/>
          <p:cNvSpPr/>
          <p:nvPr/>
        </p:nvSpPr>
        <p:spPr>
          <a:xfrm>
            <a:off x="5003800" y="1773238"/>
            <a:ext cx="792163" cy="3168650"/>
          </a:xfrm>
          <a:prstGeom prst="rightBrace">
            <a:avLst>
              <a:gd name="adj1" fmla="val 33296"/>
              <a:gd name="adj2" fmla="val 50000"/>
            </a:avLst>
          </a:prstGeom>
          <a:solidFill>
            <a:srgbClr val="0000FF"/>
          </a:solidFill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8" name="文本框 82951"/>
          <p:cNvSpPr txBox="1"/>
          <p:nvPr/>
        </p:nvSpPr>
        <p:spPr>
          <a:xfrm>
            <a:off x="6084888" y="3141663"/>
            <a:ext cx="2916237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美中味真情</a:t>
            </a:r>
            <a:endParaRPr lang="zh-CN" altLang="en-US" sz="360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文本占位符 108546"/>
          <p:cNvSpPr>
            <a:spLocks noGrp="1"/>
          </p:cNvSpPr>
          <p:nvPr>
            <p:ph idx="1"/>
          </p:nvPr>
        </p:nvSpPr>
        <p:spPr>
          <a:xfrm>
            <a:off x="336550" y="1600200"/>
            <a:ext cx="8350250" cy="2965450"/>
          </a:xfrm>
        </p:spPr>
        <p:txBody>
          <a:bodyPr anchor="t" anchorCtr="0"/>
          <a:p>
            <a:pPr marL="0" indent="0">
              <a:buNone/>
            </a:pPr>
            <a:r>
              <a:rPr lang="en-US" altLang="zh-CN" sz="3600" b="1" dirty="0"/>
              <a:t>       </a:t>
            </a:r>
            <a:r>
              <a:rPr lang="zh-CN" altLang="en-US" sz="3600" b="1" dirty="0"/>
              <a:t>鲁迅先生曾说美就是</a:t>
            </a:r>
            <a:r>
              <a:rPr lang="zh-CN" altLang="en-US" sz="3600" b="1" dirty="0">
                <a:solidFill>
                  <a:srgbClr val="FF0000"/>
                </a:solidFill>
              </a:rPr>
              <a:t>天物、思理和美化</a:t>
            </a:r>
            <a:r>
              <a:rPr lang="zh-CN" altLang="en-US" sz="3600" b="1" dirty="0"/>
              <a:t>三要素的融合，今天让我们在美的烛照下走进美的世界，品读</a:t>
            </a:r>
            <a:r>
              <a:rPr lang="en-US" altLang="zh-CN" sz="3600" b="1"/>
              <a:t>《</a:t>
            </a:r>
            <a:r>
              <a:rPr lang="zh-CN" altLang="en-US" sz="3600" b="1" dirty="0"/>
              <a:t>琵琶行</a:t>
            </a:r>
            <a:r>
              <a:rPr lang="en-US" altLang="zh-CN" sz="3600" b="1"/>
              <a:t>》</a:t>
            </a:r>
            <a:r>
              <a:rPr lang="zh-CN" altLang="en-US" sz="3600" b="1" dirty="0"/>
              <a:t>的佳词丽句，潜心涵咏，感知美韵，实现美的感悟、美的体验，美的追求！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13313"/>
          <p:cNvSpPr txBox="1"/>
          <p:nvPr/>
        </p:nvSpPr>
        <p:spPr>
          <a:xfrm>
            <a:off x="2133600" y="2209800"/>
            <a:ext cx="4419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7410" name="对象 13315"/>
          <p:cNvGraphicFramePr/>
          <p:nvPr/>
        </p:nvGraphicFramePr>
        <p:xfrm>
          <a:off x="0" y="1412875"/>
          <a:ext cx="9144000" cy="544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2762250" imgH="1981200" progId="MSPhotoEd.3">
                  <p:embed/>
                </p:oleObj>
              </mc:Choice>
              <mc:Fallback>
                <p:oleObj name="" r:id="rId1" imgW="2762250" imgH="1981200" progId="MSPhotoEd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1412875"/>
                        <a:ext cx="9144000" cy="5445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1" name="文本框 13317"/>
          <p:cNvSpPr txBox="1"/>
          <p:nvPr/>
        </p:nvSpPr>
        <p:spPr>
          <a:xfrm>
            <a:off x="2124075" y="-1035050"/>
            <a:ext cx="5616575" cy="2530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en-US" altLang="zh-CN" sz="4000" dirty="0"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r>
              <a:rPr lang="zh-CN" altLang="en-US" sz="4000" dirty="0">
                <a:latin typeface="Arial" panose="020B0604020202020204" pitchFamily="34" charset="0"/>
                <a:ea typeface="隶书" panose="02010509060101010101" pitchFamily="49" charset="-122"/>
              </a:rPr>
              <a:t>诵读全文，整体感知</a:t>
            </a:r>
            <a:endParaRPr lang="zh-CN" altLang="en-US" sz="4000" dirty="0"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algn="ctr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美在哪里？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1453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36866"/>
          <p:cNvSpPr txBox="1"/>
          <p:nvPr/>
        </p:nvSpPr>
        <p:spPr>
          <a:xfrm>
            <a:off x="3635375" y="476250"/>
            <a:ext cx="5508625" cy="31381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[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问题一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]  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阅读第二段。欣赏音乐和朗读，走近琵琶女，用心灵去聆听、感受美妙的音乐。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同时思考： 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诗人怎样表现音乐之美？</a:t>
            </a:r>
            <a:endParaRPr lang="zh-CN" altLang="en-US" sz="36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8434" name="对象 36870"/>
          <p:cNvGraphicFramePr/>
          <p:nvPr/>
        </p:nvGraphicFramePr>
        <p:xfrm>
          <a:off x="0" y="0"/>
          <a:ext cx="35052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838325" imgH="2381250" progId="MSPhotoEd.3">
                  <p:embed/>
                </p:oleObj>
              </mc:Choice>
              <mc:Fallback>
                <p:oleObj name="" r:id="rId1" imgW="1838325" imgH="2381250" progId="MSPhotoEd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35052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advTm="25797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13666"/>
          <p:cNvSpPr txBox="1"/>
          <p:nvPr/>
        </p:nvSpPr>
        <p:spPr>
          <a:xfrm>
            <a:off x="107950" y="117475"/>
            <a:ext cx="4814888" cy="39909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3375"/>
              </a:lnSpc>
              <a:spcBef>
                <a:spcPct val="0"/>
              </a:spcBef>
            </a:pPr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寻声暗问弹者谁？琵琶声停欲语迟。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375"/>
              </a:lnSpc>
              <a:spcBef>
                <a:spcPct val="0"/>
              </a:spcBef>
            </a:pPr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移船相近邀相见，添酒回灯重开宴。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375"/>
              </a:lnSpc>
              <a:spcBef>
                <a:spcPct val="0"/>
              </a:spcBef>
            </a:pPr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千呼万唤始出来，犹抱琵琶半遮面。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375"/>
              </a:lnSpc>
              <a:spcBef>
                <a:spcPct val="0"/>
              </a:spcBef>
            </a:pPr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转轴拨弦三两声，未成曲调先有情。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375"/>
              </a:lnSpc>
              <a:spcBef>
                <a:spcPct val="0"/>
              </a:spcBef>
            </a:pPr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弦弦掩抑声声思，似诉平生不得志。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375"/>
              </a:lnSpc>
              <a:spcBef>
                <a:spcPct val="0"/>
              </a:spcBef>
            </a:pPr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低眉信手续续弹，说尽心中无限事。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375"/>
              </a:lnSpc>
              <a:spcBef>
                <a:spcPct val="0"/>
              </a:spcBef>
            </a:pPr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轻拢慢捻抹复挑，初为霓裳后六幺。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375"/>
              </a:lnSpc>
              <a:spcBef>
                <a:spcPct val="0"/>
              </a:spcBef>
            </a:pPr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大弦嘈嘈如急雨，小弦切切如私语。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375"/>
              </a:lnSpc>
              <a:spcBef>
                <a:spcPct val="0"/>
              </a:spcBef>
            </a:pPr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嘈嘈切切错杂弹，大珠小珠落玉盘。</a:t>
            </a:r>
            <a:endParaRPr lang="zh-CN" altLang="en-US" sz="24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13669" name="文本框 113668"/>
          <p:cNvSpPr txBox="1"/>
          <p:nvPr/>
        </p:nvSpPr>
        <p:spPr>
          <a:xfrm>
            <a:off x="6011863" y="117475"/>
            <a:ext cx="2670175" cy="62150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ts val="3975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间关莺语花底滑，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975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幽咽泉流冰下难。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975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冰泉冷涩弦凝绝，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975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凝绝不通声暂歇。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975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别有幽愁暗恨生，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975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此时无声胜有声。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975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银瓶乍破水浆迸，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975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铁骑突出刀枪鸣。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975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曲终收拨当心画，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975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四弦一声如裂帛。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975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东船西舫悄无言，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pPr>
              <a:lnSpc>
                <a:spcPts val="3975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惟见江心秋月白。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13670" name="文本框 113669"/>
          <p:cNvSpPr txBox="1"/>
          <p:nvPr/>
        </p:nvSpPr>
        <p:spPr>
          <a:xfrm>
            <a:off x="395288" y="4868863"/>
            <a:ext cx="47752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诗人怎样表现音乐之美？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917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animBg="1"/>
      <p:bldP spid="19457" grpId="1" animBg="1"/>
      <p:bldP spid="113669" grpId="0" animBg="1"/>
      <p:bldP spid="113669" grpId="1" animBg="1"/>
      <p:bldP spid="113670" grpId="0"/>
      <p:bldP spid="11367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7" name="文本框 98306"/>
          <p:cNvSpPr txBox="1"/>
          <p:nvPr/>
        </p:nvSpPr>
        <p:spPr>
          <a:xfrm>
            <a:off x="191770" y="2349500"/>
            <a:ext cx="675005" cy="3887788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品味精妙：音乐美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308" name="左大括号 98307"/>
          <p:cNvSpPr/>
          <p:nvPr/>
        </p:nvSpPr>
        <p:spPr>
          <a:xfrm>
            <a:off x="827088" y="1916113"/>
            <a:ext cx="503237" cy="3168650"/>
          </a:xfrm>
          <a:prstGeom prst="leftBrace">
            <a:avLst>
              <a:gd name="adj1" fmla="val 52412"/>
              <a:gd name="adj2" fmla="val 50000"/>
            </a:avLst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309" name="文本框 98308"/>
          <p:cNvSpPr txBox="1"/>
          <p:nvPr/>
        </p:nvSpPr>
        <p:spPr>
          <a:xfrm>
            <a:off x="1258888" y="1484313"/>
            <a:ext cx="2376487" cy="1322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形象美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（以形绘声）</a:t>
            </a: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310" name="文本框 98309"/>
          <p:cNvSpPr txBox="1"/>
          <p:nvPr/>
        </p:nvSpPr>
        <p:spPr>
          <a:xfrm>
            <a:off x="1331913" y="3068638"/>
            <a:ext cx="2447925" cy="1322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音韵美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（抑扬顿挫）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8311" name="文本框 98310"/>
          <p:cNvSpPr txBox="1"/>
          <p:nvPr/>
        </p:nvSpPr>
        <p:spPr>
          <a:xfrm>
            <a:off x="1258888" y="4814888"/>
            <a:ext cx="2303462" cy="1322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烘托美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（侧面表现）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文本框 98311"/>
          <p:cNvSpPr txBox="1"/>
          <p:nvPr/>
        </p:nvSpPr>
        <p:spPr>
          <a:xfrm>
            <a:off x="4572000" y="45085"/>
            <a:ext cx="4214813" cy="68624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寻声暗问弹者谁？琵琶声停欲语迟。</a:t>
            </a:r>
            <a:endParaRPr lang="zh-CN" altLang="en-US" sz="20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移船相近邀相见，添酒回灯重开宴。</a:t>
            </a:r>
            <a:endParaRPr lang="zh-CN" altLang="en-US" sz="20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千呼万唤始出来，犹抱琵琶半遮面。</a:t>
            </a:r>
            <a:endParaRPr lang="zh-CN" altLang="en-US" sz="20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转轴拨弦三两声，未成曲调先有情。</a:t>
            </a:r>
            <a:endParaRPr lang="zh-CN" altLang="en-US" sz="20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r>
              <a:rPr lang="zh-CN" altLang="en-US" sz="2000" b="0" u="sng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弦弦掩抑声声思</a:t>
            </a:r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，似诉平生不得志。</a:t>
            </a:r>
            <a:endParaRPr lang="zh-CN" altLang="en-US" sz="20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低眉信手续续弹，说尽心中无限事。</a:t>
            </a:r>
            <a:endParaRPr lang="zh-CN" altLang="en-US" sz="20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轻拢慢捻抹复挑，初为霓裳后六幺。</a:t>
            </a:r>
            <a:endParaRPr lang="zh-CN" altLang="en-US" sz="20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r>
              <a:rPr lang="zh-CN" altLang="en-US" sz="2000" b="0" u="sng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大弦嘈嘈如急雨，小弦切切如私语。</a:t>
            </a:r>
            <a:endParaRPr lang="zh-CN" altLang="en-US" sz="20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嘈嘈切切错杂弹，</a:t>
            </a:r>
            <a:r>
              <a:rPr lang="zh-CN" altLang="en-US" sz="2000" b="0" u="sng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大珠小珠</a:t>
            </a:r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落玉盘。</a:t>
            </a:r>
            <a:endParaRPr lang="zh-CN" altLang="en-US" sz="20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间关</a:t>
            </a:r>
            <a:r>
              <a:rPr lang="zh-CN" altLang="en-US" sz="2000" b="0" u="sng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莺语</a:t>
            </a:r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花底滑，幽咽</a:t>
            </a:r>
            <a:r>
              <a:rPr lang="zh-CN" altLang="en-US" sz="2000" b="0" u="sng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泉流</a:t>
            </a:r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冰下难。</a:t>
            </a:r>
            <a:endParaRPr lang="zh-CN" altLang="en-US" sz="20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冰泉冷涩弦凝绝，凝绝不通声暂歇。</a:t>
            </a:r>
            <a:endParaRPr lang="zh-CN" altLang="en-US" sz="20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别有幽愁暗恨生，此时无声胜有声。</a:t>
            </a:r>
            <a:endParaRPr lang="zh-CN" altLang="en-US" sz="20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r>
              <a:rPr lang="zh-CN" altLang="en-US" sz="2000" b="0" u="sng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银瓶</a:t>
            </a:r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乍破水浆迸，</a:t>
            </a:r>
            <a:r>
              <a:rPr lang="zh-CN" altLang="en-US" sz="2000" b="0" u="sng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铁骑</a:t>
            </a:r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突出刀枪鸣。</a:t>
            </a:r>
            <a:endParaRPr lang="zh-CN" altLang="en-US" sz="20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曲终收拨当心画，四弦一声如裂帛。</a:t>
            </a:r>
            <a:endParaRPr lang="zh-CN" altLang="en-US" sz="2000" b="0" dirty="0">
              <a:solidFill>
                <a:srgbClr val="FF0000"/>
              </a:solidFill>
              <a:latin typeface="Arial" panose="020B0604020202020204" pitchFamily="34" charset="0"/>
              <a:ea typeface="黑体" panose="02010600030101010101" pitchFamily="2" charset="-122"/>
            </a:endParaRPr>
          </a:p>
          <a:p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东船西舫悄无言，</a:t>
            </a:r>
            <a:r>
              <a:rPr lang="zh-CN" altLang="en-US" sz="2000" b="0" u="sng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惟见江心秋月白</a:t>
            </a:r>
            <a:r>
              <a:rPr lang="zh-CN" altLang="en-US" sz="20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。</a:t>
            </a:r>
            <a:endParaRPr lang="zh-CN" altLang="en-US" dirty="0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98313" name="文本框 98312"/>
          <p:cNvSpPr txBox="1"/>
          <p:nvPr/>
        </p:nvSpPr>
        <p:spPr>
          <a:xfrm>
            <a:off x="395288" y="323850"/>
            <a:ext cx="3708400" cy="1160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朗朗上口，珠圆玉润 。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优美动听，深切感人。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advTm="917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8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6" grpId="1"/>
      <p:bldP spid="98307" grpId="0"/>
      <p:bldP spid="98307" grpId="1"/>
      <p:bldP spid="98308" grpId="0" animBg="1"/>
      <p:bldP spid="98308" grpId="1" animBg="1"/>
      <p:bldP spid="98309" grpId="0"/>
      <p:bldP spid="98309" grpId="1"/>
      <p:bldP spid="98310" grpId="0"/>
      <p:bldP spid="98310" grpId="1"/>
      <p:bldP spid="98311" grpId="0"/>
      <p:bldP spid="98311" grpId="1"/>
      <p:bldP spid="98313" grpId="0"/>
      <p:bldP spid="983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39937"/>
          <p:cNvSpPr txBox="1"/>
          <p:nvPr/>
        </p:nvSpPr>
        <p:spPr>
          <a:xfrm>
            <a:off x="0" y="188913"/>
            <a:ext cx="9128125" cy="1754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[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问题二</a:t>
            </a:r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]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琵琶曲调有哪些起伏变化？请简要概括。联系全文，能否从音乐的变化中捕捉到琵琶女情感和生活变化的轨迹？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同桌交流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6" name="文本框 39938"/>
          <p:cNvSpPr txBox="1"/>
          <p:nvPr/>
        </p:nvSpPr>
        <p:spPr>
          <a:xfrm>
            <a:off x="0" y="4267200"/>
            <a:ext cx="882015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sz="36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07" name="Picture 2" descr="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16113"/>
            <a:ext cx="9144000" cy="4941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140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5" grpId="1"/>
    </p:bldLst>
  </p:timing>
</p:sld>
</file>

<file path=ppt/tags/tag1.xml><?xml version="1.0" encoding="utf-8"?>
<p:tagLst xmlns:p="http://schemas.openxmlformats.org/presentationml/2006/main">
  <p:tag name="TIMING" val="|80.6|12.8"/>
</p:tagLst>
</file>

<file path=ppt/tags/tag10.xml><?xml version="1.0" encoding="utf-8"?>
<p:tagLst xmlns:p="http://schemas.openxmlformats.org/presentationml/2006/main">
  <p:tag name="TIMING" val="|10.3|11.4|19.5|8.9"/>
</p:tagLst>
</file>

<file path=ppt/tags/tag11.xml><?xml version="1.0" encoding="utf-8"?>
<p:tagLst xmlns:p="http://schemas.openxmlformats.org/presentationml/2006/main">
  <p:tag name="TIMING" val="|8.1|8.1|10|12.6|9.2"/>
</p:tagLst>
</file>

<file path=ppt/tags/tag12.xml><?xml version="1.0" encoding="utf-8"?>
<p:tagLst xmlns:p="http://schemas.openxmlformats.org/presentationml/2006/main">
  <p:tag name="COMMONDATA" val="eyJoZGlkIjoiNTA5NTI1NDk4YmYzNjMyMDM3ZDc2ODAyMTNjOTE5MDkifQ=="/>
</p:tagLst>
</file>

<file path=ppt/tags/tag2.xml><?xml version="1.0" encoding="utf-8"?>
<p:tagLst xmlns:p="http://schemas.openxmlformats.org/presentationml/2006/main">
  <p:tag name="TIMING" val="|17.2"/>
</p:tagLst>
</file>

<file path=ppt/tags/tag3.xml><?xml version="1.0" encoding="utf-8"?>
<p:tagLst xmlns:p="http://schemas.openxmlformats.org/presentationml/2006/main">
  <p:tag name="TIMING" val="|24.9"/>
</p:tagLst>
</file>

<file path=ppt/tags/tag4.xml><?xml version="1.0" encoding="utf-8"?>
<p:tagLst xmlns:p="http://schemas.openxmlformats.org/presentationml/2006/main">
  <p:tag name="TIMING" val="|0"/>
</p:tagLst>
</file>

<file path=ppt/tags/tag5.xml><?xml version="1.0" encoding="utf-8"?>
<p:tagLst xmlns:p="http://schemas.openxmlformats.org/presentationml/2006/main">
  <p:tag name="TIMING" val="|16.2|26.9|34.3|31.4"/>
</p:tagLst>
</file>

<file path=ppt/tags/tag6.xml><?xml version="1.0" encoding="utf-8"?>
<p:tagLst xmlns:p="http://schemas.openxmlformats.org/presentationml/2006/main">
  <p:tag name="TIMING" val="|16.2|26.9|34.3|31.4"/>
</p:tagLst>
</file>

<file path=ppt/tags/tag7.xml><?xml version="1.0" encoding="utf-8"?>
<p:tagLst xmlns:p="http://schemas.openxmlformats.org/presentationml/2006/main">
  <p:tag name="TIMING" val="|16.2|26.9|34.3|31.4"/>
</p:tagLst>
</file>

<file path=ppt/tags/tag8.xml><?xml version="1.0" encoding="utf-8"?>
<p:tagLst xmlns:p="http://schemas.openxmlformats.org/presentationml/2006/main">
  <p:tag name="TIMING" val="|6.2"/>
</p:tagLst>
</file>

<file path=ppt/tags/tag9.xml><?xml version="1.0" encoding="utf-8"?>
<p:tagLst xmlns:p="http://schemas.openxmlformats.org/presentationml/2006/main">
  <p:tag name="TIMING" val="|0.1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3435</Words>
  <Application>WPS 演示</Application>
  <PresentationFormat>在屏幕上显示</PresentationFormat>
  <Paragraphs>321</Paragraphs>
  <Slides>32</Slides>
  <Notes>1</Notes>
  <HiddenSlides>0</HiddenSlides>
  <MMClips>4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32</vt:i4>
      </vt:variant>
    </vt:vector>
  </HeadingPairs>
  <TitlesOfParts>
    <vt:vector size="56" baseType="lpstr">
      <vt:lpstr>Arial</vt:lpstr>
      <vt:lpstr>宋体</vt:lpstr>
      <vt:lpstr>Wingdings</vt:lpstr>
      <vt:lpstr>Times New Roman</vt:lpstr>
      <vt:lpstr>隶书</vt:lpstr>
      <vt:lpstr>华文行楷</vt:lpstr>
      <vt:lpstr>华文楷体</vt:lpstr>
      <vt:lpstr>黑体</vt:lpstr>
      <vt:lpstr>微软雅黑</vt:lpstr>
      <vt:lpstr>Arial Unicode MS</vt:lpstr>
      <vt:lpstr>新宋体</vt:lpstr>
      <vt:lpstr>华文琥珀</vt:lpstr>
      <vt:lpstr>仿宋_GB2312</vt:lpstr>
      <vt:lpstr>方正黑体_GBK</vt:lpstr>
      <vt:lpstr>默认设计模板</vt:lpstr>
      <vt:lpstr>MSPhotoEd.3</vt:lpstr>
      <vt:lpstr>MSPhotoEd.3</vt:lpstr>
      <vt:lpstr>MSPhotoEd.3</vt:lpstr>
      <vt:lpstr>MSPhotoEd.3</vt:lpstr>
      <vt:lpstr>MSPhotoEd.3</vt:lpstr>
      <vt:lpstr>MSPhotoEd.3</vt:lpstr>
      <vt:lpstr>MSPhotoEd.3</vt:lpstr>
      <vt:lpstr>MSPhotoEd.3</vt:lpstr>
      <vt:lpstr>MSPhotoEd.3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《诗经·氓》</vt:lpstr>
      <vt:lpstr>PowerPoint 演示文稿</vt:lpstr>
      <vt:lpstr>[问题六]：是什么触动了作者，让他和琵琶女有着共同感情体验，才会有如此感慨？集中表现作者和琵琶女情感共鸣的那句诗是----</vt:lpstr>
      <vt:lpstr> [问题七]：两个人的“同是”表现在哪里呢？　　　　　　前后交流</vt:lpstr>
      <vt:lpstr>PowerPoint 演示文稿</vt:lpstr>
      <vt:lpstr>合作探究：同是</vt:lpstr>
      <vt:lpstr>PowerPoint 演示文稿</vt:lpstr>
      <vt:lpstr> [问题八]诗歌最后写道：座中泣下谁最多，江州司马青衫湿。作者有了内心情感的触动，才会泣下沾襟。大家能够从外在的双线的结构美中感受到内在的情感美吗？是什么样的情感呢？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附：板书设计 </vt:lpstr>
    </vt:vector>
  </TitlesOfParts>
  <Company>YG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心随我动</cp:lastModifiedBy>
  <cp:revision>363</cp:revision>
  <dcterms:created xsi:type="dcterms:W3CDTF">2005-06-28T19:21:00Z</dcterms:created>
  <dcterms:modified xsi:type="dcterms:W3CDTF">2022-09-11T02:37:42Z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0AC82F81767849BD9EB8928D4D8B4A9E</vt:lpwstr>
  </property>
  <property fmtid="{D5CDD505-2E9C-101B-9397-08002B2CF9AE}" pid="3" name="KSOProductBuildVer">
    <vt:lpwstr>2052-11.1.0.12358</vt:lpwstr>
  </property>
</Properties>
</file>