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4"/>
  </p:handoutMasterIdLst>
  <p:sldIdLst>
    <p:sldId id="563" r:id="rId3"/>
    <p:sldId id="559" r:id="rId4"/>
    <p:sldId id="488" r:id="rId5"/>
    <p:sldId id="438" r:id="rId7"/>
    <p:sldId id="571" r:id="rId8"/>
    <p:sldId id="572" r:id="rId9"/>
    <p:sldId id="575" r:id="rId10"/>
    <p:sldId id="577" r:id="rId11"/>
    <p:sldId id="583" r:id="rId12"/>
    <p:sldId id="584" r:id="rId13"/>
    <p:sldId id="585" r:id="rId14"/>
    <p:sldId id="596" r:id="rId15"/>
    <p:sldId id="612" r:id="rId16"/>
    <p:sldId id="611" r:id="rId17"/>
    <p:sldId id="617" r:id="rId18"/>
    <p:sldId id="590" r:id="rId19"/>
    <p:sldId id="643" r:id="rId20"/>
    <p:sldId id="652" r:id="rId21"/>
    <p:sldId id="651" r:id="rId22"/>
    <p:sldId id="661" r:id="rId23"/>
    <p:sldId id="664" r:id="rId24"/>
    <p:sldId id="667" r:id="rId25"/>
    <p:sldId id="670" r:id="rId26"/>
    <p:sldId id="668" r:id="rId27"/>
    <p:sldId id="672" r:id="rId28"/>
    <p:sldId id="674" r:id="rId29"/>
    <p:sldId id="676" r:id="rId30"/>
    <p:sldId id="657" r:id="rId31"/>
    <p:sldId id="678" r:id="rId32"/>
    <p:sldId id="556" r:id="rId3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0" userDrawn="1">
          <p15:clr>
            <a:srgbClr val="A4A3A4"/>
          </p15:clr>
        </p15:guide>
        <p15:guide id="2" pos="395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 id="2" name="soille" initials="s" lastIdx="1" clrIdx="6"/>
  <p:cmAuthor id="3" name="xjj" initials="x" lastIdx="1" clrIdx="1"/>
  <p:cmAuthor id="4" name="lenovo" initials="l" lastIdx="14" clrIdx="2"/>
  <p:cmAuthor id="5" name="admin" initials="a" lastIdx="3" clrIdx="3"/>
  <p:cmAuthor id="6" name="Administrator" initials="A" lastIdx="1" clrIdx="4"/>
  <p:cmAuthor id="7" name="徐无鬼" initials="徐" lastIdx="7" clrIdx="5"/>
  <p:cmAuthor id="8" name="Mia Vida Villanueva" initials="M" lastIdx="1" clrIdx="0"/>
  <p:cmAuthor id="9" name="姜伟光" initials="姜" lastIdx="1" clrIdx="0"/>
  <p:cmAuthor id="10" name="weijia" initials="w" lastIdx="1" clrIdx="9"/>
  <p:cmAuthor id="11" name="86187" initials="8" lastIdx="1" clrIdx="10"/>
  <p:cmAuthor id="12" name="zhaoqingju" initials="z"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3300"/>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89" d="100"/>
          <a:sy n="89" d="100"/>
        </p:scale>
        <p:origin x="-330" y="-108"/>
      </p:cViewPr>
      <p:guideLst>
        <p:guide orient="horz" pos="2170"/>
        <p:guide pos="3951"/>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p:cNvSpPr>
          <p:nvPr>
            <p:ph type="sldImg"/>
          </p:nvPr>
        </p:nvSpPr>
        <p:spPr/>
      </p:sp>
      <p:sp>
        <p:nvSpPr>
          <p:cNvPr id="9218" name="文本占位符 2"/>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FA8CCE-CD4C-408E-BDFF-5522312A7E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microsoft.com/office/2007/relationships/hdphoto" Target="../media/image4.wdp"/><Relationship Id="rId2" Type="http://schemas.openxmlformats.org/officeDocument/2006/relationships/image" Target="../media/image3.png"/><Relationship Id="rId14" Type="http://schemas.openxmlformats.org/officeDocument/2006/relationships/slideLayout" Target="../slideLayouts/slideLayout7.xml"/><Relationship Id="rId13" Type="http://schemas.openxmlformats.org/officeDocument/2006/relationships/image" Target="../media/image12.png"/><Relationship Id="rId12" Type="http://schemas.microsoft.com/office/2007/relationships/media" Target="../media/media1.mp3"/><Relationship Id="rId11" Type="http://schemas.openxmlformats.org/officeDocument/2006/relationships/audio" Target="../media/media1.mp3"/><Relationship Id="rId10" Type="http://schemas.openxmlformats.org/officeDocument/2006/relationships/image" Target="../media/image11.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3" Type="http://schemas.openxmlformats.org/officeDocument/2006/relationships/notesSlide" Target="../notesSlides/notesSlide2.xml"/><Relationship Id="rId32" Type="http://schemas.openxmlformats.org/officeDocument/2006/relationships/slideLayout" Target="../slideLayouts/slideLayout1.xml"/><Relationship Id="rId31" Type="http://schemas.openxmlformats.org/officeDocument/2006/relationships/tags" Target="../tags/tag53.xml"/><Relationship Id="rId30" Type="http://schemas.openxmlformats.org/officeDocument/2006/relationships/tags" Target="../tags/tag52.xml"/><Relationship Id="rId3" Type="http://schemas.openxmlformats.org/officeDocument/2006/relationships/image" Target="../media/image14.png"/><Relationship Id="rId29" Type="http://schemas.openxmlformats.org/officeDocument/2006/relationships/tags" Target="../tags/tag51.xml"/><Relationship Id="rId28" Type="http://schemas.openxmlformats.org/officeDocument/2006/relationships/tags" Target="../tags/tag50.xml"/><Relationship Id="rId27" Type="http://schemas.openxmlformats.org/officeDocument/2006/relationships/tags" Target="../tags/tag49.xml"/><Relationship Id="rId26" Type="http://schemas.openxmlformats.org/officeDocument/2006/relationships/tags" Target="../tags/tag4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5.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image" Target="../media/image14.png"/><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7" Type="http://schemas.openxmlformats.org/officeDocument/2006/relationships/slideLayout" Target="../slideLayouts/slideLayout1.xml"/><Relationship Id="rId16" Type="http://schemas.openxmlformats.org/officeDocument/2006/relationships/image" Target="../media/image15.png"/><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7663269" y="0"/>
            <a:ext cx="4563269" cy="472971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矩形 20"/>
          <p:cNvSpPr/>
          <p:nvPr/>
        </p:nvSpPr>
        <p:spPr>
          <a:xfrm>
            <a:off x="0" y="-4799"/>
            <a:ext cx="7848600" cy="6858000"/>
          </a:xfrm>
          <a:prstGeom prst="rect">
            <a:avLst/>
          </a:prstGeom>
          <a:gradFill>
            <a:gsLst>
              <a:gs pos="0">
                <a:srgbClr val="20220D"/>
              </a:gs>
              <a:gs pos="100000">
                <a:srgbClr val="20220D">
                  <a:alpha val="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7463" y="670265"/>
            <a:ext cx="6606205" cy="5822269"/>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5"/>
          <a:stretch>
            <a:fillRect/>
          </a:stretch>
        </p:blipFill>
        <p:spPr>
          <a:xfrm>
            <a:off x="1025211" y="312619"/>
            <a:ext cx="2221482" cy="2362312"/>
          </a:xfrm>
          <a:prstGeom prst="rect">
            <a:avLst/>
          </a:prstGeom>
          <a:effectLst>
            <a:outerShdw blurRad="50800" dist="38100" dir="8100000" algn="tr" rotWithShape="0">
              <a:prstClr val="black">
                <a:alpha val="40000"/>
              </a:prstClr>
            </a:outerShdw>
          </a:effectLst>
        </p:spPr>
      </p:pic>
      <p:pic>
        <p:nvPicPr>
          <p:cNvPr id="15" name="图片 14"/>
          <p:cNvPicPr>
            <a:picLocks noChangeAspect="1"/>
          </p:cNvPicPr>
          <p:nvPr/>
        </p:nvPicPr>
        <p:blipFill>
          <a:blip r:embed="rId6"/>
          <a:stretch>
            <a:fillRect/>
          </a:stretch>
        </p:blipFill>
        <p:spPr>
          <a:xfrm>
            <a:off x="2315706" y="1385848"/>
            <a:ext cx="1995730" cy="2126598"/>
          </a:xfrm>
          <a:prstGeom prst="rect">
            <a:avLst/>
          </a:prstGeom>
          <a:effectLst>
            <a:outerShdw blurRad="50800" dist="38100" dir="8100000" algn="tr" rotWithShape="0">
              <a:prstClr val="black">
                <a:alpha val="40000"/>
              </a:prstClr>
            </a:outerShdw>
          </a:effectLst>
        </p:spPr>
      </p:pic>
      <p:pic>
        <p:nvPicPr>
          <p:cNvPr id="16" name="图片 15"/>
          <p:cNvPicPr>
            <a:picLocks noChangeAspect="1"/>
          </p:cNvPicPr>
          <p:nvPr/>
        </p:nvPicPr>
        <p:blipFill>
          <a:blip r:embed="rId7"/>
          <a:stretch>
            <a:fillRect/>
          </a:stretch>
        </p:blipFill>
        <p:spPr>
          <a:xfrm>
            <a:off x="1025212" y="2518100"/>
            <a:ext cx="1995730" cy="2126598"/>
          </a:xfrm>
          <a:prstGeom prst="rect">
            <a:avLst/>
          </a:prstGeom>
          <a:effectLst>
            <a:outerShdw blurRad="50800" dist="38100" dir="8100000" algn="tr" rotWithShape="0">
              <a:prstClr val="black">
                <a:alpha val="40000"/>
              </a:prstClr>
            </a:outerShdw>
          </a:effectLst>
        </p:spPr>
      </p:pic>
      <p:pic>
        <p:nvPicPr>
          <p:cNvPr id="17" name="图片 16"/>
          <p:cNvPicPr>
            <a:picLocks noChangeAspect="1"/>
          </p:cNvPicPr>
          <p:nvPr/>
        </p:nvPicPr>
        <p:blipFill>
          <a:blip r:embed="rId8"/>
          <a:stretch>
            <a:fillRect/>
          </a:stretch>
        </p:blipFill>
        <p:spPr>
          <a:xfrm>
            <a:off x="2278380" y="3190485"/>
            <a:ext cx="2141257" cy="2281667"/>
          </a:xfrm>
          <a:prstGeom prst="rect">
            <a:avLst/>
          </a:prstGeom>
          <a:effectLst>
            <a:outerShdw blurRad="50800" dist="38100" dir="8100000" algn="tr" rotWithShape="0">
              <a:prstClr val="black">
                <a:alpha val="40000"/>
              </a:prstClr>
            </a:outerShdw>
          </a:effectLst>
        </p:spPr>
      </p:pic>
      <p:grpSp>
        <p:nvGrpSpPr>
          <p:cNvPr id="25" name="组合 24"/>
          <p:cNvGrpSpPr/>
          <p:nvPr/>
        </p:nvGrpSpPr>
        <p:grpSpPr>
          <a:xfrm>
            <a:off x="556817" y="5113084"/>
            <a:ext cx="4351020" cy="1749243"/>
            <a:chOff x="556817" y="5113084"/>
            <a:chExt cx="4351020" cy="1749243"/>
          </a:xfrm>
        </p:grpSpPr>
        <p:sp>
          <p:nvSpPr>
            <p:cNvPr id="22" name="矩形: 圆角 21"/>
            <p:cNvSpPr/>
            <p:nvPr/>
          </p:nvSpPr>
          <p:spPr>
            <a:xfrm>
              <a:off x="556817" y="5314963"/>
              <a:ext cx="4351020" cy="1111528"/>
            </a:xfrm>
            <a:prstGeom prst="roundRect">
              <a:avLst>
                <a:gd name="adj" fmla="val 50000"/>
              </a:avLst>
            </a:prstGeom>
            <a:gradFill>
              <a:gsLst>
                <a:gs pos="0">
                  <a:schemeClr val="bg1">
                    <a:alpha val="85000"/>
                  </a:schemeClr>
                </a:gs>
                <a:gs pos="100000">
                  <a:schemeClr val="bg1">
                    <a:alpha val="43000"/>
                  </a:scheme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9"/>
            <a:stretch>
              <a:fillRect/>
            </a:stretch>
          </p:blipFill>
          <p:spPr>
            <a:xfrm>
              <a:off x="576662" y="5113084"/>
              <a:ext cx="4331175" cy="1749243"/>
            </a:xfrm>
            <a:prstGeom prst="rect">
              <a:avLst/>
            </a:prstGeom>
          </p:spPr>
        </p:pic>
      </p:grpSp>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flipH="1">
            <a:off x="3702261" y="4469456"/>
            <a:ext cx="2889076" cy="2889076"/>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2f34fb4f9a9ea538b793dacf1fee49a6_20241207_00510748">
            <a:hlinkClick r:id="" action="ppaction://media"/>
          </p:cNvPr>
          <p:cNvPicPr>
            <a:picLocks noChangeAspect="1"/>
          </p:cNvPicPr>
          <p:nvPr>
            <a:audioFile r:link="rId11"/>
            <p:extLst>
              <p:ext uri="{DAA4B4D4-6D71-4841-9C94-3DE7FCFB9230}">
                <p14:media xmlns:p14="http://schemas.microsoft.com/office/powerpoint/2010/main" r:embed="rId12"/>
              </p:ext>
            </p:extLst>
          </p:nvPr>
        </p:nvPicPr>
        <p:blipFill>
          <a:blip r:embed="rId13"/>
          <a:stretch>
            <a:fillRect/>
          </a:stretch>
        </p:blipFill>
        <p:spPr>
          <a:xfrm>
            <a:off x="271862" y="-921598"/>
            <a:ext cx="609600" cy="609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1038"/>
                                        </p:tgtEl>
                                        <p:attrNameLst>
                                          <p:attrName>style.visibility</p:attrName>
                                        </p:attrNameLst>
                                      </p:cBhvr>
                                      <p:to>
                                        <p:strVal val="visible"/>
                                      </p:to>
                                    </p:set>
                                    <p:animEffect transition="in" filter="fade">
                                      <p:cBhvr>
                                        <p:cTn id="14" dur="500"/>
                                        <p:tgtEl>
                                          <p:spTgt spid="1038"/>
                                        </p:tgtEl>
                                      </p:cBhvr>
                                    </p:animEffect>
                                  </p:childTnLst>
                                </p:cTn>
                              </p:par>
                            </p:childTnLst>
                          </p:cTn>
                        </p:par>
                        <p:par>
                          <p:cTn id="15" fill="hold">
                            <p:stCondLst>
                              <p:cond delay="500"/>
                            </p:stCondLst>
                            <p:childTnLst>
                              <p:par>
                                <p:cTn id="16" presetID="47"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030"/>
                                        </p:tgtEl>
                                        <p:attrNameLst>
                                          <p:attrName>style.visibility</p:attrName>
                                        </p:attrNameLst>
                                      </p:cBhvr>
                                      <p:to>
                                        <p:strVal val="visible"/>
                                      </p:to>
                                    </p:set>
                                    <p:animEffect transition="in" filter="fade">
                                      <p:cBhvr>
                                        <p:cTn id="41" dur="500"/>
                                        <p:tgtEl>
                                          <p:spTgt spid="1030"/>
                                        </p:tgtEl>
                                      </p:cBhvr>
                                    </p:animEffect>
                                  </p:childTnLst>
                                </p:cTn>
                              </p:par>
                              <p:par>
                                <p:cTn id="42" presetID="10" presetClass="entr" presetSubtype="0" fill="hold" nodeType="withEffect">
                                  <p:stCondLst>
                                    <p:cond delay="0"/>
                                  </p:stCondLst>
                                  <p:childTnLst>
                                    <p:set>
                                      <p:cBhvr>
                                        <p:cTn id="43" dur="1" fill="hold">
                                          <p:stCondLst>
                                            <p:cond delay="0"/>
                                          </p:stCondLst>
                                        </p:cTn>
                                        <p:tgtEl>
                                          <p:spTgt spid="1036"/>
                                        </p:tgtEl>
                                        <p:attrNameLst>
                                          <p:attrName>style.visibility</p:attrName>
                                        </p:attrNameLst>
                                      </p:cBhvr>
                                      <p:to>
                                        <p:strVal val="visible"/>
                                      </p:to>
                                    </p:set>
                                    <p:animEffect transition="in" filter="fade">
                                      <p:cBhvr>
                                        <p:cTn id="44" dur="500"/>
                                        <p:tgtEl>
                                          <p:spTgt spid="1036"/>
                                        </p:tgtEl>
                                      </p:cBhvr>
                                    </p:animEffect>
                                  </p:childTnLst>
                                </p:cTn>
                              </p:par>
                            </p:childTnLst>
                          </p:cTn>
                        </p:par>
                        <p:par>
                          <p:cTn id="45" fill="hold">
                            <p:stCondLst>
                              <p:cond delay="4500"/>
                            </p:stCondLst>
                            <p:childTnLst>
                              <p:par>
                                <p:cTn id="46" presetID="42"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1"/>
                </p:tgtEl>
              </p:cMediaNode>
            </p:audio>
          </p:childTnLst>
        </p:cTn>
      </p:par>
    </p:tnLst>
    <p:bldLst>
      <p:bldP spid="2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 name="文本框 13"/>
          <p:cNvSpPr txBox="1"/>
          <p:nvPr/>
        </p:nvSpPr>
        <p:spPr>
          <a:xfrm>
            <a:off x="597535" y="459740"/>
            <a:ext cx="11061700" cy="553085"/>
          </a:xfrm>
          <a:prstGeom prst="rect">
            <a:avLst/>
          </a:prstGeom>
          <a:noFill/>
        </p:spPr>
        <p:txBody>
          <a:bodyPr wrap="square">
            <a:spAutoFit/>
          </a:bodyPr>
          <a:lstStyle/>
          <a:p>
            <a:pPr algn="ctr"/>
            <a:r>
              <a:rPr lang="en-US" altLang="zh-CN" sz="3000">
                <a:solidFill>
                  <a:schemeClr val="tx1"/>
                </a:solidFill>
                <a:latin typeface="黑体" panose="02010609060101010101" charset="-122"/>
                <a:ea typeface="黑体" panose="02010609060101010101" charset="-122"/>
              </a:rPr>
              <a:t>3</a:t>
            </a:r>
            <a:r>
              <a:rPr lang="en-US" altLang="zh-CN" sz="3000" b="1">
                <a:solidFill>
                  <a:schemeClr val="tx1"/>
                </a:solidFill>
                <a:latin typeface="黑体" panose="02010609060101010101" charset="-122"/>
                <a:ea typeface="黑体" panose="02010609060101010101" charset="-122"/>
              </a:rPr>
              <a:t>.</a:t>
            </a:r>
            <a:r>
              <a:rPr lang="zh-CN" altLang="en-US" sz="3000" b="1">
                <a:solidFill>
                  <a:schemeClr val="tx1"/>
                </a:solidFill>
                <a:latin typeface="寒蝉活宋体_復 Bold" panose="02020200000000000000" pitchFamily="18" charset="-122"/>
                <a:ea typeface="寒蝉活宋体_復 Bold" panose="02020200000000000000" pitchFamily="18" charset="-122"/>
              </a:rPr>
              <a:t>两篇文章所运用的科学原理涉及哪个学科范畴，这说明了什么？</a:t>
            </a:r>
            <a:endParaRPr lang="zh-CN" altLang="en-US" sz="3000" b="1">
              <a:solidFill>
                <a:schemeClr val="tx1"/>
              </a:solidFill>
              <a:latin typeface="寒蝉活宋体_復 Bold" panose="02020200000000000000" pitchFamily="18" charset="-122"/>
              <a:ea typeface="寒蝉活宋体_復 Bold" panose="02020200000000000000" pitchFamily="18" charset="-122"/>
            </a:endParaRPr>
          </a:p>
        </p:txBody>
      </p:sp>
      <p:cxnSp>
        <p:nvCxnSpPr>
          <p:cNvPr id="5" name="直接连接符 4"/>
          <p:cNvCxnSpPr/>
          <p:nvPr/>
        </p:nvCxnSpPr>
        <p:spPr>
          <a:xfrm>
            <a:off x="672456" y="1110712"/>
            <a:ext cx="1081696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053296" y="1014497"/>
            <a:ext cx="1863483" cy="553994"/>
            <a:chOff x="8202711" y="1978918"/>
            <a:chExt cx="1269860" cy="748868"/>
          </a:xfrm>
        </p:grpSpPr>
        <p:grpSp>
          <p:nvGrpSpPr>
            <p:cNvPr id="4" name="组合 3"/>
            <p:cNvGrpSpPr/>
            <p:nvPr/>
          </p:nvGrpSpPr>
          <p:grpSpPr>
            <a:xfrm>
              <a:off x="8202711" y="1978918"/>
              <a:ext cx="1258789" cy="748868"/>
              <a:chOff x="8072087" y="2379427"/>
              <a:chExt cx="2153227" cy="748868"/>
            </a:xfrm>
          </p:grpSpPr>
          <p:sp>
            <p:nvSpPr>
              <p:cNvPr id="16" name="对话气泡: 圆角矩形 15"/>
              <p:cNvSpPr/>
              <p:nvPr/>
            </p:nvSpPr>
            <p:spPr>
              <a:xfrm>
                <a:off x="8072087" y="2379427"/>
                <a:ext cx="2119541" cy="707881"/>
              </a:xfrm>
              <a:prstGeom prst="wedgeRoundRectCallout">
                <a:avLst>
                  <a:gd name="adj1" fmla="val -83862"/>
                  <a:gd name="adj2" fmla="val -30824"/>
                  <a:gd name="adj3" fmla="val 16667"/>
                </a:avLst>
              </a:prstGeom>
              <a:solidFill>
                <a:schemeClr val="bg1">
                  <a:alpha val="7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对话气泡: 圆角矩形 16"/>
              <p:cNvSpPr/>
              <p:nvPr/>
            </p:nvSpPr>
            <p:spPr>
              <a:xfrm>
                <a:off x="8105773" y="2420414"/>
                <a:ext cx="2119541" cy="707881"/>
              </a:xfrm>
              <a:prstGeom prst="wedgeRoundRectCallout">
                <a:avLst>
                  <a:gd name="adj1" fmla="val -86975"/>
                  <a:gd name="adj2" fmla="val -34819"/>
                  <a:gd name="adj3" fmla="val 16667"/>
                </a:avLst>
              </a:prstGeom>
              <a:noFill/>
              <a:ln w="28575">
                <a:solidFill>
                  <a:srgbClr val="20220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8211332" y="2014314"/>
              <a:ext cx="1261239" cy="664377"/>
            </a:xfrm>
            <a:prstGeom prst="rect">
              <a:avLst/>
            </a:prstGeom>
            <a:noFill/>
          </p:spPr>
          <p:txBody>
            <a:bodyPr wrap="square">
              <a:spAutoFit/>
            </a:bodyPr>
            <a:lstStyle/>
            <a:p>
              <a:pPr algn="ctr"/>
              <a:r>
                <a:rPr lang="zh-CN" altLang="en-US" sz="2600" b="1">
                  <a:solidFill>
                    <a:srgbClr val="20220D"/>
                  </a:solidFill>
                  <a:latin typeface="寒蝉活宋体_復 Bold" panose="02020200000000000000" pitchFamily="18" charset="-122"/>
                  <a:ea typeface="寒蝉活宋体_復 Bold" panose="02020200000000000000" pitchFamily="18" charset="-122"/>
                </a:rPr>
                <a:t>用文章句子</a:t>
              </a:r>
              <a:endParaRPr lang="zh-CN" altLang="en-US" sz="2600" b="1">
                <a:solidFill>
                  <a:srgbClr val="20220D"/>
                </a:solidFill>
                <a:latin typeface="寒蝉活宋体_復 Bold" panose="02020200000000000000" pitchFamily="18" charset="-122"/>
                <a:ea typeface="寒蝉活宋体_復 Bold" panose="02020200000000000000" pitchFamily="18" charset="-122"/>
              </a:endParaRPr>
            </a:p>
          </p:txBody>
        </p:sp>
      </p:grpSp>
      <p:sp>
        <p:nvSpPr>
          <p:cNvPr id="18" name="文本框 24578"/>
          <p:cNvSpPr txBox="1"/>
          <p:nvPr/>
        </p:nvSpPr>
        <p:spPr>
          <a:xfrm>
            <a:off x="636040" y="1733953"/>
            <a:ext cx="8013062" cy="1308884"/>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800" b="1">
                <a:solidFill>
                  <a:schemeClr val="bg1"/>
                </a:solidFill>
                <a:latin typeface="微软雅黑" panose="020B0503020204020204" charset="-122"/>
                <a:ea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rPr>
              <a:t>《恐龙无处不有》依据</a:t>
            </a:r>
            <a:r>
              <a:rPr lang="en-US" altLang="zh-CN" sz="2800" b="1">
                <a:solidFill>
                  <a:schemeClr val="tx1"/>
                </a:solidFill>
                <a:latin typeface="微软雅黑" panose="020B0503020204020204" charset="-122"/>
                <a:ea typeface="微软雅黑" panose="020B0503020204020204" charset="-122"/>
              </a:rPr>
              <a:t>___________________</a:t>
            </a:r>
            <a:r>
              <a:rPr lang="zh-CN" altLang="en-US" sz="2800" b="1">
                <a:solidFill>
                  <a:schemeClr val="tx1"/>
                </a:solidFill>
                <a:latin typeface="微软雅黑" panose="020B0503020204020204" charset="-122"/>
                <a:ea typeface="微软雅黑" panose="020B0503020204020204" charset="-122"/>
              </a:rPr>
              <a:t>的事实，说明</a:t>
            </a:r>
            <a:r>
              <a:rPr lang="en-US" altLang="zh-CN" sz="2800" b="1">
                <a:solidFill>
                  <a:schemeClr val="tx1"/>
                </a:solidFill>
                <a:latin typeface="微软雅黑" panose="020B0503020204020204" charset="-122"/>
                <a:ea typeface="微软雅黑" panose="020B0503020204020204" charset="-122"/>
              </a:rPr>
              <a:t>_</a:t>
            </a:r>
            <a:r>
              <a:rPr lang="en-US" altLang="zh-CN" sz="2800" b="1">
                <a:solidFill>
                  <a:schemeClr val="tx1"/>
                </a:solidFill>
                <a:latin typeface="微软雅黑" panose="020B0503020204020204" charset="-122"/>
                <a:ea typeface="微软雅黑" panose="020B0503020204020204" charset="-122"/>
                <a:sym typeface="+mn-ea"/>
              </a:rPr>
              <a:t>___</a:t>
            </a:r>
            <a:r>
              <a:rPr lang="en-US" altLang="zh-CN" sz="2800" b="1">
                <a:solidFill>
                  <a:schemeClr val="tx1"/>
                </a:solidFill>
                <a:latin typeface="微软雅黑" panose="020B0503020204020204" charset="-122"/>
                <a:ea typeface="微软雅黑" panose="020B0503020204020204" charset="-122"/>
              </a:rPr>
              <a:t>_</a:t>
            </a:r>
            <a:r>
              <a:rPr lang="en-US" altLang="zh-CN" sz="2800" b="1">
                <a:solidFill>
                  <a:schemeClr val="tx1"/>
                </a:solidFill>
                <a:latin typeface="微软雅黑" panose="020B0503020204020204" charset="-122"/>
                <a:ea typeface="微软雅黑" panose="020B0503020204020204" charset="-122"/>
                <a:sym typeface="+mn-ea"/>
              </a:rPr>
              <a:t>___</a:t>
            </a:r>
            <a:r>
              <a:rPr lang="en-US" altLang="zh-CN" sz="2800" b="1">
                <a:solidFill>
                  <a:schemeClr val="tx1"/>
                </a:solidFill>
                <a:latin typeface="微软雅黑" panose="020B0503020204020204" charset="-122"/>
                <a:ea typeface="微软雅黑" panose="020B0503020204020204" charset="-122"/>
              </a:rPr>
              <a:t>____</a:t>
            </a:r>
            <a:r>
              <a:rPr lang="en-US" altLang="zh-CN" sz="2800" b="1">
                <a:solidFill>
                  <a:schemeClr val="tx1"/>
                </a:solidFill>
                <a:latin typeface="微软雅黑" panose="020B0503020204020204" charset="-122"/>
                <a:ea typeface="微软雅黑" panose="020B0503020204020204" charset="-122"/>
                <a:sym typeface="+mn-ea"/>
              </a:rPr>
              <a:t>_________</a:t>
            </a:r>
            <a:r>
              <a:rPr lang="zh-CN" altLang="en-US" sz="2800" b="1">
                <a:solidFill>
                  <a:schemeClr val="tx1"/>
                </a:solidFill>
                <a:latin typeface="微软雅黑" panose="020B0503020204020204" charset="-122"/>
                <a:ea typeface="微软雅黑" panose="020B0503020204020204" charset="-122"/>
              </a:rPr>
              <a:t>学说。</a:t>
            </a:r>
            <a:endParaRPr lang="zh-CN" altLang="en-US" sz="2800" b="1">
              <a:solidFill>
                <a:schemeClr val="tx1"/>
              </a:solidFill>
              <a:latin typeface="微软雅黑" panose="020B0503020204020204" charset="-122"/>
              <a:ea typeface="微软雅黑" panose="020B0503020204020204" charset="-122"/>
            </a:endParaRPr>
          </a:p>
        </p:txBody>
      </p:sp>
      <p:sp>
        <p:nvSpPr>
          <p:cNvPr id="19" name="文本框 12"/>
          <p:cNvSpPr txBox="1"/>
          <p:nvPr/>
        </p:nvSpPr>
        <p:spPr>
          <a:xfrm>
            <a:off x="706206" y="4236665"/>
            <a:ext cx="8317459" cy="1308884"/>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800" b="1">
                <a:solidFill>
                  <a:schemeClr val="bg1"/>
                </a:solidFill>
                <a:latin typeface="微软雅黑" panose="020B0503020204020204" charset="-122"/>
                <a:ea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rPr>
              <a:t>《被压扁的沙子》依据</a:t>
            </a:r>
            <a:r>
              <a:rPr lang="en-US" altLang="zh-CN" sz="2800" b="1">
                <a:solidFill>
                  <a:schemeClr val="tx1"/>
                </a:solidFill>
                <a:latin typeface="微软雅黑" panose="020B0503020204020204" charset="-122"/>
                <a:ea typeface="微软雅黑" panose="020B0503020204020204" charset="-122"/>
              </a:rPr>
              <a:t>_______________</a:t>
            </a:r>
            <a:r>
              <a:rPr lang="en-US" altLang="zh-CN" sz="2800" b="1">
                <a:solidFill>
                  <a:schemeClr val="tx1"/>
                </a:solidFill>
                <a:latin typeface="微软雅黑" panose="020B0503020204020204" charset="-122"/>
                <a:ea typeface="微软雅黑" panose="020B0503020204020204" charset="-122"/>
                <a:sym typeface="+mn-ea"/>
              </a:rPr>
              <a:t>______</a:t>
            </a:r>
            <a:r>
              <a:rPr lang="en-US" altLang="zh-CN" sz="2800" b="1">
                <a:solidFill>
                  <a:schemeClr val="tx1"/>
                </a:solidFill>
                <a:latin typeface="微软雅黑" panose="020B0503020204020204" charset="-122"/>
                <a:ea typeface="微软雅黑" panose="020B0503020204020204" charset="-122"/>
              </a:rPr>
              <a:t>__</a:t>
            </a:r>
            <a:r>
              <a:rPr lang="zh-CN" altLang="en-US" sz="2800" b="1">
                <a:solidFill>
                  <a:schemeClr val="tx1"/>
                </a:solidFill>
                <a:latin typeface="微软雅黑" panose="020B0503020204020204" charset="-122"/>
                <a:ea typeface="微软雅黑" panose="020B0503020204020204" charset="-122"/>
              </a:rPr>
              <a:t>，说明了</a:t>
            </a:r>
            <a:r>
              <a:rPr lang="en-US" altLang="zh-CN" sz="2800" b="1">
                <a:solidFill>
                  <a:schemeClr val="tx1"/>
                </a:solidFill>
                <a:latin typeface="微软雅黑" panose="020B0503020204020204" charset="-122"/>
                <a:ea typeface="微软雅黑" panose="020B0503020204020204" charset="-122"/>
                <a:sym typeface="+mn-ea"/>
              </a:rPr>
              <a:t>____</a:t>
            </a:r>
            <a:r>
              <a:rPr lang="en-US" altLang="zh-CN" sz="2800" b="1">
                <a:solidFill>
                  <a:schemeClr val="tx1"/>
                </a:solidFill>
                <a:latin typeface="微软雅黑" panose="020B0503020204020204" charset="-122"/>
                <a:ea typeface="微软雅黑" panose="020B0503020204020204" charset="-122"/>
              </a:rPr>
              <a:t>_</a:t>
            </a:r>
            <a:r>
              <a:rPr lang="en-US" altLang="zh-CN" sz="2800" b="1">
                <a:solidFill>
                  <a:schemeClr val="tx1"/>
                </a:solidFill>
                <a:latin typeface="微软雅黑" panose="020B0503020204020204" charset="-122"/>
                <a:ea typeface="微软雅黑" panose="020B0503020204020204" charset="-122"/>
                <a:sym typeface="+mn-ea"/>
              </a:rPr>
              <a:t>___</a:t>
            </a:r>
            <a:r>
              <a:rPr lang="en-US" altLang="zh-CN" sz="2800" b="1">
                <a:solidFill>
                  <a:schemeClr val="tx1"/>
                </a:solidFill>
                <a:latin typeface="微软雅黑" panose="020B0503020204020204" charset="-122"/>
                <a:ea typeface="微软雅黑" panose="020B0503020204020204" charset="-122"/>
              </a:rPr>
              <a:t>_</a:t>
            </a:r>
            <a:r>
              <a:rPr lang="en-US" altLang="zh-CN" sz="2800" b="1">
                <a:solidFill>
                  <a:schemeClr val="tx1"/>
                </a:solidFill>
                <a:latin typeface="微软雅黑" panose="020B0503020204020204" charset="-122"/>
                <a:ea typeface="微软雅黑" panose="020B0503020204020204" charset="-122"/>
                <a:sym typeface="+mn-ea"/>
              </a:rPr>
              <a:t>___</a:t>
            </a:r>
            <a:r>
              <a:rPr lang="en-US" altLang="zh-CN" sz="2800" b="1">
                <a:solidFill>
                  <a:schemeClr val="tx1"/>
                </a:solidFill>
                <a:latin typeface="微软雅黑" panose="020B0503020204020204" charset="-122"/>
                <a:ea typeface="微软雅黑" panose="020B0503020204020204" charset="-122"/>
              </a:rPr>
              <a:t>_____</a:t>
            </a:r>
            <a:r>
              <a:rPr lang="en-US" altLang="zh-CN" sz="2800" b="1">
                <a:solidFill>
                  <a:schemeClr val="tx1"/>
                </a:solidFill>
                <a:latin typeface="微软雅黑" panose="020B0503020204020204" charset="-122"/>
                <a:ea typeface="微软雅黑" panose="020B0503020204020204" charset="-122"/>
                <a:sym typeface="+mn-ea"/>
              </a:rPr>
              <a:t>_</a:t>
            </a:r>
            <a:r>
              <a:rPr lang="zh-CN" altLang="en-US" sz="2800" b="1">
                <a:solidFill>
                  <a:schemeClr val="tx1"/>
                </a:solidFill>
                <a:latin typeface="微软雅黑" panose="020B0503020204020204" charset="-122"/>
                <a:ea typeface="微软雅黑" panose="020B0503020204020204" charset="-122"/>
              </a:rPr>
              <a:t>。</a:t>
            </a:r>
            <a:endParaRPr lang="zh-CN" altLang="en-US" sz="2800" b="1">
              <a:solidFill>
                <a:schemeClr val="tx1"/>
              </a:solidFill>
              <a:latin typeface="微软雅黑" panose="020B0503020204020204" charset="-122"/>
              <a:ea typeface="微软雅黑" panose="020B0503020204020204" charset="-122"/>
            </a:endParaRPr>
          </a:p>
        </p:txBody>
      </p:sp>
      <p:sp>
        <p:nvSpPr>
          <p:cNvPr id="20" name="文本框 24579"/>
          <p:cNvSpPr txBox="1"/>
          <p:nvPr/>
        </p:nvSpPr>
        <p:spPr>
          <a:xfrm>
            <a:off x="4658877" y="1862457"/>
            <a:ext cx="3194050" cy="491490"/>
          </a:xfrm>
          <a:prstGeom prst="rect">
            <a:avLst/>
          </a:prstGeom>
          <a:noFill/>
          <a:ln w="9525">
            <a:noFill/>
          </a:ln>
        </p:spPr>
        <p:txBody>
          <a:bodyPr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2600" b="1">
                <a:solidFill>
                  <a:srgbClr val="FF0000"/>
                </a:solidFill>
                <a:latin typeface="黑体" panose="02010609060101010101" charset="-122"/>
                <a:ea typeface="黑体" panose="02010609060101010101" charset="-122"/>
              </a:rPr>
              <a:t>在南极发现恐龙化石</a:t>
            </a:r>
            <a:endParaRPr lang="zh-CN" altLang="en-US" sz="2600" b="1">
              <a:solidFill>
                <a:srgbClr val="FF0000"/>
              </a:solidFill>
              <a:latin typeface="黑体" panose="02010609060101010101" charset="-122"/>
              <a:ea typeface="黑体" panose="02010609060101010101" charset="-122"/>
            </a:endParaRPr>
          </a:p>
        </p:txBody>
      </p:sp>
      <p:sp>
        <p:nvSpPr>
          <p:cNvPr id="21" name="文本框 24580"/>
          <p:cNvSpPr txBox="1"/>
          <p:nvPr/>
        </p:nvSpPr>
        <p:spPr>
          <a:xfrm>
            <a:off x="2160470" y="2499971"/>
            <a:ext cx="3415665" cy="491490"/>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2600" b="1">
                <a:solidFill>
                  <a:srgbClr val="FF0000"/>
                </a:solidFill>
                <a:latin typeface="黑体" panose="02010609060101010101" charset="-122"/>
                <a:ea typeface="黑体" panose="02010609060101010101" charset="-122"/>
              </a:rPr>
              <a:t>大陆漂移（板块构造）</a:t>
            </a:r>
            <a:endParaRPr lang="zh-CN" altLang="en-US" sz="2600" b="1">
              <a:solidFill>
                <a:srgbClr val="FF0000"/>
              </a:solidFill>
              <a:latin typeface="黑体" panose="02010609060101010101" charset="-122"/>
              <a:ea typeface="黑体" panose="02010609060101010101" charset="-122"/>
            </a:endParaRPr>
          </a:p>
        </p:txBody>
      </p:sp>
      <p:sp>
        <p:nvSpPr>
          <p:cNvPr id="22" name="文本框 13"/>
          <p:cNvSpPr txBox="1"/>
          <p:nvPr/>
        </p:nvSpPr>
        <p:spPr>
          <a:xfrm>
            <a:off x="4811797" y="4394742"/>
            <a:ext cx="3837305" cy="491490"/>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2600" b="1">
                <a:solidFill>
                  <a:srgbClr val="FF0000"/>
                </a:solidFill>
                <a:latin typeface="黑体" panose="02010609060101010101" charset="-122"/>
                <a:ea typeface="黑体" panose="02010609060101010101" charset="-122"/>
              </a:rPr>
              <a:t>被压扁的沙子（斯石英）</a:t>
            </a:r>
            <a:endParaRPr lang="zh-CN" altLang="en-US" sz="2600" b="1">
              <a:solidFill>
                <a:srgbClr val="FF0000"/>
              </a:solidFill>
              <a:latin typeface="黑体" panose="02010609060101010101" charset="-122"/>
              <a:ea typeface="黑体" panose="02010609060101010101" charset="-122"/>
            </a:endParaRPr>
          </a:p>
        </p:txBody>
      </p:sp>
      <p:sp>
        <p:nvSpPr>
          <p:cNvPr id="24" name="文本框 14"/>
          <p:cNvSpPr txBox="1"/>
          <p:nvPr/>
        </p:nvSpPr>
        <p:spPr>
          <a:xfrm>
            <a:off x="2038232" y="4965529"/>
            <a:ext cx="2620645" cy="491490"/>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2600" b="1">
                <a:solidFill>
                  <a:srgbClr val="FF0000"/>
                </a:solidFill>
                <a:latin typeface="黑体" panose="02010609060101010101" charset="-122"/>
                <a:ea typeface="黑体" panose="02010609060101010101" charset="-122"/>
              </a:rPr>
              <a:t>恐龙灭绝的原因</a:t>
            </a:r>
            <a:endParaRPr lang="zh-CN" altLang="en-US" sz="2600" b="1">
              <a:solidFill>
                <a:srgbClr val="FF0000"/>
              </a:solidFill>
              <a:latin typeface="黑体" panose="02010609060101010101" charset="-122"/>
              <a:ea typeface="黑体" panose="02010609060101010101" charset="-122"/>
            </a:endParaRPr>
          </a:p>
        </p:txBody>
      </p:sp>
      <p:grpSp>
        <p:nvGrpSpPr>
          <p:cNvPr id="32" name="组合 31"/>
          <p:cNvGrpSpPr/>
          <p:nvPr/>
        </p:nvGrpSpPr>
        <p:grpSpPr>
          <a:xfrm>
            <a:off x="4327089" y="1204093"/>
            <a:ext cx="3857625" cy="856842"/>
            <a:chOff x="4327089" y="1328834"/>
            <a:chExt cx="3857625" cy="856842"/>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rcRect t="69914" b="17592"/>
            <a:stretch>
              <a:fillRect/>
            </a:stretch>
          </p:blipFill>
          <p:spPr>
            <a:xfrm>
              <a:off x="4327089" y="1328834"/>
              <a:ext cx="3857625" cy="856842"/>
            </a:xfrm>
            <a:prstGeom prst="rect">
              <a:avLst/>
            </a:prstGeom>
          </p:spPr>
        </p:pic>
        <p:sp>
          <p:nvSpPr>
            <p:cNvPr id="31" name="文本框 30"/>
            <p:cNvSpPr txBox="1"/>
            <p:nvPr/>
          </p:nvSpPr>
          <p:spPr>
            <a:xfrm>
              <a:off x="4768414" y="1389736"/>
              <a:ext cx="3084513" cy="521970"/>
            </a:xfrm>
            <a:prstGeom prst="rect">
              <a:avLst/>
            </a:prstGeom>
            <a:noFill/>
          </p:spPr>
          <p:txBody>
            <a:bodyPr wrap="square">
              <a:spAutoFit/>
            </a:bodyPr>
            <a:lstStyle/>
            <a:p>
              <a:pPr algn="ctr"/>
              <a:r>
                <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恐龙（生物学）</a:t>
              </a:r>
              <a:endPar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33" name="组合 32"/>
          <p:cNvGrpSpPr/>
          <p:nvPr/>
        </p:nvGrpSpPr>
        <p:grpSpPr>
          <a:xfrm>
            <a:off x="1939489" y="2996453"/>
            <a:ext cx="3857625" cy="856842"/>
            <a:chOff x="4327089" y="1328834"/>
            <a:chExt cx="3857625" cy="856842"/>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rcRect t="69914" b="17592"/>
            <a:stretch>
              <a:fillRect/>
            </a:stretch>
          </p:blipFill>
          <p:spPr>
            <a:xfrm>
              <a:off x="4327089" y="1328834"/>
              <a:ext cx="3857625" cy="856842"/>
            </a:xfrm>
            <a:prstGeom prst="rect">
              <a:avLst/>
            </a:prstGeom>
          </p:spPr>
        </p:pic>
        <p:sp>
          <p:nvSpPr>
            <p:cNvPr id="37" name="文本框 36"/>
            <p:cNvSpPr txBox="1"/>
            <p:nvPr/>
          </p:nvSpPr>
          <p:spPr>
            <a:xfrm>
              <a:off x="4827945" y="1389736"/>
              <a:ext cx="3084513" cy="521970"/>
            </a:xfrm>
            <a:prstGeom prst="rect">
              <a:avLst/>
            </a:prstGeom>
            <a:noFill/>
          </p:spPr>
          <p:txBody>
            <a:bodyPr wrap="square">
              <a:spAutoFit/>
            </a:bodyPr>
            <a:lstStyle/>
            <a:p>
              <a:pPr algn="ctr"/>
              <a:r>
                <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板块构造（地质学）</a:t>
              </a:r>
              <a:endPar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38" name="组合 37"/>
          <p:cNvGrpSpPr/>
          <p:nvPr/>
        </p:nvGrpSpPr>
        <p:grpSpPr>
          <a:xfrm>
            <a:off x="772516" y="3800021"/>
            <a:ext cx="8398196" cy="856842"/>
            <a:chOff x="3910618" y="1328834"/>
            <a:chExt cx="8398196" cy="856842"/>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rcRect t="69914" b="17592"/>
            <a:stretch>
              <a:fillRect/>
            </a:stretch>
          </p:blipFill>
          <p:spPr>
            <a:xfrm>
              <a:off x="3910618" y="1328834"/>
              <a:ext cx="8398196" cy="856842"/>
            </a:xfrm>
            <a:prstGeom prst="rect">
              <a:avLst/>
            </a:prstGeom>
          </p:spPr>
        </p:pic>
        <p:sp>
          <p:nvSpPr>
            <p:cNvPr id="40" name="文本框 39"/>
            <p:cNvSpPr txBox="1"/>
            <p:nvPr/>
          </p:nvSpPr>
          <p:spPr>
            <a:xfrm>
              <a:off x="4827945" y="1389736"/>
              <a:ext cx="6774662" cy="521970"/>
            </a:xfrm>
            <a:prstGeom prst="rect">
              <a:avLst/>
            </a:prstGeom>
            <a:noFill/>
          </p:spPr>
          <p:txBody>
            <a:bodyPr wrap="square">
              <a:spAutoFit/>
            </a:bodyPr>
            <a:lstStyle/>
            <a:p>
              <a:pPr algn="ctr"/>
              <a:r>
                <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斯石英（化学、地理学、天文学、矿物学）</a:t>
              </a:r>
              <a:endPar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41" name="组合 40"/>
          <p:cNvGrpSpPr/>
          <p:nvPr/>
        </p:nvGrpSpPr>
        <p:grpSpPr>
          <a:xfrm>
            <a:off x="1419741" y="5545549"/>
            <a:ext cx="3857625" cy="856842"/>
            <a:chOff x="4327089" y="1328834"/>
            <a:chExt cx="3857625" cy="856842"/>
          </a:xfrm>
        </p:grpSpPr>
        <p:pic>
          <p:nvPicPr>
            <p:cNvPr id="42" name="图片 41"/>
            <p:cNvPicPr>
              <a:picLocks noChangeAspect="1"/>
            </p:cNvPicPr>
            <p:nvPr/>
          </p:nvPicPr>
          <p:blipFill>
            <a:blip r:embed="rId1">
              <a:extLst>
                <a:ext uri="{28A0092B-C50C-407E-A947-70E740481C1C}">
                  <a14:useLocalDpi xmlns:a14="http://schemas.microsoft.com/office/drawing/2010/main" val="0"/>
                </a:ext>
              </a:extLst>
            </a:blip>
            <a:srcRect t="69914" b="17592"/>
            <a:stretch>
              <a:fillRect/>
            </a:stretch>
          </p:blipFill>
          <p:spPr>
            <a:xfrm>
              <a:off x="4327089" y="1328834"/>
              <a:ext cx="3857625" cy="856842"/>
            </a:xfrm>
            <a:prstGeom prst="rect">
              <a:avLst/>
            </a:prstGeom>
          </p:spPr>
        </p:pic>
        <p:sp>
          <p:nvSpPr>
            <p:cNvPr id="43" name="文本框 42"/>
            <p:cNvSpPr txBox="1"/>
            <p:nvPr/>
          </p:nvSpPr>
          <p:spPr>
            <a:xfrm>
              <a:off x="4768414" y="1389736"/>
              <a:ext cx="3084513" cy="521970"/>
            </a:xfrm>
            <a:prstGeom prst="rect">
              <a:avLst/>
            </a:prstGeom>
            <a:noFill/>
          </p:spPr>
          <p:txBody>
            <a:bodyPr wrap="square">
              <a:spAutoFit/>
            </a:bodyPr>
            <a:lstStyle/>
            <a:p>
              <a:pPr algn="ctr"/>
              <a:r>
                <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恐龙（生物学）</a:t>
              </a:r>
              <a:endParaRPr lang="zh-CN" altLang="en-US" sz="2800" b="1">
                <a:solidFill>
                  <a:schemeClr val="tx1"/>
                </a:soli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sp>
        <p:nvSpPr>
          <p:cNvPr id="44" name="左大括号 43"/>
          <p:cNvSpPr/>
          <p:nvPr/>
        </p:nvSpPr>
        <p:spPr>
          <a:xfrm flipH="1">
            <a:off x="8586018" y="1389586"/>
            <a:ext cx="295275" cy="4740079"/>
          </a:xfrm>
          <a:prstGeom prst="leftBrace">
            <a:avLst>
              <a:gd name="adj1" fmla="val 56720"/>
              <a:gd name="adj2" fmla="val 50000"/>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5" name="组合 44"/>
          <p:cNvGrpSpPr/>
          <p:nvPr/>
        </p:nvGrpSpPr>
        <p:grpSpPr>
          <a:xfrm>
            <a:off x="9138869" y="1733952"/>
            <a:ext cx="2625090" cy="4664199"/>
            <a:chOff x="849313" y="2563681"/>
            <a:chExt cx="6272525" cy="4664199"/>
          </a:xfrm>
        </p:grpSpPr>
        <p:sp>
          <p:nvSpPr>
            <p:cNvPr id="46" name="矩形: 圆角 45"/>
            <p:cNvSpPr/>
            <p:nvPr/>
          </p:nvSpPr>
          <p:spPr>
            <a:xfrm>
              <a:off x="849313" y="2563681"/>
              <a:ext cx="5680049" cy="4664199"/>
            </a:xfrm>
            <a:prstGeom prst="roundRect">
              <a:avLst>
                <a:gd name="adj" fmla="val 9419"/>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925178" y="3004371"/>
              <a:ext cx="6196660" cy="3322955"/>
            </a:xfrm>
            <a:prstGeom prst="rect">
              <a:avLst/>
            </a:prstGeom>
            <a:noFill/>
          </p:spPr>
          <p:txBody>
            <a:bodyPr wrap="square">
              <a:spAutoFit/>
            </a:bodyPr>
            <a:lstStyle/>
            <a:p>
              <a:pPr>
                <a:lnSpc>
                  <a:spcPct val="100000"/>
                </a:lnSpc>
              </a:pPr>
              <a:r>
                <a:rPr lang="zh-CN" altLang="en-US" sz="3000" b="1">
                  <a:solidFill>
                    <a:srgbClr val="20220D"/>
                  </a:solidFill>
                  <a:latin typeface="微软雅黑" panose="020B0503020204020204" charset="-122"/>
                  <a:ea typeface="微软雅黑" panose="020B0503020204020204" charset="-122"/>
                </a:rPr>
                <a:t>      </a:t>
              </a:r>
              <a:r>
                <a:rPr lang="zh-CN" altLang="en-US" sz="3000" b="1">
                  <a:solidFill>
                    <a:srgbClr val="20220D"/>
                  </a:solidFill>
                  <a:latin typeface="黑体" panose="02010609060101010101" charset="-122"/>
                  <a:ea typeface="黑体" panose="02010609060101010101" charset="-122"/>
                </a:rPr>
                <a:t>不同学科领域之间是</a:t>
              </a:r>
              <a:r>
                <a:rPr lang="zh-CN" altLang="en-US" sz="3000" b="1">
                  <a:solidFill>
                    <a:srgbClr val="FF0000"/>
                  </a:solidFill>
                  <a:latin typeface="黑体" panose="02010609060101010101" charset="-122"/>
                  <a:ea typeface="黑体" panose="02010609060101010101" charset="-122"/>
                </a:rPr>
                <a:t>紧密相连</a:t>
              </a:r>
              <a:r>
                <a:rPr lang="zh-CN" altLang="en-US" sz="3000" b="1">
                  <a:solidFill>
                    <a:srgbClr val="20220D"/>
                  </a:solidFill>
                  <a:latin typeface="黑体" panose="02010609060101010101" charset="-122"/>
                  <a:ea typeface="黑体" panose="02010609060101010101" charset="-122"/>
                </a:rPr>
                <a:t>的。在一个科学领域里的发现肯定会对其他领域</a:t>
              </a:r>
              <a:r>
                <a:rPr lang="zh-CN" altLang="en-US" sz="3000" b="1">
                  <a:solidFill>
                    <a:srgbClr val="FF0000"/>
                  </a:solidFill>
                  <a:latin typeface="黑体" panose="02010609060101010101" charset="-122"/>
                  <a:ea typeface="黑体" panose="02010609060101010101" charset="-122"/>
                </a:rPr>
                <a:t>产生影响</a:t>
              </a:r>
              <a:r>
                <a:rPr lang="zh-CN" altLang="en-US" sz="3000" b="1">
                  <a:solidFill>
                    <a:srgbClr val="20220D"/>
                  </a:solidFill>
                  <a:latin typeface="黑体" panose="02010609060101010101" charset="-122"/>
                  <a:ea typeface="黑体" panose="02010609060101010101" charset="-122"/>
                </a:rPr>
                <a:t>。</a:t>
              </a:r>
              <a:endParaRPr lang="zh-CN" altLang="en-US" sz="3000" b="1">
                <a:solidFill>
                  <a:srgbClr val="20220D"/>
                </a:solidFill>
                <a:latin typeface="黑体" panose="02010609060101010101" charset="-122"/>
                <a:ea typeface="黑体"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75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75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750"/>
                                        <p:tgtEl>
                                          <p:spTgt spid="3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75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500"/>
                                        <p:tgtEl>
                                          <p:spTgt spid="44"/>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4" grpId="0"/>
      <p:bldP spid="4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449580" y="911225"/>
            <a:ext cx="10836275" cy="681990"/>
          </a:xfrm>
          <a:prstGeom prst="rect">
            <a:avLst/>
          </a:prstGeom>
          <a:noFill/>
        </p:spPr>
        <p:txBody>
          <a:bodyPr wrap="square">
            <a:spAutoFit/>
          </a:bodyPr>
          <a:lstStyle/>
          <a:p>
            <a:pPr>
              <a:lnSpc>
                <a:spcPct val="120000"/>
              </a:lnSpc>
            </a:pPr>
            <a:r>
              <a:rPr lang="zh-CN" altLang="en-US" sz="3200" b="1">
                <a:solidFill>
                  <a:schemeClr val="tx1"/>
                </a:solidFill>
                <a:latin typeface="宋体" panose="02010600030101010101" pitchFamily="2" charset="-122"/>
                <a:ea typeface="宋体" panose="02010600030101010101" pitchFamily="2" charset="-122"/>
              </a:rPr>
              <a:t>请分析</a:t>
            </a:r>
            <a:r>
              <a:rPr lang="en-US" altLang="zh-CN" sz="3200" b="1">
                <a:solidFill>
                  <a:schemeClr val="tx1"/>
                </a:solidFill>
                <a:latin typeface="宋体" panose="02010600030101010101" pitchFamily="2" charset="-122"/>
                <a:ea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恐龙无处不在</a:t>
            </a:r>
            <a:r>
              <a:rPr lang="en-US" altLang="zh-CN" sz="3200" b="1">
                <a:solidFill>
                  <a:schemeClr val="tx1"/>
                </a:solidFill>
                <a:latin typeface="宋体" panose="02010600030101010101" pitchFamily="2" charset="-122"/>
                <a:ea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和</a:t>
            </a:r>
            <a:r>
              <a:rPr lang="en-US" altLang="zh-CN" sz="3200" b="1">
                <a:solidFill>
                  <a:schemeClr val="tx1"/>
                </a:solidFill>
                <a:latin typeface="宋体" panose="02010600030101010101" pitchFamily="2" charset="-122"/>
                <a:ea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被压扁的沙子</a:t>
            </a:r>
            <a:r>
              <a:rPr lang="en-US" altLang="zh-CN" sz="3200" b="1">
                <a:solidFill>
                  <a:schemeClr val="tx1"/>
                </a:solidFill>
                <a:latin typeface="宋体" panose="02010600030101010101" pitchFamily="2" charset="-122"/>
                <a:ea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的说明顺序。</a:t>
            </a:r>
            <a:endParaRPr lang="zh-CN" altLang="en-US" sz="3200" b="1">
              <a:solidFill>
                <a:schemeClr val="tx1"/>
              </a:solidFill>
              <a:latin typeface="宋体" panose="02010600030101010101" pitchFamily="2" charset="-122"/>
              <a:ea typeface="宋体" panose="02010600030101010101" pitchFamily="2" charset="-122"/>
            </a:endParaRPr>
          </a:p>
        </p:txBody>
      </p:sp>
      <p:cxnSp>
        <p:nvCxnSpPr>
          <p:cNvPr id="5" name="直接连接符 4"/>
          <p:cNvCxnSpPr/>
          <p:nvPr/>
        </p:nvCxnSpPr>
        <p:spPr>
          <a:xfrm>
            <a:off x="672456" y="1629187"/>
            <a:ext cx="10816965"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6" name="组合 5"/>
          <p:cNvGrpSpPr/>
          <p:nvPr>
            <p:custDataLst>
              <p:tags r:id="rId1"/>
            </p:custDataLst>
          </p:nvPr>
        </p:nvGrpSpPr>
        <p:grpSpPr>
          <a:xfrm>
            <a:off x="449335" y="1760724"/>
            <a:ext cx="1732872" cy="696411"/>
            <a:chOff x="315599" y="4987439"/>
            <a:chExt cx="1479102" cy="696411"/>
          </a:xfrm>
        </p:grpSpPr>
        <p:pic>
          <p:nvPicPr>
            <p:cNvPr id="7" name="图片 6"/>
            <p:cNvPicPr>
              <a:picLocks noChangeAspect="1"/>
            </p:cNvPicPr>
            <p:nvPr>
              <p:custDataLst>
                <p:tags r:id="rId2"/>
              </p:custDataLst>
            </p:nvPr>
          </p:nvPicPr>
          <p:blipFill>
            <a:blip r:embed="rId3"/>
            <a:srcRect t="74341" r="52877" b="10554"/>
            <a:stretch>
              <a:fillRect/>
            </a:stretch>
          </p:blipFill>
          <p:spPr>
            <a:xfrm>
              <a:off x="315599" y="5100318"/>
              <a:ext cx="1479102" cy="583532"/>
            </a:xfrm>
            <a:prstGeom prst="rect">
              <a:avLst/>
            </a:prstGeom>
          </p:spPr>
        </p:pic>
        <p:sp>
          <p:nvSpPr>
            <p:cNvPr id="8" name="文本框 7"/>
            <p:cNvSpPr txBox="1"/>
            <p:nvPr>
              <p:custDataLst>
                <p:tags r:id="rId4"/>
              </p:custDataLst>
            </p:nvPr>
          </p:nvSpPr>
          <p:spPr>
            <a:xfrm>
              <a:off x="432044" y="4987439"/>
              <a:ext cx="1295801" cy="621773"/>
            </a:xfrm>
            <a:prstGeom prst="rect">
              <a:avLst/>
            </a:prstGeom>
            <a:noFill/>
          </p:spPr>
          <p:txBody>
            <a:bodyPr wrap="square">
              <a:spAutoFit/>
            </a:bodyPr>
            <a:lstStyle/>
            <a:p>
              <a:pPr algn="ctr">
                <a:lnSpc>
                  <a:spcPct val="150000"/>
                </a:lnSpc>
              </a:pPr>
              <a:r>
                <a:rPr lang="zh-CN" altLang="en-US" sz="2600" b="1">
                  <a:solidFill>
                    <a:schemeClr val="tx1"/>
                  </a:solidFill>
                  <a:effectLst/>
                  <a:latin typeface="微软雅黑" panose="020B0503020204020204" charset="-122"/>
                  <a:ea typeface="微软雅黑" panose="020B0503020204020204" charset="-122"/>
                </a:rPr>
                <a:t>提出问题</a:t>
              </a:r>
              <a:endParaRPr lang="zh-CN" altLang="en-US" sz="2600" b="1">
                <a:solidFill>
                  <a:schemeClr val="tx1"/>
                </a:solidFill>
                <a:effectLst/>
                <a:latin typeface="微软雅黑" panose="020B0503020204020204" charset="-122"/>
                <a:ea typeface="微软雅黑" panose="020B0503020204020204" charset="-122"/>
              </a:endParaRPr>
            </a:p>
          </p:txBody>
        </p:sp>
      </p:grpSp>
      <p:grpSp>
        <p:nvGrpSpPr>
          <p:cNvPr id="10" name="组合 9"/>
          <p:cNvGrpSpPr/>
          <p:nvPr>
            <p:custDataLst>
              <p:tags r:id="rId5"/>
            </p:custDataLst>
          </p:nvPr>
        </p:nvGrpSpPr>
        <p:grpSpPr>
          <a:xfrm>
            <a:off x="452041" y="2856689"/>
            <a:ext cx="1732872" cy="696411"/>
            <a:chOff x="315599" y="4987439"/>
            <a:chExt cx="1479102" cy="696411"/>
          </a:xfrm>
        </p:grpSpPr>
        <p:pic>
          <p:nvPicPr>
            <p:cNvPr id="11" name="图片 10"/>
            <p:cNvPicPr>
              <a:picLocks noChangeAspect="1"/>
            </p:cNvPicPr>
            <p:nvPr>
              <p:custDataLst>
                <p:tags r:id="rId6"/>
              </p:custDataLst>
            </p:nvPr>
          </p:nvPicPr>
          <p:blipFill>
            <a:blip r:embed="rId3"/>
            <a:srcRect t="74341" r="52877" b="10554"/>
            <a:stretch>
              <a:fillRect/>
            </a:stretch>
          </p:blipFill>
          <p:spPr>
            <a:xfrm>
              <a:off x="315599" y="5100318"/>
              <a:ext cx="1479102" cy="583532"/>
            </a:xfrm>
            <a:prstGeom prst="rect">
              <a:avLst/>
            </a:prstGeom>
          </p:spPr>
        </p:pic>
        <p:sp>
          <p:nvSpPr>
            <p:cNvPr id="12" name="文本框 11"/>
            <p:cNvSpPr txBox="1"/>
            <p:nvPr>
              <p:custDataLst>
                <p:tags r:id="rId7"/>
              </p:custDataLst>
            </p:nvPr>
          </p:nvSpPr>
          <p:spPr>
            <a:xfrm>
              <a:off x="432044" y="4987439"/>
              <a:ext cx="1295801" cy="621773"/>
            </a:xfrm>
            <a:prstGeom prst="rect">
              <a:avLst/>
            </a:prstGeom>
            <a:noFill/>
          </p:spPr>
          <p:txBody>
            <a:bodyPr wrap="square">
              <a:spAutoFit/>
            </a:bodyPr>
            <a:lstStyle/>
            <a:p>
              <a:pPr algn="ctr">
                <a:lnSpc>
                  <a:spcPct val="150000"/>
                </a:lnSpc>
              </a:pPr>
              <a:r>
                <a:rPr lang="zh-CN" altLang="en-US" sz="2600" b="1">
                  <a:solidFill>
                    <a:schemeClr val="tx1"/>
                  </a:solidFill>
                  <a:effectLst/>
                  <a:latin typeface="微软雅黑" panose="020B0503020204020204" charset="-122"/>
                  <a:ea typeface="微软雅黑" panose="020B0503020204020204" charset="-122"/>
                </a:rPr>
                <a:t>做出假设</a:t>
              </a:r>
              <a:endParaRPr lang="zh-CN" altLang="en-US" sz="2600" b="1">
                <a:solidFill>
                  <a:schemeClr val="tx1"/>
                </a:solidFill>
                <a:effectLst/>
                <a:latin typeface="微软雅黑" panose="020B0503020204020204" charset="-122"/>
                <a:ea typeface="微软雅黑" panose="020B0503020204020204" charset="-122"/>
              </a:endParaRPr>
            </a:p>
          </p:txBody>
        </p:sp>
      </p:grpSp>
      <p:grpSp>
        <p:nvGrpSpPr>
          <p:cNvPr id="14" name="组合 13"/>
          <p:cNvGrpSpPr/>
          <p:nvPr>
            <p:custDataLst>
              <p:tags r:id="rId8"/>
            </p:custDataLst>
          </p:nvPr>
        </p:nvGrpSpPr>
        <p:grpSpPr>
          <a:xfrm>
            <a:off x="454747" y="3946854"/>
            <a:ext cx="1732872" cy="696411"/>
            <a:chOff x="315599" y="4987439"/>
            <a:chExt cx="1479102" cy="696411"/>
          </a:xfrm>
        </p:grpSpPr>
        <p:pic>
          <p:nvPicPr>
            <p:cNvPr id="15" name="图片 14"/>
            <p:cNvPicPr>
              <a:picLocks noChangeAspect="1"/>
            </p:cNvPicPr>
            <p:nvPr>
              <p:custDataLst>
                <p:tags r:id="rId9"/>
              </p:custDataLst>
            </p:nvPr>
          </p:nvPicPr>
          <p:blipFill>
            <a:blip r:embed="rId3"/>
            <a:srcRect t="74341" r="52877" b="10554"/>
            <a:stretch>
              <a:fillRect/>
            </a:stretch>
          </p:blipFill>
          <p:spPr>
            <a:xfrm>
              <a:off x="315599" y="5100318"/>
              <a:ext cx="1479102" cy="583532"/>
            </a:xfrm>
            <a:prstGeom prst="rect">
              <a:avLst/>
            </a:prstGeom>
          </p:spPr>
        </p:pic>
        <p:sp>
          <p:nvSpPr>
            <p:cNvPr id="16" name="文本框 15"/>
            <p:cNvSpPr txBox="1"/>
            <p:nvPr>
              <p:custDataLst>
                <p:tags r:id="rId10"/>
              </p:custDataLst>
            </p:nvPr>
          </p:nvSpPr>
          <p:spPr>
            <a:xfrm>
              <a:off x="432044" y="4987439"/>
              <a:ext cx="1295801" cy="691515"/>
            </a:xfrm>
            <a:prstGeom prst="rect">
              <a:avLst/>
            </a:prstGeom>
            <a:noFill/>
          </p:spPr>
          <p:txBody>
            <a:bodyPr wrap="square">
              <a:spAutoFit/>
            </a:bodyPr>
            <a:lstStyle/>
            <a:p>
              <a:pPr algn="ctr">
                <a:lnSpc>
                  <a:spcPct val="150000"/>
                </a:lnSpc>
              </a:pPr>
              <a:r>
                <a:rPr lang="zh-CN" altLang="en-US" sz="2600" b="1">
                  <a:solidFill>
                    <a:schemeClr val="tx1"/>
                  </a:solidFill>
                  <a:effectLst/>
                  <a:latin typeface="微软雅黑" panose="020B0503020204020204" charset="-122"/>
                  <a:ea typeface="微软雅黑" panose="020B0503020204020204" charset="-122"/>
                </a:rPr>
                <a:t>得出结论</a:t>
              </a:r>
              <a:endParaRPr lang="zh-CN" altLang="en-US" sz="2600" b="1">
                <a:solidFill>
                  <a:schemeClr val="tx1"/>
                </a:solidFill>
                <a:effectLst/>
                <a:latin typeface="微软雅黑" panose="020B0503020204020204" charset="-122"/>
                <a:ea typeface="微软雅黑" panose="020B0503020204020204" charset="-122"/>
              </a:endParaRPr>
            </a:p>
          </p:txBody>
        </p:sp>
      </p:grpSp>
      <p:grpSp>
        <p:nvGrpSpPr>
          <p:cNvPr id="18" name="组合 17"/>
          <p:cNvGrpSpPr/>
          <p:nvPr>
            <p:custDataLst>
              <p:tags r:id="rId11"/>
            </p:custDataLst>
          </p:nvPr>
        </p:nvGrpSpPr>
        <p:grpSpPr>
          <a:xfrm>
            <a:off x="457453" y="5430773"/>
            <a:ext cx="1732872" cy="696411"/>
            <a:chOff x="315599" y="4987439"/>
            <a:chExt cx="1479102" cy="696411"/>
          </a:xfrm>
        </p:grpSpPr>
        <p:pic>
          <p:nvPicPr>
            <p:cNvPr id="19" name="图片 18"/>
            <p:cNvPicPr>
              <a:picLocks noChangeAspect="1"/>
            </p:cNvPicPr>
            <p:nvPr>
              <p:custDataLst>
                <p:tags r:id="rId12"/>
              </p:custDataLst>
            </p:nvPr>
          </p:nvPicPr>
          <p:blipFill>
            <a:blip r:embed="rId3"/>
            <a:srcRect t="74341" r="52877" b="10554"/>
            <a:stretch>
              <a:fillRect/>
            </a:stretch>
          </p:blipFill>
          <p:spPr>
            <a:xfrm>
              <a:off x="315599" y="5100318"/>
              <a:ext cx="1479102" cy="583532"/>
            </a:xfrm>
            <a:prstGeom prst="rect">
              <a:avLst/>
            </a:prstGeom>
          </p:spPr>
        </p:pic>
        <p:sp>
          <p:nvSpPr>
            <p:cNvPr id="20" name="文本框 19"/>
            <p:cNvSpPr txBox="1"/>
            <p:nvPr>
              <p:custDataLst>
                <p:tags r:id="rId13"/>
              </p:custDataLst>
            </p:nvPr>
          </p:nvSpPr>
          <p:spPr>
            <a:xfrm>
              <a:off x="432044" y="4987439"/>
              <a:ext cx="1295801" cy="691515"/>
            </a:xfrm>
            <a:prstGeom prst="rect">
              <a:avLst/>
            </a:prstGeom>
            <a:noFill/>
          </p:spPr>
          <p:txBody>
            <a:bodyPr wrap="square">
              <a:spAutoFit/>
            </a:bodyPr>
            <a:lstStyle/>
            <a:p>
              <a:pPr algn="ctr">
                <a:lnSpc>
                  <a:spcPct val="150000"/>
                </a:lnSpc>
              </a:pPr>
              <a:r>
                <a:rPr lang="zh-CN" altLang="en-US" sz="2600" b="1">
                  <a:solidFill>
                    <a:schemeClr val="tx1"/>
                  </a:solidFill>
                  <a:effectLst/>
                  <a:latin typeface="微软雅黑" panose="020B0503020204020204" charset="-122"/>
                  <a:ea typeface="微软雅黑" panose="020B0503020204020204" charset="-122"/>
                </a:rPr>
                <a:t>说明顺序</a:t>
              </a:r>
              <a:endParaRPr lang="zh-CN" altLang="en-US" sz="2600" b="1">
                <a:solidFill>
                  <a:schemeClr val="tx1"/>
                </a:solidFill>
                <a:effectLst/>
                <a:latin typeface="微软雅黑" panose="020B0503020204020204" charset="-122"/>
                <a:ea typeface="微软雅黑" panose="020B0503020204020204" charset="-122"/>
              </a:endParaRPr>
            </a:p>
          </p:txBody>
        </p:sp>
      </p:grpSp>
      <p:grpSp>
        <p:nvGrpSpPr>
          <p:cNvPr id="21" name="组合 20"/>
          <p:cNvGrpSpPr/>
          <p:nvPr>
            <p:custDataLst>
              <p:tags r:id="rId14"/>
            </p:custDataLst>
          </p:nvPr>
        </p:nvGrpSpPr>
        <p:grpSpPr>
          <a:xfrm>
            <a:off x="2314685" y="1873603"/>
            <a:ext cx="4530968" cy="577164"/>
            <a:chOff x="2247899" y="2487482"/>
            <a:chExt cx="3052940" cy="577164"/>
          </a:xfrm>
        </p:grpSpPr>
        <p:sp>
          <p:nvSpPr>
            <p:cNvPr id="23" name="矩形: 圆角 22"/>
            <p:cNvSpPr/>
            <p:nvPr>
              <p:custDataLst>
                <p:tags r:id="rId15"/>
              </p:custDataLst>
            </p:nvPr>
          </p:nvSpPr>
          <p:spPr>
            <a:xfrm>
              <a:off x="2247899" y="2487482"/>
              <a:ext cx="305294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16"/>
              </p:custDataLst>
            </p:nvPr>
          </p:nvSpPr>
          <p:spPr>
            <a:xfrm>
              <a:off x="2247899" y="2511561"/>
              <a:ext cx="3052940" cy="553085"/>
            </a:xfrm>
            <a:prstGeom prst="rect">
              <a:avLst/>
            </a:prstGeom>
            <a:noFill/>
          </p:spPr>
          <p:txBody>
            <a:bodyPr wrap="square">
              <a:spAutoFit/>
            </a:bodyPr>
            <a:lstStyle/>
            <a:p>
              <a:pPr algn="ctr"/>
              <a:r>
                <a:rPr lang="zh-CN" altLang="en-US" sz="3000" b="1">
                  <a:solidFill>
                    <a:srgbClr val="20220D"/>
                  </a:solidFill>
                  <a:latin typeface="黑体" panose="02010609060101010101" charset="-122"/>
                  <a:ea typeface="黑体" panose="02010609060101010101" charset="-122"/>
                </a:rPr>
                <a:t>南极恐龙化石的发现</a:t>
              </a:r>
              <a:endParaRPr lang="zh-CN" altLang="en-US" sz="3000" b="1">
                <a:solidFill>
                  <a:srgbClr val="20220D"/>
                </a:solidFill>
                <a:latin typeface="黑体" panose="02010609060101010101" charset="-122"/>
                <a:ea typeface="黑体" panose="02010609060101010101" charset="-122"/>
              </a:endParaRPr>
            </a:p>
          </p:txBody>
        </p:sp>
      </p:grpSp>
      <p:grpSp>
        <p:nvGrpSpPr>
          <p:cNvPr id="25" name="组合 24"/>
          <p:cNvGrpSpPr/>
          <p:nvPr>
            <p:custDataLst>
              <p:tags r:id="rId17"/>
            </p:custDataLst>
          </p:nvPr>
        </p:nvGrpSpPr>
        <p:grpSpPr>
          <a:xfrm>
            <a:off x="6999131" y="1873603"/>
            <a:ext cx="4530968" cy="577164"/>
            <a:chOff x="2247899" y="2487482"/>
            <a:chExt cx="3052940" cy="577164"/>
          </a:xfrm>
        </p:grpSpPr>
        <p:sp>
          <p:nvSpPr>
            <p:cNvPr id="41" name="矩形: 圆角 40"/>
            <p:cNvSpPr/>
            <p:nvPr>
              <p:custDataLst>
                <p:tags r:id="rId18"/>
              </p:custDataLst>
            </p:nvPr>
          </p:nvSpPr>
          <p:spPr>
            <a:xfrm>
              <a:off x="2247899" y="2487482"/>
              <a:ext cx="305294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custDataLst>
                <p:tags r:id="rId19"/>
              </p:custDataLst>
            </p:nvPr>
          </p:nvSpPr>
          <p:spPr>
            <a:xfrm>
              <a:off x="2247899" y="2511561"/>
              <a:ext cx="3052940" cy="553085"/>
            </a:xfrm>
            <a:prstGeom prst="rect">
              <a:avLst/>
            </a:prstGeom>
            <a:noFill/>
          </p:spPr>
          <p:txBody>
            <a:bodyPr wrap="square">
              <a:spAutoFit/>
            </a:bodyPr>
            <a:lstStyle/>
            <a:p>
              <a:pPr algn="ctr"/>
              <a:r>
                <a:rPr lang="zh-CN" altLang="en-US" sz="3000" b="1">
                  <a:solidFill>
                    <a:srgbClr val="20220D"/>
                  </a:solidFill>
                  <a:latin typeface="黑体" panose="02010609060101010101" charset="-122"/>
                  <a:ea typeface="黑体" panose="02010609060101010101" charset="-122"/>
                </a:rPr>
                <a:t>恐龙灭绝的原因是什么？</a:t>
              </a:r>
              <a:endParaRPr lang="zh-CN" altLang="en-US" sz="3000" b="1">
                <a:solidFill>
                  <a:srgbClr val="20220D"/>
                </a:solidFill>
                <a:latin typeface="黑体" panose="02010609060101010101" charset="-122"/>
                <a:ea typeface="黑体" panose="02010609060101010101" charset="-122"/>
              </a:endParaRPr>
            </a:p>
          </p:txBody>
        </p:sp>
      </p:grpSp>
      <p:grpSp>
        <p:nvGrpSpPr>
          <p:cNvPr id="43" name="组合 42"/>
          <p:cNvGrpSpPr/>
          <p:nvPr>
            <p:custDataLst>
              <p:tags r:id="rId20"/>
            </p:custDataLst>
          </p:nvPr>
        </p:nvGrpSpPr>
        <p:grpSpPr>
          <a:xfrm>
            <a:off x="2314685" y="4058803"/>
            <a:ext cx="4530968" cy="577164"/>
            <a:chOff x="2247899" y="2487482"/>
            <a:chExt cx="3052940" cy="577164"/>
          </a:xfrm>
        </p:grpSpPr>
        <p:sp>
          <p:nvSpPr>
            <p:cNvPr id="5128" name="矩形: 圆角 5127"/>
            <p:cNvSpPr/>
            <p:nvPr>
              <p:custDataLst>
                <p:tags r:id="rId21"/>
              </p:custDataLst>
            </p:nvPr>
          </p:nvSpPr>
          <p:spPr>
            <a:xfrm>
              <a:off x="2247899" y="2487482"/>
              <a:ext cx="305294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1" name="文本框 5140"/>
            <p:cNvSpPr txBox="1"/>
            <p:nvPr>
              <p:custDataLst>
                <p:tags r:id="rId22"/>
              </p:custDataLst>
            </p:nvPr>
          </p:nvSpPr>
          <p:spPr>
            <a:xfrm>
              <a:off x="2247899" y="2511561"/>
              <a:ext cx="3052940" cy="553085"/>
            </a:xfrm>
            <a:prstGeom prst="rect">
              <a:avLst/>
            </a:prstGeom>
            <a:noFill/>
          </p:spPr>
          <p:txBody>
            <a:bodyPr wrap="square">
              <a:spAutoFit/>
            </a:bodyPr>
            <a:lstStyle/>
            <a:p>
              <a:pPr algn="ctr"/>
              <a:r>
                <a:rPr lang="zh-CN" altLang="en-US" sz="3000" b="1">
                  <a:solidFill>
                    <a:srgbClr val="20220D"/>
                  </a:solidFill>
                  <a:latin typeface="黑体" panose="02010609060101010101" charset="-122"/>
                  <a:ea typeface="黑体" panose="02010609060101010101" charset="-122"/>
                  <a:cs typeface="黑体" panose="02010609060101010101" charset="-122"/>
                </a:rPr>
                <a:t>“板块构造”理论</a:t>
              </a:r>
              <a:endParaRPr lang="zh-CN" altLang="en-US" sz="3000" b="1">
                <a:solidFill>
                  <a:srgbClr val="20220D"/>
                </a:solidFill>
                <a:latin typeface="黑体" panose="02010609060101010101" charset="-122"/>
                <a:ea typeface="黑体" panose="02010609060101010101" charset="-122"/>
                <a:cs typeface="黑体" panose="02010609060101010101" charset="-122"/>
              </a:endParaRPr>
            </a:p>
          </p:txBody>
        </p:sp>
      </p:grpSp>
      <p:grpSp>
        <p:nvGrpSpPr>
          <p:cNvPr id="5142" name="组合 5141"/>
          <p:cNvGrpSpPr/>
          <p:nvPr>
            <p:custDataLst>
              <p:tags r:id="rId23"/>
            </p:custDataLst>
          </p:nvPr>
        </p:nvGrpSpPr>
        <p:grpSpPr>
          <a:xfrm>
            <a:off x="6846096" y="4058803"/>
            <a:ext cx="5255261" cy="577215"/>
            <a:chOff x="2144785" y="2487482"/>
            <a:chExt cx="3540964" cy="577215"/>
          </a:xfrm>
        </p:grpSpPr>
        <p:sp>
          <p:nvSpPr>
            <p:cNvPr id="5143" name="矩形: 圆角 5142"/>
            <p:cNvSpPr/>
            <p:nvPr>
              <p:custDataLst>
                <p:tags r:id="rId24"/>
              </p:custDataLst>
            </p:nvPr>
          </p:nvSpPr>
          <p:spPr>
            <a:xfrm>
              <a:off x="2247899" y="2487482"/>
              <a:ext cx="305294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4" name="文本框 5143"/>
            <p:cNvSpPr txBox="1"/>
            <p:nvPr>
              <p:custDataLst>
                <p:tags r:id="rId25"/>
              </p:custDataLst>
            </p:nvPr>
          </p:nvSpPr>
          <p:spPr>
            <a:xfrm>
              <a:off x="2144785" y="2511612"/>
              <a:ext cx="3540964" cy="553085"/>
            </a:xfrm>
            <a:prstGeom prst="rect">
              <a:avLst/>
            </a:prstGeom>
            <a:noFill/>
          </p:spPr>
          <p:txBody>
            <a:bodyPr wrap="square">
              <a:spAutoFit/>
            </a:bodyPr>
            <a:lstStyle/>
            <a:p>
              <a:pPr algn="ctr"/>
              <a:r>
                <a:rPr lang="zh-CN" altLang="en-US" sz="3000" b="1">
                  <a:solidFill>
                    <a:srgbClr val="20220D"/>
                  </a:solidFill>
                  <a:latin typeface="黑体" panose="02010609060101010101" charset="-122"/>
                  <a:ea typeface="黑体" panose="02010609060101010101" charset="-122"/>
                </a:rPr>
                <a:t>恐龙灭绝的原因是撞击</a:t>
              </a:r>
              <a:endParaRPr lang="zh-CN" altLang="en-US" sz="3000" b="1">
                <a:solidFill>
                  <a:srgbClr val="20220D"/>
                </a:solidFill>
                <a:latin typeface="黑体" panose="02010609060101010101" charset="-122"/>
                <a:ea typeface="黑体" panose="02010609060101010101" charset="-122"/>
              </a:endParaRPr>
            </a:p>
          </p:txBody>
        </p:sp>
      </p:grpSp>
      <p:grpSp>
        <p:nvGrpSpPr>
          <p:cNvPr id="5145" name="组合 5144"/>
          <p:cNvGrpSpPr/>
          <p:nvPr/>
        </p:nvGrpSpPr>
        <p:grpSpPr>
          <a:xfrm>
            <a:off x="4733647" y="5545277"/>
            <a:ext cx="5077460" cy="607695"/>
            <a:chOff x="2247899" y="2487482"/>
            <a:chExt cx="3421163" cy="607695"/>
          </a:xfrm>
        </p:grpSpPr>
        <p:sp>
          <p:nvSpPr>
            <p:cNvPr id="5146" name="矩形: 圆角 5145"/>
            <p:cNvSpPr/>
            <p:nvPr/>
          </p:nvSpPr>
          <p:spPr>
            <a:xfrm>
              <a:off x="2247899" y="2487482"/>
              <a:ext cx="305294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7" name="文本框 5146"/>
            <p:cNvSpPr txBox="1"/>
            <p:nvPr/>
          </p:nvSpPr>
          <p:spPr>
            <a:xfrm>
              <a:off x="2247899" y="2511612"/>
              <a:ext cx="3421163" cy="583565"/>
            </a:xfrm>
            <a:prstGeom prst="rect">
              <a:avLst/>
            </a:prstGeom>
            <a:noFill/>
          </p:spPr>
          <p:txBody>
            <a:bodyPr wrap="square">
              <a:spAutoFit/>
            </a:bodyPr>
            <a:lstStyle/>
            <a:p>
              <a:pPr algn="ctr"/>
              <a:r>
                <a:rPr lang="zh-CN" altLang="en-US" sz="3200" b="1">
                  <a:solidFill>
                    <a:srgbClr val="20220D"/>
                  </a:solidFill>
                  <a:latin typeface="黑体" panose="02010609060101010101" charset="-122"/>
                  <a:ea typeface="黑体" panose="02010609060101010101" charset="-122"/>
                </a:rPr>
                <a:t>从</a:t>
              </a:r>
              <a:r>
                <a:rPr lang="zh-CN" altLang="en-US" sz="3200" b="1">
                  <a:solidFill>
                    <a:srgbClr val="FF0000"/>
                  </a:solidFill>
                  <a:latin typeface="黑体" panose="02010609060101010101" charset="-122"/>
                  <a:ea typeface="黑体" panose="02010609060101010101" charset="-122"/>
                </a:rPr>
                <a:t>现象到本质</a:t>
              </a:r>
              <a:r>
                <a:rPr lang="zh-CN" altLang="en-US" sz="3200" b="1">
                  <a:solidFill>
                    <a:srgbClr val="20220D"/>
                  </a:solidFill>
                  <a:latin typeface="黑体" panose="02010609060101010101" charset="-122"/>
                  <a:ea typeface="黑体" panose="02010609060101010101" charset="-122"/>
                </a:rPr>
                <a:t>的</a:t>
              </a:r>
              <a:r>
                <a:rPr lang="zh-CN" altLang="en-US" sz="3200" b="1">
                  <a:solidFill>
                    <a:srgbClr val="FF0000"/>
                  </a:solidFill>
                  <a:latin typeface="黑体" panose="02010609060101010101" charset="-122"/>
                  <a:ea typeface="黑体" panose="02010609060101010101" charset="-122"/>
                </a:rPr>
                <a:t>逻辑顺序</a:t>
              </a:r>
              <a:endParaRPr lang="zh-CN" altLang="en-US" sz="3200" b="1">
                <a:solidFill>
                  <a:srgbClr val="FF0000"/>
                </a:solidFill>
                <a:latin typeface="黑体" panose="02010609060101010101" charset="-122"/>
                <a:ea typeface="黑体" panose="02010609060101010101" charset="-122"/>
              </a:endParaRPr>
            </a:p>
          </p:txBody>
        </p:sp>
      </p:grpSp>
      <p:sp>
        <p:nvSpPr>
          <p:cNvPr id="5148" name="文本框 5147"/>
          <p:cNvSpPr txBox="1"/>
          <p:nvPr>
            <p:custDataLst>
              <p:tags r:id="rId26"/>
            </p:custDataLst>
          </p:nvPr>
        </p:nvSpPr>
        <p:spPr>
          <a:xfrm>
            <a:off x="3713480" y="2520950"/>
            <a:ext cx="2308860" cy="521970"/>
          </a:xfrm>
          <a:prstGeom prst="rect">
            <a:avLst/>
          </a:prstGeom>
          <a:noFill/>
        </p:spPr>
        <p:txBody>
          <a:bodyPr wrap="square">
            <a:spAutoFit/>
          </a:bodyPr>
          <a:lstStyle/>
          <a:p>
            <a:pPr algn="ctr"/>
            <a:r>
              <a:rPr lang="zh-CN" altLang="en-US" sz="2800">
                <a:solidFill>
                  <a:schemeClr val="tx1"/>
                </a:solidFill>
                <a:effectLst/>
                <a:latin typeface="+mj-ea"/>
                <a:ea typeface="+mj-ea"/>
              </a:rPr>
              <a:t>现象</a:t>
            </a:r>
            <a:r>
              <a:rPr lang="en-US" altLang="zh-CN" sz="2800">
                <a:latin typeface="方正楷体_GBK" charset="0"/>
                <a:ea typeface="微软雅黑" panose="020B0503020204020204" charset="-122"/>
                <a:sym typeface="微软雅黑" panose="020B0503020204020204" charset="-122"/>
              </a:rPr>
              <a:t>(</a:t>
            </a:r>
            <a:r>
              <a:rPr lang="zh-CN" altLang="en-US" sz="2800">
                <a:solidFill>
                  <a:srgbClr val="FF0000"/>
                </a:solidFill>
                <a:effectLst/>
                <a:latin typeface="+mj-ea"/>
                <a:ea typeface="+mj-ea"/>
                <a:sym typeface="+mn-ea"/>
              </a:rPr>
              <a:t>结果</a:t>
            </a:r>
            <a:r>
              <a:rPr lang="en-US" altLang="zh-CN" sz="2800">
                <a:latin typeface="方正楷体_GBK" charset="0"/>
                <a:ea typeface="微软雅黑" panose="020B0503020204020204" charset="-122"/>
                <a:sym typeface="微软雅黑" panose="020B0503020204020204" charset="-122"/>
              </a:rPr>
              <a:t>)</a:t>
            </a:r>
            <a:endParaRPr lang="zh-CN" altLang="en-US" sz="2800">
              <a:solidFill>
                <a:schemeClr val="tx1"/>
              </a:solidFill>
              <a:effectLst/>
              <a:latin typeface="+mj-ea"/>
              <a:ea typeface="+mj-ea"/>
            </a:endParaRPr>
          </a:p>
        </p:txBody>
      </p:sp>
      <p:sp>
        <p:nvSpPr>
          <p:cNvPr id="5149" name="文本框 5148"/>
          <p:cNvSpPr txBox="1"/>
          <p:nvPr>
            <p:custDataLst>
              <p:tags r:id="rId27"/>
            </p:custDataLst>
          </p:nvPr>
        </p:nvSpPr>
        <p:spPr>
          <a:xfrm>
            <a:off x="8541453" y="2520685"/>
            <a:ext cx="1732872" cy="521970"/>
          </a:xfrm>
          <a:prstGeom prst="rect">
            <a:avLst/>
          </a:prstGeom>
          <a:noFill/>
        </p:spPr>
        <p:txBody>
          <a:bodyPr wrap="square">
            <a:spAutoFit/>
          </a:bodyPr>
          <a:lstStyle/>
          <a:p>
            <a:pPr algn="ctr"/>
            <a:r>
              <a:rPr lang="zh-CN" altLang="en-US" sz="2800">
                <a:solidFill>
                  <a:schemeClr val="tx1"/>
                </a:solidFill>
                <a:effectLst/>
                <a:latin typeface="微软雅黑" panose="020B0503020204020204" charset="-122"/>
                <a:ea typeface="微软雅黑" panose="020B0503020204020204" charset="-122"/>
              </a:rPr>
              <a:t>疑问</a:t>
            </a:r>
            <a:endParaRPr lang="zh-CN" altLang="en-US" sz="2800">
              <a:solidFill>
                <a:schemeClr val="tx1"/>
              </a:solidFill>
              <a:effectLst/>
              <a:latin typeface="微软雅黑" panose="020B0503020204020204" charset="-122"/>
              <a:ea typeface="微软雅黑" panose="020B0503020204020204" charset="-122"/>
            </a:endParaRPr>
          </a:p>
        </p:txBody>
      </p:sp>
      <p:sp>
        <p:nvSpPr>
          <p:cNvPr id="5150" name="文本框 5149"/>
          <p:cNvSpPr txBox="1"/>
          <p:nvPr>
            <p:custDataLst>
              <p:tags r:id="rId28"/>
            </p:custDataLst>
          </p:nvPr>
        </p:nvSpPr>
        <p:spPr>
          <a:xfrm>
            <a:off x="3713731" y="4691441"/>
            <a:ext cx="1732872" cy="521970"/>
          </a:xfrm>
          <a:prstGeom prst="rect">
            <a:avLst/>
          </a:prstGeom>
          <a:noFill/>
        </p:spPr>
        <p:txBody>
          <a:bodyPr wrap="square">
            <a:spAutoFit/>
          </a:bodyPr>
          <a:lstStyle/>
          <a:p>
            <a:pPr algn="ctr"/>
            <a:r>
              <a:rPr lang="zh-CN" altLang="en-US" sz="2800">
                <a:solidFill>
                  <a:schemeClr val="tx1"/>
                </a:solidFill>
                <a:effectLst/>
                <a:latin typeface="+mj-ea"/>
                <a:ea typeface="+mj-ea"/>
              </a:rPr>
              <a:t>本质</a:t>
            </a:r>
            <a:r>
              <a:rPr lang="en-US" altLang="zh-CN" sz="2800">
                <a:latin typeface="方正楷体_GBK" charset="0"/>
                <a:ea typeface="微软雅黑" panose="020B0503020204020204" charset="-122"/>
                <a:sym typeface="微软雅黑" panose="020B0503020204020204" charset="-122"/>
              </a:rPr>
              <a:t>(</a:t>
            </a:r>
            <a:r>
              <a:rPr lang="zh-CN" altLang="en-US" sz="2800">
                <a:solidFill>
                  <a:srgbClr val="FF0000"/>
                </a:solidFill>
                <a:effectLst/>
                <a:latin typeface="+mj-ea"/>
                <a:ea typeface="+mj-ea"/>
                <a:sym typeface="+mn-ea"/>
              </a:rPr>
              <a:t>原因</a:t>
            </a:r>
            <a:r>
              <a:rPr lang="en-US" altLang="zh-CN" sz="2800">
                <a:latin typeface="方正楷体_GBK" charset="0"/>
                <a:ea typeface="微软雅黑" panose="020B0503020204020204" charset="-122"/>
                <a:sym typeface="微软雅黑" panose="020B0503020204020204" charset="-122"/>
              </a:rPr>
              <a:t>)</a:t>
            </a:r>
            <a:endParaRPr lang="zh-CN" altLang="en-US" sz="2800">
              <a:solidFill>
                <a:schemeClr val="tx1"/>
              </a:solidFill>
              <a:effectLst/>
              <a:latin typeface="+mj-ea"/>
              <a:ea typeface="+mj-ea"/>
            </a:endParaRPr>
          </a:p>
        </p:txBody>
      </p:sp>
      <p:sp>
        <p:nvSpPr>
          <p:cNvPr id="5151" name="文本框 5150"/>
          <p:cNvSpPr txBox="1"/>
          <p:nvPr>
            <p:custDataLst>
              <p:tags r:id="rId29"/>
            </p:custDataLst>
          </p:nvPr>
        </p:nvSpPr>
        <p:spPr>
          <a:xfrm>
            <a:off x="8541453" y="4691440"/>
            <a:ext cx="1732872" cy="521970"/>
          </a:xfrm>
          <a:prstGeom prst="rect">
            <a:avLst/>
          </a:prstGeom>
          <a:noFill/>
        </p:spPr>
        <p:txBody>
          <a:bodyPr wrap="square">
            <a:spAutoFit/>
          </a:bodyPr>
          <a:lstStyle/>
          <a:p>
            <a:pPr algn="ctr"/>
            <a:r>
              <a:rPr lang="zh-CN" altLang="en-US" sz="2800">
                <a:solidFill>
                  <a:schemeClr val="tx1"/>
                </a:solidFill>
                <a:effectLst/>
                <a:latin typeface="+mj-ea"/>
                <a:ea typeface="+mj-ea"/>
              </a:rPr>
              <a:t>本质</a:t>
            </a:r>
            <a:endParaRPr lang="zh-CN" altLang="en-US" sz="2800">
              <a:solidFill>
                <a:schemeClr val="tx1"/>
              </a:solidFill>
              <a:effectLst/>
              <a:latin typeface="+mj-ea"/>
              <a:ea typeface="+mj-ea"/>
            </a:endParaRPr>
          </a:p>
        </p:txBody>
      </p:sp>
      <p:sp>
        <p:nvSpPr>
          <p:cNvPr id="5152" name="箭头: V 形 5151"/>
          <p:cNvSpPr/>
          <p:nvPr>
            <p:custDataLst>
              <p:tags r:id="rId30"/>
            </p:custDataLst>
          </p:nvPr>
        </p:nvSpPr>
        <p:spPr>
          <a:xfrm rot="5400000">
            <a:off x="4155929" y="3240781"/>
            <a:ext cx="862229"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53" name="箭头: V 形 5152"/>
          <p:cNvSpPr/>
          <p:nvPr>
            <p:custDataLst>
              <p:tags r:id="rId31"/>
            </p:custDataLst>
          </p:nvPr>
        </p:nvSpPr>
        <p:spPr>
          <a:xfrm rot="5400000">
            <a:off x="8976773" y="3240783"/>
            <a:ext cx="862230"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891" name="标题 8193"/>
          <p:cNvSpPr>
            <a:spLocks noGrp="1"/>
          </p:cNvSpPr>
          <p:nvPr/>
        </p:nvSpPr>
        <p:spPr>
          <a:xfrm>
            <a:off x="260985" y="140970"/>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探究说明顺序</a:t>
            </a:r>
            <a:endParaRPr lang="zh-CN" altLang="en-US" sz="4000" dirty="0">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148"/>
                                        </p:tgtEl>
                                        <p:attrNameLst>
                                          <p:attrName>style.visibility</p:attrName>
                                        </p:attrNameLst>
                                      </p:cBhvr>
                                      <p:to>
                                        <p:strVal val="visible"/>
                                      </p:to>
                                    </p:set>
                                    <p:animEffect transition="in" filter="wipe(up)">
                                      <p:cBhvr>
                                        <p:cTn id="24" dur="500"/>
                                        <p:tgtEl>
                                          <p:spTgt spid="514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149"/>
                                        </p:tgtEl>
                                        <p:attrNameLst>
                                          <p:attrName>style.visibility</p:attrName>
                                        </p:attrNameLst>
                                      </p:cBhvr>
                                      <p:to>
                                        <p:strVal val="visible"/>
                                      </p:to>
                                    </p:set>
                                    <p:animEffect transition="in" filter="wipe(up)">
                                      <p:cBhvr>
                                        <p:cTn id="27" dur="500"/>
                                        <p:tgtEl>
                                          <p:spTgt spid="5149"/>
                                        </p:tgtEl>
                                      </p:cBhvr>
                                    </p:animEffect>
                                  </p:childTnLst>
                                </p:cTn>
                              </p:par>
                            </p:childTnLst>
                          </p:cTn>
                        </p:par>
                        <p:par>
                          <p:cTn id="28" fill="hold">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5152"/>
                                        </p:tgtEl>
                                        <p:attrNameLst>
                                          <p:attrName>style.visibility</p:attrName>
                                        </p:attrNameLst>
                                      </p:cBhvr>
                                      <p:to>
                                        <p:strVal val="visible"/>
                                      </p:to>
                                    </p:set>
                                    <p:animEffect transition="in" filter="wipe(up)">
                                      <p:cBhvr>
                                        <p:cTn id="31" dur="500"/>
                                        <p:tgtEl>
                                          <p:spTgt spid="515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153"/>
                                        </p:tgtEl>
                                        <p:attrNameLst>
                                          <p:attrName>style.visibility</p:attrName>
                                        </p:attrNameLst>
                                      </p:cBhvr>
                                      <p:to>
                                        <p:strVal val="visible"/>
                                      </p:to>
                                    </p:set>
                                    <p:animEffect transition="in" filter="wipe(up)">
                                      <p:cBhvr>
                                        <p:cTn id="34" dur="500"/>
                                        <p:tgtEl>
                                          <p:spTgt spid="515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5150"/>
                                        </p:tgtEl>
                                        <p:attrNameLst>
                                          <p:attrName>style.visibility</p:attrName>
                                        </p:attrNameLst>
                                      </p:cBhvr>
                                      <p:to>
                                        <p:strVal val="visible"/>
                                      </p:to>
                                    </p:set>
                                    <p:animEffect transition="in" filter="fade">
                                      <p:cBhvr>
                                        <p:cTn id="47" dur="500"/>
                                        <p:tgtEl>
                                          <p:spTgt spid="5150"/>
                                        </p:tgtEl>
                                      </p:cBhvr>
                                    </p:animEffect>
                                  </p:childTnLst>
                                </p:cTn>
                              </p:par>
                            </p:childTnLst>
                          </p:cTn>
                        </p:par>
                        <p:par>
                          <p:cTn id="48" fill="hold">
                            <p:stCondLst>
                              <p:cond delay="1500"/>
                            </p:stCondLst>
                            <p:childTnLst>
                              <p:par>
                                <p:cTn id="49" presetID="10" presetClass="entr" presetSubtype="0" fill="hold" nodeType="afterEffect">
                                  <p:stCondLst>
                                    <p:cond delay="0"/>
                                  </p:stCondLst>
                                  <p:childTnLst>
                                    <p:set>
                                      <p:cBhvr>
                                        <p:cTn id="50" dur="1" fill="hold">
                                          <p:stCondLst>
                                            <p:cond delay="0"/>
                                          </p:stCondLst>
                                        </p:cTn>
                                        <p:tgtEl>
                                          <p:spTgt spid="5142"/>
                                        </p:tgtEl>
                                        <p:attrNameLst>
                                          <p:attrName>style.visibility</p:attrName>
                                        </p:attrNameLst>
                                      </p:cBhvr>
                                      <p:to>
                                        <p:strVal val="visible"/>
                                      </p:to>
                                    </p:set>
                                    <p:animEffect transition="in" filter="fade">
                                      <p:cBhvr>
                                        <p:cTn id="51" dur="500"/>
                                        <p:tgtEl>
                                          <p:spTgt spid="5142"/>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5151"/>
                                        </p:tgtEl>
                                        <p:attrNameLst>
                                          <p:attrName>style.visibility</p:attrName>
                                        </p:attrNameLst>
                                      </p:cBhvr>
                                      <p:to>
                                        <p:strVal val="visible"/>
                                      </p:to>
                                    </p:set>
                                    <p:animEffect transition="in" filter="fade">
                                      <p:cBhvr>
                                        <p:cTn id="55" dur="500"/>
                                        <p:tgtEl>
                                          <p:spTgt spid="515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5145"/>
                                        </p:tgtEl>
                                        <p:attrNameLst>
                                          <p:attrName>style.visibility</p:attrName>
                                        </p:attrNameLst>
                                      </p:cBhvr>
                                      <p:to>
                                        <p:strVal val="visible"/>
                                      </p:to>
                                    </p:set>
                                    <p:animEffect transition="in" filter="fade">
                                      <p:cBhvr>
                                        <p:cTn id="64" dur="500"/>
                                        <p:tgtEl>
                                          <p:spTgt spid="5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8" grpId="0"/>
      <p:bldP spid="5149" grpId="0"/>
      <p:bldP spid="5150" grpId="0"/>
      <p:bldP spid="5151" grpId="0"/>
      <p:bldP spid="5152" grpId="0" bldLvl="0" animBg="1"/>
      <p:bldP spid="515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 name="内容占位符 2"/>
          <p:cNvSpPr>
            <a:spLocks noGrp="1"/>
          </p:cNvSpPr>
          <p:nvPr/>
        </p:nvSpPr>
        <p:spPr>
          <a:xfrm>
            <a:off x="715010" y="1078865"/>
            <a:ext cx="10617835" cy="435165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25000"/>
              </a:lnSpc>
              <a:spcAft>
                <a:spcPts val="0"/>
              </a:spcAft>
              <a:buNone/>
            </a:pPr>
            <a:r>
              <a:rPr lang="en-US" altLang="zh-CN" sz="3200" b="1">
                <a:solidFill>
                  <a:schemeClr val="tx1"/>
                </a:solidFill>
                <a:latin typeface="楷体" panose="02010609060101010101" pitchFamily="49" charset="-122"/>
                <a:ea typeface="楷体" panose="02010609060101010101" pitchFamily="49" charset="-122"/>
              </a:rPr>
              <a:t>    </a:t>
            </a:r>
            <a:r>
              <a:rPr lang="zh-CN" altLang="en-US" sz="3500" b="1">
                <a:solidFill>
                  <a:schemeClr val="tx1"/>
                </a:solidFill>
                <a:latin typeface="楷体" panose="02010609060101010101" pitchFamily="49" charset="-122"/>
                <a:ea typeface="楷体" panose="02010609060101010101" pitchFamily="49" charset="-122"/>
              </a:rPr>
              <a:t>这两篇文章都是从某一现象出发，通过分析事物间的内在联系，得出规律性的认识。</a:t>
            </a:r>
            <a:endParaRPr lang="zh-CN" altLang="en-US" sz="3500" b="1">
              <a:solidFill>
                <a:schemeClr val="tx1"/>
              </a:solidFill>
              <a:latin typeface="楷体" panose="02010609060101010101" pitchFamily="49" charset="-122"/>
              <a:ea typeface="楷体" panose="02010609060101010101" pitchFamily="49" charset="-122"/>
            </a:endParaRPr>
          </a:p>
          <a:p>
            <a:pPr marL="0" indent="0" algn="l">
              <a:lnSpc>
                <a:spcPct val="125000"/>
              </a:lnSpc>
              <a:spcAft>
                <a:spcPts val="0"/>
              </a:spcAft>
              <a:buNone/>
            </a:pPr>
            <a:r>
              <a:rPr lang="zh-CN" altLang="en-US" sz="3500" b="1">
                <a:solidFill>
                  <a:srgbClr val="FF0000"/>
                </a:solidFill>
                <a:latin typeface="楷体" panose="02010609060101010101" pitchFamily="49" charset="-122"/>
                <a:ea typeface="楷体" panose="02010609060101010101" pitchFamily="49" charset="-122"/>
              </a:rPr>
              <a:t> </a:t>
            </a:r>
            <a:r>
              <a:rPr lang="zh-CN" altLang="en-US" sz="3500" b="1">
                <a:solidFill>
                  <a:schemeClr val="tx1"/>
                </a:solidFill>
                <a:latin typeface="楷体" panose="02010609060101010101" pitchFamily="49" charset="-122"/>
                <a:ea typeface="楷体" panose="02010609060101010101" pitchFamily="49" charset="-122"/>
              </a:rPr>
              <a:t> </a:t>
            </a:r>
            <a:r>
              <a:rPr lang="en-US" altLang="zh-CN" sz="3500" b="1">
                <a:solidFill>
                  <a:schemeClr val="tx1"/>
                </a:solidFill>
                <a:latin typeface="楷体" panose="02010609060101010101" pitchFamily="49" charset="-122"/>
                <a:ea typeface="楷体" panose="02010609060101010101" pitchFamily="49" charset="-122"/>
              </a:rPr>
              <a:t>  </a:t>
            </a:r>
            <a:r>
              <a:rPr lang="zh-CN" altLang="en-US" sz="3500" b="1">
                <a:solidFill>
                  <a:schemeClr val="tx1"/>
                </a:solidFill>
                <a:latin typeface="楷体" panose="02010609060101010101" pitchFamily="49" charset="-122"/>
                <a:ea typeface="楷体" panose="02010609060101010101" pitchFamily="49" charset="-122"/>
              </a:rPr>
              <a:t>由以上推理过程可看出，文章以</a:t>
            </a:r>
            <a:r>
              <a:rPr lang="en-US" altLang="zh-CN" sz="3500" b="1">
                <a:solidFill>
                  <a:srgbClr val="FF0000"/>
                </a:solidFill>
                <a:latin typeface="楷体" panose="02010609060101010101" pitchFamily="49" charset="-122"/>
                <a:ea typeface="楷体" panose="02010609060101010101" pitchFamily="49" charset="-122"/>
              </a:rPr>
              <a:t>“</a:t>
            </a:r>
            <a:r>
              <a:rPr lang="zh-CN" altLang="en-US" sz="3500" b="1">
                <a:solidFill>
                  <a:srgbClr val="FF0000"/>
                </a:solidFill>
                <a:latin typeface="楷体" panose="02010609060101010101" pitchFamily="49" charset="-122"/>
                <a:ea typeface="楷体" panose="02010609060101010101" pitchFamily="49" charset="-122"/>
              </a:rPr>
              <a:t>科学现象</a:t>
            </a:r>
            <a:r>
              <a:rPr lang="en-US" altLang="zh-CN" sz="3500" b="1">
                <a:solidFill>
                  <a:schemeClr val="tx1"/>
                </a:solidFill>
                <a:latin typeface="楷体" panose="02010609060101010101" pitchFamily="49" charset="-122"/>
                <a:ea typeface="楷体" panose="02010609060101010101" pitchFamily="49" charset="-122"/>
              </a:rPr>
              <a:t>——</a:t>
            </a:r>
            <a:r>
              <a:rPr lang="en-US" altLang="zh-CN" sz="3500" b="1" u="sng">
                <a:solidFill>
                  <a:schemeClr val="tx1"/>
                </a:solidFill>
                <a:latin typeface="楷体" panose="02010609060101010101" pitchFamily="49" charset="-122"/>
                <a:ea typeface="楷体" panose="02010609060101010101" pitchFamily="49" charset="-122"/>
              </a:rPr>
              <a:t>  </a:t>
            </a:r>
            <a:r>
              <a:rPr lang="en-US" altLang="zh-CN" sz="3500" b="1">
                <a:solidFill>
                  <a:schemeClr val="tx1"/>
                </a:solidFill>
                <a:latin typeface="楷体" panose="02010609060101010101" pitchFamily="49" charset="-122"/>
                <a:ea typeface="楷体" panose="02010609060101010101" pitchFamily="49" charset="-122"/>
              </a:rPr>
              <a:t>  </a:t>
            </a:r>
            <a:endParaRPr lang="en-US" altLang="zh-CN" sz="3500" b="1">
              <a:solidFill>
                <a:schemeClr val="tx1"/>
              </a:solidFill>
              <a:latin typeface="楷体" panose="02010609060101010101" pitchFamily="49" charset="-122"/>
              <a:ea typeface="楷体" panose="02010609060101010101" pitchFamily="49" charset="-122"/>
            </a:endParaRPr>
          </a:p>
          <a:p>
            <a:pPr marL="0" indent="0" algn="l">
              <a:lnSpc>
                <a:spcPct val="125000"/>
              </a:lnSpc>
              <a:spcAft>
                <a:spcPts val="0"/>
              </a:spcAft>
              <a:buNone/>
            </a:pPr>
            <a:r>
              <a:rPr lang="en-US" altLang="zh-CN" sz="3500" b="1" u="sng">
                <a:solidFill>
                  <a:schemeClr val="tx1"/>
                </a:solidFill>
                <a:latin typeface="楷体" panose="02010609060101010101" pitchFamily="49" charset="-122"/>
                <a:ea typeface="楷体" panose="02010609060101010101" pitchFamily="49" charset="-122"/>
              </a:rPr>
              <a:t>                 </a:t>
            </a:r>
            <a:r>
              <a:rPr lang="en-US" altLang="zh-CN" sz="3500" b="1">
                <a:solidFill>
                  <a:schemeClr val="tx1"/>
                </a:solidFill>
                <a:latin typeface="楷体" panose="02010609060101010101" pitchFamily="49" charset="-122"/>
                <a:ea typeface="楷体" panose="02010609060101010101" pitchFamily="49" charset="-122"/>
              </a:rPr>
              <a:t>——</a:t>
            </a:r>
            <a:r>
              <a:rPr lang="en-US" altLang="zh-CN" sz="3500" b="1" u="sng">
                <a:solidFill>
                  <a:schemeClr val="tx1"/>
                </a:solidFill>
                <a:latin typeface="楷体" panose="02010609060101010101" pitchFamily="49" charset="-122"/>
                <a:ea typeface="楷体" panose="02010609060101010101" pitchFamily="49" charset="-122"/>
                <a:sym typeface="+mn-ea"/>
              </a:rPr>
              <a:t>                    </a:t>
            </a:r>
            <a:r>
              <a:rPr lang="en-US" altLang="zh-CN" sz="3500" b="1">
                <a:solidFill>
                  <a:schemeClr val="tx1"/>
                </a:solidFill>
                <a:latin typeface="楷体" panose="02010609060101010101" pitchFamily="49" charset="-122"/>
                <a:ea typeface="楷体" panose="02010609060101010101" pitchFamily="49" charset="-122"/>
              </a:rPr>
              <a:t>——</a:t>
            </a:r>
            <a:endParaRPr lang="en-US" altLang="zh-CN" sz="3500" b="1">
              <a:solidFill>
                <a:schemeClr val="tx1"/>
              </a:solidFill>
              <a:latin typeface="楷体" panose="02010609060101010101" pitchFamily="49" charset="-122"/>
              <a:ea typeface="楷体" panose="02010609060101010101" pitchFamily="49" charset="-122"/>
            </a:endParaRPr>
          </a:p>
          <a:p>
            <a:pPr marL="0" indent="0" algn="l">
              <a:lnSpc>
                <a:spcPct val="125000"/>
              </a:lnSpc>
              <a:spcAft>
                <a:spcPts val="0"/>
              </a:spcAft>
              <a:buNone/>
            </a:pPr>
            <a:r>
              <a:rPr lang="en-US" altLang="zh-CN" sz="3500" b="1" u="sng">
                <a:solidFill>
                  <a:schemeClr val="tx1"/>
                </a:solidFill>
                <a:latin typeface="楷体" panose="02010609060101010101" pitchFamily="49" charset="-122"/>
                <a:ea typeface="楷体" panose="02010609060101010101" pitchFamily="49" charset="-122"/>
                <a:sym typeface="+mn-ea"/>
              </a:rPr>
              <a:t>         </a:t>
            </a:r>
            <a:r>
              <a:rPr lang="en-US" altLang="zh-CN" sz="3500" b="1">
                <a:solidFill>
                  <a:srgbClr val="FF0000"/>
                </a:solidFill>
                <a:latin typeface="楷体" panose="02010609060101010101" pitchFamily="49" charset="-122"/>
                <a:ea typeface="楷体" panose="02010609060101010101" pitchFamily="49" charset="-122"/>
              </a:rPr>
              <a:t>”</a:t>
            </a:r>
            <a:r>
              <a:rPr lang="zh-CN" altLang="en-US" sz="3500" b="1">
                <a:solidFill>
                  <a:schemeClr val="tx1"/>
                </a:solidFill>
                <a:latin typeface="楷体" panose="02010609060101010101" pitchFamily="49" charset="-122"/>
                <a:ea typeface="楷体" panose="02010609060101010101" pitchFamily="49" charset="-122"/>
              </a:rPr>
              <a:t>为顺序，层层释疑，最终揭秘。全文逻辑严密，条理清晰。</a:t>
            </a:r>
            <a:endParaRPr lang="zh-CN" altLang="en-US" sz="3500" b="1">
              <a:solidFill>
                <a:schemeClr val="tx1"/>
              </a:solidFill>
              <a:latin typeface="楷体" panose="02010609060101010101" pitchFamily="49" charset="-122"/>
              <a:ea typeface="楷体" panose="02010609060101010101" pitchFamily="49" charset="-122"/>
            </a:endParaRPr>
          </a:p>
        </p:txBody>
      </p:sp>
      <p:sp>
        <p:nvSpPr>
          <p:cNvPr id="7" name="文本框 6"/>
          <p:cNvSpPr txBox="1"/>
          <p:nvPr/>
        </p:nvSpPr>
        <p:spPr>
          <a:xfrm>
            <a:off x="825500" y="3114040"/>
            <a:ext cx="3596640" cy="629920"/>
          </a:xfrm>
          <a:prstGeom prst="rect">
            <a:avLst/>
          </a:prstGeom>
          <a:noFill/>
        </p:spPr>
        <p:txBody>
          <a:bodyPr wrap="square" rtlCol="0" anchor="t">
            <a:spAutoFit/>
          </a:bodyPr>
          <a:p>
            <a:r>
              <a:rPr lang="zh-CN" altLang="en-US" sz="3500" b="1">
                <a:solidFill>
                  <a:srgbClr val="FF0000"/>
                </a:solidFill>
                <a:latin typeface="楷体" panose="02010609060101010101" pitchFamily="49" charset="-122"/>
                <a:ea typeface="楷体" panose="02010609060101010101" pitchFamily="49" charset="-122"/>
                <a:sym typeface="+mn-ea"/>
              </a:rPr>
              <a:t>形成观点（设想）</a:t>
            </a:r>
            <a:endParaRPr lang="zh-CN" altLang="en-US" sz="3500" b="1">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p:nvPr/>
        </p:nvSpPr>
        <p:spPr>
          <a:xfrm>
            <a:off x="5548630" y="3114040"/>
            <a:ext cx="4296410" cy="629920"/>
          </a:xfrm>
          <a:prstGeom prst="rect">
            <a:avLst/>
          </a:prstGeom>
          <a:noFill/>
        </p:spPr>
        <p:txBody>
          <a:bodyPr wrap="square" rtlCol="0" anchor="t">
            <a:spAutoFit/>
          </a:bodyPr>
          <a:p>
            <a:r>
              <a:rPr lang="zh-CN" altLang="en-US" sz="3500" b="1">
                <a:solidFill>
                  <a:srgbClr val="FF0000"/>
                </a:solidFill>
                <a:latin typeface="楷体" panose="02010609060101010101" pitchFamily="49" charset="-122"/>
                <a:ea typeface="楷体" panose="02010609060101010101" pitchFamily="49" charset="-122"/>
                <a:sym typeface="+mn-ea"/>
              </a:rPr>
              <a:t>科学实验、印证观点</a:t>
            </a:r>
            <a:endParaRPr lang="zh-CN" altLang="en-US" sz="3500" b="1">
              <a:solidFill>
                <a:srgbClr val="FF0000"/>
              </a:solidFill>
              <a:latin typeface="楷体" panose="02010609060101010101" pitchFamily="49" charset="-122"/>
              <a:ea typeface="楷体" panose="02010609060101010101" pitchFamily="49" charset="-122"/>
              <a:sym typeface="+mn-ea"/>
            </a:endParaRPr>
          </a:p>
        </p:txBody>
      </p:sp>
      <p:sp>
        <p:nvSpPr>
          <p:cNvPr id="10" name="文本框 9"/>
          <p:cNvSpPr txBox="1"/>
          <p:nvPr/>
        </p:nvSpPr>
        <p:spPr>
          <a:xfrm>
            <a:off x="825500" y="3936365"/>
            <a:ext cx="2063115" cy="629920"/>
          </a:xfrm>
          <a:prstGeom prst="rect">
            <a:avLst/>
          </a:prstGeom>
          <a:noFill/>
        </p:spPr>
        <p:txBody>
          <a:bodyPr wrap="square" rtlCol="0" anchor="t">
            <a:spAutoFit/>
          </a:bodyPr>
          <a:p>
            <a:r>
              <a:rPr lang="zh-CN" altLang="en-US" sz="3500" b="1">
                <a:solidFill>
                  <a:srgbClr val="FF0000"/>
                </a:solidFill>
                <a:latin typeface="楷体" panose="02010609060101010101" pitchFamily="49" charset="-122"/>
                <a:ea typeface="楷体" panose="02010609060101010101" pitchFamily="49" charset="-122"/>
                <a:sym typeface="+mn-ea"/>
              </a:rPr>
              <a:t>得出结论</a:t>
            </a:r>
            <a:endParaRPr lang="zh-CN" altLang="en-US" sz="3500" b="1">
              <a:solidFill>
                <a:srgbClr val="FF000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342900" y="480695"/>
            <a:ext cx="234315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思考探究</a:t>
            </a:r>
            <a:endParaRPr lang="zh-CN" altLang="en-US" sz="4000" dirty="0">
              <a:latin typeface="黑体" panose="02010609060101010101" charset="-122"/>
              <a:ea typeface="黑体" panose="02010609060101010101" charset="-122"/>
            </a:endParaRPr>
          </a:p>
        </p:txBody>
      </p:sp>
      <p:sp>
        <p:nvSpPr>
          <p:cNvPr id="4" name="矩形 3"/>
          <p:cNvSpPr/>
          <p:nvPr/>
        </p:nvSpPr>
        <p:spPr>
          <a:xfrm>
            <a:off x="701887" y="1344507"/>
            <a:ext cx="11201400"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1</a:t>
            </a:r>
            <a:r>
              <a:rPr kumimoji="0" lang="en-US" altLang="zh-CN" sz="36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两篇短文在行文思路上有哪些相同之处和不同之处？</a:t>
            </a:r>
            <a:endPar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114694" name="矩形 3"/>
          <p:cNvSpPr/>
          <p:nvPr/>
        </p:nvSpPr>
        <p:spPr>
          <a:xfrm>
            <a:off x="889635" y="2089150"/>
            <a:ext cx="10548620" cy="410908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5pPr>
          </a:lstStyle>
          <a:p>
            <a:pPr lvl="0">
              <a:lnSpc>
                <a:spcPct val="125000"/>
              </a:lnSpc>
              <a:spcBef>
                <a:spcPts val="0"/>
              </a:spcBef>
              <a:spcAft>
                <a:spcPts val="0"/>
              </a:spcAft>
              <a:buFont typeface="Arial" panose="020B0604020202020204" pitchFamily="34" charset="0"/>
            </a:pPr>
            <a:r>
              <a:rPr sz="3200" b="1">
                <a:latin typeface="黑体" panose="02010609060101010101" charset="-122"/>
                <a:ea typeface="黑体" panose="02010609060101010101" charset="-122"/>
                <a:sym typeface="Century Gothic" panose="020B0502020202020204" pitchFamily="34" charset="0"/>
              </a:rPr>
              <a:t>相同之处是：</a:t>
            </a:r>
            <a:endParaRPr lang="zh-CN" altLang="en-US" sz="3200" b="1">
              <a:solidFill>
                <a:schemeClr val="tx1"/>
              </a:solidFill>
              <a:latin typeface="黑体" panose="02010609060101010101" charset="-122"/>
              <a:ea typeface="黑体" panose="02010609060101010101" charset="-122"/>
              <a:sym typeface="Century Gothic" panose="020B0502020202020204" pitchFamily="34" charset="0"/>
            </a:endParaRPr>
          </a:p>
          <a:p>
            <a:pPr lvl="0">
              <a:lnSpc>
                <a:spcPct val="125000"/>
              </a:lnSpc>
              <a:spcBef>
                <a:spcPts val="0"/>
              </a:spcBef>
              <a:spcAft>
                <a:spcPts val="0"/>
              </a:spcAft>
              <a:buFont typeface="Arial" panose="020B0604020202020204" pitchFamily="34" charset="0"/>
            </a:pP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都是</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先提出问题</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，然</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后作出假设</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经过推理论证</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之后，</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作出结论</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a:t>
            </a:r>
            <a:endParaRPr lang="zh-CN" altLang="en-US" sz="3200" b="1">
              <a:solidFill>
                <a:schemeClr val="tx1"/>
              </a:solidFill>
              <a:latin typeface="黑体" panose="02010609060101010101" charset="-122"/>
              <a:ea typeface="黑体" panose="02010609060101010101" charset="-122"/>
              <a:sym typeface="Century Gothic" panose="020B0502020202020204" pitchFamily="34" charset="0"/>
            </a:endParaRPr>
          </a:p>
          <a:p>
            <a:pPr lvl="0">
              <a:lnSpc>
                <a:spcPct val="125000"/>
              </a:lnSpc>
              <a:spcBef>
                <a:spcPts val="0"/>
              </a:spcBef>
              <a:spcAft>
                <a:spcPts val="0"/>
              </a:spcAft>
              <a:buFont typeface="Arial" panose="020B0604020202020204" pitchFamily="34" charset="0"/>
            </a:pP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不同之处是：</a:t>
            </a:r>
            <a:endParaRPr lang="zh-CN" altLang="en-US" sz="3200" b="1">
              <a:solidFill>
                <a:schemeClr val="tx1"/>
              </a:solidFill>
              <a:latin typeface="黑体" panose="02010609060101010101" charset="-122"/>
              <a:ea typeface="黑体" panose="02010609060101010101" charset="-122"/>
              <a:sym typeface="Century Gothic" panose="020B0502020202020204" pitchFamily="34" charset="0"/>
            </a:endParaRPr>
          </a:p>
          <a:p>
            <a:pPr lvl="0">
              <a:lnSpc>
                <a:spcPct val="125000"/>
              </a:lnSpc>
              <a:spcBef>
                <a:spcPts val="0"/>
              </a:spcBef>
              <a:spcAft>
                <a:spcPts val="0"/>
              </a:spcAft>
              <a:buFont typeface="Arial" panose="020B0604020202020204" pitchFamily="34" charset="0"/>
            </a:pP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第一篇短文</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由一个问题引出另一个问题</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a:t>
            </a:r>
            <a:endParaRPr lang="zh-CN" altLang="en-US" sz="3200" b="1">
              <a:solidFill>
                <a:schemeClr val="tx1"/>
              </a:solidFill>
              <a:latin typeface="黑体" panose="02010609060101010101" charset="-122"/>
              <a:ea typeface="黑体" panose="02010609060101010101" charset="-122"/>
              <a:sym typeface="Century Gothic" panose="020B0502020202020204" pitchFamily="34" charset="0"/>
            </a:endParaRPr>
          </a:p>
          <a:p>
            <a:pPr lvl="0">
              <a:lnSpc>
                <a:spcPct val="125000"/>
              </a:lnSpc>
              <a:spcBef>
                <a:spcPts val="0"/>
              </a:spcBef>
              <a:spcAft>
                <a:spcPts val="0"/>
              </a:spcAft>
              <a:buFont typeface="Arial" panose="020B0604020202020204" pitchFamily="34" charset="0"/>
            </a:pP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第二篇短文是</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提出两个假设</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通过论证否定</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了</a:t>
            </a:r>
            <a:r>
              <a:rPr lang="zh-CN" altLang="en-US" sz="3200" b="1">
                <a:solidFill>
                  <a:srgbClr val="FF0000"/>
                </a:solidFill>
                <a:latin typeface="黑体" panose="02010609060101010101" charset="-122"/>
                <a:ea typeface="黑体" panose="02010609060101010101" charset="-122"/>
                <a:sym typeface="Century Gothic" panose="020B0502020202020204" pitchFamily="34" charset="0"/>
              </a:rPr>
              <a:t>其中的一个</a:t>
            </a:r>
            <a:r>
              <a:rPr lang="zh-CN" altLang="en-US" sz="3200" b="1">
                <a:solidFill>
                  <a:schemeClr val="tx1"/>
                </a:solidFill>
                <a:latin typeface="黑体" panose="02010609060101010101" charset="-122"/>
                <a:ea typeface="黑体" panose="02010609060101010101" charset="-122"/>
                <a:sym typeface="Century Gothic" panose="020B0502020202020204" pitchFamily="34" charset="0"/>
              </a:rPr>
              <a:t>。</a:t>
            </a:r>
            <a:endParaRPr lang="zh-CN" altLang="en-US" sz="3200" b="1">
              <a:solidFill>
                <a:schemeClr val="tx1"/>
              </a:solidFill>
              <a:latin typeface="黑体" panose="02010609060101010101" charset="-122"/>
              <a:ea typeface="黑体" panose="02010609060101010101" charset="-122"/>
              <a:sym typeface="Century Gothic" panose="020B0502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694">
                                            <p:txEl>
                                              <p:pRg st="1" end="1"/>
                                            </p:txEl>
                                          </p:spTgt>
                                        </p:tgtEl>
                                        <p:attrNameLst>
                                          <p:attrName>style.visibility</p:attrName>
                                        </p:attrNameLst>
                                      </p:cBhvr>
                                      <p:to>
                                        <p:strVal val="visible"/>
                                      </p:to>
                                    </p:set>
                                    <p:anim calcmode="lin" valueType="num">
                                      <p:cBhvr additive="base">
                                        <p:cTn id="7" dur="500" fill="hold"/>
                                        <p:tgtEl>
                                          <p:spTgt spid="11469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4694">
                                            <p:txEl>
                                              <p:pRg st="3" end="3"/>
                                            </p:txEl>
                                          </p:spTgt>
                                        </p:tgtEl>
                                        <p:attrNameLst>
                                          <p:attrName>style.visibility</p:attrName>
                                        </p:attrNameLst>
                                      </p:cBhvr>
                                      <p:to>
                                        <p:strVal val="visible"/>
                                      </p:to>
                                    </p:set>
                                    <p:anim calcmode="lin" valueType="num">
                                      <p:cBhvr additive="base">
                                        <p:cTn id="13" dur="500" fill="hold"/>
                                        <p:tgtEl>
                                          <p:spTgt spid="11469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4694">
                                            <p:txEl>
                                              <p:pRg st="4" end="4"/>
                                            </p:txEl>
                                          </p:spTgt>
                                        </p:tgtEl>
                                        <p:attrNameLst>
                                          <p:attrName>style.visibility</p:attrName>
                                        </p:attrNameLst>
                                      </p:cBhvr>
                                      <p:to>
                                        <p:strVal val="visible"/>
                                      </p:to>
                                    </p:set>
                                    <p:anim calcmode="lin" valueType="num">
                                      <p:cBhvr additive="base">
                                        <p:cTn id="19" dur="500" fill="hold"/>
                                        <p:tgtEl>
                                          <p:spTgt spid="11469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343112" y="1408007"/>
            <a:ext cx="11615420" cy="583565"/>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2</a:t>
            </a:r>
            <a:r>
              <a:rPr kumimoji="0" lang="en-US" altLang="zh-CN" sz="32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两篇短文都谈到了恐龙的灭绝，但说明的角度不同。试比较</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115718" name="矩形 3"/>
          <p:cNvSpPr/>
          <p:nvPr/>
        </p:nvSpPr>
        <p:spPr>
          <a:xfrm>
            <a:off x="629920" y="2138680"/>
            <a:ext cx="11041380" cy="2581275"/>
          </a:xfrm>
          <a:prstGeom prst="rect">
            <a:avLst/>
          </a:prstGeom>
          <a:noFill/>
          <a:ln>
            <a:noFill/>
            <a:miter lim="800000"/>
          </a:ln>
        </p:spPr>
        <p:txBody>
          <a:bodyPr wrap="square" anchor="t" anchorCtr="0">
            <a:no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Calibri" panose="020F0502020204030204" charset="0"/>
                <a:ea typeface="宋体" panose="02010600030101010101" pitchFamily="2" charset="-122"/>
              </a:defRPr>
            </a:lvl5pPr>
          </a:lstStyle>
          <a:p>
            <a:pPr lvl="0">
              <a:lnSpc>
                <a:spcPct val="125000"/>
              </a:lnSpc>
              <a:spcBef>
                <a:spcPts val="50"/>
              </a:spcBef>
              <a:spcAft>
                <a:spcPts val="0"/>
              </a:spcAft>
              <a:buFont typeface="Arial" panose="020B0604020202020204" pitchFamily="34" charset="0"/>
            </a:pPr>
            <a:r>
              <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rPr>
              <a:t>在第一篇中，作者谈到恐龙灭绝的历史，</a:t>
            </a:r>
            <a:r>
              <a:rPr lang="zh-CN"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谈到</a:t>
            </a:r>
            <a:r>
              <a:rPr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恐龙</a:t>
            </a:r>
            <a:r>
              <a:rPr lang="zh-CN"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化石无处不有，是为了证明“板块构造”理论的正确</a:t>
            </a:r>
            <a:r>
              <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rPr>
              <a:t>；</a:t>
            </a:r>
            <a:endPar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endParaRPr>
          </a:p>
          <a:p>
            <a:pPr lvl="0">
              <a:lnSpc>
                <a:spcPct val="125000"/>
              </a:lnSpc>
              <a:spcBef>
                <a:spcPts val="50"/>
              </a:spcBef>
              <a:spcAft>
                <a:spcPts val="0"/>
              </a:spcAft>
              <a:buFont typeface="Arial" panose="020B0604020202020204" pitchFamily="34" charset="0"/>
            </a:pPr>
            <a:r>
              <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rPr>
              <a:t>在第二篇中，</a:t>
            </a:r>
            <a:r>
              <a:rPr lang="zh-CN"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恐龙的灭绝</a:t>
            </a:r>
            <a:r>
              <a:rPr sz="3200" b="1" dirty="0">
                <a:solidFill>
                  <a:srgbClr val="FF0000"/>
                </a:solidFill>
                <a:latin typeface="SimSun-ExtB" panose="02010609060101010101" charset="-122"/>
                <a:ea typeface="SimSun-ExtB" panose="02010609060101010101" charset="-122"/>
                <a:cs typeface="SimSun-ExtB" panose="02010609060101010101" charset="-122"/>
                <a:sym typeface="+mn-ea"/>
              </a:rPr>
              <a:t>是</a:t>
            </a:r>
            <a:r>
              <a:rPr lang="zh-CN"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探讨的主题</a:t>
            </a:r>
            <a:r>
              <a:rPr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a:t>
            </a:r>
            <a:r>
              <a:rPr lang="en-US"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a:t>
            </a:r>
            <a:r>
              <a:rPr lang="zh-CN" altLang="zh-CN" sz="3200" b="1">
                <a:solidFill>
                  <a:srgbClr val="FF0000"/>
                </a:solidFill>
                <a:latin typeface="宋体" panose="02010600030101010101" pitchFamily="2" charset="-122"/>
                <a:cs typeface="宋体" panose="02010600030101010101" pitchFamily="2" charset="-122"/>
                <a:sym typeface="Century Gothic" panose="020B0502020202020204" pitchFamily="34" charset="0"/>
              </a:rPr>
              <a:t>被压扁的沙子”成了证据</a:t>
            </a:r>
            <a:r>
              <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rPr>
              <a:t>。</a:t>
            </a:r>
            <a:endParaRPr lang="zh-CN" altLang="zh-CN" sz="3200" b="1">
              <a:solidFill>
                <a:schemeClr val="tx1"/>
              </a:solidFill>
              <a:latin typeface="宋体" panose="02010600030101010101" pitchFamily="2" charset="-122"/>
              <a:cs typeface="宋体" panose="02010600030101010101" pitchFamily="2" charset="-122"/>
              <a:sym typeface="Century Gothic" panose="020B0502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5718">
                                            <p:txEl>
                                              <p:pRg st="0" end="0"/>
                                            </p:txEl>
                                          </p:spTgt>
                                        </p:tgtEl>
                                        <p:attrNameLst>
                                          <p:attrName>style.visibility</p:attrName>
                                        </p:attrNameLst>
                                      </p:cBhvr>
                                      <p:to>
                                        <p:strVal val="visible"/>
                                      </p:to>
                                    </p:set>
                                    <p:anim calcmode="lin" valueType="num">
                                      <p:cBhvr additive="base">
                                        <p:cTn id="7" dur="500" fill="hold"/>
                                        <p:tgtEl>
                                          <p:spTgt spid="1157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57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5718">
                                            <p:txEl>
                                              <p:pRg st="1" end="1"/>
                                            </p:txEl>
                                          </p:spTgt>
                                        </p:tgtEl>
                                        <p:attrNameLst>
                                          <p:attrName>style.visibility</p:attrName>
                                        </p:attrNameLst>
                                      </p:cBhvr>
                                      <p:to>
                                        <p:strVal val="visible"/>
                                      </p:to>
                                    </p:set>
                                    <p:anim calcmode="lin" valueType="num">
                                      <p:cBhvr additive="base">
                                        <p:cTn id="13" dur="500" fill="hold"/>
                                        <p:tgtEl>
                                          <p:spTgt spid="1157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57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363855" y="758190"/>
            <a:ext cx="2487295"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教师小结</a:t>
            </a:r>
            <a:endParaRPr lang="zh-CN" altLang="en-US" sz="4000" dirty="0">
              <a:latin typeface="黑体" panose="02010609060101010101" charset="-122"/>
              <a:ea typeface="黑体" panose="02010609060101010101" charset="-122"/>
            </a:endParaRPr>
          </a:p>
        </p:txBody>
      </p:sp>
      <p:sp>
        <p:nvSpPr>
          <p:cNvPr id="7" name="文本框 6"/>
          <p:cNvSpPr txBox="1"/>
          <p:nvPr/>
        </p:nvSpPr>
        <p:spPr>
          <a:xfrm>
            <a:off x="521335" y="1721485"/>
            <a:ext cx="11022965" cy="3969385"/>
          </a:xfrm>
          <a:prstGeom prst="rect">
            <a:avLst/>
          </a:prstGeom>
          <a:noFill/>
        </p:spPr>
        <p:txBody>
          <a:bodyPr wrap="square">
            <a:spAutoFit/>
          </a:bodyPr>
          <a:p>
            <a:pPr>
              <a:lnSpc>
                <a:spcPct val="100000"/>
              </a:lnSpc>
              <a:spcBef>
                <a:spcPts val="0"/>
              </a:spcBef>
              <a:spcAft>
                <a:spcPts val="0"/>
              </a:spcAft>
            </a:pPr>
            <a:r>
              <a:rPr lang="en-US" altLang="zh-CN" sz="3600" b="1">
                <a:solidFill>
                  <a:schemeClr val="tx1"/>
                </a:solidFill>
                <a:effectLst/>
                <a:latin typeface="寒蝉活宋体_復 Bold" panose="02020200000000000000" pitchFamily="18" charset="-122"/>
                <a:ea typeface="寒蝉活宋体_復 Bold" panose="02020200000000000000" pitchFamily="18" charset="-122"/>
              </a:rPr>
              <a:t>    </a:t>
            </a:r>
            <a:r>
              <a:rPr lang="zh-CN" altLang="en-US" sz="3600" b="1">
                <a:solidFill>
                  <a:schemeClr val="tx1"/>
                </a:solidFill>
                <a:effectLst/>
                <a:latin typeface="寒蝉活宋体_復 Bold" panose="02020200000000000000" pitchFamily="18" charset="-122"/>
                <a:ea typeface="寒蝉活宋体_復 Bold" panose="02020200000000000000" pitchFamily="18" charset="-122"/>
              </a:rPr>
              <a:t>不同的科学领域是紧密相连的，文学与科学也是互联的，用文学的手法来表现科学的道理，将文学与科学互联，诞生了“科学小品文”。科学因互联彼此促进，生活因关联更加美好。</a:t>
            </a:r>
            <a:endParaRPr lang="zh-CN" altLang="en-US" sz="3600" b="1">
              <a:solidFill>
                <a:schemeClr val="tx1"/>
              </a:solidFill>
              <a:effectLst/>
              <a:latin typeface="寒蝉活宋体_復 Bold" panose="02020200000000000000" pitchFamily="18" charset="-122"/>
              <a:ea typeface="寒蝉活宋体_復 Bold" panose="02020200000000000000" pitchFamily="18" charset="-122"/>
            </a:endParaRPr>
          </a:p>
          <a:p>
            <a:pPr>
              <a:lnSpc>
                <a:spcPct val="100000"/>
              </a:lnSpc>
              <a:spcBef>
                <a:spcPts val="0"/>
              </a:spcBef>
              <a:spcAft>
                <a:spcPts val="0"/>
              </a:spcAft>
            </a:pPr>
            <a:r>
              <a:rPr lang="zh-CN" altLang="en-US" sz="3600" b="1">
                <a:solidFill>
                  <a:schemeClr val="tx1"/>
                </a:solidFill>
                <a:effectLst/>
                <a:latin typeface="寒蝉活宋体_復 Bold" panose="02020200000000000000" pitchFamily="18" charset="-122"/>
                <a:ea typeface="寒蝉活宋体_復 Bold" panose="02020200000000000000" pitchFamily="18" charset="-122"/>
              </a:rPr>
              <a:t> </a:t>
            </a:r>
            <a:r>
              <a:rPr lang="en-US" altLang="zh-CN" sz="3600" b="1">
                <a:solidFill>
                  <a:schemeClr val="tx1"/>
                </a:solidFill>
                <a:effectLst/>
                <a:latin typeface="寒蝉活宋体_復 Bold" panose="02020200000000000000" pitchFamily="18" charset="-122"/>
                <a:ea typeface="寒蝉活宋体_復 Bold" panose="02020200000000000000" pitchFamily="18" charset="-122"/>
              </a:rPr>
              <a:t>   </a:t>
            </a:r>
            <a:r>
              <a:rPr lang="zh-CN" altLang="en-US" sz="3600" b="1">
                <a:solidFill>
                  <a:schemeClr val="tx1"/>
                </a:solidFill>
                <a:effectLst/>
                <a:latin typeface="寒蝉活宋体_復 Bold" panose="02020200000000000000" pitchFamily="18" charset="-122"/>
                <a:ea typeface="寒蝉活宋体_復 Bold" panose="02020200000000000000" pitchFamily="18" charset="-122"/>
              </a:rPr>
              <a:t>我们不能仅仅局限于知识的获得和理解，更要学习分析推理的基本方法，培养善于联系的科学思辨精神。</a:t>
            </a:r>
            <a:endParaRPr lang="zh-CN" altLang="en-US" sz="3600" b="1">
              <a:solidFill>
                <a:schemeClr val="tx1"/>
              </a:solidFill>
              <a:effectLst/>
              <a:latin typeface="寒蝉活宋体_復 Bold" panose="02020200000000000000" pitchFamily="18" charset="-122"/>
              <a:ea typeface="寒蝉活宋体_復 Bold" panose="02020200000000000000" pitchFamily="18"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260985" y="285750"/>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品读说明语言</a:t>
            </a:r>
            <a:endParaRPr lang="zh-CN" altLang="en-US" sz="4000" dirty="0">
              <a:latin typeface="黑体" panose="02010609060101010101" charset="-122"/>
              <a:ea typeface="黑体" panose="02010609060101010101" charset="-122"/>
            </a:endParaRPr>
          </a:p>
        </p:txBody>
      </p:sp>
      <p:sp>
        <p:nvSpPr>
          <p:cNvPr id="4" name="矩形 3"/>
          <p:cNvSpPr/>
          <p:nvPr/>
        </p:nvSpPr>
        <p:spPr>
          <a:xfrm>
            <a:off x="168487" y="1232112"/>
            <a:ext cx="12023725" cy="583565"/>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noProof="0" dirty="0">
                <a:ln>
                  <a:noFill/>
                </a:ln>
                <a:effectLst/>
                <a:uLnTx/>
                <a:uFillTx/>
                <a:latin typeface="楷体" panose="02010609060101010101" pitchFamily="49" charset="-122"/>
                <a:ea typeface="楷体" panose="02010609060101010101" pitchFamily="49" charset="-122"/>
                <a:cs typeface="黑体" panose="02010609060101010101" charset="-122"/>
                <a:sym typeface="+mn-ea"/>
              </a:rPr>
              <a:t>1</a:t>
            </a:r>
            <a:r>
              <a:rPr lang="en-US" altLang="zh-CN" sz="3200" b="1" noProof="0" dirty="0">
                <a:ln>
                  <a:noFill/>
                </a:ln>
                <a:effectLst/>
                <a:uLnTx/>
                <a:uFillTx/>
                <a:latin typeface="楷体" panose="02010609060101010101" pitchFamily="49" charset="-122"/>
                <a:ea typeface="楷体" panose="02010609060101010101" pitchFamily="49" charset="-122"/>
                <a:cs typeface="黑体" panose="02010609060101010101" charset="-122"/>
                <a:sym typeface="+mn-ea"/>
              </a:rPr>
              <a:t>.</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下列</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语句</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说明文的语言有什么特点，请结合具体语句进行说明。</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5" name="文本框 4"/>
          <p:cNvSpPr txBox="1"/>
          <p:nvPr/>
        </p:nvSpPr>
        <p:spPr>
          <a:xfrm>
            <a:off x="522605" y="1876425"/>
            <a:ext cx="1087945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①</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这些古老的爬行动物在南极的出现，说明恐龙</a:t>
            </a:r>
            <a:r>
              <a:rPr lang="zh-CN" altLang="en-US" sz="3200" b="1" u="sng" dirty="0">
                <a:solidFill>
                  <a:srgbClr val="FF3300"/>
                </a:solidFill>
                <a:latin typeface="宋体" panose="02010600030101010101" pitchFamily="2" charset="-122"/>
                <a:ea typeface="宋体" panose="02010600030101010101" pitchFamily="2" charset="-122"/>
                <a:cs typeface="楷体" panose="02010609060101010101" pitchFamily="49" charset="-122"/>
                <a:sym typeface="+mn-ea"/>
              </a:rPr>
              <a:t>确实</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遍布于世界各地。</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630555" y="3013710"/>
            <a:ext cx="10653395"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确实</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表明这一情况完全符合事实</a:t>
            </a:r>
            <a:r>
              <a:rPr lang="zh-CN" altLang="en-US" sz="3200" b="1">
                <a:solidFill>
                  <a:srgbClr val="FF3300"/>
                </a:solidFill>
                <a:latin typeface="黑体" panose="02010609060101010101" charset="-122"/>
                <a:ea typeface="黑体" panose="02010609060101010101" charset="-122"/>
                <a:cs typeface="黑体" panose="02010609060101010101" charset="-122"/>
              </a:rPr>
              <a:t>，体现了</a:t>
            </a:r>
            <a:r>
              <a:rPr lang="zh-CN" altLang="en-US" sz="3200" b="1">
                <a:solidFill>
                  <a:srgbClr val="FF0000"/>
                </a:solidFill>
                <a:latin typeface="黑体" panose="02010609060101010101" charset="-122"/>
                <a:ea typeface="黑体" panose="02010609060101010101" charset="-122"/>
                <a:cs typeface="黑体" panose="02010609060101010101" charset="-122"/>
              </a:rPr>
              <a:t>说明文语言的准确性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4453557" y="4336755"/>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linds(horizontal)">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22605" y="1382395"/>
            <a:ext cx="1118806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②</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这一问题的答案是：是大陆在</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漂移</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而不是恐龙自己在</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迁移</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漂移</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迁移</a:t>
            </a:r>
            <a:r>
              <a:rPr lang="en-US"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cs typeface="宋体" panose="02010600030101010101" pitchFamily="2" charset="-122"/>
                <a:sym typeface="+mn-ea"/>
              </a:rPr>
              <a:t>能不能互换？</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815975" y="2505710"/>
            <a:ext cx="10406380" cy="2061210"/>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zh-CN" altLang="en-US" sz="3200" b="1">
                <a:latin typeface="黑体" panose="02010609060101010101" charset="-122"/>
                <a:ea typeface="黑体" panose="02010609060101010101" charset="-122"/>
                <a:cs typeface="黑体" panose="02010609060101010101" charset="-122"/>
              </a:rPr>
              <a:t>不能互换。因为</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漂移</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是</a:t>
            </a:r>
            <a:r>
              <a:rPr lang="zh-CN" altLang="en-US" sz="3200" b="1">
                <a:solidFill>
                  <a:srgbClr val="FF3300"/>
                </a:solidFill>
                <a:latin typeface="黑体" panose="02010609060101010101" charset="-122"/>
                <a:ea typeface="黑体" panose="02010609060101010101" charset="-122"/>
                <a:cs typeface="黑体" panose="02010609060101010101" charset="-122"/>
              </a:rPr>
              <a:t>指在液体表面漂浮移动</a:t>
            </a:r>
            <a:r>
              <a:rPr lang="zh-CN" altLang="en-US" sz="3200" b="1">
                <a:latin typeface="黑体" panose="02010609060101010101" charset="-122"/>
                <a:ea typeface="黑体" panose="02010609060101010101" charset="-122"/>
                <a:cs typeface="黑体" panose="02010609060101010101" charset="-122"/>
              </a:rPr>
              <a:t>，</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迁移</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sym typeface="+mn-ea"/>
              </a:rPr>
              <a:t>是</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指离开原来的所在地而另换地点</a:t>
            </a:r>
            <a:r>
              <a:rPr lang="zh-CN" altLang="en-US" sz="3200" b="1">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rPr>
              <a:t>如果互换</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就不能正确表达文意</a:t>
            </a:r>
            <a:r>
              <a:rPr lang="zh-CN" altLang="en-US" sz="3200" b="1">
                <a:latin typeface="黑体" panose="02010609060101010101" charset="-122"/>
                <a:ea typeface="黑体" panose="02010609060101010101" charset="-122"/>
                <a:cs typeface="黑体" panose="02010609060101010101" charset="-122"/>
              </a:rPr>
              <a:t>，就</a:t>
            </a:r>
            <a:r>
              <a:rPr lang="zh-CN" altLang="en-US" sz="3200" b="1">
                <a:solidFill>
                  <a:srgbClr val="FF3300"/>
                </a:solidFill>
                <a:latin typeface="黑体" panose="02010609060101010101" charset="-122"/>
                <a:ea typeface="黑体" panose="02010609060101010101" charset="-122"/>
                <a:cs typeface="黑体" panose="02010609060101010101" charset="-122"/>
              </a:rPr>
              <a:t>体现不出</a:t>
            </a:r>
            <a:r>
              <a:rPr lang="zh-CN" altLang="en-US" sz="3200" b="1">
                <a:solidFill>
                  <a:srgbClr val="FF0000"/>
                </a:solidFill>
                <a:latin typeface="黑体" panose="02010609060101010101" charset="-122"/>
                <a:ea typeface="黑体" panose="02010609060101010101" charset="-122"/>
                <a:cs typeface="黑体" panose="02010609060101010101" charset="-122"/>
              </a:rPr>
              <a:t>说明文语言的准确性和严密性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453557" y="4614250"/>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37210" y="1568450"/>
            <a:ext cx="1130109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③</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每隔一段时期</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板块会将所有的大陆汇聚在一起</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地球此时</a:t>
            </a:r>
            <a:r>
              <a:rPr lang="zh-CN" altLang="en-US" sz="3200" b="1" u="sng" dirty="0">
                <a:solidFill>
                  <a:srgbClr val="FF3300"/>
                </a:solidFill>
                <a:latin typeface="宋体" panose="02010600030101010101" pitchFamily="2" charset="-122"/>
                <a:ea typeface="宋体" panose="02010600030101010101" pitchFamily="2" charset="-122"/>
                <a:cs typeface="楷体" panose="02010609060101010101" pitchFamily="49" charset="-122"/>
                <a:sym typeface="+mn-ea"/>
              </a:rPr>
              <a:t>仅</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由一个</a:t>
            </a:r>
            <a:r>
              <a:rPr lang="zh-CN" altLang="en-US" sz="3200" b="1" u="sng" dirty="0">
                <a:solidFill>
                  <a:srgbClr val="FF3300"/>
                </a:solidFill>
                <a:latin typeface="宋体" panose="02010600030101010101" pitchFamily="2" charset="-122"/>
                <a:ea typeface="宋体" panose="02010600030101010101" pitchFamily="2" charset="-122"/>
                <a:cs typeface="楷体" panose="02010609060101010101" pitchFamily="49" charset="-122"/>
                <a:sym typeface="+mn-ea"/>
              </a:rPr>
              <a:t>主要</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陆地构成</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称为</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泛大陆</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640080" y="2644775"/>
            <a:ext cx="10911840" cy="1568450"/>
          </a:xfrm>
          <a:prstGeom prst="rect">
            <a:avLst/>
          </a:prstGeom>
          <a:noFill/>
        </p:spPr>
        <p:txBody>
          <a:bodyPr wrap="square" rtlCol="0" anchor="t">
            <a:spAutoFit/>
          </a:bodyPr>
          <a:p>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   “</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仅</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与</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一个</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相对应，</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主要</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限定陆地，准确地表现</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泛大陆</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时期板块汇聚在一起、连为一体的情形，体现了说明文语言的准确性。</a:t>
            </a:r>
            <a:endParaRPr lang="zh-CN" altLang="en-US" sz="3200" b="1">
              <a:solidFill>
                <a:srgbClr val="FF33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4628182" y="4378030"/>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文本框 2"/>
          <p:cNvSpPr txBox="1"/>
          <p:nvPr/>
        </p:nvSpPr>
        <p:spPr>
          <a:xfrm>
            <a:off x="704850" y="365760"/>
            <a:ext cx="11234420" cy="3907790"/>
          </a:xfrm>
          <a:prstGeom prst="rect">
            <a:avLst/>
          </a:prstGeom>
          <a:noFill/>
        </p:spPr>
        <p:txBody>
          <a:bodyPr wrap="square" rtlCol="0" anchor="t">
            <a:spAutoFit/>
          </a:bodyPr>
          <a:p>
            <a:r>
              <a:rPr lang="en-US" altLang="en-US" sz="3200" b="1">
                <a:latin typeface="宋体" panose="02010600030101010101" pitchFamily="2" charset="-122"/>
                <a:ea typeface="宋体" panose="02010600030101010101" pitchFamily="2" charset="-122"/>
                <a:cs typeface="宋体" panose="02010600030101010101" pitchFamily="2" charset="-122"/>
              </a:rPr>
              <a:t>④</a:t>
            </a:r>
            <a:r>
              <a:rPr sz="3200" b="1">
                <a:latin typeface="宋体" panose="02010600030101010101" pitchFamily="2" charset="-122"/>
                <a:ea typeface="宋体" panose="02010600030101010101" pitchFamily="2" charset="-122"/>
                <a:cs typeface="宋体" panose="02010600030101010101" pitchFamily="2" charset="-122"/>
              </a:rPr>
              <a:t>在</a:t>
            </a:r>
            <a:r>
              <a:rPr sz="3200" b="1" u="sng">
                <a:solidFill>
                  <a:srgbClr val="FF0000"/>
                </a:solidFill>
                <a:latin typeface="宋体" panose="02010600030101010101" pitchFamily="2" charset="-122"/>
                <a:ea typeface="宋体" panose="02010600030101010101" pitchFamily="2" charset="-122"/>
                <a:cs typeface="宋体" panose="02010600030101010101" pitchFamily="2" charset="-122"/>
              </a:rPr>
              <a:t>四十多亿</a:t>
            </a:r>
            <a:r>
              <a:rPr sz="3200" b="1">
                <a:latin typeface="宋体" panose="02010600030101010101" pitchFamily="2" charset="-122"/>
                <a:ea typeface="宋体" panose="02010600030101010101" pitchFamily="2" charset="-122"/>
                <a:cs typeface="宋体" panose="02010600030101010101" pitchFamily="2" charset="-122"/>
              </a:rPr>
              <a:t>年的地球发展史中</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sz="3200" b="1">
                <a:latin typeface="宋体" panose="02010600030101010101" pitchFamily="2" charset="-122"/>
                <a:ea typeface="宋体" panose="02010600030101010101" pitchFamily="2" charset="-122"/>
                <a:cs typeface="宋体" panose="02010600030101010101" pitchFamily="2" charset="-122"/>
              </a:rPr>
              <a:t>泛大陆形成和分裂过多次</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sz="3200" b="1">
                <a:latin typeface="宋体" panose="02010600030101010101" pitchFamily="2" charset="-122"/>
                <a:ea typeface="宋体" panose="02010600030101010101" pitchFamily="2" charset="-122"/>
                <a:cs typeface="宋体" panose="02010600030101010101" pitchFamily="2" charset="-122"/>
              </a:rPr>
              <a:t>最后一次完整的泛大陆</a:t>
            </a:r>
            <a:r>
              <a:rPr sz="3200" b="1" u="sng">
                <a:solidFill>
                  <a:srgbClr val="FF0000"/>
                </a:solidFill>
                <a:latin typeface="宋体" panose="02010600030101010101" pitchFamily="2" charset="-122"/>
                <a:ea typeface="宋体" panose="02010600030101010101" pitchFamily="2" charset="-122"/>
                <a:cs typeface="宋体" panose="02010600030101010101" pitchFamily="2" charset="-122"/>
              </a:rPr>
              <a:t>大约</a:t>
            </a:r>
            <a:r>
              <a:rPr sz="3200" b="1">
                <a:latin typeface="宋体" panose="02010600030101010101" pitchFamily="2" charset="-122"/>
                <a:ea typeface="宋体" panose="02010600030101010101" pitchFamily="2" charset="-122"/>
                <a:cs typeface="宋体" panose="02010600030101010101" pitchFamily="2" charset="-122"/>
              </a:rPr>
              <a:t>是在2.25亿年前形成的</a:t>
            </a:r>
            <a:r>
              <a:rPr lang="en-US" altLang="zh-CN" sz="3200" b="1">
                <a:solidFill>
                  <a:schemeClr val="tx1"/>
                </a:solidFill>
                <a:latin typeface="SimSun-ExtB" panose="02010609060101010101" charset="-122"/>
                <a:ea typeface="SimSun-ExtB" panose="02010609060101010101" charset="-122"/>
                <a:cs typeface="SimSun-ExtB" panose="02010609060101010101"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8</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2400" b="1">
              <a:solidFill>
                <a:schemeClr val="tx1"/>
              </a:solidFill>
              <a:latin typeface="SimSun-ExtB" panose="02010609060101010101" charset="-122"/>
              <a:ea typeface="SimSun-ExtB" panose="02010609060101010101" charset="-122"/>
              <a:cs typeface="SimSun-ExtB" panose="02010609060101010101" charset="-122"/>
            </a:endParaRPr>
          </a:p>
          <a:p>
            <a:r>
              <a:rPr lang="en-US" altLang="en-US" sz="3200" b="1">
                <a:solidFill>
                  <a:schemeClr val="tx1"/>
                </a:solidFill>
                <a:latin typeface="SimSun-ExtB" panose="02010609060101010101" charset="-122"/>
                <a:ea typeface="SimSun-ExtB" panose="02010609060101010101" charset="-122"/>
                <a:cs typeface="SimSun-ExtB" panose="02010609060101010101" charset="-122"/>
              </a:rPr>
              <a:t>⑤</a:t>
            </a:r>
            <a:r>
              <a:rPr lang="en-US" altLang="zh-CN" sz="3200" b="1">
                <a:solidFill>
                  <a:schemeClr val="tx1"/>
                </a:solidFill>
                <a:latin typeface="SimSun-ExtB" panose="02010609060101010101" charset="-122"/>
                <a:ea typeface="SimSun-ExtB" panose="02010609060101010101" charset="-122"/>
                <a:cs typeface="SimSun-ExtB" panose="02010609060101010101" charset="-122"/>
              </a:rPr>
              <a:t>所有陆地</a:t>
            </a:r>
            <a:r>
              <a:rPr lang="en-US" altLang="zh-CN" sz="3200" b="1" u="sng">
                <a:solidFill>
                  <a:srgbClr val="FF0000"/>
                </a:solidFill>
                <a:latin typeface="SimSun-ExtB" panose="02010609060101010101" charset="-122"/>
                <a:ea typeface="SimSun-ExtB" panose="02010609060101010101" charset="-122"/>
                <a:cs typeface="SimSun-ExtB" panose="02010609060101010101" charset="-122"/>
              </a:rPr>
              <a:t>似乎</a:t>
            </a:r>
            <a:r>
              <a:rPr lang="en-US" altLang="zh-CN" sz="3200" b="1">
                <a:solidFill>
                  <a:schemeClr val="tx1"/>
                </a:solidFill>
                <a:latin typeface="SimSun-ExtB" panose="02010609060101010101" charset="-122"/>
                <a:ea typeface="SimSun-ExtB" panose="02010609060101010101" charset="-122"/>
                <a:cs typeface="SimSun-ExtB" panose="02010609060101010101" charset="-122"/>
              </a:rPr>
              <a:t>都处在热带和温带环境内</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en-US" altLang="zh-CN" sz="3200" b="1">
                <a:solidFill>
                  <a:schemeClr val="tx1"/>
                </a:solidFill>
                <a:latin typeface="SimSun-ExtB" panose="02010609060101010101" charset="-122"/>
                <a:ea typeface="SimSun-ExtB" panose="02010609060101010101" charset="-122"/>
                <a:cs typeface="SimSun-ExtB" panose="02010609060101010101" charset="-122"/>
              </a:rPr>
              <a:t>所以恐龙可以在泛大陆的不同地区</a:t>
            </a:r>
            <a:r>
              <a:rPr lang="en-US" altLang="zh-CN" sz="3200" b="1">
                <a:solidFill>
                  <a:srgbClr val="FF3300"/>
                </a:solidFill>
                <a:latin typeface="SimSun-ExtB" panose="02010609060101010101" charset="-122"/>
                <a:ea typeface="SimSun-ExtB" panose="02010609060101010101" charset="-122"/>
                <a:cs typeface="SimSun-ExtB" panose="02010609060101010101" charset="-122"/>
              </a:rPr>
              <a:t>舒适</a:t>
            </a:r>
            <a:r>
              <a:rPr lang="en-US" altLang="zh-CN" sz="3200" b="1">
                <a:solidFill>
                  <a:schemeClr val="tx1"/>
                </a:solidFill>
                <a:latin typeface="SimSun-ExtB" panose="02010609060101010101" charset="-122"/>
                <a:ea typeface="SimSun-ExtB" panose="02010609060101010101" charset="-122"/>
                <a:cs typeface="SimSun-ExtB" panose="02010609060101010101" charset="-122"/>
              </a:rPr>
              <a:t>地生活。</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a:solidFill>
                <a:schemeClr val="tx1"/>
              </a:solidFill>
              <a:latin typeface="SimSun-ExtB" panose="02010609060101010101" charset="-122"/>
              <a:ea typeface="SimSun-ExtB" panose="02010609060101010101" charset="-122"/>
              <a:cs typeface="SimSun-ExtB" panose="02010609060101010101" charset="-122"/>
            </a:endParaRPr>
          </a:p>
        </p:txBody>
      </p:sp>
      <p:sp>
        <p:nvSpPr>
          <p:cNvPr id="4" name="文本框 3"/>
          <p:cNvSpPr txBox="1"/>
          <p:nvPr/>
        </p:nvSpPr>
        <p:spPr>
          <a:xfrm>
            <a:off x="742950" y="1345565"/>
            <a:ext cx="10742930" cy="1568450"/>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四十多亿</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表明数量限定</a:t>
            </a:r>
            <a:r>
              <a:rPr lang="zh-CN" altLang="en-US" sz="3200" b="1">
                <a:latin typeface="黑体" panose="02010609060101010101" charset="-122"/>
                <a:ea typeface="黑体" panose="02010609060101010101" charset="-122"/>
                <a:cs typeface="黑体" panose="02010609060101010101" charset="-122"/>
                <a:sym typeface="+mn-ea"/>
              </a:rPr>
              <a:t>，</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大约</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表示推测</a:t>
            </a:r>
            <a:r>
              <a:rPr lang="zh-CN" altLang="en-US" sz="3200" b="1">
                <a:latin typeface="黑体" panose="02010609060101010101" charset="-122"/>
                <a:ea typeface="黑体" panose="02010609060101010101" charset="-122"/>
                <a:cs typeface="黑体" panose="02010609060101010101" charset="-122"/>
              </a:rPr>
              <a:t>，因为时间太过于久远</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所以</a:t>
            </a:r>
            <a:r>
              <a:rPr lang="zh-CN" altLang="en-US" sz="3200" b="1">
                <a:solidFill>
                  <a:srgbClr val="FF3300"/>
                </a:solidFill>
                <a:latin typeface="黑体" panose="02010609060101010101" charset="-122"/>
                <a:ea typeface="黑体" panose="02010609060101010101" charset="-122"/>
                <a:cs typeface="黑体" panose="02010609060101010101" charset="-122"/>
              </a:rPr>
              <a:t>不可能准确地确定地球发展的时长及最后一次泛大陆形成的时间</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体现了说明文语言的准确性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46455" y="4140200"/>
            <a:ext cx="11164570" cy="1568450"/>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似乎</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是对当时地球环境的推测，而非当时的真实情况</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体现了说明文语言的准确性</a:t>
            </a:r>
            <a:r>
              <a:rPr lang="zh-CN" altLang="en-US" sz="3200" b="1">
                <a:latin typeface="黑体" panose="02010609060101010101" charset="-122"/>
                <a:ea typeface="黑体" panose="02010609060101010101" charset="-122"/>
                <a:cs typeface="黑体" panose="02010609060101010101" charset="-122"/>
              </a:rPr>
              <a:t>。</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舒适</a:t>
            </a:r>
            <a:r>
              <a:rPr lang="en-US" altLang="zh-CN"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形象生动</a:t>
            </a:r>
            <a:r>
              <a:rPr lang="zh-CN" altLang="en-US" sz="3200" b="1">
                <a:latin typeface="黑体" panose="02010609060101010101" charset="-122"/>
                <a:ea typeface="黑体" panose="02010609060101010101" charset="-122"/>
                <a:cs typeface="黑体" panose="02010609060101010101" charset="-122"/>
              </a:rPr>
              <a:t>地说明泛大陆的气候与环境很适合早期恐龙生存。</a:t>
            </a:r>
            <a:endParaRPr lang="zh-CN" altLang="en-US" sz="3200" b="1">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3321352" y="5841705"/>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Effect transition="in" filter="blinds(horizontal)">
                                      <p:cBhvr>
                                        <p:cTn id="2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内容占位符 2"/>
          <p:cNvSpPr>
            <a:spLocks noGrp="1"/>
          </p:cNvSpPr>
          <p:nvPr>
            <p:ph idx="1"/>
          </p:nvPr>
        </p:nvSpPr>
        <p:spPr>
          <a:xfrm>
            <a:off x="381635" y="1490345"/>
            <a:ext cx="7149465" cy="4008755"/>
          </a:xfrm>
        </p:spPr>
        <p:txBody>
          <a:bodyPr>
            <a:normAutofit lnSpcReduction="10000"/>
          </a:bodyPr>
          <a:p>
            <a:pPr>
              <a:lnSpc>
                <a:spcPct val="100000"/>
              </a:lnSpc>
            </a:pP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阿西莫夫（</a:t>
            </a:r>
            <a:r>
              <a:rPr lang="en-US" altLang="zh-CN" sz="3600" b="1">
                <a:solidFill>
                  <a:schemeClr val="tx1"/>
                </a:solidFill>
                <a:latin typeface="楷体" panose="02010609060101010101" pitchFamily="49" charset="-122"/>
                <a:ea typeface="楷体" panose="02010609060101010101" pitchFamily="49" charset="-122"/>
                <a:cs typeface="楷体" panose="02010609060101010101" pitchFamily="49" charset="-122"/>
              </a:rPr>
              <a:t>1920—1992</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美国</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科普作家、科幻小说家。他最著名的三大小说系列分别是：</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机器人系列</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银河帝国系列</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buNone/>
            </a:pP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基地系列</a:t>
            </a:r>
            <a:r>
              <a:rPr lang="en-US" altLang="zh-CN" sz="3600" b="1">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，其代表作有</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《基地》《新疆域》</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等。</a:t>
            </a:r>
            <a:endPar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两篇短文选自</a:t>
            </a:r>
            <a:r>
              <a:rPr lang="zh-CN" altLang="en-US" sz="3600" b="1">
                <a:solidFill>
                  <a:srgbClr val="FF0000"/>
                </a:solidFill>
                <a:latin typeface="楷体" panose="02010609060101010101" pitchFamily="49" charset="-122"/>
                <a:ea typeface="楷体" panose="02010609060101010101" pitchFamily="49" charset="-122"/>
                <a:cs typeface="楷体" panose="02010609060101010101" pitchFamily="49" charset="-122"/>
              </a:rPr>
              <a:t>《新疆域》</a:t>
            </a:r>
            <a:r>
              <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36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nvPicPr>
        <p:blipFill>
          <a:blip r:embed="rId1"/>
          <a:stretch>
            <a:fillRect/>
          </a:stretch>
        </p:blipFill>
        <p:spPr>
          <a:xfrm>
            <a:off x="7749540" y="1788160"/>
            <a:ext cx="4339590" cy="3133090"/>
          </a:xfrm>
          <a:prstGeom prst="rect">
            <a:avLst/>
          </a:prstGeom>
        </p:spPr>
      </p:pic>
      <p:sp>
        <p:nvSpPr>
          <p:cNvPr id="6146" name="标题 8193"/>
          <p:cNvSpPr>
            <a:spLocks noGrp="1"/>
          </p:cNvSpPr>
          <p:nvPr/>
        </p:nvSpPr>
        <p:spPr>
          <a:xfrm>
            <a:off x="791210" y="506730"/>
            <a:ext cx="2300288" cy="766763"/>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作者简介</a:t>
            </a:r>
            <a:endParaRPr lang="zh-CN" altLang="en-US" sz="4000" dirty="0">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文本框 2"/>
          <p:cNvSpPr txBox="1"/>
          <p:nvPr/>
        </p:nvSpPr>
        <p:spPr>
          <a:xfrm>
            <a:off x="742950" y="581660"/>
            <a:ext cx="11234420" cy="4030980"/>
          </a:xfrm>
          <a:prstGeom prst="rect">
            <a:avLst/>
          </a:prstGeom>
          <a:noFill/>
        </p:spPr>
        <p:txBody>
          <a:bodyPr wrap="square" rtlCol="0" anchor="t">
            <a:spAutoFit/>
          </a:bodyPr>
          <a:p>
            <a:r>
              <a:rPr lang="en-US" altLang="en-US" sz="3200" b="1">
                <a:solidFill>
                  <a:schemeClr val="tx1"/>
                </a:solidFill>
                <a:latin typeface="SimSun-ExtB" panose="02010609060101010101" charset="-122"/>
                <a:ea typeface="SimSun-ExtB" panose="02010609060101010101" charset="-122"/>
                <a:cs typeface="SimSun-ExtB" panose="02010609060101010101" charset="-122"/>
              </a:rPr>
              <a:t>⑥</a:t>
            </a:r>
            <a:r>
              <a:rPr lang="zh-CN" altLang="en-US" sz="3200" b="1">
                <a:solidFill>
                  <a:schemeClr val="tx1"/>
                </a:solidFill>
                <a:latin typeface="SimSun-ExtB" panose="02010609060101010101" charset="-122"/>
                <a:ea typeface="SimSun-ExtB" panose="02010609060101010101" charset="-122"/>
                <a:cs typeface="SimSun-ExtB" panose="02010609060101010101" charset="-122"/>
              </a:rPr>
              <a:t>一些人认为，这</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可能</a:t>
            </a:r>
            <a:r>
              <a:rPr lang="zh-CN" altLang="en-US" sz="3200" b="1">
                <a:solidFill>
                  <a:schemeClr val="tx1"/>
                </a:solidFill>
                <a:latin typeface="SimSun-ExtB" panose="02010609060101010101" charset="-122"/>
                <a:ea typeface="SimSun-ExtB" panose="02010609060101010101" charset="-122"/>
                <a:cs typeface="SimSun-ExtB" panose="02010609060101010101" charset="-122"/>
              </a:rPr>
              <a:t>是一个巨大的小行星或彗星撞击地球的结果。</a:t>
            </a:r>
            <a:r>
              <a:rPr lang="en-US" altLang="zh-CN" sz="3200" b="1">
                <a:solidFill>
                  <a:schemeClr val="tx1"/>
                </a:solidFill>
                <a:latin typeface="宋体" panose="02010600030101010101" pitchFamily="2" charset="-122"/>
                <a:ea typeface="宋体" panose="02010600030101010101" pitchFamily="2" charset="-122"/>
                <a:cs typeface="SimSun-ExtB" panose="02010609060101010101" charset="-122"/>
              </a:rPr>
              <a:t>……</a:t>
            </a:r>
            <a:r>
              <a:rPr lang="zh-CN" altLang="en-US" sz="3200" b="1">
                <a:solidFill>
                  <a:schemeClr val="tx1"/>
                </a:solidFill>
                <a:latin typeface="SimSun-ExtB" panose="02010609060101010101" charset="-122"/>
                <a:ea typeface="SimSun-ExtB" panose="02010609060101010101" charset="-122"/>
                <a:cs typeface="SimSun-ExtB" panose="02010609060101010101" charset="-122"/>
              </a:rPr>
              <a:t>这</a:t>
            </a:r>
            <a:r>
              <a:rPr lang="zh-CN" altLang="en-US" sz="3200" b="1" u="sng">
                <a:solidFill>
                  <a:srgbClr val="FF3300"/>
                </a:solidFill>
                <a:latin typeface="SimSun-ExtB" panose="02010609060101010101" charset="-122"/>
                <a:ea typeface="SimSun-ExtB" panose="02010609060101010101" charset="-122"/>
                <a:cs typeface="SimSun-ExtB" panose="02010609060101010101" charset="-122"/>
              </a:rPr>
              <a:t>也许</a:t>
            </a:r>
            <a:r>
              <a:rPr lang="zh-CN" altLang="en-US" sz="3200" b="1">
                <a:solidFill>
                  <a:schemeClr val="tx1"/>
                </a:solidFill>
                <a:latin typeface="SimSun-ExtB" panose="02010609060101010101" charset="-122"/>
                <a:ea typeface="SimSun-ExtB" panose="02010609060101010101" charset="-122"/>
                <a:cs typeface="SimSun-ExtB" panose="02010609060101010101" charset="-122"/>
              </a:rPr>
              <a:t>是导致包括所有恐龙在内的许多地球生物灭绝的原因</a:t>
            </a:r>
            <a:r>
              <a:rPr lang="en-US" altLang="zh-CN" sz="3200" b="1">
                <a:solidFill>
                  <a:schemeClr val="tx1"/>
                </a:solidFill>
                <a:latin typeface="SimSun-ExtB" panose="02010609060101010101" charset="-122"/>
                <a:ea typeface="SimSun-ExtB" panose="02010609060101010101" charset="-122"/>
                <a:cs typeface="SimSun-ExtB" panose="02010609060101010101"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sz="3200">
              <a:latin typeface="楷体" panose="02010609060101010101" pitchFamily="49" charset="-122"/>
              <a:ea typeface="楷体" panose="02010609060101010101" pitchFamily="49" charset="-122"/>
              <a:sym typeface="+mn-ea"/>
            </a:endParaRPr>
          </a:p>
          <a:p>
            <a:r>
              <a:rPr lang="en-US" altLang="en-US" sz="3200" b="1">
                <a:solidFill>
                  <a:schemeClr val="tx1"/>
                </a:solidFill>
                <a:latin typeface="SimSun-ExtB" panose="02010609060101010101" charset="-122"/>
                <a:ea typeface="SimSun-ExtB" panose="02010609060101010101" charset="-122"/>
                <a:cs typeface="SimSun-ExtB" panose="02010609060101010101" charset="-122"/>
              </a:rPr>
              <a:t>⑦</a:t>
            </a:r>
            <a:r>
              <a:rPr lang="zh-CN" altLang="en-US" sz="3200" b="1">
                <a:solidFill>
                  <a:schemeClr val="tx1"/>
                </a:solidFill>
                <a:latin typeface="SimSun-ExtB" panose="02010609060101010101" charset="-122"/>
                <a:ea typeface="SimSun-ExtB" panose="02010609060101010101" charset="-122"/>
                <a:cs typeface="SimSun-ExtB" panose="02010609060101010101" charset="-122"/>
              </a:rPr>
              <a:t>然而，</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并不是</a:t>
            </a:r>
            <a:r>
              <a:rPr lang="zh-CN" altLang="en-US" sz="3200" b="1" u="sng">
                <a:solidFill>
                  <a:srgbClr val="FF3300"/>
                </a:solidFill>
                <a:latin typeface="SimSun-ExtB" panose="02010609060101010101" charset="-122"/>
                <a:ea typeface="SimSun-ExtB" panose="02010609060101010101" charset="-122"/>
                <a:cs typeface="SimSun-ExtB" panose="02010609060101010101" charset="-122"/>
              </a:rPr>
              <a:t>所有</a:t>
            </a:r>
            <a:r>
              <a:rPr lang="zh-CN" altLang="en-US" sz="3200" b="1">
                <a:solidFill>
                  <a:schemeClr val="tx1"/>
                </a:solidFill>
                <a:latin typeface="SimSun-ExtB" panose="02010609060101010101" charset="-122"/>
                <a:ea typeface="SimSun-ExtB" panose="02010609060101010101" charset="-122"/>
                <a:cs typeface="SimSun-ExtB" panose="02010609060101010101" charset="-122"/>
              </a:rPr>
              <a:t>的科学家</a:t>
            </a:r>
            <a:r>
              <a:rPr lang="zh-CN" altLang="en-US" sz="3200" b="1">
                <a:solidFill>
                  <a:schemeClr val="tx1"/>
                </a:solidFill>
                <a:latin typeface="SimSun-ExtB" panose="02010609060101010101" charset="-122"/>
                <a:ea typeface="SimSun-ExtB" panose="02010609060101010101" charset="-122"/>
                <a:cs typeface="SimSun-ExtB" panose="02010609060101010101" charset="-122"/>
              </a:rPr>
              <a:t>都认为这是由巨大撞击引起的</a:t>
            </a:r>
            <a:r>
              <a:rPr lang="en-US" altLang="zh-CN" sz="3200" b="1">
                <a:solidFill>
                  <a:schemeClr val="tx1"/>
                </a:solidFill>
                <a:latin typeface="SimSun-ExtB" panose="02010609060101010101" charset="-122"/>
                <a:ea typeface="SimSun-ExtB" panose="02010609060101010101" charset="-122"/>
                <a:cs typeface="SimSun-ExtB" panose="02010609060101010101"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a:solidFill>
                <a:schemeClr val="tx1"/>
              </a:solidFill>
              <a:latin typeface="SimSun-ExtB" panose="02010609060101010101" charset="-122"/>
              <a:ea typeface="SimSun-ExtB" panose="02010609060101010101" charset="-122"/>
              <a:cs typeface="SimSun-ExtB" panose="02010609060101010101" charset="-122"/>
            </a:endParaRPr>
          </a:p>
        </p:txBody>
      </p:sp>
      <p:sp>
        <p:nvSpPr>
          <p:cNvPr id="4" name="文本框 3"/>
          <p:cNvSpPr txBox="1"/>
          <p:nvPr/>
        </p:nvSpPr>
        <p:spPr>
          <a:xfrm>
            <a:off x="742950" y="2059305"/>
            <a:ext cx="10742930"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可能</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也许</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都表推测</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表明这只是</a:t>
            </a:r>
            <a:r>
              <a:rPr lang="zh-CN" altLang="en-US" sz="3200" b="1">
                <a:solidFill>
                  <a:srgbClr val="FF3300"/>
                </a:solidFill>
                <a:latin typeface="黑体" panose="02010609060101010101" charset="-122"/>
                <a:ea typeface="黑体" panose="02010609060101010101" charset="-122"/>
                <a:cs typeface="黑体" panose="02010609060101010101" charset="-122"/>
              </a:rPr>
              <a:t>一些人的推想，体现了说明文语言的准确性、</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严密性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46455" y="4469765"/>
            <a:ext cx="10907395"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并不是所有</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说明只有一部分科学家认为</a:t>
            </a:r>
            <a:r>
              <a:rPr lang="zh-CN" altLang="en-US" sz="3200" b="1">
                <a:latin typeface="黑体" panose="02010609060101010101" charset="-122"/>
                <a:ea typeface="黑体" panose="02010609060101010101" charset="-122"/>
                <a:cs typeface="黑体" panose="02010609060101010101" charset="-122"/>
              </a:rPr>
              <a:t>由巨大撞击引起，</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体现了说明文语言的准确性</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严密性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3393742" y="5687400"/>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Effect transition="in" filter="blinds(horizontal)">
                                      <p:cBhvr>
                                        <p:cTn id="2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文本框 2"/>
          <p:cNvSpPr txBox="1"/>
          <p:nvPr/>
        </p:nvSpPr>
        <p:spPr>
          <a:xfrm>
            <a:off x="704850" y="365760"/>
            <a:ext cx="11234420" cy="4030980"/>
          </a:xfrm>
          <a:prstGeom prst="rect">
            <a:avLst/>
          </a:prstGeom>
          <a:noFill/>
        </p:spPr>
        <p:txBody>
          <a:bodyPr wrap="square" rtlCol="0" anchor="t">
            <a:spAutoFit/>
          </a:bodyPr>
          <a:p>
            <a:r>
              <a:rPr lang="en-US" altLang="en-US" sz="3200" b="1">
                <a:solidFill>
                  <a:schemeClr val="tx1"/>
                </a:solidFill>
                <a:latin typeface="SimSun-ExtB" panose="02010609060101010101" charset="-122"/>
                <a:ea typeface="SimSun-ExtB" panose="02010609060101010101" charset="-122"/>
                <a:cs typeface="SimSun-ExtB" panose="02010609060101010101" charset="-122"/>
              </a:rPr>
              <a:t>⑧</a:t>
            </a:r>
            <a:r>
              <a:rPr lang="zh-CN" altLang="en-US" sz="3200" b="1">
                <a:solidFill>
                  <a:schemeClr val="tx1"/>
                </a:solidFill>
                <a:latin typeface="SimSun-ExtB" panose="02010609060101010101" charset="-122"/>
                <a:ea typeface="SimSun-ExtB" panose="02010609060101010101" charset="-122"/>
                <a:cs typeface="SimSun-ExtB" panose="02010609060101010101" charset="-122"/>
              </a:rPr>
              <a:t>斯石英</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并不</a:t>
            </a:r>
            <a:r>
              <a:rPr lang="zh-CN" altLang="en-US" sz="3200" b="1">
                <a:solidFill>
                  <a:schemeClr val="tx1"/>
                </a:solidFill>
                <a:latin typeface="SimSun-ExtB" panose="02010609060101010101" charset="-122"/>
                <a:ea typeface="SimSun-ExtB" panose="02010609060101010101" charset="-122"/>
                <a:cs typeface="SimSun-ExtB" panose="02010609060101010101" charset="-122"/>
              </a:rPr>
              <a:t>十分稳定，原子之间靠得太近</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以至于</a:t>
            </a:r>
            <a:r>
              <a:rPr lang="zh-CN" altLang="en-US" sz="3200" b="1">
                <a:solidFill>
                  <a:schemeClr val="tx1"/>
                </a:solidFill>
                <a:latin typeface="SimSun-ExtB" panose="02010609060101010101" charset="-122"/>
                <a:ea typeface="SimSun-ExtB" panose="02010609060101010101" charset="-122"/>
                <a:cs typeface="SimSun-ExtB" panose="02010609060101010101" charset="-122"/>
              </a:rPr>
              <a:t>它们又出现相互排斥的趋势，</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最后</a:t>
            </a:r>
            <a:r>
              <a:rPr lang="zh-CN" altLang="en-US" sz="3200" b="1">
                <a:solidFill>
                  <a:schemeClr val="tx1"/>
                </a:solidFill>
                <a:latin typeface="SimSun-ExtB" panose="02010609060101010101" charset="-122"/>
                <a:ea typeface="SimSun-ExtB" panose="02010609060101010101" charset="-122"/>
                <a:cs typeface="SimSun-ExtB" panose="02010609060101010101" charset="-122"/>
              </a:rPr>
              <a:t>又变为普通沙子</a:t>
            </a:r>
            <a:r>
              <a:rPr lang="en-US" altLang="zh-CN" sz="3200" b="1">
                <a:solidFill>
                  <a:schemeClr val="tx1"/>
                </a:solidFill>
                <a:latin typeface="SimSun-ExtB" panose="02010609060101010101" charset="-122"/>
                <a:ea typeface="SimSun-ExtB" panose="02010609060101010101" charset="-122"/>
                <a:cs typeface="SimSun-ExtB" panose="02010609060101010101"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8</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altLang="zh-CN" sz="3200" b="1">
              <a:solidFill>
                <a:schemeClr val="tx1"/>
              </a:solidFill>
              <a:latin typeface="SimSun-ExtB" panose="02010609060101010101" charset="-122"/>
              <a:ea typeface="SimSun-ExtB" panose="02010609060101010101" charset="-122"/>
              <a:cs typeface="SimSun-ExtB" panose="02010609060101010101" charset="-122"/>
            </a:endParaRPr>
          </a:p>
          <a:p>
            <a:endParaRPr lang="en-US" sz="3200">
              <a:latin typeface="楷体" panose="02010609060101010101" pitchFamily="49" charset="-122"/>
              <a:ea typeface="楷体" panose="02010609060101010101" pitchFamily="49" charset="-122"/>
              <a:sym typeface="+mn-ea"/>
            </a:endParaRPr>
          </a:p>
          <a:p>
            <a:r>
              <a:rPr lang="en-US" altLang="en-US" sz="3200" b="1">
                <a:solidFill>
                  <a:schemeClr val="tx1"/>
                </a:solidFill>
                <a:latin typeface="SimSun-ExtB" panose="02010609060101010101" charset="-122"/>
                <a:ea typeface="SimSun-ExtB" panose="02010609060101010101" charset="-122"/>
                <a:cs typeface="SimSun-ExtB" panose="02010609060101010101" charset="-122"/>
              </a:rPr>
              <a:t>⑨</a:t>
            </a:r>
            <a:r>
              <a:rPr lang="zh-CN" altLang="en-US" sz="3200" b="1">
                <a:solidFill>
                  <a:schemeClr val="tx1"/>
                </a:solidFill>
                <a:latin typeface="SimSun-ExtB" panose="02010609060101010101" charset="-122"/>
                <a:ea typeface="SimSun-ExtB" panose="02010609060101010101" charset="-122"/>
                <a:cs typeface="SimSun-ExtB" panose="02010609060101010101" charset="-122"/>
              </a:rPr>
              <a:t>金刚石中的碳原子被挤压得异常紧密，它们同样存在一个向外扩散并且恢复为普通碳的趋势。</a:t>
            </a:r>
            <a:r>
              <a:rPr lang="zh-CN" altLang="en-US" sz="3200" b="1" u="sng">
                <a:solidFill>
                  <a:srgbClr val="FF0000"/>
                </a:solidFill>
                <a:latin typeface="SimSun-ExtB" panose="02010609060101010101" charset="-122"/>
                <a:ea typeface="SimSun-ExtB" panose="02010609060101010101" charset="-122"/>
                <a:cs typeface="SimSun-ExtB" panose="02010609060101010101" charset="-122"/>
              </a:rPr>
              <a:t>在通常条件下</a:t>
            </a:r>
            <a:r>
              <a:rPr lang="zh-CN" altLang="en-US" sz="3200" b="1">
                <a:solidFill>
                  <a:schemeClr val="tx1"/>
                </a:solidFill>
                <a:latin typeface="SimSun-ExtB" panose="02010609060101010101" charset="-122"/>
                <a:ea typeface="SimSun-ExtB" panose="02010609060101010101" charset="-122"/>
                <a:cs typeface="SimSun-ExtB" panose="02010609060101010101" charset="-122"/>
              </a:rPr>
              <a:t>，这也需要数百万年</a:t>
            </a:r>
            <a:r>
              <a:rPr lang="en-US" altLang="zh-CN" sz="3200" b="1">
                <a:solidFill>
                  <a:schemeClr val="tx1"/>
                </a:solidFill>
                <a:latin typeface="SimSun-ExtB" panose="02010609060101010101" charset="-122"/>
                <a:ea typeface="SimSun-ExtB" panose="02010609060101010101" charset="-122"/>
                <a:cs typeface="SimSun-ExtB" panose="02010609060101010101"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a:solidFill>
                <a:schemeClr val="tx1"/>
              </a:solidFill>
              <a:latin typeface="SimSun-ExtB" panose="02010609060101010101" charset="-122"/>
              <a:ea typeface="SimSun-ExtB" panose="02010609060101010101" charset="-122"/>
              <a:cs typeface="SimSun-ExtB" panose="02010609060101010101" charset="-122"/>
            </a:endParaRPr>
          </a:p>
        </p:txBody>
      </p:sp>
      <p:sp>
        <p:nvSpPr>
          <p:cNvPr id="4" name="文本框 3"/>
          <p:cNvSpPr txBox="1"/>
          <p:nvPr/>
        </p:nvSpPr>
        <p:spPr>
          <a:xfrm>
            <a:off x="742950" y="1417320"/>
            <a:ext cx="10742930"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并不</a:t>
            </a:r>
            <a:r>
              <a:rPr lang="en-US" altLang="zh-CN"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以至于</a:t>
            </a:r>
            <a:r>
              <a:rPr lang="en-US" altLang="zh-CN"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最后</a:t>
            </a:r>
            <a:r>
              <a:rPr lang="en-US" altLang="zh-CN"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等词，增强了句子间的逻辑</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性</a:t>
            </a:r>
            <a:r>
              <a:rPr lang="zh-CN" altLang="en-US" sz="3200" b="1">
                <a:solidFill>
                  <a:srgbClr val="FF0000"/>
                </a:solidFill>
                <a:latin typeface="黑体" panose="02010609060101010101" charset="-122"/>
                <a:ea typeface="黑体" panose="02010609060101010101" charset="-122"/>
                <a:cs typeface="黑体" panose="02010609060101010101" charset="-122"/>
              </a:rPr>
              <a:t>，使表达的意思层层推进</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846455" y="4396740"/>
            <a:ext cx="10907395"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在通常条件下</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起限制作用，将特殊情况排除在外</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体现了说明文语言的准确性</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严密性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3394377" y="5718515"/>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Effect transition="in" filter="blinds(horizontal)">
                                      <p:cBhvr>
                                        <p:cTn id="21"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22605" y="1382395"/>
            <a:ext cx="1118806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solidFill>
                  <a:schemeClr val="tx1"/>
                </a:solidFill>
                <a:latin typeface="宋体" panose="02010600030101010101" pitchFamily="2" charset="-122"/>
                <a:ea typeface="宋体" panose="02010600030101010101" pitchFamily="2" charset="-122"/>
                <a:cs typeface="楷体" panose="02010609060101010101" pitchFamily="49" charset="-122"/>
                <a:sym typeface="+mn-ea"/>
              </a:rPr>
              <a:t>⑩</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似乎</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可以</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肯定</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地说，斯石英也应该出现在压力极高的地壳深处。</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13</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815975" y="2505710"/>
            <a:ext cx="10406380" cy="2061210"/>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似乎</a:t>
            </a:r>
            <a:r>
              <a:rPr lang="en-US" altLang="zh-CN" sz="3200" b="1">
                <a:solidFill>
                  <a:srgbClr val="FF33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表示猜测</a:t>
            </a:r>
            <a:r>
              <a:rPr lang="zh-CN" altLang="en-US" sz="3200" b="1">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rPr>
              <a:t>因为作者没有目睹斯石英出现在地壳深处</a:t>
            </a:r>
            <a:r>
              <a:rPr lang="zh-CN" altLang="en-US" sz="3200" b="1">
                <a:latin typeface="黑体" panose="02010609060101010101" charset="-122"/>
                <a:ea typeface="黑体" panose="02010609060101010101" charset="-122"/>
                <a:cs typeface="黑体" panose="02010609060101010101" charset="-122"/>
              </a:rPr>
              <a:t>，</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肯定</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是</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因为</a:t>
            </a:r>
            <a:r>
              <a:rPr lang="zh-CN" altLang="en-US" sz="3200" b="1">
                <a:solidFill>
                  <a:schemeClr val="tx1"/>
                </a:solidFill>
                <a:latin typeface="黑体" panose="02010609060101010101" charset="-122"/>
                <a:ea typeface="黑体" panose="02010609060101010101" charset="-122"/>
                <a:cs typeface="黑体" panose="02010609060101010101" charset="-122"/>
                <a:sym typeface="+mn-ea"/>
              </a:rPr>
              <a:t>根据科学推理，</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斯石英的形成必须具备巨大压力</a:t>
            </a:r>
            <a:r>
              <a:rPr lang="zh-CN" altLang="en-US" sz="3200" b="1">
                <a:latin typeface="黑体" panose="02010609060101010101" charset="-122"/>
                <a:ea typeface="黑体" panose="02010609060101010101" charset="-122"/>
                <a:cs typeface="黑体" panose="02010609060101010101" charset="-122"/>
              </a:rPr>
              <a:t>，而地壳深处存在</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巨大压力</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体现了</a:t>
            </a:r>
            <a:r>
              <a:rPr lang="zh-CN" altLang="en-US" sz="3200" b="1">
                <a:solidFill>
                  <a:srgbClr val="FF0000"/>
                </a:solidFill>
                <a:latin typeface="黑体" panose="02010609060101010101" charset="-122"/>
                <a:ea typeface="黑体" panose="02010609060101010101" charset="-122"/>
                <a:cs typeface="黑体" panose="02010609060101010101" charset="-122"/>
              </a:rPr>
              <a:t>说明文语言的准确性和严密性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381167" y="4686640"/>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语言特点：准确严谨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11" name="表格 10"/>
          <p:cNvGraphicFramePr>
            <a:graphicFrameLocks noGrp="1"/>
          </p:cNvGraphicFramePr>
          <p:nvPr>
            <p:custDataLst>
              <p:tags r:id="rId1"/>
            </p:custDataLst>
          </p:nvPr>
        </p:nvGraphicFramePr>
        <p:xfrm>
          <a:off x="361315" y="2201545"/>
          <a:ext cx="11181080" cy="1771015"/>
        </p:xfrm>
        <a:graphic>
          <a:graphicData uri="http://schemas.openxmlformats.org/drawingml/2006/table">
            <a:tbl>
              <a:tblPr/>
              <a:tblGrid>
                <a:gridCol w="2337435"/>
                <a:gridCol w="3330575"/>
                <a:gridCol w="5513070"/>
              </a:tblGrid>
              <a:tr h="659130">
                <a:tc rowSpan="2">
                  <a:txBody>
                    <a:bodyPr wrap="square"/>
                    <a:p>
                      <a:pPr algn="ctr"/>
                      <a:endParaRPr lang="zh-CN" altLang="en-US" sz="2800" b="1">
                        <a:solidFill>
                          <a:srgbClr val="FF0000"/>
                        </a:solidFill>
                        <a:effectLst/>
                        <a:latin typeface="黑体" panose="02010609060101010101" charset="-122"/>
                        <a:ea typeface="黑体" panose="02010609060101010101" charset="-122"/>
                        <a:sym typeface="+mn-ea"/>
                      </a:endParaRPr>
                    </a:p>
                    <a:p>
                      <a:pPr algn="ctr"/>
                      <a:r>
                        <a:rPr lang="zh-CN" altLang="en-US" sz="3200" b="1">
                          <a:solidFill>
                            <a:srgbClr val="FF0000"/>
                          </a:solidFill>
                          <a:effectLst/>
                          <a:latin typeface="黑体" panose="02010609060101010101" charset="-122"/>
                          <a:ea typeface="黑体" panose="02010609060101010101" charset="-122"/>
                          <a:sym typeface="+mn-ea"/>
                        </a:rPr>
                        <a:t>准确性：</a:t>
                      </a:r>
                      <a:endParaRPr lang="zh-CN" altLang="en-US" sz="3200" b="1">
                        <a:solidFill>
                          <a:srgbClr val="FF0000"/>
                        </a:solidFill>
                        <a:effectLst/>
                        <a:latin typeface="黑体" panose="02010609060101010101" charset="-122"/>
                        <a:ea typeface="黑体" panose="02010609060101010101" charset="-122"/>
                        <a:sym typeface="+mn-ea"/>
                      </a:endParaRPr>
                    </a:p>
                    <a:p>
                      <a:pPr algn="ctr"/>
                      <a:r>
                        <a:rPr lang="zh-CN" altLang="en-US" sz="3200" b="1">
                          <a:solidFill>
                            <a:srgbClr val="FF0000"/>
                          </a:solidFill>
                          <a:latin typeface="宋体" panose="02010600030101010101" pitchFamily="2" charset="-122"/>
                          <a:ea typeface="宋体" panose="02010600030101010101" pitchFamily="2" charset="-122"/>
                          <a:sym typeface="+mn-ea"/>
                        </a:rPr>
                        <a:t>限制性词语</a:t>
                      </a:r>
                      <a:endParaRPr lang="zh-CN" altLang="en-US" sz="3200" b="1">
                        <a:solidFill>
                          <a:srgbClr val="FF0000"/>
                        </a:solidFill>
                        <a:latin typeface="宋体" panose="02010600030101010101" pitchFamily="2" charset="-122"/>
                        <a:ea typeface="宋体" panose="02010600030101010101" pitchFamily="2"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p>
                      <a:pPr algn="l">
                        <a:buNone/>
                      </a:pP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《恐龙无处不有》</a:t>
                      </a:r>
                      <a:endPar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wrap="square"/>
                    <a:p>
                      <a:pPr algn="l"/>
                      <a:r>
                        <a:rPr lang="zh-CN" altLang="en-US" sz="3200" b="1">
                          <a:latin typeface="宋体" panose="02010600030101010101" pitchFamily="2" charset="-122"/>
                          <a:ea typeface="宋体" panose="02010600030101010101" pitchFamily="2" charset="-122"/>
                          <a:sym typeface="+mn-ea"/>
                        </a:rPr>
                        <a:t>确实、几乎、大约、似乎</a:t>
                      </a:r>
                      <a:endParaRPr lang="zh-CN" altLang="en-US" sz="3200" b="1">
                        <a:latin typeface="宋体" panose="02010600030101010101" pitchFamily="2" charset="-122"/>
                        <a:ea typeface="宋体" panose="02010600030101010101" pitchFamily="2" charset="-122"/>
                        <a:sym typeface="+mn-ea"/>
                      </a:endParaRPr>
                    </a:p>
                  </a:txBody>
                  <a:tcPr vert="horz">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r>
              <a:tr h="1111885">
                <a:tc vMerge="1">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lgn="l">
                        <a:lnSpc>
                          <a:spcPct val="150000"/>
                        </a:lnSpc>
                        <a:buNone/>
                      </a:pPr>
                      <a:r>
                        <a:rPr lang="en-US" altLang="zh-CN" sz="3200" b="1">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mn-ea"/>
                        </a:rPr>
                        <a:t>被压扁的沙子</a:t>
                      </a:r>
                      <a:r>
                        <a:rPr lang="en-US" altLang="zh-CN"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a:buNone/>
                      </a:pPr>
                      <a:r>
                        <a:rPr lang="zh-CN" altLang="en-US" sz="3200" b="1">
                          <a:latin typeface="宋体" panose="02010600030101010101" pitchFamily="2" charset="-122"/>
                          <a:ea typeface="宋体" panose="02010600030101010101" pitchFamily="2" charset="-122"/>
                        </a:rPr>
                        <a:t>可能、也许、并不是所有、在通常条件下、似乎可以肯定</a:t>
                      </a:r>
                      <a:endParaRPr lang="zh-CN" altLang="en-US" sz="3200" b="1">
                        <a:latin typeface="宋体" panose="02010600030101010101" pitchFamily="2" charset="-122"/>
                        <a:ea typeface="宋体" panose="02010600030101010101" pitchFamily="2" charset="-122"/>
                      </a:endParaRPr>
                    </a:p>
                  </a:txBody>
                  <a:tcPr vert="horz">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6081" name="标题 8193"/>
          <p:cNvSpPr>
            <a:spLocks noGrp="1"/>
          </p:cNvSpPr>
          <p:nvPr/>
        </p:nvSpPr>
        <p:spPr>
          <a:xfrm>
            <a:off x="577215" y="889635"/>
            <a:ext cx="2931160" cy="66357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说明文语言</a:t>
            </a:r>
            <a:endParaRPr lang="zh-CN" altLang="en-US" sz="4000" dirty="0">
              <a:latin typeface="黑体" panose="02010609060101010101" charset="-122"/>
              <a:ea typeface="黑体" panose="0201060906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168487" y="1355937"/>
            <a:ext cx="12023725" cy="583565"/>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noProof="0" dirty="0">
                <a:ln>
                  <a:noFill/>
                </a:ln>
                <a:effectLst/>
                <a:uLnTx/>
                <a:uFillTx/>
                <a:latin typeface="楷体" panose="02010609060101010101" pitchFamily="49" charset="-122"/>
                <a:ea typeface="楷体" panose="02010609060101010101" pitchFamily="49" charset="-122"/>
                <a:cs typeface="黑体" panose="02010609060101010101" charset="-122"/>
                <a:sym typeface="+mn-ea"/>
              </a:rPr>
              <a:t>2</a:t>
            </a:r>
            <a:r>
              <a:rPr lang="en-US" altLang="zh-CN" sz="3200" b="1" noProof="0" dirty="0">
                <a:ln>
                  <a:noFill/>
                </a:ln>
                <a:effectLst/>
                <a:uLnTx/>
                <a:uFillTx/>
                <a:latin typeface="楷体" panose="02010609060101010101" pitchFamily="49" charset="-122"/>
                <a:ea typeface="楷体" panose="02010609060101010101" pitchFamily="49" charset="-122"/>
                <a:cs typeface="黑体" panose="02010609060101010101" charset="-122"/>
                <a:sym typeface="+mn-ea"/>
              </a:rPr>
              <a:t>.</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下列语句</a:t>
            </a: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说明文的语言有什么特点，请结合具体语句进行说明。</a:t>
            </a:r>
            <a:endPar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5" name="文本框 4"/>
          <p:cNvSpPr txBox="1"/>
          <p:nvPr/>
        </p:nvSpPr>
        <p:spPr>
          <a:xfrm>
            <a:off x="522605" y="2061845"/>
            <a:ext cx="1087945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①</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可以这样比喻，板块背上</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驮</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着许多大陆，当板块向一个或另一个方向运动时，大陆也随之一起运动</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630555" y="3260725"/>
            <a:ext cx="10653395"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驮</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字形象地写出了大陆漂移时的样子，</a:t>
            </a:r>
            <a:r>
              <a:rPr lang="zh-CN" altLang="en-US" sz="3200" b="1">
                <a:solidFill>
                  <a:srgbClr val="FF0000"/>
                </a:solidFill>
                <a:latin typeface="黑体" panose="02010609060101010101" charset="-122"/>
                <a:ea typeface="黑体" panose="02010609060101010101" charset="-122"/>
                <a:cs typeface="黑体" panose="02010609060101010101" charset="-122"/>
              </a:rPr>
              <a:t>使抽象的理论变得生动、有趣、易懂</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35" name="文本框 34"/>
          <p:cNvSpPr txBox="1"/>
          <p:nvPr/>
        </p:nvSpPr>
        <p:spPr>
          <a:xfrm>
            <a:off x="4453255" y="4552950"/>
            <a:ext cx="3183255"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语言特点：生动</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linds(horizontal)">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84200" y="466725"/>
            <a:ext cx="11188065" cy="4030980"/>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②</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当大陆相互分离时，每一个大陆都</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携带</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着自己的恐龙而去。</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12</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③</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位于南极中心部位的南极洲是全球的</a:t>
            </a:r>
            <a:r>
              <a:rPr lang="zh-CN" altLang="en-US" sz="3200" b="1" u="sng" dirty="0">
                <a:solidFill>
                  <a:srgbClr val="FF0000"/>
                </a:solidFill>
                <a:latin typeface="宋体" panose="02010600030101010101" pitchFamily="2" charset="-122"/>
                <a:ea typeface="宋体" panose="02010600030101010101" pitchFamily="2" charset="-122"/>
                <a:cs typeface="楷体" panose="02010609060101010101" pitchFamily="49" charset="-122"/>
                <a:sym typeface="+mn-ea"/>
              </a:rPr>
              <a:t>大冰箱</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14</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a:p>
            <a:pPr algn="l">
              <a:lnSpc>
                <a:spcPct val="100000"/>
              </a:lnSpc>
              <a:spcBef>
                <a:spcPts val="0"/>
              </a:spcBef>
              <a:spcAft>
                <a:spcPts val="0"/>
              </a:spcAft>
            </a:pP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584200" y="1543050"/>
            <a:ext cx="10910570" cy="1568450"/>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携带</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运用</a:t>
            </a:r>
            <a:r>
              <a:rPr lang="zh-CN" altLang="en-US" sz="3200" b="1">
                <a:solidFill>
                  <a:srgbClr val="FF3300"/>
                </a:solidFill>
                <a:latin typeface="黑体" panose="02010609060101010101" charset="-122"/>
                <a:ea typeface="黑体" panose="02010609060101010101" charset="-122"/>
                <a:cs typeface="黑体" panose="02010609060101010101" charset="-122"/>
              </a:rPr>
              <a:t>拟人</a:t>
            </a:r>
            <a:r>
              <a:rPr lang="zh-CN" altLang="en-US" sz="3200" b="1">
                <a:solidFill>
                  <a:schemeClr val="tx1"/>
                </a:solidFill>
                <a:latin typeface="黑体" panose="02010609060101010101" charset="-122"/>
                <a:ea typeface="黑体" panose="02010609060101010101" charset="-122"/>
                <a:cs typeface="黑体" panose="02010609060101010101" charset="-122"/>
              </a:rPr>
              <a:t>的修辞手法</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生动</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形象</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地说明了地球各大洲都有恐龙化石的原因</a:t>
            </a:r>
            <a:r>
              <a:rPr lang="zh-CN" altLang="en-US"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把</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抽象的事理说得通俗易懂，</a:t>
            </a:r>
            <a:r>
              <a:rPr lang="zh-CN" altLang="en-US" sz="3200" b="1">
                <a:solidFill>
                  <a:srgbClr val="FF3300"/>
                </a:solidFill>
                <a:latin typeface="黑体" panose="02010609060101010101" charset="-122"/>
                <a:ea typeface="黑体" panose="02010609060101010101" charset="-122"/>
                <a:cs typeface="黑体" panose="02010609060101010101" charset="-122"/>
              </a:rPr>
              <a:t>体现了</a:t>
            </a:r>
            <a:r>
              <a:rPr lang="zh-CN" altLang="en-US" sz="3200" b="1">
                <a:solidFill>
                  <a:srgbClr val="FF0000"/>
                </a:solidFill>
                <a:latin typeface="黑体" panose="02010609060101010101" charset="-122"/>
                <a:ea typeface="黑体" panose="02010609060101010101" charset="-122"/>
                <a:cs typeface="黑体" panose="02010609060101010101" charset="-122"/>
              </a:rPr>
              <a:t>说明文语言的</a:t>
            </a:r>
            <a:r>
              <a:rPr lang="zh-CN" altLang="en-US" sz="3200" b="1">
                <a:solidFill>
                  <a:srgbClr val="FF0000"/>
                </a:solidFill>
                <a:effectLst/>
                <a:latin typeface="黑体" panose="02010609060101010101" charset="-122"/>
                <a:ea typeface="黑体" panose="02010609060101010101" charset="-122"/>
                <a:sym typeface="+mn-ea"/>
              </a:rPr>
              <a:t>生动</a:t>
            </a:r>
            <a:r>
              <a:rPr lang="zh-CN" altLang="en-US" sz="3200" b="1">
                <a:solidFill>
                  <a:srgbClr val="FF0000"/>
                </a:solidFill>
                <a:latin typeface="黑体" panose="02010609060101010101" charset="-122"/>
                <a:ea typeface="黑体" panose="02010609060101010101" charset="-122"/>
                <a:cs typeface="黑体" panose="02010609060101010101" charset="-122"/>
              </a:rPr>
              <a:t>性</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309110" y="5245735"/>
            <a:ext cx="3100070"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语言特点：生动</a:t>
            </a:r>
            <a:endParaRPr lang="zh-CN" altLang="en-US" sz="3200" b="1">
              <a:solidFill>
                <a:srgbClr val="FF0000"/>
              </a:solidFill>
              <a:effectLst/>
              <a:latin typeface="黑体" panose="02010609060101010101" charset="-122"/>
              <a:ea typeface="黑体" panose="02010609060101010101" charset="-122"/>
            </a:endParaRPr>
          </a:p>
        </p:txBody>
      </p:sp>
      <p:sp>
        <p:nvSpPr>
          <p:cNvPr id="4" name="文本框 3"/>
          <p:cNvSpPr txBox="1"/>
          <p:nvPr/>
        </p:nvSpPr>
        <p:spPr>
          <a:xfrm>
            <a:off x="836295" y="3963670"/>
            <a:ext cx="10406380"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大冰箱</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运用</a:t>
            </a:r>
            <a:r>
              <a:rPr lang="zh-CN" altLang="en-US" sz="3200" b="1">
                <a:solidFill>
                  <a:srgbClr val="FF3300"/>
                </a:solidFill>
                <a:latin typeface="黑体" panose="02010609060101010101" charset="-122"/>
                <a:ea typeface="黑体" panose="02010609060101010101" charset="-122"/>
                <a:cs typeface="黑体" panose="02010609060101010101" charset="-122"/>
              </a:rPr>
              <a:t>打比方</a:t>
            </a:r>
            <a:r>
              <a:rPr lang="zh-CN" altLang="en-US" sz="3200" b="1">
                <a:solidFill>
                  <a:schemeClr val="tx1"/>
                </a:solidFill>
                <a:latin typeface="黑体" panose="02010609060101010101" charset="-122"/>
                <a:ea typeface="黑体" panose="02010609060101010101" charset="-122"/>
                <a:cs typeface="黑体" panose="02010609060101010101" charset="-122"/>
              </a:rPr>
              <a:t>的说明方法</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生动</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形象</a:t>
            </a:r>
            <a:r>
              <a:rPr lang="zh-CN" altLang="en-US" sz="3200" b="1">
                <a:solidFill>
                  <a:srgbClr val="FF3300"/>
                </a:solidFill>
                <a:latin typeface="黑体" panose="02010609060101010101" charset="-122"/>
                <a:ea typeface="黑体" panose="02010609060101010101" charset="-122"/>
                <a:cs typeface="黑体" panose="02010609060101010101" charset="-122"/>
                <a:sym typeface="+mn-ea"/>
              </a:rPr>
              <a:t>地说明了南极冰雪覆盖的特点</a:t>
            </a:r>
            <a:r>
              <a:rPr lang="zh-CN" altLang="en-US" sz="3200" b="1">
                <a:solidFill>
                  <a:srgbClr val="FF00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使说明更通俗易懂</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789940" y="1475740"/>
            <a:ext cx="10941050" cy="116840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en-US" altLang="zh-CN" sz="3500" dirty="0">
                <a:latin typeface="楷体" panose="02010609060101010101" pitchFamily="49" charset="-122"/>
                <a:ea typeface="楷体" panose="02010609060101010101" pitchFamily="49" charset="-122"/>
                <a:cs typeface="黑体" panose="02010609060101010101" charset="-122"/>
                <a:sym typeface="+mn-ea"/>
              </a:rPr>
              <a:t>3</a:t>
            </a:r>
            <a:r>
              <a:rPr lang="en-US" altLang="zh-CN" sz="3500" b="1" dirty="0">
                <a:latin typeface="楷体" panose="02010609060101010101" pitchFamily="49" charset="-122"/>
                <a:ea typeface="楷体" panose="02010609060101010101" pitchFamily="49" charset="-122"/>
                <a:cs typeface="黑体" panose="02010609060101010101" charset="-122"/>
                <a:sym typeface="+mn-ea"/>
              </a:rPr>
              <a:t>.</a:t>
            </a:r>
            <a:r>
              <a:rPr lang="zh-CN" altLang="en-US" sz="3500" b="1" dirty="0">
                <a:latin typeface="宋体" panose="02010600030101010101" pitchFamily="2" charset="-122"/>
                <a:ea typeface="宋体" panose="02010600030101010101" pitchFamily="2" charset="-122"/>
                <a:cs typeface="黑体" panose="02010609060101010101" charset="-122"/>
                <a:sym typeface="+mn-ea"/>
              </a:rPr>
              <a:t>本文有多处放在括号内的</a:t>
            </a:r>
            <a:r>
              <a:rPr lang="zh-CN" altLang="en-US" sz="3500" b="1" dirty="0">
                <a:solidFill>
                  <a:srgbClr val="FF0000"/>
                </a:solidFill>
                <a:latin typeface="宋体" panose="02010600030101010101" pitchFamily="2" charset="-122"/>
                <a:ea typeface="宋体" panose="02010600030101010101" pitchFamily="2" charset="-122"/>
                <a:cs typeface="黑体" panose="02010609060101010101" charset="-122"/>
                <a:sym typeface="+mn-ea"/>
              </a:rPr>
              <a:t>补充说明文字</a:t>
            </a:r>
            <a:r>
              <a:rPr lang="zh-CN" altLang="en-US" sz="3500" b="1" dirty="0">
                <a:latin typeface="宋体" panose="02010600030101010101" pitchFamily="2" charset="-122"/>
                <a:ea typeface="宋体" panose="02010600030101010101" pitchFamily="2" charset="-122"/>
                <a:cs typeface="黑体" panose="02010609060101010101" charset="-122"/>
                <a:sym typeface="+mn-ea"/>
              </a:rPr>
              <a:t>。请再读课文，找出这些句子并分析其</a:t>
            </a:r>
            <a:r>
              <a:rPr lang="zh-CN" altLang="en-US" sz="3500" b="1" dirty="0">
                <a:solidFill>
                  <a:srgbClr val="FF0000"/>
                </a:solidFill>
                <a:latin typeface="宋体" panose="02010600030101010101" pitchFamily="2" charset="-122"/>
                <a:ea typeface="宋体" panose="02010600030101010101" pitchFamily="2" charset="-122"/>
                <a:cs typeface="黑体" panose="02010609060101010101" charset="-122"/>
                <a:sym typeface="+mn-ea"/>
              </a:rPr>
              <a:t>作用</a:t>
            </a:r>
            <a:r>
              <a:rPr lang="zh-CN" altLang="en-US" sz="35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a:t>
            </a:r>
            <a:endParaRPr kumimoji="0" lang="en-US" altLang="zh-CN" sz="35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5" name="文本框 4"/>
          <p:cNvSpPr txBox="1"/>
          <p:nvPr/>
        </p:nvSpPr>
        <p:spPr>
          <a:xfrm>
            <a:off x="965200" y="2726690"/>
            <a:ext cx="1087945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①</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如果看一张地图</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并假定把非洲和南美洲拼合在一起</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你就会看到它们拼合得多么天衣无缝</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11</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1077595" y="3803015"/>
            <a:ext cx="10653395"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zh-CN" altLang="en-US" sz="3200" b="1">
                <a:solidFill>
                  <a:srgbClr val="FF0000"/>
                </a:solidFill>
                <a:latin typeface="黑体" panose="02010609060101010101" charset="-122"/>
                <a:ea typeface="黑体" panose="02010609060101010101" charset="-122"/>
                <a:cs typeface="黑体" panose="02010609060101010101" charset="-122"/>
              </a:rPr>
              <a:t>通过看地图证明南美洲与非洲的相离</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rPr>
              <a:t>更使人信服</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rPr>
              <a:t>补充说明了大陆漂移学说的证据</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484370" y="4998720"/>
            <a:ext cx="4004945"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语言特点：逻辑性强</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522605" y="476885"/>
            <a:ext cx="11188065" cy="107632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②</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万一某一天某个星体要撞击地球</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我们也许会知道如何来避免这种撞击</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5</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nvSpPr>
        <p:spPr>
          <a:xfrm>
            <a:off x="589915" y="1553210"/>
            <a:ext cx="10910570"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zh-CN" altLang="en-US" sz="3200" b="1">
                <a:solidFill>
                  <a:srgbClr val="FF0000"/>
                </a:solidFill>
                <a:latin typeface="黑体" panose="02010609060101010101" charset="-122"/>
                <a:ea typeface="黑体" panose="02010609060101010101" charset="-122"/>
                <a:cs typeface="黑体" panose="02010609060101010101" charset="-122"/>
              </a:rPr>
              <a:t>俏皮话</a:t>
            </a:r>
            <a:r>
              <a:rPr lang="zh-CN" altLang="en-US" sz="3200" b="1">
                <a:latin typeface="黑体" panose="02010609060101010101" charset="-122"/>
                <a:ea typeface="黑体" panose="02010609060101010101" charset="-122"/>
                <a:cs typeface="黑体" panose="02010609060101010101" charset="-122"/>
                <a:sym typeface="+mn-ea"/>
              </a:rPr>
              <a:t>，</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3300"/>
                </a:solidFill>
                <a:latin typeface="黑体" panose="02010609060101010101" charset="-122"/>
                <a:ea typeface="黑体" panose="02010609060101010101" charset="-122"/>
                <a:cs typeface="黑体" panose="02010609060101010101" charset="-122"/>
              </a:rPr>
              <a:t>万一</a:t>
            </a:r>
            <a:r>
              <a:rPr lang="en-US" altLang="zh-CN" sz="3200" b="1">
                <a:solidFill>
                  <a:srgbClr val="FF3300"/>
                </a:solidFill>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说明并不是完全没这种可能</a:t>
            </a:r>
            <a:r>
              <a:rPr lang="zh-CN" altLang="en-US" sz="3200" b="1">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rPr>
              <a:t>作者做这样的假设</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意在强调天文学研究的现实意义</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567222" y="2629240"/>
            <a:ext cx="4098597"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语言特点：幽默风趣</a:t>
            </a:r>
            <a:endParaRPr lang="zh-CN" altLang="en-US" sz="3200" b="1">
              <a:solidFill>
                <a:srgbClr val="FF0000"/>
              </a:solidFill>
              <a:effectLst/>
              <a:latin typeface="黑体" panose="02010609060101010101" charset="-122"/>
              <a:ea typeface="黑体" panose="02010609060101010101" charset="-122"/>
            </a:endParaRPr>
          </a:p>
        </p:txBody>
      </p:sp>
      <p:sp>
        <p:nvSpPr>
          <p:cNvPr id="9" name="文本框 8"/>
          <p:cNvSpPr txBox="1"/>
          <p:nvPr/>
        </p:nvSpPr>
        <p:spPr>
          <a:xfrm>
            <a:off x="589915" y="3896360"/>
            <a:ext cx="11188065" cy="583565"/>
          </a:xfrm>
          <a:prstGeom prst="rect">
            <a:avLst/>
          </a:prstGeom>
          <a:noFill/>
        </p:spPr>
        <p:txBody>
          <a:bodyPr wrap="square" rtlCol="0" anchor="t">
            <a:spAutoFit/>
          </a:bodyPr>
          <a:p>
            <a:pPr algn="l">
              <a:lnSpc>
                <a:spcPct val="100000"/>
              </a:lnSpc>
              <a:spcBef>
                <a:spcPts val="0"/>
              </a:spcBef>
              <a:spcAft>
                <a:spcPts val="0"/>
              </a:spcAft>
            </a:pPr>
            <a:r>
              <a:rPr lang="en-US" altLang="en-US" sz="3200" b="1" dirty="0">
                <a:latin typeface="宋体" panose="02010600030101010101" pitchFamily="2" charset="-122"/>
                <a:ea typeface="宋体" panose="02010600030101010101" pitchFamily="2" charset="-122"/>
                <a:cs typeface="楷体" panose="02010609060101010101" pitchFamily="49" charset="-122"/>
                <a:sym typeface="+mn-ea"/>
              </a:rPr>
              <a:t>③</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即非常纯的沙子</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7</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716915" y="4479925"/>
            <a:ext cx="10406380" cy="1076325"/>
          </a:xfrm>
          <a:prstGeom prst="rect">
            <a:avLst/>
          </a:prstGeom>
          <a:noFill/>
        </p:spPr>
        <p:txBody>
          <a:bodyPr wrap="square" rtlCol="0" anchor="t">
            <a:spAutoFit/>
          </a:bodyPr>
          <a:p>
            <a:pPr>
              <a:lnSpc>
                <a:spcPct val="100000"/>
              </a:lnSpc>
              <a:spcBef>
                <a:spcPts val="0"/>
              </a:spcBef>
              <a:spcAft>
                <a:spcPts val="0"/>
              </a:spcAft>
            </a:pPr>
            <a:r>
              <a:rPr lang="en-US" altLang="zh-CN" sz="3200" b="1">
                <a:latin typeface="黑体" panose="02010609060101010101" charset="-122"/>
                <a:ea typeface="黑体" panose="02010609060101010101" charset="-122"/>
                <a:cs typeface="黑体" panose="02010609060101010101" charset="-122"/>
              </a:rPr>
              <a:t>    </a:t>
            </a:r>
            <a:r>
              <a:rPr lang="zh-CN" altLang="en-US" sz="3200" b="1">
                <a:latin typeface="黑体" panose="02010609060101010101" charset="-122"/>
                <a:ea typeface="黑体" panose="02010609060101010101" charset="-122"/>
                <a:cs typeface="黑体" panose="02010609060101010101" charset="-122"/>
              </a:rPr>
              <a:t>对</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二氧化硅</a:t>
            </a:r>
            <a:r>
              <a:rPr lang="en-US" altLang="zh-CN" sz="3200" b="1">
                <a:latin typeface="黑体" panose="02010609060101010101" charset="-122"/>
                <a:ea typeface="黑体" panose="02010609060101010101" charset="-122"/>
                <a:cs typeface="黑体" panose="02010609060101010101" charset="-122"/>
              </a:rPr>
              <a:t>”</a:t>
            </a:r>
            <a:r>
              <a:rPr lang="zh-CN" altLang="en-US" sz="3200" b="1">
                <a:latin typeface="黑体" panose="02010609060101010101" charset="-122"/>
                <a:ea typeface="黑体" panose="02010609060101010101" charset="-122"/>
                <a:cs typeface="黑体" panose="02010609060101010101" charset="-122"/>
              </a:rPr>
              <a:t>的解释，让普通读者也能明白，起到</a:t>
            </a:r>
            <a:r>
              <a:rPr lang="zh-CN" altLang="en-US" sz="3200" b="1">
                <a:solidFill>
                  <a:srgbClr val="FF0000"/>
                </a:solidFill>
                <a:latin typeface="黑体" panose="02010609060101010101" charset="-122"/>
                <a:ea typeface="黑体" panose="02010609060101010101" charset="-122"/>
                <a:cs typeface="黑体" panose="02010609060101010101" charset="-122"/>
              </a:rPr>
              <a:t>补充说明</a:t>
            </a:r>
            <a:r>
              <a:rPr lang="zh-CN" altLang="en-US" sz="3200" b="1">
                <a:latin typeface="黑体" panose="02010609060101010101" charset="-122"/>
                <a:ea typeface="黑体" panose="02010609060101010101" charset="-122"/>
                <a:cs typeface="黑体" panose="02010609060101010101" charset="-122"/>
              </a:rPr>
              <a:t>的作用</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4396105" y="5556250"/>
            <a:ext cx="6298565"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语言特点：简明精练、通俗易懂</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10" grpId="0"/>
      <p:bldP spid="1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文本框 2"/>
          <p:cNvSpPr txBox="1"/>
          <p:nvPr/>
        </p:nvSpPr>
        <p:spPr>
          <a:xfrm>
            <a:off x="795655" y="1421130"/>
            <a:ext cx="10781665" cy="1076325"/>
          </a:xfrm>
          <a:prstGeom prst="rect">
            <a:avLst/>
          </a:prstGeom>
          <a:noFill/>
        </p:spPr>
        <p:txBody>
          <a:bodyPr wrap="square" rtlCol="0" anchor="t">
            <a:spAutoFit/>
          </a:bodyPr>
          <a:p>
            <a:r>
              <a:rPr lang="en-US" altLang="en-US"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rPr>
              <a:t>④</a:t>
            </a:r>
            <a:r>
              <a:rPr lang="en-US" altLang="zh-CN"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rPr>
              <a:t>你也可以在真空中对金刚石加热</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en-US" altLang="zh-CN"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rPr>
              <a:t>从而把它恢复到原始碳的状态</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en-US" altLang="zh-CN"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rPr>
              <a:t>但谁愿意这样做呢</a:t>
            </a:r>
            <a:r>
              <a:rPr lang="zh-CN" altLang="en-US"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rPr>
              <a:t>？</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10</a:t>
            </a:r>
            <a:r>
              <a:rPr lang="zh-CN" altLang="en-US" sz="3200" b="1" dirty="0">
                <a:latin typeface="楷体" panose="02010609060101010101" pitchFamily="49" charset="-122"/>
                <a:ea typeface="楷体" panose="02010609060101010101" pitchFamily="49" charset="-122"/>
                <a:cs typeface="楷体" panose="02010609060101010101" pitchFamily="49" charset="-122"/>
                <a:sym typeface="+mn-ea"/>
              </a:rPr>
              <a:t>段）</a:t>
            </a:r>
            <a:endParaRPr lang="zh-CN" altLang="en-US" sz="3200" b="1" dirty="0">
              <a:solidFill>
                <a:schemeClr val="tx1"/>
              </a:solidFill>
              <a:latin typeface="宋体" panose="02010600030101010101" pitchFamily="2" charset="-122"/>
              <a:ea typeface="宋体" panose="02010600030101010101" pitchFamily="2" charset="-122"/>
              <a:cs typeface="SimSun-ExtB" panose="02010609060101010101" charset="-122"/>
              <a:sym typeface="宋体" panose="02010600030101010101" pitchFamily="2" charset="-122"/>
            </a:endParaRPr>
          </a:p>
        </p:txBody>
      </p:sp>
      <p:sp>
        <p:nvSpPr>
          <p:cNvPr id="6" name="文本框 5"/>
          <p:cNvSpPr txBox="1"/>
          <p:nvPr/>
        </p:nvSpPr>
        <p:spPr>
          <a:xfrm>
            <a:off x="796290" y="2497455"/>
            <a:ext cx="10650220" cy="1568450"/>
          </a:xfrm>
          <a:prstGeom prst="rect">
            <a:avLst/>
          </a:prstGeom>
          <a:noFill/>
        </p:spPr>
        <p:txBody>
          <a:bodyPr wrap="square" rtlCol="0" anchor="t">
            <a:spAutoFit/>
          </a:bodyPr>
          <a:p>
            <a:pPr>
              <a:lnSpc>
                <a:spcPct val="100000"/>
              </a:lnSpc>
            </a:pPr>
            <a:r>
              <a:rPr lang="en-US" altLang="zh-CN" sz="3200" b="1">
                <a:latin typeface="黑体" panose="02010609060101010101" charset="-122"/>
                <a:ea typeface="黑体" panose="02010609060101010101" charset="-122"/>
                <a:cs typeface="黑体" panose="02010609060101010101" charset="-122"/>
              </a:rPr>
              <a:t>    </a:t>
            </a:r>
            <a:r>
              <a:rPr lang="zh-CN" altLang="en-US" sz="3200" b="1">
                <a:latin typeface="黑体" panose="02010609060101010101" charset="-122"/>
                <a:ea typeface="黑体" panose="02010609060101010101" charset="-122"/>
                <a:cs typeface="黑体" panose="02010609060101010101" charset="-122"/>
              </a:rPr>
              <a:t>以金刚石经过高温加热可以变为普通的碳，</a:t>
            </a:r>
            <a:r>
              <a:rPr lang="zh-CN" altLang="en-US" sz="3200" b="1">
                <a:solidFill>
                  <a:srgbClr val="FF0000"/>
                </a:solidFill>
                <a:latin typeface="黑体" panose="02010609060101010101" charset="-122"/>
                <a:ea typeface="黑体" panose="02010609060101010101" charset="-122"/>
                <a:cs typeface="黑体" panose="02010609060101010101" charset="-122"/>
              </a:rPr>
              <a:t>类比斯石英经过高温加热可以变为普通的沙子</a:t>
            </a:r>
            <a:r>
              <a:rPr lang="zh-CN" altLang="en-US" sz="3200" b="1">
                <a:latin typeface="黑体" panose="02010609060101010101" charset="-122"/>
                <a:ea typeface="黑体" panose="02010609060101010101" charset="-122"/>
                <a:cs typeface="黑体" panose="02010609060101010101" charset="-122"/>
              </a:rPr>
              <a:t>。</a:t>
            </a:r>
            <a:r>
              <a:rPr lang="zh-CN" altLang="en-US" sz="3200" b="1">
                <a:solidFill>
                  <a:srgbClr val="FF0000"/>
                </a:solidFill>
                <a:latin typeface="黑体" panose="02010609060101010101" charset="-122"/>
                <a:ea typeface="黑体" panose="02010609060101010101" charset="-122"/>
                <a:cs typeface="黑体" panose="02010609060101010101" charset="-122"/>
              </a:rPr>
              <a:t>作者幽默风趣地把事理说得简明透彻</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3775075" y="4134485"/>
            <a:ext cx="6155690" cy="583565"/>
          </a:xfrm>
          <a:prstGeom prst="rect">
            <a:avLst/>
          </a:prstGeom>
          <a:noFill/>
          <a:ln>
            <a:solidFill>
              <a:schemeClr val="tx1"/>
            </a:solidFill>
          </a:ln>
        </p:spPr>
        <p:txBody>
          <a:bodyPr wrap="square">
            <a:spAutoFit/>
          </a:bodyPr>
          <a:p>
            <a:pPr algn="ctr">
              <a:lnSpc>
                <a:spcPct val="100000"/>
              </a:lnSpc>
            </a:pPr>
            <a:r>
              <a:rPr lang="zh-CN" altLang="en-US" sz="3200" b="1">
                <a:solidFill>
                  <a:srgbClr val="FF0000"/>
                </a:solidFill>
                <a:effectLst/>
                <a:latin typeface="黑体" panose="02010609060101010101" charset="-122"/>
                <a:ea typeface="黑体" panose="02010609060101010101" charset="-122"/>
              </a:rPr>
              <a:t>语言特点：幽默风趣、通俗易懂</a:t>
            </a:r>
            <a:endParaRPr lang="zh-CN" altLang="en-US" sz="3200" b="1">
              <a:solidFill>
                <a:srgbClr val="FF0000"/>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11" name="表格 10"/>
          <p:cNvGraphicFramePr>
            <a:graphicFrameLocks noGrp="1"/>
          </p:cNvGraphicFramePr>
          <p:nvPr>
            <p:custDataLst>
              <p:tags r:id="rId1"/>
            </p:custDataLst>
          </p:nvPr>
        </p:nvGraphicFramePr>
        <p:xfrm>
          <a:off x="361315" y="2335530"/>
          <a:ext cx="11550015" cy="1333500"/>
        </p:xfrm>
        <a:graphic>
          <a:graphicData uri="http://schemas.openxmlformats.org/drawingml/2006/table">
            <a:tbl>
              <a:tblPr/>
              <a:tblGrid>
                <a:gridCol w="1078865"/>
                <a:gridCol w="3338830"/>
                <a:gridCol w="7132320"/>
              </a:tblGrid>
              <a:tr h="579120">
                <a:tc rowSpan="2">
                  <a:txBody>
                    <a:bodyPr wrap="square"/>
                    <a:p>
                      <a:pPr indent="0" algn="ctr" fontAlgn="auto">
                        <a:lnSpc>
                          <a:spcPct val="120000"/>
                        </a:lnSpc>
                      </a:pPr>
                      <a:r>
                        <a:rPr lang="zh-CN" altLang="en-US" sz="3200" b="1">
                          <a:solidFill>
                            <a:srgbClr val="FF0000"/>
                          </a:solidFill>
                          <a:latin typeface="黑体" panose="02010609060101010101" charset="-122"/>
                          <a:ea typeface="黑体" panose="02010609060101010101" charset="-122"/>
                          <a:sym typeface="+mn-ea"/>
                        </a:rPr>
                        <a:t>幽默生动</a:t>
                      </a:r>
                      <a:endParaRPr lang="zh-CN" altLang="en-US" sz="3200" b="1">
                        <a:solidFill>
                          <a:srgbClr val="FF0000"/>
                        </a:solidFill>
                        <a:latin typeface="黑体" panose="02010609060101010101" charset="-122"/>
                        <a:ea typeface="黑体" panose="02010609060101010101"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p>
                      <a:pPr indent="0" algn="l" fontAlgn="auto">
                        <a:lnSpc>
                          <a:spcPct val="120000"/>
                        </a:lnSpc>
                        <a:buNone/>
                      </a:pPr>
                      <a:r>
                        <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rPr>
                        <a:t>《恐龙无处不有》</a:t>
                      </a:r>
                      <a:endParaRPr lang="zh-CN" altLang="en-US" sz="3200" b="1" noProof="0" dirty="0">
                        <a:ln>
                          <a:noFill/>
                        </a:ln>
                        <a:effectLst/>
                        <a:uLnTx/>
                        <a:uFillTx/>
                        <a:latin typeface="宋体" panose="02010600030101010101" pitchFamily="2" charset="-122"/>
                        <a:ea typeface="宋体" panose="02010600030101010101" pitchFamily="2" charset="-122"/>
                        <a:cs typeface="黑体" panose="02010609060101010101"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wrap="square"/>
                    <a:p>
                      <a:pPr indent="0" algn="l" fontAlgn="auto">
                        <a:lnSpc>
                          <a:spcPct val="120000"/>
                        </a:lnSpc>
                      </a:pPr>
                      <a:r>
                        <a:rPr lang="zh-CN" altLang="en-US" sz="3200" b="1">
                          <a:latin typeface="宋体" panose="02010600030101010101" pitchFamily="2" charset="-122"/>
                          <a:ea typeface="宋体" panose="02010600030101010101" pitchFamily="2" charset="-122"/>
                          <a:sym typeface="+mn-ea"/>
                        </a:rPr>
                        <a:t>驮、携带、大冰箱、第</a:t>
                      </a:r>
                      <a:r>
                        <a:rPr lang="en-US" altLang="zh-CN" sz="3200" b="1" dirty="0">
                          <a:latin typeface="楷体" panose="02010609060101010101" pitchFamily="49" charset="-122"/>
                          <a:ea typeface="楷体" panose="02010609060101010101" pitchFamily="49" charset="-122"/>
                          <a:cs typeface="楷体" panose="02010609060101010101" pitchFamily="49" charset="-122"/>
                          <a:sym typeface="+mn-ea"/>
                        </a:rPr>
                        <a:t>11</a:t>
                      </a:r>
                      <a:r>
                        <a:rPr lang="zh-CN" altLang="en-US" sz="3200" b="1">
                          <a:latin typeface="宋体" panose="02010600030101010101" pitchFamily="2" charset="-122"/>
                          <a:ea typeface="宋体" panose="02010600030101010101" pitchFamily="2" charset="-122"/>
                          <a:sym typeface="+mn-ea"/>
                        </a:rPr>
                        <a:t>段括号内句子</a:t>
                      </a:r>
                      <a:endParaRPr lang="zh-CN" altLang="en-US" sz="3200" b="1">
                        <a:latin typeface="宋体" panose="02010600030101010101" pitchFamily="2" charset="-122"/>
                        <a:ea typeface="宋体" panose="02010600030101010101" pitchFamily="2" charset="-122"/>
                        <a:sym typeface="+mn-ea"/>
                      </a:endParaRPr>
                    </a:p>
                  </a:txBody>
                  <a:tcPr vert="horz">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r>
              <a:tr h="754380">
                <a:tc vMerge="1">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indent="0" algn="l" fontAlgn="auto">
                        <a:lnSpc>
                          <a:spcPct val="120000"/>
                        </a:lnSpc>
                        <a:buNone/>
                      </a:pPr>
                      <a:r>
                        <a:rPr lang="en-US" altLang="zh-CN" sz="3200" b="1">
                          <a:latin typeface="宋体" panose="02010600030101010101" pitchFamily="2" charset="-122"/>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sym typeface="+mn-ea"/>
                        </a:rPr>
                        <a:t>被压扁的沙子</a:t>
                      </a:r>
                      <a:r>
                        <a:rPr lang="en-US" altLang="zh-CN" sz="3200" b="1">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a:txBody>
                  <a:tcPr vert="horz">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p>
                      <a:pPr indent="0" fontAlgn="auto">
                        <a:lnSpc>
                          <a:spcPct val="120000"/>
                        </a:lnSpc>
                        <a:buNone/>
                      </a:pPr>
                      <a:r>
                        <a:rPr lang="zh-CN" altLang="en-US" sz="3200" b="1">
                          <a:latin typeface="宋体" panose="02010600030101010101" pitchFamily="2" charset="-122"/>
                          <a:ea typeface="宋体" panose="02010600030101010101" pitchFamily="2" charset="-122"/>
                          <a:sym typeface="+mn-ea"/>
                        </a:rPr>
                        <a:t>第</a:t>
                      </a:r>
                      <a:r>
                        <a:rPr lang="en-US" altLang="zh-CN" sz="3200" b="1">
                          <a:latin typeface="楷体" panose="02010609060101010101" pitchFamily="49" charset="-122"/>
                          <a:ea typeface="楷体" panose="02010609060101010101" pitchFamily="49" charset="-122"/>
                          <a:sym typeface="+mn-ea"/>
                        </a:rPr>
                        <a:t>5</a:t>
                      </a:r>
                      <a:r>
                        <a:rPr lang="zh-CN" altLang="en-US" sz="3200" b="1">
                          <a:latin typeface="宋体" panose="02010600030101010101" pitchFamily="2" charset="-122"/>
                          <a:ea typeface="宋体" panose="02010600030101010101" pitchFamily="2" charset="-122"/>
                          <a:sym typeface="+mn-ea"/>
                        </a:rPr>
                        <a:t>段、第</a:t>
                      </a:r>
                      <a:r>
                        <a:rPr lang="en-US" altLang="zh-CN" sz="3200" b="1">
                          <a:latin typeface="楷体" panose="02010609060101010101" pitchFamily="49" charset="-122"/>
                          <a:ea typeface="楷体" panose="02010609060101010101" pitchFamily="49" charset="-122"/>
                          <a:sym typeface="+mn-ea"/>
                        </a:rPr>
                        <a:t>7</a:t>
                      </a:r>
                      <a:r>
                        <a:rPr lang="zh-CN" altLang="en-US" sz="3200" b="1">
                          <a:latin typeface="宋体" panose="02010600030101010101" pitchFamily="2" charset="-122"/>
                          <a:ea typeface="宋体" panose="02010600030101010101" pitchFamily="2" charset="-122"/>
                          <a:sym typeface="+mn-ea"/>
                        </a:rPr>
                        <a:t>段、第</a:t>
                      </a:r>
                      <a:r>
                        <a:rPr lang="en-US" altLang="zh-CN" sz="3200" b="1">
                          <a:latin typeface="楷体" panose="02010609060101010101" pitchFamily="49" charset="-122"/>
                          <a:ea typeface="楷体" panose="02010609060101010101" pitchFamily="49" charset="-122"/>
                          <a:sym typeface="+mn-ea"/>
                        </a:rPr>
                        <a:t>10</a:t>
                      </a:r>
                      <a:r>
                        <a:rPr lang="zh-CN" altLang="en-US" sz="3200" b="1">
                          <a:latin typeface="宋体" panose="02010600030101010101" pitchFamily="2" charset="-122"/>
                          <a:ea typeface="宋体" panose="02010600030101010101" pitchFamily="2" charset="-122"/>
                          <a:sym typeface="+mn-ea"/>
                        </a:rPr>
                        <a:t>段括号内句子</a:t>
                      </a:r>
                      <a:endParaRPr lang="zh-CN" altLang="en-US" sz="3200" b="1">
                        <a:latin typeface="宋体" panose="02010600030101010101" pitchFamily="2" charset="-122"/>
                        <a:ea typeface="宋体" panose="02010600030101010101" pitchFamily="2" charset="-122"/>
                      </a:endParaRPr>
                    </a:p>
                  </a:txBody>
                  <a:tcPr vert="horz">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 name="文本框 1"/>
          <p:cNvSpPr txBox="1"/>
          <p:nvPr/>
        </p:nvSpPr>
        <p:spPr>
          <a:xfrm>
            <a:off x="361315" y="4084955"/>
            <a:ext cx="11373485" cy="1076325"/>
          </a:xfrm>
          <a:prstGeom prst="rect">
            <a:avLst/>
          </a:prstGeom>
          <a:noFill/>
        </p:spPr>
        <p:txBody>
          <a:bodyPr wrap="square" rtlCol="0" anchor="t">
            <a:spAutoFit/>
          </a:bodyPr>
          <a:p>
            <a:pPr indent="0" algn="l">
              <a:buFont typeface="Wingdings" panose="05000000000000000000" charset="0"/>
              <a:buNone/>
            </a:pP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阿西莫夫科普语言的特点</a:t>
            </a:r>
            <a:r>
              <a:rPr lang="en-US" altLang="zh-CN" sz="3200" b="1">
                <a:solidFill>
                  <a:srgbClr val="FF0000"/>
                </a:solidFill>
                <a:latin typeface="黑体" panose="02010609060101010101" charset="-122"/>
                <a:ea typeface="黑体" panose="02010609060101010101" charset="-122"/>
                <a:cs typeface="黑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准确</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严谨</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、简明精练</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、逻辑性强</a:t>
            </a:r>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、幽默风趣。</a:t>
            </a:r>
            <a:endParaRPr lang="zh-CN" altLang="en-US" sz="32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46081" name="标题 8193"/>
          <p:cNvSpPr>
            <a:spLocks noGrp="1"/>
          </p:cNvSpPr>
          <p:nvPr/>
        </p:nvSpPr>
        <p:spPr>
          <a:xfrm>
            <a:off x="361315" y="962025"/>
            <a:ext cx="2736215" cy="66357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sym typeface="+mn-ea"/>
              </a:rPr>
              <a:t>说明文语言</a:t>
            </a:r>
            <a:endParaRPr lang="zh-CN" altLang="en-US" sz="4000" dirty="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193" name="文本框 1"/>
          <p:cNvSpPr txBox="1"/>
          <p:nvPr>
            <p:custDataLst>
              <p:tags r:id="rId1"/>
            </p:custDataLst>
          </p:nvPr>
        </p:nvSpPr>
        <p:spPr>
          <a:xfrm>
            <a:off x="1287780" y="2198370"/>
            <a:ext cx="9616440" cy="2461260"/>
          </a:xfrm>
          <a:prstGeom prst="rect">
            <a:avLst/>
          </a:prstGeom>
          <a:noFill/>
          <a:ln w="9525">
            <a:noFill/>
          </a:ln>
        </p:spPr>
        <p:txBody>
          <a:bodyPr wrap="square" anchor="t" anchorCtr="0">
            <a:spAutoFit/>
          </a:bodyPr>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1.</a:t>
            </a:r>
            <a:r>
              <a:rPr lang="zh-CN" altLang="en-US" sz="3600" b="1" dirty="0">
                <a:latin typeface="宋体" panose="02010600030101010101" pitchFamily="2" charset="-122"/>
                <a:ea typeface="宋体" panose="02010600030101010101" pitchFamily="2" charset="-122"/>
                <a:sym typeface="宋体" panose="02010600030101010101" pitchFamily="2" charset="-122"/>
              </a:rPr>
              <a:t>能</a:t>
            </a:r>
            <a:r>
              <a:rPr lang="zh-CN" altLang="en-US" sz="3600" b="1" dirty="0">
                <a:solidFill>
                  <a:schemeClr val="tx1"/>
                </a:solidFill>
                <a:latin typeface="宋体" panose="02010600030101010101" pitchFamily="2" charset="-122"/>
                <a:ea typeface="宋体" panose="02010600030101010101" pitchFamily="2" charset="-122"/>
                <a:sym typeface="宋体" panose="02010600030101010101" pitchFamily="2" charset="-122"/>
              </a:rPr>
              <a:t>找准</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说明对象</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理清文章</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推理思路</a:t>
            </a:r>
            <a:r>
              <a:rPr lang="en-US" altLang="zh-CN" sz="3600">
                <a:latin typeface="方正楷体_GBK" charset="0"/>
                <a:ea typeface="微软雅黑" panose="020B0503020204020204" charset="-122"/>
                <a:sym typeface="微软雅黑" panose="020B0503020204020204" charset="-122"/>
              </a:rPr>
              <a:t>(</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重难点</a:t>
            </a:r>
            <a:r>
              <a:rPr lang="en-US" altLang="zh-CN" sz="3600">
                <a:latin typeface="方正楷体_GBK" charset="0"/>
                <a:ea typeface="微软雅黑" panose="020B0503020204020204" charset="-122"/>
                <a:sym typeface="微软雅黑" panose="020B0503020204020204"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altLang="en-US" sz="3600" b="1" dirty="0">
              <a:latin typeface="宋体" panose="02010600030101010101" pitchFamily="2" charset="-122"/>
              <a:ea typeface="宋体" panose="02010600030101010101" pitchFamily="2" charset="-122"/>
              <a:sym typeface="宋体" panose="02010600030101010101" pitchFamily="2" charset="-122"/>
            </a:endParaRPr>
          </a:p>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2.</a:t>
            </a:r>
            <a:r>
              <a:rPr lang="zh-CN" altLang="en-US" sz="3600" b="1" dirty="0">
                <a:latin typeface="宋体" panose="02010600030101010101" pitchFamily="2" charset="-122"/>
                <a:ea typeface="宋体" panose="02010600030101010101" pitchFamily="2" charset="-122"/>
                <a:sym typeface="宋体" panose="02010600030101010101" pitchFamily="2" charset="-122"/>
              </a:rPr>
              <a:t>揣摩语言</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体会说明文语言的</a:t>
            </a:r>
            <a:r>
              <a:rPr lang="zh-CN" altLang="en-US" sz="3600" b="1" dirty="0">
                <a:solidFill>
                  <a:srgbClr val="FF3300"/>
                </a:solidFill>
                <a:latin typeface="宋体" panose="02010600030101010101" pitchFamily="2" charset="-122"/>
                <a:ea typeface="宋体" panose="02010600030101010101" pitchFamily="2" charset="-122"/>
                <a:sym typeface="宋体" panose="02010600030101010101" pitchFamily="2" charset="-122"/>
              </a:rPr>
              <a:t>准确严谨</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r>
              <a:rPr lang="zh-CN" altLang="en-US" sz="3600" b="1" dirty="0">
                <a:solidFill>
                  <a:srgbClr val="FF3300"/>
                </a:solidFill>
                <a:latin typeface="宋体" panose="02010600030101010101" pitchFamily="2" charset="-122"/>
                <a:ea typeface="宋体" panose="02010600030101010101" pitchFamily="2" charset="-122"/>
                <a:sym typeface="宋体" panose="02010600030101010101" pitchFamily="2" charset="-122"/>
              </a:rPr>
              <a:t>幽默生动</a:t>
            </a:r>
            <a:r>
              <a:rPr lang="zh-CN" altLang="en-US" sz="3600" b="1" dirty="0">
                <a:latin typeface="宋体" panose="02010600030101010101" pitchFamily="2" charset="-122"/>
                <a:ea typeface="宋体" panose="02010600030101010101" pitchFamily="2" charset="-122"/>
                <a:sym typeface="宋体" panose="02010600030101010101" pitchFamily="2" charset="-122"/>
              </a:rPr>
              <a:t>的</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特点</a:t>
            </a:r>
            <a:r>
              <a:rPr lang="en-US" altLang="zh-CN" sz="3600">
                <a:latin typeface="方正楷体_GBK" charset="0"/>
                <a:ea typeface="微软雅黑" panose="020B0503020204020204" charset="-122"/>
                <a:sym typeface="微软雅黑" panose="020B0503020204020204" charset="-122"/>
              </a:rPr>
              <a:t>(</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重</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难点</a:t>
            </a:r>
            <a:r>
              <a:rPr lang="en-US" altLang="zh-CN" sz="3600">
                <a:latin typeface="方正楷体_GBK" charset="0"/>
                <a:ea typeface="微软雅黑" panose="020B0503020204020204" charset="-122"/>
                <a:sym typeface="微软雅黑" panose="020B0503020204020204" charset="-122"/>
              </a:rPr>
              <a:t>)</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altLang="en-US" sz="3600" b="1" dirty="0">
              <a:latin typeface="宋体" panose="02010600030101010101" pitchFamily="2" charset="-122"/>
              <a:ea typeface="宋体" panose="02010600030101010101" pitchFamily="2" charset="-122"/>
              <a:sym typeface="宋体" panose="02010600030101010101" pitchFamily="2" charset="-122"/>
            </a:endParaRPr>
          </a:p>
          <a:p>
            <a:pPr defTabSz="457200">
              <a:spcBef>
                <a:spcPts val="600"/>
              </a:spcBef>
              <a:buClrTx/>
              <a:buFont typeface="Times New Roman" panose="02020603050405020304" pitchFamily="18" charset="0"/>
            </a:pPr>
            <a:r>
              <a:rPr lang="en-US" altLang="zh-CN" sz="3600" b="1" dirty="0">
                <a:latin typeface="宋体" panose="02010600030101010101" pitchFamily="2" charset="-122"/>
                <a:ea typeface="宋体" panose="02010600030101010101" pitchFamily="2" charset="-122"/>
                <a:sym typeface="宋体" panose="02010600030101010101" pitchFamily="2" charset="-122"/>
              </a:rPr>
              <a:t>3.</a:t>
            </a:r>
            <a:r>
              <a:rPr lang="zh-CN" altLang="zh-CN" sz="3600" b="1" dirty="0">
                <a:solidFill>
                  <a:srgbClr val="000000"/>
                </a:solidFill>
                <a:latin typeface="Arial" panose="020B0604020202020204" pitchFamily="34" charset="0"/>
                <a:ea typeface="宋体" panose="02010600030101010101" pitchFamily="2" charset="-122"/>
                <a:sym typeface="宋体" panose="02010600030101010101" pitchFamily="2" charset="-122"/>
              </a:rPr>
              <a:t>培养科学探索精神</a:t>
            </a:r>
            <a:r>
              <a:rPr lang="zh-CN" altLang="en-US" sz="3600" b="1" dirty="0">
                <a:latin typeface="宋体" panose="02010600030101010101" pitchFamily="2" charset="-122"/>
                <a:ea typeface="宋体" panose="02010600030101010101" pitchFamily="2" charset="-122"/>
                <a:sym typeface="宋体" panose="02010600030101010101" pitchFamily="2" charset="-122"/>
              </a:rPr>
              <a:t>。</a:t>
            </a:r>
            <a:endParaRPr lang="zh-CN" altLang="zh-CN" sz="3600" b="1" dirty="0">
              <a:latin typeface="微软雅黑" panose="020B0503020204020204" charset="-122"/>
              <a:ea typeface="微软雅黑" panose="020B0503020204020204" charset="-122"/>
              <a:sym typeface="Arial" panose="020B0604020202020204" pitchFamily="34" charset="0"/>
            </a:endParaRPr>
          </a:p>
        </p:txBody>
      </p:sp>
      <p:sp>
        <p:nvSpPr>
          <p:cNvPr id="8194" name="文本框 5"/>
          <p:cNvSpPr txBox="1"/>
          <p:nvPr>
            <p:custDataLst>
              <p:tags r:id="rId2"/>
            </p:custDataLst>
          </p:nvPr>
        </p:nvSpPr>
        <p:spPr>
          <a:xfrm>
            <a:off x="4101465" y="1391920"/>
            <a:ext cx="2359025" cy="706755"/>
          </a:xfrm>
          <a:prstGeom prst="rect">
            <a:avLst/>
          </a:prstGeom>
          <a:noFill/>
          <a:ln w="9525">
            <a:noFill/>
          </a:ln>
        </p:spPr>
        <p:txBody>
          <a:bodyPr wrap="square" anchor="t" anchorCtr="0">
            <a:spAutoFit/>
          </a:bodyPr>
          <a:p>
            <a:pPr>
              <a:buClrTx/>
              <a:buFontTx/>
            </a:pPr>
            <a:r>
              <a:rPr lang="zh-CN" altLang="en-US" sz="4000" b="1">
                <a:solidFill>
                  <a:srgbClr val="FF0000"/>
                </a:solidFill>
                <a:latin typeface="黑体" panose="02010609060101010101" charset="-122"/>
                <a:ea typeface="黑体" panose="02010609060101010101" charset="-122"/>
                <a:sym typeface="宋体" panose="02010600030101010101" pitchFamily="2" charset="-122"/>
              </a:rPr>
              <a:t>学习目标</a:t>
            </a:r>
            <a:endParaRPr lang="zh-CN" altLang="en-US" sz="4000" b="1">
              <a:solidFill>
                <a:srgbClr val="FF0000"/>
              </a:solidFill>
              <a:latin typeface="黑体" panose="02010609060101010101" charset="-122"/>
              <a:ea typeface="黑体" panose="02010609060101010101" charset="-122"/>
              <a:sym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6081" name="标题 8193"/>
          <p:cNvSpPr>
            <a:spLocks noGrp="1"/>
          </p:cNvSpPr>
          <p:nvPr/>
        </p:nvSpPr>
        <p:spPr>
          <a:xfrm>
            <a:off x="362585" y="892175"/>
            <a:ext cx="3836670" cy="66357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课后拓展</a:t>
            </a:r>
            <a:endParaRPr lang="zh-CN" altLang="en-US" sz="4000" dirty="0">
              <a:latin typeface="黑体" panose="02010609060101010101" charset="-122"/>
              <a:ea typeface="黑体" panose="02010609060101010101" charset="-122"/>
            </a:endParaRPr>
          </a:p>
        </p:txBody>
      </p:sp>
      <p:sp>
        <p:nvSpPr>
          <p:cNvPr id="3" name="文本框 2"/>
          <p:cNvSpPr txBox="1"/>
          <p:nvPr/>
        </p:nvSpPr>
        <p:spPr>
          <a:xfrm>
            <a:off x="888365" y="1882140"/>
            <a:ext cx="10781665" cy="1168400"/>
          </a:xfrm>
          <a:prstGeom prst="rect">
            <a:avLst/>
          </a:prstGeom>
          <a:noFill/>
        </p:spPr>
        <p:txBody>
          <a:bodyPr wrap="square" rtlCol="0" anchor="t">
            <a:spAutoFit/>
          </a:bodyPr>
          <a:p>
            <a:r>
              <a:rPr lang="zh-CN" sz="3500" b="1">
                <a:ea typeface="宋体" panose="02010600030101010101" pitchFamily="2" charset="-122"/>
              </a:rPr>
              <a:t>阅读下面的材料</a:t>
            </a:r>
            <a:r>
              <a:rPr lang="zh-CN" altLang="en-US" sz="3500" b="1" dirty="0">
                <a:latin typeface="宋体" panose="02010600030101010101" pitchFamily="2" charset="-122"/>
                <a:ea typeface="宋体" panose="02010600030101010101" pitchFamily="2" charset="-122"/>
                <a:cs typeface="黑体" panose="02010609060101010101" charset="-122"/>
                <a:sym typeface="+mn-ea"/>
              </a:rPr>
              <a:t>，</a:t>
            </a:r>
            <a:r>
              <a:rPr lang="zh-CN" sz="3500" b="1">
                <a:ea typeface="宋体" panose="02010600030101010101" pitchFamily="2" charset="-122"/>
              </a:rPr>
              <a:t>说说材料中描述的现象是与课文中的哪个理论相联系的</a:t>
            </a:r>
            <a:r>
              <a:rPr lang="zh-CN" altLang="en-US" sz="3500" b="1">
                <a:latin typeface="宋体" panose="02010600030101010101" pitchFamily="2" charset="-122"/>
                <a:ea typeface="宋体" panose="02010600030101010101" pitchFamily="2" charset="-122"/>
                <a:sym typeface="+mn-ea"/>
              </a:rPr>
              <a:t>。</a:t>
            </a:r>
            <a:endParaRPr lang="en-US" altLang="zh-CN" sz="3500" b="1">
              <a:solidFill>
                <a:schemeClr val="tx1"/>
              </a:solidFill>
              <a:latin typeface="SimSun-ExtB" panose="02010609060101010101" charset="-122"/>
              <a:ea typeface="SimSun-ExtB" panose="02010609060101010101" charset="-122"/>
              <a:cs typeface="SimSun-ExtB" panose="02010609060101010101" charset="-122"/>
            </a:endParaRPr>
          </a:p>
        </p:txBody>
      </p:sp>
      <p:sp>
        <p:nvSpPr>
          <p:cNvPr id="46084" name="Text Box 4"/>
          <p:cNvSpPr txBox="1"/>
          <p:nvPr/>
        </p:nvSpPr>
        <p:spPr>
          <a:xfrm>
            <a:off x="888365" y="3242945"/>
            <a:ext cx="10781665" cy="1976120"/>
          </a:xfrm>
          <a:prstGeom prst="rect">
            <a:avLst/>
          </a:prstGeom>
          <a:noFill/>
          <a:ln w="9525">
            <a:noFill/>
          </a:ln>
        </p:spPr>
        <p:txBody>
          <a:bodyPr wrap="square" anchor="t" anchorCtr="0">
            <a:spAutoFit/>
          </a:bodyPr>
          <a:p>
            <a:pPr>
              <a:spcBef>
                <a:spcPct val="50000"/>
              </a:spcBef>
            </a:pPr>
            <a:r>
              <a:rPr lang="en-US" altLang="zh-CN" sz="3500" b="1" dirty="0">
                <a:solidFill>
                  <a:srgbClr val="FF0000"/>
                </a:solidFill>
                <a:latin typeface="SimSun-ExtB" panose="02010609060101010101" charset="-122"/>
                <a:ea typeface="SimSun-ExtB" panose="02010609060101010101" charset="-122"/>
                <a:cs typeface="SimSun-ExtB" panose="02010609060101010101" charset="-122"/>
              </a:rPr>
              <a:t>    </a:t>
            </a:r>
            <a:r>
              <a:rPr lang="zh-CN" altLang="en-US" sz="3500" b="1" dirty="0">
                <a:solidFill>
                  <a:srgbClr val="FF0000"/>
                </a:solidFill>
                <a:latin typeface="SimSun-ExtB" panose="02010609060101010101" charset="-122"/>
                <a:ea typeface="SimSun-ExtB" panose="02010609060101010101" charset="-122"/>
                <a:cs typeface="SimSun-ExtB" panose="02010609060101010101" charset="-122"/>
              </a:rPr>
              <a:t>“板块构造”理论</a:t>
            </a:r>
            <a:r>
              <a:rPr lang="zh-CN" altLang="en-US" sz="3500" b="1" dirty="0">
                <a:latin typeface="SimSun-ExtB" panose="02010609060101010101" charset="-122"/>
                <a:ea typeface="SimSun-ExtB" panose="02010609060101010101" charset="-122"/>
                <a:cs typeface="SimSun-ExtB" panose="02010609060101010101" charset="-122"/>
              </a:rPr>
              <a:t>。</a:t>
            </a:r>
            <a:endParaRPr lang="zh-CN" altLang="en-US" sz="3500" dirty="0">
              <a:latin typeface="Arial" panose="020B0604020202020204" pitchFamily="34" charset="0"/>
              <a:ea typeface="黑体" panose="02010609060101010101" charset="-122"/>
            </a:endParaRPr>
          </a:p>
          <a:p>
            <a:pPr>
              <a:spcBef>
                <a:spcPct val="50000"/>
              </a:spcBef>
            </a:pPr>
            <a:r>
              <a:rPr lang="en-US" altLang="zh-CN" sz="3500" b="1"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noProof="0" dirty="0">
                <a:ln>
                  <a:noFill/>
                </a:ln>
                <a:solidFill>
                  <a:srgbClr val="FF0000"/>
                </a:solidFill>
                <a:effectLst/>
                <a:uLnTx/>
                <a:uFillTx/>
                <a:latin typeface="宋体" panose="02010600030101010101" pitchFamily="2" charset="-122"/>
                <a:ea typeface="宋体" panose="02010600030101010101" pitchFamily="2" charset="-122"/>
                <a:cs typeface="宋体" panose="02010600030101010101" pitchFamily="2" charset="-122"/>
                <a:sym typeface="+mn-ea"/>
              </a:rPr>
              <a:t>说明了大洋板块与大陆板块会在分界处相互作用</a:t>
            </a:r>
            <a:r>
              <a:rPr lang="zh-CN" altLang="zh-CN" sz="35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500" b="1" dirty="0">
                <a:solidFill>
                  <a:srgbClr val="FF0000"/>
                </a:solidFill>
                <a:latin typeface="SimSun-ExtB" panose="02010609060101010101" charset="-122"/>
                <a:ea typeface="SimSun-ExtB" panose="02010609060101010101" charset="-122"/>
                <a:cs typeface="SimSun-ExtB" panose="02010609060101010101" charset="-122"/>
              </a:rPr>
              <a:t>形成海沟</a:t>
            </a:r>
            <a:r>
              <a:rPr lang="zh-CN" altLang="en-US" sz="3500" b="1" dirty="0">
                <a:latin typeface="SimSun-ExtB" panose="02010609060101010101" charset="-122"/>
                <a:ea typeface="SimSun-ExtB" panose="02010609060101010101" charset="-122"/>
                <a:cs typeface="SimSun-ExtB" panose="02010609060101010101" charset="-122"/>
              </a:rPr>
              <a:t>。</a:t>
            </a:r>
            <a:endParaRPr lang="zh-CN" altLang="en-US" sz="3500" b="1" dirty="0">
              <a:latin typeface="SimSun-ExtB" panose="02010609060101010101" charset="-122"/>
              <a:ea typeface="SimSun-ExtB" panose="02010609060101010101" charset="-122"/>
              <a:cs typeface="SimSun-ExtB"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4">
                                            <p:txEl>
                                              <p:pRg st="0" end="0"/>
                                            </p:txEl>
                                          </p:spTgt>
                                        </p:tgtEl>
                                        <p:attrNameLst>
                                          <p:attrName>style.visibility</p:attrName>
                                        </p:attrNameLst>
                                      </p:cBhvr>
                                      <p:to>
                                        <p:strVal val="visible"/>
                                      </p:to>
                                    </p:set>
                                    <p:anim calcmode="lin" valueType="num">
                                      <p:cBhvr additive="base">
                                        <p:cTn id="7" dur="500" fill="hold"/>
                                        <p:tgtEl>
                                          <p:spTgt spid="460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4">
                                            <p:txEl>
                                              <p:pRg st="1" end="1"/>
                                            </p:txEl>
                                          </p:spTgt>
                                        </p:tgtEl>
                                        <p:attrNameLst>
                                          <p:attrName>style.visibility</p:attrName>
                                        </p:attrNameLst>
                                      </p:cBhvr>
                                      <p:to>
                                        <p:strVal val="visible"/>
                                      </p:to>
                                    </p:set>
                                    <p:anim calcmode="lin" valueType="num">
                                      <p:cBhvr additive="base">
                                        <p:cTn id="13" dur="500" fill="hold"/>
                                        <p:tgtEl>
                                          <p:spTgt spid="4608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89" name="矩形 22534"/>
          <p:cNvSpPr/>
          <p:nvPr/>
        </p:nvSpPr>
        <p:spPr>
          <a:xfrm>
            <a:off x="4337051" y="1399117"/>
            <a:ext cx="309880" cy="666115"/>
          </a:xfrm>
          <a:prstGeom prst="rect">
            <a:avLst/>
          </a:prstGeom>
          <a:noFill/>
          <a:ln w="9525">
            <a:noFill/>
          </a:ln>
        </p:spPr>
        <p:txBody>
          <a:bodyPr wrap="none" anchor="t" anchorCtr="0">
            <a:spAutoFit/>
          </a:bodyPr>
          <a:p>
            <a:endParaRPr lang="en-US" altLang="zh-CN" sz="3735" b="1">
              <a:solidFill>
                <a:srgbClr val="FF0000"/>
              </a:solidFill>
              <a:latin typeface="宋体" panose="02010600030101010101" pitchFamily="2" charset="-122"/>
              <a:ea typeface="宋体" panose="02010600030101010101" pitchFamily="2" charset="-122"/>
            </a:endParaRPr>
          </a:p>
        </p:txBody>
      </p:sp>
      <p:sp>
        <p:nvSpPr>
          <p:cNvPr id="37890" name="标题 8193"/>
          <p:cNvSpPr>
            <a:spLocks noGrp="1"/>
          </p:cNvSpPr>
          <p:nvPr/>
        </p:nvSpPr>
        <p:spPr>
          <a:xfrm>
            <a:off x="611717" y="243417"/>
            <a:ext cx="2840567" cy="1155700"/>
          </a:xfrm>
          <a:prstGeom prst="rect">
            <a:avLst/>
          </a:prstGeom>
          <a:noFill/>
          <a:ln w="9525">
            <a:noFill/>
          </a:ln>
        </p:spPr>
        <p:txBody>
          <a:bodyPr anchor="ctr" anchorCtr="0"/>
          <a:p>
            <a:pPr eaLnBrk="0" hangingPunct="0">
              <a:lnSpc>
                <a:spcPct val="90000"/>
              </a:lnSpc>
            </a:pPr>
            <a:endParaRPr lang="zh-CN" altLang="en-US" sz="3600" b="1" dirty="0">
              <a:solidFill>
                <a:srgbClr val="C00000"/>
              </a:solidFill>
              <a:latin typeface="微软雅黑" panose="020B0503020204020204" charset="-122"/>
              <a:ea typeface="微软雅黑" panose="020B0503020204020204" charset="-122"/>
            </a:endParaRPr>
          </a:p>
        </p:txBody>
      </p:sp>
      <p:sp>
        <p:nvSpPr>
          <p:cNvPr id="37891" name="标题 8193"/>
          <p:cNvSpPr>
            <a:spLocks noGrp="1"/>
          </p:cNvSpPr>
          <p:nvPr/>
        </p:nvSpPr>
        <p:spPr>
          <a:xfrm>
            <a:off x="611717" y="243206"/>
            <a:ext cx="2393949" cy="764116"/>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字词清单</a:t>
            </a:r>
            <a:endParaRPr lang="zh-CN" altLang="en-US" sz="4000" dirty="0">
              <a:latin typeface="黑体" panose="02010609060101010101" charset="-122"/>
              <a:ea typeface="黑体" panose="02010609060101010101" charset="-122"/>
            </a:endParaRPr>
          </a:p>
        </p:txBody>
      </p:sp>
      <p:sp>
        <p:nvSpPr>
          <p:cNvPr id="37893" name="文本框 41"/>
          <p:cNvSpPr txBox="1"/>
          <p:nvPr>
            <p:custDataLst>
              <p:tags r:id="rId1"/>
            </p:custDataLst>
          </p:nvPr>
        </p:nvSpPr>
        <p:spPr>
          <a:xfrm>
            <a:off x="1043093" y="1131994"/>
            <a:ext cx="10830984" cy="3274695"/>
          </a:xfrm>
          <a:prstGeom prst="rect">
            <a:avLst/>
          </a:prstGeom>
          <a:noFill/>
          <a:ln w="12700">
            <a:noFill/>
          </a:ln>
        </p:spPr>
        <p:txBody>
          <a:bodyPr wrap="square" anchor="t" anchorCtr="0">
            <a:spAutoFit/>
          </a:bodyPr>
          <a:p>
            <a:pPr>
              <a:lnSpc>
                <a:spcPct val="115000"/>
              </a:lnSpc>
            </a:pPr>
            <a:r>
              <a:rPr lang="zh-CN" altLang="en-US" sz="3600" b="1">
                <a:solidFill>
                  <a:srgbClr val="FF0000"/>
                </a:solidFill>
                <a:latin typeface="宋体" panose="02010600030101010101" pitchFamily="2" charset="-122"/>
                <a:ea typeface="宋体" panose="02010600030101010101" pitchFamily="2" charset="-122"/>
                <a:sym typeface="微软雅黑" panose="020B0503020204020204" charset="-122"/>
              </a:rPr>
              <a:t>臀</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en-US" sz="3600" b="1" dirty="0">
                <a:latin typeface="宋体" panose="02010600030101010101" pitchFamily="2" charset="-122"/>
                <a:ea typeface="宋体" panose="02010600030101010101" pitchFamily="2" charset="-122"/>
                <a:sym typeface="宋体" panose="02010600030101010101" pitchFamily="2" charset="-122"/>
              </a:rPr>
              <a:t>骨</a:t>
            </a:r>
            <a:r>
              <a:rPr lang="zh-CN" altLang="en-US" sz="3600" b="1" dirty="0">
                <a:solidFill>
                  <a:srgbClr val="FF0000"/>
                </a:solidFill>
                <a:latin typeface="宋体" panose="02010600030101010101" pitchFamily="2" charset="-122"/>
                <a:ea typeface="宋体" panose="02010600030101010101" pitchFamily="2" charset="-122"/>
                <a:sym typeface="宋体" panose="02010600030101010101" pitchFamily="2" charset="-122"/>
              </a:rPr>
              <a:t>骼</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altLang="zh-CN" sz="3600" b="1">
                <a:solidFill>
                  <a:srgbClr val="FF0000"/>
                </a:solidFill>
                <a:ea typeface="宋体" panose="02010600030101010101" pitchFamily="2" charset="-122"/>
                <a:sym typeface="宋体" panose="02010600030101010101" pitchFamily="2" charset="-122"/>
              </a:rPr>
              <a:t>漂</a:t>
            </a:r>
            <a:r>
              <a:rPr altLang="zh-CN" sz="3600" b="1">
                <a:ea typeface="宋体" panose="02010600030101010101" pitchFamily="2" charset="-122"/>
                <a:sym typeface="宋体" panose="02010600030101010101" pitchFamily="2" charset="-122"/>
              </a:rPr>
              <a:t>移</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zh-CN" altLang="zh-CN" sz="3600" b="1">
                <a:latin typeface="宋体" panose="02010600030101010101" pitchFamily="2" charset="-122"/>
                <a:ea typeface="宋体" panose="02010600030101010101" pitchFamily="2" charset="-122"/>
                <a:sym typeface="宋体" panose="02010600030101010101" pitchFamily="2" charset="-122"/>
              </a:rPr>
              <a:t>地</a:t>
            </a:r>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壳</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zh-CN" sz="3600" b="1">
                <a:latin typeface="宋体" panose="02010600030101010101" pitchFamily="2" charset="-122"/>
                <a:ea typeface="宋体" panose="02010600030101010101" pitchFamily="2" charset="-122"/>
                <a:sym typeface="宋体" panose="02010600030101010101" pitchFamily="2" charset="-122"/>
              </a:rPr>
              <a:t>两</a:t>
            </a:r>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栖</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sym typeface="微软雅黑" panose="020B0503020204020204" charset="-122"/>
              </a:rPr>
              <a:t>陨</a:t>
            </a:r>
            <a:r>
              <a:rPr lang="zh-CN" altLang="en-US" sz="3600" b="1">
                <a:latin typeface="宋体" panose="02010600030101010101" pitchFamily="2" charset="-122"/>
                <a:ea typeface="宋体" panose="02010600030101010101" pitchFamily="2" charset="-122"/>
                <a:sym typeface="微软雅黑" panose="020B0503020204020204" charset="-122"/>
              </a:rPr>
              <a:t>石</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zh-CN" altLang="en-US" sz="3600" b="1">
                <a:latin typeface="Arial" panose="020B0604020202020204" pitchFamily="34" charset="0"/>
                <a:ea typeface="宋体" panose="02010600030101010101" pitchFamily="2" charset="-122"/>
                <a:sym typeface="宋体" panose="02010600030101010101" pitchFamily="2" charset="-122"/>
              </a:rPr>
              <a:t>流</a:t>
            </a:r>
            <a:r>
              <a:rPr lang="en-US" altLang="zh-CN" sz="3600">
                <a:latin typeface="Arial" panose="020B0604020202020204" pitchFamily="34" charset="0"/>
                <a:ea typeface="宋体" panose="02010600030101010101" pitchFamily="2" charset="-122"/>
                <a:sym typeface="宋体" panose="02010600030101010101" pitchFamily="2" charset="-122"/>
              </a:rPr>
              <a:t>sh</a:t>
            </a:r>
            <a:r>
              <a:rPr lang="en-US" altLang="en-US" sz="3600">
                <a:latin typeface="方正楷体_GBK" charset="0"/>
                <a:ea typeface="微软雅黑" panose="020B0503020204020204" charset="-122"/>
                <a:sym typeface="微软雅黑" panose="020B0503020204020204" charset="-122"/>
              </a:rPr>
              <a:t>ì</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zh-CN" sz="3600">
                <a:latin typeface="Arial" panose="020B0604020202020204" pitchFamily="34" charset="0"/>
                <a:ea typeface="宋体" panose="02010600030101010101" pitchFamily="2" charset="-122"/>
                <a:sym typeface="宋体" panose="02010600030101010101" pitchFamily="2" charset="-122"/>
              </a:rPr>
              <a:t>zhě</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宋体" panose="02010600030101010101" pitchFamily="2" charset="-122"/>
                <a:ea typeface="宋体" panose="02010600030101010101" pitchFamily="2" charset="-122"/>
                <a:sym typeface="+mn-ea"/>
              </a:rPr>
              <a:t>皱</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Arial" panose="020B0604020202020204" pitchFamily="34" charset="0"/>
                <a:ea typeface="宋体" panose="02010600030101010101" pitchFamily="2" charset="-122"/>
                <a:sym typeface="宋体" panose="02010600030101010101" pitchFamily="2" charset="-122"/>
              </a:rPr>
              <a:t>xié</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latin typeface="宋体" panose="02010600030101010101" pitchFamily="2" charset="-122"/>
                <a:ea typeface="宋体" panose="02010600030101010101" pitchFamily="2" charset="-122"/>
                <a:sym typeface="微软雅黑" panose="020B0503020204020204" charset="-122"/>
              </a:rPr>
              <a:t>带</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en-US" altLang="zh-CN" sz="3600">
                <a:latin typeface="Arial" panose="020B0604020202020204" pitchFamily="34" charset="0"/>
                <a:ea typeface="宋体" panose="02010600030101010101" pitchFamily="2" charset="-122"/>
                <a:sym typeface="宋体" panose="02010600030101010101" pitchFamily="2" charset="-122"/>
              </a:rPr>
              <a:t>hu</a:t>
            </a:r>
            <a:r>
              <a:rPr lang="en-US" altLang="en-US" sz="3600">
                <a:latin typeface="方正楷体_GBK" charset="0"/>
                <a:ea typeface="微软雅黑" panose="020B0503020204020204" charset="-122"/>
                <a:sym typeface="微软雅黑" panose="020B0503020204020204" charset="-122"/>
              </a:rPr>
              <a:t>ì</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zh-CN" sz="3600" b="1">
                <a:latin typeface="宋体" panose="02010600030101010101" pitchFamily="2" charset="-122"/>
                <a:ea typeface="宋体" panose="02010600030101010101" pitchFamily="2" charset="-122"/>
                <a:sym typeface="宋体" panose="02010600030101010101" pitchFamily="2" charset="-122"/>
              </a:rPr>
              <a:t>星</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zh-CN" sz="3600" b="1">
                <a:latin typeface="宋体" panose="02010600030101010101" pitchFamily="2" charset="-122"/>
                <a:ea typeface="宋体" panose="02010600030101010101" pitchFamily="2" charset="-122"/>
                <a:sym typeface="宋体" panose="02010600030101010101" pitchFamily="2" charset="-122"/>
              </a:rPr>
              <a:t>潮</a:t>
            </a:r>
            <a:r>
              <a:rPr lang="en-US" altLang="zh-CN" sz="3600">
                <a:latin typeface="Arial" panose="020B0604020202020204" pitchFamily="34" charset="0"/>
                <a:ea typeface="宋体" panose="02010600030101010101" pitchFamily="2" charset="-122"/>
                <a:sym typeface="宋体" panose="02010600030101010101" pitchFamily="2" charset="-122"/>
              </a:rPr>
              <a:t>xī</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           </a:t>
            </a:r>
            <a:r>
              <a:rPr lang="zh-CN" altLang="zh-CN" sz="3600">
                <a:latin typeface="Arial" panose="020B0604020202020204" pitchFamily="34" charset="0"/>
                <a:ea typeface="宋体" panose="02010600030101010101" pitchFamily="2" charset="-122"/>
                <a:sym typeface="宋体" panose="02010600030101010101" pitchFamily="2" charset="-122"/>
              </a:rPr>
              <a:t>jié</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dirty="0" smtClean="0">
                <a:latin typeface="新宋体" panose="02010609030101010101" pitchFamily="49" charset="-122"/>
                <a:ea typeface="新宋体" panose="02010609030101010101" pitchFamily="49" charset="-122"/>
                <a:sym typeface="+mn-ea"/>
              </a:rPr>
              <a:t>难</a:t>
            </a:r>
            <a:r>
              <a:rPr lang="en-US" altLang="zh-CN" sz="3600" b="1">
                <a:latin typeface="宋体" panose="02010600030101010101" pitchFamily="2" charset="-122"/>
                <a:ea typeface="宋体" panose="02010600030101010101" pitchFamily="2" charset="-122"/>
                <a:sym typeface="宋体" panose="02010600030101010101" pitchFamily="2" charset="-122"/>
              </a:rPr>
              <a:t>      </a:t>
            </a:r>
            <a:endParaRPr lang="en-US" altLang="zh-CN" sz="3600" b="1">
              <a:latin typeface="宋体" panose="02010600030101010101" pitchFamily="2" charset="-122"/>
              <a:ea typeface="宋体" panose="02010600030101010101" pitchFamily="2" charset="-122"/>
              <a:sym typeface="宋体" panose="02010600030101010101" pitchFamily="2" charset="-122"/>
            </a:endParaRPr>
          </a:p>
          <a:p>
            <a:pPr>
              <a:lnSpc>
                <a:spcPct val="115000"/>
              </a:lnSpc>
            </a:pPr>
            <a:r>
              <a:rPr lang="en-US" altLang="zh-CN" sz="3600" b="1">
                <a:latin typeface="Arial" panose="020B0604020202020204" pitchFamily="34" charset="0"/>
                <a:ea typeface="宋体" panose="02010600030101010101" pitchFamily="2" charset="-122"/>
                <a:sym typeface="宋体" panose="02010600030101010101" pitchFamily="2" charset="-122"/>
              </a:rPr>
              <a:t>追</a:t>
            </a:r>
            <a:r>
              <a:rPr lang="en-US" altLang="zh-CN" sz="3600">
                <a:latin typeface="Arial" panose="020B0604020202020204" pitchFamily="34" charset="0"/>
                <a:ea typeface="宋体" panose="02010600030101010101" pitchFamily="2" charset="-122"/>
                <a:sym typeface="宋体" panose="02010600030101010101" pitchFamily="2" charset="-122"/>
              </a:rPr>
              <a:t>sù</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Arial" panose="020B0604020202020204" pitchFamily="34" charset="0"/>
                <a:ea typeface="宋体" panose="02010600030101010101" pitchFamily="2" charset="-122"/>
                <a:sym typeface="宋体" panose="02010600030101010101" pitchFamily="2" charset="-122"/>
              </a:rPr>
              <a:t>y</a:t>
            </a:r>
            <a:r>
              <a:rPr lang="en-US" altLang="zh-CN" sz="3600" b="1">
                <a:latin typeface="宋体" panose="02010600030101010101" pitchFamily="2" charset="-122"/>
                <a:ea typeface="宋体" panose="02010600030101010101" pitchFamily="2" charset="-122"/>
                <a:sym typeface="宋体" panose="02010600030101010101" pitchFamily="2" charset="-122"/>
              </a:rPr>
              <a:t>ǎ</a:t>
            </a:r>
            <a:r>
              <a:rPr lang="en-US" altLang="zh-CN" sz="3600">
                <a:latin typeface="Arial" panose="020B0604020202020204" pitchFamily="34" charset="0"/>
                <a:ea typeface="宋体" panose="02010600030101010101" pitchFamily="2" charset="-122"/>
                <a:sym typeface="宋体" panose="02010600030101010101" pitchFamily="2" charset="-122"/>
              </a:rPr>
              <a:t>n</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en-US" altLang="zh-CN" sz="3600">
                <a:latin typeface="方正楷体_GBK" charset="0"/>
                <a:ea typeface="微软雅黑" panose="020B0503020204020204" charset="-122"/>
                <a:sym typeface="微软雅黑" panose="020B0503020204020204" charset="-122"/>
              </a:rPr>
              <a:t>)</a:t>
            </a:r>
            <a:r>
              <a:rPr lang="en-US" altLang="zh-CN" sz="3600" b="1">
                <a:latin typeface="宋体" panose="02010600030101010101" pitchFamily="2" charset="-122"/>
                <a:ea typeface="宋体" panose="02010600030101010101" pitchFamily="2" charset="-122"/>
                <a:sym typeface="微软雅黑" panose="020B0503020204020204" charset="-122"/>
              </a:rPr>
              <a:t>射</a:t>
            </a:r>
            <a:r>
              <a:rPr lang="zh-CN" altLang="zh-CN" sz="3600" b="1">
                <a:latin typeface="黑体" panose="02010609060101010101" charset="-122"/>
                <a:ea typeface="黑体" panose="02010609060101010101" charset="-122"/>
                <a:sym typeface="宋体" panose="02010600030101010101" pitchFamily="2" charset="-122"/>
              </a:rPr>
              <a:t>   </a:t>
            </a:r>
            <a:endParaRPr lang="zh-CN" altLang="zh-CN" sz="3600" b="1">
              <a:latin typeface="黑体" panose="02010609060101010101" charset="-122"/>
              <a:ea typeface="黑体" panose="02010609060101010101" charset="-122"/>
              <a:sym typeface="宋体" panose="02010600030101010101" pitchFamily="2" charset="-122"/>
            </a:endParaRPr>
          </a:p>
        </p:txBody>
      </p:sp>
      <p:sp>
        <p:nvSpPr>
          <p:cNvPr id="2" name="文本框 1"/>
          <p:cNvSpPr txBox="1"/>
          <p:nvPr>
            <p:custDataLst>
              <p:tags r:id="rId2"/>
            </p:custDataLst>
          </p:nvPr>
        </p:nvSpPr>
        <p:spPr>
          <a:xfrm>
            <a:off x="1656080" y="1132205"/>
            <a:ext cx="8756650" cy="1384300"/>
          </a:xfrm>
          <a:prstGeom prst="rect">
            <a:avLst/>
          </a:prstGeom>
          <a:noFill/>
          <a:ln w="9525">
            <a:noFill/>
          </a:ln>
        </p:spPr>
        <p:txBody>
          <a:bodyPr wrap="square" anchor="t" anchorCtr="0"/>
          <a:p>
            <a:pPr>
              <a:lnSpc>
                <a:spcPct val="110000"/>
              </a:lnSpc>
              <a:buClrTx/>
              <a:buFontTx/>
            </a:pPr>
            <a:r>
              <a:rPr lang="en-US" altLang="zh-CN" sz="3200">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t</a:t>
            </a:r>
            <a:r>
              <a:rPr lang="en-US" altLang="en-US" sz="3735">
                <a:solidFill>
                  <a:srgbClr val="FF0000"/>
                </a:solidFill>
                <a:latin typeface="Arial" panose="020B0604020202020204" pitchFamily="34" charset="0"/>
                <a:ea typeface="宋体" panose="02010600030101010101" pitchFamily="2" charset="-122"/>
                <a:sym typeface="宋体" panose="02010600030101010101" pitchFamily="2" charset="-122"/>
              </a:rPr>
              <a:t>ú</a:t>
            </a: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n                       gé                     </a:t>
            </a:r>
            <a:r>
              <a:rPr lang="en-US" altLang="zh-CN" sz="3735">
                <a:solidFill>
                  <a:srgbClr val="FF0000"/>
                </a:solidFill>
                <a:ea typeface="宋体" panose="02010600030101010101" pitchFamily="2" charset="-122"/>
                <a:sym typeface="宋体" panose="02010600030101010101" pitchFamily="2" charset="-122"/>
              </a:rPr>
              <a:t>pi</a:t>
            </a:r>
            <a:r>
              <a:rPr lang="en-US" altLang="zh-CN" sz="3735" b="1">
                <a:solidFill>
                  <a:srgbClr val="FF0000"/>
                </a:solidFill>
                <a:latin typeface="宋体" panose="02010600030101010101" pitchFamily="2" charset="-122"/>
                <a:ea typeface="宋体" panose="02010600030101010101" pitchFamily="2" charset="-122"/>
                <a:sym typeface="宋体" panose="02010600030101010101" pitchFamily="2" charset="-122"/>
              </a:rPr>
              <a:t>ā</a:t>
            </a:r>
            <a:r>
              <a:rPr lang="en-US" altLang="zh-CN" sz="3735">
                <a:solidFill>
                  <a:srgbClr val="FF0000"/>
                </a:solidFill>
                <a:ea typeface="宋体" panose="02010600030101010101" pitchFamily="2" charset="-122"/>
                <a:sym typeface="宋体" panose="02010600030101010101" pitchFamily="2" charset="-122"/>
              </a:rPr>
              <a:t>o</a:t>
            </a: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10000"/>
              </a:lnSpc>
              <a:buClrTx/>
              <a:buFontTx/>
            </a:pP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    qi</a:t>
            </a:r>
            <a:r>
              <a:rPr lang="en-US" altLang="zh-CN" sz="3735" b="1">
                <a:solidFill>
                  <a:srgbClr val="FF0000"/>
                </a:solidFill>
                <a:latin typeface="宋体" panose="02010600030101010101" pitchFamily="2" charset="-122"/>
                <a:ea typeface="宋体" panose="02010600030101010101" pitchFamily="2" charset="-122"/>
                <a:sym typeface="宋体" panose="02010600030101010101" pitchFamily="2" charset="-122"/>
              </a:rPr>
              <a:t>à</a:t>
            </a: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o                    </a:t>
            </a:r>
            <a:r>
              <a:rPr lang="en-US" altLang="zh-CN" sz="3735" err="1">
                <a:solidFill>
                  <a:srgbClr val="FF0000"/>
                </a:solidFill>
                <a:latin typeface="+mj-lt"/>
                <a:ea typeface="宋体" panose="02010600030101010101" pitchFamily="2" charset="-122"/>
                <a:cs typeface="+mj-lt"/>
                <a:sym typeface="+mn-ea"/>
              </a:rPr>
              <a:t>qī                     yǔn</a:t>
            </a:r>
            <a:r>
              <a:rPr lang="en-US" altLang="zh-CN" sz="3735"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735">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10000"/>
              </a:lnSpc>
              <a:buClrTx/>
              <a:buFontTx/>
            </a:pPr>
            <a:r>
              <a:rPr lang="en-US" altLang="zh-CN" sz="3200" b="1">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3" name="文本框 2"/>
          <p:cNvSpPr txBox="1"/>
          <p:nvPr>
            <p:custDataLst>
              <p:tags r:id="rId3"/>
            </p:custDataLst>
          </p:nvPr>
        </p:nvSpPr>
        <p:spPr>
          <a:xfrm>
            <a:off x="1656080" y="2442210"/>
            <a:ext cx="8282940" cy="1864360"/>
          </a:xfrm>
          <a:prstGeom prst="rect">
            <a:avLst/>
          </a:prstGeom>
          <a:noFill/>
          <a:ln w="9525">
            <a:noFill/>
          </a:ln>
        </p:spPr>
        <p:txBody>
          <a:bodyPr wrap="square" anchor="t" anchorCtr="0"/>
          <a:p>
            <a:pPr>
              <a:lnSpc>
                <a:spcPct val="110000"/>
              </a:lnSpc>
              <a:buClrTx/>
              <a:buFontTx/>
            </a:pP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逝</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褶                     携</a:t>
            </a:r>
            <a:endPar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10000"/>
              </a:lnSpc>
              <a:buClrTx/>
              <a:buFontTx/>
            </a:pP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sym typeface="宋体" panose="02010600030101010101" pitchFamily="2" charset="-122"/>
              </a:rPr>
              <a:t>彗</a:t>
            </a: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汐                   劫                                   </a:t>
            </a:r>
            <a:endPar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endParaRPr>
          </a:p>
          <a:p>
            <a:pPr>
              <a:lnSpc>
                <a:spcPct val="110000"/>
              </a:lnSpc>
              <a:buClrTx/>
              <a:buFontTx/>
            </a:pPr>
            <a:r>
              <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rPr>
              <a:t>     溯                    </a:t>
            </a:r>
            <a:r>
              <a:rPr lang="zh-CN" altLang="en-US" sz="3600" b="1" dirty="0">
                <a:solidFill>
                  <a:srgbClr val="FF0000"/>
                </a:solidFill>
                <a:latin typeface="宋体" panose="02010600030101010101" pitchFamily="2" charset="-122"/>
                <a:ea typeface="宋体" panose="02010600030101010101" pitchFamily="2" charset="-122"/>
                <a:sym typeface="+mn-ea"/>
              </a:rPr>
              <a:t>衍</a:t>
            </a:r>
            <a:endParaRPr lang="en-US" altLang="zh-CN" sz="3600" b="1">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30" name="文本框 29"/>
          <p:cNvSpPr txBox="1"/>
          <p:nvPr/>
        </p:nvSpPr>
        <p:spPr>
          <a:xfrm>
            <a:off x="1122799" y="5176037"/>
            <a:ext cx="533400" cy="645160"/>
          </a:xfrm>
          <a:prstGeom prst="rect">
            <a:avLst/>
          </a:prstGeom>
          <a:noFill/>
        </p:spPr>
        <p:txBody>
          <a:bodyPr wrap="square">
            <a:spAutoFit/>
          </a:bodyPr>
          <a:p>
            <a:pPr algn="ctr"/>
            <a:r>
              <a:rPr lang="zh-CN" altLang="en-US" sz="3600" b="1">
                <a:solidFill>
                  <a:schemeClr val="tx1"/>
                </a:solidFill>
                <a:latin typeface="宋体" panose="02010600030101010101" pitchFamily="2" charset="-122"/>
                <a:ea typeface="宋体" panose="02010600030101010101" pitchFamily="2" charset="-122"/>
              </a:rPr>
              <a:t>漂</a:t>
            </a:r>
            <a:endParaRPr lang="zh-CN" altLang="en-US" sz="3600" b="1">
              <a:solidFill>
                <a:schemeClr val="tx1"/>
              </a:solidFill>
              <a:latin typeface="宋体" panose="02010600030101010101" pitchFamily="2" charset="-122"/>
              <a:ea typeface="宋体" panose="02010600030101010101" pitchFamily="2" charset="-122"/>
            </a:endParaRPr>
          </a:p>
        </p:txBody>
      </p:sp>
      <p:sp>
        <p:nvSpPr>
          <p:cNvPr id="31" name="左大括号 30"/>
          <p:cNvSpPr/>
          <p:nvPr/>
        </p:nvSpPr>
        <p:spPr>
          <a:xfrm>
            <a:off x="1732280" y="4509770"/>
            <a:ext cx="162560" cy="1922145"/>
          </a:xfrm>
          <a:prstGeom prst="leftBrace">
            <a:avLst>
              <a:gd name="adj1" fmla="val 56720"/>
              <a:gd name="adj2" fmla="val 50000"/>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0" name="矩形 9"/>
          <p:cNvSpPr>
            <a:spLocks noChangeArrowheads="1"/>
          </p:cNvSpPr>
          <p:nvPr/>
        </p:nvSpPr>
        <p:spPr bwMode="auto">
          <a:xfrm>
            <a:off x="1833245" y="4506595"/>
            <a:ext cx="3006725" cy="200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15000"/>
              </a:lnSpc>
              <a:spcBef>
                <a:spcPts val="0"/>
              </a:spcBef>
              <a:spcAft>
                <a:spcPts val="0"/>
              </a:spcAft>
              <a:buNone/>
            </a:pPr>
            <a:r>
              <a:rPr lang="zh-CN" altLang="en-US" sz="3600" b="1">
                <a:solidFill>
                  <a:srgbClr val="FF0000"/>
                </a:solidFill>
                <a:latin typeface="宋体" panose="02010600030101010101" pitchFamily="2" charset="-122"/>
              </a:rPr>
              <a:t>漂</a:t>
            </a:r>
            <a:r>
              <a:rPr lang="zh-CN" altLang="en-US" sz="3600" b="1">
                <a:solidFill>
                  <a:prstClr val="black"/>
                </a:solidFill>
                <a:latin typeface="宋体" panose="02010600030101010101" pitchFamily="2" charset="-122"/>
              </a:rPr>
              <a:t>移</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楷体" panose="02010609060101010101" pitchFamily="49" charset="-122"/>
                <a:ea typeface="楷体" panose="02010609060101010101" pitchFamily="49" charset="-122"/>
              </a:rPr>
              <a:t>   </a:t>
            </a:r>
            <a:r>
              <a:rPr lang="en-US" altLang="zh-CN" sz="3600" b="1">
                <a:solidFill>
                  <a:prstClr val="black"/>
                </a:solidFill>
                <a:latin typeface="楷体" panose="02010609060101010101" pitchFamily="49" charset="-122"/>
                <a:ea typeface="楷体" panose="02010609060101010101" pitchFamily="49" charset="-122"/>
              </a:rPr>
              <a:t>  </a:t>
            </a:r>
            <a:r>
              <a:rPr lang="en-US" altLang="zh-CN" sz="3600">
                <a:latin typeface="方正楷体_GBK" charset="0"/>
                <a:ea typeface="微软雅黑" panose="020B0503020204020204" charset="-122"/>
                <a:sym typeface="微软雅黑" panose="020B0503020204020204" charset="-122"/>
              </a:rPr>
              <a:t>)</a:t>
            </a:r>
            <a:endParaRPr lang="en-US" altLang="zh-CN" sz="3600" b="1">
              <a:solidFill>
                <a:prstClr val="black"/>
              </a:solidFill>
              <a:latin typeface="楷体" panose="02010609060101010101" pitchFamily="49" charset="-122"/>
              <a:ea typeface="楷体" panose="02010609060101010101" pitchFamily="49" charset="-122"/>
            </a:endParaRPr>
          </a:p>
          <a:p>
            <a:pPr defTabSz="1219200" eaLnBrk="1" hangingPunct="1">
              <a:lnSpc>
                <a:spcPct val="115000"/>
              </a:lnSpc>
              <a:spcBef>
                <a:spcPts val="0"/>
              </a:spcBef>
              <a:spcAft>
                <a:spcPts val="0"/>
              </a:spcAft>
              <a:buNone/>
            </a:pPr>
            <a:r>
              <a:rPr lang="zh-CN" altLang="en-US" sz="3600" b="1">
                <a:solidFill>
                  <a:srgbClr val="FF0000"/>
                </a:solidFill>
                <a:latin typeface="宋体" panose="02010600030101010101" pitchFamily="2" charset="-122"/>
              </a:rPr>
              <a:t>漂</a:t>
            </a:r>
            <a:r>
              <a:rPr lang="zh-CN" altLang="en-US" sz="3600" b="1">
                <a:solidFill>
                  <a:prstClr val="black"/>
                </a:solidFill>
                <a:latin typeface="宋体" panose="02010600030101010101" pitchFamily="2" charset="-122"/>
              </a:rPr>
              <a:t>白</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楷体" panose="02010609060101010101" pitchFamily="49" charset="-122"/>
                <a:ea typeface="楷体" panose="02010609060101010101" pitchFamily="49" charset="-122"/>
              </a:rPr>
              <a:t>  </a:t>
            </a:r>
            <a:r>
              <a:rPr lang="en-US" altLang="zh-CN" sz="3600" b="1">
                <a:solidFill>
                  <a:prstClr val="black"/>
                </a:solidFill>
                <a:latin typeface="楷体" panose="02010609060101010101" pitchFamily="49" charset="-122"/>
                <a:ea typeface="楷体" panose="02010609060101010101" pitchFamily="49" charset="-122"/>
              </a:rPr>
              <a:t> </a:t>
            </a:r>
            <a:r>
              <a:rPr lang="zh-CN" altLang="en-US" sz="3600" b="1">
                <a:solidFill>
                  <a:prstClr val="black"/>
                </a:solidFill>
                <a:latin typeface="楷体" panose="02010609060101010101" pitchFamily="49" charset="-122"/>
                <a:ea typeface="楷体" panose="02010609060101010101" pitchFamily="49" charset="-122"/>
              </a:rPr>
              <a:t> </a:t>
            </a:r>
            <a:r>
              <a:rPr lang="en-US" altLang="zh-CN" sz="3600" b="1">
                <a:solidFill>
                  <a:prstClr val="black"/>
                </a:solidFill>
                <a:latin typeface="楷体" panose="02010609060101010101" pitchFamily="49" charset="-122"/>
                <a:ea typeface="楷体" panose="02010609060101010101" pitchFamily="49" charset="-122"/>
              </a:rPr>
              <a:t> </a:t>
            </a:r>
            <a:r>
              <a:rPr lang="en-US" altLang="zh-CN" sz="3600">
                <a:latin typeface="方正楷体_GBK" charset="0"/>
                <a:ea typeface="微软雅黑" panose="020B0503020204020204" charset="-122"/>
                <a:sym typeface="微软雅黑" panose="020B0503020204020204" charset="-122"/>
              </a:rPr>
              <a:t>)</a:t>
            </a:r>
            <a:r>
              <a:rPr lang="zh-CN" altLang="en-US" sz="3600" b="1">
                <a:solidFill>
                  <a:srgbClr val="FF0000"/>
                </a:solidFill>
                <a:latin typeface="宋体" panose="02010600030101010101" pitchFamily="2" charset="-122"/>
                <a:sym typeface="+mn-ea"/>
              </a:rPr>
              <a:t>漂</a:t>
            </a:r>
            <a:r>
              <a:rPr lang="zh-CN" altLang="en-US" sz="3600" b="1">
                <a:solidFill>
                  <a:prstClr val="black"/>
                </a:solidFill>
                <a:latin typeface="宋体" panose="02010600030101010101" pitchFamily="2" charset="-122"/>
                <a:sym typeface="+mn-ea"/>
              </a:rPr>
              <a:t>亮</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楷体" panose="02010609060101010101" pitchFamily="49" charset="-122"/>
                <a:ea typeface="楷体" panose="02010609060101010101" pitchFamily="49" charset="-122"/>
                <a:sym typeface="+mn-ea"/>
              </a:rPr>
              <a:t>   </a:t>
            </a:r>
            <a:r>
              <a:rPr lang="en-US" altLang="zh-CN" sz="3600" b="1">
                <a:solidFill>
                  <a:prstClr val="black"/>
                </a:solidFill>
                <a:latin typeface="楷体" panose="02010609060101010101" pitchFamily="49" charset="-122"/>
                <a:ea typeface="楷体" panose="02010609060101010101" pitchFamily="49" charset="-122"/>
                <a:sym typeface="+mn-ea"/>
              </a:rPr>
              <a:t>  </a:t>
            </a:r>
            <a:r>
              <a:rPr lang="en-US" altLang="zh-CN" sz="3600">
                <a:latin typeface="方正楷体_GBK" charset="0"/>
                <a:ea typeface="微软雅黑" panose="020B0503020204020204" charset="-122"/>
                <a:sym typeface="微软雅黑" panose="020B0503020204020204" charset="-122"/>
              </a:rPr>
              <a:t>)</a:t>
            </a:r>
            <a:endParaRPr lang="en-US" altLang="zh-CN" sz="3600" b="1">
              <a:solidFill>
                <a:prstClr val="black"/>
              </a:solidFill>
              <a:latin typeface="楷体" panose="02010609060101010101" pitchFamily="49" charset="-122"/>
              <a:ea typeface="楷体" panose="02010609060101010101" pitchFamily="49" charset="-122"/>
            </a:endParaRPr>
          </a:p>
        </p:txBody>
      </p:sp>
      <p:sp>
        <p:nvSpPr>
          <p:cNvPr id="4" name="文本框 3"/>
          <p:cNvSpPr txBox="1"/>
          <p:nvPr/>
        </p:nvSpPr>
        <p:spPr>
          <a:xfrm>
            <a:off x="3005455" y="4542155"/>
            <a:ext cx="1114425" cy="666115"/>
          </a:xfrm>
          <a:prstGeom prst="rect">
            <a:avLst/>
          </a:prstGeom>
          <a:noFill/>
        </p:spPr>
        <p:txBody>
          <a:bodyPr wrap="square" rtlCol="0" anchor="t">
            <a:spAutoFit/>
          </a:bodyPr>
          <a:p>
            <a:r>
              <a:rPr lang="en-US" altLang="zh-CN" sz="3735">
                <a:solidFill>
                  <a:srgbClr val="FF0000"/>
                </a:solidFill>
                <a:ea typeface="宋体" panose="02010600030101010101" pitchFamily="2" charset="-122"/>
                <a:sym typeface="宋体" panose="02010600030101010101" pitchFamily="2" charset="-122"/>
              </a:rPr>
              <a:t>pi</a:t>
            </a:r>
            <a:r>
              <a:rPr lang="en-US" altLang="zh-CN" sz="3735" b="1">
                <a:solidFill>
                  <a:srgbClr val="FF0000"/>
                </a:solidFill>
                <a:latin typeface="宋体" panose="02010600030101010101" pitchFamily="2" charset="-122"/>
                <a:ea typeface="宋体" panose="02010600030101010101" pitchFamily="2" charset="-122"/>
                <a:sym typeface="宋体" panose="02010600030101010101" pitchFamily="2" charset="-122"/>
              </a:rPr>
              <a:t>ā</a:t>
            </a:r>
            <a:r>
              <a:rPr lang="en-US" altLang="zh-CN" sz="3735">
                <a:solidFill>
                  <a:srgbClr val="FF0000"/>
                </a:solidFill>
                <a:ea typeface="宋体" panose="02010600030101010101" pitchFamily="2" charset="-122"/>
                <a:sym typeface="宋体" panose="02010600030101010101" pitchFamily="2" charset="-122"/>
              </a:rPr>
              <a:t>o</a:t>
            </a:r>
            <a:endParaRPr lang="en-US" altLang="zh-CN" sz="3735">
              <a:solidFill>
                <a:srgbClr val="FF0000"/>
              </a:solidFill>
              <a:ea typeface="宋体" panose="02010600030101010101" pitchFamily="2" charset="-122"/>
              <a:sym typeface="宋体" panose="02010600030101010101" pitchFamily="2" charset="-122"/>
            </a:endParaRPr>
          </a:p>
        </p:txBody>
      </p:sp>
      <p:sp>
        <p:nvSpPr>
          <p:cNvPr id="5" name="文本框 4"/>
          <p:cNvSpPr txBox="1"/>
          <p:nvPr/>
        </p:nvSpPr>
        <p:spPr>
          <a:xfrm>
            <a:off x="3005455" y="5175885"/>
            <a:ext cx="1114425" cy="666115"/>
          </a:xfrm>
          <a:prstGeom prst="rect">
            <a:avLst/>
          </a:prstGeom>
          <a:noFill/>
        </p:spPr>
        <p:txBody>
          <a:bodyPr wrap="square" rtlCol="0" anchor="t">
            <a:spAutoFit/>
          </a:bodyPr>
          <a:p>
            <a:r>
              <a:rPr lang="en-US" altLang="zh-CN" sz="3735">
                <a:solidFill>
                  <a:srgbClr val="FF0000"/>
                </a:solidFill>
                <a:ea typeface="宋体" panose="02010600030101010101" pitchFamily="2" charset="-122"/>
                <a:sym typeface="宋体" panose="02010600030101010101" pitchFamily="2" charset="-122"/>
              </a:rPr>
              <a:t>pi</a:t>
            </a:r>
            <a:r>
              <a:rPr lang="en-US" altLang="en-US" sz="3735" b="1">
                <a:solidFill>
                  <a:srgbClr val="FF0000"/>
                </a:solidFill>
                <a:latin typeface="宋体" panose="02010600030101010101" pitchFamily="2" charset="-122"/>
                <a:ea typeface="宋体" panose="02010600030101010101" pitchFamily="2" charset="-122"/>
                <a:sym typeface="宋体" panose="02010600030101010101" pitchFamily="2" charset="-122"/>
              </a:rPr>
              <a:t>ǎ</a:t>
            </a:r>
            <a:r>
              <a:rPr lang="en-US" altLang="zh-CN" sz="3735">
                <a:solidFill>
                  <a:srgbClr val="FF0000"/>
                </a:solidFill>
                <a:ea typeface="宋体" panose="02010600030101010101" pitchFamily="2" charset="-122"/>
                <a:sym typeface="宋体" panose="02010600030101010101" pitchFamily="2" charset="-122"/>
              </a:rPr>
              <a:t>o</a:t>
            </a:r>
            <a:endParaRPr lang="en-US" altLang="zh-CN" sz="3735">
              <a:solidFill>
                <a:srgbClr val="FF0000"/>
              </a:solidFill>
              <a:ea typeface="宋体" panose="02010600030101010101" pitchFamily="2" charset="-122"/>
              <a:sym typeface="宋体" panose="02010600030101010101" pitchFamily="2" charset="-122"/>
            </a:endParaRPr>
          </a:p>
        </p:txBody>
      </p:sp>
      <p:sp>
        <p:nvSpPr>
          <p:cNvPr id="6" name="文本框 5"/>
          <p:cNvSpPr txBox="1"/>
          <p:nvPr/>
        </p:nvSpPr>
        <p:spPr>
          <a:xfrm>
            <a:off x="3005455" y="5842000"/>
            <a:ext cx="1114425" cy="666115"/>
          </a:xfrm>
          <a:prstGeom prst="rect">
            <a:avLst/>
          </a:prstGeom>
          <a:noFill/>
        </p:spPr>
        <p:txBody>
          <a:bodyPr wrap="square" rtlCol="0" anchor="t">
            <a:spAutoFit/>
          </a:bodyPr>
          <a:p>
            <a:r>
              <a:rPr lang="en-US" altLang="zh-CN" sz="3735">
                <a:solidFill>
                  <a:srgbClr val="FF0000"/>
                </a:solidFill>
                <a:ea typeface="宋体" panose="02010600030101010101" pitchFamily="2" charset="-122"/>
                <a:sym typeface="宋体" panose="02010600030101010101" pitchFamily="2" charset="-122"/>
              </a:rPr>
              <a:t>pi</a:t>
            </a:r>
            <a:r>
              <a:rPr lang="en-US" altLang="zh-CN" sz="3735" b="1">
                <a:solidFill>
                  <a:srgbClr val="FF0000"/>
                </a:solidFill>
                <a:latin typeface="宋体" panose="02010600030101010101" pitchFamily="2" charset="-122"/>
                <a:ea typeface="宋体" panose="02010600030101010101" pitchFamily="2" charset="-122"/>
                <a:sym typeface="宋体" panose="02010600030101010101" pitchFamily="2" charset="-122"/>
              </a:rPr>
              <a:t>à</a:t>
            </a:r>
            <a:r>
              <a:rPr lang="en-US" altLang="zh-CN" sz="3735">
                <a:solidFill>
                  <a:srgbClr val="FF0000"/>
                </a:solidFill>
                <a:ea typeface="宋体" panose="02010600030101010101" pitchFamily="2" charset="-122"/>
                <a:sym typeface="宋体" panose="02010600030101010101" pitchFamily="2" charset="-122"/>
              </a:rPr>
              <a:t>o</a:t>
            </a:r>
            <a:endParaRPr lang="en-US" altLang="zh-CN" sz="3735">
              <a:solidFill>
                <a:srgbClr val="FF0000"/>
              </a:solidFill>
              <a:ea typeface="宋体" panose="02010600030101010101" pitchFamily="2" charset="-122"/>
              <a:sym typeface="宋体" panose="02010600030101010101" pitchFamily="2" charset="-122"/>
            </a:endParaRPr>
          </a:p>
        </p:txBody>
      </p:sp>
      <p:sp>
        <p:nvSpPr>
          <p:cNvPr id="7" name="文本框 6"/>
          <p:cNvSpPr txBox="1"/>
          <p:nvPr/>
        </p:nvSpPr>
        <p:spPr>
          <a:xfrm>
            <a:off x="6208395" y="5147945"/>
            <a:ext cx="1356360" cy="645160"/>
          </a:xfrm>
          <a:prstGeom prst="rect">
            <a:avLst/>
          </a:prstGeom>
          <a:noFill/>
        </p:spPr>
        <p:txBody>
          <a:bodyPr wrap="square">
            <a:spAutoFit/>
          </a:bodyPr>
          <a:p>
            <a:pPr algn="ctr"/>
            <a:r>
              <a:rPr lang="zh-CN" altLang="en-US" sz="3600" b="1">
                <a:solidFill>
                  <a:schemeClr val="tx1"/>
                </a:solidFill>
                <a:latin typeface="宋体" panose="02010600030101010101" pitchFamily="2" charset="-122"/>
                <a:ea typeface="宋体" panose="02010600030101010101" pitchFamily="2" charset="-122"/>
              </a:rPr>
              <a:t>区分</a:t>
            </a:r>
            <a:endParaRPr lang="zh-CN" altLang="en-US" sz="3600" b="1">
              <a:solidFill>
                <a:schemeClr val="tx1"/>
              </a:solidFill>
              <a:latin typeface="宋体" panose="02010600030101010101" pitchFamily="2" charset="-122"/>
              <a:ea typeface="宋体" panose="02010600030101010101" pitchFamily="2" charset="-122"/>
            </a:endParaRPr>
          </a:p>
        </p:txBody>
      </p:sp>
      <p:sp>
        <p:nvSpPr>
          <p:cNvPr id="8" name="矩形 7"/>
          <p:cNvSpPr>
            <a:spLocks noChangeArrowheads="1"/>
          </p:cNvSpPr>
          <p:nvPr/>
        </p:nvSpPr>
        <p:spPr bwMode="auto">
          <a:xfrm>
            <a:off x="7564755" y="4542155"/>
            <a:ext cx="3489960" cy="158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5000"/>
              </a:lnSpc>
              <a:spcBef>
                <a:spcPts val="0"/>
              </a:spcBef>
              <a:spcAft>
                <a:spcPts val="0"/>
              </a:spcAft>
              <a:buNone/>
            </a:pPr>
            <a:r>
              <a:rPr lang="zh-CN" altLang="en-US" sz="3600" b="1">
                <a:solidFill>
                  <a:srgbClr val="FF0000"/>
                </a:solidFill>
                <a:latin typeface="宋体" panose="02010600030101010101" pitchFamily="2" charset="-122"/>
              </a:rPr>
              <a:t>褶</a:t>
            </a:r>
            <a:r>
              <a:rPr lang="zh-CN" altLang="en-US" sz="3600" b="1">
                <a:solidFill>
                  <a:prstClr val="black"/>
                </a:solidFill>
                <a:latin typeface="宋体" panose="02010600030101010101" pitchFamily="2" charset="-122"/>
              </a:rPr>
              <a:t>皱</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楷体" panose="02010609060101010101" pitchFamily="49" charset="-122"/>
                <a:ea typeface="楷体" panose="02010609060101010101" pitchFamily="49" charset="-122"/>
              </a:rPr>
              <a:t>   </a:t>
            </a:r>
            <a:r>
              <a:rPr lang="en-US" altLang="zh-CN" sz="3600" b="1">
                <a:solidFill>
                  <a:prstClr val="black"/>
                </a:solidFill>
                <a:latin typeface="楷体" panose="02010609060101010101" pitchFamily="49" charset="-122"/>
                <a:ea typeface="楷体" panose="02010609060101010101" pitchFamily="49" charset="-122"/>
              </a:rPr>
              <a:t> </a:t>
            </a:r>
            <a:r>
              <a:rPr lang="en-US" altLang="zh-CN" sz="3600">
                <a:latin typeface="方正楷体_GBK" charset="0"/>
                <a:ea typeface="微软雅黑" panose="020B0503020204020204" charset="-122"/>
                <a:sym typeface="微软雅黑" panose="020B0503020204020204" charset="-122"/>
              </a:rPr>
              <a:t>)</a:t>
            </a:r>
            <a:endParaRPr lang="en-US" altLang="zh-CN" sz="3600" b="1">
              <a:solidFill>
                <a:prstClr val="black"/>
              </a:solidFill>
              <a:latin typeface="楷体" panose="02010609060101010101" pitchFamily="49" charset="-122"/>
              <a:ea typeface="楷体" panose="02010609060101010101" pitchFamily="49" charset="-122"/>
            </a:endParaRPr>
          </a:p>
          <a:p>
            <a:pPr defTabSz="1219200" eaLnBrk="1" hangingPunct="1">
              <a:lnSpc>
                <a:spcPct val="135000"/>
              </a:lnSpc>
              <a:spcBef>
                <a:spcPts val="0"/>
              </a:spcBef>
              <a:spcAft>
                <a:spcPts val="0"/>
              </a:spcAft>
              <a:buNone/>
            </a:pPr>
            <a:r>
              <a:rPr lang="zh-CN" altLang="en-US" sz="3600" b="1">
                <a:solidFill>
                  <a:srgbClr val="FF0000"/>
                </a:solidFill>
                <a:latin typeface="宋体" panose="02010600030101010101" pitchFamily="2" charset="-122"/>
              </a:rPr>
              <a:t>熠熠</a:t>
            </a:r>
            <a:r>
              <a:rPr lang="zh-CN" altLang="en-US" sz="3600" b="1">
                <a:solidFill>
                  <a:prstClr val="black"/>
                </a:solidFill>
                <a:latin typeface="宋体" panose="02010600030101010101" pitchFamily="2" charset="-122"/>
              </a:rPr>
              <a:t>生辉</a:t>
            </a:r>
            <a:r>
              <a:rPr lang="en-US" altLang="zh-CN" sz="3600">
                <a:latin typeface="方正楷体_GBK" charset="0"/>
                <a:ea typeface="微软雅黑" panose="020B0503020204020204" charset="-122"/>
                <a:sym typeface="微软雅黑" panose="020B0503020204020204" charset="-122"/>
              </a:rPr>
              <a:t>(</a:t>
            </a:r>
            <a:r>
              <a:rPr lang="zh-CN" altLang="en-US" sz="3600" b="1">
                <a:solidFill>
                  <a:prstClr val="black"/>
                </a:solidFill>
                <a:latin typeface="楷体" panose="02010609060101010101" pitchFamily="49" charset="-122"/>
                <a:ea typeface="楷体" panose="02010609060101010101" pitchFamily="49" charset="-122"/>
              </a:rPr>
              <a:t>  </a:t>
            </a:r>
            <a:r>
              <a:rPr lang="en-US" altLang="zh-CN" sz="3600" b="1">
                <a:solidFill>
                  <a:prstClr val="black"/>
                </a:solidFill>
                <a:latin typeface="楷体" panose="02010609060101010101" pitchFamily="49" charset="-122"/>
                <a:ea typeface="楷体" panose="02010609060101010101" pitchFamily="49" charset="-122"/>
              </a:rPr>
              <a:t> </a:t>
            </a:r>
            <a:r>
              <a:rPr lang="en-US" altLang="zh-CN" sz="3600">
                <a:latin typeface="方正楷体_GBK" charset="0"/>
                <a:ea typeface="微软雅黑" panose="020B0503020204020204" charset="-122"/>
                <a:sym typeface="微软雅黑" panose="020B0503020204020204" charset="-122"/>
              </a:rPr>
              <a:t>)</a:t>
            </a:r>
            <a:endParaRPr lang="en-US" altLang="zh-CN" sz="3600" b="1">
              <a:solidFill>
                <a:prstClr val="black"/>
              </a:solidFill>
              <a:latin typeface="楷体" panose="02010609060101010101" pitchFamily="49" charset="-122"/>
              <a:ea typeface="楷体" panose="02010609060101010101" pitchFamily="49" charset="-122"/>
            </a:endParaRPr>
          </a:p>
        </p:txBody>
      </p:sp>
      <p:sp>
        <p:nvSpPr>
          <p:cNvPr id="9" name="左大括号 8"/>
          <p:cNvSpPr/>
          <p:nvPr/>
        </p:nvSpPr>
        <p:spPr>
          <a:xfrm>
            <a:off x="7385685" y="4843145"/>
            <a:ext cx="179070" cy="1254125"/>
          </a:xfrm>
          <a:prstGeom prst="leftBrace">
            <a:avLst>
              <a:gd name="adj1" fmla="val 56720"/>
              <a:gd name="adj2" fmla="val 50000"/>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1" name="文本框 10"/>
          <p:cNvSpPr txBox="1"/>
          <p:nvPr/>
        </p:nvSpPr>
        <p:spPr>
          <a:xfrm>
            <a:off x="8752205" y="4683125"/>
            <a:ext cx="1114425" cy="666115"/>
          </a:xfrm>
          <a:prstGeom prst="rect">
            <a:avLst/>
          </a:prstGeom>
          <a:noFill/>
        </p:spPr>
        <p:txBody>
          <a:bodyPr wrap="square" rtlCol="0" anchor="t">
            <a:spAutoFit/>
          </a:bodyPr>
          <a:p>
            <a:r>
              <a:rPr lang="en-US" altLang="zh-CN" sz="3735">
                <a:solidFill>
                  <a:srgbClr val="FF0000"/>
                </a:solidFill>
                <a:ea typeface="宋体" panose="02010600030101010101" pitchFamily="2" charset="-122"/>
                <a:sym typeface="宋体" panose="02010600030101010101" pitchFamily="2" charset="-122"/>
              </a:rPr>
              <a:t>zh</a:t>
            </a:r>
            <a:r>
              <a:rPr lang="en-US" altLang="en-US" sz="3735">
                <a:solidFill>
                  <a:srgbClr val="FF0000"/>
                </a:solidFill>
                <a:ea typeface="宋体" panose="02010600030101010101" pitchFamily="2" charset="-122"/>
                <a:sym typeface="宋体" panose="02010600030101010101" pitchFamily="2" charset="-122"/>
              </a:rPr>
              <a:t>ě</a:t>
            </a:r>
            <a:endParaRPr lang="en-US" altLang="en-US" sz="3735">
              <a:solidFill>
                <a:srgbClr val="FF0000"/>
              </a:solidFill>
              <a:ea typeface="宋体" panose="02010600030101010101" pitchFamily="2" charset="-122"/>
              <a:sym typeface="宋体" panose="02010600030101010101" pitchFamily="2" charset="-122"/>
            </a:endParaRPr>
          </a:p>
        </p:txBody>
      </p:sp>
      <p:sp>
        <p:nvSpPr>
          <p:cNvPr id="12" name="文本框 11"/>
          <p:cNvSpPr txBox="1"/>
          <p:nvPr/>
        </p:nvSpPr>
        <p:spPr>
          <a:xfrm>
            <a:off x="9749790" y="5462270"/>
            <a:ext cx="611505" cy="666115"/>
          </a:xfrm>
          <a:prstGeom prst="rect">
            <a:avLst/>
          </a:prstGeom>
          <a:noFill/>
        </p:spPr>
        <p:txBody>
          <a:bodyPr wrap="square" rtlCol="0" anchor="t">
            <a:spAutoFit/>
          </a:bodyPr>
          <a:p>
            <a:r>
              <a:rPr lang="en-US" altLang="zh-CN" sz="3735">
                <a:solidFill>
                  <a:srgbClr val="FF0000"/>
                </a:solidFill>
                <a:ea typeface="宋体" panose="02010600030101010101" pitchFamily="2" charset="-122"/>
                <a:sym typeface="宋体" panose="02010600030101010101" pitchFamily="2" charset="-122"/>
              </a:rPr>
              <a:t>y</a:t>
            </a:r>
            <a:r>
              <a:rPr lang="en-US" altLang="en-US" sz="3735">
                <a:solidFill>
                  <a:srgbClr val="FF0000"/>
                </a:solidFill>
                <a:ea typeface="宋体" panose="02010600030101010101" pitchFamily="2" charset="-122"/>
                <a:sym typeface="宋体" panose="02010600030101010101" pitchFamily="2" charset="-122"/>
              </a:rPr>
              <a:t>ì</a:t>
            </a:r>
            <a:endParaRPr lang="en-US" altLang="en-US" sz="3735">
              <a:solidFill>
                <a:srgbClr val="FF0000"/>
              </a:solidFill>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611505" y="165735"/>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勾画关键语句</a:t>
            </a:r>
            <a:endParaRPr lang="zh-CN" altLang="en-US" sz="4000" dirty="0">
              <a:latin typeface="黑体" panose="02010609060101010101" charset="-122"/>
              <a:ea typeface="黑体" panose="02010609060101010101" charset="-122"/>
            </a:endParaRPr>
          </a:p>
        </p:txBody>
      </p:sp>
      <p:sp>
        <p:nvSpPr>
          <p:cNvPr id="2" name="矩形 1"/>
          <p:cNvSpPr/>
          <p:nvPr/>
        </p:nvSpPr>
        <p:spPr>
          <a:xfrm>
            <a:off x="723265" y="850900"/>
            <a:ext cx="11468735" cy="64516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1</a:t>
            </a:r>
            <a:r>
              <a:rPr kumimoji="0" lang="en-US" altLang="zh-CN" sz="36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阅读《恐龙无处不有》，圈点勾画出文中关键语句。</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10" name="文本框 9"/>
          <p:cNvSpPr txBox="1"/>
          <p:nvPr/>
        </p:nvSpPr>
        <p:spPr>
          <a:xfrm>
            <a:off x="1637353" y="1490001"/>
            <a:ext cx="8443886" cy="583565"/>
          </a:xfrm>
          <a:prstGeom prst="rect">
            <a:avLst/>
          </a:prstGeom>
          <a:noFill/>
        </p:spPr>
        <p:txBody>
          <a:bodyPr wrap="square">
            <a:spAutoFit/>
          </a:bodyPr>
          <a:lstStyle/>
          <a:p>
            <a:r>
              <a:rPr lang="en-US" altLang="zh-CN" sz="3200">
                <a:solidFill>
                  <a:srgbClr val="20220D"/>
                </a:solidFill>
                <a:latin typeface="微软雅黑" panose="020B0503020204020204" charset="-122"/>
                <a:ea typeface="微软雅黑" panose="020B0503020204020204" charset="-122"/>
              </a:rPr>
              <a:t>3. </a:t>
            </a:r>
            <a:r>
              <a:rPr lang="zh-CN" altLang="en-US" sz="3200" b="1">
                <a:solidFill>
                  <a:srgbClr val="20220D"/>
                </a:solidFill>
                <a:latin typeface="宋体" panose="02010600030101010101" pitchFamily="2" charset="-122"/>
                <a:ea typeface="宋体" panose="02010600030101010101" pitchFamily="2" charset="-122"/>
              </a:rPr>
              <a:t>在地球的其他大陆上也都发现有恐龙化石。</a:t>
            </a:r>
            <a:endParaRPr lang="zh-CN" altLang="en-US" sz="3200" b="1">
              <a:solidFill>
                <a:srgbClr val="20220D"/>
              </a:solidFill>
              <a:latin typeface="宋体" panose="02010600030101010101" pitchFamily="2" charset="-122"/>
              <a:ea typeface="宋体" panose="02010600030101010101" pitchFamily="2" charset="-122"/>
            </a:endParaRPr>
          </a:p>
        </p:txBody>
      </p:sp>
      <p:sp>
        <p:nvSpPr>
          <p:cNvPr id="11" name="文本框 10"/>
          <p:cNvSpPr txBox="1"/>
          <p:nvPr/>
        </p:nvSpPr>
        <p:spPr>
          <a:xfrm>
            <a:off x="1637665" y="2036445"/>
            <a:ext cx="8252460" cy="583565"/>
          </a:xfrm>
          <a:prstGeom prst="rect">
            <a:avLst/>
          </a:prstGeom>
          <a:noFill/>
        </p:spPr>
        <p:txBody>
          <a:bodyPr wrap="square">
            <a:spAutoFit/>
          </a:bodyPr>
          <a:lstStyle/>
          <a:p>
            <a:r>
              <a:rPr lang="en-US" altLang="zh-CN" sz="3200">
                <a:solidFill>
                  <a:srgbClr val="20220D"/>
                </a:solidFill>
                <a:latin typeface="微软雅黑" panose="020B0503020204020204" charset="-122"/>
                <a:ea typeface="微软雅黑" panose="020B0503020204020204" charset="-122"/>
              </a:rPr>
              <a:t>5. </a:t>
            </a:r>
            <a:r>
              <a:rPr lang="zh-CN" altLang="en-US" sz="3200" b="1">
                <a:solidFill>
                  <a:srgbClr val="20220D"/>
                </a:solidFill>
                <a:latin typeface="宋体" panose="02010600030101010101" pitchFamily="2" charset="-122"/>
                <a:ea typeface="宋体" panose="02010600030101010101" pitchFamily="2" charset="-122"/>
              </a:rPr>
              <a:t>恐龙不可能在每一块大陆上独立生存。</a:t>
            </a:r>
            <a:endParaRPr lang="zh-CN" altLang="en-US" sz="3200" b="1">
              <a:solidFill>
                <a:srgbClr val="20220D"/>
              </a:solidFill>
              <a:latin typeface="宋体" panose="02010600030101010101" pitchFamily="2" charset="-122"/>
              <a:ea typeface="宋体" panose="02010600030101010101" pitchFamily="2" charset="-122"/>
            </a:endParaRPr>
          </a:p>
        </p:txBody>
      </p:sp>
      <p:sp>
        <p:nvSpPr>
          <p:cNvPr id="12" name="文本框 11"/>
          <p:cNvSpPr txBox="1"/>
          <p:nvPr/>
        </p:nvSpPr>
        <p:spPr>
          <a:xfrm>
            <a:off x="1637665" y="2576830"/>
            <a:ext cx="7559675" cy="583565"/>
          </a:xfrm>
          <a:prstGeom prst="rect">
            <a:avLst/>
          </a:prstGeom>
          <a:noFill/>
        </p:spPr>
        <p:txBody>
          <a:bodyPr wrap="square">
            <a:spAutoFit/>
          </a:bodyPr>
          <a:lstStyle/>
          <a:p>
            <a:r>
              <a:rPr lang="en-US" altLang="zh-CN" sz="3200">
                <a:solidFill>
                  <a:srgbClr val="20220D"/>
                </a:solidFill>
                <a:latin typeface="微软雅黑" panose="020B0503020204020204" charset="-122"/>
                <a:ea typeface="微软雅黑" panose="020B0503020204020204" charset="-122"/>
              </a:rPr>
              <a:t>6. </a:t>
            </a:r>
            <a:r>
              <a:rPr lang="zh-CN" altLang="en-US" sz="3200" b="1">
                <a:solidFill>
                  <a:srgbClr val="20220D"/>
                </a:solidFill>
                <a:latin typeface="宋体" panose="02010600030101010101" pitchFamily="2" charset="-122"/>
                <a:ea typeface="宋体" panose="02010600030101010101" pitchFamily="2" charset="-122"/>
              </a:rPr>
              <a:t>是大陆在漂移而不是恐龙自己在迁移。</a:t>
            </a:r>
            <a:endParaRPr lang="zh-CN" altLang="en-US" sz="3200" b="1">
              <a:solidFill>
                <a:srgbClr val="20220D"/>
              </a:solidFill>
              <a:latin typeface="微软雅黑" panose="020B0503020204020204" charset="-122"/>
              <a:ea typeface="微软雅黑" panose="020B0503020204020204" charset="-122"/>
            </a:endParaRPr>
          </a:p>
        </p:txBody>
      </p:sp>
      <p:sp>
        <p:nvSpPr>
          <p:cNvPr id="15" name="文本框 14"/>
          <p:cNvSpPr txBox="1"/>
          <p:nvPr/>
        </p:nvSpPr>
        <p:spPr>
          <a:xfrm>
            <a:off x="1638300" y="3160395"/>
            <a:ext cx="9779000" cy="1076325"/>
          </a:xfrm>
          <a:prstGeom prst="rect">
            <a:avLst/>
          </a:prstGeom>
          <a:noFill/>
        </p:spPr>
        <p:txBody>
          <a:bodyPr wrap="square">
            <a:spAutoFit/>
          </a:bodyPr>
          <a:lstStyle/>
          <a:p>
            <a:r>
              <a:rPr lang="en-US" altLang="zh-CN" sz="3200">
                <a:solidFill>
                  <a:srgbClr val="20220D"/>
                </a:solidFill>
                <a:latin typeface="微软雅黑" panose="020B0503020204020204" charset="-122"/>
                <a:ea typeface="微软雅黑" panose="020B0503020204020204" charset="-122"/>
              </a:rPr>
              <a:t>7.</a:t>
            </a:r>
            <a:r>
              <a:rPr lang="en-US" altLang="zh-CN" sz="3200" b="1">
                <a:solidFill>
                  <a:srgbClr val="20220D"/>
                </a:solidFill>
                <a:latin typeface="微软雅黑" panose="020B0503020204020204" charset="-122"/>
                <a:ea typeface="微软雅黑" panose="020B0503020204020204" charset="-122"/>
              </a:rPr>
              <a:t> </a:t>
            </a:r>
            <a:r>
              <a:rPr lang="zh-CN" altLang="en-US" sz="3200" b="1">
                <a:solidFill>
                  <a:srgbClr val="20220D"/>
                </a:solidFill>
                <a:latin typeface="宋体" panose="02010600030101010101" pitchFamily="2" charset="-122"/>
                <a:ea typeface="宋体" panose="02010600030101010101" pitchFamily="2" charset="-122"/>
                <a:cs typeface="宋体" panose="02010600030101010101" pitchFamily="2" charset="-122"/>
              </a:rPr>
              <a:t>每隔一段时期，板块会将所有的大陆汇聚在一起，地球此时仅由一个主要陆地构成，称为</a:t>
            </a:r>
            <a:r>
              <a:rPr lang="en-US" altLang="zh-CN" sz="3200" b="1">
                <a:solidFill>
                  <a:srgbClr val="20220D"/>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20220D"/>
                </a:solidFill>
                <a:latin typeface="宋体" panose="02010600030101010101" pitchFamily="2" charset="-122"/>
                <a:ea typeface="宋体" panose="02010600030101010101" pitchFamily="2" charset="-122"/>
                <a:cs typeface="宋体" panose="02010600030101010101" pitchFamily="2" charset="-122"/>
              </a:rPr>
              <a:t>泛大陆</a:t>
            </a:r>
            <a:r>
              <a:rPr lang="en-US" altLang="zh-CN" sz="3200" b="1">
                <a:solidFill>
                  <a:srgbClr val="20220D"/>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rgbClr val="20220D"/>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a:solidFill>
                <a:srgbClr val="20220D"/>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1506855" y="4162425"/>
            <a:ext cx="10332085" cy="1076325"/>
          </a:xfrm>
          <a:prstGeom prst="rect">
            <a:avLst/>
          </a:prstGeom>
          <a:noFill/>
        </p:spPr>
        <p:txBody>
          <a:bodyPr wrap="square">
            <a:spAutoFit/>
          </a:bodyPr>
          <a:lstStyle/>
          <a:p>
            <a:r>
              <a:rPr lang="en-US" altLang="zh-CN" sz="3200">
                <a:solidFill>
                  <a:srgbClr val="20220D"/>
                </a:solidFill>
                <a:latin typeface="微软雅黑" panose="020B0503020204020204" charset="-122"/>
                <a:ea typeface="微软雅黑" panose="020B0503020204020204" charset="-122"/>
              </a:rPr>
              <a:t>12.</a:t>
            </a:r>
            <a:r>
              <a:rPr lang="en-US" altLang="zh-CN" sz="3200" b="1">
                <a:solidFill>
                  <a:srgbClr val="20220D"/>
                </a:solidFill>
                <a:latin typeface="微软雅黑" panose="020B0503020204020204" charset="-122"/>
                <a:ea typeface="微软雅黑" panose="020B0503020204020204" charset="-122"/>
              </a:rPr>
              <a:t> </a:t>
            </a:r>
            <a:r>
              <a:rPr lang="zh-CN" altLang="en-US" sz="3200" b="1">
                <a:solidFill>
                  <a:srgbClr val="20220D"/>
                </a:solidFill>
                <a:latin typeface="宋体" panose="02010600030101010101" pitchFamily="2" charset="-122"/>
                <a:ea typeface="宋体" panose="02010600030101010101" pitchFamily="2" charset="-122"/>
              </a:rPr>
              <a:t>当大陆相互分离时，每一个大陆都携带着自己的恐龙而去。</a:t>
            </a:r>
            <a:endParaRPr lang="zh-CN" altLang="en-US" sz="3200" b="1">
              <a:solidFill>
                <a:srgbClr val="20220D"/>
              </a:solidFill>
              <a:latin typeface="宋体" panose="02010600030101010101" pitchFamily="2" charset="-122"/>
              <a:ea typeface="宋体" panose="02010600030101010101" pitchFamily="2" charset="-122"/>
            </a:endParaRPr>
          </a:p>
        </p:txBody>
      </p:sp>
      <p:sp>
        <p:nvSpPr>
          <p:cNvPr id="3" name="文本框 2"/>
          <p:cNvSpPr txBox="1"/>
          <p:nvPr/>
        </p:nvSpPr>
        <p:spPr>
          <a:xfrm>
            <a:off x="1506855" y="5238750"/>
            <a:ext cx="10179050" cy="1076325"/>
          </a:xfrm>
          <a:prstGeom prst="rect">
            <a:avLst/>
          </a:prstGeom>
          <a:noFill/>
        </p:spPr>
        <p:txBody>
          <a:bodyPr wrap="square">
            <a:spAutoFit/>
          </a:bodyPr>
          <a:p>
            <a:r>
              <a:rPr lang="en-US" altLang="zh-CN" sz="3200">
                <a:solidFill>
                  <a:srgbClr val="20220D"/>
                </a:solidFill>
                <a:latin typeface="微软雅黑" panose="020B0503020204020204" charset="-122"/>
                <a:ea typeface="微软雅黑" panose="020B0503020204020204" charset="-122"/>
              </a:rPr>
              <a:t>15.</a:t>
            </a:r>
            <a:r>
              <a:rPr lang="en-US" altLang="zh-CN" sz="3200" b="1">
                <a:solidFill>
                  <a:srgbClr val="20220D"/>
                </a:solidFill>
                <a:latin typeface="微软雅黑" panose="020B0503020204020204" charset="-122"/>
                <a:ea typeface="微软雅黑" panose="020B0503020204020204" charset="-122"/>
              </a:rPr>
              <a:t> </a:t>
            </a:r>
            <a:r>
              <a:rPr lang="zh-CN" altLang="en-US" sz="3200" b="1">
                <a:solidFill>
                  <a:srgbClr val="20220D"/>
                </a:solidFill>
                <a:latin typeface="宋体" panose="02010600030101010101" pitchFamily="2" charset="-122"/>
                <a:ea typeface="宋体" panose="02010600030101010101" pitchFamily="2" charset="-122"/>
              </a:rPr>
              <a:t>南极洲恐龙化石的发现</a:t>
            </a:r>
            <a:r>
              <a:rPr lang="zh-CN" altLang="en-US" sz="3200" b="1">
                <a:solidFill>
                  <a:srgbClr val="20220D"/>
                </a:solidFill>
                <a:latin typeface="宋体" panose="02010600030101010101" pitchFamily="2" charset="-122"/>
                <a:ea typeface="宋体" panose="02010600030101010101" pitchFamily="2" charset="-122"/>
                <a:sym typeface="+mn-ea"/>
              </a:rPr>
              <a:t>，</a:t>
            </a:r>
            <a:r>
              <a:rPr lang="zh-CN" altLang="en-US" sz="3200" b="1">
                <a:solidFill>
                  <a:srgbClr val="20220D"/>
                </a:solidFill>
                <a:latin typeface="宋体" panose="02010600030101010101" pitchFamily="2" charset="-122"/>
                <a:ea typeface="宋体" panose="02010600030101010101" pitchFamily="2" charset="-122"/>
              </a:rPr>
              <a:t>为支持地壳在进行缓慢但又不可抗拒的运动这一理论提供了另一个强有力的证据</a:t>
            </a:r>
            <a:r>
              <a:rPr lang="zh-CN" altLang="en-US" sz="3200" b="1">
                <a:solidFill>
                  <a:srgbClr val="20220D"/>
                </a:solidFill>
                <a:latin typeface="宋体" panose="02010600030101010101" pitchFamily="2" charset="-122"/>
                <a:ea typeface="宋体" panose="02010600030101010101" pitchFamily="2" charset="-122"/>
              </a:rPr>
              <a:t>。</a:t>
            </a:r>
            <a:endParaRPr lang="zh-CN" altLang="en-US" sz="3200" b="1">
              <a:solidFill>
                <a:srgbClr val="20220D"/>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7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75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75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75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75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9"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611505" y="412750"/>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理清说明思路</a:t>
            </a:r>
            <a:endParaRPr lang="zh-CN" altLang="en-US" sz="4000" dirty="0">
              <a:latin typeface="黑体" panose="02010609060101010101" charset="-122"/>
              <a:ea typeface="黑体" panose="02010609060101010101" charset="-122"/>
            </a:endParaRPr>
          </a:p>
        </p:txBody>
      </p:sp>
      <p:sp>
        <p:nvSpPr>
          <p:cNvPr id="2" name="矩形 1"/>
          <p:cNvSpPr/>
          <p:nvPr/>
        </p:nvSpPr>
        <p:spPr>
          <a:xfrm>
            <a:off x="856192" y="1399117"/>
            <a:ext cx="7987665"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2</a:t>
            </a:r>
            <a:r>
              <a:rPr kumimoji="0" lang="en-US" altLang="zh-CN" sz="36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请用思维导图的方式呈现推理过程。</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3" name="文本框 2"/>
          <p:cNvSpPr txBox="1"/>
          <p:nvPr/>
        </p:nvSpPr>
        <p:spPr>
          <a:xfrm>
            <a:off x="1050290" y="2297430"/>
            <a:ext cx="3329940"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恐龙无处不有</a:t>
            </a:r>
            <a:endParaRPr lang="zh-CN" altLang="en-US" sz="3200">
              <a:solidFill>
                <a:schemeClr val="tx1"/>
              </a:solidFill>
              <a:effectLst/>
              <a:latin typeface="黑体" panose="02010609060101010101" charset="-122"/>
              <a:ea typeface="黑体" panose="02010609060101010101" charset="-122"/>
            </a:endParaRPr>
          </a:p>
        </p:txBody>
      </p:sp>
      <p:sp>
        <p:nvSpPr>
          <p:cNvPr id="5" name="右箭头 4"/>
          <p:cNvSpPr/>
          <p:nvPr/>
        </p:nvSpPr>
        <p:spPr>
          <a:xfrm>
            <a:off x="3669030" y="2433320"/>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4554220" y="2150110"/>
            <a:ext cx="3094355" cy="107632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各地和南极发现恐龙化石</a:t>
            </a:r>
            <a:r>
              <a:rPr lang="en-US" altLang="zh-CN" sz="3200">
                <a:latin typeface="方正楷体_GBK" charset="0"/>
                <a:ea typeface="微软雅黑" panose="020B0503020204020204" charset="-122"/>
                <a:sym typeface="微软雅黑" panose="020B0503020204020204" charset="-122"/>
              </a:rPr>
              <a:t>(</a:t>
            </a:r>
            <a:r>
              <a:rPr lang="en-US" altLang="zh-CN" sz="32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a:t>
            </a:r>
            <a:r>
              <a:rPr lang="zh-CN" altLang="en-US" sz="3200" b="1">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a:t>
            </a:r>
            <a:r>
              <a:rPr lang="en-US" altLang="zh-CN" sz="3200" b="1" dirty="0">
                <a:solidFill>
                  <a:schemeClr val="tx1"/>
                </a:solidFill>
                <a:latin typeface="宋体" panose="02010600030101010101" pitchFamily="2" charset="-122"/>
                <a:ea typeface="宋体" panose="02010600030101010101" pitchFamily="2" charset="-122"/>
                <a:sym typeface="宋体" panose="02010600030101010101" pitchFamily="2" charset="-122"/>
              </a:rPr>
              <a:t>3</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14" name="右箭头 13"/>
          <p:cNvSpPr/>
          <p:nvPr/>
        </p:nvSpPr>
        <p:spPr>
          <a:xfrm>
            <a:off x="7504430" y="2453005"/>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8289925" y="2193925"/>
            <a:ext cx="3143250" cy="107632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说明恐龙确实遍布于世界各地</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3</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17" name="右箭头 16"/>
          <p:cNvSpPr/>
          <p:nvPr/>
        </p:nvSpPr>
        <p:spPr>
          <a:xfrm>
            <a:off x="1160145" y="3674110"/>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9"/>
          <p:cNvSpPr txBox="1"/>
          <p:nvPr/>
        </p:nvSpPr>
        <p:spPr>
          <a:xfrm>
            <a:off x="2045335" y="3395345"/>
            <a:ext cx="2551430" cy="1568450"/>
          </a:xfrm>
          <a:prstGeom prst="rect">
            <a:avLst/>
          </a:prstGeom>
          <a:noFill/>
          <a:ln w="9525">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sz="3200">
                <a:solidFill>
                  <a:schemeClr val="tx1"/>
                </a:solidFill>
                <a:latin typeface="黑体" panose="02010609060101010101" charset="-122"/>
                <a:ea typeface="黑体" panose="02010609060101010101" charset="-122"/>
              </a:rPr>
              <a:t>恐龙如何能在南极生存</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4</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latin typeface="黑体" panose="02010609060101010101" charset="-122"/>
              <a:ea typeface="黑体" panose="02010609060101010101" charset="-122"/>
            </a:endParaRPr>
          </a:p>
        </p:txBody>
      </p:sp>
      <p:sp>
        <p:nvSpPr>
          <p:cNvPr id="22" name="右箭头 21"/>
          <p:cNvSpPr/>
          <p:nvPr/>
        </p:nvSpPr>
        <p:spPr>
          <a:xfrm>
            <a:off x="4314190" y="3741420"/>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5199380" y="3464560"/>
            <a:ext cx="3194685" cy="1568450"/>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恐龙不可能在每块大陆独立生存</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5</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21" name="右箭头 20"/>
          <p:cNvSpPr/>
          <p:nvPr/>
        </p:nvSpPr>
        <p:spPr>
          <a:xfrm>
            <a:off x="8215630" y="3810635"/>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文本框 21"/>
          <p:cNvSpPr txBox="1"/>
          <p:nvPr/>
        </p:nvSpPr>
        <p:spPr>
          <a:xfrm>
            <a:off x="9087485" y="3420110"/>
            <a:ext cx="2959735" cy="1494155"/>
          </a:xfrm>
          <a:prstGeom prst="rect">
            <a:avLst/>
          </a:prstGeom>
          <a:noFill/>
          <a:ln w="9525">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Tx/>
              <a:buSzTx/>
              <a:buFontTx/>
            </a:pPr>
            <a:r>
              <a:rPr lang="zh-CN" sz="3200">
                <a:solidFill>
                  <a:schemeClr val="tx1"/>
                </a:solidFill>
                <a:latin typeface="黑体" panose="02010609060101010101" charset="-122"/>
                <a:ea typeface="黑体" panose="02010609060101010101" charset="-122"/>
                <a:sym typeface="+mn-ea"/>
              </a:rPr>
              <a:t>是大陆在漂移而不是恐龙自己在迁移</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6</a:t>
            </a:r>
            <a:r>
              <a:rPr lang="en-US" altLang="zh-CN" sz="3200">
                <a:latin typeface="方正楷体_GBK" charset="0"/>
                <a:ea typeface="微软雅黑" panose="020B0503020204020204" charset="-122"/>
                <a:sym typeface="微软雅黑" panose="020B0503020204020204" charset="-122"/>
              </a:rPr>
              <a:t>)</a:t>
            </a:r>
            <a:endParaRPr lang="zh-CN" sz="3200">
              <a:solidFill>
                <a:schemeClr val="tx1"/>
              </a:solidFill>
              <a:latin typeface="黑体" panose="02010609060101010101" charset="-122"/>
              <a:ea typeface="黑体" panose="02010609060101010101" charset="-122"/>
              <a:sym typeface="+mn-ea"/>
            </a:endParaRPr>
          </a:p>
        </p:txBody>
      </p:sp>
      <p:sp>
        <p:nvSpPr>
          <p:cNvPr id="20" name="右箭头 19"/>
          <p:cNvSpPr/>
          <p:nvPr/>
        </p:nvSpPr>
        <p:spPr>
          <a:xfrm>
            <a:off x="1050290" y="5514975"/>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1" name="文本框 30"/>
          <p:cNvSpPr txBox="1"/>
          <p:nvPr/>
        </p:nvSpPr>
        <p:spPr>
          <a:xfrm>
            <a:off x="2045335" y="5212080"/>
            <a:ext cx="2803525" cy="107632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泛大陆的形成和多次分裂</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8</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19" name="右箭头 18"/>
          <p:cNvSpPr/>
          <p:nvPr/>
        </p:nvSpPr>
        <p:spPr>
          <a:xfrm>
            <a:off x="4801870" y="5558155"/>
            <a:ext cx="885190" cy="384175"/>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2" name="文本框 31"/>
          <p:cNvSpPr txBox="1"/>
          <p:nvPr/>
        </p:nvSpPr>
        <p:spPr>
          <a:xfrm>
            <a:off x="5763260" y="5055235"/>
            <a:ext cx="4728210" cy="1568450"/>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南极洲恐龙化石的发现成为板块运动、</a:t>
            </a:r>
            <a:r>
              <a:rPr lang="zh-CN" altLang="en-US" sz="3200">
                <a:solidFill>
                  <a:srgbClr val="FF0000"/>
                </a:solidFill>
                <a:effectLst/>
                <a:latin typeface="黑体" panose="02010609060101010101" charset="-122"/>
                <a:ea typeface="黑体" panose="02010609060101010101" charset="-122"/>
              </a:rPr>
              <a:t>大陆漂移学说</a:t>
            </a:r>
            <a:r>
              <a:rPr lang="zh-CN" altLang="en-US" sz="3200">
                <a:solidFill>
                  <a:schemeClr val="tx1"/>
                </a:solidFill>
                <a:effectLst/>
                <a:latin typeface="黑体" panose="02010609060101010101" charset="-122"/>
                <a:ea typeface="黑体" panose="02010609060101010101" charset="-122"/>
              </a:rPr>
              <a:t>的有力证据</a:t>
            </a:r>
            <a:r>
              <a:rPr lang="en-US" altLang="zh-CN" sz="3200">
                <a:latin typeface="方正楷体_GBK" charset="0"/>
                <a:ea typeface="微软雅黑" panose="020B0503020204020204" charset="-122"/>
                <a:sym typeface="微软雅黑" panose="020B0503020204020204" charset="-122"/>
              </a:rPr>
              <a:t>(</a:t>
            </a:r>
            <a:r>
              <a:rPr lang="en-US" altLang="zh-CN" sz="3200" b="1">
                <a:latin typeface="宋体" panose="02010600030101010101" pitchFamily="2" charset="-122"/>
                <a:ea typeface="宋体" panose="02010600030101010101" pitchFamily="2" charset="-122"/>
                <a:sym typeface="微软雅黑" panose="020B0503020204020204" charset="-122"/>
              </a:rPr>
              <a:t>1</a:t>
            </a:r>
            <a:r>
              <a:rPr lang="en-US" altLang="zh-CN" sz="3200" b="1" dirty="0">
                <a:latin typeface="宋体" panose="02010600030101010101" pitchFamily="2" charset="-122"/>
                <a:ea typeface="宋体" panose="02010600030101010101" pitchFamily="2" charset="-122"/>
                <a:sym typeface="宋体" panose="02010600030101010101" pitchFamily="2" charset="-122"/>
              </a:rPr>
              <a:t>5</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7" name="文本框 6"/>
          <p:cNvSpPr txBox="1"/>
          <p:nvPr/>
        </p:nvSpPr>
        <p:spPr>
          <a:xfrm>
            <a:off x="2910205" y="3265805"/>
            <a:ext cx="6717665" cy="1540510"/>
          </a:xfrm>
          <a:prstGeom prst="rect">
            <a:avLst/>
          </a:prstGeom>
        </p:spPr>
        <p:txBody>
          <a:bodyPr wrap="square">
            <a:noAutofit/>
          </a:bodyPr>
          <a:p>
            <a:pPr algn="l"/>
            <a:r>
              <a:rPr lang="en-US" altLang="zh-CN" sz="3200" b="1">
                <a:solidFill>
                  <a:srgbClr val="FF0000"/>
                </a:solidFill>
                <a:latin typeface="微软雅黑" panose="020B0503020204020204" charset="-122"/>
                <a:ea typeface="微软雅黑" panose="020B0503020204020204" charset="-122"/>
                <a:sym typeface="+mn-ea"/>
              </a:rPr>
              <a:t>      </a:t>
            </a:r>
            <a:r>
              <a:rPr lang="zh-CN" altLang="en-US" sz="3200" b="1">
                <a:solidFill>
                  <a:srgbClr val="FF0000"/>
                </a:solidFill>
                <a:latin typeface="黑体" panose="02010609060101010101" charset="-122"/>
                <a:ea typeface="黑体" panose="02010609060101010101" charset="-122"/>
                <a:sym typeface="+mn-ea"/>
              </a:rPr>
              <a:t>不同学科领域之间是紧密相连的。在一个科学领域里的发现肯定会对其他领域产生影响。</a:t>
            </a:r>
            <a:endParaRPr lang="zh-CN" altLang="en-US" sz="3200" b="1">
              <a:solidFill>
                <a:srgbClr val="FF0000"/>
              </a:solidFill>
              <a:latin typeface="微软雅黑" panose="020B0503020204020204" charset="-122"/>
              <a:ea typeface="微软雅黑" panose="020B0503020204020204" charset="-122"/>
            </a:endParaRPr>
          </a:p>
          <a:p>
            <a:pPr algn="l"/>
            <a:endParaRPr lang="zh-CN" altLang="en-US" sz="32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ox(in)">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ox(in)">
                                      <p:cBhvr>
                                        <p:cTn id="44" dur="2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strVal val="#ppt_w*0.70"/>
                                          </p:val>
                                        </p:tav>
                                        <p:tav tm="100000">
                                          <p:val>
                                            <p:strVal val="#ppt_w"/>
                                          </p:val>
                                        </p:tav>
                                      </p:tavLst>
                                    </p:anim>
                                    <p:anim calcmode="lin" valueType="num">
                                      <p:cBhvr>
                                        <p:cTn id="50" dur="1000" fill="hold"/>
                                        <p:tgtEl>
                                          <p:spTgt spid="24"/>
                                        </p:tgtEl>
                                        <p:attrNameLst>
                                          <p:attrName>ppt_h</p:attrName>
                                        </p:attrNameLst>
                                      </p:cBhvr>
                                      <p:tavLst>
                                        <p:tav tm="0">
                                          <p:val>
                                            <p:strVal val="#ppt_h"/>
                                          </p:val>
                                        </p:tav>
                                        <p:tav tm="100000">
                                          <p:val>
                                            <p:strVal val="#ppt_h"/>
                                          </p:val>
                                        </p:tav>
                                      </p:tavLst>
                                    </p:anim>
                                    <p:animEffect transition="in" filter="fade">
                                      <p:cBhvr>
                                        <p:cTn id="51" dur="10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ppt_x"/>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box(in)">
                                      <p:cBhvr>
                                        <p:cTn id="66" dur="2000"/>
                                        <p:tgtEl>
                                          <p:spTgt spid="20"/>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00" fill="hold"/>
                                        <p:tgtEl>
                                          <p:spTgt spid="31"/>
                                        </p:tgtEl>
                                        <p:attrNameLst>
                                          <p:attrName>ppt_w</p:attrName>
                                        </p:attrNameLst>
                                      </p:cBhvr>
                                      <p:tavLst>
                                        <p:tav tm="0">
                                          <p:val>
                                            <p:strVal val="#ppt_w*0.70"/>
                                          </p:val>
                                        </p:tav>
                                        <p:tav tm="100000">
                                          <p:val>
                                            <p:strVal val="#ppt_w"/>
                                          </p:val>
                                        </p:tav>
                                      </p:tavLst>
                                    </p:anim>
                                    <p:anim calcmode="lin" valueType="num">
                                      <p:cBhvr>
                                        <p:cTn id="72" dur="1000" fill="hold"/>
                                        <p:tgtEl>
                                          <p:spTgt spid="31"/>
                                        </p:tgtEl>
                                        <p:attrNameLst>
                                          <p:attrName>ppt_h</p:attrName>
                                        </p:attrNameLst>
                                      </p:cBhvr>
                                      <p:tavLst>
                                        <p:tav tm="0">
                                          <p:val>
                                            <p:strVal val="#ppt_h"/>
                                          </p:val>
                                        </p:tav>
                                        <p:tav tm="100000">
                                          <p:val>
                                            <p:strVal val="#ppt_h"/>
                                          </p:val>
                                        </p:tav>
                                      </p:tavLst>
                                    </p:anim>
                                    <p:animEffect transition="in" filter="fade">
                                      <p:cBhvr>
                                        <p:cTn id="73" dur="1000"/>
                                        <p:tgtEl>
                                          <p:spTgt spid="3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1000"/>
                                        <p:tgtEl>
                                          <p:spTgt spid="32"/>
                                        </p:tgtEl>
                                      </p:cBhvr>
                                    </p:animEffect>
                                    <p:anim calcmode="lin" valueType="num">
                                      <p:cBhvr>
                                        <p:cTn id="84" dur="1000" fill="hold"/>
                                        <p:tgtEl>
                                          <p:spTgt spid="32"/>
                                        </p:tgtEl>
                                        <p:attrNameLst>
                                          <p:attrName>ppt_x</p:attrName>
                                        </p:attrNameLst>
                                      </p:cBhvr>
                                      <p:tavLst>
                                        <p:tav tm="0">
                                          <p:val>
                                            <p:strVal val="#ppt_x"/>
                                          </p:val>
                                        </p:tav>
                                        <p:tav tm="100000">
                                          <p:val>
                                            <p:strVal val="#ppt_x"/>
                                          </p:val>
                                        </p:tav>
                                      </p:tavLst>
                                    </p:anim>
                                    <p:anim calcmode="lin" valueType="num">
                                      <p:cBhvr>
                                        <p:cTn id="8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blinds(horizontal)">
                                      <p:cBhvr>
                                        <p:cTn id="9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13" grpId="0"/>
      <p:bldP spid="14" grpId="0" bldLvl="0" animBg="1"/>
      <p:bldP spid="16" grpId="0"/>
      <p:bldP spid="17" grpId="0" bldLvl="0" animBg="1"/>
      <p:bldP spid="18" grpId="0"/>
      <p:bldP spid="22" grpId="0" bldLvl="0" animBg="1"/>
      <p:bldP spid="24" grpId="0"/>
      <p:bldP spid="21" grpId="0" bldLvl="0" animBg="1"/>
      <p:bldP spid="29" grpId="0"/>
      <p:bldP spid="20" grpId="0" bldLvl="0" animBg="1"/>
      <p:bldP spid="31" grpId="0"/>
      <p:bldP spid="19" grpId="0" bldLvl="0" animBg="1"/>
      <p:bldP spid="3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611505" y="330835"/>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明确说明对象</a:t>
            </a:r>
            <a:endParaRPr lang="zh-CN" altLang="en-US" sz="4000" dirty="0">
              <a:latin typeface="黑体" panose="02010609060101010101" charset="-122"/>
              <a:ea typeface="黑体" panose="02010609060101010101" charset="-122"/>
            </a:endParaRPr>
          </a:p>
        </p:txBody>
      </p:sp>
      <p:sp>
        <p:nvSpPr>
          <p:cNvPr id="2" name="矩形 1"/>
          <p:cNvSpPr/>
          <p:nvPr/>
        </p:nvSpPr>
        <p:spPr>
          <a:xfrm>
            <a:off x="725382" y="1176867"/>
            <a:ext cx="11201400"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1</a:t>
            </a:r>
            <a:r>
              <a:rPr kumimoji="0" lang="en-US" altLang="zh-CN" sz="36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运用上述方法，找出《被压扁的沙子》的说明对象。</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3" name="文本框 2"/>
          <p:cNvSpPr txBox="1"/>
          <p:nvPr/>
        </p:nvSpPr>
        <p:spPr>
          <a:xfrm>
            <a:off x="1113790" y="1821815"/>
            <a:ext cx="10335260" cy="1106805"/>
          </a:xfrm>
          <a:prstGeom prst="rect">
            <a:avLst/>
          </a:prstGeom>
          <a:noFill/>
        </p:spPr>
        <p:txBody>
          <a:bodyPr wrap="square" rtlCol="0" anchor="t">
            <a:spAutoFit/>
          </a:bodyPr>
          <a:p>
            <a:r>
              <a:rPr lang="zh-CN" altLang="en-US" sz="3300" b="1" dirty="0">
                <a:uFillTx/>
                <a:ea typeface="宋体" panose="02010600030101010101" pitchFamily="2" charset="-122"/>
                <a:sym typeface="+mn-ea"/>
              </a:rPr>
              <a:t>方法提示：说明对象除了从</a:t>
            </a:r>
            <a:r>
              <a:rPr lang="zh-CN" altLang="en-US" sz="3300" b="1" dirty="0">
                <a:solidFill>
                  <a:srgbClr val="FF0000"/>
                </a:solidFill>
                <a:uFillTx/>
                <a:ea typeface="宋体" panose="02010600030101010101" pitchFamily="2" charset="-122"/>
                <a:sym typeface="+mn-ea"/>
              </a:rPr>
              <a:t>标题</a:t>
            </a:r>
            <a:r>
              <a:rPr lang="zh-CN" altLang="en-US" sz="3300" b="1" dirty="0">
                <a:uFillTx/>
                <a:ea typeface="宋体" panose="02010600030101010101" pitchFamily="2" charset="-122"/>
                <a:sym typeface="+mn-ea"/>
              </a:rPr>
              <a:t>找，还可以从</a:t>
            </a:r>
            <a:r>
              <a:rPr lang="zh-CN" altLang="en-US" sz="3300" b="1" dirty="0">
                <a:solidFill>
                  <a:srgbClr val="FF0000"/>
                </a:solidFill>
                <a:uFillTx/>
                <a:ea typeface="宋体" panose="02010600030101010101" pitchFamily="2" charset="-122"/>
                <a:sym typeface="+mn-ea"/>
              </a:rPr>
              <a:t>开头、结尾</a:t>
            </a:r>
            <a:r>
              <a:rPr lang="zh-CN" altLang="en-US" sz="3300" b="1" dirty="0">
                <a:uFillTx/>
                <a:ea typeface="宋体" panose="02010600030101010101" pitchFamily="2" charset="-122"/>
                <a:sym typeface="+mn-ea"/>
              </a:rPr>
              <a:t>中找，关注</a:t>
            </a:r>
            <a:r>
              <a:rPr lang="zh-CN" altLang="en-US" sz="3300" b="1" dirty="0">
                <a:solidFill>
                  <a:srgbClr val="FF0000"/>
                </a:solidFill>
                <a:uFillTx/>
                <a:ea typeface="宋体" panose="02010600030101010101" pitchFamily="2" charset="-122"/>
                <a:sym typeface="+mn-ea"/>
              </a:rPr>
              <a:t>表结论的词语</a:t>
            </a:r>
            <a:r>
              <a:rPr lang="zh-CN" altLang="en-US" sz="3300" b="1" dirty="0">
                <a:uFillTx/>
                <a:ea typeface="宋体" panose="02010600030101010101" pitchFamily="2" charset="-122"/>
                <a:sym typeface="+mn-ea"/>
              </a:rPr>
              <a:t>，如</a:t>
            </a:r>
            <a:r>
              <a:rPr lang="en-US" altLang="zh-CN" sz="3300" b="1" dirty="0">
                <a:uFillTx/>
                <a:ea typeface="宋体" panose="02010600030101010101" pitchFamily="2" charset="-122"/>
                <a:sym typeface="+mn-ea"/>
              </a:rPr>
              <a:t>“</a:t>
            </a:r>
            <a:r>
              <a:rPr lang="zh-CN" altLang="en-US" sz="3300" b="1" dirty="0">
                <a:uFillTx/>
                <a:ea typeface="宋体" panose="02010600030101010101" pitchFamily="2" charset="-122"/>
                <a:sym typeface="+mn-ea"/>
              </a:rPr>
              <a:t>因此、那么、所以</a:t>
            </a:r>
            <a:r>
              <a:rPr lang="en-US" altLang="zh-CN" sz="3300" b="1" dirty="0">
                <a:uFillTx/>
                <a:ea typeface="宋体" panose="02010600030101010101" pitchFamily="2" charset="-122"/>
                <a:sym typeface="+mn-ea"/>
              </a:rPr>
              <a:t>”</a:t>
            </a:r>
            <a:r>
              <a:rPr lang="zh-CN" altLang="en-US" sz="3300" b="1" dirty="0">
                <a:uFillTx/>
                <a:ea typeface="宋体" panose="02010600030101010101" pitchFamily="2" charset="-122"/>
                <a:sym typeface="+mn-ea"/>
              </a:rPr>
              <a:t>。</a:t>
            </a:r>
            <a:endParaRPr lang="zh-CN" altLang="en-US" sz="3300" b="1" dirty="0">
              <a:uFillTx/>
              <a:ea typeface="宋体" panose="02010600030101010101" pitchFamily="2" charset="-122"/>
              <a:sym typeface="+mn-ea"/>
            </a:endParaRPr>
          </a:p>
        </p:txBody>
      </p:sp>
      <p:sp>
        <p:nvSpPr>
          <p:cNvPr id="18" name="文本框 24578"/>
          <p:cNvSpPr txBox="1"/>
          <p:nvPr/>
        </p:nvSpPr>
        <p:spPr>
          <a:xfrm>
            <a:off x="1113790" y="2928620"/>
            <a:ext cx="10112375" cy="230695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3200" b="1">
                <a:solidFill>
                  <a:schemeClr val="bg1"/>
                </a:solidFill>
                <a:latin typeface="微软雅黑" panose="020B0503020204020204" charset="-122"/>
                <a:ea typeface="微软雅黑" panose="020B0503020204020204" charset="-122"/>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 《被压扁的沙子》表面上说明</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被压扁的沙子</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这个物体，其实作者是想借此证明</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探讨：</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“_</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_</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____</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_________</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_________”</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1" name="文本框 24580"/>
          <p:cNvSpPr txBox="1"/>
          <p:nvPr/>
        </p:nvSpPr>
        <p:spPr>
          <a:xfrm>
            <a:off x="1638935" y="4485005"/>
            <a:ext cx="6019165" cy="583565"/>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50000"/>
              </a:spcBef>
            </a:pPr>
            <a:r>
              <a:rPr lang="zh-CN" altLang="en-US" sz="3200">
                <a:solidFill>
                  <a:schemeClr val="tx1"/>
                </a:solidFill>
                <a:latin typeface="黑体" panose="02010609060101010101" charset="-122"/>
                <a:ea typeface="黑体" panose="02010609060101010101" charset="-122"/>
              </a:rPr>
              <a:t>造成恐龙灭绝的原因是撞击运动</a:t>
            </a:r>
            <a:endParaRPr lang="zh-CN" altLang="en-US" sz="3200">
              <a:solidFill>
                <a:schemeClr val="tx1"/>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7891" name="标题 8193"/>
          <p:cNvSpPr>
            <a:spLocks noGrp="1"/>
          </p:cNvSpPr>
          <p:nvPr/>
        </p:nvSpPr>
        <p:spPr>
          <a:xfrm>
            <a:off x="611505" y="206375"/>
            <a:ext cx="3319780" cy="763905"/>
          </a:xfrm>
          <a:prstGeom prst="rect">
            <a:avLst/>
          </a:prstGeom>
          <a:noFill/>
          <a:ln w="9525">
            <a:noFill/>
          </a:ln>
        </p:spPr>
        <p:txBody>
          <a:bodyPr anchor="ctr" anchorCtr="0"/>
          <a:p>
            <a:pPr eaLnBrk="0" hangingPunct="0"/>
            <a:r>
              <a:rPr lang="zh-CN" altLang="en-US" sz="4000" dirty="0">
                <a:latin typeface="黑体" panose="02010609060101010101" charset="-122"/>
                <a:ea typeface="黑体" panose="02010609060101010101" charset="-122"/>
              </a:rPr>
              <a:t>理清说明思路</a:t>
            </a:r>
            <a:endParaRPr lang="zh-CN" altLang="en-US" sz="4000" dirty="0">
              <a:latin typeface="黑体" panose="02010609060101010101" charset="-122"/>
              <a:ea typeface="黑体" panose="02010609060101010101" charset="-122"/>
            </a:endParaRPr>
          </a:p>
        </p:txBody>
      </p:sp>
      <p:sp>
        <p:nvSpPr>
          <p:cNvPr id="2" name="矩形 1"/>
          <p:cNvSpPr/>
          <p:nvPr/>
        </p:nvSpPr>
        <p:spPr>
          <a:xfrm>
            <a:off x="1010497" y="970492"/>
            <a:ext cx="7987665" cy="645160"/>
          </a:xfrm>
          <a:prstGeom prst="rect">
            <a:avLst/>
          </a:prstGeom>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2</a:t>
            </a:r>
            <a:r>
              <a:rPr kumimoji="0" lang="en-US" altLang="zh-CN" sz="3600" b="1"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黑体" panose="02010609060101010101" charset="-122"/>
              </a:rPr>
              <a:t>.</a:t>
            </a:r>
            <a:r>
              <a:rPr kumimoji="0" lang="zh-CN" altLang="en-US" sz="36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黑体" panose="02010609060101010101" charset="-122"/>
              </a:rPr>
              <a:t>请用思维导图的方式呈现推理过程。</a:t>
            </a:r>
            <a:endParaRPr kumimoji="0" lang="zh-CN" altLang="en-US" sz="3600" b="1" i="0" u="none" strike="noStrike" kern="1200" cap="none" spc="0" normalizeH="0" baseline="0" noProof="0" dirty="0">
              <a:ln>
                <a:noFill/>
              </a:ln>
              <a:solidFill>
                <a:srgbClr val="0000FF"/>
              </a:solidFill>
              <a:effectLst/>
              <a:uLnTx/>
              <a:uFillTx/>
              <a:latin typeface="宋体" panose="02010600030101010101" pitchFamily="2" charset="-122"/>
              <a:ea typeface="宋体" panose="02010600030101010101" pitchFamily="2" charset="-122"/>
              <a:cs typeface="黑体" panose="02010609060101010101" charset="-122"/>
            </a:endParaRPr>
          </a:p>
        </p:txBody>
      </p:sp>
      <p:sp>
        <p:nvSpPr>
          <p:cNvPr id="3" name="文本框 2"/>
          <p:cNvSpPr txBox="1"/>
          <p:nvPr/>
        </p:nvSpPr>
        <p:spPr>
          <a:xfrm>
            <a:off x="4267835" y="1614805"/>
            <a:ext cx="2931795"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被压扁的沙子</a:t>
            </a:r>
            <a:endParaRPr lang="zh-CN" altLang="en-US" sz="3200">
              <a:solidFill>
                <a:schemeClr val="tx1"/>
              </a:solidFill>
              <a:effectLst/>
              <a:latin typeface="黑体" panose="02010609060101010101" charset="-122"/>
              <a:ea typeface="黑体" panose="02010609060101010101" charset="-122"/>
            </a:endParaRPr>
          </a:p>
        </p:txBody>
      </p:sp>
      <p:sp>
        <p:nvSpPr>
          <p:cNvPr id="5" name="右箭头 4"/>
          <p:cNvSpPr/>
          <p:nvPr/>
        </p:nvSpPr>
        <p:spPr>
          <a:xfrm rot="5400000">
            <a:off x="5231130" y="2151380"/>
            <a:ext cx="417830" cy="411480"/>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9"/>
          <p:cNvSpPr txBox="1"/>
          <p:nvPr/>
        </p:nvSpPr>
        <p:spPr>
          <a:xfrm>
            <a:off x="4574540" y="2555875"/>
            <a:ext cx="1989455" cy="626110"/>
          </a:xfrm>
          <a:prstGeom prst="rect">
            <a:avLst/>
          </a:prstGeom>
          <a:noFill/>
          <a:ln w="9525">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sz="3200">
                <a:solidFill>
                  <a:schemeClr val="tx1"/>
                </a:solidFill>
                <a:latin typeface="黑体" panose="02010609060101010101" charset="-122"/>
                <a:ea typeface="黑体" panose="02010609060101010101" charset="-122"/>
              </a:rPr>
              <a:t>恐龙灭绝</a:t>
            </a:r>
            <a:endParaRPr lang="zh-CN" altLang="en-US" sz="3200">
              <a:solidFill>
                <a:schemeClr val="tx1"/>
              </a:solidFill>
              <a:latin typeface="黑体" panose="02010609060101010101" charset="-122"/>
              <a:ea typeface="黑体" panose="02010609060101010101" charset="-122"/>
            </a:endParaRPr>
          </a:p>
        </p:txBody>
      </p:sp>
      <p:cxnSp>
        <p:nvCxnSpPr>
          <p:cNvPr id="4" name="直接连接符 3"/>
          <p:cNvCxnSpPr/>
          <p:nvPr/>
        </p:nvCxnSpPr>
        <p:spPr>
          <a:xfrm flipH="1">
            <a:off x="3827145" y="2922270"/>
            <a:ext cx="895985" cy="42545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24" name="文本框 23"/>
          <p:cNvSpPr txBox="1"/>
          <p:nvPr/>
        </p:nvSpPr>
        <p:spPr>
          <a:xfrm>
            <a:off x="2680970" y="3376930"/>
            <a:ext cx="2453005"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火山说</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3</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cxnSp>
        <p:nvCxnSpPr>
          <p:cNvPr id="6" name="直接连接符 5"/>
          <p:cNvCxnSpPr/>
          <p:nvPr/>
        </p:nvCxnSpPr>
        <p:spPr>
          <a:xfrm flipH="1" flipV="1">
            <a:off x="6268720" y="2880360"/>
            <a:ext cx="799465" cy="45656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16" name="文本框 15"/>
          <p:cNvSpPr txBox="1"/>
          <p:nvPr/>
        </p:nvSpPr>
        <p:spPr>
          <a:xfrm>
            <a:off x="6664325" y="3376930"/>
            <a:ext cx="2752090"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撞击说</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2</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cxnSp>
        <p:nvCxnSpPr>
          <p:cNvPr id="7" name="直接连接符 6"/>
          <p:cNvCxnSpPr/>
          <p:nvPr/>
        </p:nvCxnSpPr>
        <p:spPr>
          <a:xfrm flipH="1">
            <a:off x="2551430" y="3827145"/>
            <a:ext cx="1011555" cy="476885"/>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31" name="文本框 30"/>
          <p:cNvSpPr txBox="1"/>
          <p:nvPr/>
        </p:nvSpPr>
        <p:spPr>
          <a:xfrm>
            <a:off x="1374775" y="4320540"/>
            <a:ext cx="3348355"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金属铱的发现</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5</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cxnSp>
        <p:nvCxnSpPr>
          <p:cNvPr id="8" name="直接连接符 7"/>
          <p:cNvCxnSpPr/>
          <p:nvPr/>
        </p:nvCxnSpPr>
        <p:spPr>
          <a:xfrm flipH="1" flipV="1">
            <a:off x="7333615" y="3864610"/>
            <a:ext cx="1056005" cy="455930"/>
          </a:xfrm>
          <a:prstGeom prst="line">
            <a:avLst/>
          </a:prstGeom>
          <a:ln w="31750" cap="rnd">
            <a:solidFill>
              <a:schemeClr val="accent1"/>
            </a:solidFill>
            <a:round/>
          </a:ln>
        </p:spPr>
        <p:style>
          <a:lnRef idx="0">
            <a:srgbClr val="FFFFFF"/>
          </a:lnRef>
          <a:fillRef idx="0">
            <a:srgbClr val="FFFFFF"/>
          </a:fillRef>
          <a:effectRef idx="0">
            <a:srgbClr val="FFFFFF"/>
          </a:effectRef>
          <a:fontRef idx="minor">
            <a:schemeClr val="tx1"/>
          </a:fontRef>
        </p:style>
      </p:cxnSp>
      <p:sp>
        <p:nvSpPr>
          <p:cNvPr id="29" name="文本框 21"/>
          <p:cNvSpPr txBox="1"/>
          <p:nvPr/>
        </p:nvSpPr>
        <p:spPr>
          <a:xfrm>
            <a:off x="7537450" y="4372610"/>
            <a:ext cx="4069080" cy="560070"/>
          </a:xfrm>
          <a:prstGeom prst="rect">
            <a:avLst/>
          </a:prstGeom>
          <a:noFill/>
          <a:ln w="9525">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Tx/>
              <a:buSzTx/>
              <a:buFontTx/>
            </a:pPr>
            <a:r>
              <a:rPr lang="zh-CN" sz="3200">
                <a:solidFill>
                  <a:schemeClr val="tx1"/>
                </a:solidFill>
                <a:latin typeface="黑体" panose="02010609060101010101" charset="-122"/>
                <a:ea typeface="黑体" panose="02010609060101010101" charset="-122"/>
                <a:sym typeface="+mn-ea"/>
              </a:rPr>
              <a:t>斯石英的特性</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7—13</a:t>
            </a:r>
            <a:r>
              <a:rPr lang="en-US" altLang="zh-CN" sz="3200">
                <a:latin typeface="方正楷体_GBK" charset="0"/>
                <a:ea typeface="微软雅黑" panose="020B0503020204020204" charset="-122"/>
                <a:sym typeface="微软雅黑" panose="020B0503020204020204" charset="-122"/>
              </a:rPr>
              <a:t>)</a:t>
            </a:r>
            <a:endParaRPr lang="zh-CN" sz="3200">
              <a:solidFill>
                <a:schemeClr val="tx1"/>
              </a:solidFill>
              <a:latin typeface="黑体" panose="02010609060101010101" charset="-122"/>
              <a:ea typeface="黑体" panose="02010609060101010101" charset="-122"/>
              <a:sym typeface="+mn-ea"/>
            </a:endParaRPr>
          </a:p>
        </p:txBody>
      </p:sp>
      <p:sp>
        <p:nvSpPr>
          <p:cNvPr id="10" name="右箭头 9"/>
          <p:cNvSpPr/>
          <p:nvPr/>
        </p:nvSpPr>
        <p:spPr>
          <a:xfrm rot="5400000">
            <a:off x="5352415" y="4316730"/>
            <a:ext cx="733425" cy="411480"/>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2" name="文本框 31"/>
          <p:cNvSpPr txBox="1"/>
          <p:nvPr/>
        </p:nvSpPr>
        <p:spPr>
          <a:xfrm>
            <a:off x="3931285" y="4904105"/>
            <a:ext cx="4859020" cy="583565"/>
          </a:xfrm>
          <a:prstGeom prst="rect">
            <a:avLst/>
          </a:prstGeom>
          <a:noFill/>
        </p:spPr>
        <p:txBody>
          <a:bodyPr wrap="square">
            <a:spAutoFit/>
          </a:bodyPr>
          <a:p>
            <a:r>
              <a:rPr lang="zh-CN" altLang="en-US" sz="3200">
                <a:solidFill>
                  <a:schemeClr val="tx1"/>
                </a:solidFill>
                <a:effectLst/>
                <a:latin typeface="黑体" panose="02010609060101010101" charset="-122"/>
                <a:ea typeface="黑体" panose="02010609060101010101" charset="-122"/>
              </a:rPr>
              <a:t>自然界中斯石英的发现</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11</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
        <p:nvSpPr>
          <p:cNvPr id="11" name="右箭头 10"/>
          <p:cNvSpPr/>
          <p:nvPr/>
        </p:nvSpPr>
        <p:spPr>
          <a:xfrm rot="5400000">
            <a:off x="5510530" y="5396865"/>
            <a:ext cx="417830" cy="411480"/>
          </a:xfrm>
          <a:prstGeom prst="rightArrow">
            <a:avLst/>
          </a:prstGeom>
          <a:solidFill>
            <a:schemeClr val="accent2"/>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3562985" y="5863590"/>
            <a:ext cx="6698615" cy="506730"/>
          </a:xfrm>
          <a:prstGeom prst="rect">
            <a:avLst/>
          </a:prstGeom>
          <a:noFill/>
        </p:spPr>
        <p:txBody>
          <a:bodyPr wrap="square">
            <a:noAutofit/>
          </a:bodyPr>
          <a:p>
            <a:r>
              <a:rPr lang="zh-CN" altLang="en-US" sz="3200">
                <a:solidFill>
                  <a:schemeClr val="tx1"/>
                </a:solidFill>
                <a:effectLst/>
                <a:latin typeface="黑体" panose="02010609060101010101" charset="-122"/>
                <a:ea typeface="黑体" panose="02010609060101010101" charset="-122"/>
              </a:rPr>
              <a:t>恐龙灭绝的原因应该是撞击</a:t>
            </a:r>
            <a:r>
              <a:rPr lang="en-US" altLang="zh-CN" sz="3200">
                <a:latin typeface="方正楷体_GBK" charset="0"/>
                <a:ea typeface="微软雅黑" panose="020B0503020204020204" charset="-122"/>
                <a:sym typeface="微软雅黑" panose="020B0503020204020204" charset="-122"/>
              </a:rPr>
              <a:t>(</a:t>
            </a:r>
            <a:r>
              <a:rPr lang="en-US" altLang="zh-CN" sz="3200" b="1" dirty="0">
                <a:latin typeface="宋体" panose="02010600030101010101" pitchFamily="2" charset="-122"/>
                <a:ea typeface="宋体" panose="02010600030101010101" pitchFamily="2" charset="-122"/>
                <a:sym typeface="宋体" panose="02010600030101010101" pitchFamily="2" charset="-122"/>
              </a:rPr>
              <a:t>17</a:t>
            </a:r>
            <a:r>
              <a:rPr lang="en-US" altLang="zh-CN" sz="3200">
                <a:latin typeface="方正楷体_GBK" charset="0"/>
                <a:ea typeface="微软雅黑" panose="020B0503020204020204" charset="-122"/>
                <a:sym typeface="微软雅黑" panose="020B0503020204020204" charset="-122"/>
              </a:rPr>
              <a:t>)</a:t>
            </a:r>
            <a:endParaRPr lang="zh-CN" altLang="en-US" sz="3200">
              <a:solidFill>
                <a:schemeClr val="tx1"/>
              </a:solidFill>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heel(1)">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ppt_w</p:attrName>
                                        </p:attrNameLst>
                                      </p:cBhvr>
                                      <p:tavLst>
                                        <p:tav tm="0">
                                          <p:val>
                                            <p:strVal val="#ppt_w*0.70"/>
                                          </p:val>
                                        </p:tav>
                                        <p:tav tm="100000">
                                          <p:val>
                                            <p:strVal val="#ppt_w"/>
                                          </p:val>
                                        </p:tav>
                                      </p:tavLst>
                                    </p:anim>
                                    <p:anim calcmode="lin" valueType="num">
                                      <p:cBhvr>
                                        <p:cTn id="27" dur="1000" fill="hold"/>
                                        <p:tgtEl>
                                          <p:spTgt spid="24"/>
                                        </p:tgtEl>
                                        <p:attrNameLst>
                                          <p:attrName>ppt_h</p:attrName>
                                        </p:attrNameLst>
                                      </p:cBhvr>
                                      <p:tavLst>
                                        <p:tav tm="0">
                                          <p:val>
                                            <p:strVal val="#ppt_h"/>
                                          </p:val>
                                        </p:tav>
                                        <p:tav tm="100000">
                                          <p:val>
                                            <p:strVal val="#ppt_h"/>
                                          </p:val>
                                        </p:tav>
                                      </p:tavLst>
                                    </p:anim>
                                    <p:animEffect transition="in" filter="fade">
                                      <p:cBhvr>
                                        <p:cTn id="28" dur="10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heel(1)">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heel(1)">
                                      <p:cBhvr>
                                        <p:cTn id="44" dur="2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1000" fill="hold"/>
                                        <p:tgtEl>
                                          <p:spTgt spid="31"/>
                                        </p:tgtEl>
                                        <p:attrNameLst>
                                          <p:attrName>ppt_w</p:attrName>
                                        </p:attrNameLst>
                                      </p:cBhvr>
                                      <p:tavLst>
                                        <p:tav tm="0">
                                          <p:val>
                                            <p:strVal val="#ppt_w*0.70"/>
                                          </p:val>
                                        </p:tav>
                                        <p:tav tm="100000">
                                          <p:val>
                                            <p:strVal val="#ppt_w"/>
                                          </p:val>
                                        </p:tav>
                                      </p:tavLst>
                                    </p:anim>
                                    <p:anim calcmode="lin" valueType="num">
                                      <p:cBhvr>
                                        <p:cTn id="50" dur="1000" fill="hold"/>
                                        <p:tgtEl>
                                          <p:spTgt spid="31"/>
                                        </p:tgtEl>
                                        <p:attrNameLst>
                                          <p:attrName>ppt_h</p:attrName>
                                        </p:attrNameLst>
                                      </p:cBhvr>
                                      <p:tavLst>
                                        <p:tav tm="0">
                                          <p:val>
                                            <p:strVal val="#ppt_h"/>
                                          </p:val>
                                        </p:tav>
                                        <p:tav tm="100000">
                                          <p:val>
                                            <p:strVal val="#ppt_h"/>
                                          </p:val>
                                        </p:tav>
                                      </p:tavLst>
                                    </p:anim>
                                    <p:animEffect transition="in" filter="fade">
                                      <p:cBhvr>
                                        <p:cTn id="51" dur="10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heel(1)">
                                      <p:cBhvr>
                                        <p:cTn id="56" dur="20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18" grpId="0"/>
      <p:bldP spid="24" grpId="0"/>
      <p:bldP spid="16" grpId="0"/>
      <p:bldP spid="31" grpId="0"/>
      <p:bldP spid="29" grpId="0"/>
      <p:bldP spid="10" grpId="0" bldLvl="0" animBg="1"/>
      <p:bldP spid="32" grpId="0"/>
      <p:bldP spid="11" grpId="0" bldLvl="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5" name="组合 24"/>
          <p:cNvGrpSpPr/>
          <p:nvPr/>
        </p:nvGrpSpPr>
        <p:grpSpPr>
          <a:xfrm>
            <a:off x="4720317" y="411978"/>
            <a:ext cx="3725545" cy="583565"/>
            <a:chOff x="2247899" y="2450017"/>
            <a:chExt cx="3725545" cy="583565"/>
          </a:xfrm>
        </p:grpSpPr>
        <p:sp>
          <p:nvSpPr>
            <p:cNvPr id="26" name="矩形: 圆角 25"/>
            <p:cNvSpPr/>
            <p:nvPr/>
          </p:nvSpPr>
          <p:spPr>
            <a:xfrm>
              <a:off x="2247899" y="2487482"/>
              <a:ext cx="3572329"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2646679" y="2450017"/>
              <a:ext cx="3326765" cy="583565"/>
            </a:xfrm>
            <a:prstGeom prst="rect">
              <a:avLst/>
            </a:prstGeom>
            <a:noFill/>
          </p:spPr>
          <p:txBody>
            <a:bodyPr wrap="square">
              <a:spAutoFit/>
            </a:bodyPr>
            <a:lstStyle/>
            <a:p>
              <a:pPr algn="ctr"/>
              <a:r>
                <a:rPr lang="zh-CN" altLang="en-US" sz="3200" b="1">
                  <a:solidFill>
                    <a:srgbClr val="20220D"/>
                  </a:solidFill>
                  <a:latin typeface="黑体" panose="02010609060101010101" charset="-122"/>
                  <a:ea typeface="黑体" panose="02010609060101010101" charset="-122"/>
                </a:rPr>
                <a:t>恐龙灭绝的原因？</a:t>
              </a:r>
              <a:endParaRPr lang="zh-CN" altLang="en-US" sz="3200" b="1">
                <a:solidFill>
                  <a:srgbClr val="20220D"/>
                </a:solidFill>
                <a:latin typeface="黑体" panose="02010609060101010101" charset="-122"/>
                <a:ea typeface="黑体" panose="02010609060101010101" charset="-122"/>
              </a:endParaRPr>
            </a:p>
          </p:txBody>
        </p:sp>
      </p:grpSp>
      <p:grpSp>
        <p:nvGrpSpPr>
          <p:cNvPr id="28" name="组合 27"/>
          <p:cNvGrpSpPr/>
          <p:nvPr/>
        </p:nvGrpSpPr>
        <p:grpSpPr>
          <a:xfrm>
            <a:off x="3792989" y="1335670"/>
            <a:ext cx="2079625" cy="607695"/>
            <a:chOff x="2247899" y="2487482"/>
            <a:chExt cx="4005651" cy="607695"/>
          </a:xfrm>
        </p:grpSpPr>
        <p:sp>
          <p:nvSpPr>
            <p:cNvPr id="29" name="矩形: 圆角 28"/>
            <p:cNvSpPr/>
            <p:nvPr/>
          </p:nvSpPr>
          <p:spPr>
            <a:xfrm>
              <a:off x="2247899" y="2487482"/>
              <a:ext cx="3572329"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766493" y="2511612"/>
              <a:ext cx="3487057" cy="583565"/>
            </a:xfrm>
            <a:prstGeom prst="rect">
              <a:avLst/>
            </a:prstGeom>
            <a:noFill/>
          </p:spPr>
          <p:txBody>
            <a:bodyPr wrap="square">
              <a:spAutoFit/>
            </a:bodyPr>
            <a:lstStyle/>
            <a:p>
              <a:pPr algn="ctr"/>
              <a:r>
                <a:rPr lang="zh-CN" altLang="en-US" sz="3200" b="1">
                  <a:solidFill>
                    <a:srgbClr val="20220D"/>
                  </a:solidFill>
                  <a:latin typeface="黑体" panose="02010609060101010101" charset="-122"/>
                  <a:ea typeface="黑体" panose="02010609060101010101" charset="-122"/>
                </a:rPr>
                <a:t>撞击说</a:t>
              </a:r>
              <a:endParaRPr lang="zh-CN" altLang="en-US" sz="3200" b="1">
                <a:solidFill>
                  <a:srgbClr val="20220D"/>
                </a:solidFill>
                <a:latin typeface="黑体" panose="02010609060101010101" charset="-122"/>
                <a:ea typeface="黑体" panose="02010609060101010101" charset="-122"/>
              </a:endParaRPr>
            </a:p>
          </p:txBody>
        </p:sp>
      </p:grpSp>
      <p:grpSp>
        <p:nvGrpSpPr>
          <p:cNvPr id="31" name="组合 30"/>
          <p:cNvGrpSpPr/>
          <p:nvPr/>
        </p:nvGrpSpPr>
        <p:grpSpPr>
          <a:xfrm>
            <a:off x="1663018" y="2165966"/>
            <a:ext cx="10274300" cy="565755"/>
            <a:chOff x="-224518" y="2431551"/>
            <a:chExt cx="10274300" cy="565755"/>
          </a:xfrm>
        </p:grpSpPr>
        <p:sp>
          <p:nvSpPr>
            <p:cNvPr id="32" name="矩形: 圆角 31"/>
            <p:cNvSpPr/>
            <p:nvPr/>
          </p:nvSpPr>
          <p:spPr>
            <a:xfrm>
              <a:off x="-41956" y="2487482"/>
              <a:ext cx="9321800"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24518" y="2431551"/>
              <a:ext cx="10274300" cy="521970"/>
            </a:xfrm>
            <a:prstGeom prst="rect">
              <a:avLst/>
            </a:prstGeom>
            <a:noFill/>
          </p:spPr>
          <p:txBody>
            <a:bodyPr wrap="square">
              <a:spAutoFit/>
            </a:bodyPr>
            <a:lstStyle/>
            <a:p>
              <a:pPr algn="ctr"/>
              <a:r>
                <a:rPr lang="en-US" altLang="zh-CN" sz="2800">
                  <a:solidFill>
                    <a:srgbClr val="20220D"/>
                  </a:solidFill>
                  <a:latin typeface="微软雅黑" panose="020B0503020204020204" charset="-122"/>
                  <a:ea typeface="微软雅黑" panose="020B0503020204020204" charset="-122"/>
                </a:rPr>
                <a:t>1.</a:t>
              </a:r>
              <a:r>
                <a:rPr lang="zh-CN" altLang="en-US" sz="2800">
                  <a:solidFill>
                    <a:srgbClr val="20220D"/>
                  </a:solidFill>
                  <a:latin typeface="黑体" panose="02010609060101010101" charset="-122"/>
                  <a:ea typeface="黑体" panose="02010609060101010101" charset="-122"/>
                </a:rPr>
                <a:t>斯石英只出现在超高压的地方；陨石撞击的压力会形成斯石英。</a:t>
              </a:r>
              <a:endParaRPr lang="zh-CN" altLang="en-US" sz="2800">
                <a:solidFill>
                  <a:srgbClr val="20220D"/>
                </a:solidFill>
                <a:latin typeface="黑体" panose="02010609060101010101" charset="-122"/>
                <a:ea typeface="黑体" panose="02010609060101010101" charset="-122"/>
              </a:endParaRPr>
            </a:p>
          </p:txBody>
        </p:sp>
      </p:grpSp>
      <p:grpSp>
        <p:nvGrpSpPr>
          <p:cNvPr id="34" name="组合 33"/>
          <p:cNvGrpSpPr/>
          <p:nvPr>
            <p:custDataLst>
              <p:tags r:id="rId1"/>
            </p:custDataLst>
          </p:nvPr>
        </p:nvGrpSpPr>
        <p:grpSpPr>
          <a:xfrm>
            <a:off x="2020840" y="3055419"/>
            <a:ext cx="9321799" cy="538399"/>
            <a:chOff x="2247899" y="2458907"/>
            <a:chExt cx="3572329" cy="538399"/>
          </a:xfrm>
        </p:grpSpPr>
        <p:sp>
          <p:nvSpPr>
            <p:cNvPr id="35" name="矩形: 圆角 34"/>
            <p:cNvSpPr/>
            <p:nvPr/>
          </p:nvSpPr>
          <p:spPr>
            <a:xfrm>
              <a:off x="2247899" y="2487482"/>
              <a:ext cx="3572329"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custDataLst>
                <p:tags r:id="rId2"/>
              </p:custDataLst>
            </p:nvPr>
          </p:nvSpPr>
          <p:spPr>
            <a:xfrm>
              <a:off x="2438683" y="2458907"/>
              <a:ext cx="2930381" cy="521970"/>
            </a:xfrm>
            <a:prstGeom prst="rect">
              <a:avLst/>
            </a:prstGeom>
            <a:noFill/>
          </p:spPr>
          <p:txBody>
            <a:bodyPr wrap="square">
              <a:spAutoFit/>
            </a:bodyPr>
            <a:lstStyle/>
            <a:p>
              <a:pPr algn="ctr"/>
              <a:r>
                <a:rPr lang="en-US" altLang="zh-CN" sz="2800">
                  <a:solidFill>
                    <a:srgbClr val="20220D"/>
                  </a:solidFill>
                  <a:latin typeface="微软雅黑" panose="020B0503020204020204" charset="-122"/>
                  <a:ea typeface="微软雅黑" panose="020B0503020204020204" charset="-122"/>
                </a:rPr>
                <a:t>2.</a:t>
              </a:r>
              <a:r>
                <a:rPr lang="zh-CN" altLang="en-US" sz="2800">
                  <a:solidFill>
                    <a:srgbClr val="20220D"/>
                  </a:solidFill>
                  <a:latin typeface="黑体" panose="02010609060101010101" charset="-122"/>
                  <a:ea typeface="黑体" panose="02010609060101010101" charset="-122"/>
                  <a:cs typeface="黑体" panose="02010609060101010101" charset="-122"/>
                </a:rPr>
                <a:t>斯石英经过</a:t>
              </a:r>
              <a:r>
                <a:rPr lang="en-US" altLang="zh-CN" sz="2800">
                  <a:solidFill>
                    <a:srgbClr val="20220D"/>
                  </a:solidFill>
                  <a:latin typeface="黑体" panose="02010609060101010101" charset="-122"/>
                  <a:ea typeface="黑体" panose="02010609060101010101" charset="-122"/>
                  <a:cs typeface="黑体" panose="02010609060101010101" charset="-122"/>
                </a:rPr>
                <a:t>850℃</a:t>
              </a:r>
              <a:r>
                <a:rPr lang="zh-CN" altLang="en-US" sz="2800">
                  <a:solidFill>
                    <a:srgbClr val="20220D"/>
                  </a:solidFill>
                  <a:latin typeface="黑体" panose="02010609060101010101" charset="-122"/>
                  <a:ea typeface="黑体" panose="02010609060101010101" charset="-122"/>
                  <a:cs typeface="黑体" panose="02010609060101010101" charset="-122"/>
                </a:rPr>
                <a:t>高温半小时会变回普通沙子。</a:t>
              </a:r>
              <a:endParaRPr lang="zh-CN" altLang="en-US" sz="2800">
                <a:solidFill>
                  <a:srgbClr val="20220D"/>
                </a:solidFill>
                <a:latin typeface="黑体" panose="02010609060101010101" charset="-122"/>
                <a:ea typeface="黑体" panose="02010609060101010101" charset="-122"/>
                <a:cs typeface="黑体" panose="02010609060101010101" charset="-122"/>
              </a:endParaRPr>
            </a:p>
          </p:txBody>
        </p:sp>
      </p:grpSp>
      <p:grpSp>
        <p:nvGrpSpPr>
          <p:cNvPr id="37" name="组合 36"/>
          <p:cNvGrpSpPr/>
          <p:nvPr>
            <p:custDataLst>
              <p:tags r:id="rId3"/>
            </p:custDataLst>
          </p:nvPr>
        </p:nvGrpSpPr>
        <p:grpSpPr>
          <a:xfrm>
            <a:off x="1845581" y="3994351"/>
            <a:ext cx="9321798" cy="546049"/>
            <a:chOff x="2247899" y="2487482"/>
            <a:chExt cx="3572329" cy="546049"/>
          </a:xfrm>
        </p:grpSpPr>
        <p:sp>
          <p:nvSpPr>
            <p:cNvPr id="38" name="矩形: 圆角 37"/>
            <p:cNvSpPr/>
            <p:nvPr/>
          </p:nvSpPr>
          <p:spPr>
            <a:xfrm>
              <a:off x="2247899" y="2487482"/>
              <a:ext cx="3572329"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custDataLst>
                <p:tags r:id="rId4"/>
              </p:custDataLst>
            </p:nvPr>
          </p:nvSpPr>
          <p:spPr>
            <a:xfrm>
              <a:off x="2766251" y="2511561"/>
              <a:ext cx="2535625" cy="521970"/>
            </a:xfrm>
            <a:prstGeom prst="rect">
              <a:avLst/>
            </a:prstGeom>
            <a:noFill/>
          </p:spPr>
          <p:txBody>
            <a:bodyPr wrap="square">
              <a:spAutoFit/>
            </a:bodyPr>
            <a:lstStyle/>
            <a:p>
              <a:pPr algn="ctr"/>
              <a:r>
                <a:rPr lang="en-US" altLang="zh-CN" sz="2800">
                  <a:solidFill>
                    <a:srgbClr val="20220D"/>
                  </a:solidFill>
                  <a:latin typeface="微软雅黑" panose="020B0503020204020204" charset="-122"/>
                  <a:ea typeface="微软雅黑" panose="020B0503020204020204" charset="-122"/>
                </a:rPr>
                <a:t>3.</a:t>
              </a:r>
              <a:r>
                <a:rPr lang="zh-CN" altLang="en-US" sz="2800">
                  <a:solidFill>
                    <a:srgbClr val="20220D"/>
                  </a:solidFill>
                  <a:latin typeface="黑体" panose="02010609060101010101" charset="-122"/>
                  <a:ea typeface="黑体" panose="02010609060101010101" charset="-122"/>
                </a:rPr>
                <a:t>火山地区从没有发现过斯石英。</a:t>
              </a:r>
              <a:endParaRPr lang="zh-CN" altLang="en-US" sz="2800">
                <a:solidFill>
                  <a:srgbClr val="20220D"/>
                </a:solidFill>
                <a:latin typeface="黑体" panose="02010609060101010101" charset="-122"/>
                <a:ea typeface="黑体" panose="02010609060101010101" charset="-122"/>
              </a:endParaRPr>
            </a:p>
          </p:txBody>
        </p:sp>
      </p:grpSp>
      <p:grpSp>
        <p:nvGrpSpPr>
          <p:cNvPr id="40" name="组合 39"/>
          <p:cNvGrpSpPr/>
          <p:nvPr/>
        </p:nvGrpSpPr>
        <p:grpSpPr>
          <a:xfrm>
            <a:off x="1785625" y="4880578"/>
            <a:ext cx="10255885" cy="515620"/>
            <a:chOff x="2205355" y="2487482"/>
            <a:chExt cx="4779960" cy="515620"/>
          </a:xfrm>
        </p:grpSpPr>
        <p:sp>
          <p:nvSpPr>
            <p:cNvPr id="41" name="矩形: 圆角 40"/>
            <p:cNvSpPr/>
            <p:nvPr/>
          </p:nvSpPr>
          <p:spPr>
            <a:xfrm>
              <a:off x="2247899" y="2487482"/>
              <a:ext cx="4315408"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205355" y="2511612"/>
              <a:ext cx="4779960" cy="491490"/>
            </a:xfrm>
            <a:prstGeom prst="rect">
              <a:avLst/>
            </a:prstGeom>
            <a:noFill/>
          </p:spPr>
          <p:txBody>
            <a:bodyPr wrap="square">
              <a:spAutoFit/>
            </a:bodyPr>
            <a:lstStyle/>
            <a:p>
              <a:pPr algn="ctr"/>
              <a:r>
                <a:rPr lang="en-US" altLang="zh-CN" sz="2600">
                  <a:solidFill>
                    <a:srgbClr val="20220D"/>
                  </a:solidFill>
                  <a:latin typeface="微软雅黑" panose="020B0503020204020204" charset="-122"/>
                  <a:ea typeface="微软雅黑" panose="020B0503020204020204" charset="-122"/>
                </a:rPr>
                <a:t>4.</a:t>
              </a:r>
              <a:r>
                <a:rPr lang="zh-CN" altLang="en-US" sz="2600">
                  <a:solidFill>
                    <a:srgbClr val="20220D"/>
                  </a:solidFill>
                  <a:latin typeface="黑体" panose="02010609060101010101" charset="-122"/>
                  <a:ea typeface="黑体" panose="02010609060101010101" charset="-122"/>
                </a:rPr>
                <a:t>在出现陨石撞击的地方发现了斯石英，可以追溯到恐龙灭绝的年代</a:t>
              </a:r>
              <a:endParaRPr lang="zh-CN" altLang="en-US" sz="2600">
                <a:solidFill>
                  <a:srgbClr val="20220D"/>
                </a:solidFill>
                <a:latin typeface="黑体" panose="02010609060101010101" charset="-122"/>
                <a:ea typeface="黑体" panose="02010609060101010101" charset="-122"/>
              </a:endParaRPr>
            </a:p>
          </p:txBody>
        </p:sp>
      </p:grpSp>
      <p:grpSp>
        <p:nvGrpSpPr>
          <p:cNvPr id="46" name="组合 45"/>
          <p:cNvGrpSpPr/>
          <p:nvPr/>
        </p:nvGrpSpPr>
        <p:grpSpPr>
          <a:xfrm>
            <a:off x="7365318" y="1335670"/>
            <a:ext cx="1854656" cy="607695"/>
            <a:chOff x="2247899" y="2487482"/>
            <a:chExt cx="3572329" cy="607695"/>
          </a:xfrm>
        </p:grpSpPr>
        <p:sp>
          <p:nvSpPr>
            <p:cNvPr id="47" name="矩形: 圆角 46"/>
            <p:cNvSpPr/>
            <p:nvPr/>
          </p:nvSpPr>
          <p:spPr>
            <a:xfrm>
              <a:off x="2247899" y="2487482"/>
              <a:ext cx="3572329"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2247899" y="2511612"/>
              <a:ext cx="3054080" cy="583565"/>
            </a:xfrm>
            <a:prstGeom prst="rect">
              <a:avLst/>
            </a:prstGeom>
            <a:noFill/>
          </p:spPr>
          <p:txBody>
            <a:bodyPr wrap="square">
              <a:spAutoFit/>
            </a:bodyPr>
            <a:lstStyle/>
            <a:p>
              <a:pPr algn="ctr"/>
              <a:r>
                <a:rPr lang="zh-CN" altLang="en-US" sz="3200" b="1">
                  <a:solidFill>
                    <a:srgbClr val="20220D"/>
                  </a:solidFill>
                  <a:latin typeface="黑体" panose="02010609060101010101" charset="-122"/>
                  <a:ea typeface="黑体" panose="02010609060101010101" charset="-122"/>
                </a:rPr>
                <a:t>火山说</a:t>
              </a:r>
              <a:endParaRPr lang="zh-CN" altLang="en-US" sz="3200" b="1">
                <a:solidFill>
                  <a:srgbClr val="20220D"/>
                </a:solidFill>
                <a:latin typeface="黑体" panose="02010609060101010101" charset="-122"/>
                <a:ea typeface="黑体" panose="02010609060101010101" charset="-122"/>
              </a:endParaRPr>
            </a:p>
          </p:txBody>
        </p:sp>
      </p:grpSp>
      <p:grpSp>
        <p:nvGrpSpPr>
          <p:cNvPr id="49" name="组合 48"/>
          <p:cNvGrpSpPr/>
          <p:nvPr/>
        </p:nvGrpSpPr>
        <p:grpSpPr>
          <a:xfrm>
            <a:off x="1785625" y="5766804"/>
            <a:ext cx="9441707" cy="546049"/>
            <a:chOff x="2205355" y="2487482"/>
            <a:chExt cx="4400496" cy="546049"/>
          </a:xfrm>
        </p:grpSpPr>
        <p:sp>
          <p:nvSpPr>
            <p:cNvPr id="50" name="矩形: 圆角 49"/>
            <p:cNvSpPr/>
            <p:nvPr/>
          </p:nvSpPr>
          <p:spPr>
            <a:xfrm>
              <a:off x="2247899" y="2487482"/>
              <a:ext cx="4315408" cy="509824"/>
            </a:xfrm>
            <a:prstGeom prst="roundRect">
              <a:avLst>
                <a:gd name="adj" fmla="val 21295"/>
              </a:avLst>
            </a:prstGeom>
            <a:gradFill>
              <a:gsLst>
                <a:gs pos="0">
                  <a:schemeClr val="bg1">
                    <a:alpha val="54000"/>
                  </a:schemeClr>
                </a:gs>
                <a:gs pos="100000">
                  <a:schemeClr val="bg1">
                    <a:alpha val="78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2205355" y="2511561"/>
              <a:ext cx="4400496" cy="521970"/>
            </a:xfrm>
            <a:prstGeom prst="rect">
              <a:avLst/>
            </a:prstGeom>
            <a:noFill/>
          </p:spPr>
          <p:txBody>
            <a:bodyPr wrap="square">
              <a:spAutoFit/>
            </a:bodyPr>
            <a:lstStyle/>
            <a:p>
              <a:pPr algn="ctr"/>
              <a:r>
                <a:rPr lang="zh-CN" altLang="en-US" sz="2800">
                  <a:solidFill>
                    <a:srgbClr val="20220D"/>
                  </a:solidFill>
                  <a:latin typeface="黑体" panose="02010609060101010101" charset="-122"/>
                  <a:ea typeface="黑体" panose="02010609060101010101" charset="-122"/>
                </a:rPr>
                <a:t>造成恐龙灭绝的原因是撞击。</a:t>
              </a:r>
              <a:endParaRPr lang="zh-CN" altLang="en-US" sz="2800">
                <a:solidFill>
                  <a:srgbClr val="20220D"/>
                </a:solidFill>
                <a:latin typeface="黑体" panose="02010609060101010101" charset="-122"/>
                <a:ea typeface="黑体" panose="02010609060101010101" charset="-122"/>
              </a:endParaRPr>
            </a:p>
          </p:txBody>
        </p:sp>
      </p:grpSp>
      <p:grpSp>
        <p:nvGrpSpPr>
          <p:cNvPr id="57" name="组合 56"/>
          <p:cNvGrpSpPr/>
          <p:nvPr>
            <p:custDataLst>
              <p:tags r:id="rId5"/>
            </p:custDataLst>
          </p:nvPr>
        </p:nvGrpSpPr>
        <p:grpSpPr>
          <a:xfrm>
            <a:off x="8640331" y="3462478"/>
            <a:ext cx="1864207" cy="594360"/>
            <a:chOff x="315599" y="4978893"/>
            <a:chExt cx="1591204" cy="594360"/>
          </a:xfrm>
        </p:grpSpPr>
        <p:pic>
          <p:nvPicPr>
            <p:cNvPr id="58" name="图片 57"/>
            <p:cNvPicPr>
              <a:picLocks noChangeAspect="1"/>
            </p:cNvPicPr>
            <p:nvPr>
              <p:custDataLst>
                <p:tags r:id="rId6"/>
              </p:custDataLst>
            </p:nvPr>
          </p:nvPicPr>
          <p:blipFill>
            <a:blip r:embed="rId7"/>
            <a:srcRect t="74341" r="52877" b="10554"/>
            <a:stretch>
              <a:fillRect/>
            </a:stretch>
          </p:blipFill>
          <p:spPr>
            <a:xfrm>
              <a:off x="315599" y="5057816"/>
              <a:ext cx="1591204" cy="509824"/>
            </a:xfrm>
            <a:prstGeom prst="rect">
              <a:avLst/>
            </a:prstGeom>
          </p:spPr>
        </p:pic>
        <p:sp>
          <p:nvSpPr>
            <p:cNvPr id="59" name="文本框 58"/>
            <p:cNvSpPr txBox="1"/>
            <p:nvPr>
              <p:custDataLst>
                <p:tags r:id="rId8"/>
              </p:custDataLst>
            </p:nvPr>
          </p:nvSpPr>
          <p:spPr>
            <a:xfrm>
              <a:off x="411534" y="4978893"/>
              <a:ext cx="1494857" cy="594360"/>
            </a:xfrm>
            <a:prstGeom prst="rect">
              <a:avLst/>
            </a:prstGeom>
            <a:noFill/>
          </p:spPr>
          <p:txBody>
            <a:bodyPr wrap="square">
              <a:noAutofit/>
            </a:bodyPr>
            <a:lstStyle/>
            <a:p>
              <a:pPr algn="ctr">
                <a:lnSpc>
                  <a:spcPct val="150000"/>
                </a:lnSpc>
              </a:pPr>
              <a:r>
                <a:rPr lang="zh-CN" altLang="en-US"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否定火山说</a:t>
              </a:r>
              <a:endParaRPr lang="zh-CN" altLang="en-US"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grpSp>
      <p:grpSp>
        <p:nvGrpSpPr>
          <p:cNvPr id="60" name="组合 59"/>
          <p:cNvGrpSpPr/>
          <p:nvPr>
            <p:custDataLst>
              <p:tags r:id="rId9"/>
            </p:custDataLst>
          </p:nvPr>
        </p:nvGrpSpPr>
        <p:grpSpPr>
          <a:xfrm>
            <a:off x="8640719" y="4391652"/>
            <a:ext cx="1864207" cy="634467"/>
            <a:chOff x="315599" y="4933173"/>
            <a:chExt cx="1591204" cy="634467"/>
          </a:xfrm>
        </p:grpSpPr>
        <p:pic>
          <p:nvPicPr>
            <p:cNvPr id="61" name="图片 60"/>
            <p:cNvPicPr>
              <a:picLocks noChangeAspect="1"/>
            </p:cNvPicPr>
            <p:nvPr>
              <p:custDataLst>
                <p:tags r:id="rId10"/>
              </p:custDataLst>
            </p:nvPr>
          </p:nvPicPr>
          <p:blipFill>
            <a:blip r:embed="rId7"/>
            <a:srcRect t="74341" r="52877" b="10554"/>
            <a:stretch>
              <a:fillRect/>
            </a:stretch>
          </p:blipFill>
          <p:spPr>
            <a:xfrm>
              <a:off x="315599" y="5057816"/>
              <a:ext cx="1591204" cy="509824"/>
            </a:xfrm>
            <a:prstGeom prst="rect">
              <a:avLst/>
            </a:prstGeom>
          </p:spPr>
        </p:pic>
        <p:sp>
          <p:nvSpPr>
            <p:cNvPr id="62" name="文本框 61"/>
            <p:cNvSpPr txBox="1"/>
            <p:nvPr>
              <p:custDataLst>
                <p:tags r:id="rId11"/>
              </p:custDataLst>
            </p:nvPr>
          </p:nvSpPr>
          <p:spPr>
            <a:xfrm>
              <a:off x="315599" y="4933173"/>
              <a:ext cx="1525210" cy="602615"/>
            </a:xfrm>
            <a:prstGeom prst="rect">
              <a:avLst/>
            </a:prstGeom>
            <a:noFill/>
          </p:spPr>
          <p:txBody>
            <a:bodyPr wrap="square">
              <a:noAutofit/>
            </a:bodyPr>
            <a:lstStyle/>
            <a:p>
              <a:pPr algn="ctr">
                <a:lnSpc>
                  <a:spcPct val="150000"/>
                </a:lnSpc>
              </a:pPr>
              <a:r>
                <a:rPr lang="zh-CN" altLang="en-US"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肯定撞击说</a:t>
              </a:r>
              <a:endParaRPr lang="zh-CN" altLang="en-US" sz="2400" b="1">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grpSp>
      <p:sp>
        <p:nvSpPr>
          <p:cNvPr id="5120" name="箭头: V 形 5119"/>
          <p:cNvSpPr/>
          <p:nvPr/>
        </p:nvSpPr>
        <p:spPr>
          <a:xfrm rot="5400000">
            <a:off x="5039128" y="949528"/>
            <a:ext cx="228566" cy="407505"/>
          </a:xfrm>
          <a:prstGeom prst="chevron">
            <a:avLst>
              <a:gd name="adj" fmla="val 50984"/>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21" name="箭头: V 形 5120"/>
          <p:cNvSpPr/>
          <p:nvPr/>
        </p:nvSpPr>
        <p:spPr>
          <a:xfrm rot="5400000">
            <a:off x="7723901" y="949528"/>
            <a:ext cx="228566"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23" name="箭头: V 形 5122"/>
          <p:cNvSpPr/>
          <p:nvPr>
            <p:custDataLst>
              <p:tags r:id="rId12"/>
            </p:custDataLst>
          </p:nvPr>
        </p:nvSpPr>
        <p:spPr>
          <a:xfrm rot="5400000">
            <a:off x="6392194" y="2719668"/>
            <a:ext cx="228566"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24" name="箭头: V 形 5123"/>
          <p:cNvSpPr/>
          <p:nvPr>
            <p:custDataLst>
              <p:tags r:id="rId13"/>
            </p:custDataLst>
          </p:nvPr>
        </p:nvSpPr>
        <p:spPr>
          <a:xfrm rot="5400000">
            <a:off x="6392193" y="3613280"/>
            <a:ext cx="228566"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25" name="箭头: V 形 5124"/>
          <p:cNvSpPr/>
          <p:nvPr>
            <p:custDataLst>
              <p:tags r:id="rId14"/>
            </p:custDataLst>
          </p:nvPr>
        </p:nvSpPr>
        <p:spPr>
          <a:xfrm rot="5400000">
            <a:off x="6392192" y="4506892"/>
            <a:ext cx="228566"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26" name="箭头: V 形 5125"/>
          <p:cNvSpPr/>
          <p:nvPr>
            <p:custDataLst>
              <p:tags r:id="rId15"/>
            </p:custDataLst>
          </p:nvPr>
        </p:nvSpPr>
        <p:spPr>
          <a:xfrm rot="5400000">
            <a:off x="6392191" y="5400504"/>
            <a:ext cx="228566" cy="407505"/>
          </a:xfrm>
          <a:prstGeom prst="chevron">
            <a:avLst>
              <a:gd name="adj" fmla="val 50984"/>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127" name="组合 5126"/>
          <p:cNvGrpSpPr/>
          <p:nvPr/>
        </p:nvGrpSpPr>
        <p:grpSpPr>
          <a:xfrm>
            <a:off x="482820" y="227255"/>
            <a:ext cx="1369789" cy="954198"/>
            <a:chOff x="375104" y="1434670"/>
            <a:chExt cx="1568281" cy="954198"/>
          </a:xfrm>
          <a:effectLst>
            <a:outerShdw blurRad="50800" dist="38100" dir="8100000" algn="tr" rotWithShape="0">
              <a:prstClr val="black">
                <a:alpha val="40000"/>
              </a:prstClr>
            </a:outerShdw>
          </a:effectLst>
        </p:grpSpPr>
        <p:pic>
          <p:nvPicPr>
            <p:cNvPr id="5128" name="Picture 2" descr="查看图片"/>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rot="8942814">
              <a:off x="493922" y="1434670"/>
              <a:ext cx="1330649" cy="954198"/>
            </a:xfrm>
            <a:prstGeom prst="rect">
              <a:avLst/>
            </a:prstGeom>
            <a:noFill/>
            <a:extLst>
              <a:ext uri="{909E8E84-426E-40DD-AFC4-6F175D3DCCD1}">
                <a14:hiddenFill xmlns:a14="http://schemas.microsoft.com/office/drawing/2010/main">
                  <a:solidFill>
                    <a:srgbClr val="FFFFFF"/>
                  </a:solidFill>
                </a14:hiddenFill>
              </a:ext>
            </a:extLst>
          </p:spPr>
        </p:pic>
        <p:sp>
          <p:nvSpPr>
            <p:cNvPr id="5129" name="文本框 5128"/>
            <p:cNvSpPr txBox="1"/>
            <p:nvPr/>
          </p:nvSpPr>
          <p:spPr>
            <a:xfrm>
              <a:off x="375104" y="1653811"/>
              <a:ext cx="1568281" cy="553998"/>
            </a:xfrm>
            <a:prstGeom prst="rect">
              <a:avLst/>
            </a:prstGeom>
            <a:noFill/>
          </p:spPr>
          <p:txBody>
            <a:bodyPr wrap="square" rtlCol="0">
              <a:spAutoFit/>
            </a:bodyPr>
            <a:lstStyle/>
            <a:p>
              <a:pPr algn="ctr"/>
              <a:r>
                <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疑问</a:t>
              </a:r>
              <a:endPar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5130" name="组合 5129"/>
          <p:cNvGrpSpPr/>
          <p:nvPr/>
        </p:nvGrpSpPr>
        <p:grpSpPr>
          <a:xfrm>
            <a:off x="482820" y="1053346"/>
            <a:ext cx="1369789" cy="954198"/>
            <a:chOff x="375104" y="1434670"/>
            <a:chExt cx="1568281" cy="954198"/>
          </a:xfrm>
          <a:effectLst>
            <a:outerShdw blurRad="50800" dist="38100" dir="8100000" algn="tr" rotWithShape="0">
              <a:prstClr val="black">
                <a:alpha val="40000"/>
              </a:prstClr>
            </a:outerShdw>
          </a:effectLst>
        </p:grpSpPr>
        <p:pic>
          <p:nvPicPr>
            <p:cNvPr id="5131" name="Picture 2" descr="查看图片"/>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rot="8942814">
              <a:off x="493922" y="1434670"/>
              <a:ext cx="1330649" cy="954198"/>
            </a:xfrm>
            <a:prstGeom prst="rect">
              <a:avLst/>
            </a:prstGeom>
            <a:noFill/>
            <a:extLst>
              <a:ext uri="{909E8E84-426E-40DD-AFC4-6F175D3DCCD1}">
                <a14:hiddenFill xmlns:a14="http://schemas.microsoft.com/office/drawing/2010/main">
                  <a:solidFill>
                    <a:srgbClr val="FFFFFF"/>
                  </a:solidFill>
                </a14:hiddenFill>
              </a:ext>
            </a:extLst>
          </p:spPr>
        </p:pic>
        <p:sp>
          <p:nvSpPr>
            <p:cNvPr id="5132" name="文本框 5131"/>
            <p:cNvSpPr txBox="1"/>
            <p:nvPr/>
          </p:nvSpPr>
          <p:spPr>
            <a:xfrm>
              <a:off x="375104" y="1653811"/>
              <a:ext cx="1568281" cy="553998"/>
            </a:xfrm>
            <a:prstGeom prst="rect">
              <a:avLst/>
            </a:prstGeom>
            <a:noFill/>
          </p:spPr>
          <p:txBody>
            <a:bodyPr wrap="square" rtlCol="0">
              <a:spAutoFit/>
            </a:bodyPr>
            <a:lstStyle/>
            <a:p>
              <a:pPr algn="ctr"/>
              <a:r>
                <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假设</a:t>
              </a:r>
              <a:endPar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5133" name="组合 5132"/>
          <p:cNvGrpSpPr/>
          <p:nvPr/>
        </p:nvGrpSpPr>
        <p:grpSpPr>
          <a:xfrm>
            <a:off x="482820" y="1875464"/>
            <a:ext cx="1369789" cy="954198"/>
            <a:chOff x="375104" y="1434670"/>
            <a:chExt cx="1568281" cy="954198"/>
          </a:xfrm>
          <a:effectLst>
            <a:outerShdw blurRad="50800" dist="38100" dir="8100000" algn="tr" rotWithShape="0">
              <a:prstClr val="black">
                <a:alpha val="40000"/>
              </a:prstClr>
            </a:outerShdw>
          </a:effectLst>
        </p:grpSpPr>
        <p:pic>
          <p:nvPicPr>
            <p:cNvPr id="5134" name="Picture 2" descr="查看图片"/>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rot="8942814">
              <a:off x="493922" y="1434670"/>
              <a:ext cx="1330649" cy="954198"/>
            </a:xfrm>
            <a:prstGeom prst="rect">
              <a:avLst/>
            </a:prstGeom>
            <a:noFill/>
            <a:extLst>
              <a:ext uri="{909E8E84-426E-40DD-AFC4-6F175D3DCCD1}">
                <a14:hiddenFill xmlns:a14="http://schemas.microsoft.com/office/drawing/2010/main">
                  <a:solidFill>
                    <a:srgbClr val="FFFFFF"/>
                  </a:solidFill>
                </a14:hiddenFill>
              </a:ext>
            </a:extLst>
          </p:spPr>
        </p:pic>
        <p:sp>
          <p:nvSpPr>
            <p:cNvPr id="5135" name="文本框 5134"/>
            <p:cNvSpPr txBox="1"/>
            <p:nvPr/>
          </p:nvSpPr>
          <p:spPr>
            <a:xfrm>
              <a:off x="375104" y="1653811"/>
              <a:ext cx="1568281" cy="553998"/>
            </a:xfrm>
            <a:prstGeom prst="rect">
              <a:avLst/>
            </a:prstGeom>
            <a:noFill/>
          </p:spPr>
          <p:txBody>
            <a:bodyPr wrap="square" rtlCol="0">
              <a:spAutoFit/>
            </a:bodyPr>
            <a:lstStyle/>
            <a:p>
              <a:pPr algn="ctr"/>
              <a:r>
                <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推理</a:t>
              </a:r>
              <a:endPar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grpSp>
        <p:nvGrpSpPr>
          <p:cNvPr id="5136" name="组合 5135"/>
          <p:cNvGrpSpPr/>
          <p:nvPr/>
        </p:nvGrpSpPr>
        <p:grpSpPr>
          <a:xfrm>
            <a:off x="482820" y="5430447"/>
            <a:ext cx="1369789" cy="954198"/>
            <a:chOff x="375104" y="1434670"/>
            <a:chExt cx="1568281" cy="954198"/>
          </a:xfrm>
          <a:effectLst>
            <a:outerShdw blurRad="50800" dist="38100" dir="8100000" algn="tr" rotWithShape="0">
              <a:prstClr val="black">
                <a:alpha val="40000"/>
              </a:prstClr>
            </a:outerShdw>
          </a:effectLst>
        </p:grpSpPr>
        <p:pic>
          <p:nvPicPr>
            <p:cNvPr id="5137" name="Picture 2" descr="查看图片"/>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rot="8942814">
              <a:off x="493922" y="1434670"/>
              <a:ext cx="1330649" cy="954198"/>
            </a:xfrm>
            <a:prstGeom prst="rect">
              <a:avLst/>
            </a:prstGeom>
            <a:noFill/>
            <a:extLst>
              <a:ext uri="{909E8E84-426E-40DD-AFC4-6F175D3DCCD1}">
                <a14:hiddenFill xmlns:a14="http://schemas.microsoft.com/office/drawing/2010/main">
                  <a:solidFill>
                    <a:srgbClr val="FFFFFF"/>
                  </a:solidFill>
                </a14:hiddenFill>
              </a:ext>
            </a:extLst>
          </p:spPr>
        </p:pic>
        <p:sp>
          <p:nvSpPr>
            <p:cNvPr id="5138" name="文本框 5137"/>
            <p:cNvSpPr txBox="1"/>
            <p:nvPr/>
          </p:nvSpPr>
          <p:spPr>
            <a:xfrm>
              <a:off x="375104" y="1653811"/>
              <a:ext cx="1568281" cy="553998"/>
            </a:xfrm>
            <a:prstGeom prst="rect">
              <a:avLst/>
            </a:prstGeom>
            <a:noFill/>
          </p:spPr>
          <p:txBody>
            <a:bodyPr wrap="square" rtlCol="0">
              <a:spAutoFit/>
            </a:bodyPr>
            <a:lstStyle/>
            <a:p>
              <a:pPr algn="ctr"/>
              <a:r>
                <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rPr>
                <a:t>结论</a:t>
              </a:r>
              <a:endParaRPr lang="zh-CN" altLang="en-US" sz="3000">
                <a:gradFill>
                  <a:gsLst>
                    <a:gs pos="24000">
                      <a:schemeClr val="bg1"/>
                    </a:gs>
                    <a:gs pos="100000">
                      <a:schemeClr val="bg1">
                        <a:alpha val="27000"/>
                      </a:schemeClr>
                    </a:gs>
                  </a:gsLst>
                  <a:lin ang="4200000" scaled="0"/>
                </a:gradFill>
                <a:effectLst>
                  <a:outerShdw blurRad="38100" dist="38100" dir="2700000" algn="tl">
                    <a:srgbClr val="000000">
                      <a:alpha val="43137"/>
                    </a:srgbClr>
                  </a:outerShdw>
                </a:effectLst>
                <a:latin typeface="寒蝉活宋体_復 Bold" panose="02020200000000000000" pitchFamily="18" charset="-122"/>
                <a:ea typeface="寒蝉活宋体_復 Bold" panose="02020200000000000000" pitchFamily="18" charset="-122"/>
              </a:endParaRPr>
            </a:p>
          </p:txBody>
        </p:sp>
      </p:grpSp>
      <p:sp>
        <p:nvSpPr>
          <p:cNvPr id="2" name="文本框 1"/>
          <p:cNvSpPr txBox="1"/>
          <p:nvPr/>
        </p:nvSpPr>
        <p:spPr>
          <a:xfrm>
            <a:off x="4062095" y="6264825"/>
            <a:ext cx="4064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sz="2800">
                <a:solidFill>
                  <a:srgbClr val="FF0000"/>
                </a:solidFill>
                <a:latin typeface="黑体" panose="02010609060101010101" charset="-122"/>
                <a:ea typeface="黑体" panose="02010609060101010101" charset="-122"/>
              </a:rPr>
              <a:t>严谨的思维</a:t>
            </a:r>
            <a:r>
              <a:rPr lang="en-US" altLang="zh-CN" sz="2800" b="1">
                <a:solidFill>
                  <a:srgbClr val="FF0000"/>
                </a:solidFill>
                <a:latin typeface="黑体" panose="02010609060101010101" charset="-122"/>
                <a:ea typeface="黑体" panose="02010609060101010101" charset="-122"/>
              </a:rPr>
              <a:t>,</a:t>
            </a:r>
            <a:r>
              <a:rPr lang="zh-CN" altLang="en-US" sz="2800">
                <a:solidFill>
                  <a:srgbClr val="FF0000"/>
                </a:solidFill>
                <a:latin typeface="黑体" panose="02010609060101010101" charset="-122"/>
                <a:ea typeface="黑体" panose="02010609060101010101" charset="-122"/>
              </a:rPr>
              <a:t>求实的结论</a:t>
            </a:r>
            <a:endParaRPr lang="zh-CN" altLang="en-US" sz="280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fade">
                                      <p:cBhvr>
                                        <p:cTn id="7" dur="500"/>
                                        <p:tgtEl>
                                          <p:spTgt spid="51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120"/>
                                        </p:tgtEl>
                                        <p:attrNameLst>
                                          <p:attrName>style.visibility</p:attrName>
                                        </p:attrNameLst>
                                      </p:cBhvr>
                                      <p:to>
                                        <p:strVal val="visible"/>
                                      </p:to>
                                    </p:set>
                                    <p:animEffect transition="in" filter="wipe(up)">
                                      <p:cBhvr>
                                        <p:cTn id="16" dur="500"/>
                                        <p:tgtEl>
                                          <p:spTgt spid="512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121"/>
                                        </p:tgtEl>
                                        <p:attrNameLst>
                                          <p:attrName>style.visibility</p:attrName>
                                        </p:attrNameLst>
                                      </p:cBhvr>
                                      <p:to>
                                        <p:strVal val="visible"/>
                                      </p:to>
                                    </p:set>
                                    <p:animEffect transition="in" filter="wipe(up)">
                                      <p:cBhvr>
                                        <p:cTn id="19" dur="500"/>
                                        <p:tgtEl>
                                          <p:spTgt spid="5121"/>
                                        </p:tgtEl>
                                      </p:cBhvr>
                                    </p:animEffect>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2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5130"/>
                                        </p:tgtEl>
                                        <p:attrNameLst>
                                          <p:attrName>style.visibility</p:attrName>
                                        </p:attrNameLst>
                                      </p:cBhvr>
                                      <p:to>
                                        <p:strVal val="visible"/>
                                      </p:to>
                                    </p:set>
                                    <p:animEffect transition="in" filter="fade">
                                      <p:cBhvr>
                                        <p:cTn id="30" dur="500"/>
                                        <p:tgtEl>
                                          <p:spTgt spid="513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5133"/>
                                        </p:tgtEl>
                                        <p:attrNameLst>
                                          <p:attrName>style.visibility</p:attrName>
                                        </p:attrNameLst>
                                      </p:cBhvr>
                                      <p:to>
                                        <p:strVal val="visible"/>
                                      </p:to>
                                    </p:set>
                                    <p:animEffect transition="in" filter="fade">
                                      <p:cBhvr>
                                        <p:cTn id="39" dur="500"/>
                                        <p:tgtEl>
                                          <p:spTgt spid="513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123"/>
                                        </p:tgtEl>
                                        <p:attrNameLst>
                                          <p:attrName>style.visibility</p:attrName>
                                        </p:attrNameLst>
                                      </p:cBhvr>
                                      <p:to>
                                        <p:strVal val="visible"/>
                                      </p:to>
                                    </p:set>
                                    <p:animEffect transition="in" filter="wipe(up)">
                                      <p:cBhvr>
                                        <p:cTn id="44" dur="500"/>
                                        <p:tgtEl>
                                          <p:spTgt spid="512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up)">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124"/>
                                        </p:tgtEl>
                                        <p:attrNameLst>
                                          <p:attrName>style.visibility</p:attrName>
                                        </p:attrNameLst>
                                      </p:cBhvr>
                                      <p:to>
                                        <p:strVal val="visible"/>
                                      </p:to>
                                    </p:set>
                                    <p:animEffect transition="in" filter="wipe(up)">
                                      <p:cBhvr>
                                        <p:cTn id="53" dur="500"/>
                                        <p:tgtEl>
                                          <p:spTgt spid="5124"/>
                                        </p:tgtEl>
                                      </p:cBhvr>
                                    </p:animEffect>
                                  </p:childTnLst>
                                </p:cTn>
                              </p:par>
                            </p:childTnLst>
                          </p:cTn>
                        </p:par>
                        <p:par>
                          <p:cTn id="54" fill="hold">
                            <p:stCondLst>
                              <p:cond delay="500"/>
                            </p:stCondLst>
                            <p:childTnLst>
                              <p:par>
                                <p:cTn id="55" presetID="22" presetClass="entr" presetSubtype="1"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up)">
                                      <p:cBhvr>
                                        <p:cTn id="57" dur="500"/>
                                        <p:tgtEl>
                                          <p:spTgt spid="37"/>
                                        </p:tgtEl>
                                      </p:cBhvr>
                                    </p:animEffect>
                                  </p:childTnLst>
                                </p:cTn>
                              </p:par>
                            </p:childTnLst>
                          </p:cTn>
                        </p:par>
                        <p:par>
                          <p:cTn id="58" fill="hold">
                            <p:stCondLst>
                              <p:cond delay="1000"/>
                            </p:stCondLst>
                            <p:childTnLst>
                              <p:par>
                                <p:cTn id="59" presetID="10" presetClass="entr" presetSubtype="0" fill="hold"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500"/>
                                        <p:tgtEl>
                                          <p:spTgt spid="5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5125"/>
                                        </p:tgtEl>
                                        <p:attrNameLst>
                                          <p:attrName>style.visibility</p:attrName>
                                        </p:attrNameLst>
                                      </p:cBhvr>
                                      <p:to>
                                        <p:strVal val="visible"/>
                                      </p:to>
                                    </p:set>
                                    <p:animEffect transition="in" filter="wipe(up)">
                                      <p:cBhvr>
                                        <p:cTn id="66" dur="500"/>
                                        <p:tgtEl>
                                          <p:spTgt spid="5125"/>
                                        </p:tgtEl>
                                      </p:cBhvr>
                                    </p:animEffect>
                                  </p:childTnLst>
                                </p:cTn>
                              </p:par>
                            </p:childTnLst>
                          </p:cTn>
                        </p:par>
                        <p:par>
                          <p:cTn id="67" fill="hold">
                            <p:stCondLst>
                              <p:cond delay="500"/>
                            </p:stCondLst>
                            <p:childTnLst>
                              <p:par>
                                <p:cTn id="68" presetID="22" presetClass="entr" presetSubtype="1" fill="hold"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up)">
                                      <p:cBhvr>
                                        <p:cTn id="70" dur="500"/>
                                        <p:tgtEl>
                                          <p:spTgt spid="40"/>
                                        </p:tgtEl>
                                      </p:cBhvr>
                                    </p:animEffect>
                                  </p:childTnLst>
                                </p:cTn>
                              </p:par>
                            </p:childTnLst>
                          </p:cTn>
                        </p:par>
                        <p:par>
                          <p:cTn id="71" fill="hold">
                            <p:stCondLst>
                              <p:cond delay="1000"/>
                            </p:stCondLst>
                            <p:childTnLst>
                              <p:par>
                                <p:cTn id="72" presetID="10" presetClass="entr" presetSubtype="0" fill="hold" nodeType="after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5126"/>
                                        </p:tgtEl>
                                        <p:attrNameLst>
                                          <p:attrName>style.visibility</p:attrName>
                                        </p:attrNameLst>
                                      </p:cBhvr>
                                      <p:to>
                                        <p:strVal val="visible"/>
                                      </p:to>
                                    </p:set>
                                    <p:animEffect transition="in" filter="wipe(up)">
                                      <p:cBhvr>
                                        <p:cTn id="79" dur="500"/>
                                        <p:tgtEl>
                                          <p:spTgt spid="5126"/>
                                        </p:tgtEl>
                                      </p:cBhvr>
                                    </p:animEffect>
                                  </p:childTnLst>
                                </p:cTn>
                              </p:par>
                            </p:childTnLst>
                          </p:cTn>
                        </p:par>
                        <p:par>
                          <p:cTn id="80" fill="hold">
                            <p:stCondLst>
                              <p:cond delay="500"/>
                            </p:stCondLst>
                            <p:childTnLst>
                              <p:par>
                                <p:cTn id="81" presetID="22" presetClass="entr" presetSubtype="1"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up)">
                                      <p:cBhvr>
                                        <p:cTn id="83" dur="500"/>
                                        <p:tgtEl>
                                          <p:spTgt spid="49"/>
                                        </p:tgtEl>
                                      </p:cBhvr>
                                    </p:animEffect>
                                  </p:childTnLst>
                                </p:cTn>
                              </p:par>
                            </p:childTnLst>
                          </p:cTn>
                        </p:par>
                        <p:par>
                          <p:cTn id="84" fill="hold">
                            <p:stCondLst>
                              <p:cond delay="1000"/>
                            </p:stCondLst>
                            <p:childTnLst>
                              <p:par>
                                <p:cTn id="85" presetID="10" presetClass="entr" presetSubtype="0" fill="hold" nodeType="afterEffect">
                                  <p:stCondLst>
                                    <p:cond delay="0"/>
                                  </p:stCondLst>
                                  <p:childTnLst>
                                    <p:set>
                                      <p:cBhvr>
                                        <p:cTn id="86" dur="1" fill="hold">
                                          <p:stCondLst>
                                            <p:cond delay="0"/>
                                          </p:stCondLst>
                                        </p:cTn>
                                        <p:tgtEl>
                                          <p:spTgt spid="5136"/>
                                        </p:tgtEl>
                                        <p:attrNameLst>
                                          <p:attrName>style.visibility</p:attrName>
                                        </p:attrNameLst>
                                      </p:cBhvr>
                                      <p:to>
                                        <p:strVal val="visible"/>
                                      </p:to>
                                    </p:set>
                                    <p:animEffect transition="in" filter="fade">
                                      <p:cBhvr>
                                        <p:cTn id="87" dur="500"/>
                                        <p:tgtEl>
                                          <p:spTgt spid="513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
                                            <p:txEl>
                                              <p:pRg st="0" end="0"/>
                                            </p:txEl>
                                          </p:spTgt>
                                        </p:tgtEl>
                                        <p:attrNameLst>
                                          <p:attrName>style.visibility</p:attrName>
                                        </p:attrNameLst>
                                      </p:cBhvr>
                                      <p:to>
                                        <p:strVal val="visible"/>
                                      </p:to>
                                    </p:set>
                                    <p:animEffect transition="in" filter="blinds(horizontal)">
                                      <p:cBhvr>
                                        <p:cTn id="9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 grpId="0" bldLvl="0" animBg="1"/>
      <p:bldP spid="5121" grpId="0" bldLvl="0" animBg="1"/>
      <p:bldP spid="5123" grpId="0" bldLvl="0" animBg="1"/>
      <p:bldP spid="5124" grpId="0" bldLvl="0" animBg="1"/>
      <p:bldP spid="5125" grpId="0" bldLvl="0" animBg="1"/>
      <p:bldP spid="5126" grpId="0" bldLvl="0" animBg="1"/>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1.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2.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3.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4.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5.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6.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7.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8.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19.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21.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22.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23.xml><?xml version="1.0" encoding="utf-8"?>
<p:tagLst xmlns:p="http://schemas.openxmlformats.org/presentationml/2006/main">
  <p:tag name="KSO_WM_DIAGRAM_VIRTUALLY_FRAME" val="{&quot;height&quot;:229.08677165354325,&quot;left&quot;:145.32133858267713,&quot;top&quot;:221.19192913385828,&quot;width&quot;:747.7998425196851}"/>
</p:tagLst>
</file>

<file path=ppt/tags/tag24.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25.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26.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27.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28.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29.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1.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2.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3.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4.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5.xml><?xml version="1.0" encoding="utf-8"?>
<p:tagLst xmlns:p="http://schemas.openxmlformats.org/presentationml/2006/main">
  <p:tag name="KSO_WM_DIAGRAM_VIRTUALLY_FRAME" val="{&quot;height&quot;:343.815748031496,&quot;left&quot;:35.38070866141732,&quot;top&quot;:138.63968503937008,&quot;width&quot;:137.08582677165356}"/>
</p:tagLst>
</file>

<file path=ppt/tags/tag36.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37.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38.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39.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40.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1.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2.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3.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4.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5.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6.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7.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8.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49.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50.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51.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52.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53.xml><?xml version="1.0" encoding="utf-8"?>
<p:tagLst xmlns:p="http://schemas.openxmlformats.org/presentationml/2006/main">
  <p:tag name="KSO_WM_DIAGRAM_VIRTUALLY_FRAME" val="{&quot;height&quot;:316.2770078740157,&quot;left&quot;:182.2586614173228,&quot;top&quot;:147.52779527559056,&quot;width&quot;:770.6040717228816}"/>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TABLE_ENDDRAG_ORIGIN_RECT" val="880*139"/>
  <p:tag name="TABLE_ENDDRAG_RECT" val="28*162*880*139"/>
</p:tagLst>
</file>

<file path=ppt/tags/tag58.xml><?xml version="1.0" encoding="utf-8"?>
<p:tagLst xmlns:p="http://schemas.openxmlformats.org/presentationml/2006/main">
  <p:tag name="TABLE_ENDDRAG_ORIGIN_RECT" val="909*90"/>
  <p:tag name="TABLE_ENDDRAG_RECT" val="28*173*909*9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4695</Words>
  <Application>WPS 演示</Application>
  <PresentationFormat>自定义</PresentationFormat>
  <Paragraphs>386</Paragraphs>
  <Slides>30</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30</vt:i4>
      </vt:variant>
    </vt:vector>
  </HeadingPairs>
  <TitlesOfParts>
    <vt:vector size="50" baseType="lpstr">
      <vt:lpstr>Arial</vt:lpstr>
      <vt:lpstr>宋体</vt:lpstr>
      <vt:lpstr>Wingdings</vt:lpstr>
      <vt:lpstr>楷体</vt:lpstr>
      <vt:lpstr>黑体</vt:lpstr>
      <vt:lpstr>Times New Roman</vt:lpstr>
      <vt:lpstr>方正楷体_GBK</vt:lpstr>
      <vt:lpstr>微软雅黑</vt:lpstr>
      <vt:lpstr>新宋体</vt:lpstr>
      <vt:lpstr>Calibri</vt:lpstr>
      <vt:lpstr>寒蝉活宋体_復 Bold</vt:lpstr>
      <vt:lpstr>Arial Unicode MS</vt:lpstr>
      <vt:lpstr>等线</vt:lpstr>
      <vt:lpstr>Century Gothic</vt:lpstr>
      <vt:lpstr>SimSun-ExtB</vt:lpstr>
      <vt:lpstr>Wingdings</vt:lpstr>
      <vt:lpstr>MS UI Gothic</vt:lpstr>
      <vt:lpstr>Noto Sans SC Light</vt:lpstr>
      <vt:lpstr>Noto Sans SC Thin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黄红政</cp:lastModifiedBy>
  <cp:revision>3</cp:revision>
  <dcterms:created xsi:type="dcterms:W3CDTF">2025-04-01T08:42:00Z</dcterms:created>
  <dcterms:modified xsi:type="dcterms:W3CDTF">2025-04-02T09:20:56Z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2052-12.1.0.20305</vt:lpwstr>
  </property>
  <property fmtid="{D5CDD505-2E9C-101B-9397-08002B2CF9AE}" pid="3" name="ICV">
    <vt:lpwstr>D46057F2599F4F56A43E03E3210E34A4_12</vt:lpwstr>
  </property>
</Properties>
</file>