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6" r:id="rId5"/>
    <p:sldId id="267" r:id="rId6"/>
    <p:sldId id="272" r:id="rId7"/>
    <p:sldId id="268" r:id="rId8"/>
    <p:sldId id="270" r:id="rId9"/>
    <p:sldId id="271" r:id="rId10"/>
    <p:sldId id="26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3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4681" autoAdjust="0"/>
  </p:normalViewPr>
  <p:slideViewPr>
    <p:cSldViewPr>
      <p:cViewPr varScale="1">
        <p:scale>
          <a:sx n="110" d="100"/>
          <a:sy n="110" d="100"/>
        </p:scale>
        <p:origin x="614" y="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B98EC7-C635-466E-A276-77218925E428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09122-E564-45CA-A46E-5866A1BC16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29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55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8871"/>
            <a:ext cx="9144000" cy="13446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381" y="1851671"/>
            <a:ext cx="3241138" cy="329183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F1ECCE">
                  <a:alpha val="19000"/>
                </a:srgbClr>
              </a:gs>
              <a:gs pos="100000">
                <a:srgbClr val="8E9470">
                  <a:alpha val="7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322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519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25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55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0"/>
            <a:ext cx="9144000" cy="4515966"/>
          </a:xfrm>
          <a:prstGeom prst="rect">
            <a:avLst/>
          </a:prstGeom>
          <a:solidFill>
            <a:srgbClr val="ECD3AF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03"/>
          <a:stretch/>
        </p:blipFill>
        <p:spPr>
          <a:xfrm>
            <a:off x="0" y="4515966"/>
            <a:ext cx="9144000" cy="6275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949" y="3497585"/>
            <a:ext cx="1620569" cy="164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48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741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52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728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59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043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580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764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AB243-E3FC-4875-B2D6-03A1E0EF0C0F}" type="datetimeFigureOut">
              <a:rPr lang="zh-CN" altLang="en-US" smtClean="0"/>
              <a:t>2019/4/15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99352-C1E5-47DC-8496-33708A28B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41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61864" y="1419622"/>
            <a:ext cx="4318248" cy="1102519"/>
          </a:xfrm>
        </p:spPr>
        <p:txBody>
          <a:bodyPr>
            <a:normAutofit/>
          </a:bodyPr>
          <a:lstStyle/>
          <a:p>
            <a:pPr algn="l"/>
            <a:r>
              <a:rPr lang="zh-CN" altLang="en-US" sz="6600" b="1" dirty="0">
                <a:solidFill>
                  <a:schemeClr val="bg2">
                    <a:lumMod val="25000"/>
                  </a:schemeClr>
                </a:solidFill>
                <a:latin typeface="楷体" pitchFamily="49" charset="-122"/>
                <a:ea typeface="楷体" pitchFamily="49" charset="-122"/>
              </a:rPr>
              <a:t>壶口</a:t>
            </a:r>
            <a:r>
              <a:rPr lang="zh-CN" altLang="en-US" sz="6600" b="1" dirty="0" smtClean="0">
                <a:solidFill>
                  <a:schemeClr val="bg2">
                    <a:lumMod val="25000"/>
                  </a:schemeClr>
                </a:solidFill>
                <a:latin typeface="楷体" pitchFamily="49" charset="-122"/>
                <a:ea typeface="楷体" pitchFamily="49" charset="-122"/>
              </a:rPr>
              <a:t>瀑布 </a:t>
            </a:r>
            <a:endParaRPr lang="zh-CN" altLang="en-US" sz="6600" b="1" dirty="0">
              <a:solidFill>
                <a:schemeClr val="bg2">
                  <a:lumMod val="2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27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1760" y="1779662"/>
            <a:ext cx="3456384" cy="1241276"/>
          </a:xfrm>
        </p:spPr>
        <p:txBody>
          <a:bodyPr>
            <a:noAutofit/>
          </a:bodyPr>
          <a:lstStyle/>
          <a:p>
            <a:pPr algn="l"/>
            <a:r>
              <a:rPr lang="zh-CN" altLang="en-US" sz="6000" b="1" dirty="0" smtClean="0">
                <a:solidFill>
                  <a:schemeClr val="tx1"/>
                </a:solidFill>
              </a:rPr>
              <a:t>谢谢大家！</a:t>
            </a:r>
            <a:endParaRPr lang="zh-CN" altLang="en-US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6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8244408" y="4876006"/>
            <a:ext cx="7920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8" name="壶口瀑布视频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75" y="0"/>
            <a:ext cx="90868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5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7544" y="861556"/>
            <a:ext cx="7488832" cy="2862322"/>
            <a:chOff x="2993472" y="2780928"/>
            <a:chExt cx="2010576" cy="2924083"/>
          </a:xfrm>
        </p:grpSpPr>
        <p:sp>
          <p:nvSpPr>
            <p:cNvPr id="5" name="TextBox 4"/>
            <p:cNvSpPr txBox="1"/>
            <p:nvPr/>
          </p:nvSpPr>
          <p:spPr>
            <a:xfrm>
              <a:off x="3203848" y="2780928"/>
              <a:ext cx="1800200" cy="2924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        </a:t>
              </a:r>
              <a:r>
                <a:rPr lang="zh-CN" altLang="en-US" sz="3600" dirty="0" smtClean="0"/>
                <a:t>河水</a:t>
              </a:r>
              <a:r>
                <a:rPr lang="zh-CN" altLang="en-US" sz="3600" dirty="0"/>
                <a:t>从五百米宽的河道上排排涌来，其势如千军万马，互相挤着、撞着，推推搡搡，前呼后拥，撞向石壁，排排黄浪霎时碎成堆堆白雪。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93472" y="2780928"/>
              <a:ext cx="142998" cy="34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 smtClean="0"/>
                <a:t>&gt;&gt;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6299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7544" y="771550"/>
            <a:ext cx="7488832" cy="3354765"/>
            <a:chOff x="2993472" y="2780928"/>
            <a:chExt cx="2010576" cy="3427152"/>
          </a:xfrm>
        </p:grpSpPr>
        <p:sp>
          <p:nvSpPr>
            <p:cNvPr id="5" name="TextBox 4"/>
            <p:cNvSpPr txBox="1"/>
            <p:nvPr/>
          </p:nvSpPr>
          <p:spPr>
            <a:xfrm>
              <a:off x="3203848" y="2780928"/>
              <a:ext cx="1800200" cy="3427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        </a:t>
              </a:r>
              <a:r>
                <a:rPr lang="zh-CN" altLang="en-US" sz="3600" dirty="0" smtClean="0"/>
                <a:t>河水</a:t>
              </a:r>
              <a:r>
                <a:rPr lang="zh-CN" altLang="en-US" sz="3600" dirty="0"/>
                <a:t>从五百米宽的河道上</a:t>
              </a:r>
              <a:r>
                <a:rPr lang="zh-CN" altLang="en-US" sz="3600" dirty="0">
                  <a:solidFill>
                    <a:srgbClr val="FF0000"/>
                  </a:solidFill>
                </a:rPr>
                <a:t>一排</a:t>
              </a:r>
              <a:r>
                <a:rPr lang="zh-CN" altLang="en-US" sz="3600" dirty="0"/>
                <a:t>涌来，其势如千军万马，互相挤着、撞着，</a:t>
              </a:r>
              <a:r>
                <a:rPr lang="zh-CN" altLang="en-US" sz="3600" dirty="0">
                  <a:solidFill>
                    <a:srgbClr val="FF0000"/>
                  </a:solidFill>
                </a:rPr>
                <a:t>推搡</a:t>
              </a:r>
              <a:r>
                <a:rPr lang="zh-CN" altLang="en-US" sz="3600" dirty="0"/>
                <a:t>，前呼后拥，撞向石壁，</a:t>
              </a:r>
              <a:r>
                <a:rPr lang="zh-CN" altLang="en-US" sz="3600" dirty="0">
                  <a:solidFill>
                    <a:srgbClr val="FF0000"/>
                  </a:solidFill>
                </a:rPr>
                <a:t>一排</a:t>
              </a:r>
              <a:r>
                <a:rPr lang="zh-CN" altLang="en-US" sz="3600" dirty="0"/>
                <a:t>黄浪霎时碎成</a:t>
              </a:r>
              <a:r>
                <a:rPr lang="zh-CN" altLang="en-US" sz="3600" dirty="0">
                  <a:solidFill>
                    <a:srgbClr val="FF0000"/>
                  </a:solidFill>
                </a:rPr>
                <a:t>一堆</a:t>
              </a:r>
              <a:r>
                <a:rPr lang="zh-CN" altLang="en-US" sz="3600" dirty="0"/>
                <a:t>白雪。</a:t>
              </a:r>
            </a:p>
            <a:p>
              <a:endParaRPr lang="zh-CN" altLang="en-US" sz="32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93472" y="2780928"/>
              <a:ext cx="142998" cy="34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 smtClean="0"/>
                <a:t>&gt;&gt;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6709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7544" y="791823"/>
            <a:ext cx="7488832" cy="2862322"/>
            <a:chOff x="2993472" y="2780928"/>
            <a:chExt cx="2010576" cy="2924083"/>
          </a:xfrm>
        </p:grpSpPr>
        <p:sp>
          <p:nvSpPr>
            <p:cNvPr id="5" name="TextBox 4"/>
            <p:cNvSpPr txBox="1"/>
            <p:nvPr/>
          </p:nvSpPr>
          <p:spPr>
            <a:xfrm>
              <a:off x="3203848" y="2780928"/>
              <a:ext cx="1800200" cy="2924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    </a:t>
              </a:r>
              <a:r>
                <a:rPr lang="zh-CN" altLang="en-US" sz="3600" dirty="0" smtClean="0"/>
                <a:t>河水</a:t>
              </a:r>
              <a:r>
                <a:rPr lang="zh-CN" altLang="en-US" sz="3600" dirty="0"/>
                <a:t>从五百米宽的河道上排排涌来，其势如</a:t>
              </a:r>
              <a:r>
                <a:rPr lang="zh-CN" altLang="en-US" sz="3600" dirty="0">
                  <a:solidFill>
                    <a:srgbClr val="FF0000"/>
                  </a:solidFill>
                </a:rPr>
                <a:t>千军万马</a:t>
              </a:r>
              <a:r>
                <a:rPr lang="zh-CN" altLang="en-US" sz="3600" dirty="0"/>
                <a:t>，互相挤着、撞着，推推搡搡，前呼后拥，撞向石壁，排排黄浪霎时碎成堆堆</a:t>
              </a:r>
              <a:r>
                <a:rPr lang="zh-CN" altLang="en-US" sz="3600" dirty="0">
                  <a:solidFill>
                    <a:srgbClr val="FF0000"/>
                  </a:solidFill>
                </a:rPr>
                <a:t>白沙</a:t>
              </a:r>
              <a:r>
                <a:rPr lang="zh-CN" altLang="en-US" sz="3600" dirty="0" smtClean="0"/>
                <a:t>。</a:t>
              </a:r>
              <a:endParaRPr lang="zh-CN" altLang="en-US" sz="36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93472" y="2780928"/>
              <a:ext cx="142998" cy="34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 smtClean="0"/>
                <a:t>&gt;&gt;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1273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7544" y="791823"/>
            <a:ext cx="7488832" cy="2862322"/>
            <a:chOff x="2993472" y="2780928"/>
            <a:chExt cx="2010576" cy="2924083"/>
          </a:xfrm>
        </p:grpSpPr>
        <p:sp>
          <p:nvSpPr>
            <p:cNvPr id="5" name="TextBox 4"/>
            <p:cNvSpPr txBox="1"/>
            <p:nvPr/>
          </p:nvSpPr>
          <p:spPr>
            <a:xfrm>
              <a:off x="3203848" y="2780928"/>
              <a:ext cx="1800200" cy="2924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    </a:t>
              </a:r>
              <a:r>
                <a:rPr lang="zh-CN" altLang="en-US" sz="3600" dirty="0" smtClean="0"/>
                <a:t>河水</a:t>
              </a:r>
              <a:r>
                <a:rPr lang="zh-CN" altLang="en-US" sz="3600" dirty="0"/>
                <a:t>从五百米宽的河道上排排涌来，其势如千军万马，互相</a:t>
              </a:r>
              <a:r>
                <a:rPr lang="zh-CN" altLang="en-US" sz="3600" dirty="0">
                  <a:solidFill>
                    <a:srgbClr val="FF0000"/>
                  </a:solidFill>
                </a:rPr>
                <a:t>挤着、撞着，推推搡搡，前呼后拥，</a:t>
              </a:r>
              <a:r>
                <a:rPr lang="zh-CN" altLang="en-US" sz="3600" dirty="0"/>
                <a:t>撞向石壁，排排黄浪霎时碎成堆</a:t>
              </a:r>
              <a:r>
                <a:rPr lang="zh-CN" altLang="en-US" sz="3600"/>
                <a:t>堆</a:t>
              </a:r>
              <a:r>
                <a:rPr lang="zh-CN" altLang="en-US" sz="3600" smtClean="0"/>
                <a:t>白雪。</a:t>
              </a:r>
              <a:endParaRPr lang="zh-CN" altLang="en-US" sz="36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93472" y="2780928"/>
              <a:ext cx="142998" cy="34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 smtClean="0"/>
                <a:t>&gt;&gt;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384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35550"/>
            <a:ext cx="66967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        </a:t>
            </a:r>
            <a:r>
              <a:rPr lang="zh-CN" altLang="en-US" sz="3600" dirty="0" smtClean="0"/>
              <a:t>我</a:t>
            </a:r>
            <a:r>
              <a:rPr lang="zh-CN" altLang="en-US" sz="3600" dirty="0"/>
              <a:t>突然陷入沉思，眼前这个小小的壶口，怎么一下子集纳了海、河、瀑、泉、雾所有水的形态，兼容了喜、怒、哀、怨、愁，人的各种感情。造物者难道是要在这壶口中浓缩一个世界吗</a:t>
            </a:r>
            <a:r>
              <a:rPr lang="en-US" altLang="zh-CN" sz="3600" dirty="0" smtClean="0"/>
              <a:t>?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9625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555526"/>
            <a:ext cx="8229600" cy="3672408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3900" dirty="0" smtClean="0"/>
              <a:t>黄河</a:t>
            </a:r>
            <a:r>
              <a:rPr lang="zh-CN" altLang="en-US" sz="3900" dirty="0"/>
              <a:t>博大宽厚，柔中有刚；</a:t>
            </a:r>
            <a:r>
              <a:rPr lang="zh-CN" altLang="en-US" sz="3900" dirty="0">
                <a:solidFill>
                  <a:srgbClr val="FF0000"/>
                </a:solidFill>
              </a:rPr>
              <a:t>挟而不服，压而不弯；不平则呼，遇强则抗，死地必生，勇往直前</a:t>
            </a:r>
            <a:r>
              <a:rPr lang="zh-CN" altLang="en-US" sz="3900" dirty="0"/>
              <a:t>。正像一个人，经了许多磨难便有了自己的个性；黄河被两岸的山，地下的石逼得忽上忽下，忽左忽右时，也就铸成了自己伟大的性格</a:t>
            </a:r>
            <a:r>
              <a:rPr lang="zh-CN" altLang="en-US" sz="3900" dirty="0" smtClean="0"/>
              <a:t>。</a:t>
            </a:r>
            <a:endParaRPr lang="zh-CN" altLang="en-US" sz="3900" dirty="0"/>
          </a:p>
        </p:txBody>
      </p:sp>
      <p:pic>
        <p:nvPicPr>
          <p:cNvPr id="2" name="黄河大合唱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80312" y="379588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1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11510"/>
            <a:ext cx="8424936" cy="40324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/>
              <a:t>课后作业</a:t>
            </a:r>
            <a:endParaRPr lang="en-US" altLang="zh-CN" sz="3200" dirty="0"/>
          </a:p>
          <a:p>
            <a:pPr marL="0" indent="0">
              <a:buNone/>
            </a:pPr>
            <a:r>
              <a:rPr lang="en-US" altLang="zh-CN" sz="3200" dirty="0" smtClean="0"/>
              <a:t>    1</a:t>
            </a:r>
            <a:r>
              <a:rPr lang="en-US" altLang="zh-CN" sz="3200" dirty="0"/>
              <a:t>.</a:t>
            </a:r>
            <a:r>
              <a:rPr lang="zh-CN" altLang="en-US" sz="3200" dirty="0"/>
              <a:t>运用排比句式，进行一段景物描写，并在其中融入自己的所思所感，做到情景交融。</a:t>
            </a:r>
          </a:p>
          <a:p>
            <a:pPr marL="0" indent="0">
              <a:buNone/>
            </a:pPr>
            <a:r>
              <a:rPr lang="en-US" altLang="zh-CN" sz="3200" dirty="0" smtClean="0"/>
              <a:t>    2</a:t>
            </a:r>
            <a:r>
              <a:rPr lang="en-US" altLang="zh-CN" sz="3200" dirty="0"/>
              <a:t>.</a:t>
            </a:r>
            <a:r>
              <a:rPr lang="zh-CN" altLang="en-US" sz="3200" dirty="0"/>
              <a:t>为什么作者在文章结尾处说“这伟大只有在冲过壶口的一刹那才闪现出来被我们所</a:t>
            </a:r>
            <a:r>
              <a:rPr lang="zh-CN" altLang="en-US" sz="3200" dirty="0" smtClean="0"/>
              <a:t>看见</a:t>
            </a:r>
            <a:r>
              <a:rPr lang="en-US" altLang="zh-CN" sz="3200" dirty="0"/>
              <a:t>.</a:t>
            </a:r>
            <a:r>
              <a:rPr lang="zh-CN" altLang="en-US" sz="3200" dirty="0" smtClean="0"/>
              <a:t>”</a:t>
            </a:r>
            <a:r>
              <a:rPr lang="zh-CN" altLang="en-US" sz="3200" dirty="0"/>
              <a:t>结尾处标注写作日期</a:t>
            </a:r>
            <a:r>
              <a:rPr lang="en-US" altLang="zh-CN" sz="3200" dirty="0"/>
              <a:t>1986</a:t>
            </a:r>
            <a:r>
              <a:rPr lang="zh-CN" altLang="en-US" sz="3200" dirty="0"/>
              <a:t>年</a:t>
            </a:r>
            <a:r>
              <a:rPr lang="en-US" altLang="zh-CN" sz="3200" dirty="0"/>
              <a:t>6</a:t>
            </a:r>
            <a:r>
              <a:rPr lang="zh-CN" altLang="en-US" sz="3200" dirty="0"/>
              <a:t>月有何用意？</a:t>
            </a:r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4933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4">
      <a:majorFont>
        <a:latin typeface="Calibri"/>
        <a:ea typeface="方正宋黑简体"/>
        <a:cs typeface=""/>
      </a:majorFont>
      <a:minorFont>
        <a:latin typeface="Calibri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656</Words>
  <Application>Microsoft Office PowerPoint</Application>
  <PresentationFormat>全屏显示(16:9)</PresentationFormat>
  <Paragraphs>24</Paragraphs>
  <Slides>10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方正宋黑简体</vt:lpstr>
      <vt:lpstr>楷体</vt:lpstr>
      <vt:lpstr>宋体</vt:lpstr>
      <vt:lpstr>Arial</vt:lpstr>
      <vt:lpstr>Calibri</vt:lpstr>
      <vt:lpstr>Office 主题​​</vt:lpstr>
      <vt:lpstr>壶口瀑布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POWERPOINT模板</dc:title>
  <dc:creator>王琳</dc:creator>
  <cp:lastModifiedBy>Administrator</cp:lastModifiedBy>
  <cp:revision>19</cp:revision>
  <dcterms:created xsi:type="dcterms:W3CDTF">2012-12-02T08:29:59Z</dcterms:created>
  <dcterms:modified xsi:type="dcterms:W3CDTF">2019-04-16T02:36:33Z</dcterms:modified>
</cp:coreProperties>
</file>