
<file path=[Content_Types].xml><?xml version="1.0" encoding="utf-8"?>
<Types xmlns="http://schemas.openxmlformats.org/package/2006/content-types"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9" r:id="rId4"/>
    <p:sldId id="260" r:id="rId5"/>
    <p:sldId id="261" r:id="rId6"/>
    <p:sldId id="262" r:id="rId7"/>
    <p:sldId id="257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tags" Target="../tags/tag1.xml"/><Relationship Id="rId2" Type="http://schemas.openxmlformats.org/officeDocument/2006/relationships/image" Target="../media/image4.png"/><Relationship Id="rId1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tags" Target="../tags/tag2.xml"/><Relationship Id="rId1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" descr="timg (29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矩形 35"/>
          <p:cNvSpPr/>
          <p:nvPr/>
        </p:nvSpPr>
        <p:spPr>
          <a:xfrm>
            <a:off x="0" y="4374515"/>
            <a:ext cx="9144000" cy="16557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0" name="文本框 4130"/>
          <p:cNvSpPr txBox="1"/>
          <p:nvPr/>
        </p:nvSpPr>
        <p:spPr>
          <a:xfrm>
            <a:off x="1763713" y="4510088"/>
            <a:ext cx="604837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16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猫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547813" y="5373688"/>
            <a:ext cx="6192838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320" y="127000"/>
            <a:ext cx="7757795" cy="42475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42655" cy="4526280"/>
          </a:xfrm>
        </p:spPr>
        <p:txBody>
          <a:bodyPr/>
          <a:p>
            <a:pPr marL="0" indent="0">
              <a:buNone/>
            </a:pPr>
            <a:r>
              <a:rPr lang="en-US" altLang="zh-CN" sz="3600"/>
              <a:t>     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zh-CN" altLang="en-US" sz="4000" b="1">
                <a:solidFill>
                  <a:srgbClr val="FF0000"/>
                </a:solidFill>
              </a:rPr>
              <a:t>我心里十分的难过，真的，我的良心受伤了，我没有判断明白，便妄下断语，冤苦了一只不能说话辩诉的动物。想到它的无抵抗的逃避，益使我感到我的暴怒，我的虐待，都是针，刺我的良心的针！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</a:rPr>
              <a:t>我家养了好几次猫，结局总是失踪或死亡。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</a:rPr>
              <a:t>自此，我家好久不养猫。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</a:rPr>
              <a:t>自此，我家永不养猫。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>
                <a:solidFill>
                  <a:srgbClr val="002060"/>
                </a:solidFill>
              </a:rPr>
              <a:t>化罪为针  刺醒麻木的灵魂</a:t>
            </a:r>
            <a:endParaRPr lang="zh-CN" altLang="en-US" sz="4400">
              <a:solidFill>
                <a:srgbClr val="002060"/>
              </a:solidFill>
            </a:endParaRPr>
          </a:p>
          <a:p>
            <a:r>
              <a:rPr lang="zh-CN" altLang="en-US" sz="5400">
                <a:solidFill>
                  <a:srgbClr val="FF0000"/>
                </a:solidFill>
              </a:rPr>
              <a:t>永不亡失</a:t>
            </a:r>
            <a:endParaRPr lang="zh-CN" altLang="en-US" sz="5400">
              <a:solidFill>
                <a:srgbClr val="FF0000"/>
              </a:solidFill>
            </a:endParaRPr>
          </a:p>
          <a:p>
            <a:r>
              <a:rPr lang="zh-CN" altLang="en-US" sz="4400">
                <a:solidFill>
                  <a:srgbClr val="002060"/>
                </a:solidFill>
              </a:rPr>
              <a:t>我们的</a:t>
            </a:r>
            <a:r>
              <a:rPr lang="zh-CN" altLang="en-US" sz="5400">
                <a:solidFill>
                  <a:srgbClr val="FF0000"/>
                </a:solidFill>
              </a:rPr>
              <a:t>良心</a:t>
            </a:r>
            <a:endParaRPr lang="zh-CN" altLang="en-US" sz="540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3803015"/>
            <a:ext cx="4243070" cy="23234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 descr="timg (29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1" descr="D:\图库\图标2\图标\字词积累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3" y="792163"/>
            <a:ext cx="2247900" cy="47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 Box 8"/>
          <p:cNvSpPr txBox="1"/>
          <p:nvPr/>
        </p:nvSpPr>
        <p:spPr>
          <a:xfrm>
            <a:off x="850900" y="2019300"/>
            <a:ext cx="7762875" cy="37846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52762D"/>
              </a:gs>
            </a:gsLst>
            <a:lin ang="5400000"/>
            <a:tileRect/>
          </a:gradFill>
          <a:ln w="9525">
            <a:noFill/>
          </a:ln>
        </p:spPr>
        <p:txBody>
          <a:bodyPr>
            <a:spAutoFit/>
          </a:bodyPr>
          <a:p>
            <a:pPr>
              <a:lnSpc>
                <a:spcPct val="2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忧</a:t>
            </a:r>
            <a:r>
              <a:rPr lang="zh-CN" altLang="en-US" sz="32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污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涩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怅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然  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蜷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伏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惩</a:t>
            </a:r>
            <a:r>
              <a:rPr lang="zh-CN" altLang="en-US" sz="32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戒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望  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诅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骂 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怂</a:t>
            </a:r>
            <a:r>
              <a:rPr lang="zh-CN" altLang="en-US" sz="32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恿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叮</a:t>
            </a:r>
            <a:r>
              <a:rPr lang="zh-CN" altLang="en-US" sz="32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嘱</a:t>
            </a:r>
            <a:endParaRPr lang="zh-CN" altLang="en-US" sz="32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11"/>
          <p:cNvSpPr txBox="1"/>
          <p:nvPr/>
        </p:nvSpPr>
        <p:spPr>
          <a:xfrm>
            <a:off x="890588" y="2168525"/>
            <a:ext cx="12715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Yōu yù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 Box 12"/>
          <p:cNvSpPr txBox="1"/>
          <p:nvPr/>
        </p:nvSpPr>
        <p:spPr>
          <a:xfrm>
            <a:off x="3081338" y="2139950"/>
            <a:ext cx="5476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sè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Text Box 12"/>
          <p:cNvSpPr txBox="1"/>
          <p:nvPr/>
        </p:nvSpPr>
        <p:spPr>
          <a:xfrm>
            <a:off x="4305300" y="2130425"/>
            <a:ext cx="12430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chàng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Text Box 11"/>
          <p:cNvSpPr txBox="1"/>
          <p:nvPr/>
        </p:nvSpPr>
        <p:spPr>
          <a:xfrm>
            <a:off x="6451600" y="2132013"/>
            <a:ext cx="10652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quán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7088" y="3375025"/>
            <a:ext cx="1090612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chéng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55875" y="3351213"/>
            <a:ext cx="9096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níng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18050" y="3327400"/>
            <a:ext cx="5476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zǔ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Text Box 15"/>
          <p:cNvSpPr txBox="1"/>
          <p:nvPr/>
        </p:nvSpPr>
        <p:spPr>
          <a:xfrm>
            <a:off x="6454775" y="3321050"/>
            <a:ext cx="20685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sǒng  yǒng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Text Box 18"/>
          <p:cNvSpPr txBox="1"/>
          <p:nvPr/>
        </p:nvSpPr>
        <p:spPr>
          <a:xfrm>
            <a:off x="866775" y="4570413"/>
            <a:ext cx="18446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dīng zhǔ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 descr="timg (29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2" descr="D:\图库\图标2\图标\整体感知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476250"/>
            <a:ext cx="2247900" cy="47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Text Box 2"/>
          <p:cNvSpPr txBox="1"/>
          <p:nvPr/>
        </p:nvSpPr>
        <p:spPr>
          <a:xfrm>
            <a:off x="3419475" y="620713"/>
            <a:ext cx="2952750" cy="52387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第一、二次养猫：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7" name="Group 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50838" y="1322388"/>
          <a:ext cx="8423275" cy="4802188"/>
        </p:xfrm>
        <a:graphic>
          <a:graphicData uri="http://schemas.openxmlformats.org/drawingml/2006/table">
            <a:tbl>
              <a:tblPr/>
              <a:tblGrid>
                <a:gridCol w="1368425"/>
                <a:gridCol w="1077595"/>
                <a:gridCol w="2017707"/>
                <a:gridCol w="1008112"/>
                <a:gridCol w="936104"/>
                <a:gridCol w="864096"/>
              </a:tblGrid>
              <a:tr h="17284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来 历 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外   形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性 情 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在家中的地位 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结局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6937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第一次：</a:t>
                      </a:r>
                      <a:endParaRPr kumimoji="0" 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花白猫</a:t>
                      </a:r>
                      <a:endParaRPr kumimoji="0" 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kumimoji="0" lang="zh-CN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1—2</a:t>
                      </a: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）</a:t>
                      </a: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98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第二次：</a:t>
                      </a:r>
                      <a:endParaRPr kumimoji="0" 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小黄猫</a:t>
                      </a: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kumimoji="0" lang="zh-CN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3—14</a:t>
                      </a: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）</a:t>
                      </a: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Text Box 43"/>
          <p:cNvSpPr txBox="1"/>
          <p:nvPr/>
        </p:nvSpPr>
        <p:spPr>
          <a:xfrm>
            <a:off x="1747838" y="3473450"/>
            <a:ext cx="1223962" cy="7699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52762D"/>
              </a:gs>
            </a:gsLst>
            <a:lin ang="5400000"/>
            <a:tileRect/>
          </a:gradFill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latin typeface="Times New Roman" panose="02020603050405020304" pitchFamily="18" charset="0"/>
              </a:rPr>
              <a:t>从隔壁要来的</a:t>
            </a: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sp>
        <p:nvSpPr>
          <p:cNvPr id="14" name="Text Box 44"/>
          <p:cNvSpPr txBox="1"/>
          <p:nvPr/>
        </p:nvSpPr>
        <p:spPr>
          <a:xfrm>
            <a:off x="1747838" y="5046663"/>
            <a:ext cx="1025525" cy="7683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52762D"/>
              </a:gs>
            </a:gsLst>
            <a:lin ang="5400000"/>
            <a:tileRect/>
          </a:gra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2200" b="1" dirty="0">
                <a:latin typeface="Times New Roman" panose="02020603050405020304" pitchFamily="18" charset="0"/>
              </a:rPr>
              <a:t>从舅舅</a:t>
            </a:r>
            <a:endParaRPr lang="zh-CN" altLang="en-US" sz="2200" b="1" dirty="0">
              <a:latin typeface="Times New Roman" panose="02020603050405020304" pitchFamily="18" charset="0"/>
            </a:endParaRPr>
          </a:p>
          <a:p>
            <a:r>
              <a:rPr lang="zh-CN" altLang="en-US" sz="2200" b="1" dirty="0">
                <a:latin typeface="Times New Roman" panose="02020603050405020304" pitchFamily="18" charset="0"/>
              </a:rPr>
              <a:t>家要来</a:t>
            </a: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sp>
        <p:nvSpPr>
          <p:cNvPr id="15" name="Text Box 45"/>
          <p:cNvSpPr txBox="1"/>
          <p:nvPr/>
        </p:nvSpPr>
        <p:spPr>
          <a:xfrm>
            <a:off x="2862263" y="3213100"/>
            <a:ext cx="1943100" cy="14462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52762D"/>
              </a:gs>
            </a:gsLst>
            <a:lin ang="5400000"/>
            <a:tileRect/>
          </a:gradFill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latin typeface="Times New Roman" panose="02020603050405020304" pitchFamily="18" charset="0"/>
              </a:rPr>
              <a:t>花白的毛，很活泼，如带着泥土的白雪球似的</a:t>
            </a: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sp>
        <p:nvSpPr>
          <p:cNvPr id="16" name="Text Box 46"/>
          <p:cNvSpPr txBox="1"/>
          <p:nvPr/>
        </p:nvSpPr>
        <p:spPr>
          <a:xfrm>
            <a:off x="3059113" y="5229225"/>
            <a:ext cx="1603375" cy="4302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52762D"/>
              </a:gs>
            </a:gsLst>
            <a:lin ang="5400000"/>
            <a:tileRect/>
          </a:gradFill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</a:pPr>
            <a:r>
              <a:rPr lang="zh-CN" altLang="en-US" sz="2200" b="1" dirty="0">
                <a:latin typeface="Times New Roman" panose="02020603050405020304" pitchFamily="18" charset="0"/>
              </a:rPr>
              <a:t>浑身黄色的</a:t>
            </a: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sp>
        <p:nvSpPr>
          <p:cNvPr id="17" name="Text Box 47"/>
          <p:cNvSpPr txBox="1"/>
          <p:nvPr/>
        </p:nvSpPr>
        <p:spPr>
          <a:xfrm>
            <a:off x="4814888" y="3644900"/>
            <a:ext cx="1081087" cy="4318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52762D"/>
              </a:gs>
            </a:gsLst>
            <a:lin ang="5400000"/>
            <a:tileRect/>
          </a:gradFill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</a:pPr>
            <a:r>
              <a:rPr lang="zh-CN" altLang="en-US" sz="2200" b="1" dirty="0">
                <a:latin typeface="Times New Roman" panose="02020603050405020304" pitchFamily="18" charset="0"/>
              </a:rPr>
              <a:t>很活泼 </a:t>
            </a: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sp>
        <p:nvSpPr>
          <p:cNvPr id="18" name="Text Box 48"/>
          <p:cNvSpPr txBox="1"/>
          <p:nvPr/>
        </p:nvSpPr>
        <p:spPr>
          <a:xfrm>
            <a:off x="4906963" y="5013325"/>
            <a:ext cx="792162" cy="8366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52762D"/>
              </a:gs>
            </a:gsLst>
            <a:lin ang="5400000"/>
            <a:tileRect/>
          </a:gradFill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</a:pPr>
            <a:r>
              <a:rPr lang="zh-CN" altLang="en-US" sz="2200" b="1" dirty="0">
                <a:latin typeface="Times New Roman" panose="02020603050405020304" pitchFamily="18" charset="0"/>
              </a:rPr>
              <a:t>更加</a:t>
            </a:r>
            <a:endParaRPr lang="zh-CN" altLang="en-US" sz="2200" b="1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</a:pPr>
            <a:r>
              <a:rPr lang="zh-CN" altLang="en-US" sz="2200" b="1" dirty="0">
                <a:latin typeface="Times New Roman" panose="02020603050405020304" pitchFamily="18" charset="0"/>
              </a:rPr>
              <a:t>活泼</a:t>
            </a: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sp>
        <p:nvSpPr>
          <p:cNvPr id="19" name="Text Box 49"/>
          <p:cNvSpPr txBox="1"/>
          <p:nvPr/>
        </p:nvSpPr>
        <p:spPr>
          <a:xfrm>
            <a:off x="5899150" y="3644900"/>
            <a:ext cx="744220" cy="42989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52762D"/>
              </a:gs>
            </a:gsLst>
            <a:lin ang="5400000"/>
            <a:tileRect/>
          </a:gradFill>
          <a:ln w="9525">
            <a:noFill/>
          </a:ln>
        </p:spPr>
        <p:txBody>
          <a:bodyPr wrap="none">
            <a:spAutoFit/>
          </a:bodyPr>
          <a:p>
            <a:r>
              <a:rPr lang="zh-CN" altLang="zh-CN" sz="2200" b="1" dirty="0">
                <a:latin typeface="Times New Roman" panose="02020603050405020304" pitchFamily="18" charset="0"/>
              </a:rPr>
              <a:t>小侣</a:t>
            </a:r>
            <a:endParaRPr lang="zh-CN" altLang="zh-CN" sz="2200" b="1" dirty="0">
              <a:latin typeface="Times New Roman" panose="02020603050405020304" pitchFamily="18" charset="0"/>
            </a:endParaRPr>
          </a:p>
        </p:txBody>
      </p:sp>
      <p:sp>
        <p:nvSpPr>
          <p:cNvPr id="20" name="Text Box 50"/>
          <p:cNvSpPr txBox="1"/>
          <p:nvPr/>
        </p:nvSpPr>
        <p:spPr>
          <a:xfrm>
            <a:off x="5921375" y="5229225"/>
            <a:ext cx="792163" cy="42989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52762D"/>
              </a:gs>
            </a:gsLst>
            <a:lin ang="5400000"/>
            <a:tileRect/>
          </a:gradFill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latin typeface="Times New Roman" panose="02020603050405020304" pitchFamily="18" charset="0"/>
              </a:rPr>
              <a:t>同伴</a:t>
            </a: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sp>
        <p:nvSpPr>
          <p:cNvPr id="21" name="Text Box 51"/>
          <p:cNvSpPr txBox="1"/>
          <p:nvPr/>
        </p:nvSpPr>
        <p:spPr>
          <a:xfrm>
            <a:off x="6759575" y="3627438"/>
            <a:ext cx="793750" cy="4270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52762D"/>
              </a:gs>
            </a:gsLst>
            <a:lin ang="5400000"/>
            <a:tileRect/>
          </a:gradFill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latin typeface="Times New Roman" panose="02020603050405020304" pitchFamily="18" charset="0"/>
              </a:rPr>
              <a:t>病死</a:t>
            </a: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sp>
        <p:nvSpPr>
          <p:cNvPr id="22" name="Text Box 52"/>
          <p:cNvSpPr txBox="1"/>
          <p:nvPr/>
        </p:nvSpPr>
        <p:spPr>
          <a:xfrm>
            <a:off x="6784975" y="4908550"/>
            <a:ext cx="863600" cy="107156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52762D"/>
              </a:gs>
            </a:gsLst>
            <a:lin ang="5400000"/>
            <a:tileRect/>
          </a:gradFill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200" b="1" dirty="0">
                <a:latin typeface="Times New Roman" panose="02020603050405020304" pitchFamily="18" charset="0"/>
              </a:rPr>
              <a:t>被过路人</a:t>
            </a:r>
            <a:endParaRPr lang="zh-CN" altLang="en-US" sz="2200" b="1" dirty="0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200" b="1" dirty="0">
                <a:latin typeface="Times New Roman" panose="02020603050405020304" pitchFamily="18" charset="0"/>
              </a:rPr>
              <a:t>捉去</a:t>
            </a:r>
            <a:endParaRPr lang="zh-CN" altLang="zh-CN" sz="2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 descr="timg (29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2"/>
          <p:cNvSpPr txBox="1"/>
          <p:nvPr/>
        </p:nvSpPr>
        <p:spPr>
          <a:xfrm>
            <a:off x="2700338" y="746125"/>
            <a:ext cx="3816350" cy="522288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第三次养猫（重点）：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3" name="Group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31775" y="1773238"/>
          <a:ext cx="8453438" cy="3743325"/>
        </p:xfrm>
        <a:graphic>
          <a:graphicData uri="http://schemas.openxmlformats.org/drawingml/2006/table">
            <a:tbl>
              <a:tblPr/>
              <a:tblGrid>
                <a:gridCol w="1368847"/>
                <a:gridCol w="1151890"/>
                <a:gridCol w="1872446"/>
                <a:gridCol w="1170429"/>
                <a:gridCol w="989811"/>
                <a:gridCol w="929794"/>
              </a:tblGrid>
              <a:tr h="1439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来 历 </a:t>
                      </a:r>
                      <a:endParaRPr kumimoji="0" 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外    貌</a:t>
                      </a:r>
                      <a:endParaRPr kumimoji="0" 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性 情 </a:t>
                      </a:r>
                      <a:endParaRPr kumimoji="0" 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在家中的地位 </a:t>
                      </a:r>
                      <a:endParaRPr kumimoji="0" 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结局</a:t>
                      </a:r>
                      <a:endParaRPr kumimoji="0" 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042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第三次：</a:t>
                      </a:r>
                      <a:endParaRPr kumimoji="0" 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丑猫</a:t>
                      </a:r>
                      <a:endParaRPr kumimoji="0" 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kumimoji="0" lang="zh-CN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15—34</a:t>
                      </a: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）</a:t>
                      </a: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Text Box 35"/>
          <p:cNvSpPr txBox="1">
            <a:spLocks noChangeArrowheads="1"/>
          </p:cNvSpPr>
          <p:nvPr/>
        </p:nvSpPr>
        <p:spPr bwMode="auto">
          <a:xfrm>
            <a:off x="1619250" y="3513138"/>
            <a:ext cx="1135063" cy="17145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52762D"/>
              </a:gs>
            </a:gsLst>
            <a:lin ang="5400000" scaled="0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60000"/>
              </a:lnSpc>
              <a:buClrTx/>
              <a:buSzTx/>
              <a:buFontTx/>
              <a:defRPr/>
            </a:pPr>
            <a:r>
              <a:rPr kumimoji="0" lang="zh-CN" sz="2200" b="1" kern="1200" cap="none" spc="-10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遭人遗</a:t>
            </a:r>
            <a:endParaRPr kumimoji="0" lang="zh-CN" sz="2200" b="1" kern="1200" cap="none" spc="-10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60000"/>
              </a:lnSpc>
              <a:buClrTx/>
              <a:buSzTx/>
              <a:buFontTx/>
              <a:defRPr/>
            </a:pPr>
            <a:r>
              <a:rPr kumimoji="0" lang="zh-CN" sz="2200" b="1" kern="1200" cap="none" spc="-10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弃，拾</a:t>
            </a:r>
            <a:endParaRPr kumimoji="0" lang="zh-CN" sz="2200" b="1" kern="1200" cap="none" spc="-10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60000"/>
              </a:lnSpc>
              <a:buClrTx/>
              <a:buSzTx/>
              <a:buFontTx/>
              <a:defRPr/>
            </a:pPr>
            <a:r>
              <a:rPr kumimoji="0" lang="zh-CN" sz="2200" b="1" kern="1200" cap="none" spc="-10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来的。</a:t>
            </a:r>
            <a:endParaRPr kumimoji="0" lang="zh-CN" sz="2200" b="1" kern="1200" cap="none" spc="-10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 Box 36"/>
          <p:cNvSpPr txBox="1"/>
          <p:nvPr/>
        </p:nvSpPr>
        <p:spPr>
          <a:xfrm>
            <a:off x="2754313" y="3402013"/>
            <a:ext cx="1870075" cy="19383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52762D"/>
              </a:gs>
            </a:gsLst>
            <a:lin ang="5400000"/>
            <a:tileRect/>
          </a:gradFill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Times New Roman" panose="02020603050405020304" pitchFamily="18" charset="0"/>
              </a:rPr>
              <a:t>毛色花白，并不好看，又很瘦，烧脱了好几块毛之后，样子更难看了</a:t>
            </a:r>
            <a:endParaRPr lang="zh-CN" altLang="en-US" sz="2000" b="1" dirty="0">
              <a:latin typeface="Times New Roman" panose="02020603050405020304" pitchFamily="18" charset="0"/>
            </a:endParaRPr>
          </a:p>
          <a:p>
            <a:endParaRPr lang="zh-CN" altLang="zh-CN" sz="2000" b="1" dirty="0">
              <a:latin typeface="Times New Roman" panose="02020603050405020304" pitchFamily="18" charset="0"/>
            </a:endParaRPr>
          </a:p>
        </p:txBody>
      </p:sp>
      <p:sp>
        <p:nvSpPr>
          <p:cNvPr id="12" name="Text Box 37"/>
          <p:cNvSpPr txBox="1">
            <a:spLocks noChangeArrowheads="1"/>
          </p:cNvSpPr>
          <p:nvPr/>
        </p:nvSpPr>
        <p:spPr bwMode="auto">
          <a:xfrm>
            <a:off x="4624388" y="3548063"/>
            <a:ext cx="1187450" cy="164623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52762D"/>
              </a:gs>
            </a:gsLst>
            <a:lin ang="5400000" scaled="0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defRPr/>
            </a:pPr>
            <a:r>
              <a:rPr kumimoji="0" lang="zh-CN" altLang="en-US" sz="2200" b="1" kern="1200" cap="none" spc="-10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不活泼</a:t>
            </a:r>
            <a:endParaRPr kumimoji="0" lang="zh-CN" altLang="en-US" sz="2200" b="1" kern="1200" cap="none" spc="-10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defRPr/>
            </a:pPr>
            <a:r>
              <a:rPr kumimoji="0" lang="zh-CN" altLang="en-US" sz="2200" b="1" kern="1200" cap="none" spc="-10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忧郁</a:t>
            </a:r>
            <a:endParaRPr kumimoji="0" lang="zh-CN" altLang="en-US" sz="2200" b="1" kern="1200" cap="none" spc="-10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defRPr/>
            </a:pPr>
            <a:r>
              <a:rPr kumimoji="0" lang="zh-CN" altLang="en-US" sz="2200" b="1" kern="1200" cap="none" spc="-10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懒惰 </a:t>
            </a:r>
            <a:endParaRPr kumimoji="0" lang="zh-CN" altLang="en-US" sz="2200" b="1" kern="1200" cap="none" spc="-10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defRPr/>
            </a:pPr>
            <a:endParaRPr kumimoji="0" lang="zh-CN" altLang="en-US" sz="2200" kern="1200" cap="none" spc="-10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 Box 38"/>
          <p:cNvSpPr txBox="1">
            <a:spLocks noChangeArrowheads="1"/>
          </p:cNvSpPr>
          <p:nvPr/>
        </p:nvSpPr>
        <p:spPr bwMode="auto">
          <a:xfrm>
            <a:off x="5741988" y="3402013"/>
            <a:ext cx="1062038" cy="101473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52762D"/>
              </a:gs>
            </a:gsLst>
            <a:lin ang="5400000" scaled="0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sz="2000" b="1" kern="1200" cap="none" spc="-10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若有若</a:t>
            </a:r>
            <a:endParaRPr kumimoji="0" lang="zh-CN" sz="2000" b="1" kern="1200" cap="none" spc="-10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sz="2000" b="1" kern="1200" cap="none" spc="-10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无，可厌</a:t>
            </a:r>
            <a:endParaRPr kumimoji="0" lang="zh-CN" sz="2000" b="1" kern="1200" cap="none" spc="-10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Text Box 39"/>
          <p:cNvSpPr txBox="1">
            <a:spLocks noChangeArrowheads="1"/>
          </p:cNvSpPr>
          <p:nvPr/>
        </p:nvSpPr>
        <p:spPr bwMode="auto">
          <a:xfrm>
            <a:off x="6805613" y="3660775"/>
            <a:ext cx="935038" cy="141922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52762D"/>
              </a:gs>
            </a:gsLst>
            <a:lin ang="5400000" scaled="0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sz="2000" b="1" kern="1200" cap="none" spc="-10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被</a:t>
            </a:r>
            <a:r>
              <a:rPr kumimoji="0" lang="zh-CN" altLang="en-US" sz="2000" b="1" kern="1200" cap="none" spc="-10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sz="2000" b="1" kern="1200" cap="none" spc="-10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我</a:t>
            </a:r>
            <a:r>
              <a:rPr kumimoji="0" lang="zh-CN" altLang="en-US" sz="2000" b="1" kern="1200" cap="none" spc="-10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sz="2000" b="1" kern="1200" cap="none" spc="-10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打伤致死</a:t>
            </a:r>
            <a:endParaRPr kumimoji="0" lang="zh-CN" sz="2000" b="1" kern="1200" cap="none" spc="-10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b="1">
                <a:solidFill>
                  <a:schemeClr val="accent6">
                    <a:lumMod val="50000"/>
                  </a:schemeClr>
                </a:solidFill>
              </a:rPr>
              <a:t>      </a:t>
            </a:r>
            <a:r>
              <a:rPr lang="zh-CN" altLang="zh-CN" b="1">
                <a:solidFill>
                  <a:schemeClr val="accent6">
                    <a:lumMod val="50000"/>
                  </a:schemeClr>
                </a:solidFill>
              </a:rPr>
              <a:t>面对小猫的死与丢失，我的</a:t>
            </a:r>
            <a:r>
              <a:rPr lang="zh-CN" altLang="zh-CN" b="1">
                <a:solidFill>
                  <a:srgbClr val="FF0000"/>
                </a:solidFill>
              </a:rPr>
              <a:t>内心</a:t>
            </a:r>
            <a:r>
              <a:rPr lang="zh-CN" altLang="zh-CN" b="1">
                <a:solidFill>
                  <a:schemeClr val="accent6">
                    <a:lumMod val="50000"/>
                  </a:schemeClr>
                </a:solidFill>
              </a:rPr>
              <a:t>如何，请在文中找到相应的句子。</a:t>
            </a:r>
            <a:endParaRPr lang="zh-CN" altLang="zh-CN" b="1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>
                <a:solidFill>
                  <a:schemeClr val="accent6"/>
                </a:solidFill>
              </a:rPr>
              <a:t>我心里也感着一缕的</a:t>
            </a:r>
            <a:r>
              <a:rPr lang="zh-CN" altLang="en-US" b="1">
                <a:solidFill>
                  <a:srgbClr val="FF0000"/>
                </a:solidFill>
              </a:rPr>
              <a:t>酸辛</a:t>
            </a:r>
            <a:r>
              <a:rPr lang="zh-CN" altLang="en-US" b="1">
                <a:solidFill>
                  <a:schemeClr val="accent6"/>
                </a:solidFill>
              </a:rPr>
              <a:t>，可怜这两月来相伴的小侣！</a:t>
            </a:r>
            <a:endParaRPr lang="zh-CN" altLang="en-US" b="1">
              <a:solidFill>
                <a:schemeClr val="accent6"/>
              </a:solidFill>
            </a:endParaRPr>
          </a:p>
          <a:p>
            <a:r>
              <a:rPr lang="zh-CN" altLang="en-US" b="1">
                <a:solidFill>
                  <a:schemeClr val="accent6"/>
                </a:solidFill>
              </a:rPr>
              <a:t>我也</a:t>
            </a:r>
            <a:r>
              <a:rPr lang="zh-CN" altLang="en-US" b="1">
                <a:solidFill>
                  <a:srgbClr val="FF0000"/>
                </a:solidFill>
              </a:rPr>
              <a:t>怅然</a:t>
            </a:r>
            <a:r>
              <a:rPr lang="zh-CN" altLang="en-US" b="1">
                <a:solidFill>
                  <a:schemeClr val="accent6"/>
                </a:solidFill>
              </a:rPr>
              <a:t>的，</a:t>
            </a:r>
            <a:r>
              <a:rPr lang="zh-CN" altLang="en-US" b="1">
                <a:solidFill>
                  <a:srgbClr val="FF0000"/>
                </a:solidFill>
              </a:rPr>
              <a:t>愤恨</a:t>
            </a:r>
            <a:r>
              <a:rPr lang="zh-CN" altLang="en-US" b="1">
                <a:solidFill>
                  <a:schemeClr val="accent6"/>
                </a:solidFill>
              </a:rPr>
              <a:t>的，在诅骂着那个不知名的夺去我们所爱的东西的人。</a:t>
            </a:r>
            <a:endParaRPr lang="zh-CN" altLang="en-US" b="1">
              <a:solidFill>
                <a:schemeClr val="accent6"/>
              </a:solidFill>
            </a:endParaRPr>
          </a:p>
          <a:p>
            <a:r>
              <a:rPr lang="zh-CN" altLang="en-US" b="1">
                <a:solidFill>
                  <a:schemeClr val="accent6"/>
                </a:solidFill>
              </a:rPr>
              <a:t>我对于它的亡失，比以前的两只猫的亡失，</a:t>
            </a:r>
            <a:r>
              <a:rPr lang="zh-CN" altLang="en-US" b="1">
                <a:solidFill>
                  <a:srgbClr val="FF0000"/>
                </a:solidFill>
              </a:rPr>
              <a:t>更难过</a:t>
            </a:r>
            <a:r>
              <a:rPr lang="zh-CN" altLang="en-US" b="1">
                <a:solidFill>
                  <a:schemeClr val="accent6"/>
                </a:solidFill>
              </a:rPr>
              <a:t>得多。</a:t>
            </a:r>
            <a:endParaRPr lang="zh-CN" altLang="en-US" b="1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42655" cy="4526280"/>
          </a:xfrm>
        </p:spPr>
        <p:txBody>
          <a:bodyPr/>
          <a:p>
            <a:pPr marL="0" indent="0">
              <a:buNone/>
            </a:pPr>
            <a:r>
              <a:rPr lang="en-US" altLang="zh-CN" sz="3600"/>
              <a:t>     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</a:rPr>
              <a:t>我心里十分的难过，真的，我的良心受伤了，我没有判断明白，便</a:t>
            </a:r>
            <a:r>
              <a:rPr lang="zh-CN" altLang="en-US" sz="3600" b="1">
                <a:solidFill>
                  <a:srgbClr val="FF0000"/>
                </a:solidFill>
              </a:rPr>
              <a:t>妄下断语</a:t>
            </a: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</a:rPr>
              <a:t>，冤苦了一只不能说话辩诉的动物。想到它的无抵抗的逃避，益使我感到我的暴怒，我的虐待，都是针，刺我的良心的针！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5400" b="1">
                <a:solidFill>
                  <a:srgbClr val="FF0000"/>
                </a:solidFill>
                <a:sym typeface="+mn-ea"/>
              </a:rPr>
              <a:t>妄下断语</a:t>
            </a:r>
            <a:endParaRPr lang="zh-CN" altLang="en-US" sz="5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</a:rPr>
              <a:t>思考：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</a:rPr>
              <a:t>       这桩冤案给你怎样的</a:t>
            </a:r>
            <a:r>
              <a:rPr lang="zh-CN" altLang="en-US" sz="3600" b="1">
                <a:solidFill>
                  <a:srgbClr val="FF0000"/>
                </a:solidFill>
              </a:rPr>
              <a:t>启发</a:t>
            </a: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</a:rPr>
              <a:t>？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3803015"/>
            <a:ext cx="4243070" cy="23234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aea9114f-f3eb-493b-a131-08f7ca49178e}"/>
</p:tagLst>
</file>

<file path=ppt/tags/tag2.xml><?xml version="1.0" encoding="utf-8"?>
<p:tagLst xmlns:p="http://schemas.openxmlformats.org/presentationml/2006/main">
  <p:tag name="KSO_WM_UNIT_TABLE_BEAUTIFY" val="smartTable{56063d3a-4ebd-468d-81ac-4cd8b8eca7d7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714</Words>
  <Application>WPS 演示</Application>
  <PresentationFormat/>
  <Paragraphs>122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楷体</vt:lpstr>
      <vt:lpstr>黑体</vt:lpstr>
      <vt:lpstr>Times New Roman</vt:lpstr>
      <vt:lpstr>微软雅黑</vt:lpstr>
      <vt:lpstr>Arial Unicode MS</vt:lpstr>
      <vt:lpstr>Calibri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DJ</dc:creator>
  <cp:lastModifiedBy>我的军军天下</cp:lastModifiedBy>
  <cp:revision>12</cp:revision>
  <dcterms:created xsi:type="dcterms:W3CDTF">2020-11-26T12:16:00Z</dcterms:created>
  <dcterms:modified xsi:type="dcterms:W3CDTF">2020-11-27T02:50:12Z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