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306" r:id="rId28"/>
    <p:sldId id="307" r:id="rId29"/>
    <p:sldId id="308" r:id="rId30"/>
    <p:sldId id="309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>
          <p15:clr>
            <a:srgbClr val="A4A3A4"/>
          </p15:clr>
        </p15:guide>
        <p15:guide id="2" pos="688">
          <p15:clr>
            <a:srgbClr val="A4A3A4"/>
          </p15:clr>
        </p15:guide>
        <p15:guide id="3" pos="7015">
          <p15:clr>
            <a:srgbClr val="A4A3A4"/>
          </p15:clr>
        </p15:guide>
        <p15:guide id="4" orient="horz" pos="5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AutoBVT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64171" autoAdjust="0"/>
  </p:normalViewPr>
  <p:slideViewPr>
    <p:cSldViewPr snapToGrid="0">
      <p:cViewPr varScale="1">
        <p:scale>
          <a:sx n="50" d="100"/>
          <a:sy n="50" d="100"/>
        </p:scale>
        <p:origin x="792" y="42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tags" Target="tags/tag3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553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0100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137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276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6820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293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5460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067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9758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9400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5738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459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2318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8603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8863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4451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374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185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6594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6843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8733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128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91450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353079" y="2830103"/>
            <a:ext cx="409575" cy="46672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4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tags" Target="../tags/tag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2428849" y="2627006"/>
            <a:ext cx="6684515" cy="801994"/>
          </a:xfrm>
        </p:spPr>
        <p:txBody>
          <a:bodyPr/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列夫 </a:t>
            </a:r>
            <a:r>
              <a:rPr lang="en-US" altLang="zh-CN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 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托尔斯泰</a:t>
            </a:r>
            <a:endParaRPr lang="zh-CN" altLang="en-US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029460" y="1979295"/>
            <a:ext cx="793051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</a:t>
            </a:r>
            <a:r>
              <a:rPr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同学二：</a:t>
            </a:r>
          </a:p>
          <a:p>
            <a:pPr indent="266700"/>
            <a:r>
              <a:rPr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 作者把托尔斯泰普通甚至丑陋的外表形象  </a:t>
            </a:r>
          </a:p>
          <a:p>
            <a:pPr indent="266700"/>
            <a:r>
              <a:rPr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比作“低矮的陋屋”和“工作间”，而“天才</a:t>
            </a:r>
          </a:p>
          <a:p>
            <a:pPr indent="266700"/>
            <a:r>
              <a:rPr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的灵魂”“自甘寓居”，一个“自甘”，就展</a:t>
            </a:r>
          </a:p>
          <a:p>
            <a:pPr indent="266700"/>
            <a:r>
              <a:rPr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现出这个灵魂的高贵。所以，我认为从“天才</a:t>
            </a:r>
          </a:p>
          <a:p>
            <a:pPr indent="266700"/>
            <a:r>
              <a:rPr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灵魂”这个词可以感受到作者对托尔斯泰持一</a:t>
            </a:r>
          </a:p>
          <a:p>
            <a:pPr indent="266700"/>
            <a:r>
              <a:rPr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种肯定、赞美的态度。</a:t>
            </a:r>
          </a:p>
          <a:p>
            <a:pPr indent="266700"/>
            <a:endParaRPr sz="2800" b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071370" y="2105025"/>
            <a:ext cx="793051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同学三：</a:t>
            </a:r>
          </a:p>
          <a:p>
            <a:pPr indent="266700"/>
            <a:r>
              <a:rPr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一个人的高贵在于灵魂，而不在于外表。作  </a:t>
            </a:r>
          </a:p>
          <a:p>
            <a:pPr indent="266700"/>
            <a:r>
              <a:rPr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者写托尔斯泰粗鄙的外貌，其实是在衬托他灵魂</a:t>
            </a:r>
          </a:p>
          <a:p>
            <a:pPr indent="266700"/>
            <a:r>
              <a:rPr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的不凡，所以作者用“天才灵魂”来称呼他。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868442" y="2009141"/>
            <a:ext cx="7920990" cy="344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1.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这道目光就像一把锃亮的钢刀刺了过来，又稳又准，击 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中要害，令你无法动弹，无法躲避。……它像枪弹穿透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了伪装的甲胄，它像金刚刀切开了玻璃。在这种入木三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分的审视之下，谁都没法遮遮掩掩。</a:t>
            </a:r>
          </a:p>
          <a:p>
            <a:pPr>
              <a:lnSpc>
                <a:spcPct val="114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2.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这是出现在人类面部最富感情的一对眼睛，可以抒发各 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种各样的感情。</a:t>
            </a:r>
          </a:p>
          <a:p>
            <a:pPr>
              <a:lnSpc>
                <a:spcPct val="114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3.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托尔斯泰面部的其他部件——胡子、眉毛、头发，都不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过是用以包装、保护这对闪耀的珠宝的甲壳而已。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1975212" y="2624455"/>
            <a:ext cx="79997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这道目光就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像一把锃亮的钢刀刺了过来，又稳又准，击 </a:t>
            </a:r>
            <a:endParaRPr lang="en-US" altLang="zh-CN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中要害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，令你无法动弹，无法躲避。……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它像枪弹穿透</a:t>
            </a:r>
            <a:endParaRPr lang="en-US" altLang="zh-CN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了伪装的甲胄，它像金刚刀切开了玻璃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。在这种入木三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分的审视之下，谁都没法遮遮掩掩。”</a:t>
            </a:r>
          </a:p>
          <a:p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</a:t>
            </a:r>
            <a:r>
              <a:rPr lang="zh-CN" altLang="en-US" sz="24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比喻句→目光犀利，具有敏锐洞察力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2342454" y="2363199"/>
            <a:ext cx="71403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这是出现在人类面部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最富感情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的一对眼睛，可以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抒发各种各样的感情。</a:t>
            </a: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24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“最富感情” →内心情感细腻丰富的人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2115276" y="2088878"/>
            <a:ext cx="77222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3.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托尔斯泰面部的其他部件——胡子、眉毛、头发，都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不过是用以包装、保护这对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闪耀的珠宝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的甲壳而已。</a:t>
            </a:r>
          </a:p>
          <a:p>
            <a:pPr>
              <a:lnSpc>
                <a:spcPct val="150000"/>
              </a:lnSpc>
            </a:pP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“闪耀”→眼睛明亮，眼神的锐利</a:t>
            </a:r>
            <a:endParaRPr lang="en-US" altLang="zh-CN" sz="2400" b="1">
              <a:solidFill>
                <a:srgbClr val="00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“珠宝”→珍贵，赞扬</a:t>
            </a:r>
            <a:endParaRPr lang="zh-CN" altLang="en-US" sz="2000" b="1">
              <a:solidFill>
                <a:srgbClr val="00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723967" y="1667147"/>
            <a:ext cx="6619149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文章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“</a:t>
            </a:r>
            <a:r>
              <a:rPr lang="zh-CN" sz="36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似贬实褒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”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的语言特色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919095" y="2904490"/>
            <a:ext cx="6065520" cy="1906270"/>
            <a:chOff x="2501" y="4310"/>
            <a:chExt cx="9552" cy="3002"/>
          </a:xfrm>
        </p:grpSpPr>
        <p:sp>
          <p:nvSpPr>
            <p:cNvPr id="3" name="文本框 2"/>
            <p:cNvSpPr txBox="1"/>
            <p:nvPr/>
          </p:nvSpPr>
          <p:spPr>
            <a:xfrm>
              <a:off x="2501" y="5811"/>
              <a:ext cx="4215" cy="150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latin typeface="华文楷体" panose="02010600040101010101" pitchFamily="2" charset="-122"/>
                  <a:ea typeface="华文楷体" panose="02010600040101010101" pitchFamily="2" charset="-122"/>
                </a:rPr>
                <a:t>外貌</a:t>
              </a:r>
            </a:p>
            <a:p>
              <a:pPr algn="ctr"/>
              <a:r>
                <a:rPr lang="zh-CN" altLang="en-US" sz="2800" b="1">
                  <a:solidFill>
                    <a:schemeClr val="accent5">
                      <a:lumMod val="7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平庸、甚至粗陋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716" y="4310"/>
              <a:ext cx="5337" cy="150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天才灵魂、目光犀利</a:t>
              </a:r>
            </a:p>
            <a:p>
              <a:pPr algn="ctr"/>
              <a:r>
                <a:rPr lang="zh-CN" altLang="en-US" sz="2800" b="1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看透本质、最富感情</a:t>
              </a:r>
            </a:p>
          </p:txBody>
        </p:sp>
        <p:sp>
          <p:nvSpPr>
            <p:cNvPr id="6" name="下箭头 5"/>
            <p:cNvSpPr/>
            <p:nvPr/>
          </p:nvSpPr>
          <p:spPr>
            <a:xfrm>
              <a:off x="4023" y="4362"/>
              <a:ext cx="1172" cy="1396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501" y="4362"/>
              <a:ext cx="1410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>
                  <a:solidFill>
                    <a:schemeClr val="accent5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似贬</a:t>
              </a:r>
            </a:p>
          </p:txBody>
        </p:sp>
        <p:sp>
          <p:nvSpPr>
            <p:cNvPr id="8" name="上箭头 7"/>
            <p:cNvSpPr/>
            <p:nvPr/>
          </p:nvSpPr>
          <p:spPr>
            <a:xfrm>
              <a:off x="9001" y="5898"/>
              <a:ext cx="1147" cy="1396"/>
            </a:xfrm>
            <a:prstGeom prst="up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643" y="6490"/>
              <a:ext cx="1410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实褒</a:t>
              </a:r>
            </a:p>
          </p:txBody>
        </p:sp>
      </p:grp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2838813" y="2269413"/>
            <a:ext cx="6479177" cy="70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126372" y="177603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602001" y="1722461"/>
            <a:ext cx="70633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 探究列夫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托尔斯泰的精神世界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51867" y="2237807"/>
            <a:ext cx="7613468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  <a:p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1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列夫·托尔斯泰，俄国文学巨匠，世界十大文豪之一。他</a:t>
            </a:r>
            <a:r>
              <a:rPr lang="zh-CN" altLang="en-US" sz="21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出身贵族</a:t>
            </a:r>
            <a:r>
              <a:rPr lang="zh-CN" altLang="en-US" sz="21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，又是贵族中的一个精神叛逆者，一个觉醒了的贵族。他在民众心中是一座丰碑，但在统治者眼中却是一颗危险的炸弹。 托尔斯泰创作了大量文学作品，代表作有《安娜·卡列尼娜》《战争与和平》《复活》。他以自己一生的辛勤创作，</a:t>
            </a:r>
            <a:r>
              <a:rPr lang="zh-CN" altLang="en-US" sz="21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登上了当时欧洲批判现实主义文学的高峰</a:t>
            </a:r>
            <a:r>
              <a:rPr lang="zh-CN" altLang="en-US" sz="21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。作为19世纪俄罗斯现实主义顶峰的代表，</a:t>
            </a:r>
            <a:r>
              <a:rPr lang="zh-CN" altLang="en-US" sz="21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托尔斯泰的笔锋几乎指向了社会的各个方面，特别是对沙皇的专制、法律的虚伪、贵族的腐朽、农民贫困的原因无不给予深刻的揭示。</a:t>
            </a:r>
          </a:p>
        </p:txBody>
      </p:sp>
      <p:sp>
        <p:nvSpPr>
          <p:cNvPr id="3" name="矩形标注 2"/>
          <p:cNvSpPr/>
          <p:nvPr/>
        </p:nvSpPr>
        <p:spPr>
          <a:xfrm>
            <a:off x="7807940" y="5352984"/>
            <a:ext cx="1253490" cy="652780"/>
          </a:xfrm>
          <a:prstGeom prst="wedgeRectCallout">
            <a:avLst>
              <a:gd name="adj1" fmla="val -103246"/>
              <a:gd name="adj2" fmla="val -75291"/>
            </a:avLst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伟大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20686" y="1755322"/>
            <a:ext cx="7626597" cy="374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品析相关语句，探究列夫•托尔斯泰的精神世界。</a:t>
            </a:r>
            <a:endParaRPr lang="en-US" altLang="zh-CN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这种穿透心灵的审视仅仅持续了一秒钟，接着便刀剑入鞘，</a:t>
            </a:r>
            <a:endParaRPr lang="en-US" altLang="zh-CN" sz="22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代之以柔和的目光与和蔼的笑容。</a:t>
            </a:r>
          </a:p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它们容不得幻影，要把每一片虚假的伪装扯掉，把浅薄的</a:t>
            </a:r>
            <a:endParaRPr lang="en-US" altLang="zh-CN" sz="22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信条撕烂。每件事物都逃不过这一对眼睛，都要露出赤裸   </a:t>
            </a:r>
            <a:endParaRPr lang="en-US" altLang="zh-CN" sz="22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裸的真相来。</a:t>
            </a:r>
          </a:p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当这一副寒光四射的匕首转而对准它们的主人时是十分可</a:t>
            </a:r>
            <a:endParaRPr lang="en-US" altLang="zh-CN" sz="22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怕的，因为锋刃无情，直戳要害，正好刺中了他的心窝。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13972" y="2336028"/>
            <a:ext cx="74436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这种穿透心灵的审视仅仅持续了一秒钟，接着便刀 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剑入鞘，代之以柔和的目光与和蔼的笑容。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“柔和的目光与和蔼的笑容”</a:t>
            </a:r>
            <a:endParaRPr lang="en-US" altLang="zh-CN" sz="2400" b="1">
              <a:solidFill>
                <a:srgbClr val="00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</a:t>
            </a:r>
            <a:r>
              <a:rPr lang="zh-CN" altLang="en-US" sz="24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→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对人民、朋友和蔼可亲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284485" y="1971143"/>
            <a:ext cx="3049513" cy="1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907895" y="1512728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844482" y="1414845"/>
            <a:ext cx="348951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课前学习任务</a:t>
            </a:r>
            <a:endParaRPr lang="zh-CN" altLang="zh-CN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" name="表格 8"/>
          <p:cNvGraphicFramePr>
            <a:graphicFrameLocks noGrp="1"/>
          </p:cNvGraphicFramePr>
          <p:nvPr/>
        </p:nvGraphicFramePr>
        <p:xfrm>
          <a:off x="2204722" y="1959458"/>
          <a:ext cx="7700595" cy="39129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37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328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8353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2821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5619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33714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22571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53488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姓名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性别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国籍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社会身份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488">
                <a:tc rowSpan="8">
                  <a:txBody>
                    <a:bodyPr vert="horz" wrap="square"/>
                    <a:lstStyle/>
                    <a:p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 </a:t>
                      </a:r>
                      <a:endParaRPr lang="en-US" altLang="zh-CN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endParaRPr lang="en-US" altLang="zh-CN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endParaRPr lang="en-US" altLang="zh-CN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r>
                        <a:rPr lang="en-US" altLang="zh-CN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 </a:t>
                      </a:r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外</a:t>
                      </a:r>
                      <a:endParaRPr lang="en-US" altLang="zh-CN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 在</a:t>
                      </a:r>
                      <a:endParaRPr lang="en-US" altLang="zh-CN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 形</a:t>
                      </a:r>
                      <a:endParaRPr lang="en-US" altLang="zh-CN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 象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肖像</a:t>
                      </a: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            描写语句</a:t>
                      </a: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           形象特征</a:t>
                      </a: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3488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胡须</a:t>
                      </a: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3488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嘴唇</a:t>
                      </a: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3488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耳朵</a:t>
                      </a: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3488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鼻子</a:t>
                      </a: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3488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额头</a:t>
                      </a: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3488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头发</a:t>
                      </a: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3488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眼睛</a:t>
                      </a: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endParaRPr lang="zh-CN" altLang="en-US" sz="17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3488">
                <a:tc gridSpan="2">
                  <a:txBody>
                    <a:bodyPr vert="horz" wrap="square"/>
                    <a:lstStyle/>
                    <a:p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重要成就</a:t>
                      </a: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gridSpan="6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53488">
                <a:tc gridSpan="2">
                  <a:txBody>
                    <a:bodyPr vert="horz" wrap="square"/>
                    <a:lstStyle/>
                    <a:p>
                      <a:r>
                        <a:rPr lang="zh-CN" altLang="en-US" sz="17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性格特征</a:t>
                      </a: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gridSpan="6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94346" y="1742258"/>
            <a:ext cx="7458892" cy="391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它们容不得幻影，要把每一片虚假的伪装扯掉，把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浅薄的信条撕烂。每件事物都逃不过这一对眼睛，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都要露出赤裸裸的真相来。</a:t>
            </a:r>
          </a:p>
          <a:p>
            <a:pPr>
              <a:lnSpc>
                <a:spcPct val="150000"/>
              </a:lnSpc>
            </a:pP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zh-CN" altLang="en-US" sz="24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“把每一片虚假的伪装扯掉”</a:t>
            </a:r>
            <a:endParaRPr lang="en-US" altLang="zh-CN" sz="2400" b="1">
              <a:solidFill>
                <a:srgbClr val="00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zh-CN" altLang="en-US" sz="24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“把浅薄的信条撕烂” </a:t>
            </a:r>
            <a:endParaRPr lang="en-US" altLang="zh-CN" sz="2400" b="1">
              <a:solidFill>
                <a:srgbClr val="00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→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善于洞察真相，揭露黑暗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411123" y="2081893"/>
            <a:ext cx="7124038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3.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当这一副寒光四射的匕首转而对准它们的主人时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是十分可怕的，因为锋刃无情，直戳要害，正好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刺中了他的心窝。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endParaRPr lang="zh-CN" altLang="en-US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0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【链接材料】</a:t>
            </a:r>
            <a:endParaRPr lang="zh-CN" altLang="en-US" sz="2000" b="1">
              <a:solidFill>
                <a:srgbClr val="00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0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他是自我灵魂的不断探寻者、解剖者。他执着地追求生命的真谛，审视社会的上层与下层、地主与农奴，还有宗教、革命……它在这种探寻中发现自己灵魂中的丑恶，为之痛苦并深深地忏悔。……晚年的托尔斯泰厌弃贵族生活，放弃财产，因而和家人产生矛盾，最后毅然离家出走，客死途中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353672" y="2134144"/>
            <a:ext cx="71040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3.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当这一副寒光四射的匕首转而对准它们的主人时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是十分可怕的，因为锋刃无情，直戳要害，正好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刺中了他的心窝。</a:t>
            </a: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</a:t>
            </a:r>
            <a:r>
              <a:rPr lang="zh-CN" altLang="en-US" sz="24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对自我审视相当冷酷而锐利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354853" y="2350044"/>
            <a:ext cx="7338876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小结：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对人民、朋友热情、友善、平易近人、和蔼可亲。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 对暴政、丑恶、虚伪、专制等是深刻、准确、犀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利勇敢地揭露和批判。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 对自己的灵魂敢于审视、解剖。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62F1C01-5E48-4632-A959-8A475CC39104}"/>
              </a:ext>
            </a:extLst>
          </p:cNvPr>
          <p:cNvSpPr txBox="1"/>
          <p:nvPr/>
        </p:nvSpPr>
        <p:spPr>
          <a:xfrm>
            <a:off x="2426562" y="1316332"/>
            <a:ext cx="733887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r>
              <a:rPr lang="zh-CN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“托尔斯泰这对眼睛里有一百只眼珠。”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 algn="just"/>
            <a:endParaRPr lang="en-US" altLang="zh-CN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 algn="just"/>
            <a:r>
              <a:rPr lang="zh-CN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同学甲：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 algn="just"/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这句话用夸张的修辞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写</a:t>
            </a:r>
            <a:r>
              <a:rPr lang="zh-CN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出了托尔斯泰那种能把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 algn="just"/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万事万物尽收眼底的全方位的观察力以及内心世界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 algn="just"/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的丰富和充沛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表达了作者对其的赞美之情。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 algn="just"/>
            <a:endParaRPr lang="en-US" altLang="zh-CN" sz="1400"/>
          </a:p>
          <a:p>
            <a:pPr indent="266700" algn="just"/>
            <a:r>
              <a:rPr lang="zh-CN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同学乙：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 algn="just"/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这句话写出了托尔斯泰双眼富有感情，透过这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 algn="just"/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双眼睛，他可以表达各种各样的感情。他时而满含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 algn="just"/>
            <a:r>
              <a:rPr lang="zh-CN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笑意，时而热泪涟涟……这体现出托尔斯泰的善变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 algn="just"/>
            <a:r>
              <a:rPr lang="zh-CN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表达了作者对其的赞美之情。</a:t>
            </a:r>
          </a:p>
          <a:p>
            <a:pPr indent="266700" algn="just"/>
            <a:endParaRPr lang="zh-CN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74666" y="2233431"/>
            <a:ext cx="5827210" cy="28879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47478" y="179269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929185" y="1726066"/>
            <a:ext cx="68014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任务三  体会先抑后扬的艺术效果</a:t>
            </a:r>
            <a:endParaRPr lang="en-US" altLang="zh-CN" sz="3000"/>
          </a:p>
          <a:p>
            <a:pPr algn="ctr"/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9185" y="2552369"/>
            <a:ext cx="6268720" cy="30330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958261" y="2777007"/>
            <a:ext cx="3056709" cy="0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192722" y="252612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906883" y="2004749"/>
            <a:ext cx="476504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73993" y="3214914"/>
            <a:ext cx="7286897" cy="2255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精妙的比喻、夸张           → 托尔斯泰外貌的特征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似贬实褒的语言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欲扬先抑的写作手法   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讴歌与赞颂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25918" y="4173175"/>
            <a:ext cx="3985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→托尔斯泰高贵与伟大</a:t>
            </a:r>
            <a:endParaRPr lang="zh-CN" altLang="en-US" sz="2400"/>
          </a:p>
        </p:txBody>
      </p:sp>
      <p:sp>
        <p:nvSpPr>
          <p:cNvPr id="5" name="右大括号 4"/>
          <p:cNvSpPr/>
          <p:nvPr/>
        </p:nvSpPr>
        <p:spPr>
          <a:xfrm>
            <a:off x="5622925" y="4093845"/>
            <a:ext cx="221615" cy="633095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795486" y="2777007"/>
            <a:ext cx="3056708" cy="0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307149" y="2518469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888470" y="2140070"/>
            <a:ext cx="476504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推荐阅读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39545" y="3429000"/>
            <a:ext cx="6391638" cy="1147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1.</a:t>
            </a:r>
            <a:r>
              <a:rPr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《托尔斯泰》全文</a:t>
            </a:r>
          </a:p>
          <a:p>
            <a:pPr>
              <a:lnSpc>
                <a:spcPct val="150000"/>
              </a:lnSpc>
            </a:pPr>
            <a:r>
              <a:rPr 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2. </a:t>
            </a:r>
            <a:r>
              <a:rPr sz="2400" b="1" err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罗曼•罗兰的《托尔斯泰传》</a:t>
            </a:r>
          </a:p>
        </p:txBody>
      </p:sp>
      <p:pic>
        <p:nvPicPr>
          <p:cNvPr id="1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972800" y="120396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1632200" y="1400354"/>
            <a:ext cx="8204200" cy="4388485"/>
            <a:chOff x="583" y="2185"/>
            <a:chExt cx="12920" cy="6911"/>
          </a:xfrm>
        </p:grpSpPr>
        <p:pic>
          <p:nvPicPr>
            <p:cNvPr id="2" name="图片 1" descr="3-1"/>
            <p:cNvPicPr>
              <a:picLocks noChangeAspect="1"/>
            </p:cNvPicPr>
            <p:nvPr/>
          </p:nvPicPr>
          <p:blipFill>
            <a:blip r:embed="rId3"/>
            <a:srcRect l="2513" t="38661" r="2361"/>
            <a:stretch>
              <a:fillRect/>
            </a:stretch>
          </p:blipFill>
          <p:spPr>
            <a:xfrm>
              <a:off x="813" y="4020"/>
              <a:ext cx="12690" cy="5076"/>
            </a:xfrm>
            <a:prstGeom prst="rect">
              <a:avLst/>
            </a:prstGeom>
          </p:spPr>
        </p:pic>
        <p:pic>
          <p:nvPicPr>
            <p:cNvPr id="3" name="图片 2" descr="3-1"/>
            <p:cNvPicPr>
              <a:picLocks noChangeAspect="1"/>
            </p:cNvPicPr>
            <p:nvPr/>
          </p:nvPicPr>
          <p:blipFill>
            <a:blip r:embed="rId3"/>
            <a:srcRect l="2513" t="5514" r="2361" b="72312"/>
            <a:stretch>
              <a:fillRect/>
            </a:stretch>
          </p:blipFill>
          <p:spPr>
            <a:xfrm>
              <a:off x="583" y="2185"/>
              <a:ext cx="12920" cy="1835"/>
            </a:xfrm>
            <a:prstGeom prst="rect">
              <a:avLst/>
            </a:prstGeom>
          </p:spPr>
        </p:pic>
      </p:grpSp>
      <p:sp>
        <p:nvSpPr>
          <p:cNvPr id="6" name="椭圆 5"/>
          <p:cNvSpPr/>
          <p:nvPr/>
        </p:nvSpPr>
        <p:spPr>
          <a:xfrm>
            <a:off x="1777364" y="2279561"/>
            <a:ext cx="2607945" cy="178308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zh-CN" altLang="en-US"/>
          </a:p>
        </p:txBody>
      </p:sp>
      <p:sp>
        <p:nvSpPr>
          <p:cNvPr id="7" name="矩形标注 6"/>
          <p:cNvSpPr/>
          <p:nvPr/>
        </p:nvSpPr>
        <p:spPr>
          <a:xfrm>
            <a:off x="1777365" y="4388485"/>
            <a:ext cx="2461260" cy="512445"/>
          </a:xfrm>
          <a:prstGeom prst="wedgeRectCallout">
            <a:avLst>
              <a:gd name="adj1" fmla="val -17621"/>
              <a:gd name="adj2" fmla="val -951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阅读旁批和提示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5064125" y="2920365"/>
            <a:ext cx="4554855" cy="127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583430" y="3302000"/>
            <a:ext cx="37211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1-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t="2586"/>
          <a:stretch>
            <a:fillRect/>
          </a:stretch>
        </p:blipFill>
        <p:spPr>
          <a:xfrm>
            <a:off x="2272030" y="2466975"/>
            <a:ext cx="8104505" cy="298196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272030" y="2841625"/>
            <a:ext cx="2731135" cy="260667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标注 10"/>
          <p:cNvSpPr/>
          <p:nvPr/>
        </p:nvSpPr>
        <p:spPr>
          <a:xfrm>
            <a:off x="2548890" y="1828165"/>
            <a:ext cx="2454275" cy="638810"/>
          </a:xfrm>
          <a:prstGeom prst="wedgeRectCallout">
            <a:avLst>
              <a:gd name="adj1" fmla="val -17220"/>
              <a:gd name="adj2" fmla="val 991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4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阅读旁批和提示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608302" y="3545008"/>
            <a:ext cx="1287887" cy="1287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394585" y="4552950"/>
            <a:ext cx="604520" cy="1460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898900" y="4186555"/>
            <a:ext cx="729615" cy="1143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5782" y="2009141"/>
            <a:ext cx="7920990" cy="2618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1.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一绺绺灰白的鬈发像泡沫一样堆在额头上。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2.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不管从哪个角度看，你都能见到热带森林般茂密的须发。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3.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托尔斯泰给人留下的难忘形象，来源于他那犹如卷起的  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滔滔白浪的大胡子。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4.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小眼睛上方的额头，倒像是用刀胡乱劈成的木柴。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5.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皮肤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……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就像用枝条扎成的村舍外墙那样粗糙。</a:t>
            </a: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4258507" y="5232257"/>
            <a:ext cx="759853" cy="12879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300605" y="4974590"/>
            <a:ext cx="2645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新奇的比喻</a:t>
            </a:r>
            <a:endParaRPr lang="zh-CN" altLang="en-US" sz="24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20030" y="4651375"/>
            <a:ext cx="20916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须发浓密</a:t>
            </a:r>
            <a:endParaRPr lang="en-US" altLang="zh-CN" sz="24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额头皱纹多</a:t>
            </a:r>
            <a:endParaRPr lang="en-US" altLang="zh-CN" sz="24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皮肤粗糙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5201920" y="4787900"/>
            <a:ext cx="221615" cy="918210"/>
          </a:xfrm>
          <a:prstGeom prst="leftBrace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705100" y="2333610"/>
            <a:ext cx="6711587" cy="30326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259619" y="1882599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623034" y="1795001"/>
            <a:ext cx="7010937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9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</a:t>
            </a:r>
            <a:r>
              <a:rPr lang="zh-CN" altLang="zh-CN" sz="29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sz="29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9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品味语言，初识列夫</a:t>
            </a:r>
            <a:r>
              <a:rPr lang="en-US" altLang="zh-CN" sz="29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zh-CN" sz="29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托尔斯泰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399937" y="2644638"/>
          <a:ext cx="7016750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08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750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671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637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 err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描写语句</a:t>
                      </a:r>
                      <a:endParaRPr lang="en-US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形象特征</a:t>
                      </a:r>
                      <a:endParaRPr lang="en-US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 rowSpan="6"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外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在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形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象</a:t>
                      </a:r>
                      <a:endParaRPr lang="en-US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zh-CN" altLang="en-US" sz="2400" b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胡须</a:t>
                      </a:r>
                      <a:endParaRPr lang="en-US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浓密</a:t>
                      </a:r>
                      <a:r>
                        <a:rPr lang="zh-CN" altLang="en-US" sz="2400" b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的胡髭</a:t>
                      </a:r>
                      <a:endParaRPr lang="en-US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6">
                  <a:txBody>
                    <a:bodyPr vert="horz" wrap="square"/>
                    <a:lstStyle/>
                    <a:p>
                      <a:pPr indent="0" algn="l">
                        <a:buNone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zh-CN" altLang="en-US" sz="2400" b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嘴唇</a:t>
                      </a:r>
                      <a:endParaRPr lang="en-US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err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两片</a:t>
                      </a:r>
                      <a:r>
                        <a:rPr lang="en-US" altLang="zh-CN" sz="2400" b="1" err="1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厚厚的</a:t>
                      </a:r>
                      <a:r>
                        <a:rPr lang="en-US" altLang="zh-CN" sz="2400" b="1" err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嘴唇</a:t>
                      </a:r>
                      <a:endParaRPr lang="en-US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zh-CN" altLang="en-US" sz="2400" b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耳朵</a:t>
                      </a:r>
                      <a:endParaRPr lang="en-US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err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两只</a:t>
                      </a:r>
                      <a:r>
                        <a:rPr lang="en-US" altLang="zh-CN" sz="2400" b="1" err="1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难看的</a:t>
                      </a:r>
                      <a:r>
                        <a:rPr lang="en-US" altLang="zh-CN" sz="2400" b="1" err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招风耳</a:t>
                      </a:r>
                      <a:endParaRPr lang="en-US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zh-CN" altLang="en-US" sz="2400" b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鼻子</a:t>
                      </a:r>
                      <a:endParaRPr lang="en-US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altLang="zh-CN" sz="2400" b="1" err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宽宽的、</a:t>
                      </a:r>
                      <a:r>
                        <a:rPr lang="en-US" altLang="zh-CN" sz="2400" b="1" err="1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两孔朝天的</a:t>
                      </a:r>
                      <a:r>
                        <a:rPr lang="en-US" altLang="zh-CN" sz="2400" b="1" err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狮子鼻</a:t>
                      </a:r>
                      <a:r>
                        <a:rPr lang="zh-CN" altLang="en-US" sz="2400" b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，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2400" b="1" err="1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  <a:sym typeface="+mn-ea"/>
                        </a:rPr>
                        <a:t>仿佛被人一拳</a:t>
                      </a:r>
                      <a:r>
                        <a:rPr lang="en-US" altLang="zh-CN" sz="2400" b="1" err="1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  <a:sym typeface="+mn-ea"/>
                        </a:rPr>
                        <a:t>打塌了</a:t>
                      </a:r>
                      <a:r>
                        <a:rPr lang="en-US" altLang="zh-CN" sz="2400" b="1" err="1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  <a:sym typeface="+mn-ea"/>
                        </a:rPr>
                        <a:t>的样子</a:t>
                      </a:r>
                      <a:endParaRPr lang="zh-CN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zh-CN" altLang="en-US" sz="2400" b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额头</a:t>
                      </a:r>
                      <a:endParaRPr lang="en-US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altLang="zh-CN" sz="2400" b="1" err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像是用刀</a:t>
                      </a:r>
                      <a:r>
                        <a:rPr lang="en-US" altLang="zh-CN" sz="2400" b="1" err="1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胡乱劈成的</a:t>
                      </a:r>
                      <a:r>
                        <a:rPr lang="en-US" altLang="zh-CN" sz="2400" b="1" err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木柴</a:t>
                      </a:r>
                      <a:endParaRPr lang="en-US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zh-CN" altLang="en-US" sz="2400" b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头发</a:t>
                      </a:r>
                      <a:endParaRPr lang="zh-CN" altLang="zh-CN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err="1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乱蓬蓬的</a:t>
                      </a:r>
                      <a:r>
                        <a:rPr lang="en-US" altLang="zh-CN" sz="2400" b="1" err="1"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宋体" panose="02010600030101010101" pitchFamily="2" charset="-122"/>
                        </a:rPr>
                        <a:t>头发</a:t>
                      </a:r>
                      <a:endParaRPr lang="en-US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890510" y="3344091"/>
            <a:ext cx="14281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  <a:sym typeface="+mn-ea"/>
              </a:rPr>
              <a:t>平庸、普通，甚至粗鄙</a:t>
            </a:r>
            <a:endParaRPr lang="en-US" sz="2400" b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endParaRPr lang="en-US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113280" y="2507615"/>
            <a:ext cx="793115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思考：</a:t>
            </a:r>
          </a:p>
          <a:p>
            <a:pPr indent="0"/>
            <a:r>
              <a:rPr lang="zh-CN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文中三次出现“天才灵魂”，表达了作者对托尔斯泰什么情感态度？请同学们快速阅读课文，找出文中相关语句，将你的理解</a:t>
            </a:r>
            <a:r>
              <a:rPr lang="zh-CN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旁批</a:t>
            </a:r>
            <a:r>
              <a:rPr lang="zh-CN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到书上。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915304" y="1873205"/>
            <a:ext cx="7930515" cy="353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</a:t>
            </a:r>
            <a:r>
              <a:rPr lang="zh-CN"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第2段：</a:t>
            </a:r>
            <a:endParaRPr lang="en-US" altLang="zh-CN" sz="2800" b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indent="266700"/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</a:t>
            </a:r>
            <a:r>
              <a:rPr lang="zh-CN" sz="2800" b="0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天才的灵魂</a:t>
            </a:r>
            <a:r>
              <a:rPr lang="zh-CN"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自甘寓居低矮的陋屋，而</a:t>
            </a:r>
            <a:r>
              <a:rPr lang="zh-CN" sz="2800" b="0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天才灵魂</a:t>
            </a:r>
            <a:r>
              <a:rPr lang="zh-CN"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的工作间，比起吉尔吉斯人搭建的皮帐篷来好不了多少。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indent="266700"/>
            <a:r>
              <a:rPr lang="en-US" altLang="zh-CN"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</a:t>
            </a:r>
            <a:r>
              <a:rPr lang="zh-CN"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第4段：</a:t>
            </a:r>
            <a:endParaRPr lang="en-US" altLang="zh-CN" sz="2800" b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indent="266700"/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</a:t>
            </a:r>
            <a:r>
              <a:rPr lang="zh-CN"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永远流浪的</a:t>
            </a:r>
            <a:r>
              <a:rPr lang="zh-CN" sz="2800" b="0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天才灵魂</a:t>
            </a:r>
            <a:r>
              <a:rPr lang="zh-CN"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，竟然在一个土头土脑的俄国人身上找到了简陋归宿，从这个人身上看不出有什么精神的东西</a:t>
            </a:r>
            <a:r>
              <a:rPr lang="en-US"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……</a:t>
            </a:r>
            <a:endParaRPr lang="en-US" altLang="en-US" sz="2800" b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00699" y="2517149"/>
            <a:ext cx="8276662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2800" b="0" err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同学一：</a:t>
            </a:r>
          </a:p>
          <a:p>
            <a:pPr indent="266700"/>
            <a:r>
              <a:rPr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</a:t>
            </a:r>
            <a:r>
              <a:rPr lang="en-US"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</a:t>
            </a:r>
            <a:r>
              <a:rPr sz="2800" b="0" err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作者把托尔斯泰的灵魂称</a:t>
            </a:r>
            <a:r>
              <a:rPr lang="zh-CN" altLang="en-US"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为</a:t>
            </a:r>
            <a:r>
              <a:rPr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“天才的灵魂”，</a:t>
            </a:r>
          </a:p>
          <a:p>
            <a:pPr indent="266700"/>
            <a:r>
              <a:rPr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就说明托尔斯泰是“天才”，所以我认为虽然</a:t>
            </a:r>
            <a:endParaRPr sz="2800" b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indent="266700"/>
            <a:r>
              <a:rPr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作者把托尔斯泰写得比较丑，但他并不讨厌他，</a:t>
            </a:r>
          </a:p>
          <a:p>
            <a:pPr indent="266700"/>
            <a:r>
              <a:rPr sz="2800" b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也不是丑化他。</a:t>
            </a:r>
          </a:p>
          <a:p>
            <a:pPr indent="266700"/>
            <a:endParaRPr sz="2800" b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5868,&quot;width&quot;:15840}"/>
</p:tagLst>
</file>

<file path=ppt/tags/tag2.xml><?xml version="1.0" encoding="utf-8"?>
<p:tagLst xmlns:p="http://schemas.openxmlformats.org/presentationml/2006/main">
  <p:tag name="KSO_WM_UNIT_TABLE_BEAUTIFY" val="smartTable{b393a56a-98db-462d-b7dd-5dd3fdc770a8}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121</Paragraphs>
  <Slides>27</Slides>
  <Notes>22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6">
      <vt:lpstr>Arial</vt:lpstr>
      <vt:lpstr>Calibri Light</vt:lpstr>
      <vt:lpstr>Calibri</vt:lpstr>
      <vt:lpstr>黑体</vt:lpstr>
      <vt:lpstr>华文楷体</vt:lpstr>
      <vt:lpstr>微软雅黑</vt:lpstr>
      <vt:lpstr>楷体</vt:lpstr>
      <vt:lpstr>宋体</vt:lpstr>
      <vt:lpstr>Office 主题</vt:lpstr>
      <vt:lpstr>列夫 · 托尔斯泰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2021-06-16T07:57:24.081</cp:lastPrinted>
  <dcterms:created xsi:type="dcterms:W3CDTF">2021-06-16T07:57:24Z</dcterms:created>
  <dcterms:modified xsi:type="dcterms:W3CDTF">2021-06-15T23:57:26Z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