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7" r:id="rId4"/>
    <p:sldId id="307" r:id="rId5"/>
    <p:sldId id="308" r:id="rId6"/>
    <p:sldId id="257" r:id="rId7"/>
    <p:sldId id="342" r:id="rId8"/>
    <p:sldId id="306" r:id="rId9"/>
    <p:sldId id="305" r:id="rId10"/>
    <p:sldId id="304" r:id="rId11"/>
    <p:sldId id="303" r:id="rId12"/>
    <p:sldId id="302" r:id="rId13"/>
    <p:sldId id="301" r:id="rId14"/>
    <p:sldId id="258" r:id="rId15"/>
    <p:sldId id="263" r:id="rId16"/>
    <p:sldId id="343" r:id="rId17"/>
    <p:sldId id="355" r:id="rId18"/>
    <p:sldId id="344" r:id="rId19"/>
    <p:sldId id="345" r:id="rId20"/>
    <p:sldId id="346" r:id="rId21"/>
    <p:sldId id="347" r:id="rId22"/>
    <p:sldId id="348" r:id="rId23"/>
    <p:sldId id="359" r:id="rId24"/>
    <p:sldId id="350" r:id="rId25"/>
    <p:sldId id="351" r:id="rId26"/>
    <p:sldId id="352" r:id="rId27"/>
    <p:sldId id="353" r:id="rId28"/>
    <p:sldId id="354" r:id="rId29"/>
    <p:sldId id="356" r:id="rId30"/>
    <p:sldId id="26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432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6" y="571"/>
      </p:cViewPr>
      <p:guideLst>
        <p:guide orient="horz" pos="2249"/>
        <p:guide pos="3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78731-867C-4594-8CD2-3CD6BB194F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C6996-994B-4F8C-B562-FEDA7E50AC37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图片包含 墙壁, 室内&#10;&#10;已生成高可信度的说明"/>
          <p:cNvPicPr>
            <a:picLocks noChangeAspect="1"/>
          </p:cNvPicPr>
          <p:nvPr userDrawn="1"/>
        </p:nvPicPr>
        <p:blipFill>
          <a:blip r:embed="rId12" cstate="email"/>
          <a:stretch>
            <a:fillRect/>
          </a:stretch>
        </p:blipFill>
        <p:spPr>
          <a:xfrm rot="5400000">
            <a:off x="2667000" y="-2667000"/>
            <a:ext cx="6857999" cy="12192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hyperlink" Target="file:///I:\WINDOWS\Temporary%20Internet%20Files\Lenovo\Local%20Settings\Temp\Rar$DI00.766\&#25026;&#20320;.swf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56" y="499555"/>
            <a:ext cx="4945675" cy="4550874"/>
          </a:xfrm>
          <a:prstGeom prst="rect">
            <a:avLst/>
          </a:prstGeom>
        </p:spPr>
      </p:pic>
      <p:sp>
        <p:nvSpPr>
          <p:cNvPr id="15" name="矩形 471"/>
          <p:cNvSpPr>
            <a:spLocks noChangeArrowheads="1"/>
          </p:cNvSpPr>
          <p:nvPr/>
        </p:nvSpPr>
        <p:spPr bwMode="auto">
          <a:xfrm>
            <a:off x="5743347" y="3379263"/>
            <a:ext cx="56454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it-IT" sz="3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李森祥</a:t>
            </a:r>
            <a:endParaRPr lang="zh-CN" altLang="it-IT" sz="3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874637" y="3329175"/>
            <a:ext cx="5370512" cy="0"/>
          </a:xfrm>
          <a:prstGeom prst="line">
            <a:avLst/>
          </a:prstGeom>
          <a:ln>
            <a:solidFill>
              <a:srgbClr val="E583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016625" y="2364740"/>
            <a:ext cx="48431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华文楷体" panose="02010600040101010101" charset="-122"/>
                <a:ea typeface="华文楷体" panose="02010600040101010101" charset="-122"/>
              </a:rPr>
              <a:t>十一课   台阶</a:t>
            </a:r>
            <a:endParaRPr lang="zh-CN" altLang="en-US" sz="6000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10" name="Rectangle 3"/>
          <p:cNvSpPr/>
          <p:nvPr/>
        </p:nvSpPr>
        <p:spPr>
          <a:xfrm>
            <a:off x="1285875" y="1536700"/>
            <a:ext cx="9221470" cy="378460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 anchor="ctr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再读课文，思考、讨论下面的问题：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父亲为什么要造有高台阶的新屋？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新屋、新台阶造好后，父亲怎么样了？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全文围绕“台阶”写了哪几件事？ 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291" name="组合 2"/>
          <p:cNvGrpSpPr/>
          <p:nvPr/>
        </p:nvGrpSpPr>
        <p:grpSpPr>
          <a:xfrm>
            <a:off x="161925" y="114300"/>
            <a:ext cx="2446338" cy="923925"/>
            <a:chOff x="0" y="0"/>
            <a:chExt cx="3038475" cy="1011238"/>
          </a:xfrm>
        </p:grpSpPr>
        <p:pic>
          <p:nvPicPr>
            <p:cNvPr id="12293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课文解读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292" name="Rectangle 4"/>
          <p:cNvSpPr/>
          <p:nvPr/>
        </p:nvSpPr>
        <p:spPr>
          <a:xfrm>
            <a:off x="2005965" y="1038225"/>
            <a:ext cx="3472180" cy="64516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 anchor="ctr">
            <a:spAutoFit/>
          </a:bodyPr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理清思路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14" name="Text Box 2"/>
          <p:cNvSpPr txBox="1"/>
          <p:nvPr/>
        </p:nvSpPr>
        <p:spPr>
          <a:xfrm>
            <a:off x="657225" y="331788"/>
            <a:ext cx="7489825" cy="81153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父亲为什么要造有高台阶的新屋？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657225" y="968375"/>
            <a:ext cx="11031855" cy="208407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父亲要造有高台阶的新屋的原因：想借高台阶提高自己的身份与地位；努力实现自己的人生价值；希望被人认同，被人尊重。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48" name="Text Box 4"/>
          <p:cNvSpPr txBox="1"/>
          <p:nvPr/>
        </p:nvSpPr>
        <p:spPr>
          <a:xfrm>
            <a:off x="657225" y="3436620"/>
            <a:ext cx="10669905" cy="274828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父亲终于建起了有九级台阶的新屋，一辈子的心愿得以实现，心头的喜悦真是无法形容。不过父亲为此付出的代价是沉重的：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新屋落成了，人也衰老了，身体也累垮了。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949" name="Text Box 5"/>
          <p:cNvSpPr txBox="1"/>
          <p:nvPr/>
        </p:nvSpPr>
        <p:spPr>
          <a:xfrm>
            <a:off x="657225" y="2817495"/>
            <a:ext cx="9657080" cy="81153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新屋、新台阶造好后，父亲怎么样了？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bldLvl="0" animBg="1"/>
      <p:bldP spid="82948" grpId="0" bldLvl="0" animBg="1"/>
      <p:bldP spid="829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970" name="Rectangle 2"/>
          <p:cNvSpPr/>
          <p:nvPr/>
        </p:nvSpPr>
        <p:spPr>
          <a:xfrm>
            <a:off x="925195" y="1667510"/>
            <a:ext cx="1009777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回忆旧台阶→父亲觉得台阶低→父亲为造新台阶做准备→造新台阶→新台阶造成后父亲觉得不对劲，父亲老了。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757555" y="652780"/>
            <a:ext cx="9173845" cy="101473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全文围绕“台阶”写了哪几件事？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2" name="Picture 4" descr="E:\孙巧灵\2016秋上\上课课件\制作\R八语上\人八语大课堂正文\CT2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5540" y="4158933"/>
            <a:ext cx="3527425" cy="2327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3935741" y="1690471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002" name="Text Box 10"/>
          <p:cNvSpPr txBox="1"/>
          <p:nvPr/>
        </p:nvSpPr>
        <p:spPr>
          <a:xfrm>
            <a:off x="5448618" y="6005513"/>
            <a:ext cx="1163637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捡砖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3" name="Text Box 11"/>
          <p:cNvSpPr txBox="1"/>
          <p:nvPr/>
        </p:nvSpPr>
        <p:spPr>
          <a:xfrm>
            <a:off x="5394325" y="5167630"/>
            <a:ext cx="1163638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捡瓦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4" name="Text Box 12"/>
          <p:cNvSpPr txBox="1"/>
          <p:nvPr/>
        </p:nvSpPr>
        <p:spPr>
          <a:xfrm>
            <a:off x="5171123" y="2146300"/>
            <a:ext cx="1611312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捡石头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5" name="Text Box 13"/>
          <p:cNvSpPr txBox="1"/>
          <p:nvPr/>
        </p:nvSpPr>
        <p:spPr>
          <a:xfrm>
            <a:off x="5171758" y="4508818"/>
            <a:ext cx="1611312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存角票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6" name="Text Box 14"/>
          <p:cNvSpPr txBox="1"/>
          <p:nvPr/>
        </p:nvSpPr>
        <p:spPr>
          <a:xfrm>
            <a:off x="5395278" y="3719830"/>
            <a:ext cx="1163637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种田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7" name="Text Box 15"/>
          <p:cNvSpPr txBox="1"/>
          <p:nvPr/>
        </p:nvSpPr>
        <p:spPr>
          <a:xfrm>
            <a:off x="5394643" y="2930843"/>
            <a:ext cx="1163637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砍柴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8" name="Text Box 16"/>
          <p:cNvSpPr txBox="1"/>
          <p:nvPr/>
        </p:nvSpPr>
        <p:spPr>
          <a:xfrm>
            <a:off x="5170488" y="1353185"/>
            <a:ext cx="1611312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编草鞋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09" name="Text Box 17"/>
          <p:cNvSpPr txBox="1"/>
          <p:nvPr/>
        </p:nvSpPr>
        <p:spPr>
          <a:xfrm>
            <a:off x="5170805" y="598170"/>
            <a:ext cx="1611313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MS Outlook" panose="05010100010000000000" pitchFamily="2" charset="2"/>
                <a:ea typeface="黑体" panose="02010609060101010101" pitchFamily="2" charset="-122"/>
              </a:rPr>
              <a:t>踏黄泥</a:t>
            </a:r>
            <a:endParaRPr lang="zh-CN" altLang="en-US" sz="3600" b="1" dirty="0">
              <a:latin typeface="MS Outlook" panose="05010100010000000000" pitchFamily="2" charset="2"/>
              <a:ea typeface="黑体" panose="02010609060101010101" pitchFamily="2" charset="-122"/>
            </a:endParaRPr>
          </a:p>
        </p:txBody>
      </p:sp>
      <p:sp>
        <p:nvSpPr>
          <p:cNvPr id="85010" name="Text Box 18"/>
          <p:cNvSpPr txBox="1"/>
          <p:nvPr/>
        </p:nvSpPr>
        <p:spPr>
          <a:xfrm>
            <a:off x="888365" y="5812790"/>
            <a:ext cx="461772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MS Outlook" panose="05010100010000000000" pitchFamily="2" charset="2"/>
              </a:rPr>
              <a:t>台阶低　地位低</a:t>
            </a:r>
            <a:endParaRPr lang="zh-CN" altLang="en-US" sz="3600" b="1" dirty="0">
              <a:solidFill>
                <a:srgbClr val="FF0000"/>
              </a:solidFill>
              <a:latin typeface="MS Outlook" panose="05010100010000000000" pitchFamily="2" charset="2"/>
            </a:endParaRPr>
          </a:p>
        </p:txBody>
      </p:sp>
      <p:sp>
        <p:nvSpPr>
          <p:cNvPr id="85013" name="Text Box 21"/>
          <p:cNvSpPr txBox="1"/>
          <p:nvPr/>
        </p:nvSpPr>
        <p:spPr>
          <a:xfrm>
            <a:off x="7282815" y="259715"/>
            <a:ext cx="5916930" cy="13220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MS Outlook" panose="05010100010000000000" pitchFamily="2" charset="2"/>
              </a:rPr>
              <a:t>台阶高：受人尊重</a:t>
            </a:r>
            <a:endParaRPr lang="zh-CN" altLang="en-US" sz="4000" b="1" dirty="0">
              <a:solidFill>
                <a:srgbClr val="FF0000"/>
              </a:solidFill>
              <a:latin typeface="MS Outlook" panose="05010100010000000000" pitchFamily="2" charset="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MS Outlook" panose="05010100010000000000" pitchFamily="2" charset="2"/>
              </a:rPr>
              <a:t>父　亲：人老体衰</a:t>
            </a:r>
            <a:endParaRPr lang="zh-CN" altLang="en-US" sz="4000" b="1" dirty="0">
              <a:solidFill>
                <a:srgbClr val="FF0000"/>
              </a:solidFill>
              <a:latin typeface="MS Outlook" panose="05010100010000000000" pitchFamily="2" charset="2"/>
            </a:endParaRPr>
          </a:p>
        </p:txBody>
      </p:sp>
      <p:sp>
        <p:nvSpPr>
          <p:cNvPr id="15381" name="Text Box 24"/>
          <p:cNvSpPr txBox="1"/>
          <p:nvPr/>
        </p:nvSpPr>
        <p:spPr>
          <a:xfrm>
            <a:off x="450850" y="2791143"/>
            <a:ext cx="4491038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父亲做了哪些事情？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2000" y="3238500"/>
            <a:ext cx="2971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2790" y="1004570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0400" y="5637530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2790" y="5001260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40400" y="4140835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12790" y="2674620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67400" y="1880870"/>
            <a:ext cx="326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5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5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2" grpId="0"/>
      <p:bldP spid="85003" grpId="0"/>
      <p:bldP spid="85004" grpId="0"/>
      <p:bldP spid="85005" grpId="0"/>
      <p:bldP spid="85006" grpId="0"/>
      <p:bldP spid="85007" grpId="0"/>
      <p:bldP spid="85008" grpId="0"/>
      <p:bldP spid="85009" grpId="0"/>
      <p:bldP spid="85010" grpId="0"/>
      <p:bldP spid="850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3313" name="文本框 16386"/>
          <p:cNvSpPr txBox="1"/>
          <p:nvPr/>
        </p:nvSpPr>
        <p:spPr>
          <a:xfrm>
            <a:off x="323850" y="476250"/>
            <a:ext cx="33686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品味语言</a:t>
            </a:r>
            <a:endParaRPr lang="zh-CN" altLang="en-US" sz="5400" b="1">
              <a:solidFill>
                <a:srgbClr val="FF33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363855" y="1390650"/>
            <a:ext cx="59683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）“父亲坐在绿荫里，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一片片旱烟雾在父亲头上飘来飘去。”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650875" y="3785870"/>
            <a:ext cx="10445750" cy="2176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065"/>
              </a:lnSpc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这里运用了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神态描写</a:t>
            </a: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,</a:t>
            </a:r>
            <a:r>
              <a:rPr lang="zh-CN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写父亲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专注的望着别人家高高的台阶，他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羡慕、向往</a:t>
            </a:r>
            <a:r>
              <a:rPr lang="zh-CN" altLang="en-US" sz="4000" b="1">
                <a:solidFill>
                  <a:srgbClr val="0000FF"/>
                </a:solidFill>
                <a:latin typeface="宋体" panose="02010600030101010101" pitchFamily="2" charset="-122"/>
              </a:rPr>
              <a:t>，他在谋划怎样加快准备，争取能早日造起高台阶的新屋，像人家一样气派，也叫人羡慕。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3317" name="图片 2" descr="duzh20150107-1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3098" y="105728"/>
            <a:ext cx="5099050" cy="2886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63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7411" name="文本框 17410"/>
          <p:cNvSpPr txBox="1"/>
          <p:nvPr/>
        </p:nvSpPr>
        <p:spPr>
          <a:xfrm>
            <a:off x="257175" y="587375"/>
            <a:ext cx="653351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）“父亲从老屋里拿出四颗大鞭炮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却露出些尴尬的笑”这样的外貌描写有什么特色？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257175" y="3016885"/>
            <a:ext cx="11813540" cy="3274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</a:pPr>
            <a:r>
              <a:rPr lang="en-US" altLang="zh-CN" sz="36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老实厚道低眉顺眼的父亲，奋斗了大半辈子，高高的台阶就要砌起来了，他心里的高兴是无法形容的。作者</a:t>
            </a:r>
            <a:r>
              <a:rPr lang="zh-CN" altLang="en-US" sz="3600" b="1">
                <a:solidFill>
                  <a:srgbClr val="FF3300"/>
                </a:solidFill>
                <a:latin typeface="宋体" panose="02010600030101010101" pitchFamily="2" charset="-122"/>
              </a:rPr>
              <a:t>抓住了他的个性特点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微妙的写出了他左也不是右也不是、异乎平日而又与众不同的样子，他手足无措，想挺胸挺不直，笑也是尴尬的笑。</a:t>
            </a:r>
            <a:endParaRPr lang="zh-CN" alt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4340" name="图片 2" descr="1167245_20161023010753992201_1"/>
          <p:cNvPicPr>
            <a:picLocks noChangeAspect="1"/>
          </p:cNvPicPr>
          <p:nvPr/>
        </p:nvPicPr>
        <p:blipFill>
          <a:blip r:embed="rId1"/>
          <a:srcRect t="11496"/>
          <a:stretch>
            <a:fillRect/>
          </a:stretch>
        </p:blipFill>
        <p:spPr>
          <a:xfrm>
            <a:off x="7116445" y="9525"/>
            <a:ext cx="5051425" cy="278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24578" name="Rectangle 2"/>
          <p:cNvSpPr/>
          <p:nvPr/>
        </p:nvSpPr>
        <p:spPr>
          <a:xfrm>
            <a:off x="401320" y="203835"/>
            <a:ext cx="1148143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29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段中父亲为什么会“若有所失”？表现了父亲怎样的心理？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1139" name="Rectangle 3"/>
          <p:cNvSpPr/>
          <p:nvPr/>
        </p:nvSpPr>
        <p:spPr>
          <a:xfrm>
            <a:off x="558800" y="1895475"/>
            <a:ext cx="1115441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父亲干了一辈子，劳动就是生命，在他的精神世界里，劳动是创造，劳动才有收获，劳动才能体现自己的价值，一旦不能干活，就失去了一切，所以感觉若有所失。表现了父亲作为一个以劳动为天职的农民，对失去劳动能力的不甘心。</a:t>
            </a:r>
            <a:endParaRPr lang="zh-CN" altLang="en-US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8435" name="文本框 18434"/>
          <p:cNvSpPr txBox="1"/>
          <p:nvPr/>
        </p:nvSpPr>
        <p:spPr>
          <a:xfrm>
            <a:off x="723900" y="1380490"/>
            <a:ext cx="10470515" cy="1918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buFont typeface="Arial" panose="020B0604020202020204" pitchFamily="34" charset="0"/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父亲是一个非常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要强的农民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</a:rPr>
              <a:t>，他有志气，不甘人后，他要自立于受人尊重的行列，他有长远的生活目标，他有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愚公移山的精神和坚韧不拔的毅力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906780" y="3816985"/>
            <a:ext cx="10470515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父亲是一个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老实厚道的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农民，他用诚实劳动兴家立业，不怕千辛万苦，同时，父亲身上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有着中国传统农民所特有的谦卑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，当新台阶造好后，他反而处处感到不对劲。不自在，并且不好意思坐上去。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15363" name="文本框 18436"/>
          <p:cNvSpPr txBox="1"/>
          <p:nvPr/>
        </p:nvSpPr>
        <p:spPr>
          <a:xfrm>
            <a:off x="1402080" y="359410"/>
            <a:ext cx="58064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父亲是一个怎样的人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53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87043" name="Rectangle 3"/>
          <p:cNvSpPr/>
          <p:nvPr/>
        </p:nvSpPr>
        <p:spPr>
          <a:xfrm>
            <a:off x="4373245" y="1614805"/>
            <a:ext cx="903922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5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父亲是一个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老实厚道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的农民</a:t>
            </a:r>
            <a:endParaRPr lang="en-US" altLang="zh-CN" sz="4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父亲是一个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谦卑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的农民</a:t>
            </a:r>
            <a:endParaRPr lang="en-US" altLang="zh-CN" sz="4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父亲是一个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要强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的农民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1268" name="Picture 4" descr="030120ms-2b">
            <a:hlinkClick r:id="rId1" action="ppaction://hlinkfile"/>
          </p:cNvPr>
          <p:cNvPicPr>
            <a:picLocks noChangeAspect="1"/>
          </p:cNvPicPr>
          <p:nvPr>
            <p:ph type="clipArt" sz="half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038600" cy="6756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22530" name="Rectangle 2"/>
          <p:cNvSpPr/>
          <p:nvPr/>
        </p:nvSpPr>
        <p:spPr>
          <a:xfrm>
            <a:off x="8788718" y="2389505"/>
            <a:ext cx="26574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父亲形象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1" name="Rectangle 3"/>
          <p:cNvSpPr/>
          <p:nvPr/>
        </p:nvSpPr>
        <p:spPr>
          <a:xfrm>
            <a:off x="1125855" y="1657350"/>
            <a:ext cx="56235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勤劳、顽强、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倔强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9092" name="Rectangle 4"/>
          <p:cNvSpPr/>
          <p:nvPr/>
        </p:nvSpPr>
        <p:spPr>
          <a:xfrm>
            <a:off x="1125855" y="2364105"/>
            <a:ext cx="68116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淳朴、善良、谦卑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9094" name="Rectangle 6"/>
          <p:cNvSpPr/>
          <p:nvPr/>
        </p:nvSpPr>
        <p:spPr>
          <a:xfrm>
            <a:off x="1019175" y="3620135"/>
            <a:ext cx="905637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不怕千辛万苦、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愚公移山的精神、坚忍不拔的毅力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9095" name="Text Box 7"/>
          <p:cNvSpPr txBox="1"/>
          <p:nvPr/>
        </p:nvSpPr>
        <p:spPr>
          <a:xfrm>
            <a:off x="1019175" y="5150485"/>
            <a:ext cx="63576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发展中国家农民的典型 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9097" name="Rectangle 9"/>
          <p:cNvSpPr/>
          <p:nvPr/>
        </p:nvSpPr>
        <p:spPr>
          <a:xfrm>
            <a:off x="1019175" y="2913380"/>
            <a:ext cx="89439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要强、有志气、不甘人后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Text Box 3"/>
          <p:cNvSpPr txBox="1"/>
          <p:nvPr/>
        </p:nvSpPr>
        <p:spPr>
          <a:xfrm>
            <a:off x="631825" y="519430"/>
            <a:ext cx="80422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父亲具有哪些品质特征？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4" grpId="0"/>
      <p:bldP spid="89095" grpId="0"/>
      <p:bldP spid="890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332105" y="445135"/>
            <a:ext cx="3797300" cy="3294380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60730" y="1203960"/>
            <a:ext cx="31857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说一说</a:t>
            </a:r>
            <a:endParaRPr lang="zh-CN" altLang="en-US" sz="7200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9459" name="图片 1" descr="20141008200148_hQyR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9405" y="-4445"/>
            <a:ext cx="437388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03285" y="2402840"/>
            <a:ext cx="385635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00B0F0"/>
                </a:solidFill>
                <a:latin typeface="华文楷体" panose="02010600040101010101" charset="-122"/>
                <a:ea typeface="华文楷体" panose="02010600040101010101" charset="-122"/>
              </a:rPr>
              <a:t>父亲在我心中是个什么样的人？</a:t>
            </a:r>
            <a:endParaRPr lang="zh-CN" altLang="en-US" sz="5400" b="1">
              <a:solidFill>
                <a:srgbClr val="00B0F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162" name="Rectangle 2"/>
          <p:cNvSpPr/>
          <p:nvPr/>
        </p:nvSpPr>
        <p:spPr>
          <a:xfrm>
            <a:off x="752475" y="1789430"/>
            <a:ext cx="9057640" cy="312547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作者对父亲的优秀品质表示敬仰和赞叹；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对父亲身上的中国传统农民所特有的谦卑表示同情；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对改变农村的面貌寄予希望。 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713105" y="979805"/>
            <a:ext cx="8826500" cy="64516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作者对父亲寄予了怎样的思想情感？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62">
                                            <p:txEl>
                                              <p:charRg st="1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62">
                                            <p:txEl>
                                              <p:charRg st="43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28" name="组合 2"/>
          <p:cNvGrpSpPr/>
          <p:nvPr/>
        </p:nvGrpSpPr>
        <p:grpSpPr>
          <a:xfrm>
            <a:off x="149225" y="141288"/>
            <a:ext cx="2446338" cy="923925"/>
            <a:chOff x="0" y="0"/>
            <a:chExt cx="3038475" cy="1011238"/>
          </a:xfrm>
        </p:grpSpPr>
        <p:pic>
          <p:nvPicPr>
            <p:cNvPr id="2662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0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深入探究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58775" y="1196975"/>
            <a:ext cx="10746740" cy="1370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本文的主体是父亲造有高台阶的新屋，为什么作者在老屋的三级青石板上用了那么多笔墨？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460375" y="2817495"/>
            <a:ext cx="10381615" cy="2087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黑体" panose="02010609060101010101" pitchFamily="2" charset="-122"/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写三块青石板的来历，可知当年的父亲力气很大，与后面造新屋时闪了腰形成对比。</a:t>
            </a:r>
            <a:endParaRPr lang="en-US" altLang="zh-CN" sz="32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黑体" panose="02010609060101010101" pitchFamily="2" charset="-122"/>
              <a:buAutoNum type="circleNumDbPlain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写石板的粗糙，暗示当年经济条件差，造屋艰难。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0" name="Text Box 5"/>
          <p:cNvSpPr txBox="1"/>
          <p:nvPr/>
        </p:nvSpPr>
        <p:spPr>
          <a:xfrm>
            <a:off x="640080" y="824230"/>
            <a:ext cx="10064750" cy="456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黑体" panose="02010609060101010101" pitchFamily="2" charset="-122"/>
              <a:buAutoNum type="circleNumDbPlain" startAt="3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写年幼的“我”能在台阶上跳上跳下，可知台阶确实很低。新屋造好时“我”已是大人了，可见准备盖房前后时间之长。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黑体" panose="02010609060101010101" pitchFamily="2" charset="-122"/>
              <a:buAutoNum type="circleNumDbPlain" startAt="3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写父亲在青石台阶上的坐姿，可见台阶之低。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indent="-457200">
              <a:lnSpc>
                <a:spcPct val="130000"/>
              </a:lnSpc>
              <a:spcBef>
                <a:spcPts val="600"/>
              </a:spcBef>
              <a:buFont typeface="黑体" panose="02010609060101010101" pitchFamily="2" charset="-122"/>
              <a:buAutoNum type="circleNumDbPlain" startAt="3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写父亲在青石板上洗脚，写出了父亲终年辛劳的形象，也说明家庭的穷困。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7650" y="354330"/>
            <a:ext cx="1118552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文中的父亲不甘心自家的台阶低，经过大半辈子的努力，终于造成了一栋九级台阶的新屋，实现了自己一生的愿望，但他为此付出了沉重的代价，你认为这值得吗？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Picture 2" descr="E:\孙巧灵\2016秋上\上课课件\制作\R八语上\人八语大课堂正文\探究14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580" y="2365375"/>
            <a:ext cx="10784205" cy="439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pic>
        <p:nvPicPr>
          <p:cNvPr id="3" name="Picture 2" descr="E:\孙巧灵\2016秋上\上课课件\制作\R八语上\人八语大课堂正文\探究15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2045" y="899795"/>
            <a:ext cx="10651490" cy="4764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pic>
        <p:nvPicPr>
          <p:cNvPr id="20482" name="Picture 2" descr="E:\孙巧灵\2016秋上\上课课件\制作\R八语上\人八语大课堂正文\探究16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25" y="657225"/>
            <a:ext cx="10982325" cy="5526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TextBox 6"/>
          <p:cNvSpPr txBox="1"/>
          <p:nvPr/>
        </p:nvSpPr>
        <p:spPr>
          <a:xfrm>
            <a:off x="669925" y="1958975"/>
            <a:ext cx="10368915" cy="27616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p>
            <a:pPr marR="0" defTabSz="914400">
              <a:lnSpc>
                <a:spcPts val="4200"/>
              </a:lnSpc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本文叙述了父亲为造新屋、砌台阶而拼命苦干的一生，侧面表现了劳动人民艰难困苦的生存状况，讴歌了父亲坚韧不拔的毅力和艰苦创业的精神，表达了作者对父亲的</a:t>
            </a:r>
            <a:r>
              <a:rPr kumimoji="0" lang="zh-CN" altLang="en-US" sz="4800" b="1" kern="1200" cap="none" spc="0" normalizeH="0" baseline="0" noProof="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崇敬和怜悯</a:t>
            </a:r>
            <a:r>
              <a:rPr kumimoji="0" lang="zh-CN" altLang="en-US" sz="4800" b="1" kern="1200" cap="none" spc="0" normalizeH="0" baseline="0" noProof="0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之情。</a:t>
            </a:r>
            <a:endParaRPr kumimoji="0" lang="zh-CN" altLang="en-US" sz="4800" b="1" kern="1200" cap="none" spc="0" normalizeH="0" baseline="0" noProof="0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31748" name="组合 2"/>
          <p:cNvGrpSpPr/>
          <p:nvPr/>
        </p:nvGrpSpPr>
        <p:grpSpPr>
          <a:xfrm>
            <a:off x="161925" y="114300"/>
            <a:ext cx="3229610" cy="1161415"/>
            <a:chOff x="0" y="0"/>
            <a:chExt cx="3038475" cy="1011238"/>
          </a:xfrm>
        </p:grpSpPr>
        <p:pic>
          <p:nvPicPr>
            <p:cNvPr id="3174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0" name="圆角矩形 2"/>
            <p:cNvSpPr/>
            <p:nvPr/>
          </p:nvSpPr>
          <p:spPr>
            <a:xfrm>
              <a:off x="307895" y="237669"/>
              <a:ext cx="2377551" cy="754519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121917" tIns="60959" rIns="121917" bIns="60959" anchor="ctr"/>
            <a:p>
              <a:pPr algn="ctr"/>
              <a:r>
                <a:rPr lang="zh-CN" altLang="en-US" sz="30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主旨概括</a:t>
              </a:r>
              <a:endParaRPr lang="zh-CN" altLang="en-US" sz="30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4235461" y="127581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215833" y="452532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捡砖捡瓦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26698" y="260826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坚韧不拔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82248" y="369157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执着追求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8899208" y="1588135"/>
            <a:ext cx="0" cy="34417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891463" y="2608263"/>
            <a:ext cx="45243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120823" y="1775143"/>
            <a:ext cx="1413510" cy="31546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希望受人尊重</a:t>
            </a:r>
            <a:endParaRPr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追求社会地位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0655" y="100330"/>
            <a:ext cx="2765425" cy="999490"/>
            <a:chOff x="0" y="0"/>
            <a:chExt cx="3038475" cy="1011238"/>
          </a:xfrm>
        </p:grpSpPr>
        <p:pic>
          <p:nvPicPr>
            <p:cNvPr id="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结构梳理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3" name="TextBox 1"/>
          <p:cNvSpPr txBox="1"/>
          <p:nvPr/>
        </p:nvSpPr>
        <p:spPr>
          <a:xfrm>
            <a:off x="82550" y="2510155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台阶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2339340" y="381635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积累角票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9"/>
          <p:cNvSpPr txBox="1"/>
          <p:nvPr/>
        </p:nvSpPr>
        <p:spPr>
          <a:xfrm>
            <a:off x="2728595" y="3132138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草鞋成堆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3019425" y="230060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早起踏泥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3335338" y="155130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腰闪抬板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5038408" y="844233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新台阶高（地位高）</a:t>
            </a:r>
            <a:endParaRPr lang="zh-CN" altLang="en-US" sz="4000" b="1" dirty="0">
              <a:solidFill>
                <a:srgbClr val="0070C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左中括号 24"/>
          <p:cNvSpPr/>
          <p:nvPr/>
        </p:nvSpPr>
        <p:spPr>
          <a:xfrm>
            <a:off x="1183323" y="1446530"/>
            <a:ext cx="723900" cy="3724275"/>
          </a:xfrm>
          <a:prstGeom prst="leftBracket">
            <a:avLst>
              <a:gd name="adj" fmla="val 36116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175125" y="1478280"/>
            <a:ext cx="1295400" cy="3749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470525" y="1551305"/>
            <a:ext cx="3429000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33183" y="5170805"/>
            <a:ext cx="29019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32" grpId="0"/>
      <p:bldP spid="29" grpId="0"/>
      <p:bldP spid="13" grpId="0"/>
      <p:bldP spid="14" grpId="0"/>
      <p:bldP spid="16" grpId="0"/>
      <p:bldP spid="18" grpId="0"/>
      <p:bldP spid="21" grpId="0"/>
      <p:bldP spid="24" grpId="0"/>
      <p:bldP spid="2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60301" y="6756206"/>
            <a:ext cx="1136339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31"/>
          <p:cNvSpPr/>
          <p:nvPr/>
        </p:nvSpPr>
        <p:spPr bwMode="auto">
          <a:xfrm>
            <a:off x="3572510" y="741045"/>
            <a:ext cx="5747385" cy="6015355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9457" name="文本框 22532"/>
          <p:cNvSpPr txBox="1"/>
          <p:nvPr/>
        </p:nvSpPr>
        <p:spPr>
          <a:xfrm>
            <a:off x="4732338" y="1229360"/>
            <a:ext cx="3808412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学完这篇文章，你一定有许多话想对你的父亲说，请以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父亲，我想对你说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为题，写一篇不少于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字的小作。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20484"/>
          <p:cNvSpPr/>
          <p:nvPr/>
        </p:nvSpPr>
        <p:spPr>
          <a:xfrm>
            <a:off x="322263" y="600075"/>
            <a:ext cx="30972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课后作业</a:t>
            </a:r>
            <a:endParaRPr lang="zh-CN" altLang="en-US" sz="5400" b="1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649" y="3499764"/>
            <a:ext cx="343165" cy="13880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6330" y="3499764"/>
            <a:ext cx="343165" cy="13880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18038" y="373195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父爱如山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483" y="868963"/>
            <a:ext cx="2858814" cy="2630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60830" y="1038225"/>
            <a:ext cx="8105775" cy="513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李森祥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1956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年生，浙江衢州人。当代作家，中国作家协会会员。其小说以农村、军营生活为主要题材，塑造出一系列生动的普通人，尤其是农民的质朴形象。代表作有长篇小说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传世之鼓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，短篇小说集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台阶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，中篇小说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村野子弟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屋脊丘陵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等。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122" name="组合 2"/>
          <p:cNvGrpSpPr/>
          <p:nvPr/>
        </p:nvGrpSpPr>
        <p:grpSpPr>
          <a:xfrm>
            <a:off x="161925" y="114300"/>
            <a:ext cx="2446338" cy="923925"/>
            <a:chOff x="0" y="0"/>
            <a:chExt cx="3038475" cy="1011238"/>
          </a:xfrm>
        </p:grpSpPr>
        <p:pic>
          <p:nvPicPr>
            <p:cNvPr id="5125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6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作者名片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10244" name="Picture 5" descr="E:\孙巧灵\2016秋上\上课课件\制作\R八语上\人八语大课堂正文\HZH9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165" y="1243965"/>
            <a:ext cx="2235835" cy="30530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67" name="矩形 1"/>
          <p:cNvSpPr/>
          <p:nvPr/>
        </p:nvSpPr>
        <p:spPr>
          <a:xfrm>
            <a:off x="534670" y="1038225"/>
            <a:ext cx="1117727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本文选自</a:t>
            </a:r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小说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集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台阶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（作家出版社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1992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版）。有删节。李森祥远离故乡、从戎军营，时空的距离，使他对故乡产生了一种极其亲切、真实的回忆。这种回忆成为李森祥小说创作的契机与灵感。他带着美学的思考，从容而艺术地审视故乡的人和事。李森祥以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台阶</a:t>
            </a:r>
            <a:r>
              <a:rPr lang="en-US" altLang="zh-CN" sz="4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40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为代表的前期小说，基本上侧重于“家族圈”的表现。</a:t>
            </a:r>
            <a:endParaRPr lang="zh-CN" altLang="en-US" sz="40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6146" name="组合 2"/>
          <p:cNvGrpSpPr/>
          <p:nvPr/>
        </p:nvGrpSpPr>
        <p:grpSpPr>
          <a:xfrm>
            <a:off x="161925" y="114300"/>
            <a:ext cx="2446338" cy="923925"/>
            <a:chOff x="0" y="0"/>
            <a:chExt cx="3038475" cy="1011238"/>
          </a:xfrm>
        </p:grpSpPr>
        <p:pic>
          <p:nvPicPr>
            <p:cNvPr id="6148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背景链接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8" name="MH_Others_1"/>
          <p:cNvSpPr txBox="1"/>
          <p:nvPr>
            <p:custDataLst>
              <p:tags r:id="rId2"/>
            </p:custDataLst>
          </p:nvPr>
        </p:nvSpPr>
        <p:spPr>
          <a:xfrm>
            <a:off x="4623566" y="648870"/>
            <a:ext cx="2660967" cy="550494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ctr">
              <a:defRPr/>
            </a:pPr>
            <a:r>
              <a:rPr lang="zh-CN" altLang="en-US" sz="4400" spc="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4400" spc="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1"/>
          <p:cNvSpPr/>
          <p:nvPr>
            <p:custDataLst>
              <p:tags r:id="rId3"/>
            </p:custDataLst>
          </p:nvPr>
        </p:nvSpPr>
        <p:spPr>
          <a:xfrm>
            <a:off x="2423795" y="2009140"/>
            <a:ext cx="6567170" cy="498475"/>
          </a:xfrm>
          <a:prstGeom prst="roundRect">
            <a:avLst>
              <a:gd name="adj" fmla="val 912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把握小说的主题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（难点）</a:t>
            </a:r>
            <a:endParaRPr lang="zh-CN" altLang="en-US" sz="3600" b="1" spc="2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10" name="MH_Number_1"/>
          <p:cNvSpPr/>
          <p:nvPr>
            <p:custDataLst>
              <p:tags r:id="rId4"/>
            </p:custDataLst>
          </p:nvPr>
        </p:nvSpPr>
        <p:spPr>
          <a:xfrm>
            <a:off x="1416117" y="1757666"/>
            <a:ext cx="750179" cy="749672"/>
          </a:xfrm>
          <a:prstGeom prst="ellipse">
            <a:avLst/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MH_Number_1"/>
          <p:cNvSpPr/>
          <p:nvPr>
            <p:custDataLst>
              <p:tags r:id="rId5"/>
            </p:custDataLst>
          </p:nvPr>
        </p:nvSpPr>
        <p:spPr>
          <a:xfrm>
            <a:off x="1415812" y="2961626"/>
            <a:ext cx="750179" cy="749672"/>
          </a:xfrm>
          <a:prstGeom prst="ellipse">
            <a:avLst/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MH_Number_1"/>
          <p:cNvSpPr/>
          <p:nvPr>
            <p:custDataLst>
              <p:tags r:id="rId6"/>
            </p:custDataLst>
          </p:nvPr>
        </p:nvSpPr>
        <p:spPr>
          <a:xfrm>
            <a:off x="1416129" y="4051921"/>
            <a:ext cx="750179" cy="749672"/>
          </a:xfrm>
          <a:prstGeom prst="ellipse">
            <a:avLst/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0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58152" y="1374247"/>
            <a:ext cx="4190749" cy="0"/>
          </a:xfrm>
          <a:prstGeom prst="line">
            <a:avLst/>
          </a:prstGeom>
          <a:ln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96870" y="2853055"/>
            <a:ext cx="8266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2.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通过分析人物描写明确人物形象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重点）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Arial" panose="020B0604020202020204" pitchFamily="34" charset="0"/>
            </a:endParaRPr>
          </a:p>
          <a:p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96870" y="4051935"/>
            <a:ext cx="80956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3.</a:t>
            </a:r>
            <a:r>
              <a:rPr lang="zh-CN" altLang="en-US" sz="36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从文章中联系实际感悟其中</a:t>
            </a:r>
            <a:r>
              <a:rPr lang="zh-CN" altLang="en-US" sz="36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Arial" panose="020B0604020202020204" pitchFamily="34" charset="0"/>
              </a:rPr>
              <a:t>的真情。</a:t>
            </a:r>
            <a:endParaRPr lang="zh-CN" altLang="en-US" sz="36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Arial" panose="020B0604020202020204" pitchFamily="34" charset="0"/>
            </a:endParaRPr>
          </a:p>
          <a:p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 bldLvl="0" animBg="1"/>
      <p:bldP spid="14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0230" y="1173480"/>
            <a:ext cx="11222990" cy="4570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小说三要素：人物、故事情节、环境。</a:t>
            </a:r>
            <a:endParaRPr lang="en-US" altLang="zh-CN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人物是小说的第一要素，塑造人物形象是小说反映社会生活的主要手段。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故事情节通常包括：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开端、发展、高潮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结局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几个部分，有时前面还有序幕，后面还有尾声。这几个部分组织在一起，形成完整的故事情节，用以展现人物性格，表达中心思想。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环境包括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社会环境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自然环境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，重点是社会环境。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2" name="矩形 5"/>
          <p:cNvSpPr/>
          <p:nvPr/>
        </p:nvSpPr>
        <p:spPr>
          <a:xfrm>
            <a:off x="5463540" y="114300"/>
            <a:ext cx="2051050" cy="970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 说</a:t>
            </a:r>
            <a:endParaRPr lang="zh-CN" altLang="en-US" sz="44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7171" name="组合 2"/>
          <p:cNvGrpSpPr/>
          <p:nvPr/>
        </p:nvGrpSpPr>
        <p:grpSpPr>
          <a:xfrm>
            <a:off x="161925" y="114300"/>
            <a:ext cx="2446338" cy="923925"/>
            <a:chOff x="0" y="0"/>
            <a:chExt cx="3038475" cy="1011238"/>
          </a:xfrm>
        </p:grpSpPr>
        <p:pic>
          <p:nvPicPr>
            <p:cNvPr id="7173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文体知识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5005" y="976630"/>
            <a:ext cx="10589260" cy="513207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凹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凼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  门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槛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揩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嘎叽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筹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划（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烦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躁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尴尬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撬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涎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水（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）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午（      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唿嗒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）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黏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性（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着（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烟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瘾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）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舀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    大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庭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广众（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）  庄稼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茬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微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不足道（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）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82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14300"/>
            <a:ext cx="2446655" cy="92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18" name="圆角矩形 2"/>
          <p:cNvSpPr/>
          <p:nvPr/>
        </p:nvSpPr>
        <p:spPr>
          <a:xfrm>
            <a:off x="427990" y="349250"/>
            <a:ext cx="1913255" cy="688975"/>
          </a:xfrm>
          <a:prstGeom prst="roundRect">
            <a:avLst>
              <a:gd name="adj" fmla="val 6394"/>
            </a:avLst>
          </a:prstGeom>
          <a:noFill/>
          <a:ln w="28575">
            <a:noFill/>
          </a:ln>
        </p:spPr>
        <p:txBody>
          <a:bodyPr lIns="91438" tIns="45719" rIns="91438" bIns="45719" anchor="ctr"/>
          <a:p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rPr>
              <a:t>字词学习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882775" y="1047115"/>
            <a:ext cx="104013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āo</a:t>
            </a:r>
            <a:endParaRPr kumimoji="0" lang="en-US" altLang="zh-CN" sz="4000" b="1" i="0" u="none" strike="noStrike" kern="1200" cap="none" spc="0" normalizeH="0" baseline="0" noProof="0" dirty="0" err="1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72970" y="4017010"/>
            <a:ext cx="146558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hū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dɑ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56555" y="4016693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nián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41753" y="4016693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qiàn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41245" y="4728845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yǐn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22533" y="4730750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yǎo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99320" y="4730433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tínɡ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7865" y="5436553"/>
            <a:ext cx="69596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ɡè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10885" y="5436870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00273" y="5436870"/>
            <a:ext cx="952500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wēi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4388" y="2548255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chóu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3068" y="2551430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zào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95360" y="2482850"/>
            <a:ext cx="172212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ɡān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ɡà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3378" y="3255010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qiào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65115" y="3295333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xián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16010" y="3189605"/>
            <a:ext cx="1480185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shǎnɡ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4580" y="1089343"/>
            <a:ext cx="120904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dànɡ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80170" y="1167130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kǎn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80235" y="1841500"/>
            <a:ext cx="69596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qì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022533" y="1844358"/>
            <a:ext cx="95250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kāi</a:t>
            </a:r>
            <a:endParaRPr kumimoji="0" lang="en-US" altLang="zh-CN" sz="4000" b="1" i="0" u="none" strike="noStrike" kern="1200" cap="none" spc="0" normalizeH="0" baseline="0" noProof="0" dirty="0" err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85530" y="1796098"/>
            <a:ext cx="1465580" cy="706755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ɡā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jī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0" grpId="0"/>
      <p:bldP spid="21" grpId="0"/>
      <p:bldP spid="22" grpId="0"/>
      <p:bldP spid="23" grpId="0"/>
      <p:bldP spid="24" grpId="0"/>
      <p:bldP spid="25" grpId="0"/>
      <p:bldP spid="4" grpId="0"/>
      <p:bldP spid="27" grpId="0"/>
      <p:bldP spid="28" grpId="0" bldLvl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30" grpId="0"/>
      <p:bldP spid="31" grpId="0"/>
      <p:bldP spid="32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854710" y="1155065"/>
            <a:ext cx="9321800" cy="4547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凼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低眉顺眼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微不足道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筹划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尴尬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大庭广众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若有所失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21" name="TextBox 1"/>
          <p:cNvSpPr txBox="1"/>
          <p:nvPr/>
        </p:nvSpPr>
        <p:spPr>
          <a:xfrm>
            <a:off x="460375" y="279400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u="sng" dirty="0">
                <a:solidFill>
                  <a:srgbClr val="00B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词语解释</a:t>
            </a:r>
            <a:endParaRPr lang="zh-CN" altLang="en-US" sz="3600" b="1" u="sng" dirty="0">
              <a:solidFill>
                <a:srgbClr val="00B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3925" y="1310640"/>
            <a:ext cx="26822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方言，水坑。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endParaRPr lang="zh-CN" altLang="en-US" sz="32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3125" y="2018665"/>
            <a:ext cx="5379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默默无闻，任劳任怨。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06140" y="2602230"/>
            <a:ext cx="5379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非常渺小，不值得一提。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23185" y="3137535"/>
            <a:ext cx="5379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想办法；定计划。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98725" y="3823335"/>
            <a:ext cx="5379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神色、态度不自然。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6285" y="4406900"/>
            <a:ext cx="5379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人很多的公开场合。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96285" y="5145405"/>
            <a:ext cx="736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感觉好像丢掉了什么，形容心情怅惘。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山, 红色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b="6437"/>
          <a:stretch>
            <a:fillRect/>
          </a:stretch>
        </p:blipFill>
        <p:spPr>
          <a:xfrm>
            <a:off x="0" y="4508938"/>
            <a:ext cx="12192000" cy="2349062"/>
          </a:xfrm>
          <a:prstGeom prst="rect">
            <a:avLst/>
          </a:prstGeom>
        </p:spPr>
      </p:pic>
      <p:sp>
        <p:nvSpPr>
          <p:cNvPr id="26" name="Freeform 31"/>
          <p:cNvSpPr/>
          <p:nvPr/>
        </p:nvSpPr>
        <p:spPr bwMode="auto">
          <a:xfrm>
            <a:off x="4189741" y="1031976"/>
            <a:ext cx="3812517" cy="3476962"/>
          </a:xfrm>
          <a:custGeom>
            <a:avLst/>
            <a:gdLst>
              <a:gd name="T0" fmla="*/ 113 w 226"/>
              <a:gd name="T1" fmla="*/ 206 h 206"/>
              <a:gd name="T2" fmla="*/ 0 w 226"/>
              <a:gd name="T3" fmla="*/ 56 h 206"/>
              <a:gd name="T4" fmla="*/ 59 w 226"/>
              <a:gd name="T5" fmla="*/ 0 h 206"/>
              <a:gd name="T6" fmla="*/ 113 w 226"/>
              <a:gd name="T7" fmla="*/ 43 h 206"/>
              <a:gd name="T8" fmla="*/ 167 w 226"/>
              <a:gd name="T9" fmla="*/ 0 h 206"/>
              <a:gd name="T10" fmla="*/ 226 w 226"/>
              <a:gd name="T11" fmla="*/ 56 h 206"/>
              <a:gd name="T12" fmla="*/ 113 w 226"/>
              <a:gd name="T13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6" h="206">
                <a:moveTo>
                  <a:pt x="113" y="206"/>
                </a:moveTo>
                <a:cubicBezTo>
                  <a:pt x="81" y="180"/>
                  <a:pt x="0" y="123"/>
                  <a:pt x="0" y="56"/>
                </a:cubicBezTo>
                <a:cubicBezTo>
                  <a:pt x="0" y="25"/>
                  <a:pt x="27" y="0"/>
                  <a:pt x="59" y="0"/>
                </a:cubicBezTo>
                <a:cubicBezTo>
                  <a:pt x="90" y="0"/>
                  <a:pt x="113" y="30"/>
                  <a:pt x="113" y="43"/>
                </a:cubicBezTo>
                <a:cubicBezTo>
                  <a:pt x="113" y="30"/>
                  <a:pt x="136" y="0"/>
                  <a:pt x="167" y="0"/>
                </a:cubicBezTo>
                <a:cubicBezTo>
                  <a:pt x="199" y="0"/>
                  <a:pt x="226" y="25"/>
                  <a:pt x="226" y="56"/>
                </a:cubicBezTo>
                <a:cubicBezTo>
                  <a:pt x="226" y="123"/>
                  <a:pt x="145" y="180"/>
                  <a:pt x="113" y="206"/>
                </a:cubicBezTo>
                <a:close/>
              </a:path>
            </a:pathLst>
          </a:custGeom>
          <a:solidFill>
            <a:srgbClr val="FF7C80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72" name="Rectangle 7"/>
          <p:cNvSpPr/>
          <p:nvPr/>
        </p:nvSpPr>
        <p:spPr>
          <a:xfrm>
            <a:off x="3492500" y="260350"/>
            <a:ext cx="500570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0033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明确小说的结构</a:t>
            </a:r>
            <a:endParaRPr lang="zh-CN" altLang="en-US" sz="5400" b="1" dirty="0">
              <a:solidFill>
                <a:srgbClr val="0033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93549" name="Rectangle 13"/>
          <p:cNvSpPr/>
          <p:nvPr/>
        </p:nvSpPr>
        <p:spPr>
          <a:xfrm>
            <a:off x="323850" y="5084763"/>
            <a:ext cx="29317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结局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(26-32)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292100" y="3990975"/>
            <a:ext cx="29317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高潮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(17-25)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3008630" y="3990975"/>
            <a:ext cx="5883275" cy="5889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终于造起了有九级台阶的新屋。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8" name="Rectangle 16"/>
          <p:cNvSpPr/>
          <p:nvPr/>
        </p:nvSpPr>
        <p:spPr>
          <a:xfrm>
            <a:off x="2954020" y="5113020"/>
            <a:ext cx="7231063" cy="5889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新屋落成了，人也老了，身体也垮了。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125" y="1745298"/>
            <a:ext cx="25888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开端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(1-9)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08910" y="1654175"/>
            <a:ext cx="8738870" cy="5835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</a:rPr>
              <a:t> </a:t>
            </a:r>
            <a:r>
              <a:rPr lang="zh-CN" altLang="en-US" sz="3200" b="1" dirty="0">
                <a:latin typeface="Times New Roman" panose="02020603050405020304" pitchFamily="18" charset="0"/>
              </a:rPr>
              <a:t>父亲觉得自己家的台阶低，要造高台阶的新屋。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1" name="Rectangle 11"/>
          <p:cNvSpPr/>
          <p:nvPr/>
        </p:nvSpPr>
        <p:spPr>
          <a:xfrm>
            <a:off x="292100" y="2791778"/>
            <a:ext cx="29317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发展</a:t>
            </a: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(10-16)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：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14"/>
          <p:cNvSpPr/>
          <p:nvPr/>
        </p:nvSpPr>
        <p:spPr>
          <a:xfrm>
            <a:off x="3027680" y="2847975"/>
            <a:ext cx="4681538" cy="588963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</a:rPr>
              <a:t>父亲开始了漫长的准备。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9" grpId="0"/>
      <p:bldP spid="6" grpId="0"/>
      <p:bldP spid="7" grpId="0" bldLvl="0" animBg="1"/>
      <p:bldP spid="8" grpId="0" bldLvl="0" animBg="1"/>
      <p:bldP spid="9" grpId="0"/>
      <p:bldP spid="10" grpId="0" bldLvl="0" animBg="1"/>
      <p:bldP spid="11" grpId="0"/>
      <p:bldP spid="12" grpId="0" bldLvl="0" animBg="1"/>
    </p:bldLst>
  </p:timing>
</p:sld>
</file>

<file path=ppt/tags/tag1.xml><?xml version="1.0" encoding="utf-8"?>
<p:tagLst xmlns:p="http://schemas.openxmlformats.org/presentationml/2006/main">
  <p:tag name="MH" val="20150516230504"/>
  <p:tag name="MH_LIBRARY" val="CONTENTS"/>
  <p:tag name="MH_TYPE" val="OTHERS"/>
  <p:tag name="ID" val="545812"/>
</p:tagLst>
</file>

<file path=ppt/tags/tag2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4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5.xml><?xml version="1.0" encoding="utf-8"?>
<p:tagLst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heme/theme1.xml><?xml version="1.0" encoding="utf-8"?>
<a:theme xmlns:a="http://schemas.openxmlformats.org/drawingml/2006/main" name="Office 主题​​">
  <a:themeElements>
    <a:clrScheme name="父爱如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95B4F"/>
      </a:accent1>
      <a:accent2>
        <a:srgbClr val="A04324"/>
      </a:accent2>
      <a:accent3>
        <a:srgbClr val="E65E57"/>
      </a:accent3>
      <a:accent4>
        <a:srgbClr val="FDC54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2669</Words>
  <PresentationFormat>宽屏</PresentationFormat>
  <Paragraphs>286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微软雅黑</vt:lpstr>
      <vt:lpstr>华文楷体</vt:lpstr>
      <vt:lpstr>隶书</vt:lpstr>
      <vt:lpstr>楷体_GB2312</vt:lpstr>
      <vt:lpstr>Franklin Gothic Medium</vt:lpstr>
      <vt:lpstr>黑体</vt:lpstr>
      <vt:lpstr>Times New Roman</vt:lpstr>
      <vt:lpstr>Arial Unicode MS</vt:lpstr>
      <vt:lpstr>等线 Light</vt:lpstr>
      <vt:lpstr>等线</vt:lpstr>
      <vt:lpstr>MS Outlook</vt:lpstr>
      <vt:lpstr>华文新魏</vt:lpstr>
      <vt:lpstr>楷体</vt:lpstr>
      <vt:lpstr>新宋体</vt:lpstr>
      <vt:lpstr>华文仿宋</vt:lpstr>
      <vt:lpstr>华文中宋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2017-06-04T06:14:00Z</dcterms:created>
  <dcterms:modified xsi:type="dcterms:W3CDTF">2018-05-16T09:57:15Z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