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</p:sldMasterIdLst>
  <p:notesMasterIdLst>
    <p:notesMasterId r:id="rId3"/>
  </p:notesMasterIdLst>
  <p:handoutMasterIdLst>
    <p:handoutMasterId r:id="rId4"/>
  </p:handoutMasterIdLst>
  <p:sldIdLst>
    <p:sldId id="467" r:id="rId5"/>
    <p:sldId id="430" r:id="rId6"/>
    <p:sldId id="468" r:id="rId7"/>
    <p:sldId id="478" r:id="rId8"/>
    <p:sldId id="431" r:id="rId9"/>
    <p:sldId id="472" r:id="rId10"/>
    <p:sldId id="432" r:id="rId11"/>
    <p:sldId id="433" r:id="rId12"/>
    <p:sldId id="473" r:id="rId13"/>
    <p:sldId id="414" r:id="rId14"/>
    <p:sldId id="435" r:id="rId15"/>
    <p:sldId id="434" r:id="rId16"/>
    <p:sldId id="437" r:id="rId17"/>
    <p:sldId id="438" r:id="rId18"/>
    <p:sldId id="436" r:id="rId19"/>
    <p:sldId id="439" r:id="rId20"/>
    <p:sldId id="442" r:id="rId21"/>
    <p:sldId id="440" r:id="rId22"/>
    <p:sldId id="443" r:id="rId23"/>
    <p:sldId id="444" r:id="rId24"/>
    <p:sldId id="445" r:id="rId25"/>
    <p:sldId id="446" r:id="rId26"/>
    <p:sldId id="412" r:id="rId27"/>
    <p:sldId id="474" r:id="rId28"/>
    <p:sldId id="447" r:id="rId29"/>
    <p:sldId id="475" r:id="rId30"/>
    <p:sldId id="476" r:id="rId31"/>
    <p:sldId id="477" r:id="rId32"/>
    <p:sldId id="480" r:id="rId33"/>
    <p:sldId id="479" r:id="rId34"/>
    <p:sldId id="429" r:id="rId35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0">
          <p15:clr>
            <a:srgbClr val="A4A3A4"/>
          </p15:clr>
        </p15:guide>
        <p15:guide id="2" pos="378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76" autoAdjust="0"/>
    <p:restoredTop sz="94660"/>
  </p:normalViewPr>
  <p:slideViewPr>
    <p:cSldViewPr snapToGrid="0">
      <p:cViewPr varScale="1">
        <p:scale>
          <a:sx n="78" d="100"/>
          <a:sy n="78" d="100"/>
        </p:scale>
        <p:origin x="696" y="78"/>
      </p:cViewPr>
      <p:guideLst>
        <p:guide orient="horz" pos="2320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slide" Target="slides/slide30.xml" /><Relationship Id="rId35" Type="http://schemas.openxmlformats.org/officeDocument/2006/relationships/slide" Target="slides/slide31.xml" /><Relationship Id="rId36" Type="http://schemas.openxmlformats.org/officeDocument/2006/relationships/tags" Target="tags/tag89.xml" /><Relationship Id="rId37" Type="http://schemas.openxmlformats.org/officeDocument/2006/relationships/presProps" Target="presProps.xml" /><Relationship Id="rId38" Type="http://schemas.openxmlformats.org/officeDocument/2006/relationships/viewProps" Target="viewProps.xml" /><Relationship Id="rId39" Type="http://schemas.openxmlformats.org/officeDocument/2006/relationships/theme" Target="theme/theme1.xml" /><Relationship Id="rId4" Type="http://schemas.openxmlformats.org/officeDocument/2006/relationships/handoutMaster" Target="handoutMasters/handoutMaster1.xml" /><Relationship Id="rId40" Type="http://schemas.openxmlformats.org/officeDocument/2006/relationships/tableStyles" Target="tableStyles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2021/5/3</a:t>
            </a:fld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63333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1AC49D05-6128-4D0D-A32A-06A5E73B386C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849F42C-2DAE-424C-A4B8-3140182C3E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993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2000"/>
    </mc:Choice>
    <mc:Fallback>
      <p:transition spd="slow" advClick="0" advTm="3000"/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858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11430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6002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20574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2000"/>
    </mc:Choice>
    <mc:Fallback>
      <p:transition spd="slow" advClick="0" advTm="3000"/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2000"/>
    </mc:Choice>
    <mc:Fallback>
      <p:transition spd="slow" advClick="0" advTm="3000"/>
    </mc:Fallback>
  </mc:AlternateContent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1DFA3-1910-4D77-A473-D8125A28550F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780C3-27E0-46BD-B7B3-4E039E0EF4B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2000"/>
    </mc:Choice>
    <mc:Fallback>
      <p:transition spd="slow" advClick="0" advTm="3000"/>
    </mc:Fallback>
  </mc:AlternateContent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1DFA3-1910-4D77-A473-D8125A28550F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780C3-27E0-46BD-B7B3-4E039E0EF4B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2000"/>
    </mc:Choice>
    <mc:Fallback>
      <p:transition spd="slow" advClick="0" advTm="3000"/>
    </mc:Fallback>
  </mc:AlternateContent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1DFA3-1910-4D77-A473-D8125A28550F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780C3-27E0-46BD-B7B3-4E039E0EF4B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2000"/>
    </mc:Choice>
    <mc:Fallback>
      <p:transition spd="slow" advClick="0" advTm="3000"/>
    </mc:Fallback>
  </mc:AlternateContent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1DFA3-1910-4D77-A473-D8125A28550F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780C3-27E0-46BD-B7B3-4E039E0EF4B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2000"/>
    </mc:Choice>
    <mc:Fallback>
      <p:transition spd="slow" advClick="0" advTm="3000"/>
    </mc:Fallback>
  </mc:AlternateContent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1DFA3-1910-4D77-A473-D8125A28550F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780C3-27E0-46BD-B7B3-4E039E0EF4B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2000"/>
    </mc:Choice>
    <mc:Fallback>
      <p:transition spd="slow" advClick="0" advTm="3000"/>
    </mc:Fallback>
  </mc:AlternateContent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1DFA3-1910-4D77-A473-D8125A28550F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780C3-27E0-46BD-B7B3-4E039E0EF4B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2000"/>
    </mc:Choice>
    <mc:Fallback>
      <p:transition spd="slow" advClick="0" advTm="3000"/>
    </mc:Fallback>
  </mc:AlternateContent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1DFA3-1910-4D77-A473-D8125A28550F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780C3-27E0-46BD-B7B3-4E039E0EF4B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2000"/>
    </mc:Choice>
    <mc:Fallback>
      <p:transition spd="slow" advClick="0" advTm="3000"/>
    </mc:Fallback>
  </mc:AlternateContent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1DFA3-1910-4D77-A473-D8125A28550F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780C3-27E0-46BD-B7B3-4E039E0EF4B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2000"/>
    </mc:Choice>
    <mc:Fallback>
      <p:transition spd="slow" advClick="0" advTm="3000"/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914400" marR="0" lvl="2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371600" marR="0" lvl="3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28800" marR="0" lvl="4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2000"/>
    </mc:Choice>
    <mc:Fallback>
      <p:transition spd="slow" advClick="0" advTm="3000"/>
    </mc:Fallback>
  </mc:AlternateContent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1DFA3-1910-4D77-A473-D8125A28550F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780C3-27E0-46BD-B7B3-4E039E0EF4B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2000"/>
    </mc:Choice>
    <mc:Fallback>
      <p:transition spd="slow" advClick="0" advTm="3000"/>
    </mc:Fallback>
  </mc:AlternateContent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1DFA3-1910-4D77-A473-D8125A28550F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780C3-27E0-46BD-B7B3-4E039E0EF4B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2000"/>
    </mc:Choice>
    <mc:Fallback>
      <p:transition spd="slow" advClick="0" advTm="3000"/>
    </mc:Fallback>
  </mc:AlternateContent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1DFA3-1910-4D77-A473-D8125A28550F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780C3-27E0-46BD-B7B3-4E039E0EF4B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2000"/>
    </mc:Choice>
    <mc:Fallback>
      <p:transition spd="slow" advClick="0" advTm="3000"/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2000"/>
    </mc:Choice>
    <mc:Fallback>
      <p:transition spd="slow" advClick="0" advTm="3000"/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2000"/>
    </mc:Choice>
    <mc:Fallback>
      <p:transition spd="slow" advClick="0" advTm="3000"/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2000"/>
    </mc:Choice>
    <mc:Fallback>
      <p:transition spd="slow" advClick="0" advTm="3000"/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2000"/>
    </mc:Choice>
    <mc:Fallback>
      <p:transition spd="slow" advClick="0" advTm="3000"/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2000"/>
    </mc:Choice>
    <mc:Fallback>
      <p:transition spd="slow" advClick="0" advTm="3000"/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1264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2000"/>
    </mc:Choice>
    <mc:Fallback>
      <p:transition spd="slow" advClick="0" advTm="3000"/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单击此处编辑文本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2000"/>
    </mc:Choice>
    <mc:Fallback>
      <p:transition spd="slow" advClick="0" advTm="3000"/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tags" Target="../tags/tag62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558C9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515600"/>
            <a:ext cx="10969200" cy="473688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>
    <mc:Choice xmlns:p14="http://schemas.microsoft.com/office/powerpoint/2010/main" Requires="p14">
      <p:transition spd="slow" advClick="0" advTm="3000" p14:dur="2000"/>
    </mc:Choice>
    <mc:Fallback>
      <p:transition spd="slow" advClick="0" advTm="3000"/>
    </mc:Fallback>
  </mc:AlternateContent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558C9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61DFA3-1910-4D77-A473-D8125A28550F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B780C3-27E0-46BD-B7B3-4E039E0EF4B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>
    <mc:Choice xmlns:p14="http://schemas.microsoft.com/office/powerpoint/2010/main" Requires="p14">
      <p:transition spd="slow" advClick="0" advTm="3000" p14:dur="2000"/>
    </mc:Choice>
    <mc:Fallback>
      <p:transition spd="slow" advClick="0" advTm="3000"/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tags" Target="../tags/tag63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Relationship Id="rId3" Type="http://schemas.openxmlformats.org/officeDocument/2006/relationships/image" Target="../media/image8.jpeg" /><Relationship Id="rId4" Type="http://schemas.openxmlformats.org/officeDocument/2006/relationships/tags" Target="../tags/tag7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Relationship Id="rId3" Type="http://schemas.openxmlformats.org/officeDocument/2006/relationships/image" Target="../media/image9.jpeg" /><Relationship Id="rId4" Type="http://schemas.openxmlformats.org/officeDocument/2006/relationships/tags" Target="../tags/tag7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Relationship Id="rId3" Type="http://schemas.openxmlformats.org/officeDocument/2006/relationships/tags" Target="../tags/tag74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Relationship Id="rId3" Type="http://schemas.openxmlformats.org/officeDocument/2006/relationships/image" Target="../media/image10.jpeg" /><Relationship Id="rId4" Type="http://schemas.openxmlformats.org/officeDocument/2006/relationships/tags" Target="../tags/tag75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Relationship Id="rId3" Type="http://schemas.openxmlformats.org/officeDocument/2006/relationships/tags" Target="../tags/tag76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Relationship Id="rId3" Type="http://schemas.openxmlformats.org/officeDocument/2006/relationships/tags" Target="../tags/tag7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Relationship Id="rId3" Type="http://schemas.openxmlformats.org/officeDocument/2006/relationships/tags" Target="../tags/tag78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Relationship Id="rId3" Type="http://schemas.openxmlformats.org/officeDocument/2006/relationships/tags" Target="../tags/tag79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Relationship Id="rId3" Type="http://schemas.openxmlformats.org/officeDocument/2006/relationships/image" Target="../media/image5.png" /><Relationship Id="rId4" Type="http://schemas.openxmlformats.org/officeDocument/2006/relationships/tags" Target="../tags/tag80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Relationship Id="rId3" Type="http://schemas.openxmlformats.org/officeDocument/2006/relationships/tags" Target="../tags/tag8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Relationship Id="rId4" Type="http://schemas.openxmlformats.org/officeDocument/2006/relationships/tags" Target="../tags/tag64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Relationship Id="rId3" Type="http://schemas.openxmlformats.org/officeDocument/2006/relationships/tags" Target="../tags/tag8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Relationship Id="rId3" Type="http://schemas.openxmlformats.org/officeDocument/2006/relationships/image" Target="../media/image5.png" /><Relationship Id="rId4" Type="http://schemas.openxmlformats.org/officeDocument/2006/relationships/image" Target="../media/image11.png" /><Relationship Id="rId5" Type="http://schemas.openxmlformats.org/officeDocument/2006/relationships/tags" Target="../tags/tag83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Relationship Id="rId3" Type="http://schemas.openxmlformats.org/officeDocument/2006/relationships/tags" Target="../tags/tag84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Relationship Id="rId3" Type="http://schemas.openxmlformats.org/officeDocument/2006/relationships/image" Target="../media/image12.png" /><Relationship Id="rId4" Type="http://schemas.openxmlformats.org/officeDocument/2006/relationships/image" Target="../media/image13.jpeg" /><Relationship Id="rId5" Type="http://schemas.openxmlformats.org/officeDocument/2006/relationships/tags" Target="../tags/tag85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tags" Target="../tags/tag86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Relationship Id="rId3" Type="http://schemas.openxmlformats.org/officeDocument/2006/relationships/image" Target="../media/image12.png" /><Relationship Id="rId4" Type="http://schemas.openxmlformats.org/officeDocument/2006/relationships/tags" Target="../tags/tag8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tags" Target="../tags/tag88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tags" Target="../tags/tag65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4.png" /><Relationship Id="rId3" Type="http://schemas.openxmlformats.org/officeDocument/2006/relationships/image" Target="../media/image15.png" /><Relationship Id="rId4" Type="http://schemas.openxmlformats.org/officeDocument/2006/relationships/image" Target="../media/image2.png" /><Relationship Id="rId5" Type="http://schemas.openxmlformats.org/officeDocument/2006/relationships/image" Target="../media/image16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Relationship Id="rId4" Type="http://schemas.openxmlformats.org/officeDocument/2006/relationships/tags" Target="../tags/tag66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tags" Target="../tags/tag6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tags" Target="../tags/tag68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Relationship Id="rId4" Type="http://schemas.openxmlformats.org/officeDocument/2006/relationships/tags" Target="../tags/tag69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Relationship Id="rId4" Type="http://schemas.openxmlformats.org/officeDocument/2006/relationships/tags" Target="../tags/tag70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tags" Target="../tags/tag7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241300" y="244391"/>
            <a:ext cx="11708765" cy="6368415"/>
          </a:xfrm>
          <a:prstGeom prst="rect">
            <a:avLst/>
          </a:prstGeom>
          <a:solidFill>
            <a:srgbClr val="E7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c1c7db8d2182e17525f82ea6c6df430e"/>
          <p:cNvPicPr>
            <a:picLocks noChangeAspect="1"/>
          </p:cNvPicPr>
          <p:nvPr/>
        </p:nvPicPr>
        <p:blipFill>
          <a:blip r:embed="rId2"/>
          <a:srcRect l="11473" r="14956"/>
          <a:stretch>
            <a:fillRect/>
          </a:stretch>
        </p:blipFill>
        <p:spPr>
          <a:xfrm>
            <a:off x="241935" y="4969164"/>
            <a:ext cx="1975887" cy="180721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1042650" y="3145155"/>
            <a:ext cx="717550" cy="857885"/>
            <a:chOff x="16623" y="1544"/>
            <a:chExt cx="1130" cy="1351"/>
          </a:xfrm>
          <a:solidFill>
            <a:schemeClr val="bg1"/>
          </a:solidFill>
        </p:grpSpPr>
        <p:sp>
          <p:nvSpPr>
            <p:cNvPr id="21" name="椭圆 20"/>
            <p:cNvSpPr/>
            <p:nvPr/>
          </p:nvSpPr>
          <p:spPr>
            <a:xfrm>
              <a:off x="17015" y="2157"/>
              <a:ext cx="738" cy="738"/>
            </a:xfrm>
            <a:prstGeom prst="ellipse">
              <a:avLst/>
            </a:prstGeom>
            <a:grpFill/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6623" y="1544"/>
              <a:ext cx="392" cy="3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椭圆 12"/>
          <p:cNvSpPr/>
          <p:nvPr/>
        </p:nvSpPr>
        <p:spPr>
          <a:xfrm>
            <a:off x="11487150" y="2934970"/>
            <a:ext cx="273050" cy="273050"/>
          </a:xfrm>
          <a:prstGeom prst="ellipse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 descr="052ce27eb810b2bba3b361745997bc9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19995" y="-15875"/>
            <a:ext cx="1743075" cy="174307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480293" y="1455862"/>
            <a:ext cx="5694880" cy="538591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pPr defTabSz="914400"/>
            <a:r>
              <a:rPr lang="zh-CN" altLang="en-US" sz="2900" b="1">
                <a:solidFill>
                  <a:srgbClr val="72932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初中学段 语文学科 八年</a:t>
            </a:r>
            <a:r>
              <a:rPr lang="zh-CN" altLang="en-US" sz="2900" b="1" smtClean="0">
                <a:solidFill>
                  <a:srgbClr val="72932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级上册</a:t>
            </a:r>
            <a:endParaRPr lang="en-US" altLang="zh-CN" sz="2900" b="1">
              <a:solidFill>
                <a:srgbClr val="72932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825722" y="2601269"/>
            <a:ext cx="9216928" cy="1294153"/>
            <a:chOff x="3009680" y="2538515"/>
            <a:chExt cx="6169562" cy="1668408"/>
          </a:xfrm>
        </p:grpSpPr>
        <p:sp>
          <p:nvSpPr>
            <p:cNvPr id="25" name="矩形 24"/>
            <p:cNvSpPr/>
            <p:nvPr/>
          </p:nvSpPr>
          <p:spPr>
            <a:xfrm>
              <a:off x="3012758" y="2538515"/>
              <a:ext cx="6166484" cy="1659742"/>
            </a:xfrm>
            <a:prstGeom prst="rect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3009680" y="2547180"/>
              <a:ext cx="6166484" cy="1659743"/>
            </a:xfrm>
            <a:prstGeom prst="rect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27" name="TextBox 13"/>
            <p:cNvSpPr txBox="1">
              <a:spLocks noChangeArrowheads="1"/>
            </p:cNvSpPr>
            <p:nvPr/>
          </p:nvSpPr>
          <p:spPr bwMode="auto">
            <a:xfrm>
              <a:off x="3776392" y="2821081"/>
              <a:ext cx="4512869" cy="991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hangingPunct="1"/>
              <a:r>
                <a:rPr lang="zh-CN" altLang="en-US" sz="4400" spc="500">
                  <a:ln w="0"/>
                  <a:effectLst>
                    <a:outerShdw blurRad="50800" dist="38100" dir="18900000" algn="bl" rotWithShape="0">
                      <a:prstClr val="black">
                        <a:alpha val="40000"/>
                      </a:prstClr>
                    </a:outerShdw>
                  </a:effectLst>
                  <a:latin typeface="李旭科书法" panose="02000603000000000000" charset="-122"/>
                  <a:ea typeface="李旭科书法" panose="02000603000000000000" charset="-122"/>
                  <a:cs typeface="李旭科书法" panose="02000603000000000000" charset="-122"/>
                </a:rPr>
                <a:t>   </a:t>
              </a:r>
              <a:r>
                <a:rPr lang="zh-CN" altLang="en-US" sz="4400" b="1" spc="500">
                  <a:ln w="0"/>
                  <a:latin typeface="等线" pitchFamily="2" charset="-122"/>
                  <a:ea typeface="等线" pitchFamily="2" charset="-122"/>
                  <a:cs typeface="李旭科书法" panose="02000603000000000000" charset="-122"/>
                </a:rPr>
                <a:t>第一</a:t>
              </a:r>
              <a:r>
                <a:rPr lang="zh-CN" altLang="en-US" sz="4400" b="1" spc="500" smtClean="0">
                  <a:ln w="0"/>
                  <a:latin typeface="等线" pitchFamily="2" charset="-122"/>
                  <a:ea typeface="等线" pitchFamily="2" charset="-122"/>
                  <a:cs typeface="李旭科书法" panose="02000603000000000000" charset="-122"/>
                </a:rPr>
                <a:t>单元知识构建</a:t>
              </a:r>
              <a:endParaRPr lang="zh-CN" altLang="en-US" sz="4400" b="1" spc="500">
                <a:ln w="0"/>
                <a:latin typeface="等线" pitchFamily="2" charset="-122"/>
                <a:ea typeface="等线" pitchFamily="2" charset="-122"/>
                <a:cs typeface="李旭科书法" panose="02000603000000000000" charset="-122"/>
              </a:endParaRPr>
            </a:p>
          </p:txBody>
        </p:sp>
      </p:grp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advTm="3000" p14:dur="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9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5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304915" y="273045"/>
            <a:ext cx="11708765" cy="6368415"/>
          </a:xfrm>
          <a:prstGeom prst="rect">
            <a:avLst/>
          </a:prstGeom>
          <a:solidFill>
            <a:srgbClr val="E7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41935" y="495300"/>
            <a:ext cx="735330" cy="1225550"/>
            <a:chOff x="382" y="851"/>
            <a:chExt cx="1158" cy="193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rcRect l="49905"/>
            <a:stretch>
              <a:fillRect/>
            </a:stretch>
          </p:blipFill>
          <p:spPr>
            <a:xfrm>
              <a:off x="382" y="851"/>
              <a:ext cx="721" cy="1930"/>
            </a:xfrm>
            <a:prstGeom prst="rect">
              <a:avLst/>
            </a:prstGeom>
          </p:spPr>
        </p:pic>
        <p:sp>
          <p:nvSpPr>
            <p:cNvPr id="13" name="椭圆 12"/>
            <p:cNvSpPr/>
            <p:nvPr/>
          </p:nvSpPr>
          <p:spPr>
            <a:xfrm>
              <a:off x="1206" y="1745"/>
              <a:ext cx="335" cy="335"/>
            </a:xfrm>
            <a:prstGeom prst="ellipse">
              <a:avLst/>
            </a:prstGeom>
            <a:noFill/>
            <a:ln w="31750">
              <a:solidFill>
                <a:srgbClr val="6E9D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651375" y="4889500"/>
            <a:ext cx="310515" cy="323215"/>
            <a:chOff x="12008" y="5535"/>
            <a:chExt cx="489" cy="509"/>
          </a:xfrm>
          <a:solidFill>
            <a:srgbClr val="E7F3F1"/>
          </a:solidFill>
        </p:grpSpPr>
        <p:sp>
          <p:nvSpPr>
            <p:cNvPr id="113" name="Freeform 125"/>
            <p:cNvSpPr/>
            <p:nvPr/>
          </p:nvSpPr>
          <p:spPr bwMode="auto">
            <a:xfrm>
              <a:off x="12060" y="5535"/>
              <a:ext cx="231" cy="231"/>
            </a:xfrm>
            <a:custGeom>
              <a:gdLst>
                <a:gd name="T0" fmla="*/ 18 w 92"/>
                <a:gd name="T1" fmla="*/ 20 h 92"/>
                <a:gd name="T2" fmla="*/ 0 w 92"/>
                <a:gd name="T3" fmla="*/ 87 h 92"/>
                <a:gd name="T4" fmla="*/ 73 w 92"/>
                <a:gd name="T5" fmla="*/ 92 h 92"/>
                <a:gd name="T6" fmla="*/ 92 w 92"/>
                <a:gd name="T7" fmla="*/ 25 h 92"/>
                <a:gd name="T8" fmla="*/ 18 w 92"/>
                <a:gd name="T9" fmla="*/ 20 h 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2">
                  <a:moveTo>
                    <a:pt x="18" y="20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43" y="71"/>
                    <a:pt x="73" y="92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2" y="25"/>
                    <a:pt x="63" y="0"/>
                    <a:pt x="1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Freeform 126"/>
            <p:cNvSpPr/>
            <p:nvPr/>
          </p:nvSpPr>
          <p:spPr bwMode="auto">
            <a:xfrm>
              <a:off x="12008" y="5728"/>
              <a:ext cx="231" cy="233"/>
            </a:xfrm>
            <a:custGeom>
              <a:gdLst>
                <a:gd name="T0" fmla="*/ 18 w 91"/>
                <a:gd name="T1" fmla="*/ 20 h 92"/>
                <a:gd name="T2" fmla="*/ 0 w 91"/>
                <a:gd name="T3" fmla="*/ 87 h 92"/>
                <a:gd name="T4" fmla="*/ 72 w 91"/>
                <a:gd name="T5" fmla="*/ 92 h 92"/>
                <a:gd name="T6" fmla="*/ 91 w 91"/>
                <a:gd name="T7" fmla="*/ 24 h 92"/>
                <a:gd name="T8" fmla="*/ 18 w 91"/>
                <a:gd name="T9" fmla="*/ 20 h 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2">
                  <a:moveTo>
                    <a:pt x="18" y="20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42" y="71"/>
                    <a:pt x="72" y="92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91" y="24"/>
                    <a:pt x="62" y="0"/>
                    <a:pt x="1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Freeform 127"/>
            <p:cNvSpPr/>
            <p:nvPr/>
          </p:nvSpPr>
          <p:spPr bwMode="auto">
            <a:xfrm>
              <a:off x="12269" y="5614"/>
              <a:ext cx="229" cy="231"/>
            </a:xfrm>
            <a:custGeom>
              <a:gdLst>
                <a:gd name="T0" fmla="*/ 73 w 91"/>
                <a:gd name="T1" fmla="*/ 71 h 91"/>
                <a:gd name="T2" fmla="*/ 91 w 91"/>
                <a:gd name="T3" fmla="*/ 4 h 91"/>
                <a:gd name="T4" fmla="*/ 19 w 91"/>
                <a:gd name="T5" fmla="*/ 0 h 91"/>
                <a:gd name="T6" fmla="*/ 0 w 91"/>
                <a:gd name="T7" fmla="*/ 67 h 91"/>
                <a:gd name="T8" fmla="*/ 73 w 91"/>
                <a:gd name="T9" fmla="*/ 71 h 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1">
                  <a:moveTo>
                    <a:pt x="73" y="71"/>
                  </a:moveTo>
                  <a:cubicBezTo>
                    <a:pt x="91" y="4"/>
                    <a:pt x="91" y="4"/>
                    <a:pt x="91" y="4"/>
                  </a:cubicBezTo>
                  <a:cubicBezTo>
                    <a:pt x="91" y="4"/>
                    <a:pt x="49" y="21"/>
                    <a:pt x="19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7"/>
                    <a:pt x="29" y="91"/>
                    <a:pt x="73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Freeform 128"/>
            <p:cNvSpPr/>
            <p:nvPr/>
          </p:nvSpPr>
          <p:spPr bwMode="auto">
            <a:xfrm>
              <a:off x="12213" y="5814"/>
              <a:ext cx="229" cy="231"/>
            </a:xfrm>
            <a:custGeom>
              <a:gdLst>
                <a:gd name="T0" fmla="*/ 73 w 91"/>
                <a:gd name="T1" fmla="*/ 71 h 91"/>
                <a:gd name="T2" fmla="*/ 91 w 91"/>
                <a:gd name="T3" fmla="*/ 4 h 91"/>
                <a:gd name="T4" fmla="*/ 19 w 91"/>
                <a:gd name="T5" fmla="*/ 0 h 91"/>
                <a:gd name="T6" fmla="*/ 0 w 91"/>
                <a:gd name="T7" fmla="*/ 67 h 91"/>
                <a:gd name="T8" fmla="*/ 73 w 91"/>
                <a:gd name="T9" fmla="*/ 71 h 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1">
                  <a:moveTo>
                    <a:pt x="73" y="71"/>
                  </a:moveTo>
                  <a:cubicBezTo>
                    <a:pt x="91" y="4"/>
                    <a:pt x="91" y="4"/>
                    <a:pt x="91" y="4"/>
                  </a:cubicBezTo>
                  <a:cubicBezTo>
                    <a:pt x="91" y="4"/>
                    <a:pt x="48" y="21"/>
                    <a:pt x="19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7"/>
                    <a:pt x="28" y="91"/>
                    <a:pt x="73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1044660" y="724947"/>
            <a:ext cx="39540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/>
              <a:t>三</a:t>
            </a:r>
            <a:r>
              <a:rPr lang="zh-CN" altLang="en-US" sz="3600" smtClean="0"/>
              <a:t>、单课品</a:t>
            </a:r>
            <a:r>
              <a:rPr lang="zh-CN" altLang="en-US" sz="3600"/>
              <a:t>析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163" y="1558636"/>
            <a:ext cx="4467026" cy="4181136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6159298" y="1953491"/>
            <a:ext cx="1714500" cy="623455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标   题</a:t>
            </a:r>
            <a:endParaRPr lang="zh-CN" altLang="en-US" sz="280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005445" y="3002973"/>
            <a:ext cx="2566555" cy="72736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6" name="圆角矩形 35"/>
          <p:cNvSpPr/>
          <p:nvPr/>
        </p:nvSpPr>
        <p:spPr>
          <a:xfrm>
            <a:off x="6181210" y="2804666"/>
            <a:ext cx="1661097" cy="5416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电   头</a:t>
            </a:r>
            <a:endParaRPr lang="zh-CN" altLang="en-US" sz="280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199411" y="2090943"/>
            <a:ext cx="2618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/>
              <a:t>主要内容，高度凝练</a:t>
            </a:r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8252572" y="2854030"/>
            <a:ext cx="2944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/>
              <a:t>新闻来源，以利读者判断</a:t>
            </a:r>
            <a:endParaRPr lang="zh-CN" altLang="en-US"/>
          </a:p>
        </p:txBody>
      </p:sp>
      <p:sp>
        <p:nvSpPr>
          <p:cNvPr id="40" name="圆角矩形 39"/>
          <p:cNvSpPr/>
          <p:nvPr/>
        </p:nvSpPr>
        <p:spPr>
          <a:xfrm>
            <a:off x="6212697" y="3501250"/>
            <a:ext cx="1661097" cy="559226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导   语</a:t>
            </a:r>
            <a:endParaRPr lang="zh-CN" altLang="en-US" sz="280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092899" y="3596197"/>
            <a:ext cx="3701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/>
              <a:t>“何时”“何地”“何人”“何事”</a:t>
            </a:r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>
            <a:off x="4684395" y="3075709"/>
            <a:ext cx="75680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1745673" y="3272587"/>
            <a:ext cx="3295967" cy="8367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0" name="矩形 449"/>
          <p:cNvSpPr/>
          <p:nvPr/>
        </p:nvSpPr>
        <p:spPr>
          <a:xfrm>
            <a:off x="1637592" y="3410812"/>
            <a:ext cx="3917374" cy="2186368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圆角矩形 48"/>
          <p:cNvSpPr/>
          <p:nvPr/>
        </p:nvSpPr>
        <p:spPr>
          <a:xfrm>
            <a:off x="6212696" y="4306654"/>
            <a:ext cx="1661097" cy="54100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主    体</a:t>
            </a:r>
            <a:endParaRPr lang="zh-CN" altLang="en-US" sz="280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092899" y="4359284"/>
            <a:ext cx="3701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/>
              <a:t>“  如何“</a:t>
            </a:r>
            <a:endParaRPr lang="zh-CN" altLang="en-US"/>
          </a:p>
        </p:txBody>
      </p:sp>
      <p:cxnSp>
        <p:nvCxnSpPr>
          <p:cNvPr id="452" name="直接箭头连接符 451"/>
          <p:cNvCxnSpPr/>
          <p:nvPr/>
        </p:nvCxnSpPr>
        <p:spPr>
          <a:xfrm>
            <a:off x="5278582" y="2275609"/>
            <a:ext cx="789709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4" name="直接箭头连接符 453"/>
          <p:cNvCxnSpPr/>
          <p:nvPr/>
        </p:nvCxnSpPr>
        <p:spPr>
          <a:xfrm>
            <a:off x="5663045" y="4577158"/>
            <a:ext cx="496252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0" name="肘形连接符 459"/>
          <p:cNvCxnSpPr/>
          <p:nvPr/>
        </p:nvCxnSpPr>
        <p:spPr>
          <a:xfrm>
            <a:off x="5554966" y="3272587"/>
            <a:ext cx="513325" cy="508276"/>
          </a:xfrm>
          <a:prstGeom prst="bentConnector3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2" name="直接箭头连接符 461"/>
          <p:cNvCxnSpPr/>
          <p:nvPr/>
        </p:nvCxnSpPr>
        <p:spPr>
          <a:xfrm>
            <a:off x="4651375" y="2854030"/>
            <a:ext cx="1416916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4" name="文本框 463"/>
          <p:cNvSpPr txBox="1"/>
          <p:nvPr/>
        </p:nvSpPr>
        <p:spPr>
          <a:xfrm>
            <a:off x="5219326" y="705604"/>
            <a:ext cx="35848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报道新闻事件</a:t>
            </a:r>
            <a:endParaRPr lang="zh-CN" altLang="en-US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advTm="3000" p14:dur="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  <p:cond evt="onBegin" delay="0">
                          <p:tn val="40"/>
                        </p:cond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  <p:cond evt="onBegin" delay="0">
                          <p:tn val="45"/>
                        </p:cond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  <p:cond evt="onBegin" delay="0">
                          <p:tn val="53"/>
                        </p:cond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  <p:cond evt="onBegin" delay="0">
                          <p:tn val="61"/>
                        </p:cond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  <p:cond evt="onBegin" delay="0">
                          <p:tn val="66"/>
                        </p:cond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  <p:cond evt="onBegin" delay="0">
                          <p:tn val="71"/>
                        </p:cond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  <p:cond evt="onBegin" delay="0">
                          <p:tn val="79"/>
                        </p:cond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6" grpId="0"/>
      <p:bldP spid="11" grpId="0"/>
      <p:bldP spid="38" grpId="0"/>
      <p:bldP spid="40" grpId="0"/>
      <p:bldP spid="41" grpId="0"/>
      <p:bldP spid="450" grpId="0"/>
      <p:bldP spid="49" grpId="0"/>
      <p:bldP spid="5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241935" y="283436"/>
            <a:ext cx="11708765" cy="6368415"/>
          </a:xfrm>
          <a:prstGeom prst="rect">
            <a:avLst/>
          </a:prstGeom>
          <a:solidFill>
            <a:srgbClr val="E7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41935" y="495300"/>
            <a:ext cx="735330" cy="1225550"/>
            <a:chOff x="382" y="851"/>
            <a:chExt cx="1158" cy="193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rcRect l="49905"/>
            <a:stretch>
              <a:fillRect/>
            </a:stretch>
          </p:blipFill>
          <p:spPr>
            <a:xfrm>
              <a:off x="382" y="851"/>
              <a:ext cx="721" cy="1930"/>
            </a:xfrm>
            <a:prstGeom prst="rect">
              <a:avLst/>
            </a:prstGeom>
          </p:spPr>
        </p:pic>
        <p:sp>
          <p:nvSpPr>
            <p:cNvPr id="13" name="椭圆 12"/>
            <p:cNvSpPr/>
            <p:nvPr/>
          </p:nvSpPr>
          <p:spPr>
            <a:xfrm>
              <a:off x="1206" y="1745"/>
              <a:ext cx="335" cy="335"/>
            </a:xfrm>
            <a:prstGeom prst="ellipse">
              <a:avLst/>
            </a:prstGeom>
            <a:noFill/>
            <a:ln w="31750">
              <a:solidFill>
                <a:srgbClr val="6E9D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651375" y="4889500"/>
            <a:ext cx="310515" cy="323215"/>
            <a:chOff x="12008" y="5535"/>
            <a:chExt cx="489" cy="509"/>
          </a:xfrm>
          <a:solidFill>
            <a:srgbClr val="E7F3F1"/>
          </a:solidFill>
        </p:grpSpPr>
        <p:sp>
          <p:nvSpPr>
            <p:cNvPr id="113" name="Freeform 125"/>
            <p:cNvSpPr/>
            <p:nvPr/>
          </p:nvSpPr>
          <p:spPr bwMode="auto">
            <a:xfrm>
              <a:off x="12060" y="5535"/>
              <a:ext cx="231" cy="231"/>
            </a:xfrm>
            <a:custGeom>
              <a:gdLst>
                <a:gd name="T0" fmla="*/ 18 w 92"/>
                <a:gd name="T1" fmla="*/ 20 h 92"/>
                <a:gd name="T2" fmla="*/ 0 w 92"/>
                <a:gd name="T3" fmla="*/ 87 h 92"/>
                <a:gd name="T4" fmla="*/ 73 w 92"/>
                <a:gd name="T5" fmla="*/ 92 h 92"/>
                <a:gd name="T6" fmla="*/ 92 w 92"/>
                <a:gd name="T7" fmla="*/ 25 h 92"/>
                <a:gd name="T8" fmla="*/ 18 w 92"/>
                <a:gd name="T9" fmla="*/ 20 h 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2">
                  <a:moveTo>
                    <a:pt x="18" y="20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43" y="71"/>
                    <a:pt x="73" y="92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2" y="25"/>
                    <a:pt x="63" y="0"/>
                    <a:pt x="1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Freeform 126"/>
            <p:cNvSpPr/>
            <p:nvPr/>
          </p:nvSpPr>
          <p:spPr bwMode="auto">
            <a:xfrm>
              <a:off x="12008" y="5728"/>
              <a:ext cx="231" cy="233"/>
            </a:xfrm>
            <a:custGeom>
              <a:gdLst>
                <a:gd name="T0" fmla="*/ 18 w 91"/>
                <a:gd name="T1" fmla="*/ 20 h 92"/>
                <a:gd name="T2" fmla="*/ 0 w 91"/>
                <a:gd name="T3" fmla="*/ 87 h 92"/>
                <a:gd name="T4" fmla="*/ 72 w 91"/>
                <a:gd name="T5" fmla="*/ 92 h 92"/>
                <a:gd name="T6" fmla="*/ 91 w 91"/>
                <a:gd name="T7" fmla="*/ 24 h 92"/>
                <a:gd name="T8" fmla="*/ 18 w 91"/>
                <a:gd name="T9" fmla="*/ 20 h 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2">
                  <a:moveTo>
                    <a:pt x="18" y="20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42" y="71"/>
                    <a:pt x="72" y="92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91" y="24"/>
                    <a:pt x="62" y="0"/>
                    <a:pt x="1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Freeform 127"/>
            <p:cNvSpPr/>
            <p:nvPr/>
          </p:nvSpPr>
          <p:spPr bwMode="auto">
            <a:xfrm>
              <a:off x="12269" y="5614"/>
              <a:ext cx="229" cy="231"/>
            </a:xfrm>
            <a:custGeom>
              <a:gdLst>
                <a:gd name="T0" fmla="*/ 73 w 91"/>
                <a:gd name="T1" fmla="*/ 71 h 91"/>
                <a:gd name="T2" fmla="*/ 91 w 91"/>
                <a:gd name="T3" fmla="*/ 4 h 91"/>
                <a:gd name="T4" fmla="*/ 19 w 91"/>
                <a:gd name="T5" fmla="*/ 0 h 91"/>
                <a:gd name="T6" fmla="*/ 0 w 91"/>
                <a:gd name="T7" fmla="*/ 67 h 91"/>
                <a:gd name="T8" fmla="*/ 73 w 91"/>
                <a:gd name="T9" fmla="*/ 71 h 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1">
                  <a:moveTo>
                    <a:pt x="73" y="71"/>
                  </a:moveTo>
                  <a:cubicBezTo>
                    <a:pt x="91" y="4"/>
                    <a:pt x="91" y="4"/>
                    <a:pt x="91" y="4"/>
                  </a:cubicBezTo>
                  <a:cubicBezTo>
                    <a:pt x="91" y="4"/>
                    <a:pt x="49" y="21"/>
                    <a:pt x="19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7"/>
                    <a:pt x="29" y="91"/>
                    <a:pt x="73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Freeform 128"/>
            <p:cNvSpPr/>
            <p:nvPr/>
          </p:nvSpPr>
          <p:spPr bwMode="auto">
            <a:xfrm>
              <a:off x="12213" y="5814"/>
              <a:ext cx="229" cy="231"/>
            </a:xfrm>
            <a:custGeom>
              <a:gdLst>
                <a:gd name="T0" fmla="*/ 73 w 91"/>
                <a:gd name="T1" fmla="*/ 71 h 91"/>
                <a:gd name="T2" fmla="*/ 91 w 91"/>
                <a:gd name="T3" fmla="*/ 4 h 91"/>
                <a:gd name="T4" fmla="*/ 19 w 91"/>
                <a:gd name="T5" fmla="*/ 0 h 91"/>
                <a:gd name="T6" fmla="*/ 0 w 91"/>
                <a:gd name="T7" fmla="*/ 67 h 91"/>
                <a:gd name="T8" fmla="*/ 73 w 91"/>
                <a:gd name="T9" fmla="*/ 71 h 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1">
                  <a:moveTo>
                    <a:pt x="73" y="71"/>
                  </a:moveTo>
                  <a:cubicBezTo>
                    <a:pt x="91" y="4"/>
                    <a:pt x="91" y="4"/>
                    <a:pt x="91" y="4"/>
                  </a:cubicBezTo>
                  <a:cubicBezTo>
                    <a:pt x="91" y="4"/>
                    <a:pt x="48" y="21"/>
                    <a:pt x="19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7"/>
                    <a:pt x="28" y="91"/>
                    <a:pt x="73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1044660" y="724947"/>
            <a:ext cx="39540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/>
              <a:t>三</a:t>
            </a:r>
            <a:r>
              <a:rPr lang="zh-CN" altLang="en-US" sz="3600" smtClean="0"/>
              <a:t>、单课品</a:t>
            </a:r>
            <a:r>
              <a:rPr lang="zh-CN" altLang="en-US" sz="3600"/>
              <a:t>析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176" y="1558635"/>
            <a:ext cx="4408604" cy="4946074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6159297" y="1471336"/>
            <a:ext cx="1714500" cy="623455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标   题</a:t>
            </a:r>
            <a:endParaRPr lang="zh-CN" altLang="en-US" sz="280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6159297" y="2150612"/>
            <a:ext cx="1661097" cy="5416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电   头</a:t>
            </a:r>
            <a:endParaRPr lang="zh-CN" altLang="en-US" sz="280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199411" y="1608788"/>
            <a:ext cx="11316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/>
              <a:t>主要</a:t>
            </a:r>
            <a:r>
              <a:rPr lang="zh-CN" altLang="zh-CN" smtClean="0"/>
              <a:t>内容</a:t>
            </a:r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8230659" y="2199976"/>
            <a:ext cx="2944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/>
              <a:t>新闻来源，以利读者判断</a:t>
            </a:r>
            <a:endParaRPr lang="zh-CN" altLang="en-US"/>
          </a:p>
        </p:txBody>
      </p:sp>
      <p:sp>
        <p:nvSpPr>
          <p:cNvPr id="40" name="圆角矩形 39"/>
          <p:cNvSpPr/>
          <p:nvPr/>
        </p:nvSpPr>
        <p:spPr>
          <a:xfrm>
            <a:off x="6171157" y="2825875"/>
            <a:ext cx="1661097" cy="559226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导   语</a:t>
            </a:r>
            <a:endParaRPr lang="zh-CN" altLang="en-US" sz="280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199412" y="2906275"/>
            <a:ext cx="11316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/>
              <a:t>详细内容</a:t>
            </a:r>
            <a:endParaRPr lang="zh-CN" altLang="en-US"/>
          </a:p>
        </p:txBody>
      </p:sp>
      <p:sp>
        <p:nvSpPr>
          <p:cNvPr id="49" name="圆角矩形 48"/>
          <p:cNvSpPr/>
          <p:nvPr/>
        </p:nvSpPr>
        <p:spPr>
          <a:xfrm>
            <a:off x="6159297" y="3634914"/>
            <a:ext cx="1661097" cy="54100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主    体</a:t>
            </a:r>
            <a:endParaRPr lang="zh-CN" altLang="en-US" sz="280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cxnSp>
        <p:nvCxnSpPr>
          <p:cNvPr id="452" name="直接箭头连接符 451"/>
          <p:cNvCxnSpPr/>
          <p:nvPr/>
        </p:nvCxnSpPr>
        <p:spPr>
          <a:xfrm>
            <a:off x="5278581" y="1793454"/>
            <a:ext cx="789709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4" name="直接箭头连接符 453"/>
          <p:cNvCxnSpPr/>
          <p:nvPr/>
        </p:nvCxnSpPr>
        <p:spPr>
          <a:xfrm>
            <a:off x="5247094" y="3905418"/>
            <a:ext cx="858804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0" name="肘形连接符 459"/>
          <p:cNvCxnSpPr/>
          <p:nvPr/>
        </p:nvCxnSpPr>
        <p:spPr>
          <a:xfrm>
            <a:off x="5278581" y="2479163"/>
            <a:ext cx="748170" cy="626325"/>
          </a:xfrm>
          <a:prstGeom prst="bentConnector3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2" name="直接箭头连接符 461"/>
          <p:cNvCxnSpPr/>
          <p:nvPr/>
        </p:nvCxnSpPr>
        <p:spPr>
          <a:xfrm>
            <a:off x="5300493" y="2246192"/>
            <a:ext cx="767797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8115531" y="3513299"/>
          <a:ext cx="3540032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0016"/>
                <a:gridCol w="1770016"/>
              </a:tblGrid>
              <a:tr h="318924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中路军</a:t>
                      </a:r>
                      <a:endParaRPr lang="zh-CN" altLang="en-US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D2DDF5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mtClean="0"/>
                        <a:t>安庆</a:t>
                      </a:r>
                      <a:r>
                        <a:rPr lang="en-US" altLang="zh-CN" smtClean="0"/>
                        <a:t>——</a:t>
                      </a:r>
                      <a:r>
                        <a:rPr lang="zh-CN" altLang="en-US" smtClean="0"/>
                        <a:t>芜湖</a:t>
                      </a:r>
                    </a:p>
                  </a:txBody>
                  <a:tcPr>
                    <a:solidFill>
                      <a:srgbClr val="D2DDF5"/>
                    </a:solidFill>
                  </a:tcPr>
                </a:tc>
              </a:tr>
              <a:tr h="318924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800" b="1" kern="120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西路军</a:t>
                      </a:r>
                      <a:endParaRPr lang="zh-CN" altLang="en-US" sz="1800" b="1" kern="120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D2DDF5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 kern="120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九江</a:t>
                      </a:r>
                      <a:r>
                        <a:rPr lang="en-US" altLang="zh-CN" sz="1800" b="1" kern="120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r>
                        <a:rPr lang="zh-CN" altLang="en-US" sz="1800" b="1" kern="120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安庆</a:t>
                      </a:r>
                    </a:p>
                  </a:txBody>
                  <a:tcPr/>
                </a:tc>
              </a:tr>
              <a:tr h="318924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800" b="1" kern="120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东路军</a:t>
                      </a:r>
                      <a:endParaRPr lang="zh-CN" altLang="en-US" sz="1800" b="1" kern="120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D2DDF5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 kern="120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南京</a:t>
                      </a:r>
                      <a:r>
                        <a:rPr lang="en-US" altLang="zh-CN" sz="1800" b="1" kern="120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r>
                        <a:rPr lang="zh-CN" altLang="en-US" sz="1800" b="1" kern="120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江阴</a:t>
                      </a:r>
                    </a:p>
                  </a:txBody>
                  <a:tcPr>
                    <a:solidFill>
                      <a:srgbClr val="D2DDF5"/>
                    </a:solidFill>
                  </a:tcPr>
                </a:tc>
              </a:tr>
            </a:tbl>
          </a:graphicData>
        </a:graphic>
      </p:graphicFrame>
      <p:sp>
        <p:nvSpPr>
          <p:cNvPr id="37" name="文本框 36"/>
          <p:cNvSpPr txBox="1"/>
          <p:nvPr/>
        </p:nvSpPr>
        <p:spPr>
          <a:xfrm>
            <a:off x="5219326" y="705604"/>
            <a:ext cx="35848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报道新闻事件</a:t>
            </a:r>
            <a:endParaRPr lang="zh-CN" altLang="en-US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advTm="3000" p14:dur="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6" grpId="0"/>
      <p:bldP spid="11" grpId="0"/>
      <p:bldP spid="38" grpId="0"/>
      <p:bldP spid="40" grpId="0"/>
      <p:bldP spid="41" grpId="0"/>
      <p:bldP spid="4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248343" y="202911"/>
            <a:ext cx="11708765" cy="6368415"/>
          </a:xfrm>
          <a:prstGeom prst="rect">
            <a:avLst/>
          </a:prstGeom>
          <a:solidFill>
            <a:srgbClr val="E7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mtClean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pPr algn="ctr"/>
            <a:endParaRPr lang="en-US" altLang="zh-CN" smtClean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en-US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第</a:t>
            </a:r>
            <a:r>
              <a:rPr lang="en-US" altLang="zh-CN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1</a:t>
            </a:r>
            <a:r>
              <a:rPr lang="zh-CN" altLang="en-US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课</a:t>
            </a:r>
            <a:endParaRPr lang="en-US" altLang="zh-CN" smtClean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zh-CN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我三十万大军胜利南渡长江</a:t>
            </a:r>
            <a:endParaRPr lang="en-US" altLang="zh-CN" smtClean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pPr algn="ctr"/>
            <a:endParaRPr lang="en-US" altLang="zh-CN" smtClean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zh-CN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人民解放军百万大军横渡长江</a:t>
            </a:r>
            <a:endParaRPr lang="zh-CN" altLang="en-US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41935" y="495300"/>
            <a:ext cx="735330" cy="1225550"/>
            <a:chOff x="382" y="851"/>
            <a:chExt cx="1158" cy="193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rcRect l="49905"/>
            <a:stretch>
              <a:fillRect/>
            </a:stretch>
          </p:blipFill>
          <p:spPr>
            <a:xfrm>
              <a:off x="382" y="851"/>
              <a:ext cx="721" cy="1930"/>
            </a:xfrm>
            <a:prstGeom prst="rect">
              <a:avLst/>
            </a:prstGeom>
          </p:spPr>
        </p:pic>
        <p:sp>
          <p:nvSpPr>
            <p:cNvPr id="13" name="椭圆 12"/>
            <p:cNvSpPr/>
            <p:nvPr/>
          </p:nvSpPr>
          <p:spPr>
            <a:xfrm>
              <a:off x="1206" y="1745"/>
              <a:ext cx="335" cy="335"/>
            </a:xfrm>
            <a:prstGeom prst="ellipse">
              <a:avLst/>
            </a:prstGeom>
            <a:noFill/>
            <a:ln w="31750">
              <a:solidFill>
                <a:srgbClr val="6E9D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弧形 11"/>
          <p:cNvSpPr/>
          <p:nvPr/>
        </p:nvSpPr>
        <p:spPr>
          <a:xfrm>
            <a:off x="4417060" y="2317750"/>
            <a:ext cx="3299460" cy="3265170"/>
          </a:xfrm>
          <a:prstGeom prst="arc">
            <a:avLst>
              <a:gd name="adj1" fmla="val 7978874"/>
              <a:gd name="adj2" fmla="val 2118964"/>
            </a:avLst>
          </a:prstGeom>
          <a:ln w="50800" cmpd="dbl">
            <a:solidFill>
              <a:srgbClr val="6E9D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493895" y="4759960"/>
            <a:ext cx="608330" cy="608330"/>
          </a:xfrm>
          <a:prstGeom prst="ellipse">
            <a:avLst/>
          </a:prstGeom>
          <a:solidFill>
            <a:srgbClr val="F096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980101" y="2337361"/>
            <a:ext cx="608330" cy="608330"/>
          </a:xfrm>
          <a:prstGeom prst="ellipse">
            <a:avLst/>
          </a:prstGeom>
          <a:solidFill>
            <a:srgbClr val="5CC3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165975" y="2705359"/>
            <a:ext cx="608330" cy="608330"/>
          </a:xfrm>
          <a:prstGeom prst="ellipse">
            <a:avLst/>
          </a:prstGeom>
          <a:solidFill>
            <a:srgbClr val="E842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940868" y="4835842"/>
            <a:ext cx="585470" cy="608330"/>
          </a:xfrm>
          <a:prstGeom prst="ellipse">
            <a:avLst/>
          </a:prstGeom>
          <a:solidFill>
            <a:srgbClr val="6E9D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Freeform 83"/>
          <p:cNvSpPr/>
          <p:nvPr/>
        </p:nvSpPr>
        <p:spPr bwMode="auto">
          <a:xfrm>
            <a:off x="5155709" y="2471562"/>
            <a:ext cx="220228" cy="299966"/>
          </a:xfrm>
          <a:custGeom>
            <a:gdLst>
              <a:gd name="T0" fmla="*/ 137 w 137"/>
              <a:gd name="T1" fmla="*/ 148 h 187"/>
              <a:gd name="T2" fmla="*/ 121 w 137"/>
              <a:gd name="T3" fmla="*/ 178 h 187"/>
              <a:gd name="T4" fmla="*/ 87 w 137"/>
              <a:gd name="T5" fmla="*/ 187 h 187"/>
              <a:gd name="T6" fmla="*/ 49 w 137"/>
              <a:gd name="T7" fmla="*/ 173 h 187"/>
              <a:gd name="T8" fmla="*/ 35 w 137"/>
              <a:gd name="T9" fmla="*/ 149 h 187"/>
              <a:gd name="T10" fmla="*/ 35 w 137"/>
              <a:gd name="T11" fmla="*/ 148 h 187"/>
              <a:gd name="T12" fmla="*/ 8 w 137"/>
              <a:gd name="T13" fmla="*/ 110 h 187"/>
              <a:gd name="T14" fmla="*/ 0 w 137"/>
              <a:gd name="T15" fmla="*/ 97 h 187"/>
              <a:gd name="T16" fmla="*/ 1 w 137"/>
              <a:gd name="T17" fmla="*/ 95 h 187"/>
              <a:gd name="T18" fmla="*/ 9 w 137"/>
              <a:gd name="T19" fmla="*/ 91 h 187"/>
              <a:gd name="T20" fmla="*/ 16 w 137"/>
              <a:gd name="T21" fmla="*/ 94 h 187"/>
              <a:gd name="T22" fmla="*/ 18 w 137"/>
              <a:gd name="T23" fmla="*/ 96 h 187"/>
              <a:gd name="T24" fmla="*/ 40 w 137"/>
              <a:gd name="T25" fmla="*/ 115 h 187"/>
              <a:gd name="T26" fmla="*/ 45 w 137"/>
              <a:gd name="T27" fmla="*/ 117 h 187"/>
              <a:gd name="T28" fmla="*/ 50 w 137"/>
              <a:gd name="T29" fmla="*/ 111 h 187"/>
              <a:gd name="T30" fmla="*/ 50 w 137"/>
              <a:gd name="T31" fmla="*/ 103 h 187"/>
              <a:gd name="T32" fmla="*/ 50 w 137"/>
              <a:gd name="T33" fmla="*/ 27 h 187"/>
              <a:gd name="T34" fmla="*/ 65 w 137"/>
              <a:gd name="T35" fmla="*/ 27 h 187"/>
              <a:gd name="T36" fmla="*/ 65 w 137"/>
              <a:gd name="T37" fmla="*/ 88 h 187"/>
              <a:gd name="T38" fmla="*/ 69 w 137"/>
              <a:gd name="T39" fmla="*/ 96 h 187"/>
              <a:gd name="T40" fmla="*/ 73 w 137"/>
              <a:gd name="T41" fmla="*/ 90 h 187"/>
              <a:gd name="T42" fmla="*/ 73 w 137"/>
              <a:gd name="T43" fmla="*/ 11 h 187"/>
              <a:gd name="T44" fmla="*/ 76 w 137"/>
              <a:gd name="T45" fmla="*/ 3 h 187"/>
              <a:gd name="T46" fmla="*/ 86 w 137"/>
              <a:gd name="T47" fmla="*/ 2 h 187"/>
              <a:gd name="T48" fmla="*/ 88 w 137"/>
              <a:gd name="T49" fmla="*/ 9 h 187"/>
              <a:gd name="T50" fmla="*/ 88 w 137"/>
              <a:gd name="T51" fmla="*/ 76 h 187"/>
              <a:gd name="T52" fmla="*/ 88 w 137"/>
              <a:gd name="T53" fmla="*/ 85 h 187"/>
              <a:gd name="T54" fmla="*/ 92 w 137"/>
              <a:gd name="T55" fmla="*/ 94 h 187"/>
              <a:gd name="T56" fmla="*/ 97 w 137"/>
              <a:gd name="T57" fmla="*/ 85 h 187"/>
              <a:gd name="T58" fmla="*/ 97 w 137"/>
              <a:gd name="T59" fmla="*/ 73 h 187"/>
              <a:gd name="T60" fmla="*/ 97 w 137"/>
              <a:gd name="T61" fmla="*/ 24 h 187"/>
              <a:gd name="T62" fmla="*/ 99 w 137"/>
              <a:gd name="T63" fmla="*/ 15 h 187"/>
              <a:gd name="T64" fmla="*/ 113 w 137"/>
              <a:gd name="T65" fmla="*/ 25 h 187"/>
              <a:gd name="T66" fmla="*/ 113 w 137"/>
              <a:gd name="T67" fmla="*/ 79 h 187"/>
              <a:gd name="T68" fmla="*/ 113 w 137"/>
              <a:gd name="T69" fmla="*/ 89 h 187"/>
              <a:gd name="T70" fmla="*/ 117 w 137"/>
              <a:gd name="T71" fmla="*/ 98 h 187"/>
              <a:gd name="T72" fmla="*/ 121 w 137"/>
              <a:gd name="T73" fmla="*/ 89 h 187"/>
              <a:gd name="T74" fmla="*/ 121 w 137"/>
              <a:gd name="T75" fmla="*/ 39 h 187"/>
              <a:gd name="T76" fmla="*/ 124 w 137"/>
              <a:gd name="T77" fmla="*/ 30 h 187"/>
              <a:gd name="T78" fmla="*/ 137 w 137"/>
              <a:gd name="T79" fmla="*/ 42 h 187"/>
              <a:gd name="T80" fmla="*/ 137 w 137"/>
              <a:gd name="T81" fmla="*/ 148 h 18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7" h="187">
                <a:moveTo>
                  <a:pt x="137" y="148"/>
                </a:moveTo>
                <a:cubicBezTo>
                  <a:pt x="137" y="163"/>
                  <a:pt x="129" y="170"/>
                  <a:pt x="121" y="178"/>
                </a:cubicBezTo>
                <a:cubicBezTo>
                  <a:pt x="117" y="181"/>
                  <a:pt x="104" y="187"/>
                  <a:pt x="87" y="187"/>
                </a:cubicBezTo>
                <a:cubicBezTo>
                  <a:pt x="76" y="187"/>
                  <a:pt x="61" y="185"/>
                  <a:pt x="49" y="173"/>
                </a:cubicBezTo>
                <a:cubicBezTo>
                  <a:pt x="44" y="168"/>
                  <a:pt x="36" y="158"/>
                  <a:pt x="35" y="149"/>
                </a:cubicBezTo>
                <a:cubicBezTo>
                  <a:pt x="35" y="148"/>
                  <a:pt x="35" y="148"/>
                  <a:pt x="35" y="148"/>
                </a:cubicBezTo>
                <a:cubicBezTo>
                  <a:pt x="28" y="133"/>
                  <a:pt x="14" y="116"/>
                  <a:pt x="8" y="110"/>
                </a:cubicBezTo>
                <a:cubicBezTo>
                  <a:pt x="3" y="105"/>
                  <a:pt x="0" y="101"/>
                  <a:pt x="0" y="97"/>
                </a:cubicBezTo>
                <a:cubicBezTo>
                  <a:pt x="0" y="97"/>
                  <a:pt x="0" y="95"/>
                  <a:pt x="1" y="95"/>
                </a:cubicBezTo>
                <a:cubicBezTo>
                  <a:pt x="3" y="93"/>
                  <a:pt x="6" y="91"/>
                  <a:pt x="9" y="91"/>
                </a:cubicBezTo>
                <a:cubicBezTo>
                  <a:pt x="11" y="91"/>
                  <a:pt x="14" y="92"/>
                  <a:pt x="16" y="94"/>
                </a:cubicBezTo>
                <a:cubicBezTo>
                  <a:pt x="18" y="96"/>
                  <a:pt x="18" y="96"/>
                  <a:pt x="18" y="96"/>
                </a:cubicBezTo>
                <a:cubicBezTo>
                  <a:pt x="23" y="101"/>
                  <a:pt x="32" y="110"/>
                  <a:pt x="40" y="115"/>
                </a:cubicBezTo>
                <a:cubicBezTo>
                  <a:pt x="42" y="116"/>
                  <a:pt x="43" y="117"/>
                  <a:pt x="45" y="117"/>
                </a:cubicBezTo>
                <a:cubicBezTo>
                  <a:pt x="46" y="117"/>
                  <a:pt x="49" y="116"/>
                  <a:pt x="50" y="111"/>
                </a:cubicBezTo>
                <a:cubicBezTo>
                  <a:pt x="50" y="109"/>
                  <a:pt x="50" y="106"/>
                  <a:pt x="50" y="103"/>
                </a:cubicBezTo>
                <a:cubicBezTo>
                  <a:pt x="50" y="27"/>
                  <a:pt x="50" y="27"/>
                  <a:pt x="50" y="27"/>
                </a:cubicBezTo>
                <a:cubicBezTo>
                  <a:pt x="50" y="16"/>
                  <a:pt x="65" y="16"/>
                  <a:pt x="65" y="27"/>
                </a:cubicBezTo>
                <a:cubicBezTo>
                  <a:pt x="65" y="88"/>
                  <a:pt x="65" y="88"/>
                  <a:pt x="65" y="88"/>
                </a:cubicBezTo>
                <a:cubicBezTo>
                  <a:pt x="65" y="88"/>
                  <a:pt x="65" y="96"/>
                  <a:pt x="69" y="96"/>
                </a:cubicBezTo>
                <a:cubicBezTo>
                  <a:pt x="73" y="96"/>
                  <a:pt x="73" y="92"/>
                  <a:pt x="73" y="90"/>
                </a:cubicBezTo>
                <a:cubicBezTo>
                  <a:pt x="73" y="11"/>
                  <a:pt x="73" y="11"/>
                  <a:pt x="73" y="11"/>
                </a:cubicBezTo>
                <a:cubicBezTo>
                  <a:pt x="73" y="8"/>
                  <a:pt x="74" y="5"/>
                  <a:pt x="76" y="3"/>
                </a:cubicBezTo>
                <a:cubicBezTo>
                  <a:pt x="78" y="0"/>
                  <a:pt x="83" y="0"/>
                  <a:pt x="86" y="2"/>
                </a:cubicBezTo>
                <a:cubicBezTo>
                  <a:pt x="87" y="4"/>
                  <a:pt x="88" y="6"/>
                  <a:pt x="88" y="9"/>
                </a:cubicBezTo>
                <a:cubicBezTo>
                  <a:pt x="88" y="22"/>
                  <a:pt x="88" y="58"/>
                  <a:pt x="88" y="76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88"/>
                  <a:pt x="88" y="94"/>
                  <a:pt x="92" y="94"/>
                </a:cubicBezTo>
                <a:cubicBezTo>
                  <a:pt x="97" y="94"/>
                  <a:pt x="97" y="88"/>
                  <a:pt x="97" y="85"/>
                </a:cubicBezTo>
                <a:cubicBezTo>
                  <a:pt x="97" y="83"/>
                  <a:pt x="97" y="78"/>
                  <a:pt x="97" y="73"/>
                </a:cubicBezTo>
                <a:cubicBezTo>
                  <a:pt x="97" y="56"/>
                  <a:pt x="97" y="31"/>
                  <a:pt x="97" y="24"/>
                </a:cubicBezTo>
                <a:cubicBezTo>
                  <a:pt x="96" y="20"/>
                  <a:pt x="97" y="17"/>
                  <a:pt x="99" y="15"/>
                </a:cubicBezTo>
                <a:cubicBezTo>
                  <a:pt x="103" y="11"/>
                  <a:pt x="112" y="14"/>
                  <a:pt x="113" y="25"/>
                </a:cubicBezTo>
                <a:cubicBezTo>
                  <a:pt x="113" y="33"/>
                  <a:pt x="113" y="63"/>
                  <a:pt x="113" y="79"/>
                </a:cubicBezTo>
                <a:cubicBezTo>
                  <a:pt x="113" y="89"/>
                  <a:pt x="113" y="89"/>
                  <a:pt x="113" y="89"/>
                </a:cubicBezTo>
                <a:cubicBezTo>
                  <a:pt x="113" y="96"/>
                  <a:pt x="115" y="98"/>
                  <a:pt x="117" y="98"/>
                </a:cubicBezTo>
                <a:cubicBezTo>
                  <a:pt x="121" y="98"/>
                  <a:pt x="121" y="92"/>
                  <a:pt x="121" y="89"/>
                </a:cubicBezTo>
                <a:cubicBezTo>
                  <a:pt x="121" y="39"/>
                  <a:pt x="121" y="39"/>
                  <a:pt x="121" y="39"/>
                </a:cubicBezTo>
                <a:cubicBezTo>
                  <a:pt x="121" y="35"/>
                  <a:pt x="122" y="32"/>
                  <a:pt x="124" y="30"/>
                </a:cubicBezTo>
                <a:cubicBezTo>
                  <a:pt x="128" y="25"/>
                  <a:pt x="137" y="27"/>
                  <a:pt x="137" y="42"/>
                </a:cubicBezTo>
                <a:lnTo>
                  <a:pt x="137" y="1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463" name="组合 462"/>
          <p:cNvGrpSpPr/>
          <p:nvPr/>
        </p:nvGrpSpPr>
        <p:grpSpPr>
          <a:xfrm>
            <a:off x="7345045" y="2832994"/>
            <a:ext cx="249555" cy="353060"/>
            <a:chOff x="15632" y="1955"/>
            <a:chExt cx="393" cy="556"/>
          </a:xfrm>
          <a:solidFill>
            <a:schemeClr val="bg1"/>
          </a:solidFill>
        </p:grpSpPr>
        <p:sp>
          <p:nvSpPr>
            <p:cNvPr id="369" name="Freeform 412"/>
            <p:cNvSpPr/>
            <p:nvPr/>
          </p:nvSpPr>
          <p:spPr bwMode="auto">
            <a:xfrm>
              <a:off x="15652" y="2278"/>
              <a:ext cx="149" cy="161"/>
            </a:xfrm>
            <a:custGeom>
              <a:gdLst>
                <a:gd name="T0" fmla="*/ 10 w 59"/>
                <a:gd name="T1" fmla="*/ 31 h 64"/>
                <a:gd name="T2" fmla="*/ 53 w 59"/>
                <a:gd name="T3" fmla="*/ 9 h 64"/>
                <a:gd name="T4" fmla="*/ 50 w 59"/>
                <a:gd name="T5" fmla="*/ 0 h 64"/>
                <a:gd name="T6" fmla="*/ 0 w 59"/>
                <a:gd name="T7" fmla="*/ 0 h 64"/>
                <a:gd name="T8" fmla="*/ 10 w 59"/>
                <a:gd name="T9" fmla="*/ 31 h 6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64">
                  <a:moveTo>
                    <a:pt x="10" y="31"/>
                  </a:moveTo>
                  <a:cubicBezTo>
                    <a:pt x="31" y="64"/>
                    <a:pt x="59" y="31"/>
                    <a:pt x="53" y="9"/>
                  </a:cubicBezTo>
                  <a:cubicBezTo>
                    <a:pt x="52" y="6"/>
                    <a:pt x="51" y="3"/>
                    <a:pt x="5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12"/>
                    <a:pt x="5" y="24"/>
                    <a:pt x="1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0" name="Freeform 413"/>
            <p:cNvSpPr/>
            <p:nvPr/>
          </p:nvSpPr>
          <p:spPr bwMode="auto">
            <a:xfrm>
              <a:off x="15632" y="1955"/>
              <a:ext cx="189" cy="301"/>
            </a:xfrm>
            <a:custGeom>
              <a:gdLst>
                <a:gd name="T0" fmla="*/ 57 w 75"/>
                <a:gd name="T1" fmla="*/ 119 h 119"/>
                <a:gd name="T2" fmla="*/ 67 w 75"/>
                <a:gd name="T3" fmla="*/ 46 h 119"/>
                <a:gd name="T4" fmla="*/ 20 w 75"/>
                <a:gd name="T5" fmla="*/ 20 h 119"/>
                <a:gd name="T6" fmla="*/ 7 w 75"/>
                <a:gd name="T7" fmla="*/ 119 h 119"/>
                <a:gd name="T8" fmla="*/ 57 w 75"/>
                <a:gd name="T9" fmla="*/ 119 h 1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19">
                  <a:moveTo>
                    <a:pt x="57" y="119"/>
                  </a:moveTo>
                  <a:cubicBezTo>
                    <a:pt x="53" y="94"/>
                    <a:pt x="63" y="64"/>
                    <a:pt x="67" y="46"/>
                  </a:cubicBezTo>
                  <a:cubicBezTo>
                    <a:pt x="75" y="0"/>
                    <a:pt x="31" y="4"/>
                    <a:pt x="20" y="20"/>
                  </a:cubicBezTo>
                  <a:cubicBezTo>
                    <a:pt x="4" y="42"/>
                    <a:pt x="0" y="85"/>
                    <a:pt x="7" y="119"/>
                  </a:cubicBezTo>
                  <a:lnTo>
                    <a:pt x="57" y="1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1" name="Freeform 414"/>
            <p:cNvSpPr/>
            <p:nvPr/>
          </p:nvSpPr>
          <p:spPr bwMode="auto">
            <a:xfrm>
              <a:off x="15857" y="2349"/>
              <a:ext cx="149" cy="163"/>
            </a:xfrm>
            <a:custGeom>
              <a:gdLst>
                <a:gd name="T0" fmla="*/ 49 w 59"/>
                <a:gd name="T1" fmla="*/ 31 h 65"/>
                <a:gd name="T2" fmla="*/ 6 w 59"/>
                <a:gd name="T3" fmla="*/ 9 h 65"/>
                <a:gd name="T4" fmla="*/ 9 w 59"/>
                <a:gd name="T5" fmla="*/ 0 h 65"/>
                <a:gd name="T6" fmla="*/ 59 w 59"/>
                <a:gd name="T7" fmla="*/ 0 h 65"/>
                <a:gd name="T8" fmla="*/ 49 w 59"/>
                <a:gd name="T9" fmla="*/ 31 h 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65">
                  <a:moveTo>
                    <a:pt x="49" y="31"/>
                  </a:moveTo>
                  <a:cubicBezTo>
                    <a:pt x="27" y="65"/>
                    <a:pt x="0" y="31"/>
                    <a:pt x="6" y="9"/>
                  </a:cubicBezTo>
                  <a:cubicBezTo>
                    <a:pt x="7" y="6"/>
                    <a:pt x="8" y="4"/>
                    <a:pt x="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6" y="13"/>
                    <a:pt x="54" y="24"/>
                    <a:pt x="4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2" name="Freeform 415"/>
            <p:cNvSpPr/>
            <p:nvPr/>
          </p:nvSpPr>
          <p:spPr bwMode="auto">
            <a:xfrm>
              <a:off x="15837" y="2025"/>
              <a:ext cx="189" cy="305"/>
            </a:xfrm>
            <a:custGeom>
              <a:gdLst>
                <a:gd name="T0" fmla="*/ 18 w 75"/>
                <a:gd name="T1" fmla="*/ 120 h 120"/>
                <a:gd name="T2" fmla="*/ 8 w 75"/>
                <a:gd name="T3" fmla="*/ 46 h 120"/>
                <a:gd name="T4" fmla="*/ 55 w 75"/>
                <a:gd name="T5" fmla="*/ 21 h 120"/>
                <a:gd name="T6" fmla="*/ 68 w 75"/>
                <a:gd name="T7" fmla="*/ 120 h 120"/>
                <a:gd name="T8" fmla="*/ 18 w 75"/>
                <a:gd name="T9" fmla="*/ 120 h 1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20">
                  <a:moveTo>
                    <a:pt x="18" y="120"/>
                  </a:moveTo>
                  <a:cubicBezTo>
                    <a:pt x="22" y="94"/>
                    <a:pt x="12" y="64"/>
                    <a:pt x="8" y="46"/>
                  </a:cubicBezTo>
                  <a:cubicBezTo>
                    <a:pt x="0" y="0"/>
                    <a:pt x="44" y="4"/>
                    <a:pt x="55" y="21"/>
                  </a:cubicBezTo>
                  <a:cubicBezTo>
                    <a:pt x="71" y="43"/>
                    <a:pt x="75" y="86"/>
                    <a:pt x="68" y="120"/>
                  </a:cubicBezTo>
                  <a:lnTo>
                    <a:pt x="18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651375" y="4889500"/>
            <a:ext cx="310515" cy="323215"/>
            <a:chOff x="12008" y="5535"/>
            <a:chExt cx="489" cy="509"/>
          </a:xfrm>
          <a:solidFill>
            <a:srgbClr val="E7F3F1"/>
          </a:solidFill>
        </p:grpSpPr>
        <p:sp>
          <p:nvSpPr>
            <p:cNvPr id="113" name="Freeform 125"/>
            <p:cNvSpPr/>
            <p:nvPr/>
          </p:nvSpPr>
          <p:spPr bwMode="auto">
            <a:xfrm>
              <a:off x="12060" y="5535"/>
              <a:ext cx="231" cy="231"/>
            </a:xfrm>
            <a:custGeom>
              <a:gdLst>
                <a:gd name="T0" fmla="*/ 18 w 92"/>
                <a:gd name="T1" fmla="*/ 20 h 92"/>
                <a:gd name="T2" fmla="*/ 0 w 92"/>
                <a:gd name="T3" fmla="*/ 87 h 92"/>
                <a:gd name="T4" fmla="*/ 73 w 92"/>
                <a:gd name="T5" fmla="*/ 92 h 92"/>
                <a:gd name="T6" fmla="*/ 92 w 92"/>
                <a:gd name="T7" fmla="*/ 25 h 92"/>
                <a:gd name="T8" fmla="*/ 18 w 92"/>
                <a:gd name="T9" fmla="*/ 20 h 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2">
                  <a:moveTo>
                    <a:pt x="18" y="20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43" y="71"/>
                    <a:pt x="73" y="92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2" y="25"/>
                    <a:pt x="63" y="0"/>
                    <a:pt x="1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Freeform 126"/>
            <p:cNvSpPr/>
            <p:nvPr/>
          </p:nvSpPr>
          <p:spPr bwMode="auto">
            <a:xfrm>
              <a:off x="12008" y="5728"/>
              <a:ext cx="231" cy="233"/>
            </a:xfrm>
            <a:custGeom>
              <a:gdLst>
                <a:gd name="T0" fmla="*/ 18 w 91"/>
                <a:gd name="T1" fmla="*/ 20 h 92"/>
                <a:gd name="T2" fmla="*/ 0 w 91"/>
                <a:gd name="T3" fmla="*/ 87 h 92"/>
                <a:gd name="T4" fmla="*/ 72 w 91"/>
                <a:gd name="T5" fmla="*/ 92 h 92"/>
                <a:gd name="T6" fmla="*/ 91 w 91"/>
                <a:gd name="T7" fmla="*/ 24 h 92"/>
                <a:gd name="T8" fmla="*/ 18 w 91"/>
                <a:gd name="T9" fmla="*/ 20 h 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2">
                  <a:moveTo>
                    <a:pt x="18" y="20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42" y="71"/>
                    <a:pt x="72" y="92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91" y="24"/>
                    <a:pt x="62" y="0"/>
                    <a:pt x="1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Freeform 127"/>
            <p:cNvSpPr/>
            <p:nvPr/>
          </p:nvSpPr>
          <p:spPr bwMode="auto">
            <a:xfrm>
              <a:off x="12269" y="5614"/>
              <a:ext cx="229" cy="231"/>
            </a:xfrm>
            <a:custGeom>
              <a:gdLst>
                <a:gd name="T0" fmla="*/ 73 w 91"/>
                <a:gd name="T1" fmla="*/ 71 h 91"/>
                <a:gd name="T2" fmla="*/ 91 w 91"/>
                <a:gd name="T3" fmla="*/ 4 h 91"/>
                <a:gd name="T4" fmla="*/ 19 w 91"/>
                <a:gd name="T5" fmla="*/ 0 h 91"/>
                <a:gd name="T6" fmla="*/ 0 w 91"/>
                <a:gd name="T7" fmla="*/ 67 h 91"/>
                <a:gd name="T8" fmla="*/ 73 w 91"/>
                <a:gd name="T9" fmla="*/ 71 h 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1">
                  <a:moveTo>
                    <a:pt x="73" y="71"/>
                  </a:moveTo>
                  <a:cubicBezTo>
                    <a:pt x="91" y="4"/>
                    <a:pt x="91" y="4"/>
                    <a:pt x="91" y="4"/>
                  </a:cubicBezTo>
                  <a:cubicBezTo>
                    <a:pt x="91" y="4"/>
                    <a:pt x="49" y="21"/>
                    <a:pt x="19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7"/>
                    <a:pt x="29" y="91"/>
                    <a:pt x="73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Freeform 128"/>
            <p:cNvSpPr/>
            <p:nvPr/>
          </p:nvSpPr>
          <p:spPr bwMode="auto">
            <a:xfrm>
              <a:off x="12213" y="5814"/>
              <a:ext cx="229" cy="231"/>
            </a:xfrm>
            <a:custGeom>
              <a:gdLst>
                <a:gd name="T0" fmla="*/ 73 w 91"/>
                <a:gd name="T1" fmla="*/ 71 h 91"/>
                <a:gd name="T2" fmla="*/ 91 w 91"/>
                <a:gd name="T3" fmla="*/ 4 h 91"/>
                <a:gd name="T4" fmla="*/ 19 w 91"/>
                <a:gd name="T5" fmla="*/ 0 h 91"/>
                <a:gd name="T6" fmla="*/ 0 w 91"/>
                <a:gd name="T7" fmla="*/ 67 h 91"/>
                <a:gd name="T8" fmla="*/ 73 w 91"/>
                <a:gd name="T9" fmla="*/ 71 h 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1">
                  <a:moveTo>
                    <a:pt x="73" y="71"/>
                  </a:moveTo>
                  <a:cubicBezTo>
                    <a:pt x="91" y="4"/>
                    <a:pt x="91" y="4"/>
                    <a:pt x="91" y="4"/>
                  </a:cubicBezTo>
                  <a:cubicBezTo>
                    <a:pt x="91" y="4"/>
                    <a:pt x="48" y="21"/>
                    <a:pt x="19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7"/>
                    <a:pt x="28" y="91"/>
                    <a:pt x="73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8109585" y="2668270"/>
            <a:ext cx="16266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smtClean="0"/>
              <a:t>短小精悍概括性</a:t>
            </a:r>
            <a:r>
              <a:rPr lang="zh-CN" altLang="zh-CN" sz="2400"/>
              <a:t>强</a:t>
            </a:r>
            <a:endParaRPr lang="zh-CN" altLang="en-US" sz="2400" b="1">
              <a:solidFill>
                <a:schemeClr val="tx1"/>
              </a:solidFill>
              <a:latin typeface="字魂131号-酷乐潮玩体" panose="00000500000000000000" charset="-122"/>
              <a:ea typeface="字魂131号-酷乐潮玩体" panose="00000500000000000000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373120" y="1857375"/>
            <a:ext cx="18462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/>
              <a:t>用事实说话</a:t>
            </a:r>
            <a:endParaRPr lang="zh-CN" altLang="en-US" sz="2400" b="1">
              <a:solidFill>
                <a:schemeClr val="tx1"/>
              </a:solidFill>
              <a:latin typeface="字魂131号-酷乐潮玩体" panose="00000500000000000000" charset="-122"/>
              <a:ea typeface="字魂131号-酷乐潮玩体" panose="00000500000000000000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875511" y="4732009"/>
            <a:ext cx="14357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/>
              <a:t>时效性强</a:t>
            </a:r>
            <a:endParaRPr lang="zh-CN" altLang="en-US" sz="2400" b="1">
              <a:solidFill>
                <a:schemeClr val="tx1"/>
              </a:solidFill>
              <a:latin typeface="字魂131号-酷乐潮玩体" panose="00000500000000000000" charset="-122"/>
              <a:ea typeface="字魂131号-酷乐潮玩体" panose="00000500000000000000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044660" y="724947"/>
            <a:ext cx="39540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/>
              <a:t>三</a:t>
            </a:r>
            <a:r>
              <a:rPr lang="zh-CN" altLang="en-US" sz="3600" smtClean="0"/>
              <a:t>、单课品</a:t>
            </a:r>
            <a:r>
              <a:rPr lang="zh-CN" altLang="en-US" sz="3600"/>
              <a:t>析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5219326" y="705604"/>
            <a:ext cx="35848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报道新闻事件</a:t>
            </a:r>
            <a:endParaRPr lang="zh-CN" altLang="en-US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2" name="Freeform 83"/>
          <p:cNvSpPr/>
          <p:nvPr/>
        </p:nvSpPr>
        <p:spPr bwMode="auto">
          <a:xfrm>
            <a:off x="7109201" y="5000997"/>
            <a:ext cx="220228" cy="299966"/>
          </a:xfrm>
          <a:custGeom>
            <a:gdLst>
              <a:gd name="T0" fmla="*/ 137 w 137"/>
              <a:gd name="T1" fmla="*/ 148 h 187"/>
              <a:gd name="T2" fmla="*/ 121 w 137"/>
              <a:gd name="T3" fmla="*/ 178 h 187"/>
              <a:gd name="T4" fmla="*/ 87 w 137"/>
              <a:gd name="T5" fmla="*/ 187 h 187"/>
              <a:gd name="T6" fmla="*/ 49 w 137"/>
              <a:gd name="T7" fmla="*/ 173 h 187"/>
              <a:gd name="T8" fmla="*/ 35 w 137"/>
              <a:gd name="T9" fmla="*/ 149 h 187"/>
              <a:gd name="T10" fmla="*/ 35 w 137"/>
              <a:gd name="T11" fmla="*/ 148 h 187"/>
              <a:gd name="T12" fmla="*/ 8 w 137"/>
              <a:gd name="T13" fmla="*/ 110 h 187"/>
              <a:gd name="T14" fmla="*/ 0 w 137"/>
              <a:gd name="T15" fmla="*/ 97 h 187"/>
              <a:gd name="T16" fmla="*/ 1 w 137"/>
              <a:gd name="T17" fmla="*/ 95 h 187"/>
              <a:gd name="T18" fmla="*/ 9 w 137"/>
              <a:gd name="T19" fmla="*/ 91 h 187"/>
              <a:gd name="T20" fmla="*/ 16 w 137"/>
              <a:gd name="T21" fmla="*/ 94 h 187"/>
              <a:gd name="T22" fmla="*/ 18 w 137"/>
              <a:gd name="T23" fmla="*/ 96 h 187"/>
              <a:gd name="T24" fmla="*/ 40 w 137"/>
              <a:gd name="T25" fmla="*/ 115 h 187"/>
              <a:gd name="T26" fmla="*/ 45 w 137"/>
              <a:gd name="T27" fmla="*/ 117 h 187"/>
              <a:gd name="T28" fmla="*/ 50 w 137"/>
              <a:gd name="T29" fmla="*/ 111 h 187"/>
              <a:gd name="T30" fmla="*/ 50 w 137"/>
              <a:gd name="T31" fmla="*/ 103 h 187"/>
              <a:gd name="T32" fmla="*/ 50 w 137"/>
              <a:gd name="T33" fmla="*/ 27 h 187"/>
              <a:gd name="T34" fmla="*/ 65 w 137"/>
              <a:gd name="T35" fmla="*/ 27 h 187"/>
              <a:gd name="T36" fmla="*/ 65 w 137"/>
              <a:gd name="T37" fmla="*/ 88 h 187"/>
              <a:gd name="T38" fmla="*/ 69 w 137"/>
              <a:gd name="T39" fmla="*/ 96 h 187"/>
              <a:gd name="T40" fmla="*/ 73 w 137"/>
              <a:gd name="T41" fmla="*/ 90 h 187"/>
              <a:gd name="T42" fmla="*/ 73 w 137"/>
              <a:gd name="T43" fmla="*/ 11 h 187"/>
              <a:gd name="T44" fmla="*/ 76 w 137"/>
              <a:gd name="T45" fmla="*/ 3 h 187"/>
              <a:gd name="T46" fmla="*/ 86 w 137"/>
              <a:gd name="T47" fmla="*/ 2 h 187"/>
              <a:gd name="T48" fmla="*/ 88 w 137"/>
              <a:gd name="T49" fmla="*/ 9 h 187"/>
              <a:gd name="T50" fmla="*/ 88 w 137"/>
              <a:gd name="T51" fmla="*/ 76 h 187"/>
              <a:gd name="T52" fmla="*/ 88 w 137"/>
              <a:gd name="T53" fmla="*/ 85 h 187"/>
              <a:gd name="T54" fmla="*/ 92 w 137"/>
              <a:gd name="T55" fmla="*/ 94 h 187"/>
              <a:gd name="T56" fmla="*/ 97 w 137"/>
              <a:gd name="T57" fmla="*/ 85 h 187"/>
              <a:gd name="T58" fmla="*/ 97 w 137"/>
              <a:gd name="T59" fmla="*/ 73 h 187"/>
              <a:gd name="T60" fmla="*/ 97 w 137"/>
              <a:gd name="T61" fmla="*/ 24 h 187"/>
              <a:gd name="T62" fmla="*/ 99 w 137"/>
              <a:gd name="T63" fmla="*/ 15 h 187"/>
              <a:gd name="T64" fmla="*/ 113 w 137"/>
              <a:gd name="T65" fmla="*/ 25 h 187"/>
              <a:gd name="T66" fmla="*/ 113 w 137"/>
              <a:gd name="T67" fmla="*/ 79 h 187"/>
              <a:gd name="T68" fmla="*/ 113 w 137"/>
              <a:gd name="T69" fmla="*/ 89 h 187"/>
              <a:gd name="T70" fmla="*/ 117 w 137"/>
              <a:gd name="T71" fmla="*/ 98 h 187"/>
              <a:gd name="T72" fmla="*/ 121 w 137"/>
              <a:gd name="T73" fmla="*/ 89 h 187"/>
              <a:gd name="T74" fmla="*/ 121 w 137"/>
              <a:gd name="T75" fmla="*/ 39 h 187"/>
              <a:gd name="T76" fmla="*/ 124 w 137"/>
              <a:gd name="T77" fmla="*/ 30 h 187"/>
              <a:gd name="T78" fmla="*/ 137 w 137"/>
              <a:gd name="T79" fmla="*/ 42 h 187"/>
              <a:gd name="T80" fmla="*/ 137 w 137"/>
              <a:gd name="T81" fmla="*/ 148 h 18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7" h="187">
                <a:moveTo>
                  <a:pt x="137" y="148"/>
                </a:moveTo>
                <a:cubicBezTo>
                  <a:pt x="137" y="163"/>
                  <a:pt x="129" y="170"/>
                  <a:pt x="121" y="178"/>
                </a:cubicBezTo>
                <a:cubicBezTo>
                  <a:pt x="117" y="181"/>
                  <a:pt x="104" y="187"/>
                  <a:pt x="87" y="187"/>
                </a:cubicBezTo>
                <a:cubicBezTo>
                  <a:pt x="76" y="187"/>
                  <a:pt x="61" y="185"/>
                  <a:pt x="49" y="173"/>
                </a:cubicBezTo>
                <a:cubicBezTo>
                  <a:pt x="44" y="168"/>
                  <a:pt x="36" y="158"/>
                  <a:pt x="35" y="149"/>
                </a:cubicBezTo>
                <a:cubicBezTo>
                  <a:pt x="35" y="148"/>
                  <a:pt x="35" y="148"/>
                  <a:pt x="35" y="148"/>
                </a:cubicBezTo>
                <a:cubicBezTo>
                  <a:pt x="28" y="133"/>
                  <a:pt x="14" y="116"/>
                  <a:pt x="8" y="110"/>
                </a:cubicBezTo>
                <a:cubicBezTo>
                  <a:pt x="3" y="105"/>
                  <a:pt x="0" y="101"/>
                  <a:pt x="0" y="97"/>
                </a:cubicBezTo>
                <a:cubicBezTo>
                  <a:pt x="0" y="97"/>
                  <a:pt x="0" y="95"/>
                  <a:pt x="1" y="95"/>
                </a:cubicBezTo>
                <a:cubicBezTo>
                  <a:pt x="3" y="93"/>
                  <a:pt x="6" y="91"/>
                  <a:pt x="9" y="91"/>
                </a:cubicBezTo>
                <a:cubicBezTo>
                  <a:pt x="11" y="91"/>
                  <a:pt x="14" y="92"/>
                  <a:pt x="16" y="94"/>
                </a:cubicBezTo>
                <a:cubicBezTo>
                  <a:pt x="18" y="96"/>
                  <a:pt x="18" y="96"/>
                  <a:pt x="18" y="96"/>
                </a:cubicBezTo>
                <a:cubicBezTo>
                  <a:pt x="23" y="101"/>
                  <a:pt x="32" y="110"/>
                  <a:pt x="40" y="115"/>
                </a:cubicBezTo>
                <a:cubicBezTo>
                  <a:pt x="42" y="116"/>
                  <a:pt x="43" y="117"/>
                  <a:pt x="45" y="117"/>
                </a:cubicBezTo>
                <a:cubicBezTo>
                  <a:pt x="46" y="117"/>
                  <a:pt x="49" y="116"/>
                  <a:pt x="50" y="111"/>
                </a:cubicBezTo>
                <a:cubicBezTo>
                  <a:pt x="50" y="109"/>
                  <a:pt x="50" y="106"/>
                  <a:pt x="50" y="103"/>
                </a:cubicBezTo>
                <a:cubicBezTo>
                  <a:pt x="50" y="27"/>
                  <a:pt x="50" y="27"/>
                  <a:pt x="50" y="27"/>
                </a:cubicBezTo>
                <a:cubicBezTo>
                  <a:pt x="50" y="16"/>
                  <a:pt x="65" y="16"/>
                  <a:pt x="65" y="27"/>
                </a:cubicBezTo>
                <a:cubicBezTo>
                  <a:pt x="65" y="88"/>
                  <a:pt x="65" y="88"/>
                  <a:pt x="65" y="88"/>
                </a:cubicBezTo>
                <a:cubicBezTo>
                  <a:pt x="65" y="88"/>
                  <a:pt x="65" y="96"/>
                  <a:pt x="69" y="96"/>
                </a:cubicBezTo>
                <a:cubicBezTo>
                  <a:pt x="73" y="96"/>
                  <a:pt x="73" y="92"/>
                  <a:pt x="73" y="90"/>
                </a:cubicBezTo>
                <a:cubicBezTo>
                  <a:pt x="73" y="11"/>
                  <a:pt x="73" y="11"/>
                  <a:pt x="73" y="11"/>
                </a:cubicBezTo>
                <a:cubicBezTo>
                  <a:pt x="73" y="8"/>
                  <a:pt x="74" y="5"/>
                  <a:pt x="76" y="3"/>
                </a:cubicBezTo>
                <a:cubicBezTo>
                  <a:pt x="78" y="0"/>
                  <a:pt x="83" y="0"/>
                  <a:pt x="86" y="2"/>
                </a:cubicBezTo>
                <a:cubicBezTo>
                  <a:pt x="87" y="4"/>
                  <a:pt x="88" y="6"/>
                  <a:pt x="88" y="9"/>
                </a:cubicBezTo>
                <a:cubicBezTo>
                  <a:pt x="88" y="22"/>
                  <a:pt x="88" y="58"/>
                  <a:pt x="88" y="76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88"/>
                  <a:pt x="88" y="94"/>
                  <a:pt x="92" y="94"/>
                </a:cubicBezTo>
                <a:cubicBezTo>
                  <a:pt x="97" y="94"/>
                  <a:pt x="97" y="88"/>
                  <a:pt x="97" y="85"/>
                </a:cubicBezTo>
                <a:cubicBezTo>
                  <a:pt x="97" y="83"/>
                  <a:pt x="97" y="78"/>
                  <a:pt x="97" y="73"/>
                </a:cubicBezTo>
                <a:cubicBezTo>
                  <a:pt x="97" y="56"/>
                  <a:pt x="97" y="31"/>
                  <a:pt x="97" y="24"/>
                </a:cubicBezTo>
                <a:cubicBezTo>
                  <a:pt x="96" y="20"/>
                  <a:pt x="97" y="17"/>
                  <a:pt x="99" y="15"/>
                </a:cubicBezTo>
                <a:cubicBezTo>
                  <a:pt x="103" y="11"/>
                  <a:pt x="112" y="14"/>
                  <a:pt x="113" y="25"/>
                </a:cubicBezTo>
                <a:cubicBezTo>
                  <a:pt x="113" y="33"/>
                  <a:pt x="113" y="63"/>
                  <a:pt x="113" y="79"/>
                </a:cubicBezTo>
                <a:cubicBezTo>
                  <a:pt x="113" y="89"/>
                  <a:pt x="113" y="89"/>
                  <a:pt x="113" y="89"/>
                </a:cubicBezTo>
                <a:cubicBezTo>
                  <a:pt x="113" y="96"/>
                  <a:pt x="115" y="98"/>
                  <a:pt x="117" y="98"/>
                </a:cubicBezTo>
                <a:cubicBezTo>
                  <a:pt x="121" y="98"/>
                  <a:pt x="121" y="92"/>
                  <a:pt x="121" y="89"/>
                </a:cubicBezTo>
                <a:cubicBezTo>
                  <a:pt x="121" y="39"/>
                  <a:pt x="121" y="39"/>
                  <a:pt x="121" y="39"/>
                </a:cubicBezTo>
                <a:cubicBezTo>
                  <a:pt x="121" y="35"/>
                  <a:pt x="122" y="32"/>
                  <a:pt x="124" y="30"/>
                </a:cubicBezTo>
                <a:cubicBezTo>
                  <a:pt x="128" y="25"/>
                  <a:pt x="137" y="27"/>
                  <a:pt x="137" y="42"/>
                </a:cubicBezTo>
                <a:lnTo>
                  <a:pt x="137" y="1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3" name="文本框 32"/>
          <p:cNvSpPr txBox="1"/>
          <p:nvPr/>
        </p:nvSpPr>
        <p:spPr>
          <a:xfrm>
            <a:off x="7475220" y="5211569"/>
            <a:ext cx="14857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/>
              <a:t>用词准确</a:t>
            </a:r>
            <a:endParaRPr lang="zh-CN" altLang="en-US" sz="2400" b="1">
              <a:solidFill>
                <a:schemeClr val="tx1"/>
              </a:solidFill>
              <a:latin typeface="字魂131号-酷乐潮玩体" panose="00000500000000000000" charset="-122"/>
              <a:ea typeface="字魂131号-酷乐潮玩体" panose="00000500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804189" y="4835842"/>
            <a:ext cx="3081048" cy="1200329"/>
          </a:xfrm>
          <a:prstGeom prst="rect">
            <a:avLst/>
          </a:prstGeom>
          <a:noFill/>
          <a:ln w="34925"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>
                <a:latin typeface="华文楷体" panose="02010600040101010101" pitchFamily="2" charset="-122"/>
                <a:ea typeface="华文楷体" panose="02010600040101010101" pitchFamily="2" charset="-122"/>
              </a:rPr>
              <a:t>如：“此处敌军抵抗较为顽强”，“较为”二</a:t>
            </a:r>
            <a:r>
              <a:rPr lang="zh-CN" altLang="zh-CN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字</a:t>
            </a:r>
            <a: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zh-CN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zh-CN">
                <a:latin typeface="华文楷体" panose="02010600040101010101" pitchFamily="2" charset="-122"/>
                <a:ea typeface="华文楷体" panose="02010600040101010101" pitchFamily="2" charset="-122"/>
              </a:rPr>
              <a:t>西起九江</a:t>
            </a:r>
            <a:r>
              <a:rPr lang="zh-CN" altLang="zh-CN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（不含</a:t>
            </a:r>
            <a:r>
              <a:rPr lang="zh-CN" altLang="zh-CN">
                <a:latin typeface="华文楷体" panose="02010600040101010101" pitchFamily="2" charset="-122"/>
                <a:ea typeface="华文楷体" panose="02010600040101010101" pitchFamily="2" charset="-122"/>
              </a:rPr>
              <a:t>）”“不含”二字</a:t>
            </a:r>
            <a:r>
              <a:rPr lang="zh-CN" altLang="zh-CN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等</a:t>
            </a:r>
            <a:r>
              <a:rPr lang="zh-CN" altLang="en-US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>
    <mc:Choice xmlns:p14="http://schemas.microsoft.com/office/powerpoint/2010/main" Requires="p14">
      <p:transition advTm="3000" p14:dur="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33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241935" y="322588"/>
            <a:ext cx="11708765" cy="6368415"/>
          </a:xfrm>
          <a:prstGeom prst="rect">
            <a:avLst/>
          </a:prstGeom>
          <a:solidFill>
            <a:srgbClr val="E7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41935" y="495300"/>
            <a:ext cx="735330" cy="1225550"/>
            <a:chOff x="382" y="851"/>
            <a:chExt cx="1158" cy="193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rcRect l="49905"/>
            <a:stretch>
              <a:fillRect/>
            </a:stretch>
          </p:blipFill>
          <p:spPr>
            <a:xfrm>
              <a:off x="382" y="851"/>
              <a:ext cx="721" cy="1930"/>
            </a:xfrm>
            <a:prstGeom prst="rect">
              <a:avLst/>
            </a:prstGeom>
          </p:spPr>
        </p:pic>
        <p:sp>
          <p:nvSpPr>
            <p:cNvPr id="13" name="椭圆 12"/>
            <p:cNvSpPr/>
            <p:nvPr/>
          </p:nvSpPr>
          <p:spPr>
            <a:xfrm>
              <a:off x="1206" y="1745"/>
              <a:ext cx="335" cy="335"/>
            </a:xfrm>
            <a:prstGeom prst="ellipse">
              <a:avLst/>
            </a:prstGeom>
            <a:noFill/>
            <a:ln w="31750">
              <a:solidFill>
                <a:srgbClr val="6E9D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651375" y="4889500"/>
            <a:ext cx="310515" cy="323215"/>
            <a:chOff x="12008" y="5535"/>
            <a:chExt cx="489" cy="509"/>
          </a:xfrm>
          <a:solidFill>
            <a:srgbClr val="E7F3F1"/>
          </a:solidFill>
        </p:grpSpPr>
        <p:sp>
          <p:nvSpPr>
            <p:cNvPr id="113" name="Freeform 125"/>
            <p:cNvSpPr/>
            <p:nvPr/>
          </p:nvSpPr>
          <p:spPr bwMode="auto">
            <a:xfrm>
              <a:off x="12060" y="5535"/>
              <a:ext cx="231" cy="231"/>
            </a:xfrm>
            <a:custGeom>
              <a:gdLst>
                <a:gd name="T0" fmla="*/ 18 w 92"/>
                <a:gd name="T1" fmla="*/ 20 h 92"/>
                <a:gd name="T2" fmla="*/ 0 w 92"/>
                <a:gd name="T3" fmla="*/ 87 h 92"/>
                <a:gd name="T4" fmla="*/ 73 w 92"/>
                <a:gd name="T5" fmla="*/ 92 h 92"/>
                <a:gd name="T6" fmla="*/ 92 w 92"/>
                <a:gd name="T7" fmla="*/ 25 h 92"/>
                <a:gd name="T8" fmla="*/ 18 w 92"/>
                <a:gd name="T9" fmla="*/ 20 h 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2">
                  <a:moveTo>
                    <a:pt x="18" y="20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43" y="71"/>
                    <a:pt x="73" y="92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2" y="25"/>
                    <a:pt x="63" y="0"/>
                    <a:pt x="1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Freeform 126"/>
            <p:cNvSpPr/>
            <p:nvPr/>
          </p:nvSpPr>
          <p:spPr bwMode="auto">
            <a:xfrm>
              <a:off x="12008" y="5728"/>
              <a:ext cx="231" cy="233"/>
            </a:xfrm>
            <a:custGeom>
              <a:gdLst>
                <a:gd name="T0" fmla="*/ 18 w 91"/>
                <a:gd name="T1" fmla="*/ 20 h 92"/>
                <a:gd name="T2" fmla="*/ 0 w 91"/>
                <a:gd name="T3" fmla="*/ 87 h 92"/>
                <a:gd name="T4" fmla="*/ 72 w 91"/>
                <a:gd name="T5" fmla="*/ 92 h 92"/>
                <a:gd name="T6" fmla="*/ 91 w 91"/>
                <a:gd name="T7" fmla="*/ 24 h 92"/>
                <a:gd name="T8" fmla="*/ 18 w 91"/>
                <a:gd name="T9" fmla="*/ 20 h 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2">
                  <a:moveTo>
                    <a:pt x="18" y="20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42" y="71"/>
                    <a:pt x="72" y="92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91" y="24"/>
                    <a:pt x="62" y="0"/>
                    <a:pt x="1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Freeform 127"/>
            <p:cNvSpPr/>
            <p:nvPr/>
          </p:nvSpPr>
          <p:spPr bwMode="auto">
            <a:xfrm>
              <a:off x="12269" y="5614"/>
              <a:ext cx="229" cy="231"/>
            </a:xfrm>
            <a:custGeom>
              <a:gdLst>
                <a:gd name="T0" fmla="*/ 73 w 91"/>
                <a:gd name="T1" fmla="*/ 71 h 91"/>
                <a:gd name="T2" fmla="*/ 91 w 91"/>
                <a:gd name="T3" fmla="*/ 4 h 91"/>
                <a:gd name="T4" fmla="*/ 19 w 91"/>
                <a:gd name="T5" fmla="*/ 0 h 91"/>
                <a:gd name="T6" fmla="*/ 0 w 91"/>
                <a:gd name="T7" fmla="*/ 67 h 91"/>
                <a:gd name="T8" fmla="*/ 73 w 91"/>
                <a:gd name="T9" fmla="*/ 71 h 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1">
                  <a:moveTo>
                    <a:pt x="73" y="71"/>
                  </a:moveTo>
                  <a:cubicBezTo>
                    <a:pt x="91" y="4"/>
                    <a:pt x="91" y="4"/>
                    <a:pt x="91" y="4"/>
                  </a:cubicBezTo>
                  <a:cubicBezTo>
                    <a:pt x="91" y="4"/>
                    <a:pt x="49" y="21"/>
                    <a:pt x="19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7"/>
                    <a:pt x="29" y="91"/>
                    <a:pt x="73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Freeform 128"/>
            <p:cNvSpPr/>
            <p:nvPr/>
          </p:nvSpPr>
          <p:spPr bwMode="auto">
            <a:xfrm>
              <a:off x="12213" y="5814"/>
              <a:ext cx="229" cy="231"/>
            </a:xfrm>
            <a:custGeom>
              <a:gdLst>
                <a:gd name="T0" fmla="*/ 73 w 91"/>
                <a:gd name="T1" fmla="*/ 71 h 91"/>
                <a:gd name="T2" fmla="*/ 91 w 91"/>
                <a:gd name="T3" fmla="*/ 4 h 91"/>
                <a:gd name="T4" fmla="*/ 19 w 91"/>
                <a:gd name="T5" fmla="*/ 0 h 91"/>
                <a:gd name="T6" fmla="*/ 0 w 91"/>
                <a:gd name="T7" fmla="*/ 67 h 91"/>
                <a:gd name="T8" fmla="*/ 73 w 91"/>
                <a:gd name="T9" fmla="*/ 71 h 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1">
                  <a:moveTo>
                    <a:pt x="73" y="71"/>
                  </a:moveTo>
                  <a:cubicBezTo>
                    <a:pt x="91" y="4"/>
                    <a:pt x="91" y="4"/>
                    <a:pt x="91" y="4"/>
                  </a:cubicBezTo>
                  <a:cubicBezTo>
                    <a:pt x="91" y="4"/>
                    <a:pt x="48" y="21"/>
                    <a:pt x="19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7"/>
                    <a:pt x="28" y="91"/>
                    <a:pt x="73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1044660" y="724947"/>
            <a:ext cx="39540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/>
              <a:t>三</a:t>
            </a:r>
            <a:r>
              <a:rPr lang="zh-CN" altLang="en-US" sz="3600" smtClean="0"/>
              <a:t>、单课品</a:t>
            </a:r>
            <a:r>
              <a:rPr lang="zh-CN" altLang="en-US" sz="3600"/>
              <a:t>析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017" y="1351935"/>
            <a:ext cx="3981425" cy="5037576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5944809" y="1354357"/>
            <a:ext cx="1714500" cy="623455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标   题</a:t>
            </a:r>
            <a:endParaRPr lang="zh-CN" altLang="en-US" sz="280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5944809" y="2250986"/>
            <a:ext cx="1661097" cy="5416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电   头</a:t>
            </a:r>
            <a:endParaRPr lang="zh-CN" altLang="en-US" sz="280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984922" y="1491809"/>
            <a:ext cx="11252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/>
              <a:t>主要</a:t>
            </a:r>
            <a:r>
              <a:rPr lang="zh-CN" altLang="zh-CN" smtClean="0"/>
              <a:t>内容</a:t>
            </a:r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8016171" y="2300350"/>
            <a:ext cx="2944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/>
              <a:t>新闻来源，以利读者判断</a:t>
            </a:r>
            <a:endParaRPr lang="zh-CN" altLang="en-US"/>
          </a:p>
        </p:txBody>
      </p:sp>
      <p:sp>
        <p:nvSpPr>
          <p:cNvPr id="40" name="圆角矩形 39"/>
          <p:cNvSpPr/>
          <p:nvPr/>
        </p:nvSpPr>
        <p:spPr>
          <a:xfrm>
            <a:off x="5976296" y="2947570"/>
            <a:ext cx="1661097" cy="559226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导   语</a:t>
            </a:r>
            <a:endParaRPr lang="zh-CN" altLang="en-US" sz="280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856498" y="3042517"/>
            <a:ext cx="3701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/>
              <a:t>“何时”</a:t>
            </a:r>
            <a:r>
              <a:rPr lang="zh-CN" altLang="zh-CN" smtClean="0"/>
              <a:t>“何地” “何事”</a:t>
            </a:r>
            <a:endParaRPr lang="zh-CN" altLang="en-US"/>
          </a:p>
        </p:txBody>
      </p:sp>
      <p:sp>
        <p:nvSpPr>
          <p:cNvPr id="49" name="圆角矩形 48"/>
          <p:cNvSpPr/>
          <p:nvPr/>
        </p:nvSpPr>
        <p:spPr>
          <a:xfrm>
            <a:off x="5944809" y="3942160"/>
            <a:ext cx="1661097" cy="54100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主    体</a:t>
            </a:r>
            <a:endParaRPr lang="zh-CN" altLang="en-US" sz="280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cxnSp>
        <p:nvCxnSpPr>
          <p:cNvPr id="452" name="直接箭头连接符 451"/>
          <p:cNvCxnSpPr/>
          <p:nvPr/>
        </p:nvCxnSpPr>
        <p:spPr>
          <a:xfrm>
            <a:off x="5064093" y="1676475"/>
            <a:ext cx="789709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4" name="直接箭头连接符 453"/>
          <p:cNvCxnSpPr/>
          <p:nvPr/>
        </p:nvCxnSpPr>
        <p:spPr>
          <a:xfrm>
            <a:off x="5142083" y="4212664"/>
            <a:ext cx="749327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0" name="肘形连接符 459"/>
          <p:cNvCxnSpPr/>
          <p:nvPr/>
        </p:nvCxnSpPr>
        <p:spPr>
          <a:xfrm>
            <a:off x="5064093" y="2476487"/>
            <a:ext cx="767797" cy="750696"/>
          </a:xfrm>
          <a:prstGeom prst="bentConnector3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2" name="直接箭头连接符 461"/>
          <p:cNvCxnSpPr/>
          <p:nvPr/>
        </p:nvCxnSpPr>
        <p:spPr>
          <a:xfrm flipV="1">
            <a:off x="5064093" y="2300350"/>
            <a:ext cx="767797" cy="2002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4" name="文本框 463"/>
          <p:cNvSpPr txBox="1"/>
          <p:nvPr/>
        </p:nvSpPr>
        <p:spPr>
          <a:xfrm>
            <a:off x="5219326" y="705604"/>
            <a:ext cx="35848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报道新闻事件</a:t>
            </a:r>
            <a:endParaRPr lang="zh-CN" altLang="en-US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968386" y="3774221"/>
            <a:ext cx="2968977" cy="2878257"/>
            <a:chOff x="8016171" y="3752235"/>
            <a:chExt cx="2968977" cy="2878257"/>
          </a:xfrm>
        </p:grpSpPr>
        <p:sp>
          <p:nvSpPr>
            <p:cNvPr id="15" name="流程图: 合并 14"/>
            <p:cNvSpPr/>
            <p:nvPr/>
          </p:nvSpPr>
          <p:spPr>
            <a:xfrm>
              <a:off x="8016171" y="3752235"/>
              <a:ext cx="2968977" cy="2878257"/>
            </a:xfrm>
            <a:prstGeom prst="flowChartMerg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8331200" y="4301068"/>
              <a:ext cx="2390450" cy="41316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8601769" y="4909097"/>
              <a:ext cx="1772720" cy="9258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8929511" y="5485068"/>
              <a:ext cx="1128889" cy="9644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8" name="文本框 447"/>
          <p:cNvSpPr txBox="1"/>
          <p:nvPr/>
        </p:nvSpPr>
        <p:spPr>
          <a:xfrm>
            <a:off x="8283415" y="3844449"/>
            <a:ext cx="2390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FF00"/>
                </a:solidFill>
              </a:rPr>
              <a:t>谁</a:t>
            </a:r>
            <a:r>
              <a:rPr lang="zh-CN" altLang="en-US" smtClean="0">
                <a:solidFill>
                  <a:srgbClr val="FFFF00"/>
                </a:solidFill>
              </a:rPr>
              <a:t>获奖</a:t>
            </a:r>
            <a:r>
              <a:rPr lang="en-US" altLang="zh-CN" smtClean="0">
                <a:solidFill>
                  <a:srgbClr val="FFFF00"/>
                </a:solidFill>
              </a:rPr>
              <a:t>—</a:t>
            </a:r>
            <a:r>
              <a:rPr lang="zh-CN" altLang="en-US" smtClean="0">
                <a:solidFill>
                  <a:srgbClr val="FF0000"/>
                </a:solidFill>
              </a:rPr>
              <a:t>最重要事实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49" name="文本框 448"/>
          <p:cNvSpPr txBox="1"/>
          <p:nvPr/>
        </p:nvSpPr>
        <p:spPr>
          <a:xfrm>
            <a:off x="8539273" y="4343712"/>
            <a:ext cx="21160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>
                <a:solidFill>
                  <a:srgbClr val="FFFF00"/>
                </a:solidFill>
              </a:rPr>
              <a:t>谁</a:t>
            </a:r>
            <a:r>
              <a:rPr lang="zh-CN" altLang="zh-CN" smtClean="0">
                <a:solidFill>
                  <a:srgbClr val="FFFF00"/>
                </a:solidFill>
              </a:rPr>
              <a:t>颁奖</a:t>
            </a:r>
            <a:r>
              <a:rPr lang="zh-CN" altLang="en-US" smtClean="0">
                <a:solidFill>
                  <a:srgbClr val="FFFF00"/>
                </a:solidFill>
              </a:rPr>
              <a:t>、</a:t>
            </a:r>
            <a:r>
              <a:rPr lang="zh-CN" altLang="zh-CN" smtClean="0">
                <a:solidFill>
                  <a:srgbClr val="FFFF00"/>
                </a:solidFill>
              </a:rPr>
              <a:t>何时何地颁奖</a:t>
            </a:r>
            <a:r>
              <a:rPr lang="en-US" altLang="zh-CN" smtClean="0">
                <a:solidFill>
                  <a:srgbClr val="FFFF00"/>
                </a:solidFill>
              </a:rPr>
              <a:t>—</a:t>
            </a:r>
            <a:r>
              <a:rPr lang="zh-CN" altLang="en-US" smtClean="0">
                <a:solidFill>
                  <a:srgbClr val="FF0000"/>
                </a:solidFill>
              </a:rPr>
              <a:t>次要事实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51" name="文本框 450"/>
          <p:cNvSpPr txBox="1"/>
          <p:nvPr/>
        </p:nvSpPr>
        <p:spPr>
          <a:xfrm>
            <a:off x="8836947" y="4968451"/>
            <a:ext cx="1345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>
                <a:solidFill>
                  <a:srgbClr val="FFFF00"/>
                </a:solidFill>
              </a:rPr>
              <a:t>新闻</a:t>
            </a:r>
            <a:r>
              <a:rPr lang="zh-CN" altLang="zh-CN" sz="1600" smtClean="0">
                <a:solidFill>
                  <a:srgbClr val="FFFF00"/>
                </a:solidFill>
              </a:rPr>
              <a:t>背景</a:t>
            </a:r>
            <a:r>
              <a:rPr lang="en-US" altLang="zh-CN" sz="1600" smtClean="0">
                <a:solidFill>
                  <a:srgbClr val="FFFF00"/>
                </a:solidFill>
              </a:rPr>
              <a:t>—</a:t>
            </a:r>
            <a:r>
              <a:rPr lang="zh-CN" altLang="en-US" sz="1600" smtClean="0">
                <a:solidFill>
                  <a:srgbClr val="FF0000"/>
                </a:solidFill>
              </a:rPr>
              <a:t>再次要事实</a:t>
            </a:r>
            <a:endParaRPr lang="zh-CN" altLang="en-US" sz="1600">
              <a:solidFill>
                <a:srgbClr val="FF0000"/>
              </a:solidFill>
            </a:endParaRPr>
          </a:p>
        </p:txBody>
      </p:sp>
      <p:sp>
        <p:nvSpPr>
          <p:cNvPr id="453" name="文本框 452"/>
          <p:cNvSpPr txBox="1"/>
          <p:nvPr/>
        </p:nvSpPr>
        <p:spPr>
          <a:xfrm>
            <a:off x="9098765" y="5527191"/>
            <a:ext cx="7789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mtClean="0">
                <a:solidFill>
                  <a:srgbClr val="FF0000"/>
                </a:solidFill>
              </a:rPr>
              <a:t>最次要事实</a:t>
            </a:r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456" name="直接箭头连接符 455"/>
          <p:cNvCxnSpPr/>
          <p:nvPr/>
        </p:nvCxnSpPr>
        <p:spPr>
          <a:xfrm flipH="1">
            <a:off x="11096978" y="3774221"/>
            <a:ext cx="22578" cy="2676300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7" name="文本框 456"/>
          <p:cNvSpPr txBox="1"/>
          <p:nvPr/>
        </p:nvSpPr>
        <p:spPr>
          <a:xfrm>
            <a:off x="11271890" y="3700878"/>
            <a:ext cx="461665" cy="28782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mtClean="0">
                <a:solidFill>
                  <a:srgbClr val="FF0000"/>
                </a:solidFill>
              </a:rPr>
              <a:t>按重要性递减原则安排事实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58" name="文本框 457"/>
          <p:cNvSpPr txBox="1"/>
          <p:nvPr/>
        </p:nvSpPr>
        <p:spPr>
          <a:xfrm>
            <a:off x="5633156" y="5260838"/>
            <a:ext cx="2754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倒</a:t>
            </a:r>
            <a:r>
              <a:rPr lang="zh-CN" altLang="en-US" sz="3200" smtClean="0"/>
              <a:t>金字塔结构</a:t>
            </a:r>
            <a:endParaRPr lang="zh-CN" altLang="en-US" sz="3200"/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advTm="3000" p14:dur="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  <p:cond evt="onBegin" delay="0">
                          <p:tn val="35"/>
                        </p:cond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  <p:cond evt="onBegin" delay="0">
                          <p:tn val="40"/>
                        </p:cond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  <p:cond evt="onBegin" delay="0">
                          <p:tn val="48"/>
                        </p:cond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  <p:cond evt="onBegin" delay="0">
                          <p:tn val="53"/>
                        </p:cond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  <p:cond evt="onBegin" delay="0">
                          <p:tn val="61"/>
                        </p:cond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  <p:cond evt="onBegin" delay="0">
                          <p:tn val="66"/>
                        </p:cond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  <p:cond evt="onBegin" delay="0">
                          <p:tn val="72"/>
                        </p:cond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  <p:cond evt="onBegin" delay="0">
                          <p:tn val="78"/>
                        </p:cond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  <p:cond evt="onBegin" delay="0">
                          <p:tn val="84"/>
                        </p:cond>
                      </p:stCondLst>
                      <p:childTnLst>
                        <p:par>
                          <p:cTn id="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  <p:cond evt="onBegin" delay="0">
                          <p:tn val="90"/>
                        </p:cond>
                      </p:stCondLst>
                      <p:childTnLst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  <p:cond evt="onBegin" delay="0">
                          <p:tn val="95"/>
                        </p:cond>
                      </p:stCondLst>
                      <p:childTnLst>
                        <p:par>
                          <p:cTn id="9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  <p:cond evt="onBegin" delay="0">
                          <p:tn val="100"/>
                        </p:cond>
                      </p:stCondLst>
                      <p:childTnLst>
                        <p:par>
                          <p:cTn id="10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6" grpId="0"/>
      <p:bldP spid="11" grpId="0"/>
      <p:bldP spid="38" grpId="0"/>
      <p:bldP spid="40" grpId="0"/>
      <p:bldP spid="41" grpId="0"/>
      <p:bldP spid="49" grpId="0"/>
      <p:bldP spid="448" grpId="0"/>
      <p:bldP spid="449" grpId="0"/>
      <p:bldP spid="451" grpId="0"/>
      <p:bldP spid="453" grpId="0"/>
      <p:bldP spid="457" grpId="0"/>
      <p:bldP spid="45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212407" y="274088"/>
            <a:ext cx="11708765" cy="6368415"/>
          </a:xfrm>
          <a:prstGeom prst="rect">
            <a:avLst/>
          </a:prstGeom>
          <a:solidFill>
            <a:srgbClr val="E7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mtClean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pPr algn="ctr"/>
            <a:endParaRPr lang="en-US" altLang="zh-CN" smtClean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en-US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第</a:t>
            </a:r>
            <a:r>
              <a:rPr lang="en-US" altLang="zh-CN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2</a:t>
            </a:r>
            <a:r>
              <a:rPr lang="zh-CN" altLang="en-US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课</a:t>
            </a:r>
            <a:endParaRPr lang="en-US" altLang="zh-CN" smtClean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zh-CN" sz="2400">
                <a:solidFill>
                  <a:schemeClr val="bg2">
                    <a:lumMod val="50000"/>
                  </a:schemeClr>
                </a:solidFill>
              </a:rPr>
              <a:t>《首届诺贝尔奖颁发》</a:t>
            </a:r>
            <a:endParaRPr lang="zh-CN" altLang="en-US" sz="2400">
              <a:solidFill>
                <a:schemeClr val="bg2">
                  <a:lumMod val="50000"/>
                </a:schemeClr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41935" y="495300"/>
            <a:ext cx="735330" cy="1225550"/>
            <a:chOff x="382" y="851"/>
            <a:chExt cx="1158" cy="193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rcRect l="49905"/>
            <a:stretch>
              <a:fillRect/>
            </a:stretch>
          </p:blipFill>
          <p:spPr>
            <a:xfrm>
              <a:off x="382" y="851"/>
              <a:ext cx="721" cy="1930"/>
            </a:xfrm>
            <a:prstGeom prst="rect">
              <a:avLst/>
            </a:prstGeom>
          </p:spPr>
        </p:pic>
        <p:sp>
          <p:nvSpPr>
            <p:cNvPr id="13" name="椭圆 12"/>
            <p:cNvSpPr/>
            <p:nvPr/>
          </p:nvSpPr>
          <p:spPr>
            <a:xfrm>
              <a:off x="1206" y="1745"/>
              <a:ext cx="335" cy="335"/>
            </a:xfrm>
            <a:prstGeom prst="ellipse">
              <a:avLst/>
            </a:prstGeom>
            <a:noFill/>
            <a:ln w="31750">
              <a:solidFill>
                <a:srgbClr val="6E9D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弧形 11"/>
          <p:cNvSpPr/>
          <p:nvPr/>
        </p:nvSpPr>
        <p:spPr>
          <a:xfrm>
            <a:off x="4417060" y="2317750"/>
            <a:ext cx="3299460" cy="3265170"/>
          </a:xfrm>
          <a:prstGeom prst="arc">
            <a:avLst>
              <a:gd name="adj1" fmla="val 7978874"/>
              <a:gd name="adj2" fmla="val 2118964"/>
            </a:avLst>
          </a:prstGeom>
          <a:ln w="50800" cmpd="dbl">
            <a:solidFill>
              <a:srgbClr val="6E9D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493895" y="4759960"/>
            <a:ext cx="608330" cy="608330"/>
          </a:xfrm>
          <a:prstGeom prst="ellipse">
            <a:avLst/>
          </a:prstGeom>
          <a:solidFill>
            <a:srgbClr val="F096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311246" y="3024129"/>
            <a:ext cx="608330" cy="608330"/>
          </a:xfrm>
          <a:prstGeom prst="ellipse">
            <a:avLst/>
          </a:prstGeom>
          <a:solidFill>
            <a:srgbClr val="5CC3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308179" y="2945758"/>
            <a:ext cx="608330" cy="608330"/>
          </a:xfrm>
          <a:prstGeom prst="ellipse">
            <a:avLst/>
          </a:prstGeom>
          <a:solidFill>
            <a:srgbClr val="E842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940868" y="4835842"/>
            <a:ext cx="585470" cy="608330"/>
          </a:xfrm>
          <a:prstGeom prst="ellipse">
            <a:avLst/>
          </a:prstGeom>
          <a:solidFill>
            <a:srgbClr val="6E9D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Freeform 83"/>
          <p:cNvSpPr/>
          <p:nvPr/>
        </p:nvSpPr>
        <p:spPr bwMode="auto">
          <a:xfrm>
            <a:off x="4486854" y="3158330"/>
            <a:ext cx="220228" cy="299966"/>
          </a:xfrm>
          <a:custGeom>
            <a:gdLst>
              <a:gd name="T0" fmla="*/ 137 w 137"/>
              <a:gd name="T1" fmla="*/ 148 h 187"/>
              <a:gd name="T2" fmla="*/ 121 w 137"/>
              <a:gd name="T3" fmla="*/ 178 h 187"/>
              <a:gd name="T4" fmla="*/ 87 w 137"/>
              <a:gd name="T5" fmla="*/ 187 h 187"/>
              <a:gd name="T6" fmla="*/ 49 w 137"/>
              <a:gd name="T7" fmla="*/ 173 h 187"/>
              <a:gd name="T8" fmla="*/ 35 w 137"/>
              <a:gd name="T9" fmla="*/ 149 h 187"/>
              <a:gd name="T10" fmla="*/ 35 w 137"/>
              <a:gd name="T11" fmla="*/ 148 h 187"/>
              <a:gd name="T12" fmla="*/ 8 w 137"/>
              <a:gd name="T13" fmla="*/ 110 h 187"/>
              <a:gd name="T14" fmla="*/ 0 w 137"/>
              <a:gd name="T15" fmla="*/ 97 h 187"/>
              <a:gd name="T16" fmla="*/ 1 w 137"/>
              <a:gd name="T17" fmla="*/ 95 h 187"/>
              <a:gd name="T18" fmla="*/ 9 w 137"/>
              <a:gd name="T19" fmla="*/ 91 h 187"/>
              <a:gd name="T20" fmla="*/ 16 w 137"/>
              <a:gd name="T21" fmla="*/ 94 h 187"/>
              <a:gd name="T22" fmla="*/ 18 w 137"/>
              <a:gd name="T23" fmla="*/ 96 h 187"/>
              <a:gd name="T24" fmla="*/ 40 w 137"/>
              <a:gd name="T25" fmla="*/ 115 h 187"/>
              <a:gd name="T26" fmla="*/ 45 w 137"/>
              <a:gd name="T27" fmla="*/ 117 h 187"/>
              <a:gd name="T28" fmla="*/ 50 w 137"/>
              <a:gd name="T29" fmla="*/ 111 h 187"/>
              <a:gd name="T30" fmla="*/ 50 w 137"/>
              <a:gd name="T31" fmla="*/ 103 h 187"/>
              <a:gd name="T32" fmla="*/ 50 w 137"/>
              <a:gd name="T33" fmla="*/ 27 h 187"/>
              <a:gd name="T34" fmla="*/ 65 w 137"/>
              <a:gd name="T35" fmla="*/ 27 h 187"/>
              <a:gd name="T36" fmla="*/ 65 w 137"/>
              <a:gd name="T37" fmla="*/ 88 h 187"/>
              <a:gd name="T38" fmla="*/ 69 w 137"/>
              <a:gd name="T39" fmla="*/ 96 h 187"/>
              <a:gd name="T40" fmla="*/ 73 w 137"/>
              <a:gd name="T41" fmla="*/ 90 h 187"/>
              <a:gd name="T42" fmla="*/ 73 w 137"/>
              <a:gd name="T43" fmla="*/ 11 h 187"/>
              <a:gd name="T44" fmla="*/ 76 w 137"/>
              <a:gd name="T45" fmla="*/ 3 h 187"/>
              <a:gd name="T46" fmla="*/ 86 w 137"/>
              <a:gd name="T47" fmla="*/ 2 h 187"/>
              <a:gd name="T48" fmla="*/ 88 w 137"/>
              <a:gd name="T49" fmla="*/ 9 h 187"/>
              <a:gd name="T50" fmla="*/ 88 w 137"/>
              <a:gd name="T51" fmla="*/ 76 h 187"/>
              <a:gd name="T52" fmla="*/ 88 w 137"/>
              <a:gd name="T53" fmla="*/ 85 h 187"/>
              <a:gd name="T54" fmla="*/ 92 w 137"/>
              <a:gd name="T55" fmla="*/ 94 h 187"/>
              <a:gd name="T56" fmla="*/ 97 w 137"/>
              <a:gd name="T57" fmla="*/ 85 h 187"/>
              <a:gd name="T58" fmla="*/ 97 w 137"/>
              <a:gd name="T59" fmla="*/ 73 h 187"/>
              <a:gd name="T60" fmla="*/ 97 w 137"/>
              <a:gd name="T61" fmla="*/ 24 h 187"/>
              <a:gd name="T62" fmla="*/ 99 w 137"/>
              <a:gd name="T63" fmla="*/ 15 h 187"/>
              <a:gd name="T64" fmla="*/ 113 w 137"/>
              <a:gd name="T65" fmla="*/ 25 h 187"/>
              <a:gd name="T66" fmla="*/ 113 w 137"/>
              <a:gd name="T67" fmla="*/ 79 h 187"/>
              <a:gd name="T68" fmla="*/ 113 w 137"/>
              <a:gd name="T69" fmla="*/ 89 h 187"/>
              <a:gd name="T70" fmla="*/ 117 w 137"/>
              <a:gd name="T71" fmla="*/ 98 h 187"/>
              <a:gd name="T72" fmla="*/ 121 w 137"/>
              <a:gd name="T73" fmla="*/ 89 h 187"/>
              <a:gd name="T74" fmla="*/ 121 w 137"/>
              <a:gd name="T75" fmla="*/ 39 h 187"/>
              <a:gd name="T76" fmla="*/ 124 w 137"/>
              <a:gd name="T77" fmla="*/ 30 h 187"/>
              <a:gd name="T78" fmla="*/ 137 w 137"/>
              <a:gd name="T79" fmla="*/ 42 h 187"/>
              <a:gd name="T80" fmla="*/ 137 w 137"/>
              <a:gd name="T81" fmla="*/ 148 h 18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7" h="187">
                <a:moveTo>
                  <a:pt x="137" y="148"/>
                </a:moveTo>
                <a:cubicBezTo>
                  <a:pt x="137" y="163"/>
                  <a:pt x="129" y="170"/>
                  <a:pt x="121" y="178"/>
                </a:cubicBezTo>
                <a:cubicBezTo>
                  <a:pt x="117" y="181"/>
                  <a:pt x="104" y="187"/>
                  <a:pt x="87" y="187"/>
                </a:cubicBezTo>
                <a:cubicBezTo>
                  <a:pt x="76" y="187"/>
                  <a:pt x="61" y="185"/>
                  <a:pt x="49" y="173"/>
                </a:cubicBezTo>
                <a:cubicBezTo>
                  <a:pt x="44" y="168"/>
                  <a:pt x="36" y="158"/>
                  <a:pt x="35" y="149"/>
                </a:cubicBezTo>
                <a:cubicBezTo>
                  <a:pt x="35" y="148"/>
                  <a:pt x="35" y="148"/>
                  <a:pt x="35" y="148"/>
                </a:cubicBezTo>
                <a:cubicBezTo>
                  <a:pt x="28" y="133"/>
                  <a:pt x="14" y="116"/>
                  <a:pt x="8" y="110"/>
                </a:cubicBezTo>
                <a:cubicBezTo>
                  <a:pt x="3" y="105"/>
                  <a:pt x="0" y="101"/>
                  <a:pt x="0" y="97"/>
                </a:cubicBezTo>
                <a:cubicBezTo>
                  <a:pt x="0" y="97"/>
                  <a:pt x="0" y="95"/>
                  <a:pt x="1" y="95"/>
                </a:cubicBezTo>
                <a:cubicBezTo>
                  <a:pt x="3" y="93"/>
                  <a:pt x="6" y="91"/>
                  <a:pt x="9" y="91"/>
                </a:cubicBezTo>
                <a:cubicBezTo>
                  <a:pt x="11" y="91"/>
                  <a:pt x="14" y="92"/>
                  <a:pt x="16" y="94"/>
                </a:cubicBezTo>
                <a:cubicBezTo>
                  <a:pt x="18" y="96"/>
                  <a:pt x="18" y="96"/>
                  <a:pt x="18" y="96"/>
                </a:cubicBezTo>
                <a:cubicBezTo>
                  <a:pt x="23" y="101"/>
                  <a:pt x="32" y="110"/>
                  <a:pt x="40" y="115"/>
                </a:cubicBezTo>
                <a:cubicBezTo>
                  <a:pt x="42" y="116"/>
                  <a:pt x="43" y="117"/>
                  <a:pt x="45" y="117"/>
                </a:cubicBezTo>
                <a:cubicBezTo>
                  <a:pt x="46" y="117"/>
                  <a:pt x="49" y="116"/>
                  <a:pt x="50" y="111"/>
                </a:cubicBezTo>
                <a:cubicBezTo>
                  <a:pt x="50" y="109"/>
                  <a:pt x="50" y="106"/>
                  <a:pt x="50" y="103"/>
                </a:cubicBezTo>
                <a:cubicBezTo>
                  <a:pt x="50" y="27"/>
                  <a:pt x="50" y="27"/>
                  <a:pt x="50" y="27"/>
                </a:cubicBezTo>
                <a:cubicBezTo>
                  <a:pt x="50" y="16"/>
                  <a:pt x="65" y="16"/>
                  <a:pt x="65" y="27"/>
                </a:cubicBezTo>
                <a:cubicBezTo>
                  <a:pt x="65" y="88"/>
                  <a:pt x="65" y="88"/>
                  <a:pt x="65" y="88"/>
                </a:cubicBezTo>
                <a:cubicBezTo>
                  <a:pt x="65" y="88"/>
                  <a:pt x="65" y="96"/>
                  <a:pt x="69" y="96"/>
                </a:cubicBezTo>
                <a:cubicBezTo>
                  <a:pt x="73" y="96"/>
                  <a:pt x="73" y="92"/>
                  <a:pt x="73" y="90"/>
                </a:cubicBezTo>
                <a:cubicBezTo>
                  <a:pt x="73" y="11"/>
                  <a:pt x="73" y="11"/>
                  <a:pt x="73" y="11"/>
                </a:cubicBezTo>
                <a:cubicBezTo>
                  <a:pt x="73" y="8"/>
                  <a:pt x="74" y="5"/>
                  <a:pt x="76" y="3"/>
                </a:cubicBezTo>
                <a:cubicBezTo>
                  <a:pt x="78" y="0"/>
                  <a:pt x="83" y="0"/>
                  <a:pt x="86" y="2"/>
                </a:cubicBezTo>
                <a:cubicBezTo>
                  <a:pt x="87" y="4"/>
                  <a:pt x="88" y="6"/>
                  <a:pt x="88" y="9"/>
                </a:cubicBezTo>
                <a:cubicBezTo>
                  <a:pt x="88" y="22"/>
                  <a:pt x="88" y="58"/>
                  <a:pt x="88" y="76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88"/>
                  <a:pt x="88" y="94"/>
                  <a:pt x="92" y="94"/>
                </a:cubicBezTo>
                <a:cubicBezTo>
                  <a:pt x="97" y="94"/>
                  <a:pt x="97" y="88"/>
                  <a:pt x="97" y="85"/>
                </a:cubicBezTo>
                <a:cubicBezTo>
                  <a:pt x="97" y="83"/>
                  <a:pt x="97" y="78"/>
                  <a:pt x="97" y="73"/>
                </a:cubicBezTo>
                <a:cubicBezTo>
                  <a:pt x="97" y="56"/>
                  <a:pt x="97" y="31"/>
                  <a:pt x="97" y="24"/>
                </a:cubicBezTo>
                <a:cubicBezTo>
                  <a:pt x="96" y="20"/>
                  <a:pt x="97" y="17"/>
                  <a:pt x="99" y="15"/>
                </a:cubicBezTo>
                <a:cubicBezTo>
                  <a:pt x="103" y="11"/>
                  <a:pt x="112" y="14"/>
                  <a:pt x="113" y="25"/>
                </a:cubicBezTo>
                <a:cubicBezTo>
                  <a:pt x="113" y="33"/>
                  <a:pt x="113" y="63"/>
                  <a:pt x="113" y="79"/>
                </a:cubicBezTo>
                <a:cubicBezTo>
                  <a:pt x="113" y="89"/>
                  <a:pt x="113" y="89"/>
                  <a:pt x="113" y="89"/>
                </a:cubicBezTo>
                <a:cubicBezTo>
                  <a:pt x="113" y="96"/>
                  <a:pt x="115" y="98"/>
                  <a:pt x="117" y="98"/>
                </a:cubicBezTo>
                <a:cubicBezTo>
                  <a:pt x="121" y="98"/>
                  <a:pt x="121" y="92"/>
                  <a:pt x="121" y="89"/>
                </a:cubicBezTo>
                <a:cubicBezTo>
                  <a:pt x="121" y="39"/>
                  <a:pt x="121" y="39"/>
                  <a:pt x="121" y="39"/>
                </a:cubicBezTo>
                <a:cubicBezTo>
                  <a:pt x="121" y="35"/>
                  <a:pt x="122" y="32"/>
                  <a:pt x="124" y="30"/>
                </a:cubicBezTo>
                <a:cubicBezTo>
                  <a:pt x="128" y="25"/>
                  <a:pt x="137" y="27"/>
                  <a:pt x="137" y="42"/>
                </a:cubicBezTo>
                <a:lnTo>
                  <a:pt x="137" y="1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463" name="组合 462"/>
          <p:cNvGrpSpPr/>
          <p:nvPr/>
        </p:nvGrpSpPr>
        <p:grpSpPr>
          <a:xfrm>
            <a:off x="7487249" y="3073393"/>
            <a:ext cx="249555" cy="353060"/>
            <a:chOff x="15632" y="1955"/>
            <a:chExt cx="393" cy="556"/>
          </a:xfrm>
          <a:solidFill>
            <a:schemeClr val="bg1"/>
          </a:solidFill>
        </p:grpSpPr>
        <p:sp>
          <p:nvSpPr>
            <p:cNvPr id="369" name="Freeform 412"/>
            <p:cNvSpPr/>
            <p:nvPr/>
          </p:nvSpPr>
          <p:spPr bwMode="auto">
            <a:xfrm>
              <a:off x="15652" y="2278"/>
              <a:ext cx="149" cy="161"/>
            </a:xfrm>
            <a:custGeom>
              <a:gdLst>
                <a:gd name="T0" fmla="*/ 10 w 59"/>
                <a:gd name="T1" fmla="*/ 31 h 64"/>
                <a:gd name="T2" fmla="*/ 53 w 59"/>
                <a:gd name="T3" fmla="*/ 9 h 64"/>
                <a:gd name="T4" fmla="*/ 50 w 59"/>
                <a:gd name="T5" fmla="*/ 0 h 64"/>
                <a:gd name="T6" fmla="*/ 0 w 59"/>
                <a:gd name="T7" fmla="*/ 0 h 64"/>
                <a:gd name="T8" fmla="*/ 10 w 59"/>
                <a:gd name="T9" fmla="*/ 31 h 6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64">
                  <a:moveTo>
                    <a:pt x="10" y="31"/>
                  </a:moveTo>
                  <a:cubicBezTo>
                    <a:pt x="31" y="64"/>
                    <a:pt x="59" y="31"/>
                    <a:pt x="53" y="9"/>
                  </a:cubicBezTo>
                  <a:cubicBezTo>
                    <a:pt x="52" y="6"/>
                    <a:pt x="51" y="3"/>
                    <a:pt x="5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12"/>
                    <a:pt x="5" y="24"/>
                    <a:pt x="1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0" name="Freeform 413"/>
            <p:cNvSpPr/>
            <p:nvPr/>
          </p:nvSpPr>
          <p:spPr bwMode="auto">
            <a:xfrm>
              <a:off x="15632" y="1955"/>
              <a:ext cx="189" cy="301"/>
            </a:xfrm>
            <a:custGeom>
              <a:gdLst>
                <a:gd name="T0" fmla="*/ 57 w 75"/>
                <a:gd name="T1" fmla="*/ 119 h 119"/>
                <a:gd name="T2" fmla="*/ 67 w 75"/>
                <a:gd name="T3" fmla="*/ 46 h 119"/>
                <a:gd name="T4" fmla="*/ 20 w 75"/>
                <a:gd name="T5" fmla="*/ 20 h 119"/>
                <a:gd name="T6" fmla="*/ 7 w 75"/>
                <a:gd name="T7" fmla="*/ 119 h 119"/>
                <a:gd name="T8" fmla="*/ 57 w 75"/>
                <a:gd name="T9" fmla="*/ 119 h 1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19">
                  <a:moveTo>
                    <a:pt x="57" y="119"/>
                  </a:moveTo>
                  <a:cubicBezTo>
                    <a:pt x="53" y="94"/>
                    <a:pt x="63" y="64"/>
                    <a:pt x="67" y="46"/>
                  </a:cubicBezTo>
                  <a:cubicBezTo>
                    <a:pt x="75" y="0"/>
                    <a:pt x="31" y="4"/>
                    <a:pt x="20" y="20"/>
                  </a:cubicBezTo>
                  <a:cubicBezTo>
                    <a:pt x="4" y="42"/>
                    <a:pt x="0" y="85"/>
                    <a:pt x="7" y="119"/>
                  </a:cubicBezTo>
                  <a:lnTo>
                    <a:pt x="57" y="1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1" name="Freeform 414"/>
            <p:cNvSpPr/>
            <p:nvPr/>
          </p:nvSpPr>
          <p:spPr bwMode="auto">
            <a:xfrm>
              <a:off x="15857" y="2349"/>
              <a:ext cx="149" cy="163"/>
            </a:xfrm>
            <a:custGeom>
              <a:gdLst>
                <a:gd name="T0" fmla="*/ 49 w 59"/>
                <a:gd name="T1" fmla="*/ 31 h 65"/>
                <a:gd name="T2" fmla="*/ 6 w 59"/>
                <a:gd name="T3" fmla="*/ 9 h 65"/>
                <a:gd name="T4" fmla="*/ 9 w 59"/>
                <a:gd name="T5" fmla="*/ 0 h 65"/>
                <a:gd name="T6" fmla="*/ 59 w 59"/>
                <a:gd name="T7" fmla="*/ 0 h 65"/>
                <a:gd name="T8" fmla="*/ 49 w 59"/>
                <a:gd name="T9" fmla="*/ 31 h 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65">
                  <a:moveTo>
                    <a:pt x="49" y="31"/>
                  </a:moveTo>
                  <a:cubicBezTo>
                    <a:pt x="27" y="65"/>
                    <a:pt x="0" y="31"/>
                    <a:pt x="6" y="9"/>
                  </a:cubicBezTo>
                  <a:cubicBezTo>
                    <a:pt x="7" y="6"/>
                    <a:pt x="8" y="4"/>
                    <a:pt x="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6" y="13"/>
                    <a:pt x="54" y="24"/>
                    <a:pt x="4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2" name="Freeform 415"/>
            <p:cNvSpPr/>
            <p:nvPr/>
          </p:nvSpPr>
          <p:spPr bwMode="auto">
            <a:xfrm>
              <a:off x="15837" y="2025"/>
              <a:ext cx="189" cy="305"/>
            </a:xfrm>
            <a:custGeom>
              <a:gdLst>
                <a:gd name="T0" fmla="*/ 18 w 75"/>
                <a:gd name="T1" fmla="*/ 120 h 120"/>
                <a:gd name="T2" fmla="*/ 8 w 75"/>
                <a:gd name="T3" fmla="*/ 46 h 120"/>
                <a:gd name="T4" fmla="*/ 55 w 75"/>
                <a:gd name="T5" fmla="*/ 21 h 120"/>
                <a:gd name="T6" fmla="*/ 68 w 75"/>
                <a:gd name="T7" fmla="*/ 120 h 120"/>
                <a:gd name="T8" fmla="*/ 18 w 75"/>
                <a:gd name="T9" fmla="*/ 120 h 1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20">
                  <a:moveTo>
                    <a:pt x="18" y="120"/>
                  </a:moveTo>
                  <a:cubicBezTo>
                    <a:pt x="22" y="94"/>
                    <a:pt x="12" y="64"/>
                    <a:pt x="8" y="46"/>
                  </a:cubicBezTo>
                  <a:cubicBezTo>
                    <a:pt x="0" y="0"/>
                    <a:pt x="44" y="4"/>
                    <a:pt x="55" y="21"/>
                  </a:cubicBezTo>
                  <a:cubicBezTo>
                    <a:pt x="71" y="43"/>
                    <a:pt x="75" y="86"/>
                    <a:pt x="68" y="120"/>
                  </a:cubicBezTo>
                  <a:lnTo>
                    <a:pt x="18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651375" y="4889500"/>
            <a:ext cx="310515" cy="323215"/>
            <a:chOff x="12008" y="5535"/>
            <a:chExt cx="489" cy="509"/>
          </a:xfrm>
          <a:solidFill>
            <a:srgbClr val="E7F3F1"/>
          </a:solidFill>
        </p:grpSpPr>
        <p:sp>
          <p:nvSpPr>
            <p:cNvPr id="113" name="Freeform 125"/>
            <p:cNvSpPr/>
            <p:nvPr/>
          </p:nvSpPr>
          <p:spPr bwMode="auto">
            <a:xfrm>
              <a:off x="12060" y="5535"/>
              <a:ext cx="231" cy="231"/>
            </a:xfrm>
            <a:custGeom>
              <a:gdLst>
                <a:gd name="T0" fmla="*/ 18 w 92"/>
                <a:gd name="T1" fmla="*/ 20 h 92"/>
                <a:gd name="T2" fmla="*/ 0 w 92"/>
                <a:gd name="T3" fmla="*/ 87 h 92"/>
                <a:gd name="T4" fmla="*/ 73 w 92"/>
                <a:gd name="T5" fmla="*/ 92 h 92"/>
                <a:gd name="T6" fmla="*/ 92 w 92"/>
                <a:gd name="T7" fmla="*/ 25 h 92"/>
                <a:gd name="T8" fmla="*/ 18 w 92"/>
                <a:gd name="T9" fmla="*/ 20 h 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2">
                  <a:moveTo>
                    <a:pt x="18" y="20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43" y="71"/>
                    <a:pt x="73" y="92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2" y="25"/>
                    <a:pt x="63" y="0"/>
                    <a:pt x="1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Freeform 126"/>
            <p:cNvSpPr/>
            <p:nvPr/>
          </p:nvSpPr>
          <p:spPr bwMode="auto">
            <a:xfrm>
              <a:off x="12008" y="5728"/>
              <a:ext cx="231" cy="233"/>
            </a:xfrm>
            <a:custGeom>
              <a:gdLst>
                <a:gd name="T0" fmla="*/ 18 w 91"/>
                <a:gd name="T1" fmla="*/ 20 h 92"/>
                <a:gd name="T2" fmla="*/ 0 w 91"/>
                <a:gd name="T3" fmla="*/ 87 h 92"/>
                <a:gd name="T4" fmla="*/ 72 w 91"/>
                <a:gd name="T5" fmla="*/ 92 h 92"/>
                <a:gd name="T6" fmla="*/ 91 w 91"/>
                <a:gd name="T7" fmla="*/ 24 h 92"/>
                <a:gd name="T8" fmla="*/ 18 w 91"/>
                <a:gd name="T9" fmla="*/ 20 h 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2">
                  <a:moveTo>
                    <a:pt x="18" y="20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42" y="71"/>
                    <a:pt x="72" y="92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91" y="24"/>
                    <a:pt x="62" y="0"/>
                    <a:pt x="1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Freeform 127"/>
            <p:cNvSpPr/>
            <p:nvPr/>
          </p:nvSpPr>
          <p:spPr bwMode="auto">
            <a:xfrm>
              <a:off x="12269" y="5614"/>
              <a:ext cx="229" cy="231"/>
            </a:xfrm>
            <a:custGeom>
              <a:gdLst>
                <a:gd name="T0" fmla="*/ 73 w 91"/>
                <a:gd name="T1" fmla="*/ 71 h 91"/>
                <a:gd name="T2" fmla="*/ 91 w 91"/>
                <a:gd name="T3" fmla="*/ 4 h 91"/>
                <a:gd name="T4" fmla="*/ 19 w 91"/>
                <a:gd name="T5" fmla="*/ 0 h 91"/>
                <a:gd name="T6" fmla="*/ 0 w 91"/>
                <a:gd name="T7" fmla="*/ 67 h 91"/>
                <a:gd name="T8" fmla="*/ 73 w 91"/>
                <a:gd name="T9" fmla="*/ 71 h 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1">
                  <a:moveTo>
                    <a:pt x="73" y="71"/>
                  </a:moveTo>
                  <a:cubicBezTo>
                    <a:pt x="91" y="4"/>
                    <a:pt x="91" y="4"/>
                    <a:pt x="91" y="4"/>
                  </a:cubicBezTo>
                  <a:cubicBezTo>
                    <a:pt x="91" y="4"/>
                    <a:pt x="49" y="21"/>
                    <a:pt x="19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7"/>
                    <a:pt x="29" y="91"/>
                    <a:pt x="73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Freeform 128"/>
            <p:cNvSpPr/>
            <p:nvPr/>
          </p:nvSpPr>
          <p:spPr bwMode="auto">
            <a:xfrm>
              <a:off x="12213" y="5814"/>
              <a:ext cx="229" cy="231"/>
            </a:xfrm>
            <a:custGeom>
              <a:gdLst>
                <a:gd name="T0" fmla="*/ 73 w 91"/>
                <a:gd name="T1" fmla="*/ 71 h 91"/>
                <a:gd name="T2" fmla="*/ 91 w 91"/>
                <a:gd name="T3" fmla="*/ 4 h 91"/>
                <a:gd name="T4" fmla="*/ 19 w 91"/>
                <a:gd name="T5" fmla="*/ 0 h 91"/>
                <a:gd name="T6" fmla="*/ 0 w 91"/>
                <a:gd name="T7" fmla="*/ 67 h 91"/>
                <a:gd name="T8" fmla="*/ 73 w 91"/>
                <a:gd name="T9" fmla="*/ 71 h 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1">
                  <a:moveTo>
                    <a:pt x="73" y="71"/>
                  </a:moveTo>
                  <a:cubicBezTo>
                    <a:pt x="91" y="4"/>
                    <a:pt x="91" y="4"/>
                    <a:pt x="91" y="4"/>
                  </a:cubicBezTo>
                  <a:cubicBezTo>
                    <a:pt x="91" y="4"/>
                    <a:pt x="48" y="21"/>
                    <a:pt x="19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7"/>
                    <a:pt x="28" y="91"/>
                    <a:pt x="73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3373120" y="4833292"/>
            <a:ext cx="9288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tx1"/>
                </a:solidFill>
                <a:latin typeface="字魂131号-酷乐潮玩体" panose="00000500000000000000" charset="-122"/>
                <a:ea typeface="字魂131号-酷乐潮玩体" panose="00000500000000000000" charset="-122"/>
              </a:rPr>
              <a:t>客观</a:t>
            </a:r>
            <a:endParaRPr lang="zh-CN" altLang="en-US" sz="2400" b="1">
              <a:solidFill>
                <a:schemeClr val="tx1"/>
              </a:solidFill>
              <a:latin typeface="字魂131号-酷乐潮玩体" panose="00000500000000000000" charset="-122"/>
              <a:ea typeface="字魂131号-酷乐潮玩体" panose="00000500000000000000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044660" y="724947"/>
            <a:ext cx="39540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/>
              <a:t>三</a:t>
            </a:r>
            <a:r>
              <a:rPr lang="zh-CN" altLang="en-US" sz="3600" smtClean="0"/>
              <a:t>、</a:t>
            </a:r>
            <a:r>
              <a:rPr lang="zh-CN" altLang="en-US" sz="3600"/>
              <a:t>单课</a:t>
            </a:r>
            <a:r>
              <a:rPr lang="zh-CN" altLang="en-US" sz="3600" smtClean="0"/>
              <a:t>品</a:t>
            </a:r>
            <a:r>
              <a:rPr lang="zh-CN" altLang="en-US" sz="3600"/>
              <a:t>析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5219326" y="705604"/>
            <a:ext cx="35848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报道新闻事件</a:t>
            </a:r>
            <a:endParaRPr lang="zh-CN" altLang="en-US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2" name="Freeform 83"/>
          <p:cNvSpPr/>
          <p:nvPr/>
        </p:nvSpPr>
        <p:spPr bwMode="auto">
          <a:xfrm>
            <a:off x="7109201" y="5000997"/>
            <a:ext cx="220228" cy="299966"/>
          </a:xfrm>
          <a:custGeom>
            <a:gdLst>
              <a:gd name="T0" fmla="*/ 137 w 137"/>
              <a:gd name="T1" fmla="*/ 148 h 187"/>
              <a:gd name="T2" fmla="*/ 121 w 137"/>
              <a:gd name="T3" fmla="*/ 178 h 187"/>
              <a:gd name="T4" fmla="*/ 87 w 137"/>
              <a:gd name="T5" fmla="*/ 187 h 187"/>
              <a:gd name="T6" fmla="*/ 49 w 137"/>
              <a:gd name="T7" fmla="*/ 173 h 187"/>
              <a:gd name="T8" fmla="*/ 35 w 137"/>
              <a:gd name="T9" fmla="*/ 149 h 187"/>
              <a:gd name="T10" fmla="*/ 35 w 137"/>
              <a:gd name="T11" fmla="*/ 148 h 187"/>
              <a:gd name="T12" fmla="*/ 8 w 137"/>
              <a:gd name="T13" fmla="*/ 110 h 187"/>
              <a:gd name="T14" fmla="*/ 0 w 137"/>
              <a:gd name="T15" fmla="*/ 97 h 187"/>
              <a:gd name="T16" fmla="*/ 1 w 137"/>
              <a:gd name="T17" fmla="*/ 95 h 187"/>
              <a:gd name="T18" fmla="*/ 9 w 137"/>
              <a:gd name="T19" fmla="*/ 91 h 187"/>
              <a:gd name="T20" fmla="*/ 16 w 137"/>
              <a:gd name="T21" fmla="*/ 94 h 187"/>
              <a:gd name="T22" fmla="*/ 18 w 137"/>
              <a:gd name="T23" fmla="*/ 96 h 187"/>
              <a:gd name="T24" fmla="*/ 40 w 137"/>
              <a:gd name="T25" fmla="*/ 115 h 187"/>
              <a:gd name="T26" fmla="*/ 45 w 137"/>
              <a:gd name="T27" fmla="*/ 117 h 187"/>
              <a:gd name="T28" fmla="*/ 50 w 137"/>
              <a:gd name="T29" fmla="*/ 111 h 187"/>
              <a:gd name="T30" fmla="*/ 50 w 137"/>
              <a:gd name="T31" fmla="*/ 103 h 187"/>
              <a:gd name="T32" fmla="*/ 50 w 137"/>
              <a:gd name="T33" fmla="*/ 27 h 187"/>
              <a:gd name="T34" fmla="*/ 65 w 137"/>
              <a:gd name="T35" fmla="*/ 27 h 187"/>
              <a:gd name="T36" fmla="*/ 65 w 137"/>
              <a:gd name="T37" fmla="*/ 88 h 187"/>
              <a:gd name="T38" fmla="*/ 69 w 137"/>
              <a:gd name="T39" fmla="*/ 96 h 187"/>
              <a:gd name="T40" fmla="*/ 73 w 137"/>
              <a:gd name="T41" fmla="*/ 90 h 187"/>
              <a:gd name="T42" fmla="*/ 73 w 137"/>
              <a:gd name="T43" fmla="*/ 11 h 187"/>
              <a:gd name="T44" fmla="*/ 76 w 137"/>
              <a:gd name="T45" fmla="*/ 3 h 187"/>
              <a:gd name="T46" fmla="*/ 86 w 137"/>
              <a:gd name="T47" fmla="*/ 2 h 187"/>
              <a:gd name="T48" fmla="*/ 88 w 137"/>
              <a:gd name="T49" fmla="*/ 9 h 187"/>
              <a:gd name="T50" fmla="*/ 88 w 137"/>
              <a:gd name="T51" fmla="*/ 76 h 187"/>
              <a:gd name="T52" fmla="*/ 88 w 137"/>
              <a:gd name="T53" fmla="*/ 85 h 187"/>
              <a:gd name="T54" fmla="*/ 92 w 137"/>
              <a:gd name="T55" fmla="*/ 94 h 187"/>
              <a:gd name="T56" fmla="*/ 97 w 137"/>
              <a:gd name="T57" fmla="*/ 85 h 187"/>
              <a:gd name="T58" fmla="*/ 97 w 137"/>
              <a:gd name="T59" fmla="*/ 73 h 187"/>
              <a:gd name="T60" fmla="*/ 97 w 137"/>
              <a:gd name="T61" fmla="*/ 24 h 187"/>
              <a:gd name="T62" fmla="*/ 99 w 137"/>
              <a:gd name="T63" fmla="*/ 15 h 187"/>
              <a:gd name="T64" fmla="*/ 113 w 137"/>
              <a:gd name="T65" fmla="*/ 25 h 187"/>
              <a:gd name="T66" fmla="*/ 113 w 137"/>
              <a:gd name="T67" fmla="*/ 79 h 187"/>
              <a:gd name="T68" fmla="*/ 113 w 137"/>
              <a:gd name="T69" fmla="*/ 89 h 187"/>
              <a:gd name="T70" fmla="*/ 117 w 137"/>
              <a:gd name="T71" fmla="*/ 98 h 187"/>
              <a:gd name="T72" fmla="*/ 121 w 137"/>
              <a:gd name="T73" fmla="*/ 89 h 187"/>
              <a:gd name="T74" fmla="*/ 121 w 137"/>
              <a:gd name="T75" fmla="*/ 39 h 187"/>
              <a:gd name="T76" fmla="*/ 124 w 137"/>
              <a:gd name="T77" fmla="*/ 30 h 187"/>
              <a:gd name="T78" fmla="*/ 137 w 137"/>
              <a:gd name="T79" fmla="*/ 42 h 187"/>
              <a:gd name="T80" fmla="*/ 137 w 137"/>
              <a:gd name="T81" fmla="*/ 148 h 18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7" h="187">
                <a:moveTo>
                  <a:pt x="137" y="148"/>
                </a:moveTo>
                <a:cubicBezTo>
                  <a:pt x="137" y="163"/>
                  <a:pt x="129" y="170"/>
                  <a:pt x="121" y="178"/>
                </a:cubicBezTo>
                <a:cubicBezTo>
                  <a:pt x="117" y="181"/>
                  <a:pt x="104" y="187"/>
                  <a:pt x="87" y="187"/>
                </a:cubicBezTo>
                <a:cubicBezTo>
                  <a:pt x="76" y="187"/>
                  <a:pt x="61" y="185"/>
                  <a:pt x="49" y="173"/>
                </a:cubicBezTo>
                <a:cubicBezTo>
                  <a:pt x="44" y="168"/>
                  <a:pt x="36" y="158"/>
                  <a:pt x="35" y="149"/>
                </a:cubicBezTo>
                <a:cubicBezTo>
                  <a:pt x="35" y="148"/>
                  <a:pt x="35" y="148"/>
                  <a:pt x="35" y="148"/>
                </a:cubicBezTo>
                <a:cubicBezTo>
                  <a:pt x="28" y="133"/>
                  <a:pt x="14" y="116"/>
                  <a:pt x="8" y="110"/>
                </a:cubicBezTo>
                <a:cubicBezTo>
                  <a:pt x="3" y="105"/>
                  <a:pt x="0" y="101"/>
                  <a:pt x="0" y="97"/>
                </a:cubicBezTo>
                <a:cubicBezTo>
                  <a:pt x="0" y="97"/>
                  <a:pt x="0" y="95"/>
                  <a:pt x="1" y="95"/>
                </a:cubicBezTo>
                <a:cubicBezTo>
                  <a:pt x="3" y="93"/>
                  <a:pt x="6" y="91"/>
                  <a:pt x="9" y="91"/>
                </a:cubicBezTo>
                <a:cubicBezTo>
                  <a:pt x="11" y="91"/>
                  <a:pt x="14" y="92"/>
                  <a:pt x="16" y="94"/>
                </a:cubicBezTo>
                <a:cubicBezTo>
                  <a:pt x="18" y="96"/>
                  <a:pt x="18" y="96"/>
                  <a:pt x="18" y="96"/>
                </a:cubicBezTo>
                <a:cubicBezTo>
                  <a:pt x="23" y="101"/>
                  <a:pt x="32" y="110"/>
                  <a:pt x="40" y="115"/>
                </a:cubicBezTo>
                <a:cubicBezTo>
                  <a:pt x="42" y="116"/>
                  <a:pt x="43" y="117"/>
                  <a:pt x="45" y="117"/>
                </a:cubicBezTo>
                <a:cubicBezTo>
                  <a:pt x="46" y="117"/>
                  <a:pt x="49" y="116"/>
                  <a:pt x="50" y="111"/>
                </a:cubicBezTo>
                <a:cubicBezTo>
                  <a:pt x="50" y="109"/>
                  <a:pt x="50" y="106"/>
                  <a:pt x="50" y="103"/>
                </a:cubicBezTo>
                <a:cubicBezTo>
                  <a:pt x="50" y="27"/>
                  <a:pt x="50" y="27"/>
                  <a:pt x="50" y="27"/>
                </a:cubicBezTo>
                <a:cubicBezTo>
                  <a:pt x="50" y="16"/>
                  <a:pt x="65" y="16"/>
                  <a:pt x="65" y="27"/>
                </a:cubicBezTo>
                <a:cubicBezTo>
                  <a:pt x="65" y="88"/>
                  <a:pt x="65" y="88"/>
                  <a:pt x="65" y="88"/>
                </a:cubicBezTo>
                <a:cubicBezTo>
                  <a:pt x="65" y="88"/>
                  <a:pt x="65" y="96"/>
                  <a:pt x="69" y="96"/>
                </a:cubicBezTo>
                <a:cubicBezTo>
                  <a:pt x="73" y="96"/>
                  <a:pt x="73" y="92"/>
                  <a:pt x="73" y="90"/>
                </a:cubicBezTo>
                <a:cubicBezTo>
                  <a:pt x="73" y="11"/>
                  <a:pt x="73" y="11"/>
                  <a:pt x="73" y="11"/>
                </a:cubicBezTo>
                <a:cubicBezTo>
                  <a:pt x="73" y="8"/>
                  <a:pt x="74" y="5"/>
                  <a:pt x="76" y="3"/>
                </a:cubicBezTo>
                <a:cubicBezTo>
                  <a:pt x="78" y="0"/>
                  <a:pt x="83" y="0"/>
                  <a:pt x="86" y="2"/>
                </a:cubicBezTo>
                <a:cubicBezTo>
                  <a:pt x="87" y="4"/>
                  <a:pt x="88" y="6"/>
                  <a:pt x="88" y="9"/>
                </a:cubicBezTo>
                <a:cubicBezTo>
                  <a:pt x="88" y="22"/>
                  <a:pt x="88" y="58"/>
                  <a:pt x="88" y="76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88"/>
                  <a:pt x="88" y="94"/>
                  <a:pt x="92" y="94"/>
                </a:cubicBezTo>
                <a:cubicBezTo>
                  <a:pt x="97" y="94"/>
                  <a:pt x="97" y="88"/>
                  <a:pt x="97" y="85"/>
                </a:cubicBezTo>
                <a:cubicBezTo>
                  <a:pt x="97" y="83"/>
                  <a:pt x="97" y="78"/>
                  <a:pt x="97" y="73"/>
                </a:cubicBezTo>
                <a:cubicBezTo>
                  <a:pt x="97" y="56"/>
                  <a:pt x="97" y="31"/>
                  <a:pt x="97" y="24"/>
                </a:cubicBezTo>
                <a:cubicBezTo>
                  <a:pt x="96" y="20"/>
                  <a:pt x="97" y="17"/>
                  <a:pt x="99" y="15"/>
                </a:cubicBezTo>
                <a:cubicBezTo>
                  <a:pt x="103" y="11"/>
                  <a:pt x="112" y="14"/>
                  <a:pt x="113" y="25"/>
                </a:cubicBezTo>
                <a:cubicBezTo>
                  <a:pt x="113" y="33"/>
                  <a:pt x="113" y="63"/>
                  <a:pt x="113" y="79"/>
                </a:cubicBezTo>
                <a:cubicBezTo>
                  <a:pt x="113" y="89"/>
                  <a:pt x="113" y="89"/>
                  <a:pt x="113" y="89"/>
                </a:cubicBezTo>
                <a:cubicBezTo>
                  <a:pt x="113" y="96"/>
                  <a:pt x="115" y="98"/>
                  <a:pt x="117" y="98"/>
                </a:cubicBezTo>
                <a:cubicBezTo>
                  <a:pt x="121" y="98"/>
                  <a:pt x="121" y="92"/>
                  <a:pt x="121" y="89"/>
                </a:cubicBezTo>
                <a:cubicBezTo>
                  <a:pt x="121" y="39"/>
                  <a:pt x="121" y="39"/>
                  <a:pt x="121" y="39"/>
                </a:cubicBezTo>
                <a:cubicBezTo>
                  <a:pt x="121" y="35"/>
                  <a:pt x="122" y="32"/>
                  <a:pt x="124" y="30"/>
                </a:cubicBezTo>
                <a:cubicBezTo>
                  <a:pt x="128" y="25"/>
                  <a:pt x="137" y="27"/>
                  <a:pt x="137" y="42"/>
                </a:cubicBezTo>
                <a:lnTo>
                  <a:pt x="137" y="1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6" name="椭圆 35"/>
          <p:cNvSpPr/>
          <p:nvPr/>
        </p:nvSpPr>
        <p:spPr>
          <a:xfrm>
            <a:off x="5923711" y="2061281"/>
            <a:ext cx="608330" cy="608330"/>
          </a:xfrm>
          <a:prstGeom prst="ellipse">
            <a:avLst/>
          </a:prstGeom>
          <a:solidFill>
            <a:srgbClr val="F096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6081191" y="2190821"/>
            <a:ext cx="310515" cy="323215"/>
            <a:chOff x="12008" y="5535"/>
            <a:chExt cx="489" cy="509"/>
          </a:xfrm>
          <a:solidFill>
            <a:srgbClr val="E7F3F1"/>
          </a:solidFill>
        </p:grpSpPr>
        <p:sp>
          <p:nvSpPr>
            <p:cNvPr id="38" name="Freeform 125"/>
            <p:cNvSpPr/>
            <p:nvPr/>
          </p:nvSpPr>
          <p:spPr bwMode="auto">
            <a:xfrm>
              <a:off x="12060" y="5535"/>
              <a:ext cx="231" cy="231"/>
            </a:xfrm>
            <a:custGeom>
              <a:gdLst>
                <a:gd name="T0" fmla="*/ 18 w 92"/>
                <a:gd name="T1" fmla="*/ 20 h 92"/>
                <a:gd name="T2" fmla="*/ 0 w 92"/>
                <a:gd name="T3" fmla="*/ 87 h 92"/>
                <a:gd name="T4" fmla="*/ 73 w 92"/>
                <a:gd name="T5" fmla="*/ 92 h 92"/>
                <a:gd name="T6" fmla="*/ 92 w 92"/>
                <a:gd name="T7" fmla="*/ 25 h 92"/>
                <a:gd name="T8" fmla="*/ 18 w 92"/>
                <a:gd name="T9" fmla="*/ 20 h 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2">
                  <a:moveTo>
                    <a:pt x="18" y="20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43" y="71"/>
                    <a:pt x="73" y="92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2" y="25"/>
                    <a:pt x="63" y="0"/>
                    <a:pt x="1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Freeform 126"/>
            <p:cNvSpPr/>
            <p:nvPr/>
          </p:nvSpPr>
          <p:spPr bwMode="auto">
            <a:xfrm>
              <a:off x="12008" y="5728"/>
              <a:ext cx="231" cy="233"/>
            </a:xfrm>
            <a:custGeom>
              <a:gdLst>
                <a:gd name="T0" fmla="*/ 18 w 91"/>
                <a:gd name="T1" fmla="*/ 20 h 92"/>
                <a:gd name="T2" fmla="*/ 0 w 91"/>
                <a:gd name="T3" fmla="*/ 87 h 92"/>
                <a:gd name="T4" fmla="*/ 72 w 91"/>
                <a:gd name="T5" fmla="*/ 92 h 92"/>
                <a:gd name="T6" fmla="*/ 91 w 91"/>
                <a:gd name="T7" fmla="*/ 24 h 92"/>
                <a:gd name="T8" fmla="*/ 18 w 91"/>
                <a:gd name="T9" fmla="*/ 20 h 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2">
                  <a:moveTo>
                    <a:pt x="18" y="20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42" y="71"/>
                    <a:pt x="72" y="92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91" y="24"/>
                    <a:pt x="62" y="0"/>
                    <a:pt x="1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Freeform 127"/>
            <p:cNvSpPr/>
            <p:nvPr/>
          </p:nvSpPr>
          <p:spPr bwMode="auto">
            <a:xfrm>
              <a:off x="12269" y="5614"/>
              <a:ext cx="229" cy="231"/>
            </a:xfrm>
            <a:custGeom>
              <a:gdLst>
                <a:gd name="T0" fmla="*/ 73 w 91"/>
                <a:gd name="T1" fmla="*/ 71 h 91"/>
                <a:gd name="T2" fmla="*/ 91 w 91"/>
                <a:gd name="T3" fmla="*/ 4 h 91"/>
                <a:gd name="T4" fmla="*/ 19 w 91"/>
                <a:gd name="T5" fmla="*/ 0 h 91"/>
                <a:gd name="T6" fmla="*/ 0 w 91"/>
                <a:gd name="T7" fmla="*/ 67 h 91"/>
                <a:gd name="T8" fmla="*/ 73 w 91"/>
                <a:gd name="T9" fmla="*/ 71 h 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1">
                  <a:moveTo>
                    <a:pt x="73" y="71"/>
                  </a:moveTo>
                  <a:cubicBezTo>
                    <a:pt x="91" y="4"/>
                    <a:pt x="91" y="4"/>
                    <a:pt x="91" y="4"/>
                  </a:cubicBezTo>
                  <a:cubicBezTo>
                    <a:pt x="91" y="4"/>
                    <a:pt x="49" y="21"/>
                    <a:pt x="19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7"/>
                    <a:pt x="29" y="91"/>
                    <a:pt x="73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Freeform 128"/>
            <p:cNvSpPr/>
            <p:nvPr/>
          </p:nvSpPr>
          <p:spPr bwMode="auto">
            <a:xfrm>
              <a:off x="12213" y="5814"/>
              <a:ext cx="229" cy="231"/>
            </a:xfrm>
            <a:custGeom>
              <a:gdLst>
                <a:gd name="T0" fmla="*/ 73 w 91"/>
                <a:gd name="T1" fmla="*/ 71 h 91"/>
                <a:gd name="T2" fmla="*/ 91 w 91"/>
                <a:gd name="T3" fmla="*/ 4 h 91"/>
                <a:gd name="T4" fmla="*/ 19 w 91"/>
                <a:gd name="T5" fmla="*/ 0 h 91"/>
                <a:gd name="T6" fmla="*/ 0 w 91"/>
                <a:gd name="T7" fmla="*/ 67 h 91"/>
                <a:gd name="T8" fmla="*/ 73 w 91"/>
                <a:gd name="T9" fmla="*/ 71 h 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1">
                  <a:moveTo>
                    <a:pt x="73" y="71"/>
                  </a:moveTo>
                  <a:cubicBezTo>
                    <a:pt x="91" y="4"/>
                    <a:pt x="91" y="4"/>
                    <a:pt x="91" y="4"/>
                  </a:cubicBezTo>
                  <a:cubicBezTo>
                    <a:pt x="91" y="4"/>
                    <a:pt x="48" y="21"/>
                    <a:pt x="19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7"/>
                    <a:pt x="28" y="91"/>
                    <a:pt x="73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5841681" y="1570193"/>
            <a:ext cx="9288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tx1"/>
                </a:solidFill>
                <a:latin typeface="字魂131号-酷乐潮玩体" panose="00000500000000000000" charset="-122"/>
                <a:ea typeface="字魂131号-酷乐潮玩体" panose="00000500000000000000" charset="-122"/>
              </a:rPr>
              <a:t>简练</a:t>
            </a:r>
            <a:endParaRPr lang="zh-CN" altLang="en-US" sz="2400" b="1">
              <a:solidFill>
                <a:schemeClr val="tx1"/>
              </a:solidFill>
              <a:latin typeface="字魂131号-酷乐潮玩体" panose="00000500000000000000" charset="-122"/>
              <a:ea typeface="字魂131号-酷乐潮玩体" panose="00000500000000000000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440626" y="2945696"/>
            <a:ext cx="9288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tx1"/>
                </a:solidFill>
                <a:latin typeface="字魂131号-酷乐潮玩体" panose="00000500000000000000" charset="-122"/>
                <a:ea typeface="字魂131号-酷乐潮玩体" panose="00000500000000000000" charset="-122"/>
              </a:rPr>
              <a:t>确切</a:t>
            </a:r>
            <a:endParaRPr lang="zh-CN" altLang="en-US" sz="2400" b="1">
              <a:solidFill>
                <a:schemeClr val="tx1"/>
              </a:solidFill>
              <a:latin typeface="字魂131号-酷乐潮玩体" panose="00000500000000000000" charset="-122"/>
              <a:ea typeface="字魂131号-酷乐潮玩体" panose="00000500000000000000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159448" y="3117843"/>
            <a:ext cx="9288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tx1"/>
                </a:solidFill>
                <a:latin typeface="字魂131号-酷乐潮玩体" panose="00000500000000000000" charset="-122"/>
                <a:ea typeface="字魂131号-酷乐潮玩体" panose="00000500000000000000" charset="-122"/>
              </a:rPr>
              <a:t>朴实</a:t>
            </a:r>
            <a:endParaRPr lang="zh-CN" altLang="en-US" sz="2400" b="1">
              <a:solidFill>
                <a:schemeClr val="tx1"/>
              </a:solidFill>
              <a:latin typeface="字魂131号-酷乐潮玩体" panose="00000500000000000000" charset="-122"/>
              <a:ea typeface="字魂131号-酷乐潮玩体" panose="00000500000000000000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630400" y="5064124"/>
            <a:ext cx="9288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字魂131号-酷乐潮玩体" panose="00000500000000000000" charset="-122"/>
                <a:ea typeface="字魂131号-酷乐潮玩体" panose="00000500000000000000" charset="-122"/>
              </a:rPr>
              <a:t>通俗</a:t>
            </a:r>
            <a:endParaRPr lang="zh-CN" altLang="en-US" sz="2400" b="1">
              <a:solidFill>
                <a:schemeClr val="tx1"/>
              </a:solidFill>
              <a:latin typeface="字魂131号-酷乐潮玩体" panose="00000500000000000000" charset="-122"/>
              <a:ea typeface="字魂131号-酷乐潮玩体" panose="000005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89448" y="4698345"/>
            <a:ext cx="2104135" cy="646331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mtClean="0"/>
              <a:t>中性词多；限制性修饰语，陈述语调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93009" y="2611728"/>
            <a:ext cx="2181565" cy="923330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/>
              <a:t>符合事实。语言与事实高度吻合，慎用歧义语言。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011757" y="1437828"/>
            <a:ext cx="2911176" cy="923330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/>
              <a:t>简明扼要。用最干净利落的语句提供最实在丰富的信息。短句子、简单句。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021814" y="3028779"/>
            <a:ext cx="2279618" cy="646331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/>
              <a:t>纪实性的，要求实在，不抽象。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583477" y="5115849"/>
            <a:ext cx="3016252" cy="369332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/>
              <a:t>大众化语言，短句短段。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>
    <mc:Choice xmlns:p14="http://schemas.microsoft.com/office/powerpoint/2010/main" Requires="p14">
      <p:transition advTm="3000" p14:dur="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42" grpId="0"/>
      <p:bldP spid="43" grpId="0"/>
      <p:bldP spid="44" grpId="0"/>
      <p:bldP spid="45" grpId="0"/>
      <p:bldP spid="3" grpId="0"/>
      <p:bldP spid="4" grpId="0"/>
      <p:bldP spid="5" grpId="0"/>
      <p:bldP spid="7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140335" y="317302"/>
            <a:ext cx="11708765" cy="6368415"/>
          </a:xfrm>
          <a:prstGeom prst="rect">
            <a:avLst/>
          </a:prstGeom>
          <a:solidFill>
            <a:srgbClr val="E7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41935" y="495300"/>
            <a:ext cx="735330" cy="1225550"/>
            <a:chOff x="382" y="851"/>
            <a:chExt cx="1158" cy="193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rcRect l="49905"/>
            <a:stretch>
              <a:fillRect/>
            </a:stretch>
          </p:blipFill>
          <p:spPr>
            <a:xfrm>
              <a:off x="382" y="851"/>
              <a:ext cx="721" cy="1930"/>
            </a:xfrm>
            <a:prstGeom prst="rect">
              <a:avLst/>
            </a:prstGeom>
          </p:spPr>
        </p:pic>
        <p:sp>
          <p:nvSpPr>
            <p:cNvPr id="13" name="椭圆 12"/>
            <p:cNvSpPr/>
            <p:nvPr/>
          </p:nvSpPr>
          <p:spPr>
            <a:xfrm>
              <a:off x="1206" y="1745"/>
              <a:ext cx="335" cy="335"/>
            </a:xfrm>
            <a:prstGeom prst="ellipse">
              <a:avLst/>
            </a:prstGeom>
            <a:noFill/>
            <a:ln w="31750">
              <a:solidFill>
                <a:srgbClr val="6E9D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651375" y="4889500"/>
            <a:ext cx="310515" cy="323215"/>
            <a:chOff x="12008" y="5535"/>
            <a:chExt cx="489" cy="509"/>
          </a:xfrm>
          <a:solidFill>
            <a:srgbClr val="E7F3F1"/>
          </a:solidFill>
        </p:grpSpPr>
        <p:sp>
          <p:nvSpPr>
            <p:cNvPr id="113" name="Freeform 125"/>
            <p:cNvSpPr/>
            <p:nvPr/>
          </p:nvSpPr>
          <p:spPr bwMode="auto">
            <a:xfrm>
              <a:off x="12060" y="5535"/>
              <a:ext cx="231" cy="231"/>
            </a:xfrm>
            <a:custGeom>
              <a:gdLst>
                <a:gd name="T0" fmla="*/ 18 w 92"/>
                <a:gd name="T1" fmla="*/ 20 h 92"/>
                <a:gd name="T2" fmla="*/ 0 w 92"/>
                <a:gd name="T3" fmla="*/ 87 h 92"/>
                <a:gd name="T4" fmla="*/ 73 w 92"/>
                <a:gd name="T5" fmla="*/ 92 h 92"/>
                <a:gd name="T6" fmla="*/ 92 w 92"/>
                <a:gd name="T7" fmla="*/ 25 h 92"/>
                <a:gd name="T8" fmla="*/ 18 w 92"/>
                <a:gd name="T9" fmla="*/ 20 h 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2">
                  <a:moveTo>
                    <a:pt x="18" y="20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43" y="71"/>
                    <a:pt x="73" y="92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2" y="25"/>
                    <a:pt x="63" y="0"/>
                    <a:pt x="1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Freeform 126"/>
            <p:cNvSpPr/>
            <p:nvPr/>
          </p:nvSpPr>
          <p:spPr bwMode="auto">
            <a:xfrm>
              <a:off x="12008" y="5728"/>
              <a:ext cx="231" cy="233"/>
            </a:xfrm>
            <a:custGeom>
              <a:gdLst>
                <a:gd name="T0" fmla="*/ 18 w 91"/>
                <a:gd name="T1" fmla="*/ 20 h 92"/>
                <a:gd name="T2" fmla="*/ 0 w 91"/>
                <a:gd name="T3" fmla="*/ 87 h 92"/>
                <a:gd name="T4" fmla="*/ 72 w 91"/>
                <a:gd name="T5" fmla="*/ 92 h 92"/>
                <a:gd name="T6" fmla="*/ 91 w 91"/>
                <a:gd name="T7" fmla="*/ 24 h 92"/>
                <a:gd name="T8" fmla="*/ 18 w 91"/>
                <a:gd name="T9" fmla="*/ 20 h 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2">
                  <a:moveTo>
                    <a:pt x="18" y="20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42" y="71"/>
                    <a:pt x="72" y="92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91" y="24"/>
                    <a:pt x="62" y="0"/>
                    <a:pt x="1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Freeform 127"/>
            <p:cNvSpPr/>
            <p:nvPr/>
          </p:nvSpPr>
          <p:spPr bwMode="auto">
            <a:xfrm>
              <a:off x="12269" y="5614"/>
              <a:ext cx="229" cy="231"/>
            </a:xfrm>
            <a:custGeom>
              <a:gdLst>
                <a:gd name="T0" fmla="*/ 73 w 91"/>
                <a:gd name="T1" fmla="*/ 71 h 91"/>
                <a:gd name="T2" fmla="*/ 91 w 91"/>
                <a:gd name="T3" fmla="*/ 4 h 91"/>
                <a:gd name="T4" fmla="*/ 19 w 91"/>
                <a:gd name="T5" fmla="*/ 0 h 91"/>
                <a:gd name="T6" fmla="*/ 0 w 91"/>
                <a:gd name="T7" fmla="*/ 67 h 91"/>
                <a:gd name="T8" fmla="*/ 73 w 91"/>
                <a:gd name="T9" fmla="*/ 71 h 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1">
                  <a:moveTo>
                    <a:pt x="73" y="71"/>
                  </a:moveTo>
                  <a:cubicBezTo>
                    <a:pt x="91" y="4"/>
                    <a:pt x="91" y="4"/>
                    <a:pt x="91" y="4"/>
                  </a:cubicBezTo>
                  <a:cubicBezTo>
                    <a:pt x="91" y="4"/>
                    <a:pt x="49" y="21"/>
                    <a:pt x="19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7"/>
                    <a:pt x="29" y="91"/>
                    <a:pt x="73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Freeform 128"/>
            <p:cNvSpPr/>
            <p:nvPr/>
          </p:nvSpPr>
          <p:spPr bwMode="auto">
            <a:xfrm>
              <a:off x="12213" y="5814"/>
              <a:ext cx="229" cy="231"/>
            </a:xfrm>
            <a:custGeom>
              <a:gdLst>
                <a:gd name="T0" fmla="*/ 73 w 91"/>
                <a:gd name="T1" fmla="*/ 71 h 91"/>
                <a:gd name="T2" fmla="*/ 91 w 91"/>
                <a:gd name="T3" fmla="*/ 4 h 91"/>
                <a:gd name="T4" fmla="*/ 19 w 91"/>
                <a:gd name="T5" fmla="*/ 0 h 91"/>
                <a:gd name="T6" fmla="*/ 0 w 91"/>
                <a:gd name="T7" fmla="*/ 67 h 91"/>
                <a:gd name="T8" fmla="*/ 73 w 91"/>
                <a:gd name="T9" fmla="*/ 71 h 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1">
                  <a:moveTo>
                    <a:pt x="73" y="71"/>
                  </a:moveTo>
                  <a:cubicBezTo>
                    <a:pt x="91" y="4"/>
                    <a:pt x="91" y="4"/>
                    <a:pt x="91" y="4"/>
                  </a:cubicBezTo>
                  <a:cubicBezTo>
                    <a:pt x="91" y="4"/>
                    <a:pt x="48" y="21"/>
                    <a:pt x="19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7"/>
                    <a:pt x="28" y="91"/>
                    <a:pt x="73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1044660" y="724947"/>
            <a:ext cx="39540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/>
              <a:t>三</a:t>
            </a:r>
            <a:r>
              <a:rPr lang="zh-CN" altLang="en-US" sz="3600" smtClean="0"/>
              <a:t>、</a:t>
            </a:r>
            <a:r>
              <a:rPr lang="zh-CN" altLang="en-US" sz="3600"/>
              <a:t>单课</a:t>
            </a:r>
            <a:r>
              <a:rPr lang="zh-CN" altLang="en-US" sz="3600" smtClean="0"/>
              <a:t>品</a:t>
            </a:r>
            <a:r>
              <a:rPr lang="zh-CN" altLang="en-US" sz="3600"/>
              <a:t>析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5219326" y="705604"/>
            <a:ext cx="35848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描绘新闻瞬间</a:t>
            </a:r>
            <a:endParaRPr lang="zh-CN" altLang="en-US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1935" y="1715716"/>
            <a:ext cx="70555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/>
              <a:t>《“飞天”凌空——跳水姑娘吕伟夺魁记》</a:t>
            </a:r>
            <a:endParaRPr lang="zh-CN" altLang="en-US" sz="2800"/>
          </a:p>
        </p:txBody>
      </p:sp>
      <p:sp>
        <p:nvSpPr>
          <p:cNvPr id="7" name="圆角矩形 6"/>
          <p:cNvSpPr/>
          <p:nvPr/>
        </p:nvSpPr>
        <p:spPr>
          <a:xfrm>
            <a:off x="699770" y="2581592"/>
            <a:ext cx="1343519" cy="10896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smtClean="0"/>
              <a:t>新 闻特 写</a:t>
            </a:r>
            <a:endParaRPr lang="zh-CN" altLang="en-US" sz="3200"/>
          </a:p>
        </p:txBody>
      </p:sp>
      <p:sp>
        <p:nvSpPr>
          <p:cNvPr id="10" name="文本框 9"/>
          <p:cNvSpPr txBox="1"/>
          <p:nvPr/>
        </p:nvSpPr>
        <p:spPr>
          <a:xfrm>
            <a:off x="2223911" y="2687669"/>
            <a:ext cx="6874934" cy="923330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>
                <a:solidFill>
                  <a:schemeClr val="accent1">
                    <a:lumMod val="75000"/>
                  </a:schemeClr>
                </a:solidFill>
              </a:rPr>
              <a:t>采用类似于特写的手法，以形象化的描写作为主要表现手段，截取新闻事件中最具价值、最生动感人、最富有特征的片段和部分予以放大，从而鲜明再现典型人物、事件、场景的一种新闻体裁</a:t>
            </a:r>
            <a:r>
              <a:rPr lang="zh-CN" altLang="zh-CN" smtClean="0">
                <a:solidFill>
                  <a:schemeClr val="accent1">
                    <a:lumMod val="75000"/>
                  </a:schemeClr>
                </a:solidFill>
              </a:rPr>
              <a:t>。</a:t>
            </a:r>
            <a:endParaRPr lang="zh-CN" altLang="zh-CN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1" name="流程图: 过程 30"/>
          <p:cNvSpPr/>
          <p:nvPr/>
        </p:nvSpPr>
        <p:spPr>
          <a:xfrm>
            <a:off x="1057381" y="3943619"/>
            <a:ext cx="7739168" cy="1081578"/>
          </a:xfrm>
          <a:prstGeom prst="flowChartProcess">
            <a:avLst/>
          </a:prstGeom>
          <a:noFill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用“镜头语言”放大新闻瞬间的至美。</a:t>
            </a:r>
          </a:p>
        </p:txBody>
      </p:sp>
    </p:spTree>
    <p:custDataLst>
      <p:tags r:id="rId3"/>
    </p:custDataLst>
  </p:cSld>
  <p:clrMapOvr>
    <a:masterClrMapping/>
  </p:clrMapOvr>
  <mc:AlternateContent>
    <mc:Choice xmlns:p14="http://schemas.microsoft.com/office/powerpoint/2010/main" Requires="p14">
      <p:transition advTm="3000" p14:dur="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3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140335" y="317302"/>
            <a:ext cx="11708765" cy="6368415"/>
          </a:xfrm>
          <a:prstGeom prst="rect">
            <a:avLst/>
          </a:prstGeom>
          <a:solidFill>
            <a:srgbClr val="E7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41935" y="495300"/>
            <a:ext cx="735330" cy="1225550"/>
            <a:chOff x="382" y="851"/>
            <a:chExt cx="1158" cy="193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rcRect l="49905"/>
            <a:stretch>
              <a:fillRect/>
            </a:stretch>
          </p:blipFill>
          <p:spPr>
            <a:xfrm>
              <a:off x="382" y="851"/>
              <a:ext cx="721" cy="1930"/>
            </a:xfrm>
            <a:prstGeom prst="rect">
              <a:avLst/>
            </a:prstGeom>
          </p:spPr>
        </p:pic>
        <p:sp>
          <p:nvSpPr>
            <p:cNvPr id="13" name="椭圆 12"/>
            <p:cNvSpPr/>
            <p:nvPr/>
          </p:nvSpPr>
          <p:spPr>
            <a:xfrm>
              <a:off x="1206" y="1745"/>
              <a:ext cx="335" cy="335"/>
            </a:xfrm>
            <a:prstGeom prst="ellipse">
              <a:avLst/>
            </a:prstGeom>
            <a:noFill/>
            <a:ln w="31750">
              <a:solidFill>
                <a:srgbClr val="6E9D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651375" y="4889500"/>
            <a:ext cx="310515" cy="323215"/>
            <a:chOff x="12008" y="5535"/>
            <a:chExt cx="489" cy="509"/>
          </a:xfrm>
          <a:solidFill>
            <a:srgbClr val="E7F3F1"/>
          </a:solidFill>
        </p:grpSpPr>
        <p:sp>
          <p:nvSpPr>
            <p:cNvPr id="113" name="Freeform 125"/>
            <p:cNvSpPr/>
            <p:nvPr/>
          </p:nvSpPr>
          <p:spPr bwMode="auto">
            <a:xfrm>
              <a:off x="12060" y="5535"/>
              <a:ext cx="231" cy="231"/>
            </a:xfrm>
            <a:custGeom>
              <a:gdLst>
                <a:gd name="T0" fmla="*/ 18 w 92"/>
                <a:gd name="T1" fmla="*/ 20 h 92"/>
                <a:gd name="T2" fmla="*/ 0 w 92"/>
                <a:gd name="T3" fmla="*/ 87 h 92"/>
                <a:gd name="T4" fmla="*/ 73 w 92"/>
                <a:gd name="T5" fmla="*/ 92 h 92"/>
                <a:gd name="T6" fmla="*/ 92 w 92"/>
                <a:gd name="T7" fmla="*/ 25 h 92"/>
                <a:gd name="T8" fmla="*/ 18 w 92"/>
                <a:gd name="T9" fmla="*/ 20 h 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2">
                  <a:moveTo>
                    <a:pt x="18" y="20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43" y="71"/>
                    <a:pt x="73" y="92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2" y="25"/>
                    <a:pt x="63" y="0"/>
                    <a:pt x="1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Freeform 126"/>
            <p:cNvSpPr/>
            <p:nvPr/>
          </p:nvSpPr>
          <p:spPr bwMode="auto">
            <a:xfrm>
              <a:off x="12008" y="5728"/>
              <a:ext cx="231" cy="233"/>
            </a:xfrm>
            <a:custGeom>
              <a:gdLst>
                <a:gd name="T0" fmla="*/ 18 w 91"/>
                <a:gd name="T1" fmla="*/ 20 h 92"/>
                <a:gd name="T2" fmla="*/ 0 w 91"/>
                <a:gd name="T3" fmla="*/ 87 h 92"/>
                <a:gd name="T4" fmla="*/ 72 w 91"/>
                <a:gd name="T5" fmla="*/ 92 h 92"/>
                <a:gd name="T6" fmla="*/ 91 w 91"/>
                <a:gd name="T7" fmla="*/ 24 h 92"/>
                <a:gd name="T8" fmla="*/ 18 w 91"/>
                <a:gd name="T9" fmla="*/ 20 h 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2">
                  <a:moveTo>
                    <a:pt x="18" y="20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42" y="71"/>
                    <a:pt x="72" y="92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91" y="24"/>
                    <a:pt x="62" y="0"/>
                    <a:pt x="1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Freeform 127"/>
            <p:cNvSpPr/>
            <p:nvPr/>
          </p:nvSpPr>
          <p:spPr bwMode="auto">
            <a:xfrm>
              <a:off x="12269" y="5614"/>
              <a:ext cx="229" cy="231"/>
            </a:xfrm>
            <a:custGeom>
              <a:gdLst>
                <a:gd name="T0" fmla="*/ 73 w 91"/>
                <a:gd name="T1" fmla="*/ 71 h 91"/>
                <a:gd name="T2" fmla="*/ 91 w 91"/>
                <a:gd name="T3" fmla="*/ 4 h 91"/>
                <a:gd name="T4" fmla="*/ 19 w 91"/>
                <a:gd name="T5" fmla="*/ 0 h 91"/>
                <a:gd name="T6" fmla="*/ 0 w 91"/>
                <a:gd name="T7" fmla="*/ 67 h 91"/>
                <a:gd name="T8" fmla="*/ 73 w 91"/>
                <a:gd name="T9" fmla="*/ 71 h 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1">
                  <a:moveTo>
                    <a:pt x="73" y="71"/>
                  </a:moveTo>
                  <a:cubicBezTo>
                    <a:pt x="91" y="4"/>
                    <a:pt x="91" y="4"/>
                    <a:pt x="91" y="4"/>
                  </a:cubicBezTo>
                  <a:cubicBezTo>
                    <a:pt x="91" y="4"/>
                    <a:pt x="49" y="21"/>
                    <a:pt x="19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7"/>
                    <a:pt x="29" y="91"/>
                    <a:pt x="73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Freeform 128"/>
            <p:cNvSpPr/>
            <p:nvPr/>
          </p:nvSpPr>
          <p:spPr bwMode="auto">
            <a:xfrm>
              <a:off x="12213" y="5814"/>
              <a:ext cx="229" cy="231"/>
            </a:xfrm>
            <a:custGeom>
              <a:gdLst>
                <a:gd name="T0" fmla="*/ 73 w 91"/>
                <a:gd name="T1" fmla="*/ 71 h 91"/>
                <a:gd name="T2" fmla="*/ 91 w 91"/>
                <a:gd name="T3" fmla="*/ 4 h 91"/>
                <a:gd name="T4" fmla="*/ 19 w 91"/>
                <a:gd name="T5" fmla="*/ 0 h 91"/>
                <a:gd name="T6" fmla="*/ 0 w 91"/>
                <a:gd name="T7" fmla="*/ 67 h 91"/>
                <a:gd name="T8" fmla="*/ 73 w 91"/>
                <a:gd name="T9" fmla="*/ 71 h 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1">
                  <a:moveTo>
                    <a:pt x="73" y="71"/>
                  </a:moveTo>
                  <a:cubicBezTo>
                    <a:pt x="91" y="4"/>
                    <a:pt x="91" y="4"/>
                    <a:pt x="91" y="4"/>
                  </a:cubicBezTo>
                  <a:cubicBezTo>
                    <a:pt x="91" y="4"/>
                    <a:pt x="48" y="21"/>
                    <a:pt x="19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7"/>
                    <a:pt x="28" y="91"/>
                    <a:pt x="73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1044660" y="724947"/>
            <a:ext cx="39540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/>
              <a:t>三</a:t>
            </a:r>
            <a:r>
              <a:rPr lang="zh-CN" altLang="en-US" sz="3600" smtClean="0"/>
              <a:t>、</a:t>
            </a:r>
            <a:r>
              <a:rPr lang="zh-CN" altLang="en-US" sz="3600"/>
              <a:t>单课</a:t>
            </a:r>
            <a:r>
              <a:rPr lang="zh-CN" altLang="en-US" sz="3600" smtClean="0"/>
              <a:t>品</a:t>
            </a:r>
            <a:r>
              <a:rPr lang="zh-CN" altLang="en-US" sz="3600"/>
              <a:t>析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5219326" y="705604"/>
            <a:ext cx="35848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描绘新闻瞬间</a:t>
            </a:r>
            <a:endParaRPr lang="zh-CN" altLang="en-US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1935" y="1715716"/>
            <a:ext cx="70555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/>
              <a:t>《“飞天”凌空——跳水姑娘吕伟夺魁记》</a:t>
            </a:r>
            <a:endParaRPr lang="zh-CN" altLang="en-US" sz="2800"/>
          </a:p>
        </p:txBody>
      </p:sp>
      <p:sp>
        <p:nvSpPr>
          <p:cNvPr id="12" name="文本框 11"/>
          <p:cNvSpPr txBox="1"/>
          <p:nvPr/>
        </p:nvSpPr>
        <p:spPr>
          <a:xfrm>
            <a:off x="680296" y="2667706"/>
            <a:ext cx="738664" cy="25364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瞬间的至美</a:t>
            </a:r>
          </a:p>
        </p:txBody>
      </p:sp>
      <p:sp>
        <p:nvSpPr>
          <p:cNvPr id="14" name="椭圆 13"/>
          <p:cNvSpPr/>
          <p:nvPr/>
        </p:nvSpPr>
        <p:spPr>
          <a:xfrm>
            <a:off x="2149317" y="2574294"/>
            <a:ext cx="1536418" cy="5222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smtClean="0">
                <a:latin typeface="隶书" panose="02010509060101010101" pitchFamily="49" charset="-122"/>
                <a:ea typeface="隶书" panose="02010509060101010101" pitchFamily="49" charset="-122"/>
              </a:rPr>
              <a:t>准备</a:t>
            </a:r>
            <a:endParaRPr lang="zh-CN" altLang="en-US" sz="28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2120899" y="3939776"/>
            <a:ext cx="1536418" cy="5222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smtClean="0">
                <a:latin typeface="隶书" panose="02010509060101010101" pitchFamily="49" charset="-122"/>
                <a:ea typeface="隶书" panose="02010509060101010101" pitchFamily="49" charset="-122"/>
              </a:rPr>
              <a:t>腾空</a:t>
            </a:r>
            <a:endParaRPr lang="zh-CN" altLang="en-US" sz="28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2120899" y="4639802"/>
            <a:ext cx="1536418" cy="5222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latin typeface="隶书" panose="02010509060101010101" pitchFamily="49" charset="-122"/>
                <a:ea typeface="隶书" panose="02010509060101010101" pitchFamily="49" charset="-122"/>
              </a:rPr>
              <a:t>入水</a:t>
            </a:r>
          </a:p>
        </p:txBody>
      </p:sp>
      <p:sp>
        <p:nvSpPr>
          <p:cNvPr id="35" name="椭圆 34"/>
          <p:cNvSpPr/>
          <p:nvPr/>
        </p:nvSpPr>
        <p:spPr>
          <a:xfrm>
            <a:off x="2120899" y="3257035"/>
            <a:ext cx="1536418" cy="5222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smtClean="0">
                <a:latin typeface="隶书" panose="02010509060101010101" pitchFamily="49" charset="-122"/>
                <a:ea typeface="隶书" panose="02010509060101010101" pitchFamily="49" charset="-122"/>
              </a:rPr>
              <a:t>起跳</a:t>
            </a:r>
            <a:endParaRPr lang="zh-CN" altLang="en-US" sz="28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000126" y="2700348"/>
            <a:ext cx="1219200" cy="369332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/>
              <a:t>静中之</a:t>
            </a:r>
            <a:r>
              <a:rPr lang="zh-CN" altLang="zh-CN" smtClean="0"/>
              <a:t>动</a:t>
            </a:r>
            <a:endParaRPr lang="zh-CN" altLang="zh-CN"/>
          </a:p>
        </p:txBody>
      </p:sp>
      <p:sp>
        <p:nvSpPr>
          <p:cNvPr id="39" name="文本框 38"/>
          <p:cNvSpPr txBox="1"/>
          <p:nvPr/>
        </p:nvSpPr>
        <p:spPr>
          <a:xfrm>
            <a:off x="4000126" y="3407608"/>
            <a:ext cx="1219200" cy="369332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/>
              <a:t>动中之静</a:t>
            </a:r>
            <a:endParaRPr lang="zh-CN" altLang="zh-CN"/>
          </a:p>
        </p:txBody>
      </p:sp>
      <p:sp>
        <p:nvSpPr>
          <p:cNvPr id="42" name="文本框 41"/>
          <p:cNvSpPr txBox="1"/>
          <p:nvPr/>
        </p:nvSpPr>
        <p:spPr>
          <a:xfrm>
            <a:off x="4039002" y="4059863"/>
            <a:ext cx="1219200" cy="369332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mtClean="0"/>
              <a:t>动静结合</a:t>
            </a:r>
            <a:endParaRPr lang="zh-CN" altLang="zh-CN"/>
          </a:p>
        </p:txBody>
      </p:sp>
      <p:sp>
        <p:nvSpPr>
          <p:cNvPr id="43" name="文本框 42"/>
          <p:cNvSpPr txBox="1"/>
          <p:nvPr/>
        </p:nvSpPr>
        <p:spPr>
          <a:xfrm>
            <a:off x="4000126" y="4720535"/>
            <a:ext cx="3190896" cy="369332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mtClean="0"/>
              <a:t>动中有静   动静互衬</a:t>
            </a:r>
            <a:endParaRPr lang="zh-CN" altLang="zh-CN"/>
          </a:p>
        </p:txBody>
      </p:sp>
      <p:sp>
        <p:nvSpPr>
          <p:cNvPr id="44" name="文本框 43"/>
          <p:cNvSpPr txBox="1"/>
          <p:nvPr/>
        </p:nvSpPr>
        <p:spPr>
          <a:xfrm>
            <a:off x="8204833" y="2749454"/>
            <a:ext cx="738664" cy="207757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正面描写</a:t>
            </a:r>
            <a:endParaRPr lang="zh-CN" altLang="en-US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20899" y="5441244"/>
            <a:ext cx="1755335" cy="711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smtClean="0">
                <a:latin typeface="隶书" panose="02010509060101010101" pitchFamily="49" charset="-122"/>
                <a:ea typeface="隶书" panose="02010509060101010101" pitchFamily="49" charset="-122"/>
              </a:rPr>
              <a:t>观众反应</a:t>
            </a:r>
            <a:endParaRPr lang="zh-CN" altLang="en-US" sz="28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221480" y="5413201"/>
            <a:ext cx="1219200" cy="369332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mtClean="0"/>
              <a:t>整体观众</a:t>
            </a:r>
            <a:endParaRPr lang="zh-CN" altLang="zh-CN"/>
          </a:p>
        </p:txBody>
      </p:sp>
      <p:sp>
        <p:nvSpPr>
          <p:cNvPr id="45" name="文本框 44"/>
          <p:cNvSpPr txBox="1"/>
          <p:nvPr/>
        </p:nvSpPr>
        <p:spPr>
          <a:xfrm>
            <a:off x="4221480" y="5864793"/>
            <a:ext cx="1219200" cy="369332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mtClean="0"/>
              <a:t>个别观众</a:t>
            </a:r>
            <a:endParaRPr lang="zh-CN" altLang="zh-CN"/>
          </a:p>
        </p:txBody>
      </p:sp>
      <p:sp>
        <p:nvSpPr>
          <p:cNvPr id="3" name="文本框 2"/>
          <p:cNvSpPr txBox="1"/>
          <p:nvPr/>
        </p:nvSpPr>
        <p:spPr>
          <a:xfrm>
            <a:off x="7483564" y="5376885"/>
            <a:ext cx="2181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侧面衬托</a:t>
            </a:r>
            <a:endParaRPr lang="zh-CN" altLang="en-US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0081895" y="1840089"/>
            <a:ext cx="1500505" cy="431235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0251969" y="2246934"/>
            <a:ext cx="1169551" cy="36258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200" smtClean="0"/>
              <a:t>民族自豪感</a:t>
            </a:r>
            <a:endParaRPr lang="en-US" altLang="zh-CN" sz="3200" smtClean="0"/>
          </a:p>
          <a:p>
            <a:pPr algn="ctr"/>
            <a:r>
              <a:rPr lang="zh-CN" altLang="en-US" sz="3200" smtClean="0"/>
              <a:t>昂扬向上的精神</a:t>
            </a:r>
            <a:endParaRPr lang="zh-CN" altLang="en-US" sz="3200"/>
          </a:p>
        </p:txBody>
      </p:sp>
    </p:spTree>
    <p:custDataLst>
      <p:tags r:id="rId3"/>
    </p:custDataLst>
  </p:cSld>
  <p:clrMapOvr>
    <a:masterClrMapping/>
  </p:clrMapOvr>
  <mc:AlternateContent>
    <mc:Choice xmlns:p14="http://schemas.microsoft.com/office/powerpoint/2010/main" Requires="p14">
      <p:transition advTm="3000" p14:dur="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9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4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9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33" grpId="0"/>
      <p:bldP spid="34" grpId="0"/>
      <p:bldP spid="35" grpId="0"/>
      <p:bldP spid="15" grpId="0"/>
      <p:bldP spid="39" grpId="0"/>
      <p:bldP spid="42" grpId="0"/>
      <p:bldP spid="43" grpId="0"/>
      <p:bldP spid="44" grpId="0"/>
      <p:bldP spid="2" grpId="0"/>
      <p:bldP spid="41" grpId="0"/>
      <p:bldP spid="45" grpId="0"/>
      <p:bldP spid="3" grpId="0"/>
      <p:bldP spid="4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315920" y="244475"/>
            <a:ext cx="11708765" cy="6368415"/>
          </a:xfrm>
          <a:prstGeom prst="rect">
            <a:avLst/>
          </a:prstGeom>
          <a:solidFill>
            <a:srgbClr val="E7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41935" y="495300"/>
            <a:ext cx="735330" cy="1225550"/>
            <a:chOff x="382" y="851"/>
            <a:chExt cx="1158" cy="193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rcRect l="49905"/>
            <a:stretch>
              <a:fillRect/>
            </a:stretch>
          </p:blipFill>
          <p:spPr>
            <a:xfrm>
              <a:off x="382" y="851"/>
              <a:ext cx="721" cy="1930"/>
            </a:xfrm>
            <a:prstGeom prst="rect">
              <a:avLst/>
            </a:prstGeom>
          </p:spPr>
        </p:pic>
        <p:sp>
          <p:nvSpPr>
            <p:cNvPr id="13" name="椭圆 12"/>
            <p:cNvSpPr/>
            <p:nvPr/>
          </p:nvSpPr>
          <p:spPr>
            <a:xfrm>
              <a:off x="1206" y="1745"/>
              <a:ext cx="335" cy="335"/>
            </a:xfrm>
            <a:prstGeom prst="ellipse">
              <a:avLst/>
            </a:prstGeom>
            <a:noFill/>
            <a:ln w="31750">
              <a:solidFill>
                <a:srgbClr val="6E9D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7564755" y="2291715"/>
            <a:ext cx="32735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>
                <a:solidFill>
                  <a:schemeClr val="accent1">
                    <a:lumMod val="75000"/>
                  </a:schemeClr>
                </a:solidFill>
              </a:rPr>
              <a:t>客观</a:t>
            </a:r>
            <a:r>
              <a:rPr lang="zh-CN" altLang="zh-CN" sz="1600"/>
              <a:t>：感官直接感知的，比较客观——如“修长美妙”“轻轻”“优美”</a:t>
            </a:r>
            <a:r>
              <a:rPr lang="zh-CN" altLang="zh-CN" sz="1600" smtClean="0"/>
              <a:t>“震耳欲聋”</a:t>
            </a:r>
            <a:r>
              <a:rPr lang="zh-CN" altLang="en-US" sz="1600"/>
              <a:t>。</a:t>
            </a:r>
            <a:endParaRPr lang="zh-CN" altLang="en-US" sz="1600"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168797" y="2180590"/>
            <a:ext cx="2003013" cy="3265170"/>
            <a:chOff x="7505" y="3400"/>
            <a:chExt cx="3085" cy="4810"/>
          </a:xfrm>
        </p:grpSpPr>
        <p:sp>
          <p:nvSpPr>
            <p:cNvPr id="3" name="圆角矩形 2"/>
            <p:cNvSpPr/>
            <p:nvPr/>
          </p:nvSpPr>
          <p:spPr>
            <a:xfrm>
              <a:off x="7505" y="3401"/>
              <a:ext cx="3085" cy="4809"/>
            </a:xfrm>
            <a:prstGeom prst="roundRect">
              <a:avLst/>
            </a:prstGeom>
            <a:noFill/>
            <a:ln w="41275">
              <a:solidFill>
                <a:srgbClr val="6E9D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8679" y="3400"/>
              <a:ext cx="753" cy="4810"/>
            </a:xfrm>
            <a:prstGeom prst="rect">
              <a:avLst/>
            </a:prstGeom>
            <a:solidFill>
              <a:srgbClr val="6E9D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圆角矩形 4"/>
          <p:cNvSpPr/>
          <p:nvPr/>
        </p:nvSpPr>
        <p:spPr>
          <a:xfrm>
            <a:off x="10944154" y="2484668"/>
            <a:ext cx="619125" cy="638810"/>
          </a:xfrm>
          <a:prstGeom prst="roundRect">
            <a:avLst/>
          </a:prstGeom>
          <a:solidFill>
            <a:srgbClr val="F096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7460500" y="4681855"/>
            <a:ext cx="34976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>
                <a:solidFill>
                  <a:schemeClr val="accent1">
                    <a:lumMod val="75000"/>
                  </a:schemeClr>
                </a:solidFill>
              </a:rPr>
              <a:t>准确</a:t>
            </a:r>
            <a:r>
              <a:rPr lang="zh-CN" altLang="zh-CN" sz="1600"/>
              <a:t>：描写——用“舒、蹬、飞、托、插”等动词表现跳水动作，用“犹如、似乎”等词语提——报道</a:t>
            </a:r>
            <a:r>
              <a:rPr lang="zh-CN" altLang="zh-CN" sz="1600" smtClean="0"/>
              <a:t>事实</a:t>
            </a:r>
            <a:r>
              <a:rPr lang="zh-CN" altLang="en-US" sz="1600" smtClean="0"/>
              <a:t>。</a:t>
            </a:r>
            <a:endParaRPr lang="zh-CN" altLang="zh-CN" sz="1600"/>
          </a:p>
        </p:txBody>
      </p:sp>
      <p:sp>
        <p:nvSpPr>
          <p:cNvPr id="12" name="圆角矩形 11"/>
          <p:cNvSpPr/>
          <p:nvPr/>
        </p:nvSpPr>
        <p:spPr>
          <a:xfrm>
            <a:off x="10937322" y="4863291"/>
            <a:ext cx="619125" cy="638810"/>
          </a:xfrm>
          <a:prstGeom prst="roundRect">
            <a:avLst/>
          </a:prstGeom>
          <a:solidFill>
            <a:srgbClr val="5CC3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446027" y="3396927"/>
            <a:ext cx="3434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zh-CN" sz="2400" b="1" smtClean="0">
                <a:solidFill>
                  <a:schemeClr val="accent1">
                    <a:lumMod val="75000"/>
                  </a:schemeClr>
                </a:solidFill>
              </a:rPr>
              <a:t>比喻</a:t>
            </a:r>
            <a:r>
              <a:rPr lang="en-US" altLang="zh-CN" sz="2400" b="1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zh-CN" altLang="zh-CN" sz="1600" smtClean="0"/>
              <a:t>——</a:t>
            </a:r>
            <a:r>
              <a:rPr lang="zh-CN" altLang="zh-CN" sz="1600"/>
              <a:t>“飞天”“轻盈的、笔直的箭”“犹如被空气托住”。</a:t>
            </a:r>
            <a:endParaRPr lang="zh-CN" altLang="en-US" sz="1600"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774717" y="3396927"/>
            <a:ext cx="619125" cy="638810"/>
          </a:xfrm>
          <a:prstGeom prst="roundRect">
            <a:avLst/>
          </a:prstGeom>
          <a:solidFill>
            <a:srgbClr val="E842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Freeform 230"/>
          <p:cNvSpPr>
            <a:spLocks noEditPoints="1"/>
          </p:cNvSpPr>
          <p:nvPr/>
        </p:nvSpPr>
        <p:spPr bwMode="auto">
          <a:xfrm>
            <a:off x="964990" y="3566349"/>
            <a:ext cx="267059" cy="299966"/>
          </a:xfrm>
          <a:custGeom>
            <a:gdLst>
              <a:gd name="T0" fmla="*/ 90 w 166"/>
              <a:gd name="T1" fmla="*/ 94 h 187"/>
              <a:gd name="T2" fmla="*/ 77 w 166"/>
              <a:gd name="T3" fmla="*/ 34 h 187"/>
              <a:gd name="T4" fmla="*/ 77 w 166"/>
              <a:gd name="T5" fmla="*/ 31 h 187"/>
              <a:gd name="T6" fmla="*/ 64 w 166"/>
              <a:gd name="T7" fmla="*/ 7 h 187"/>
              <a:gd name="T8" fmla="*/ 63 w 166"/>
              <a:gd name="T9" fmla="*/ 7 h 187"/>
              <a:gd name="T10" fmla="*/ 62 w 166"/>
              <a:gd name="T11" fmla="*/ 6 h 187"/>
              <a:gd name="T12" fmla="*/ 61 w 166"/>
              <a:gd name="T13" fmla="*/ 5 h 187"/>
              <a:gd name="T14" fmla="*/ 59 w 166"/>
              <a:gd name="T15" fmla="*/ 4 h 187"/>
              <a:gd name="T16" fmla="*/ 58 w 166"/>
              <a:gd name="T17" fmla="*/ 3 h 187"/>
              <a:gd name="T18" fmla="*/ 55 w 166"/>
              <a:gd name="T19" fmla="*/ 2 h 187"/>
              <a:gd name="T20" fmla="*/ 54 w 166"/>
              <a:gd name="T21" fmla="*/ 2 h 187"/>
              <a:gd name="T22" fmla="*/ 52 w 166"/>
              <a:gd name="T23" fmla="*/ 1 h 187"/>
              <a:gd name="T24" fmla="*/ 51 w 166"/>
              <a:gd name="T25" fmla="*/ 1 h 187"/>
              <a:gd name="T26" fmla="*/ 49 w 166"/>
              <a:gd name="T27" fmla="*/ 0 h 187"/>
              <a:gd name="T28" fmla="*/ 47 w 166"/>
              <a:gd name="T29" fmla="*/ 0 h 187"/>
              <a:gd name="T30" fmla="*/ 46 w 166"/>
              <a:gd name="T31" fmla="*/ 0 h 187"/>
              <a:gd name="T32" fmla="*/ 44 w 166"/>
              <a:gd name="T33" fmla="*/ 0 h 187"/>
              <a:gd name="T34" fmla="*/ 41 w 166"/>
              <a:gd name="T35" fmla="*/ 0 h 187"/>
              <a:gd name="T36" fmla="*/ 40 w 166"/>
              <a:gd name="T37" fmla="*/ 0 h 187"/>
              <a:gd name="T38" fmla="*/ 38 w 166"/>
              <a:gd name="T39" fmla="*/ 0 h 187"/>
              <a:gd name="T40" fmla="*/ 36 w 166"/>
              <a:gd name="T41" fmla="*/ 1 h 187"/>
              <a:gd name="T42" fmla="*/ 35 w 166"/>
              <a:gd name="T43" fmla="*/ 1 h 187"/>
              <a:gd name="T44" fmla="*/ 33 w 166"/>
              <a:gd name="T45" fmla="*/ 1 h 187"/>
              <a:gd name="T46" fmla="*/ 31 w 166"/>
              <a:gd name="T47" fmla="*/ 2 h 187"/>
              <a:gd name="T48" fmla="*/ 30 w 166"/>
              <a:gd name="T49" fmla="*/ 3 h 187"/>
              <a:gd name="T50" fmla="*/ 28 w 166"/>
              <a:gd name="T51" fmla="*/ 3 h 187"/>
              <a:gd name="T52" fmla="*/ 27 w 166"/>
              <a:gd name="T53" fmla="*/ 4 h 187"/>
              <a:gd name="T54" fmla="*/ 10 w 166"/>
              <a:gd name="T55" fmla="*/ 26 h 187"/>
              <a:gd name="T56" fmla="*/ 9 w 166"/>
              <a:gd name="T57" fmla="*/ 34 h 187"/>
              <a:gd name="T58" fmla="*/ 17 w 166"/>
              <a:gd name="T59" fmla="*/ 111 h 187"/>
              <a:gd name="T60" fmla="*/ 48 w 166"/>
              <a:gd name="T61" fmla="*/ 138 h 187"/>
              <a:gd name="T62" fmla="*/ 52 w 166"/>
              <a:gd name="T63" fmla="*/ 152 h 187"/>
              <a:gd name="T64" fmla="*/ 57 w 166"/>
              <a:gd name="T65" fmla="*/ 166 h 187"/>
              <a:gd name="T66" fmla="*/ 62 w 166"/>
              <a:gd name="T67" fmla="*/ 172 h 187"/>
              <a:gd name="T68" fmla="*/ 70 w 166"/>
              <a:gd name="T69" fmla="*/ 177 h 187"/>
              <a:gd name="T70" fmla="*/ 77 w 166"/>
              <a:gd name="T71" fmla="*/ 174 h 187"/>
              <a:gd name="T72" fmla="*/ 66 w 166"/>
              <a:gd name="T73" fmla="*/ 122 h 187"/>
              <a:gd name="T74" fmla="*/ 103 w 166"/>
              <a:gd name="T75" fmla="*/ 150 h 187"/>
              <a:gd name="T76" fmla="*/ 119 w 166"/>
              <a:gd name="T77" fmla="*/ 167 h 187"/>
              <a:gd name="T78" fmla="*/ 135 w 166"/>
              <a:gd name="T79" fmla="*/ 182 h 187"/>
              <a:gd name="T80" fmla="*/ 146 w 166"/>
              <a:gd name="T81" fmla="*/ 186 h 187"/>
              <a:gd name="T82" fmla="*/ 158 w 166"/>
              <a:gd name="T83" fmla="*/ 187 h 187"/>
              <a:gd name="T84" fmla="*/ 166 w 166"/>
              <a:gd name="T85" fmla="*/ 178 h 187"/>
              <a:gd name="T86" fmla="*/ 71 w 166"/>
              <a:gd name="T87" fmla="*/ 42 h 187"/>
              <a:gd name="T88" fmla="*/ 29 w 166"/>
              <a:gd name="T89" fmla="*/ 65 h 187"/>
              <a:gd name="T90" fmla="*/ 32 w 166"/>
              <a:gd name="T91" fmla="*/ 61 h 187"/>
              <a:gd name="T92" fmla="*/ 29 w 166"/>
              <a:gd name="T93" fmla="*/ 68 h 187"/>
              <a:gd name="T94" fmla="*/ 61 w 166"/>
              <a:gd name="T95" fmla="*/ 122 h 187"/>
              <a:gd name="T96" fmla="*/ 82 w 166"/>
              <a:gd name="T97" fmla="*/ 104 h 18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66" h="187">
                <a:moveTo>
                  <a:pt x="164" y="170"/>
                </a:moveTo>
                <a:cubicBezTo>
                  <a:pt x="164" y="170"/>
                  <a:pt x="164" y="169"/>
                  <a:pt x="163" y="169"/>
                </a:cubicBezTo>
                <a:cubicBezTo>
                  <a:pt x="91" y="97"/>
                  <a:pt x="91" y="97"/>
                  <a:pt x="91" y="97"/>
                </a:cubicBezTo>
                <a:cubicBezTo>
                  <a:pt x="90" y="96"/>
                  <a:pt x="90" y="95"/>
                  <a:pt x="90" y="94"/>
                </a:cubicBezTo>
                <a:cubicBezTo>
                  <a:pt x="90" y="94"/>
                  <a:pt x="90" y="94"/>
                  <a:pt x="90" y="94"/>
                </a:cubicBezTo>
                <a:cubicBezTo>
                  <a:pt x="96" y="78"/>
                  <a:pt x="92" y="60"/>
                  <a:pt x="79" y="48"/>
                </a:cubicBezTo>
                <a:cubicBezTo>
                  <a:pt x="78" y="47"/>
                  <a:pt x="77" y="46"/>
                  <a:pt x="75" y="45"/>
                </a:cubicBezTo>
                <a:cubicBezTo>
                  <a:pt x="76" y="41"/>
                  <a:pt x="77" y="38"/>
                  <a:pt x="77" y="34"/>
                </a:cubicBezTo>
                <a:cubicBezTo>
                  <a:pt x="77" y="33"/>
                  <a:pt x="77" y="32"/>
                  <a:pt x="77" y="31"/>
                </a:cubicBezTo>
                <a:cubicBezTo>
                  <a:pt x="77" y="31"/>
                  <a:pt x="77" y="31"/>
                  <a:pt x="77" y="31"/>
                </a:cubicBezTo>
                <a:cubicBezTo>
                  <a:pt x="77" y="31"/>
                  <a:pt x="77" y="31"/>
                  <a:pt x="77" y="31"/>
                </a:cubicBezTo>
                <a:cubicBezTo>
                  <a:pt x="77" y="31"/>
                  <a:pt x="77" y="31"/>
                  <a:pt x="77" y="31"/>
                </a:cubicBezTo>
                <a:cubicBezTo>
                  <a:pt x="77" y="31"/>
                  <a:pt x="77" y="31"/>
                  <a:pt x="77" y="31"/>
                </a:cubicBezTo>
                <a:cubicBezTo>
                  <a:pt x="77" y="29"/>
                  <a:pt x="76" y="27"/>
                  <a:pt x="76" y="24"/>
                </a:cubicBezTo>
                <a:cubicBezTo>
                  <a:pt x="74" y="18"/>
                  <a:pt x="70" y="12"/>
                  <a:pt x="65" y="8"/>
                </a:cubicBezTo>
                <a:cubicBezTo>
                  <a:pt x="65" y="8"/>
                  <a:pt x="64" y="8"/>
                  <a:pt x="64" y="7"/>
                </a:cubicBezTo>
                <a:cubicBezTo>
                  <a:pt x="64" y="7"/>
                  <a:pt x="64" y="7"/>
                  <a:pt x="64" y="7"/>
                </a:cubicBezTo>
                <a:cubicBezTo>
                  <a:pt x="64" y="7"/>
                  <a:pt x="64" y="7"/>
                  <a:pt x="64" y="7"/>
                </a:cubicBezTo>
                <a:cubicBezTo>
                  <a:pt x="64" y="7"/>
                  <a:pt x="64" y="7"/>
                  <a:pt x="64" y="7"/>
                </a:cubicBezTo>
                <a:cubicBezTo>
                  <a:pt x="63" y="7"/>
                  <a:pt x="63" y="7"/>
                  <a:pt x="63" y="7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6"/>
                  <a:pt x="63" y="6"/>
                  <a:pt x="62" y="6"/>
                </a:cubicBezTo>
                <a:cubicBezTo>
                  <a:pt x="62" y="6"/>
                  <a:pt x="62" y="6"/>
                  <a:pt x="62" y="6"/>
                </a:cubicBezTo>
                <a:cubicBezTo>
                  <a:pt x="62" y="6"/>
                  <a:pt x="62" y="6"/>
                  <a:pt x="62" y="6"/>
                </a:cubicBezTo>
                <a:cubicBezTo>
                  <a:pt x="62" y="6"/>
                  <a:pt x="62" y="6"/>
                  <a:pt x="62" y="6"/>
                </a:cubicBezTo>
                <a:cubicBezTo>
                  <a:pt x="62" y="5"/>
                  <a:pt x="61" y="5"/>
                  <a:pt x="61" y="5"/>
                </a:cubicBezTo>
                <a:cubicBezTo>
                  <a:pt x="61" y="5"/>
                  <a:pt x="61" y="5"/>
                  <a:pt x="61" y="5"/>
                </a:cubicBezTo>
                <a:cubicBezTo>
                  <a:pt x="61" y="5"/>
                  <a:pt x="61" y="5"/>
                  <a:pt x="61" y="5"/>
                </a:cubicBezTo>
                <a:cubicBezTo>
                  <a:pt x="60" y="5"/>
                  <a:pt x="60" y="5"/>
                  <a:pt x="60" y="5"/>
                </a:cubicBezTo>
                <a:cubicBezTo>
                  <a:pt x="60" y="5"/>
                  <a:pt x="60" y="4"/>
                  <a:pt x="60" y="4"/>
                </a:cubicBezTo>
                <a:cubicBezTo>
                  <a:pt x="60" y="4"/>
                  <a:pt x="60" y="4"/>
                  <a:pt x="60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9" y="4"/>
                  <a:pt x="59" y="4"/>
                  <a:pt x="58" y="4"/>
                </a:cubicBezTo>
                <a:cubicBezTo>
                  <a:pt x="58" y="4"/>
                  <a:pt x="58" y="4"/>
                  <a:pt x="58" y="4"/>
                </a:cubicBezTo>
                <a:cubicBezTo>
                  <a:pt x="58" y="3"/>
                  <a:pt x="58" y="3"/>
                  <a:pt x="58" y="3"/>
                </a:cubicBezTo>
                <a:cubicBezTo>
                  <a:pt x="58" y="3"/>
                  <a:pt x="58" y="3"/>
                  <a:pt x="58" y="3"/>
                </a:cubicBezTo>
                <a:cubicBezTo>
                  <a:pt x="57" y="3"/>
                  <a:pt x="56" y="3"/>
                  <a:pt x="56" y="2"/>
                </a:cubicBezTo>
                <a:cubicBezTo>
                  <a:pt x="56" y="2"/>
                  <a:pt x="56" y="2"/>
                  <a:pt x="56" y="2"/>
                </a:cubicBezTo>
                <a:cubicBezTo>
                  <a:pt x="55" y="2"/>
                  <a:pt x="55" y="2"/>
                  <a:pt x="55" y="2"/>
                </a:cubicBezTo>
                <a:cubicBezTo>
                  <a:pt x="55" y="2"/>
                  <a:pt x="55" y="2"/>
                  <a:pt x="55" y="2"/>
                </a:cubicBezTo>
                <a:cubicBezTo>
                  <a:pt x="55" y="2"/>
                  <a:pt x="55" y="2"/>
                  <a:pt x="54" y="2"/>
                </a:cubicBezTo>
                <a:cubicBezTo>
                  <a:pt x="54" y="2"/>
                  <a:pt x="54" y="2"/>
                  <a:pt x="54" y="2"/>
                </a:cubicBezTo>
                <a:cubicBezTo>
                  <a:pt x="54" y="2"/>
                  <a:pt x="54" y="2"/>
                  <a:pt x="54" y="2"/>
                </a:cubicBezTo>
                <a:cubicBezTo>
                  <a:pt x="54" y="2"/>
                  <a:pt x="53" y="2"/>
                  <a:pt x="53" y="2"/>
                </a:cubicBezTo>
                <a:cubicBezTo>
                  <a:pt x="53" y="1"/>
                  <a:pt x="53" y="1"/>
                  <a:pt x="53" y="1"/>
                </a:cubicBezTo>
                <a:cubicBezTo>
                  <a:pt x="53" y="1"/>
                  <a:pt x="53" y="1"/>
                  <a:pt x="52" y="1"/>
                </a:cubicBezTo>
                <a:cubicBezTo>
                  <a:pt x="52" y="1"/>
                  <a:pt x="52" y="1"/>
                  <a:pt x="52" y="1"/>
                </a:cubicBezTo>
                <a:cubicBezTo>
                  <a:pt x="52" y="1"/>
                  <a:pt x="52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0" y="1"/>
                  <a:pt x="50" y="1"/>
                  <a:pt x="50" y="1"/>
                </a:cubicBezTo>
                <a:cubicBezTo>
                  <a:pt x="50" y="1"/>
                  <a:pt x="50" y="1"/>
                  <a:pt x="50" y="1"/>
                </a:cubicBezTo>
                <a:cubicBezTo>
                  <a:pt x="50" y="1"/>
                  <a:pt x="49" y="1"/>
                  <a:pt x="49" y="1"/>
                </a:cubicBezTo>
                <a:cubicBezTo>
                  <a:pt x="49" y="1"/>
                  <a:pt x="49" y="1"/>
                  <a:pt x="49" y="0"/>
                </a:cubicBezTo>
                <a:cubicBezTo>
                  <a:pt x="49" y="0"/>
                  <a:pt x="49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7" y="0"/>
                  <a:pt x="47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0"/>
                  <a:pt x="47" y="0"/>
                  <a:pt x="46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44" y="0"/>
                  <a:pt x="4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0"/>
                  <a:pt x="43" y="0"/>
                  <a:pt x="43" y="0"/>
                </a:cubicBezTo>
                <a:cubicBezTo>
                  <a:pt x="43" y="0"/>
                  <a:pt x="42" y="0"/>
                  <a:pt x="4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1" y="0"/>
                  <a:pt x="41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1" y="0"/>
                  <a:pt x="41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7" y="0"/>
                </a:cubicBezTo>
                <a:cubicBezTo>
                  <a:pt x="37" y="0"/>
                  <a:pt x="37" y="0"/>
                  <a:pt x="37" y="1"/>
                </a:cubicBezTo>
                <a:cubicBezTo>
                  <a:pt x="37" y="1"/>
                  <a:pt x="37" y="1"/>
                  <a:pt x="37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6" y="1"/>
                  <a:pt x="35" y="1"/>
                </a:cubicBezTo>
                <a:cubicBezTo>
                  <a:pt x="35" y="1"/>
                  <a:pt x="35" y="1"/>
                  <a:pt x="35" y="1"/>
                </a:cubicBezTo>
                <a:cubicBezTo>
                  <a:pt x="35" y="1"/>
                  <a:pt x="35" y="1"/>
                  <a:pt x="35" y="1"/>
                </a:cubicBezTo>
                <a:cubicBezTo>
                  <a:pt x="34" y="1"/>
                  <a:pt x="34" y="1"/>
                  <a:pt x="34" y="1"/>
                </a:cubicBezTo>
                <a:cubicBezTo>
                  <a:pt x="34" y="1"/>
                  <a:pt x="34" y="1"/>
                  <a:pt x="34" y="1"/>
                </a:cubicBezTo>
                <a:cubicBezTo>
                  <a:pt x="34" y="1"/>
                  <a:pt x="33" y="1"/>
                  <a:pt x="33" y="1"/>
                </a:cubicBezTo>
                <a:cubicBezTo>
                  <a:pt x="33" y="1"/>
                  <a:pt x="33" y="1"/>
                  <a:pt x="33" y="1"/>
                </a:cubicBezTo>
                <a:cubicBezTo>
                  <a:pt x="33" y="2"/>
                  <a:pt x="33" y="2"/>
                  <a:pt x="32" y="2"/>
                </a:cubicBezTo>
                <a:cubicBezTo>
                  <a:pt x="32" y="2"/>
                  <a:pt x="32" y="2"/>
                  <a:pt x="32" y="2"/>
                </a:cubicBezTo>
                <a:cubicBezTo>
                  <a:pt x="32" y="2"/>
                  <a:pt x="32" y="2"/>
                  <a:pt x="32" y="2"/>
                </a:cubicBezTo>
                <a:cubicBezTo>
                  <a:pt x="32" y="2"/>
                  <a:pt x="31" y="2"/>
                  <a:pt x="31" y="2"/>
                </a:cubicBezTo>
                <a:cubicBezTo>
                  <a:pt x="31" y="2"/>
                  <a:pt x="31" y="2"/>
                  <a:pt x="31" y="2"/>
                </a:cubicBezTo>
                <a:cubicBezTo>
                  <a:pt x="31" y="2"/>
                  <a:pt x="31" y="2"/>
                  <a:pt x="31" y="2"/>
                </a:cubicBezTo>
                <a:cubicBezTo>
                  <a:pt x="30" y="2"/>
                  <a:pt x="30" y="2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3"/>
                  <a:pt x="29" y="3"/>
                  <a:pt x="29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29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4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18" y="9"/>
                  <a:pt x="13" y="16"/>
                  <a:pt x="10" y="25"/>
                </a:cubicBezTo>
                <a:cubicBezTo>
                  <a:pt x="10" y="25"/>
                  <a:pt x="10" y="26"/>
                  <a:pt x="10" y="26"/>
                </a:cubicBezTo>
                <a:cubicBezTo>
                  <a:pt x="10" y="27"/>
                  <a:pt x="9" y="28"/>
                  <a:pt x="9" y="29"/>
                </a:cubicBezTo>
                <a:cubicBezTo>
                  <a:pt x="9" y="29"/>
                  <a:pt x="9" y="29"/>
                  <a:pt x="9" y="30"/>
                </a:cubicBezTo>
                <a:cubicBezTo>
                  <a:pt x="9" y="30"/>
                  <a:pt x="9" y="31"/>
                  <a:pt x="9" y="31"/>
                </a:cubicBezTo>
                <a:cubicBezTo>
                  <a:pt x="9" y="32"/>
                  <a:pt x="9" y="33"/>
                  <a:pt x="9" y="34"/>
                </a:cubicBezTo>
                <a:cubicBezTo>
                  <a:pt x="9" y="34"/>
                  <a:pt x="9" y="34"/>
                  <a:pt x="9" y="34"/>
                </a:cubicBezTo>
                <a:cubicBezTo>
                  <a:pt x="9" y="34"/>
                  <a:pt x="9" y="34"/>
                  <a:pt x="9" y="34"/>
                </a:cubicBezTo>
                <a:cubicBezTo>
                  <a:pt x="9" y="41"/>
                  <a:pt x="11" y="47"/>
                  <a:pt x="14" y="52"/>
                </a:cubicBezTo>
                <a:cubicBezTo>
                  <a:pt x="0" y="69"/>
                  <a:pt x="1" y="95"/>
                  <a:pt x="17" y="111"/>
                </a:cubicBezTo>
                <a:cubicBezTo>
                  <a:pt x="25" y="119"/>
                  <a:pt x="36" y="124"/>
                  <a:pt x="48" y="124"/>
                </a:cubicBezTo>
                <a:cubicBezTo>
                  <a:pt x="51" y="125"/>
                  <a:pt x="51" y="125"/>
                  <a:pt x="51" y="125"/>
                </a:cubicBezTo>
                <a:cubicBezTo>
                  <a:pt x="47" y="134"/>
                  <a:pt x="47" y="134"/>
                  <a:pt x="47" y="134"/>
                </a:cubicBezTo>
                <a:cubicBezTo>
                  <a:pt x="48" y="138"/>
                  <a:pt x="48" y="138"/>
                  <a:pt x="48" y="138"/>
                </a:cubicBezTo>
                <a:cubicBezTo>
                  <a:pt x="54" y="143"/>
                  <a:pt x="54" y="143"/>
                  <a:pt x="54" y="143"/>
                </a:cubicBezTo>
                <a:cubicBezTo>
                  <a:pt x="52" y="151"/>
                  <a:pt x="52" y="151"/>
                  <a:pt x="52" y="151"/>
                </a:cubicBezTo>
                <a:cubicBezTo>
                  <a:pt x="52" y="151"/>
                  <a:pt x="52" y="151"/>
                  <a:pt x="52" y="151"/>
                </a:cubicBezTo>
                <a:cubicBezTo>
                  <a:pt x="52" y="152"/>
                  <a:pt x="52" y="152"/>
                  <a:pt x="52" y="152"/>
                </a:cubicBezTo>
                <a:cubicBezTo>
                  <a:pt x="53" y="153"/>
                  <a:pt x="53" y="153"/>
                  <a:pt x="53" y="153"/>
                </a:cubicBezTo>
                <a:cubicBezTo>
                  <a:pt x="53" y="153"/>
                  <a:pt x="53" y="153"/>
                  <a:pt x="53" y="153"/>
                </a:cubicBezTo>
                <a:cubicBezTo>
                  <a:pt x="60" y="158"/>
                  <a:pt x="60" y="158"/>
                  <a:pt x="60" y="158"/>
                </a:cubicBezTo>
                <a:cubicBezTo>
                  <a:pt x="57" y="166"/>
                  <a:pt x="57" y="166"/>
                  <a:pt x="57" y="166"/>
                </a:cubicBezTo>
                <a:cubicBezTo>
                  <a:pt x="57" y="167"/>
                  <a:pt x="57" y="167"/>
                  <a:pt x="57" y="167"/>
                </a:cubicBezTo>
                <a:cubicBezTo>
                  <a:pt x="57" y="167"/>
                  <a:pt x="57" y="168"/>
                  <a:pt x="58" y="168"/>
                </a:cubicBezTo>
                <a:cubicBezTo>
                  <a:pt x="59" y="170"/>
                  <a:pt x="59" y="170"/>
                  <a:pt x="59" y="170"/>
                </a:cubicBezTo>
                <a:cubicBezTo>
                  <a:pt x="62" y="172"/>
                  <a:pt x="62" y="172"/>
                  <a:pt x="62" y="172"/>
                </a:cubicBezTo>
                <a:cubicBezTo>
                  <a:pt x="66" y="175"/>
                  <a:pt x="66" y="175"/>
                  <a:pt x="66" y="175"/>
                </a:cubicBezTo>
                <a:cubicBezTo>
                  <a:pt x="66" y="175"/>
                  <a:pt x="66" y="175"/>
                  <a:pt x="66" y="175"/>
                </a:cubicBezTo>
                <a:cubicBezTo>
                  <a:pt x="69" y="177"/>
                  <a:pt x="69" y="177"/>
                  <a:pt x="69" y="177"/>
                </a:cubicBezTo>
                <a:cubicBezTo>
                  <a:pt x="69" y="177"/>
                  <a:pt x="69" y="177"/>
                  <a:pt x="70" y="177"/>
                </a:cubicBezTo>
                <a:cubicBezTo>
                  <a:pt x="71" y="176"/>
                  <a:pt x="71" y="176"/>
                  <a:pt x="71" y="176"/>
                </a:cubicBezTo>
                <a:cubicBezTo>
                  <a:pt x="75" y="175"/>
                  <a:pt x="75" y="175"/>
                  <a:pt x="75" y="175"/>
                </a:cubicBezTo>
                <a:cubicBezTo>
                  <a:pt x="76" y="175"/>
                  <a:pt x="76" y="175"/>
                  <a:pt x="76" y="175"/>
                </a:cubicBezTo>
                <a:cubicBezTo>
                  <a:pt x="76" y="175"/>
                  <a:pt x="76" y="174"/>
                  <a:pt x="77" y="174"/>
                </a:cubicBezTo>
                <a:cubicBezTo>
                  <a:pt x="77" y="173"/>
                  <a:pt x="78" y="171"/>
                  <a:pt x="7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5" y="121"/>
                  <a:pt x="66" y="121"/>
                  <a:pt x="66" y="122"/>
                </a:cubicBezTo>
                <a:cubicBezTo>
                  <a:pt x="81" y="133"/>
                  <a:pt x="81" y="133"/>
                  <a:pt x="81" y="133"/>
                </a:cubicBezTo>
                <a:cubicBezTo>
                  <a:pt x="97" y="132"/>
                  <a:pt x="97" y="132"/>
                  <a:pt x="97" y="132"/>
                </a:cubicBezTo>
                <a:cubicBezTo>
                  <a:pt x="99" y="147"/>
                  <a:pt x="99" y="147"/>
                  <a:pt x="99" y="147"/>
                </a:cubicBezTo>
                <a:cubicBezTo>
                  <a:pt x="103" y="150"/>
                  <a:pt x="103" y="150"/>
                  <a:pt x="103" y="150"/>
                </a:cubicBezTo>
                <a:cubicBezTo>
                  <a:pt x="114" y="153"/>
                  <a:pt x="114" y="153"/>
                  <a:pt x="114" y="153"/>
                </a:cubicBezTo>
                <a:cubicBezTo>
                  <a:pt x="117" y="165"/>
                  <a:pt x="117" y="165"/>
                  <a:pt x="117" y="165"/>
                </a:cubicBezTo>
                <a:cubicBezTo>
                  <a:pt x="117" y="165"/>
                  <a:pt x="117" y="165"/>
                  <a:pt x="118" y="165"/>
                </a:cubicBezTo>
                <a:cubicBezTo>
                  <a:pt x="119" y="167"/>
                  <a:pt x="119" y="167"/>
                  <a:pt x="119" y="167"/>
                </a:cubicBezTo>
                <a:cubicBezTo>
                  <a:pt x="119" y="167"/>
                  <a:pt x="120" y="167"/>
                  <a:pt x="120" y="167"/>
                </a:cubicBezTo>
                <a:cubicBezTo>
                  <a:pt x="120" y="168"/>
                  <a:pt x="120" y="168"/>
                  <a:pt x="120" y="168"/>
                </a:cubicBezTo>
                <a:cubicBezTo>
                  <a:pt x="132" y="169"/>
                  <a:pt x="132" y="169"/>
                  <a:pt x="132" y="169"/>
                </a:cubicBezTo>
                <a:cubicBezTo>
                  <a:pt x="135" y="182"/>
                  <a:pt x="135" y="182"/>
                  <a:pt x="135" y="182"/>
                </a:cubicBezTo>
                <a:cubicBezTo>
                  <a:pt x="136" y="183"/>
                  <a:pt x="136" y="183"/>
                  <a:pt x="136" y="183"/>
                </a:cubicBezTo>
                <a:cubicBezTo>
                  <a:pt x="136" y="183"/>
                  <a:pt x="136" y="183"/>
                  <a:pt x="137" y="183"/>
                </a:cubicBezTo>
                <a:cubicBezTo>
                  <a:pt x="140" y="185"/>
                  <a:pt x="140" y="185"/>
                  <a:pt x="140" y="185"/>
                </a:cubicBezTo>
                <a:cubicBezTo>
                  <a:pt x="146" y="186"/>
                  <a:pt x="146" y="186"/>
                  <a:pt x="146" y="186"/>
                </a:cubicBezTo>
                <a:cubicBezTo>
                  <a:pt x="152" y="187"/>
                  <a:pt x="152" y="187"/>
                  <a:pt x="152" y="187"/>
                </a:cubicBezTo>
                <a:cubicBezTo>
                  <a:pt x="152" y="187"/>
                  <a:pt x="152" y="187"/>
                  <a:pt x="152" y="187"/>
                </a:cubicBezTo>
                <a:cubicBezTo>
                  <a:pt x="157" y="187"/>
                  <a:pt x="157" y="187"/>
                  <a:pt x="157" y="187"/>
                </a:cubicBezTo>
                <a:cubicBezTo>
                  <a:pt x="158" y="187"/>
                  <a:pt x="158" y="187"/>
                  <a:pt x="158" y="187"/>
                </a:cubicBezTo>
                <a:cubicBezTo>
                  <a:pt x="159" y="185"/>
                  <a:pt x="159" y="185"/>
                  <a:pt x="159" y="185"/>
                </a:cubicBezTo>
                <a:cubicBezTo>
                  <a:pt x="164" y="180"/>
                  <a:pt x="164" y="180"/>
                  <a:pt x="164" y="180"/>
                </a:cubicBezTo>
                <a:cubicBezTo>
                  <a:pt x="165" y="180"/>
                  <a:pt x="165" y="180"/>
                  <a:pt x="165" y="180"/>
                </a:cubicBezTo>
                <a:cubicBezTo>
                  <a:pt x="165" y="179"/>
                  <a:pt x="166" y="179"/>
                  <a:pt x="166" y="178"/>
                </a:cubicBezTo>
                <a:cubicBezTo>
                  <a:pt x="166" y="176"/>
                  <a:pt x="165" y="173"/>
                  <a:pt x="164" y="170"/>
                </a:cubicBezTo>
                <a:close/>
                <a:moveTo>
                  <a:pt x="43" y="6"/>
                </a:moveTo>
                <a:cubicBezTo>
                  <a:pt x="59" y="6"/>
                  <a:pt x="72" y="19"/>
                  <a:pt x="72" y="35"/>
                </a:cubicBezTo>
                <a:cubicBezTo>
                  <a:pt x="72" y="37"/>
                  <a:pt x="72" y="39"/>
                  <a:pt x="71" y="42"/>
                </a:cubicBezTo>
                <a:cubicBezTo>
                  <a:pt x="54" y="32"/>
                  <a:pt x="32" y="34"/>
                  <a:pt x="17" y="48"/>
                </a:cubicBezTo>
                <a:cubicBezTo>
                  <a:pt x="15" y="44"/>
                  <a:pt x="14" y="39"/>
                  <a:pt x="14" y="35"/>
                </a:cubicBezTo>
                <a:cubicBezTo>
                  <a:pt x="14" y="19"/>
                  <a:pt x="27" y="6"/>
                  <a:pt x="43" y="6"/>
                </a:cubicBezTo>
                <a:close/>
                <a:moveTo>
                  <a:pt x="29" y="65"/>
                </a:moveTo>
                <a:cubicBezTo>
                  <a:pt x="32" y="66"/>
                  <a:pt x="35" y="67"/>
                  <a:pt x="38" y="68"/>
                </a:cubicBezTo>
                <a:cubicBezTo>
                  <a:pt x="37" y="63"/>
                  <a:pt x="37" y="63"/>
                  <a:pt x="37" y="63"/>
                </a:cubicBezTo>
                <a:cubicBezTo>
                  <a:pt x="37" y="63"/>
                  <a:pt x="37" y="63"/>
                  <a:pt x="37" y="63"/>
                </a:cubicBezTo>
                <a:cubicBezTo>
                  <a:pt x="35" y="62"/>
                  <a:pt x="34" y="62"/>
                  <a:pt x="32" y="61"/>
                </a:cubicBezTo>
                <a:cubicBezTo>
                  <a:pt x="32" y="61"/>
                  <a:pt x="32" y="61"/>
                  <a:pt x="32" y="61"/>
                </a:cubicBezTo>
                <a:cubicBezTo>
                  <a:pt x="35" y="60"/>
                  <a:pt x="39" y="62"/>
                  <a:pt x="39" y="65"/>
                </a:cubicBezTo>
                <a:cubicBezTo>
                  <a:pt x="40" y="68"/>
                  <a:pt x="39" y="71"/>
                  <a:pt x="36" y="72"/>
                </a:cubicBezTo>
                <a:cubicBezTo>
                  <a:pt x="33" y="72"/>
                  <a:pt x="30" y="71"/>
                  <a:pt x="29" y="68"/>
                </a:cubicBezTo>
                <a:cubicBezTo>
                  <a:pt x="28" y="67"/>
                  <a:pt x="28" y="66"/>
                  <a:pt x="29" y="65"/>
                </a:cubicBezTo>
                <a:close/>
                <a:moveTo>
                  <a:pt x="71" y="171"/>
                </a:moveTo>
                <a:cubicBezTo>
                  <a:pt x="56" y="123"/>
                  <a:pt x="56" y="123"/>
                  <a:pt x="56" y="123"/>
                </a:cubicBezTo>
                <a:cubicBezTo>
                  <a:pt x="58" y="123"/>
                  <a:pt x="59" y="122"/>
                  <a:pt x="61" y="122"/>
                </a:cubicBezTo>
                <a:cubicBezTo>
                  <a:pt x="76" y="169"/>
                  <a:pt x="76" y="169"/>
                  <a:pt x="76" y="169"/>
                </a:cubicBezTo>
                <a:lnTo>
                  <a:pt x="71" y="171"/>
                </a:lnTo>
                <a:close/>
                <a:moveTo>
                  <a:pt x="156" y="178"/>
                </a:moveTo>
                <a:cubicBezTo>
                  <a:pt x="82" y="104"/>
                  <a:pt x="82" y="104"/>
                  <a:pt x="82" y="104"/>
                </a:cubicBezTo>
                <a:cubicBezTo>
                  <a:pt x="84" y="102"/>
                  <a:pt x="85" y="100"/>
                  <a:pt x="86" y="98"/>
                </a:cubicBezTo>
                <a:cubicBezTo>
                  <a:pt x="161" y="173"/>
                  <a:pt x="161" y="173"/>
                  <a:pt x="161" y="173"/>
                </a:cubicBezTo>
                <a:lnTo>
                  <a:pt x="156" y="17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2" name="Freeform 154"/>
          <p:cNvSpPr>
            <a:spLocks noEditPoints="1"/>
          </p:cNvSpPr>
          <p:nvPr/>
        </p:nvSpPr>
        <p:spPr bwMode="auto">
          <a:xfrm>
            <a:off x="11166265" y="2651092"/>
            <a:ext cx="174664" cy="305029"/>
          </a:xfrm>
          <a:custGeom>
            <a:gdLst>
              <a:gd name="T0" fmla="*/ 93 w 109"/>
              <a:gd name="T1" fmla="*/ 0 h 190"/>
              <a:gd name="T2" fmla="*/ 17 w 109"/>
              <a:gd name="T3" fmla="*/ 0 h 190"/>
              <a:gd name="T4" fmla="*/ 0 w 109"/>
              <a:gd name="T5" fmla="*/ 18 h 190"/>
              <a:gd name="T6" fmla="*/ 0 w 109"/>
              <a:gd name="T7" fmla="*/ 173 h 190"/>
              <a:gd name="T8" fmla="*/ 17 w 109"/>
              <a:gd name="T9" fmla="*/ 190 h 190"/>
              <a:gd name="T10" fmla="*/ 93 w 109"/>
              <a:gd name="T11" fmla="*/ 190 h 190"/>
              <a:gd name="T12" fmla="*/ 109 w 109"/>
              <a:gd name="T13" fmla="*/ 173 h 190"/>
              <a:gd name="T14" fmla="*/ 109 w 109"/>
              <a:gd name="T15" fmla="*/ 18 h 190"/>
              <a:gd name="T16" fmla="*/ 93 w 109"/>
              <a:gd name="T17" fmla="*/ 0 h 190"/>
              <a:gd name="T18" fmla="*/ 20 w 109"/>
              <a:gd name="T19" fmla="*/ 155 h 190"/>
              <a:gd name="T20" fmla="*/ 20 w 109"/>
              <a:gd name="T21" fmla="*/ 149 h 190"/>
              <a:gd name="T22" fmla="*/ 14 w 109"/>
              <a:gd name="T23" fmla="*/ 155 h 190"/>
              <a:gd name="T24" fmla="*/ 14 w 109"/>
              <a:gd name="T25" fmla="*/ 133 h 190"/>
              <a:gd name="T26" fmla="*/ 20 w 109"/>
              <a:gd name="T27" fmla="*/ 139 h 190"/>
              <a:gd name="T28" fmla="*/ 20 w 109"/>
              <a:gd name="T29" fmla="*/ 134 h 190"/>
              <a:gd name="T30" fmla="*/ 30 w 109"/>
              <a:gd name="T31" fmla="*/ 144 h 190"/>
              <a:gd name="T32" fmla="*/ 20 w 109"/>
              <a:gd name="T33" fmla="*/ 155 h 190"/>
              <a:gd name="T34" fmla="*/ 54 w 109"/>
              <a:gd name="T35" fmla="*/ 177 h 190"/>
              <a:gd name="T36" fmla="*/ 52 w 109"/>
              <a:gd name="T37" fmla="*/ 179 h 190"/>
              <a:gd name="T38" fmla="*/ 50 w 109"/>
              <a:gd name="T39" fmla="*/ 177 h 190"/>
              <a:gd name="T40" fmla="*/ 50 w 109"/>
              <a:gd name="T41" fmla="*/ 163 h 190"/>
              <a:gd name="T42" fmla="*/ 52 w 109"/>
              <a:gd name="T43" fmla="*/ 160 h 190"/>
              <a:gd name="T44" fmla="*/ 54 w 109"/>
              <a:gd name="T45" fmla="*/ 163 h 190"/>
              <a:gd name="T46" fmla="*/ 54 w 109"/>
              <a:gd name="T47" fmla="*/ 177 h 190"/>
              <a:gd name="T48" fmla="*/ 45 w 109"/>
              <a:gd name="T49" fmla="*/ 126 h 190"/>
              <a:gd name="T50" fmla="*/ 45 w 109"/>
              <a:gd name="T51" fmla="*/ 103 h 190"/>
              <a:gd name="T52" fmla="*/ 55 w 109"/>
              <a:gd name="T53" fmla="*/ 113 h 190"/>
              <a:gd name="T54" fmla="*/ 55 w 109"/>
              <a:gd name="T55" fmla="*/ 105 h 190"/>
              <a:gd name="T56" fmla="*/ 58 w 109"/>
              <a:gd name="T57" fmla="*/ 105 h 190"/>
              <a:gd name="T58" fmla="*/ 58 w 109"/>
              <a:gd name="T59" fmla="*/ 124 h 190"/>
              <a:gd name="T60" fmla="*/ 55 w 109"/>
              <a:gd name="T61" fmla="*/ 124 h 190"/>
              <a:gd name="T62" fmla="*/ 55 w 109"/>
              <a:gd name="T63" fmla="*/ 116 h 190"/>
              <a:gd name="T64" fmla="*/ 45 w 109"/>
              <a:gd name="T65" fmla="*/ 126 h 190"/>
              <a:gd name="T66" fmla="*/ 60 w 109"/>
              <a:gd name="T67" fmla="*/ 177 h 190"/>
              <a:gd name="T68" fmla="*/ 58 w 109"/>
              <a:gd name="T69" fmla="*/ 179 h 190"/>
              <a:gd name="T70" fmla="*/ 56 w 109"/>
              <a:gd name="T71" fmla="*/ 177 h 190"/>
              <a:gd name="T72" fmla="*/ 56 w 109"/>
              <a:gd name="T73" fmla="*/ 163 h 190"/>
              <a:gd name="T74" fmla="*/ 58 w 109"/>
              <a:gd name="T75" fmla="*/ 160 h 190"/>
              <a:gd name="T76" fmla="*/ 60 w 109"/>
              <a:gd name="T77" fmla="*/ 163 h 190"/>
              <a:gd name="T78" fmla="*/ 60 w 109"/>
              <a:gd name="T79" fmla="*/ 177 h 190"/>
              <a:gd name="T80" fmla="*/ 63 w 109"/>
              <a:gd name="T81" fmla="*/ 124 h 190"/>
              <a:gd name="T82" fmla="*/ 60 w 109"/>
              <a:gd name="T83" fmla="*/ 124 h 190"/>
              <a:gd name="T84" fmla="*/ 60 w 109"/>
              <a:gd name="T85" fmla="*/ 105 h 190"/>
              <a:gd name="T86" fmla="*/ 63 w 109"/>
              <a:gd name="T87" fmla="*/ 105 h 190"/>
              <a:gd name="T88" fmla="*/ 63 w 109"/>
              <a:gd name="T89" fmla="*/ 124 h 190"/>
              <a:gd name="T90" fmla="*/ 93 w 109"/>
              <a:gd name="T91" fmla="*/ 154 h 190"/>
              <a:gd name="T92" fmla="*/ 87 w 109"/>
              <a:gd name="T93" fmla="*/ 148 h 190"/>
              <a:gd name="T94" fmla="*/ 87 w 109"/>
              <a:gd name="T95" fmla="*/ 155 h 190"/>
              <a:gd name="T96" fmla="*/ 76 w 109"/>
              <a:gd name="T97" fmla="*/ 144 h 190"/>
              <a:gd name="T98" fmla="*/ 87 w 109"/>
              <a:gd name="T99" fmla="*/ 133 h 190"/>
              <a:gd name="T100" fmla="*/ 87 w 109"/>
              <a:gd name="T101" fmla="*/ 138 h 190"/>
              <a:gd name="T102" fmla="*/ 93 w 109"/>
              <a:gd name="T103" fmla="*/ 132 h 190"/>
              <a:gd name="T104" fmla="*/ 93 w 109"/>
              <a:gd name="T105" fmla="*/ 154 h 190"/>
              <a:gd name="T106" fmla="*/ 99 w 109"/>
              <a:gd name="T107" fmla="*/ 80 h 190"/>
              <a:gd name="T108" fmla="*/ 89 w 109"/>
              <a:gd name="T109" fmla="*/ 89 h 190"/>
              <a:gd name="T110" fmla="*/ 19 w 109"/>
              <a:gd name="T111" fmla="*/ 89 h 190"/>
              <a:gd name="T112" fmla="*/ 10 w 109"/>
              <a:gd name="T113" fmla="*/ 80 h 190"/>
              <a:gd name="T114" fmla="*/ 10 w 109"/>
              <a:gd name="T115" fmla="*/ 21 h 190"/>
              <a:gd name="T116" fmla="*/ 19 w 109"/>
              <a:gd name="T117" fmla="*/ 13 h 190"/>
              <a:gd name="T118" fmla="*/ 89 w 109"/>
              <a:gd name="T119" fmla="*/ 13 h 190"/>
              <a:gd name="T120" fmla="*/ 99 w 109"/>
              <a:gd name="T121" fmla="*/ 21 h 190"/>
              <a:gd name="T122" fmla="*/ 99 w 109"/>
              <a:gd name="T123" fmla="*/ 80 h 19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09" h="190">
                <a:moveTo>
                  <a:pt x="93" y="0"/>
                </a:moveTo>
                <a:cubicBezTo>
                  <a:pt x="17" y="0"/>
                  <a:pt x="17" y="0"/>
                  <a:pt x="17" y="0"/>
                </a:cubicBezTo>
                <a:cubicBezTo>
                  <a:pt x="8" y="0"/>
                  <a:pt x="0" y="8"/>
                  <a:pt x="0" y="18"/>
                </a:cubicBezTo>
                <a:cubicBezTo>
                  <a:pt x="0" y="173"/>
                  <a:pt x="0" y="173"/>
                  <a:pt x="0" y="173"/>
                </a:cubicBezTo>
                <a:cubicBezTo>
                  <a:pt x="0" y="182"/>
                  <a:pt x="8" y="190"/>
                  <a:pt x="17" y="190"/>
                </a:cubicBezTo>
                <a:cubicBezTo>
                  <a:pt x="93" y="190"/>
                  <a:pt x="93" y="190"/>
                  <a:pt x="93" y="190"/>
                </a:cubicBezTo>
                <a:cubicBezTo>
                  <a:pt x="102" y="190"/>
                  <a:pt x="109" y="182"/>
                  <a:pt x="109" y="173"/>
                </a:cubicBezTo>
                <a:cubicBezTo>
                  <a:pt x="109" y="18"/>
                  <a:pt x="109" y="18"/>
                  <a:pt x="109" y="18"/>
                </a:cubicBezTo>
                <a:cubicBezTo>
                  <a:pt x="109" y="8"/>
                  <a:pt x="102" y="0"/>
                  <a:pt x="93" y="0"/>
                </a:cubicBezTo>
                <a:close/>
                <a:moveTo>
                  <a:pt x="20" y="155"/>
                </a:moveTo>
                <a:cubicBezTo>
                  <a:pt x="20" y="149"/>
                  <a:pt x="20" y="149"/>
                  <a:pt x="20" y="149"/>
                </a:cubicBezTo>
                <a:cubicBezTo>
                  <a:pt x="14" y="155"/>
                  <a:pt x="14" y="155"/>
                  <a:pt x="14" y="155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20" y="139"/>
                  <a:pt x="20" y="139"/>
                  <a:pt x="20" y="139"/>
                </a:cubicBezTo>
                <a:cubicBezTo>
                  <a:pt x="20" y="134"/>
                  <a:pt x="20" y="134"/>
                  <a:pt x="20" y="134"/>
                </a:cubicBezTo>
                <a:cubicBezTo>
                  <a:pt x="30" y="144"/>
                  <a:pt x="30" y="144"/>
                  <a:pt x="30" y="144"/>
                </a:cubicBezTo>
                <a:lnTo>
                  <a:pt x="20" y="155"/>
                </a:lnTo>
                <a:close/>
                <a:moveTo>
                  <a:pt x="54" y="177"/>
                </a:moveTo>
                <a:cubicBezTo>
                  <a:pt x="54" y="178"/>
                  <a:pt x="53" y="179"/>
                  <a:pt x="52" y="179"/>
                </a:cubicBezTo>
                <a:cubicBezTo>
                  <a:pt x="51" y="179"/>
                  <a:pt x="50" y="178"/>
                  <a:pt x="50" y="177"/>
                </a:cubicBezTo>
                <a:cubicBezTo>
                  <a:pt x="50" y="163"/>
                  <a:pt x="50" y="163"/>
                  <a:pt x="50" y="163"/>
                </a:cubicBezTo>
                <a:cubicBezTo>
                  <a:pt x="50" y="161"/>
                  <a:pt x="51" y="160"/>
                  <a:pt x="52" y="160"/>
                </a:cubicBezTo>
                <a:cubicBezTo>
                  <a:pt x="53" y="160"/>
                  <a:pt x="54" y="161"/>
                  <a:pt x="54" y="163"/>
                </a:cubicBezTo>
                <a:lnTo>
                  <a:pt x="54" y="177"/>
                </a:lnTo>
                <a:close/>
                <a:moveTo>
                  <a:pt x="45" y="126"/>
                </a:moveTo>
                <a:cubicBezTo>
                  <a:pt x="45" y="103"/>
                  <a:pt x="45" y="103"/>
                  <a:pt x="45" y="103"/>
                </a:cubicBezTo>
                <a:cubicBezTo>
                  <a:pt x="55" y="113"/>
                  <a:pt x="55" y="113"/>
                  <a:pt x="55" y="113"/>
                </a:cubicBezTo>
                <a:cubicBezTo>
                  <a:pt x="55" y="105"/>
                  <a:pt x="55" y="105"/>
                  <a:pt x="55" y="105"/>
                </a:cubicBezTo>
                <a:cubicBezTo>
                  <a:pt x="58" y="105"/>
                  <a:pt x="58" y="105"/>
                  <a:pt x="58" y="105"/>
                </a:cubicBezTo>
                <a:cubicBezTo>
                  <a:pt x="58" y="124"/>
                  <a:pt x="58" y="124"/>
                  <a:pt x="58" y="124"/>
                </a:cubicBezTo>
                <a:cubicBezTo>
                  <a:pt x="55" y="124"/>
                  <a:pt x="55" y="124"/>
                  <a:pt x="55" y="124"/>
                </a:cubicBezTo>
                <a:cubicBezTo>
                  <a:pt x="55" y="116"/>
                  <a:pt x="55" y="116"/>
                  <a:pt x="55" y="116"/>
                </a:cubicBezTo>
                <a:lnTo>
                  <a:pt x="45" y="126"/>
                </a:lnTo>
                <a:close/>
                <a:moveTo>
                  <a:pt x="60" y="177"/>
                </a:moveTo>
                <a:cubicBezTo>
                  <a:pt x="60" y="178"/>
                  <a:pt x="60" y="179"/>
                  <a:pt x="58" y="179"/>
                </a:cubicBezTo>
                <a:cubicBezTo>
                  <a:pt x="57" y="179"/>
                  <a:pt x="56" y="178"/>
                  <a:pt x="56" y="177"/>
                </a:cubicBezTo>
                <a:cubicBezTo>
                  <a:pt x="56" y="163"/>
                  <a:pt x="56" y="163"/>
                  <a:pt x="56" y="163"/>
                </a:cubicBezTo>
                <a:cubicBezTo>
                  <a:pt x="56" y="161"/>
                  <a:pt x="57" y="160"/>
                  <a:pt x="58" y="160"/>
                </a:cubicBezTo>
                <a:cubicBezTo>
                  <a:pt x="60" y="160"/>
                  <a:pt x="60" y="161"/>
                  <a:pt x="60" y="163"/>
                </a:cubicBezTo>
                <a:lnTo>
                  <a:pt x="60" y="177"/>
                </a:lnTo>
                <a:close/>
                <a:moveTo>
                  <a:pt x="63" y="124"/>
                </a:moveTo>
                <a:cubicBezTo>
                  <a:pt x="60" y="124"/>
                  <a:pt x="60" y="124"/>
                  <a:pt x="60" y="124"/>
                </a:cubicBezTo>
                <a:cubicBezTo>
                  <a:pt x="60" y="105"/>
                  <a:pt x="60" y="105"/>
                  <a:pt x="60" y="105"/>
                </a:cubicBezTo>
                <a:cubicBezTo>
                  <a:pt x="63" y="105"/>
                  <a:pt x="63" y="105"/>
                  <a:pt x="63" y="105"/>
                </a:cubicBezTo>
                <a:lnTo>
                  <a:pt x="63" y="124"/>
                </a:lnTo>
                <a:close/>
                <a:moveTo>
                  <a:pt x="93" y="154"/>
                </a:moveTo>
                <a:cubicBezTo>
                  <a:pt x="87" y="148"/>
                  <a:pt x="87" y="148"/>
                  <a:pt x="87" y="148"/>
                </a:cubicBezTo>
                <a:cubicBezTo>
                  <a:pt x="87" y="155"/>
                  <a:pt x="87" y="155"/>
                  <a:pt x="87" y="155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87" y="133"/>
                  <a:pt x="87" y="133"/>
                  <a:pt x="87" y="133"/>
                </a:cubicBezTo>
                <a:cubicBezTo>
                  <a:pt x="87" y="138"/>
                  <a:pt x="87" y="138"/>
                  <a:pt x="87" y="138"/>
                </a:cubicBezTo>
                <a:cubicBezTo>
                  <a:pt x="93" y="132"/>
                  <a:pt x="93" y="132"/>
                  <a:pt x="93" y="132"/>
                </a:cubicBezTo>
                <a:lnTo>
                  <a:pt x="93" y="154"/>
                </a:lnTo>
                <a:close/>
                <a:moveTo>
                  <a:pt x="99" y="80"/>
                </a:moveTo>
                <a:cubicBezTo>
                  <a:pt x="99" y="85"/>
                  <a:pt x="95" y="89"/>
                  <a:pt x="89" y="89"/>
                </a:cubicBezTo>
                <a:cubicBezTo>
                  <a:pt x="19" y="89"/>
                  <a:pt x="19" y="89"/>
                  <a:pt x="19" y="89"/>
                </a:cubicBezTo>
                <a:cubicBezTo>
                  <a:pt x="14" y="89"/>
                  <a:pt x="10" y="85"/>
                  <a:pt x="10" y="80"/>
                </a:cubicBezTo>
                <a:cubicBezTo>
                  <a:pt x="10" y="21"/>
                  <a:pt x="10" y="21"/>
                  <a:pt x="10" y="21"/>
                </a:cubicBezTo>
                <a:cubicBezTo>
                  <a:pt x="10" y="16"/>
                  <a:pt x="14" y="13"/>
                  <a:pt x="19" y="13"/>
                </a:cubicBezTo>
                <a:cubicBezTo>
                  <a:pt x="89" y="13"/>
                  <a:pt x="89" y="13"/>
                  <a:pt x="89" y="13"/>
                </a:cubicBezTo>
                <a:cubicBezTo>
                  <a:pt x="95" y="13"/>
                  <a:pt x="99" y="16"/>
                  <a:pt x="99" y="21"/>
                </a:cubicBezTo>
                <a:lnTo>
                  <a:pt x="99" y="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464" name="组合 463"/>
          <p:cNvGrpSpPr/>
          <p:nvPr/>
        </p:nvGrpSpPr>
        <p:grpSpPr>
          <a:xfrm>
            <a:off x="11082102" y="5053156"/>
            <a:ext cx="329565" cy="310515"/>
            <a:chOff x="12885" y="7663"/>
            <a:chExt cx="519" cy="489"/>
          </a:xfrm>
          <a:solidFill>
            <a:schemeClr val="bg1"/>
          </a:solidFill>
        </p:grpSpPr>
        <p:sp>
          <p:nvSpPr>
            <p:cNvPr id="78" name="Freeform 90"/>
            <p:cNvSpPr/>
            <p:nvPr/>
          </p:nvSpPr>
          <p:spPr bwMode="auto">
            <a:xfrm>
              <a:off x="13019" y="7663"/>
              <a:ext cx="255" cy="227"/>
            </a:xfrm>
            <a:custGeom>
              <a:gdLst>
                <a:gd name="T0" fmla="*/ 38 w 101"/>
                <a:gd name="T1" fmla="*/ 90 h 90"/>
                <a:gd name="T2" fmla="*/ 51 w 101"/>
                <a:gd name="T3" fmla="*/ 86 h 90"/>
                <a:gd name="T4" fmla="*/ 63 w 101"/>
                <a:gd name="T5" fmla="*/ 90 h 90"/>
                <a:gd name="T6" fmla="*/ 81 w 101"/>
                <a:gd name="T7" fmla="*/ 58 h 90"/>
                <a:gd name="T8" fmla="*/ 101 w 101"/>
                <a:gd name="T9" fmla="*/ 26 h 90"/>
                <a:gd name="T10" fmla="*/ 0 w 101"/>
                <a:gd name="T11" fmla="*/ 26 h 90"/>
                <a:gd name="T12" fmla="*/ 20 w 101"/>
                <a:gd name="T13" fmla="*/ 59 h 90"/>
                <a:gd name="T14" fmla="*/ 38 w 101"/>
                <a:gd name="T15" fmla="*/ 90 h 9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90">
                  <a:moveTo>
                    <a:pt x="38" y="90"/>
                  </a:moveTo>
                  <a:cubicBezTo>
                    <a:pt x="42" y="88"/>
                    <a:pt x="46" y="86"/>
                    <a:pt x="51" y="86"/>
                  </a:cubicBezTo>
                  <a:cubicBezTo>
                    <a:pt x="55" y="86"/>
                    <a:pt x="59" y="87"/>
                    <a:pt x="63" y="90"/>
                  </a:cubicBezTo>
                  <a:cubicBezTo>
                    <a:pt x="69" y="79"/>
                    <a:pt x="75" y="69"/>
                    <a:pt x="81" y="58"/>
                  </a:cubicBezTo>
                  <a:cubicBezTo>
                    <a:pt x="88" y="47"/>
                    <a:pt x="95" y="37"/>
                    <a:pt x="101" y="26"/>
                  </a:cubicBezTo>
                  <a:cubicBezTo>
                    <a:pt x="81" y="16"/>
                    <a:pt x="48" y="0"/>
                    <a:pt x="0" y="26"/>
                  </a:cubicBezTo>
                  <a:cubicBezTo>
                    <a:pt x="7" y="37"/>
                    <a:pt x="13" y="48"/>
                    <a:pt x="20" y="59"/>
                  </a:cubicBezTo>
                  <a:cubicBezTo>
                    <a:pt x="26" y="69"/>
                    <a:pt x="32" y="80"/>
                    <a:pt x="38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91"/>
            <p:cNvSpPr/>
            <p:nvPr/>
          </p:nvSpPr>
          <p:spPr bwMode="auto">
            <a:xfrm>
              <a:off x="12885" y="7932"/>
              <a:ext cx="243" cy="221"/>
            </a:xfrm>
            <a:custGeom>
              <a:gdLst>
                <a:gd name="T0" fmla="*/ 90 w 96"/>
                <a:gd name="T1" fmla="*/ 15 h 87"/>
                <a:gd name="T2" fmla="*/ 89 w 96"/>
                <a:gd name="T3" fmla="*/ 14 h 87"/>
                <a:gd name="T4" fmla="*/ 87 w 96"/>
                <a:gd name="T5" fmla="*/ 12 h 87"/>
                <a:gd name="T6" fmla="*/ 83 w 96"/>
                <a:gd name="T7" fmla="*/ 0 h 87"/>
                <a:gd name="T8" fmla="*/ 46 w 96"/>
                <a:gd name="T9" fmla="*/ 0 h 87"/>
                <a:gd name="T10" fmla="*/ 8 w 96"/>
                <a:gd name="T11" fmla="*/ 0 h 87"/>
                <a:gd name="T12" fmla="*/ 60 w 96"/>
                <a:gd name="T13" fmla="*/ 87 h 87"/>
                <a:gd name="T14" fmla="*/ 77 w 96"/>
                <a:gd name="T15" fmla="*/ 53 h 87"/>
                <a:gd name="T16" fmla="*/ 96 w 96"/>
                <a:gd name="T17" fmla="*/ 19 h 87"/>
                <a:gd name="T18" fmla="*/ 91 w 96"/>
                <a:gd name="T19" fmla="*/ 16 h 87"/>
                <a:gd name="T20" fmla="*/ 90 w 96"/>
                <a:gd name="T21" fmla="*/ 15 h 8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87">
                  <a:moveTo>
                    <a:pt x="90" y="15"/>
                  </a:moveTo>
                  <a:cubicBezTo>
                    <a:pt x="89" y="14"/>
                    <a:pt x="89" y="14"/>
                    <a:pt x="89" y="14"/>
                  </a:cubicBezTo>
                  <a:cubicBezTo>
                    <a:pt x="88" y="13"/>
                    <a:pt x="88" y="13"/>
                    <a:pt x="87" y="12"/>
                  </a:cubicBezTo>
                  <a:cubicBezTo>
                    <a:pt x="85" y="8"/>
                    <a:pt x="83" y="4"/>
                    <a:pt x="83" y="0"/>
                  </a:cubicBezTo>
                  <a:cubicBezTo>
                    <a:pt x="71" y="0"/>
                    <a:pt x="59" y="0"/>
                    <a:pt x="46" y="0"/>
                  </a:cubicBezTo>
                  <a:cubicBezTo>
                    <a:pt x="34" y="0"/>
                    <a:pt x="21" y="0"/>
                    <a:pt x="8" y="0"/>
                  </a:cubicBezTo>
                  <a:cubicBezTo>
                    <a:pt x="0" y="37"/>
                    <a:pt x="30" y="78"/>
                    <a:pt x="60" y="87"/>
                  </a:cubicBezTo>
                  <a:cubicBezTo>
                    <a:pt x="66" y="76"/>
                    <a:pt x="72" y="64"/>
                    <a:pt x="77" y="53"/>
                  </a:cubicBezTo>
                  <a:cubicBezTo>
                    <a:pt x="83" y="41"/>
                    <a:pt x="89" y="29"/>
                    <a:pt x="96" y="19"/>
                  </a:cubicBezTo>
                  <a:cubicBezTo>
                    <a:pt x="94" y="18"/>
                    <a:pt x="93" y="17"/>
                    <a:pt x="91" y="16"/>
                  </a:cubicBezTo>
                  <a:cubicBezTo>
                    <a:pt x="91" y="15"/>
                    <a:pt x="90" y="15"/>
                    <a:pt x="9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92"/>
            <p:cNvSpPr/>
            <p:nvPr/>
          </p:nvSpPr>
          <p:spPr bwMode="auto">
            <a:xfrm>
              <a:off x="13166" y="7932"/>
              <a:ext cx="239" cy="221"/>
            </a:xfrm>
            <a:custGeom>
              <a:gdLst>
                <a:gd name="T0" fmla="*/ 88 w 95"/>
                <a:gd name="T1" fmla="*/ 0 h 87"/>
                <a:gd name="T2" fmla="*/ 50 w 95"/>
                <a:gd name="T3" fmla="*/ 0 h 87"/>
                <a:gd name="T4" fmla="*/ 13 w 95"/>
                <a:gd name="T5" fmla="*/ 0 h 87"/>
                <a:gd name="T6" fmla="*/ 0 w 95"/>
                <a:gd name="T7" fmla="*/ 19 h 87"/>
                <a:gd name="T8" fmla="*/ 18 w 95"/>
                <a:gd name="T9" fmla="*/ 53 h 87"/>
                <a:gd name="T10" fmla="*/ 37 w 95"/>
                <a:gd name="T11" fmla="*/ 87 h 87"/>
                <a:gd name="T12" fmla="*/ 88 w 95"/>
                <a:gd name="T13" fmla="*/ 0 h 8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87">
                  <a:moveTo>
                    <a:pt x="88" y="0"/>
                  </a:moveTo>
                  <a:cubicBezTo>
                    <a:pt x="76" y="0"/>
                    <a:pt x="63" y="0"/>
                    <a:pt x="50" y="0"/>
                  </a:cubicBezTo>
                  <a:cubicBezTo>
                    <a:pt x="38" y="0"/>
                    <a:pt x="25" y="0"/>
                    <a:pt x="13" y="0"/>
                  </a:cubicBezTo>
                  <a:cubicBezTo>
                    <a:pt x="13" y="9"/>
                    <a:pt x="8" y="16"/>
                    <a:pt x="0" y="19"/>
                  </a:cubicBezTo>
                  <a:cubicBezTo>
                    <a:pt x="6" y="30"/>
                    <a:pt x="12" y="42"/>
                    <a:pt x="18" y="53"/>
                  </a:cubicBezTo>
                  <a:cubicBezTo>
                    <a:pt x="25" y="65"/>
                    <a:pt x="31" y="76"/>
                    <a:pt x="37" y="87"/>
                  </a:cubicBezTo>
                  <a:cubicBezTo>
                    <a:pt x="78" y="76"/>
                    <a:pt x="95" y="31"/>
                    <a:pt x="8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Oval 93"/>
            <p:cNvSpPr>
              <a:spLocks noChangeArrowheads="1"/>
            </p:cNvSpPr>
            <p:nvPr/>
          </p:nvSpPr>
          <p:spPr bwMode="auto">
            <a:xfrm>
              <a:off x="13112" y="7900"/>
              <a:ext cx="70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3" name="矩形 32"/>
          <p:cNvSpPr/>
          <p:nvPr/>
        </p:nvSpPr>
        <p:spPr>
          <a:xfrm>
            <a:off x="1044660" y="724947"/>
            <a:ext cx="39540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/>
              <a:t>三</a:t>
            </a:r>
            <a:r>
              <a:rPr lang="zh-CN" altLang="en-US" sz="3600" smtClean="0"/>
              <a:t>、</a:t>
            </a:r>
            <a:r>
              <a:rPr lang="zh-CN" altLang="en-US" sz="3600"/>
              <a:t>单课</a:t>
            </a:r>
            <a:r>
              <a:rPr lang="zh-CN" altLang="en-US" sz="3600" smtClean="0"/>
              <a:t>品</a:t>
            </a:r>
            <a:r>
              <a:rPr lang="zh-CN" altLang="en-US" sz="3600"/>
              <a:t>析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5219326" y="705604"/>
            <a:ext cx="35848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描绘新闻瞬间</a:t>
            </a:r>
            <a:endParaRPr lang="zh-CN" altLang="en-US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893304" y="2653299"/>
            <a:ext cx="553998" cy="21613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400" smtClean="0">
                <a:solidFill>
                  <a:schemeClr val="bg2"/>
                </a:solidFill>
              </a:rPr>
              <a:t>3</a:t>
            </a:r>
            <a:r>
              <a:rPr lang="zh-CN" altLang="en-US" sz="2400" smtClean="0">
                <a:solidFill>
                  <a:schemeClr val="bg2"/>
                </a:solidFill>
              </a:rPr>
              <a:t>“飞天”凌空</a:t>
            </a:r>
            <a:endParaRPr lang="zh-CN" altLang="en-US" sz="2400">
              <a:solidFill>
                <a:schemeClr val="bg2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254378" y="2994025"/>
            <a:ext cx="615553" cy="21336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</a:rPr>
              <a:t>文学笔法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470675" y="2985770"/>
            <a:ext cx="615553" cy="21336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</a:rPr>
              <a:t>新闻语言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774717" y="5724199"/>
            <a:ext cx="6571418" cy="53431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800" b="1"/>
              <a:t>赋予新闻事实</a:t>
            </a:r>
            <a:r>
              <a:rPr lang="zh-CN" altLang="zh-CN" sz="2800" b="1" smtClean="0"/>
              <a:t>温度</a:t>
            </a:r>
            <a:r>
              <a:rPr lang="en-US" altLang="zh-CN" sz="2800" b="1" smtClean="0"/>
              <a:t>    </a:t>
            </a:r>
            <a:r>
              <a:rPr lang="zh-CN" altLang="zh-CN" sz="2800" b="1" smtClean="0"/>
              <a:t>使</a:t>
            </a:r>
            <a:r>
              <a:rPr lang="zh-CN" altLang="zh-CN" sz="2800" b="1"/>
              <a:t>读者深受感染</a:t>
            </a:r>
            <a:endParaRPr lang="zh-CN" altLang="en-US" sz="2800" b="1"/>
          </a:p>
        </p:txBody>
      </p:sp>
    </p:spTree>
    <p:custDataLst>
      <p:tags r:id="rId3"/>
    </p:custDataLst>
  </p:cSld>
  <p:clrMapOvr>
    <a:masterClrMapping/>
  </p:clrMapOvr>
  <mc:AlternateContent>
    <mc:Choice xmlns:p14="http://schemas.microsoft.com/office/powerpoint/2010/main" Requires="p14">
      <p:transition advTm="3000" p14:dur="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5" grpId="0"/>
      <p:bldP spid="11" grpId="0"/>
      <p:bldP spid="12" grpId="0"/>
      <p:bldP spid="17" grpId="0"/>
      <p:bldP spid="21" grpId="0"/>
      <p:bldP spid="200" grpId="0"/>
      <p:bldP spid="142" grpId="0"/>
      <p:bldP spid="23" grpId="0"/>
      <p:bldP spid="37" grpId="0"/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140335" y="317302"/>
            <a:ext cx="11708765" cy="6368415"/>
          </a:xfrm>
          <a:prstGeom prst="rect">
            <a:avLst/>
          </a:prstGeom>
          <a:solidFill>
            <a:srgbClr val="E7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41935" y="495300"/>
            <a:ext cx="735330" cy="1225550"/>
            <a:chOff x="382" y="851"/>
            <a:chExt cx="1158" cy="193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rcRect l="49905"/>
            <a:stretch>
              <a:fillRect/>
            </a:stretch>
          </p:blipFill>
          <p:spPr>
            <a:xfrm>
              <a:off x="382" y="851"/>
              <a:ext cx="721" cy="1930"/>
            </a:xfrm>
            <a:prstGeom prst="rect">
              <a:avLst/>
            </a:prstGeom>
          </p:spPr>
        </p:pic>
        <p:sp>
          <p:nvSpPr>
            <p:cNvPr id="13" name="椭圆 12"/>
            <p:cNvSpPr/>
            <p:nvPr/>
          </p:nvSpPr>
          <p:spPr>
            <a:xfrm>
              <a:off x="1206" y="1745"/>
              <a:ext cx="335" cy="335"/>
            </a:xfrm>
            <a:prstGeom prst="ellipse">
              <a:avLst/>
            </a:prstGeom>
            <a:noFill/>
            <a:ln w="31750">
              <a:solidFill>
                <a:srgbClr val="6E9D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651375" y="4889500"/>
            <a:ext cx="310515" cy="323215"/>
            <a:chOff x="12008" y="5535"/>
            <a:chExt cx="489" cy="509"/>
          </a:xfrm>
          <a:solidFill>
            <a:srgbClr val="E7F3F1"/>
          </a:solidFill>
        </p:grpSpPr>
        <p:sp>
          <p:nvSpPr>
            <p:cNvPr id="113" name="Freeform 125"/>
            <p:cNvSpPr/>
            <p:nvPr/>
          </p:nvSpPr>
          <p:spPr bwMode="auto">
            <a:xfrm>
              <a:off x="12060" y="5535"/>
              <a:ext cx="231" cy="231"/>
            </a:xfrm>
            <a:custGeom>
              <a:gdLst>
                <a:gd name="T0" fmla="*/ 18 w 92"/>
                <a:gd name="T1" fmla="*/ 20 h 92"/>
                <a:gd name="T2" fmla="*/ 0 w 92"/>
                <a:gd name="T3" fmla="*/ 87 h 92"/>
                <a:gd name="T4" fmla="*/ 73 w 92"/>
                <a:gd name="T5" fmla="*/ 92 h 92"/>
                <a:gd name="T6" fmla="*/ 92 w 92"/>
                <a:gd name="T7" fmla="*/ 25 h 92"/>
                <a:gd name="T8" fmla="*/ 18 w 92"/>
                <a:gd name="T9" fmla="*/ 20 h 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2">
                  <a:moveTo>
                    <a:pt x="18" y="20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43" y="71"/>
                    <a:pt x="73" y="92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2" y="25"/>
                    <a:pt x="63" y="0"/>
                    <a:pt x="1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Freeform 126"/>
            <p:cNvSpPr/>
            <p:nvPr/>
          </p:nvSpPr>
          <p:spPr bwMode="auto">
            <a:xfrm>
              <a:off x="12008" y="5728"/>
              <a:ext cx="231" cy="233"/>
            </a:xfrm>
            <a:custGeom>
              <a:gdLst>
                <a:gd name="T0" fmla="*/ 18 w 91"/>
                <a:gd name="T1" fmla="*/ 20 h 92"/>
                <a:gd name="T2" fmla="*/ 0 w 91"/>
                <a:gd name="T3" fmla="*/ 87 h 92"/>
                <a:gd name="T4" fmla="*/ 72 w 91"/>
                <a:gd name="T5" fmla="*/ 92 h 92"/>
                <a:gd name="T6" fmla="*/ 91 w 91"/>
                <a:gd name="T7" fmla="*/ 24 h 92"/>
                <a:gd name="T8" fmla="*/ 18 w 91"/>
                <a:gd name="T9" fmla="*/ 20 h 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2">
                  <a:moveTo>
                    <a:pt x="18" y="20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42" y="71"/>
                    <a:pt x="72" y="92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91" y="24"/>
                    <a:pt x="62" y="0"/>
                    <a:pt x="1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Freeform 127"/>
            <p:cNvSpPr/>
            <p:nvPr/>
          </p:nvSpPr>
          <p:spPr bwMode="auto">
            <a:xfrm>
              <a:off x="12269" y="5614"/>
              <a:ext cx="229" cy="231"/>
            </a:xfrm>
            <a:custGeom>
              <a:gdLst>
                <a:gd name="T0" fmla="*/ 73 w 91"/>
                <a:gd name="T1" fmla="*/ 71 h 91"/>
                <a:gd name="T2" fmla="*/ 91 w 91"/>
                <a:gd name="T3" fmla="*/ 4 h 91"/>
                <a:gd name="T4" fmla="*/ 19 w 91"/>
                <a:gd name="T5" fmla="*/ 0 h 91"/>
                <a:gd name="T6" fmla="*/ 0 w 91"/>
                <a:gd name="T7" fmla="*/ 67 h 91"/>
                <a:gd name="T8" fmla="*/ 73 w 91"/>
                <a:gd name="T9" fmla="*/ 71 h 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1">
                  <a:moveTo>
                    <a:pt x="73" y="71"/>
                  </a:moveTo>
                  <a:cubicBezTo>
                    <a:pt x="91" y="4"/>
                    <a:pt x="91" y="4"/>
                    <a:pt x="91" y="4"/>
                  </a:cubicBezTo>
                  <a:cubicBezTo>
                    <a:pt x="91" y="4"/>
                    <a:pt x="49" y="21"/>
                    <a:pt x="19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7"/>
                    <a:pt x="29" y="91"/>
                    <a:pt x="73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Freeform 128"/>
            <p:cNvSpPr/>
            <p:nvPr/>
          </p:nvSpPr>
          <p:spPr bwMode="auto">
            <a:xfrm>
              <a:off x="12213" y="5814"/>
              <a:ext cx="229" cy="231"/>
            </a:xfrm>
            <a:custGeom>
              <a:gdLst>
                <a:gd name="T0" fmla="*/ 73 w 91"/>
                <a:gd name="T1" fmla="*/ 71 h 91"/>
                <a:gd name="T2" fmla="*/ 91 w 91"/>
                <a:gd name="T3" fmla="*/ 4 h 91"/>
                <a:gd name="T4" fmla="*/ 19 w 91"/>
                <a:gd name="T5" fmla="*/ 0 h 91"/>
                <a:gd name="T6" fmla="*/ 0 w 91"/>
                <a:gd name="T7" fmla="*/ 67 h 91"/>
                <a:gd name="T8" fmla="*/ 73 w 91"/>
                <a:gd name="T9" fmla="*/ 71 h 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1">
                  <a:moveTo>
                    <a:pt x="73" y="71"/>
                  </a:moveTo>
                  <a:cubicBezTo>
                    <a:pt x="91" y="4"/>
                    <a:pt x="91" y="4"/>
                    <a:pt x="91" y="4"/>
                  </a:cubicBezTo>
                  <a:cubicBezTo>
                    <a:pt x="91" y="4"/>
                    <a:pt x="48" y="21"/>
                    <a:pt x="19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7"/>
                    <a:pt x="28" y="91"/>
                    <a:pt x="73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1044660" y="724947"/>
            <a:ext cx="39540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/>
              <a:t>三</a:t>
            </a:r>
            <a:r>
              <a:rPr lang="zh-CN" altLang="en-US" sz="3600" smtClean="0"/>
              <a:t>、</a:t>
            </a:r>
            <a:r>
              <a:rPr lang="zh-CN" altLang="en-US" sz="3600"/>
              <a:t>单课</a:t>
            </a:r>
            <a:r>
              <a:rPr lang="zh-CN" altLang="en-US" sz="3600" smtClean="0"/>
              <a:t>品</a:t>
            </a:r>
            <a:r>
              <a:rPr lang="zh-CN" altLang="en-US" sz="3600"/>
              <a:t>析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5219326" y="705604"/>
            <a:ext cx="35848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讲述新闻故事</a:t>
            </a:r>
            <a:endParaRPr lang="zh-CN" altLang="en-US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8416" y="1371278"/>
            <a:ext cx="1031051" cy="531443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b="1" smtClean="0"/>
              <a:t>                           </a:t>
            </a:r>
            <a:r>
              <a:rPr lang="zh-CN" altLang="en-US" sz="1600" smtClean="0"/>
              <a:t>目击</a:t>
            </a:r>
            <a:r>
              <a:rPr lang="zh-CN" altLang="en-US" sz="1600"/>
              <a:t>我国航母舰载战斗机首架次成功</a:t>
            </a:r>
            <a:r>
              <a:rPr lang="zh-CN" altLang="en-US" sz="1600" smtClean="0"/>
              <a:t>着陆</a:t>
            </a:r>
            <a:endParaRPr lang="en-US" altLang="zh-CN" sz="1600" smtClean="0"/>
          </a:p>
          <a:p>
            <a:r>
              <a:rPr lang="en-US" altLang="zh-CN" sz="2400" b="1" smtClean="0"/>
              <a:t>4</a:t>
            </a:r>
            <a:r>
              <a:rPr lang="zh-CN" altLang="en-US" sz="2400" b="1" smtClean="0"/>
              <a:t>一着</a:t>
            </a:r>
            <a:r>
              <a:rPr lang="zh-CN" altLang="en-US" sz="2400" b="1"/>
              <a:t>惊海天</a:t>
            </a:r>
            <a:r>
              <a:rPr lang="en-US" altLang="zh-CN" sz="2400" b="1"/>
              <a:t>——</a:t>
            </a:r>
          </a:p>
          <a:p>
            <a:endParaRPr lang="zh-CN" altLang="en-US" sz="1500" b="1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642" y="1881363"/>
            <a:ext cx="1133475" cy="4133850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2923116" y="1946837"/>
            <a:ext cx="2766483" cy="461665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C00000"/>
                </a:solidFill>
              </a:rPr>
              <a:t>何时、何地、何事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923117" y="3027751"/>
            <a:ext cx="1417462" cy="461665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C00000"/>
                </a:solidFill>
              </a:rPr>
              <a:t>背景资料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923117" y="4209759"/>
            <a:ext cx="1417462" cy="461665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C00000"/>
                </a:solidFill>
              </a:rPr>
              <a:t>着舰过程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923117" y="5645881"/>
            <a:ext cx="1417462" cy="461665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C00000"/>
                </a:solidFill>
              </a:rPr>
              <a:t>欢庆场面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98060" y="2981470"/>
            <a:ext cx="39870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/>
              <a:t>指出航母舰载机上</a:t>
            </a:r>
            <a:r>
              <a:rPr lang="zh-CN" altLang="zh-CN" smtClean="0"/>
              <a:t>舰</a:t>
            </a:r>
            <a:r>
              <a:rPr lang="zh-CN" altLang="en-US" smtClean="0"/>
              <a:t>对</a:t>
            </a:r>
            <a:r>
              <a:rPr lang="zh-CN" altLang="zh-CN" smtClean="0"/>
              <a:t>中国</a:t>
            </a:r>
            <a:r>
              <a:rPr lang="zh-CN" altLang="zh-CN"/>
              <a:t>海军的意义，突出难度与风险。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816071" y="4143524"/>
            <a:ext cx="3792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/>
              <a:t>短段落，小场景，</a:t>
            </a:r>
            <a:r>
              <a:rPr lang="zh-CN" altLang="zh-CN" smtClean="0"/>
              <a:t>插入</a:t>
            </a:r>
            <a:r>
              <a:rPr lang="zh-CN" altLang="zh-CN"/>
              <a:t>资料、回溯历程，突出不易，强调价值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834080" y="5645881"/>
            <a:ext cx="3756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/>
              <a:t>强调事件的历史意义</a:t>
            </a:r>
            <a:endParaRPr lang="zh-CN" altLang="en-US"/>
          </a:p>
        </p:txBody>
      </p:sp>
      <p:sp>
        <p:nvSpPr>
          <p:cNvPr id="16" name="波形 15"/>
          <p:cNvSpPr/>
          <p:nvPr/>
        </p:nvSpPr>
        <p:spPr>
          <a:xfrm>
            <a:off x="8676471" y="2114991"/>
            <a:ext cx="3087001" cy="3382698"/>
          </a:xfrm>
          <a:prstGeom prst="wav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8676472" y="3096834"/>
            <a:ext cx="308700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/>
              <a:t>全文以观察所得的</a:t>
            </a:r>
            <a:r>
              <a:rPr lang="zh-CN" altLang="zh-CN" smtClean="0"/>
              <a:t>事实构成</a:t>
            </a:r>
            <a:r>
              <a:rPr lang="zh-CN" altLang="zh-CN" b="1"/>
              <a:t>主干框架</a:t>
            </a:r>
            <a:r>
              <a:rPr lang="zh-CN" altLang="zh-CN"/>
              <a:t>，记录所得的</a:t>
            </a:r>
            <a:r>
              <a:rPr lang="zh-CN" altLang="zh-CN" smtClean="0"/>
              <a:t>事实作为</a:t>
            </a:r>
            <a:r>
              <a:rPr lang="zh-CN" altLang="zh-CN" b="1"/>
              <a:t>精彩的细节</a:t>
            </a:r>
            <a:r>
              <a:rPr lang="zh-CN" altLang="zh-CN"/>
              <a:t>，搜集的材料作为内容的</a:t>
            </a:r>
            <a:r>
              <a:rPr lang="zh-CN" altLang="zh-CN" b="1"/>
              <a:t>延伸拓展</a:t>
            </a:r>
            <a:r>
              <a:rPr lang="zh-CN" altLang="zh-CN"/>
              <a:t>，</a:t>
            </a:r>
            <a:r>
              <a:rPr lang="zh-CN" altLang="zh-CN" b="1">
                <a:solidFill>
                  <a:srgbClr val="FF0000"/>
                </a:solidFill>
              </a:rPr>
              <a:t>突出报道事件的意义与价值</a:t>
            </a:r>
            <a:r>
              <a:rPr lang="zh-CN" altLang="zh-CN" b="1" smtClean="0">
                <a:solidFill>
                  <a:srgbClr val="FF0000"/>
                </a:solidFill>
              </a:rPr>
              <a:t>。</a:t>
            </a:r>
            <a:endParaRPr lang="zh-CN" altLang="zh-CN" b="1">
              <a:solidFill>
                <a:srgbClr val="FF0000"/>
              </a:solidFill>
            </a:endParaRPr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advTm="3000" p14:dur="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12" grpId="0"/>
      <p:bldP spid="14" grpId="0"/>
      <p:bldP spid="15" grpId="0"/>
      <p:bldP spid="16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241935" y="274088"/>
            <a:ext cx="11708765" cy="6368415"/>
          </a:xfrm>
          <a:prstGeom prst="rect">
            <a:avLst/>
          </a:prstGeom>
          <a:solidFill>
            <a:srgbClr val="E7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mtClean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pPr algn="ctr"/>
            <a:endParaRPr lang="en-US" altLang="zh-CN" smtClean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pPr algn="ctr"/>
            <a:endParaRPr lang="en-US" altLang="zh-CN" smtClean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en-US" altLang="zh-CN" sz="3200" smtClean="0">
                <a:solidFill>
                  <a:schemeClr val="bg2">
                    <a:lumMod val="50000"/>
                  </a:schemeClr>
                </a:solidFill>
              </a:rPr>
              <a:t>4</a:t>
            </a:r>
            <a:r>
              <a:rPr lang="zh-CN" altLang="zh-CN" sz="3200" smtClean="0">
                <a:solidFill>
                  <a:schemeClr val="bg2">
                    <a:lumMod val="50000"/>
                  </a:schemeClr>
                </a:solidFill>
              </a:rPr>
              <a:t>一</a:t>
            </a:r>
            <a:r>
              <a:rPr lang="zh-CN" altLang="zh-CN" sz="3200">
                <a:solidFill>
                  <a:schemeClr val="bg2">
                    <a:lumMod val="50000"/>
                  </a:schemeClr>
                </a:solidFill>
              </a:rPr>
              <a:t>着惊海</a:t>
            </a:r>
            <a:r>
              <a:rPr lang="zh-CN" altLang="zh-CN" sz="3200" smtClean="0">
                <a:solidFill>
                  <a:schemeClr val="bg2">
                    <a:lumMod val="50000"/>
                  </a:schemeClr>
                </a:solidFill>
              </a:rPr>
              <a:t>天</a:t>
            </a:r>
            <a:endParaRPr lang="zh-CN" altLang="en-US" sz="3200">
              <a:solidFill>
                <a:schemeClr val="bg2">
                  <a:lumMod val="50000"/>
                </a:schemeClr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41935" y="495300"/>
            <a:ext cx="735330" cy="1225550"/>
            <a:chOff x="382" y="851"/>
            <a:chExt cx="1158" cy="193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rcRect l="49905"/>
            <a:stretch>
              <a:fillRect/>
            </a:stretch>
          </p:blipFill>
          <p:spPr>
            <a:xfrm>
              <a:off x="382" y="851"/>
              <a:ext cx="721" cy="1930"/>
            </a:xfrm>
            <a:prstGeom prst="rect">
              <a:avLst/>
            </a:prstGeom>
          </p:spPr>
        </p:pic>
        <p:sp>
          <p:nvSpPr>
            <p:cNvPr id="13" name="椭圆 12"/>
            <p:cNvSpPr/>
            <p:nvPr/>
          </p:nvSpPr>
          <p:spPr>
            <a:xfrm>
              <a:off x="1206" y="1745"/>
              <a:ext cx="335" cy="335"/>
            </a:xfrm>
            <a:prstGeom prst="ellipse">
              <a:avLst/>
            </a:prstGeom>
            <a:noFill/>
            <a:ln w="31750">
              <a:solidFill>
                <a:srgbClr val="6E9D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弧形 11"/>
          <p:cNvSpPr/>
          <p:nvPr/>
        </p:nvSpPr>
        <p:spPr>
          <a:xfrm>
            <a:off x="4417060" y="2317750"/>
            <a:ext cx="3299460" cy="3265170"/>
          </a:xfrm>
          <a:prstGeom prst="arc">
            <a:avLst>
              <a:gd name="adj1" fmla="val 7978874"/>
              <a:gd name="adj2" fmla="val 2118964"/>
            </a:avLst>
          </a:prstGeom>
          <a:ln w="50800" cmpd="dbl">
            <a:solidFill>
              <a:srgbClr val="6E9D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493895" y="4759960"/>
            <a:ext cx="608330" cy="608330"/>
          </a:xfrm>
          <a:prstGeom prst="ellipse">
            <a:avLst/>
          </a:prstGeom>
          <a:solidFill>
            <a:srgbClr val="F096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311246" y="3024129"/>
            <a:ext cx="608330" cy="608330"/>
          </a:xfrm>
          <a:prstGeom prst="ellipse">
            <a:avLst/>
          </a:prstGeom>
          <a:solidFill>
            <a:srgbClr val="5CC3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308179" y="2945758"/>
            <a:ext cx="608330" cy="608330"/>
          </a:xfrm>
          <a:prstGeom prst="ellipse">
            <a:avLst/>
          </a:prstGeom>
          <a:solidFill>
            <a:srgbClr val="E842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940868" y="4835842"/>
            <a:ext cx="585470" cy="608330"/>
          </a:xfrm>
          <a:prstGeom prst="ellipse">
            <a:avLst/>
          </a:prstGeom>
          <a:solidFill>
            <a:srgbClr val="6E9D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Freeform 83"/>
          <p:cNvSpPr/>
          <p:nvPr/>
        </p:nvSpPr>
        <p:spPr bwMode="auto">
          <a:xfrm>
            <a:off x="4486854" y="3158330"/>
            <a:ext cx="220228" cy="299966"/>
          </a:xfrm>
          <a:custGeom>
            <a:gdLst>
              <a:gd name="T0" fmla="*/ 137 w 137"/>
              <a:gd name="T1" fmla="*/ 148 h 187"/>
              <a:gd name="T2" fmla="*/ 121 w 137"/>
              <a:gd name="T3" fmla="*/ 178 h 187"/>
              <a:gd name="T4" fmla="*/ 87 w 137"/>
              <a:gd name="T5" fmla="*/ 187 h 187"/>
              <a:gd name="T6" fmla="*/ 49 w 137"/>
              <a:gd name="T7" fmla="*/ 173 h 187"/>
              <a:gd name="T8" fmla="*/ 35 w 137"/>
              <a:gd name="T9" fmla="*/ 149 h 187"/>
              <a:gd name="T10" fmla="*/ 35 w 137"/>
              <a:gd name="T11" fmla="*/ 148 h 187"/>
              <a:gd name="T12" fmla="*/ 8 w 137"/>
              <a:gd name="T13" fmla="*/ 110 h 187"/>
              <a:gd name="T14" fmla="*/ 0 w 137"/>
              <a:gd name="T15" fmla="*/ 97 h 187"/>
              <a:gd name="T16" fmla="*/ 1 w 137"/>
              <a:gd name="T17" fmla="*/ 95 h 187"/>
              <a:gd name="T18" fmla="*/ 9 w 137"/>
              <a:gd name="T19" fmla="*/ 91 h 187"/>
              <a:gd name="T20" fmla="*/ 16 w 137"/>
              <a:gd name="T21" fmla="*/ 94 h 187"/>
              <a:gd name="T22" fmla="*/ 18 w 137"/>
              <a:gd name="T23" fmla="*/ 96 h 187"/>
              <a:gd name="T24" fmla="*/ 40 w 137"/>
              <a:gd name="T25" fmla="*/ 115 h 187"/>
              <a:gd name="T26" fmla="*/ 45 w 137"/>
              <a:gd name="T27" fmla="*/ 117 h 187"/>
              <a:gd name="T28" fmla="*/ 50 w 137"/>
              <a:gd name="T29" fmla="*/ 111 h 187"/>
              <a:gd name="T30" fmla="*/ 50 w 137"/>
              <a:gd name="T31" fmla="*/ 103 h 187"/>
              <a:gd name="T32" fmla="*/ 50 w 137"/>
              <a:gd name="T33" fmla="*/ 27 h 187"/>
              <a:gd name="T34" fmla="*/ 65 w 137"/>
              <a:gd name="T35" fmla="*/ 27 h 187"/>
              <a:gd name="T36" fmla="*/ 65 w 137"/>
              <a:gd name="T37" fmla="*/ 88 h 187"/>
              <a:gd name="T38" fmla="*/ 69 w 137"/>
              <a:gd name="T39" fmla="*/ 96 h 187"/>
              <a:gd name="T40" fmla="*/ 73 w 137"/>
              <a:gd name="T41" fmla="*/ 90 h 187"/>
              <a:gd name="T42" fmla="*/ 73 w 137"/>
              <a:gd name="T43" fmla="*/ 11 h 187"/>
              <a:gd name="T44" fmla="*/ 76 w 137"/>
              <a:gd name="T45" fmla="*/ 3 h 187"/>
              <a:gd name="T46" fmla="*/ 86 w 137"/>
              <a:gd name="T47" fmla="*/ 2 h 187"/>
              <a:gd name="T48" fmla="*/ 88 w 137"/>
              <a:gd name="T49" fmla="*/ 9 h 187"/>
              <a:gd name="T50" fmla="*/ 88 w 137"/>
              <a:gd name="T51" fmla="*/ 76 h 187"/>
              <a:gd name="T52" fmla="*/ 88 w 137"/>
              <a:gd name="T53" fmla="*/ 85 h 187"/>
              <a:gd name="T54" fmla="*/ 92 w 137"/>
              <a:gd name="T55" fmla="*/ 94 h 187"/>
              <a:gd name="T56" fmla="*/ 97 w 137"/>
              <a:gd name="T57" fmla="*/ 85 h 187"/>
              <a:gd name="T58" fmla="*/ 97 w 137"/>
              <a:gd name="T59" fmla="*/ 73 h 187"/>
              <a:gd name="T60" fmla="*/ 97 w 137"/>
              <a:gd name="T61" fmla="*/ 24 h 187"/>
              <a:gd name="T62" fmla="*/ 99 w 137"/>
              <a:gd name="T63" fmla="*/ 15 h 187"/>
              <a:gd name="T64" fmla="*/ 113 w 137"/>
              <a:gd name="T65" fmla="*/ 25 h 187"/>
              <a:gd name="T66" fmla="*/ 113 w 137"/>
              <a:gd name="T67" fmla="*/ 79 h 187"/>
              <a:gd name="T68" fmla="*/ 113 w 137"/>
              <a:gd name="T69" fmla="*/ 89 h 187"/>
              <a:gd name="T70" fmla="*/ 117 w 137"/>
              <a:gd name="T71" fmla="*/ 98 h 187"/>
              <a:gd name="T72" fmla="*/ 121 w 137"/>
              <a:gd name="T73" fmla="*/ 89 h 187"/>
              <a:gd name="T74" fmla="*/ 121 w 137"/>
              <a:gd name="T75" fmla="*/ 39 h 187"/>
              <a:gd name="T76" fmla="*/ 124 w 137"/>
              <a:gd name="T77" fmla="*/ 30 h 187"/>
              <a:gd name="T78" fmla="*/ 137 w 137"/>
              <a:gd name="T79" fmla="*/ 42 h 187"/>
              <a:gd name="T80" fmla="*/ 137 w 137"/>
              <a:gd name="T81" fmla="*/ 148 h 18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7" h="187">
                <a:moveTo>
                  <a:pt x="137" y="148"/>
                </a:moveTo>
                <a:cubicBezTo>
                  <a:pt x="137" y="163"/>
                  <a:pt x="129" y="170"/>
                  <a:pt x="121" y="178"/>
                </a:cubicBezTo>
                <a:cubicBezTo>
                  <a:pt x="117" y="181"/>
                  <a:pt x="104" y="187"/>
                  <a:pt x="87" y="187"/>
                </a:cubicBezTo>
                <a:cubicBezTo>
                  <a:pt x="76" y="187"/>
                  <a:pt x="61" y="185"/>
                  <a:pt x="49" y="173"/>
                </a:cubicBezTo>
                <a:cubicBezTo>
                  <a:pt x="44" y="168"/>
                  <a:pt x="36" y="158"/>
                  <a:pt x="35" y="149"/>
                </a:cubicBezTo>
                <a:cubicBezTo>
                  <a:pt x="35" y="148"/>
                  <a:pt x="35" y="148"/>
                  <a:pt x="35" y="148"/>
                </a:cubicBezTo>
                <a:cubicBezTo>
                  <a:pt x="28" y="133"/>
                  <a:pt x="14" y="116"/>
                  <a:pt x="8" y="110"/>
                </a:cubicBezTo>
                <a:cubicBezTo>
                  <a:pt x="3" y="105"/>
                  <a:pt x="0" y="101"/>
                  <a:pt x="0" y="97"/>
                </a:cubicBezTo>
                <a:cubicBezTo>
                  <a:pt x="0" y="97"/>
                  <a:pt x="0" y="95"/>
                  <a:pt x="1" y="95"/>
                </a:cubicBezTo>
                <a:cubicBezTo>
                  <a:pt x="3" y="93"/>
                  <a:pt x="6" y="91"/>
                  <a:pt x="9" y="91"/>
                </a:cubicBezTo>
                <a:cubicBezTo>
                  <a:pt x="11" y="91"/>
                  <a:pt x="14" y="92"/>
                  <a:pt x="16" y="94"/>
                </a:cubicBezTo>
                <a:cubicBezTo>
                  <a:pt x="18" y="96"/>
                  <a:pt x="18" y="96"/>
                  <a:pt x="18" y="96"/>
                </a:cubicBezTo>
                <a:cubicBezTo>
                  <a:pt x="23" y="101"/>
                  <a:pt x="32" y="110"/>
                  <a:pt x="40" y="115"/>
                </a:cubicBezTo>
                <a:cubicBezTo>
                  <a:pt x="42" y="116"/>
                  <a:pt x="43" y="117"/>
                  <a:pt x="45" y="117"/>
                </a:cubicBezTo>
                <a:cubicBezTo>
                  <a:pt x="46" y="117"/>
                  <a:pt x="49" y="116"/>
                  <a:pt x="50" y="111"/>
                </a:cubicBezTo>
                <a:cubicBezTo>
                  <a:pt x="50" y="109"/>
                  <a:pt x="50" y="106"/>
                  <a:pt x="50" y="103"/>
                </a:cubicBezTo>
                <a:cubicBezTo>
                  <a:pt x="50" y="27"/>
                  <a:pt x="50" y="27"/>
                  <a:pt x="50" y="27"/>
                </a:cubicBezTo>
                <a:cubicBezTo>
                  <a:pt x="50" y="16"/>
                  <a:pt x="65" y="16"/>
                  <a:pt x="65" y="27"/>
                </a:cubicBezTo>
                <a:cubicBezTo>
                  <a:pt x="65" y="88"/>
                  <a:pt x="65" y="88"/>
                  <a:pt x="65" y="88"/>
                </a:cubicBezTo>
                <a:cubicBezTo>
                  <a:pt x="65" y="88"/>
                  <a:pt x="65" y="96"/>
                  <a:pt x="69" y="96"/>
                </a:cubicBezTo>
                <a:cubicBezTo>
                  <a:pt x="73" y="96"/>
                  <a:pt x="73" y="92"/>
                  <a:pt x="73" y="90"/>
                </a:cubicBezTo>
                <a:cubicBezTo>
                  <a:pt x="73" y="11"/>
                  <a:pt x="73" y="11"/>
                  <a:pt x="73" y="11"/>
                </a:cubicBezTo>
                <a:cubicBezTo>
                  <a:pt x="73" y="8"/>
                  <a:pt x="74" y="5"/>
                  <a:pt x="76" y="3"/>
                </a:cubicBezTo>
                <a:cubicBezTo>
                  <a:pt x="78" y="0"/>
                  <a:pt x="83" y="0"/>
                  <a:pt x="86" y="2"/>
                </a:cubicBezTo>
                <a:cubicBezTo>
                  <a:pt x="87" y="4"/>
                  <a:pt x="88" y="6"/>
                  <a:pt x="88" y="9"/>
                </a:cubicBezTo>
                <a:cubicBezTo>
                  <a:pt x="88" y="22"/>
                  <a:pt x="88" y="58"/>
                  <a:pt x="88" y="76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88"/>
                  <a:pt x="88" y="94"/>
                  <a:pt x="92" y="94"/>
                </a:cubicBezTo>
                <a:cubicBezTo>
                  <a:pt x="97" y="94"/>
                  <a:pt x="97" y="88"/>
                  <a:pt x="97" y="85"/>
                </a:cubicBezTo>
                <a:cubicBezTo>
                  <a:pt x="97" y="83"/>
                  <a:pt x="97" y="78"/>
                  <a:pt x="97" y="73"/>
                </a:cubicBezTo>
                <a:cubicBezTo>
                  <a:pt x="97" y="56"/>
                  <a:pt x="97" y="31"/>
                  <a:pt x="97" y="24"/>
                </a:cubicBezTo>
                <a:cubicBezTo>
                  <a:pt x="96" y="20"/>
                  <a:pt x="97" y="17"/>
                  <a:pt x="99" y="15"/>
                </a:cubicBezTo>
                <a:cubicBezTo>
                  <a:pt x="103" y="11"/>
                  <a:pt x="112" y="14"/>
                  <a:pt x="113" y="25"/>
                </a:cubicBezTo>
                <a:cubicBezTo>
                  <a:pt x="113" y="33"/>
                  <a:pt x="113" y="63"/>
                  <a:pt x="113" y="79"/>
                </a:cubicBezTo>
                <a:cubicBezTo>
                  <a:pt x="113" y="89"/>
                  <a:pt x="113" y="89"/>
                  <a:pt x="113" y="89"/>
                </a:cubicBezTo>
                <a:cubicBezTo>
                  <a:pt x="113" y="96"/>
                  <a:pt x="115" y="98"/>
                  <a:pt x="117" y="98"/>
                </a:cubicBezTo>
                <a:cubicBezTo>
                  <a:pt x="121" y="98"/>
                  <a:pt x="121" y="92"/>
                  <a:pt x="121" y="89"/>
                </a:cubicBezTo>
                <a:cubicBezTo>
                  <a:pt x="121" y="39"/>
                  <a:pt x="121" y="39"/>
                  <a:pt x="121" y="39"/>
                </a:cubicBezTo>
                <a:cubicBezTo>
                  <a:pt x="121" y="35"/>
                  <a:pt x="122" y="32"/>
                  <a:pt x="124" y="30"/>
                </a:cubicBezTo>
                <a:cubicBezTo>
                  <a:pt x="128" y="25"/>
                  <a:pt x="137" y="27"/>
                  <a:pt x="137" y="42"/>
                </a:cubicBezTo>
                <a:lnTo>
                  <a:pt x="137" y="1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463" name="组合 462"/>
          <p:cNvGrpSpPr/>
          <p:nvPr/>
        </p:nvGrpSpPr>
        <p:grpSpPr>
          <a:xfrm>
            <a:off x="7487249" y="3073393"/>
            <a:ext cx="249555" cy="353060"/>
            <a:chOff x="15632" y="1955"/>
            <a:chExt cx="393" cy="556"/>
          </a:xfrm>
          <a:solidFill>
            <a:schemeClr val="bg1"/>
          </a:solidFill>
        </p:grpSpPr>
        <p:sp>
          <p:nvSpPr>
            <p:cNvPr id="369" name="Freeform 412"/>
            <p:cNvSpPr/>
            <p:nvPr/>
          </p:nvSpPr>
          <p:spPr bwMode="auto">
            <a:xfrm>
              <a:off x="15652" y="2278"/>
              <a:ext cx="149" cy="161"/>
            </a:xfrm>
            <a:custGeom>
              <a:gdLst>
                <a:gd name="T0" fmla="*/ 10 w 59"/>
                <a:gd name="T1" fmla="*/ 31 h 64"/>
                <a:gd name="T2" fmla="*/ 53 w 59"/>
                <a:gd name="T3" fmla="*/ 9 h 64"/>
                <a:gd name="T4" fmla="*/ 50 w 59"/>
                <a:gd name="T5" fmla="*/ 0 h 64"/>
                <a:gd name="T6" fmla="*/ 0 w 59"/>
                <a:gd name="T7" fmla="*/ 0 h 64"/>
                <a:gd name="T8" fmla="*/ 10 w 59"/>
                <a:gd name="T9" fmla="*/ 31 h 6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64">
                  <a:moveTo>
                    <a:pt x="10" y="31"/>
                  </a:moveTo>
                  <a:cubicBezTo>
                    <a:pt x="31" y="64"/>
                    <a:pt x="59" y="31"/>
                    <a:pt x="53" y="9"/>
                  </a:cubicBezTo>
                  <a:cubicBezTo>
                    <a:pt x="52" y="6"/>
                    <a:pt x="51" y="3"/>
                    <a:pt x="5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12"/>
                    <a:pt x="5" y="24"/>
                    <a:pt x="1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0" name="Freeform 413"/>
            <p:cNvSpPr/>
            <p:nvPr/>
          </p:nvSpPr>
          <p:spPr bwMode="auto">
            <a:xfrm>
              <a:off x="15632" y="1955"/>
              <a:ext cx="189" cy="301"/>
            </a:xfrm>
            <a:custGeom>
              <a:gdLst>
                <a:gd name="T0" fmla="*/ 57 w 75"/>
                <a:gd name="T1" fmla="*/ 119 h 119"/>
                <a:gd name="T2" fmla="*/ 67 w 75"/>
                <a:gd name="T3" fmla="*/ 46 h 119"/>
                <a:gd name="T4" fmla="*/ 20 w 75"/>
                <a:gd name="T5" fmla="*/ 20 h 119"/>
                <a:gd name="T6" fmla="*/ 7 w 75"/>
                <a:gd name="T7" fmla="*/ 119 h 119"/>
                <a:gd name="T8" fmla="*/ 57 w 75"/>
                <a:gd name="T9" fmla="*/ 119 h 1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19">
                  <a:moveTo>
                    <a:pt x="57" y="119"/>
                  </a:moveTo>
                  <a:cubicBezTo>
                    <a:pt x="53" y="94"/>
                    <a:pt x="63" y="64"/>
                    <a:pt x="67" y="46"/>
                  </a:cubicBezTo>
                  <a:cubicBezTo>
                    <a:pt x="75" y="0"/>
                    <a:pt x="31" y="4"/>
                    <a:pt x="20" y="20"/>
                  </a:cubicBezTo>
                  <a:cubicBezTo>
                    <a:pt x="4" y="42"/>
                    <a:pt x="0" y="85"/>
                    <a:pt x="7" y="119"/>
                  </a:cubicBezTo>
                  <a:lnTo>
                    <a:pt x="57" y="1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1" name="Freeform 414"/>
            <p:cNvSpPr/>
            <p:nvPr/>
          </p:nvSpPr>
          <p:spPr bwMode="auto">
            <a:xfrm>
              <a:off x="15857" y="2349"/>
              <a:ext cx="149" cy="163"/>
            </a:xfrm>
            <a:custGeom>
              <a:gdLst>
                <a:gd name="T0" fmla="*/ 49 w 59"/>
                <a:gd name="T1" fmla="*/ 31 h 65"/>
                <a:gd name="T2" fmla="*/ 6 w 59"/>
                <a:gd name="T3" fmla="*/ 9 h 65"/>
                <a:gd name="T4" fmla="*/ 9 w 59"/>
                <a:gd name="T5" fmla="*/ 0 h 65"/>
                <a:gd name="T6" fmla="*/ 59 w 59"/>
                <a:gd name="T7" fmla="*/ 0 h 65"/>
                <a:gd name="T8" fmla="*/ 49 w 59"/>
                <a:gd name="T9" fmla="*/ 31 h 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65">
                  <a:moveTo>
                    <a:pt x="49" y="31"/>
                  </a:moveTo>
                  <a:cubicBezTo>
                    <a:pt x="27" y="65"/>
                    <a:pt x="0" y="31"/>
                    <a:pt x="6" y="9"/>
                  </a:cubicBezTo>
                  <a:cubicBezTo>
                    <a:pt x="7" y="6"/>
                    <a:pt x="8" y="4"/>
                    <a:pt x="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6" y="13"/>
                    <a:pt x="54" y="24"/>
                    <a:pt x="4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2" name="Freeform 415"/>
            <p:cNvSpPr/>
            <p:nvPr/>
          </p:nvSpPr>
          <p:spPr bwMode="auto">
            <a:xfrm>
              <a:off x="15837" y="2025"/>
              <a:ext cx="189" cy="305"/>
            </a:xfrm>
            <a:custGeom>
              <a:gdLst>
                <a:gd name="T0" fmla="*/ 18 w 75"/>
                <a:gd name="T1" fmla="*/ 120 h 120"/>
                <a:gd name="T2" fmla="*/ 8 w 75"/>
                <a:gd name="T3" fmla="*/ 46 h 120"/>
                <a:gd name="T4" fmla="*/ 55 w 75"/>
                <a:gd name="T5" fmla="*/ 21 h 120"/>
                <a:gd name="T6" fmla="*/ 68 w 75"/>
                <a:gd name="T7" fmla="*/ 120 h 120"/>
                <a:gd name="T8" fmla="*/ 18 w 75"/>
                <a:gd name="T9" fmla="*/ 120 h 1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20">
                  <a:moveTo>
                    <a:pt x="18" y="120"/>
                  </a:moveTo>
                  <a:cubicBezTo>
                    <a:pt x="22" y="94"/>
                    <a:pt x="12" y="64"/>
                    <a:pt x="8" y="46"/>
                  </a:cubicBezTo>
                  <a:cubicBezTo>
                    <a:pt x="0" y="0"/>
                    <a:pt x="44" y="4"/>
                    <a:pt x="55" y="21"/>
                  </a:cubicBezTo>
                  <a:cubicBezTo>
                    <a:pt x="71" y="43"/>
                    <a:pt x="75" y="86"/>
                    <a:pt x="68" y="120"/>
                  </a:cubicBezTo>
                  <a:lnTo>
                    <a:pt x="18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651375" y="4889500"/>
            <a:ext cx="310515" cy="323215"/>
            <a:chOff x="12008" y="5535"/>
            <a:chExt cx="489" cy="509"/>
          </a:xfrm>
          <a:solidFill>
            <a:srgbClr val="E7F3F1"/>
          </a:solidFill>
        </p:grpSpPr>
        <p:sp>
          <p:nvSpPr>
            <p:cNvPr id="113" name="Freeform 125"/>
            <p:cNvSpPr/>
            <p:nvPr/>
          </p:nvSpPr>
          <p:spPr bwMode="auto">
            <a:xfrm>
              <a:off x="12060" y="5535"/>
              <a:ext cx="231" cy="231"/>
            </a:xfrm>
            <a:custGeom>
              <a:gdLst>
                <a:gd name="T0" fmla="*/ 18 w 92"/>
                <a:gd name="T1" fmla="*/ 20 h 92"/>
                <a:gd name="T2" fmla="*/ 0 w 92"/>
                <a:gd name="T3" fmla="*/ 87 h 92"/>
                <a:gd name="T4" fmla="*/ 73 w 92"/>
                <a:gd name="T5" fmla="*/ 92 h 92"/>
                <a:gd name="T6" fmla="*/ 92 w 92"/>
                <a:gd name="T7" fmla="*/ 25 h 92"/>
                <a:gd name="T8" fmla="*/ 18 w 92"/>
                <a:gd name="T9" fmla="*/ 20 h 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2">
                  <a:moveTo>
                    <a:pt x="18" y="20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43" y="71"/>
                    <a:pt x="73" y="92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2" y="25"/>
                    <a:pt x="63" y="0"/>
                    <a:pt x="1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Freeform 126"/>
            <p:cNvSpPr/>
            <p:nvPr/>
          </p:nvSpPr>
          <p:spPr bwMode="auto">
            <a:xfrm>
              <a:off x="12008" y="5728"/>
              <a:ext cx="231" cy="233"/>
            </a:xfrm>
            <a:custGeom>
              <a:gdLst>
                <a:gd name="T0" fmla="*/ 18 w 91"/>
                <a:gd name="T1" fmla="*/ 20 h 92"/>
                <a:gd name="T2" fmla="*/ 0 w 91"/>
                <a:gd name="T3" fmla="*/ 87 h 92"/>
                <a:gd name="T4" fmla="*/ 72 w 91"/>
                <a:gd name="T5" fmla="*/ 92 h 92"/>
                <a:gd name="T6" fmla="*/ 91 w 91"/>
                <a:gd name="T7" fmla="*/ 24 h 92"/>
                <a:gd name="T8" fmla="*/ 18 w 91"/>
                <a:gd name="T9" fmla="*/ 20 h 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2">
                  <a:moveTo>
                    <a:pt x="18" y="20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42" y="71"/>
                    <a:pt x="72" y="92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91" y="24"/>
                    <a:pt x="62" y="0"/>
                    <a:pt x="1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Freeform 127"/>
            <p:cNvSpPr/>
            <p:nvPr/>
          </p:nvSpPr>
          <p:spPr bwMode="auto">
            <a:xfrm>
              <a:off x="12269" y="5614"/>
              <a:ext cx="229" cy="231"/>
            </a:xfrm>
            <a:custGeom>
              <a:gdLst>
                <a:gd name="T0" fmla="*/ 73 w 91"/>
                <a:gd name="T1" fmla="*/ 71 h 91"/>
                <a:gd name="T2" fmla="*/ 91 w 91"/>
                <a:gd name="T3" fmla="*/ 4 h 91"/>
                <a:gd name="T4" fmla="*/ 19 w 91"/>
                <a:gd name="T5" fmla="*/ 0 h 91"/>
                <a:gd name="T6" fmla="*/ 0 w 91"/>
                <a:gd name="T7" fmla="*/ 67 h 91"/>
                <a:gd name="T8" fmla="*/ 73 w 91"/>
                <a:gd name="T9" fmla="*/ 71 h 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1">
                  <a:moveTo>
                    <a:pt x="73" y="71"/>
                  </a:moveTo>
                  <a:cubicBezTo>
                    <a:pt x="91" y="4"/>
                    <a:pt x="91" y="4"/>
                    <a:pt x="91" y="4"/>
                  </a:cubicBezTo>
                  <a:cubicBezTo>
                    <a:pt x="91" y="4"/>
                    <a:pt x="49" y="21"/>
                    <a:pt x="19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7"/>
                    <a:pt x="29" y="91"/>
                    <a:pt x="73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Freeform 128"/>
            <p:cNvSpPr/>
            <p:nvPr/>
          </p:nvSpPr>
          <p:spPr bwMode="auto">
            <a:xfrm>
              <a:off x="12213" y="5814"/>
              <a:ext cx="229" cy="231"/>
            </a:xfrm>
            <a:custGeom>
              <a:gdLst>
                <a:gd name="T0" fmla="*/ 73 w 91"/>
                <a:gd name="T1" fmla="*/ 71 h 91"/>
                <a:gd name="T2" fmla="*/ 91 w 91"/>
                <a:gd name="T3" fmla="*/ 4 h 91"/>
                <a:gd name="T4" fmla="*/ 19 w 91"/>
                <a:gd name="T5" fmla="*/ 0 h 91"/>
                <a:gd name="T6" fmla="*/ 0 w 91"/>
                <a:gd name="T7" fmla="*/ 67 h 91"/>
                <a:gd name="T8" fmla="*/ 73 w 91"/>
                <a:gd name="T9" fmla="*/ 71 h 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1">
                  <a:moveTo>
                    <a:pt x="73" y="71"/>
                  </a:moveTo>
                  <a:cubicBezTo>
                    <a:pt x="91" y="4"/>
                    <a:pt x="91" y="4"/>
                    <a:pt x="91" y="4"/>
                  </a:cubicBezTo>
                  <a:cubicBezTo>
                    <a:pt x="91" y="4"/>
                    <a:pt x="48" y="21"/>
                    <a:pt x="19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7"/>
                    <a:pt x="28" y="91"/>
                    <a:pt x="73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2841089" y="4900175"/>
            <a:ext cx="16196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tx1"/>
                </a:solidFill>
                <a:latin typeface="字魂131号-酷乐潮玩体" panose="00000500000000000000" charset="-122"/>
                <a:ea typeface="字魂131号-酷乐潮玩体" panose="00000500000000000000" charset="-122"/>
              </a:rPr>
              <a:t>渲染氛围铺垫叙事</a:t>
            </a:r>
            <a:endParaRPr lang="zh-CN" altLang="en-US" sz="2400" b="1">
              <a:solidFill>
                <a:schemeClr val="tx1"/>
              </a:solidFill>
              <a:latin typeface="字魂131号-酷乐潮玩体" panose="00000500000000000000" charset="-122"/>
              <a:ea typeface="字魂131号-酷乐潮玩体" panose="00000500000000000000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044660" y="724947"/>
            <a:ext cx="39540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/>
              <a:t>三</a:t>
            </a:r>
            <a:r>
              <a:rPr lang="zh-CN" altLang="en-US" sz="3600" smtClean="0"/>
              <a:t>、</a:t>
            </a:r>
            <a:r>
              <a:rPr lang="zh-CN" altLang="en-US" sz="3600"/>
              <a:t>单课</a:t>
            </a:r>
            <a:r>
              <a:rPr lang="zh-CN" altLang="en-US" sz="3600" smtClean="0"/>
              <a:t>品</a:t>
            </a:r>
            <a:r>
              <a:rPr lang="zh-CN" altLang="en-US" sz="3600"/>
              <a:t>析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5219326" y="705604"/>
            <a:ext cx="35848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讲述新闻故事</a:t>
            </a:r>
            <a:endParaRPr lang="zh-CN" altLang="en-US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2" name="Freeform 83"/>
          <p:cNvSpPr/>
          <p:nvPr/>
        </p:nvSpPr>
        <p:spPr bwMode="auto">
          <a:xfrm>
            <a:off x="7109201" y="5000997"/>
            <a:ext cx="220228" cy="299966"/>
          </a:xfrm>
          <a:custGeom>
            <a:gdLst>
              <a:gd name="T0" fmla="*/ 137 w 137"/>
              <a:gd name="T1" fmla="*/ 148 h 187"/>
              <a:gd name="T2" fmla="*/ 121 w 137"/>
              <a:gd name="T3" fmla="*/ 178 h 187"/>
              <a:gd name="T4" fmla="*/ 87 w 137"/>
              <a:gd name="T5" fmla="*/ 187 h 187"/>
              <a:gd name="T6" fmla="*/ 49 w 137"/>
              <a:gd name="T7" fmla="*/ 173 h 187"/>
              <a:gd name="T8" fmla="*/ 35 w 137"/>
              <a:gd name="T9" fmla="*/ 149 h 187"/>
              <a:gd name="T10" fmla="*/ 35 w 137"/>
              <a:gd name="T11" fmla="*/ 148 h 187"/>
              <a:gd name="T12" fmla="*/ 8 w 137"/>
              <a:gd name="T13" fmla="*/ 110 h 187"/>
              <a:gd name="T14" fmla="*/ 0 w 137"/>
              <a:gd name="T15" fmla="*/ 97 h 187"/>
              <a:gd name="T16" fmla="*/ 1 w 137"/>
              <a:gd name="T17" fmla="*/ 95 h 187"/>
              <a:gd name="T18" fmla="*/ 9 w 137"/>
              <a:gd name="T19" fmla="*/ 91 h 187"/>
              <a:gd name="T20" fmla="*/ 16 w 137"/>
              <a:gd name="T21" fmla="*/ 94 h 187"/>
              <a:gd name="T22" fmla="*/ 18 w 137"/>
              <a:gd name="T23" fmla="*/ 96 h 187"/>
              <a:gd name="T24" fmla="*/ 40 w 137"/>
              <a:gd name="T25" fmla="*/ 115 h 187"/>
              <a:gd name="T26" fmla="*/ 45 w 137"/>
              <a:gd name="T27" fmla="*/ 117 h 187"/>
              <a:gd name="T28" fmla="*/ 50 w 137"/>
              <a:gd name="T29" fmla="*/ 111 h 187"/>
              <a:gd name="T30" fmla="*/ 50 w 137"/>
              <a:gd name="T31" fmla="*/ 103 h 187"/>
              <a:gd name="T32" fmla="*/ 50 w 137"/>
              <a:gd name="T33" fmla="*/ 27 h 187"/>
              <a:gd name="T34" fmla="*/ 65 w 137"/>
              <a:gd name="T35" fmla="*/ 27 h 187"/>
              <a:gd name="T36" fmla="*/ 65 w 137"/>
              <a:gd name="T37" fmla="*/ 88 h 187"/>
              <a:gd name="T38" fmla="*/ 69 w 137"/>
              <a:gd name="T39" fmla="*/ 96 h 187"/>
              <a:gd name="T40" fmla="*/ 73 w 137"/>
              <a:gd name="T41" fmla="*/ 90 h 187"/>
              <a:gd name="T42" fmla="*/ 73 w 137"/>
              <a:gd name="T43" fmla="*/ 11 h 187"/>
              <a:gd name="T44" fmla="*/ 76 w 137"/>
              <a:gd name="T45" fmla="*/ 3 h 187"/>
              <a:gd name="T46" fmla="*/ 86 w 137"/>
              <a:gd name="T47" fmla="*/ 2 h 187"/>
              <a:gd name="T48" fmla="*/ 88 w 137"/>
              <a:gd name="T49" fmla="*/ 9 h 187"/>
              <a:gd name="T50" fmla="*/ 88 w 137"/>
              <a:gd name="T51" fmla="*/ 76 h 187"/>
              <a:gd name="T52" fmla="*/ 88 w 137"/>
              <a:gd name="T53" fmla="*/ 85 h 187"/>
              <a:gd name="T54" fmla="*/ 92 w 137"/>
              <a:gd name="T55" fmla="*/ 94 h 187"/>
              <a:gd name="T56" fmla="*/ 97 w 137"/>
              <a:gd name="T57" fmla="*/ 85 h 187"/>
              <a:gd name="T58" fmla="*/ 97 w 137"/>
              <a:gd name="T59" fmla="*/ 73 h 187"/>
              <a:gd name="T60" fmla="*/ 97 w 137"/>
              <a:gd name="T61" fmla="*/ 24 h 187"/>
              <a:gd name="T62" fmla="*/ 99 w 137"/>
              <a:gd name="T63" fmla="*/ 15 h 187"/>
              <a:gd name="T64" fmla="*/ 113 w 137"/>
              <a:gd name="T65" fmla="*/ 25 h 187"/>
              <a:gd name="T66" fmla="*/ 113 w 137"/>
              <a:gd name="T67" fmla="*/ 79 h 187"/>
              <a:gd name="T68" fmla="*/ 113 w 137"/>
              <a:gd name="T69" fmla="*/ 89 h 187"/>
              <a:gd name="T70" fmla="*/ 117 w 137"/>
              <a:gd name="T71" fmla="*/ 98 h 187"/>
              <a:gd name="T72" fmla="*/ 121 w 137"/>
              <a:gd name="T73" fmla="*/ 89 h 187"/>
              <a:gd name="T74" fmla="*/ 121 w 137"/>
              <a:gd name="T75" fmla="*/ 39 h 187"/>
              <a:gd name="T76" fmla="*/ 124 w 137"/>
              <a:gd name="T77" fmla="*/ 30 h 187"/>
              <a:gd name="T78" fmla="*/ 137 w 137"/>
              <a:gd name="T79" fmla="*/ 42 h 187"/>
              <a:gd name="T80" fmla="*/ 137 w 137"/>
              <a:gd name="T81" fmla="*/ 148 h 18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7" h="187">
                <a:moveTo>
                  <a:pt x="137" y="148"/>
                </a:moveTo>
                <a:cubicBezTo>
                  <a:pt x="137" y="163"/>
                  <a:pt x="129" y="170"/>
                  <a:pt x="121" y="178"/>
                </a:cubicBezTo>
                <a:cubicBezTo>
                  <a:pt x="117" y="181"/>
                  <a:pt x="104" y="187"/>
                  <a:pt x="87" y="187"/>
                </a:cubicBezTo>
                <a:cubicBezTo>
                  <a:pt x="76" y="187"/>
                  <a:pt x="61" y="185"/>
                  <a:pt x="49" y="173"/>
                </a:cubicBezTo>
                <a:cubicBezTo>
                  <a:pt x="44" y="168"/>
                  <a:pt x="36" y="158"/>
                  <a:pt x="35" y="149"/>
                </a:cubicBezTo>
                <a:cubicBezTo>
                  <a:pt x="35" y="148"/>
                  <a:pt x="35" y="148"/>
                  <a:pt x="35" y="148"/>
                </a:cubicBezTo>
                <a:cubicBezTo>
                  <a:pt x="28" y="133"/>
                  <a:pt x="14" y="116"/>
                  <a:pt x="8" y="110"/>
                </a:cubicBezTo>
                <a:cubicBezTo>
                  <a:pt x="3" y="105"/>
                  <a:pt x="0" y="101"/>
                  <a:pt x="0" y="97"/>
                </a:cubicBezTo>
                <a:cubicBezTo>
                  <a:pt x="0" y="97"/>
                  <a:pt x="0" y="95"/>
                  <a:pt x="1" y="95"/>
                </a:cubicBezTo>
                <a:cubicBezTo>
                  <a:pt x="3" y="93"/>
                  <a:pt x="6" y="91"/>
                  <a:pt x="9" y="91"/>
                </a:cubicBezTo>
                <a:cubicBezTo>
                  <a:pt x="11" y="91"/>
                  <a:pt x="14" y="92"/>
                  <a:pt x="16" y="94"/>
                </a:cubicBezTo>
                <a:cubicBezTo>
                  <a:pt x="18" y="96"/>
                  <a:pt x="18" y="96"/>
                  <a:pt x="18" y="96"/>
                </a:cubicBezTo>
                <a:cubicBezTo>
                  <a:pt x="23" y="101"/>
                  <a:pt x="32" y="110"/>
                  <a:pt x="40" y="115"/>
                </a:cubicBezTo>
                <a:cubicBezTo>
                  <a:pt x="42" y="116"/>
                  <a:pt x="43" y="117"/>
                  <a:pt x="45" y="117"/>
                </a:cubicBezTo>
                <a:cubicBezTo>
                  <a:pt x="46" y="117"/>
                  <a:pt x="49" y="116"/>
                  <a:pt x="50" y="111"/>
                </a:cubicBezTo>
                <a:cubicBezTo>
                  <a:pt x="50" y="109"/>
                  <a:pt x="50" y="106"/>
                  <a:pt x="50" y="103"/>
                </a:cubicBezTo>
                <a:cubicBezTo>
                  <a:pt x="50" y="27"/>
                  <a:pt x="50" y="27"/>
                  <a:pt x="50" y="27"/>
                </a:cubicBezTo>
                <a:cubicBezTo>
                  <a:pt x="50" y="16"/>
                  <a:pt x="65" y="16"/>
                  <a:pt x="65" y="27"/>
                </a:cubicBezTo>
                <a:cubicBezTo>
                  <a:pt x="65" y="88"/>
                  <a:pt x="65" y="88"/>
                  <a:pt x="65" y="88"/>
                </a:cubicBezTo>
                <a:cubicBezTo>
                  <a:pt x="65" y="88"/>
                  <a:pt x="65" y="96"/>
                  <a:pt x="69" y="96"/>
                </a:cubicBezTo>
                <a:cubicBezTo>
                  <a:pt x="73" y="96"/>
                  <a:pt x="73" y="92"/>
                  <a:pt x="73" y="90"/>
                </a:cubicBezTo>
                <a:cubicBezTo>
                  <a:pt x="73" y="11"/>
                  <a:pt x="73" y="11"/>
                  <a:pt x="73" y="11"/>
                </a:cubicBezTo>
                <a:cubicBezTo>
                  <a:pt x="73" y="8"/>
                  <a:pt x="74" y="5"/>
                  <a:pt x="76" y="3"/>
                </a:cubicBezTo>
                <a:cubicBezTo>
                  <a:pt x="78" y="0"/>
                  <a:pt x="83" y="0"/>
                  <a:pt x="86" y="2"/>
                </a:cubicBezTo>
                <a:cubicBezTo>
                  <a:pt x="87" y="4"/>
                  <a:pt x="88" y="6"/>
                  <a:pt x="88" y="9"/>
                </a:cubicBezTo>
                <a:cubicBezTo>
                  <a:pt x="88" y="22"/>
                  <a:pt x="88" y="58"/>
                  <a:pt x="88" y="76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88"/>
                  <a:pt x="88" y="94"/>
                  <a:pt x="92" y="94"/>
                </a:cubicBezTo>
                <a:cubicBezTo>
                  <a:pt x="97" y="94"/>
                  <a:pt x="97" y="88"/>
                  <a:pt x="97" y="85"/>
                </a:cubicBezTo>
                <a:cubicBezTo>
                  <a:pt x="97" y="83"/>
                  <a:pt x="97" y="78"/>
                  <a:pt x="97" y="73"/>
                </a:cubicBezTo>
                <a:cubicBezTo>
                  <a:pt x="97" y="56"/>
                  <a:pt x="97" y="31"/>
                  <a:pt x="97" y="24"/>
                </a:cubicBezTo>
                <a:cubicBezTo>
                  <a:pt x="96" y="20"/>
                  <a:pt x="97" y="17"/>
                  <a:pt x="99" y="15"/>
                </a:cubicBezTo>
                <a:cubicBezTo>
                  <a:pt x="103" y="11"/>
                  <a:pt x="112" y="14"/>
                  <a:pt x="113" y="25"/>
                </a:cubicBezTo>
                <a:cubicBezTo>
                  <a:pt x="113" y="33"/>
                  <a:pt x="113" y="63"/>
                  <a:pt x="113" y="79"/>
                </a:cubicBezTo>
                <a:cubicBezTo>
                  <a:pt x="113" y="89"/>
                  <a:pt x="113" y="89"/>
                  <a:pt x="113" y="89"/>
                </a:cubicBezTo>
                <a:cubicBezTo>
                  <a:pt x="113" y="96"/>
                  <a:pt x="115" y="98"/>
                  <a:pt x="117" y="98"/>
                </a:cubicBezTo>
                <a:cubicBezTo>
                  <a:pt x="121" y="98"/>
                  <a:pt x="121" y="92"/>
                  <a:pt x="121" y="89"/>
                </a:cubicBezTo>
                <a:cubicBezTo>
                  <a:pt x="121" y="39"/>
                  <a:pt x="121" y="39"/>
                  <a:pt x="121" y="39"/>
                </a:cubicBezTo>
                <a:cubicBezTo>
                  <a:pt x="121" y="35"/>
                  <a:pt x="122" y="32"/>
                  <a:pt x="124" y="30"/>
                </a:cubicBezTo>
                <a:cubicBezTo>
                  <a:pt x="128" y="25"/>
                  <a:pt x="137" y="27"/>
                  <a:pt x="137" y="42"/>
                </a:cubicBezTo>
                <a:lnTo>
                  <a:pt x="137" y="1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6" name="椭圆 35"/>
          <p:cNvSpPr/>
          <p:nvPr/>
        </p:nvSpPr>
        <p:spPr>
          <a:xfrm>
            <a:off x="5923711" y="2061281"/>
            <a:ext cx="608330" cy="608330"/>
          </a:xfrm>
          <a:prstGeom prst="ellipse">
            <a:avLst/>
          </a:prstGeom>
          <a:solidFill>
            <a:srgbClr val="F096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6081191" y="2190821"/>
            <a:ext cx="310515" cy="323215"/>
            <a:chOff x="12008" y="5535"/>
            <a:chExt cx="489" cy="509"/>
          </a:xfrm>
          <a:solidFill>
            <a:srgbClr val="E7F3F1"/>
          </a:solidFill>
        </p:grpSpPr>
        <p:sp>
          <p:nvSpPr>
            <p:cNvPr id="38" name="Freeform 125"/>
            <p:cNvSpPr/>
            <p:nvPr/>
          </p:nvSpPr>
          <p:spPr bwMode="auto">
            <a:xfrm>
              <a:off x="12060" y="5535"/>
              <a:ext cx="231" cy="231"/>
            </a:xfrm>
            <a:custGeom>
              <a:gdLst>
                <a:gd name="T0" fmla="*/ 18 w 92"/>
                <a:gd name="T1" fmla="*/ 20 h 92"/>
                <a:gd name="T2" fmla="*/ 0 w 92"/>
                <a:gd name="T3" fmla="*/ 87 h 92"/>
                <a:gd name="T4" fmla="*/ 73 w 92"/>
                <a:gd name="T5" fmla="*/ 92 h 92"/>
                <a:gd name="T6" fmla="*/ 92 w 92"/>
                <a:gd name="T7" fmla="*/ 25 h 92"/>
                <a:gd name="T8" fmla="*/ 18 w 92"/>
                <a:gd name="T9" fmla="*/ 20 h 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2">
                  <a:moveTo>
                    <a:pt x="18" y="20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43" y="71"/>
                    <a:pt x="73" y="92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2" y="25"/>
                    <a:pt x="63" y="0"/>
                    <a:pt x="1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Freeform 126"/>
            <p:cNvSpPr/>
            <p:nvPr/>
          </p:nvSpPr>
          <p:spPr bwMode="auto">
            <a:xfrm>
              <a:off x="12008" y="5728"/>
              <a:ext cx="231" cy="233"/>
            </a:xfrm>
            <a:custGeom>
              <a:gdLst>
                <a:gd name="T0" fmla="*/ 18 w 91"/>
                <a:gd name="T1" fmla="*/ 20 h 92"/>
                <a:gd name="T2" fmla="*/ 0 w 91"/>
                <a:gd name="T3" fmla="*/ 87 h 92"/>
                <a:gd name="T4" fmla="*/ 72 w 91"/>
                <a:gd name="T5" fmla="*/ 92 h 92"/>
                <a:gd name="T6" fmla="*/ 91 w 91"/>
                <a:gd name="T7" fmla="*/ 24 h 92"/>
                <a:gd name="T8" fmla="*/ 18 w 91"/>
                <a:gd name="T9" fmla="*/ 20 h 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2">
                  <a:moveTo>
                    <a:pt x="18" y="20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42" y="71"/>
                    <a:pt x="72" y="92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91" y="24"/>
                    <a:pt x="62" y="0"/>
                    <a:pt x="1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Freeform 127"/>
            <p:cNvSpPr/>
            <p:nvPr/>
          </p:nvSpPr>
          <p:spPr bwMode="auto">
            <a:xfrm>
              <a:off x="12269" y="5614"/>
              <a:ext cx="229" cy="231"/>
            </a:xfrm>
            <a:custGeom>
              <a:gdLst>
                <a:gd name="T0" fmla="*/ 73 w 91"/>
                <a:gd name="T1" fmla="*/ 71 h 91"/>
                <a:gd name="T2" fmla="*/ 91 w 91"/>
                <a:gd name="T3" fmla="*/ 4 h 91"/>
                <a:gd name="T4" fmla="*/ 19 w 91"/>
                <a:gd name="T5" fmla="*/ 0 h 91"/>
                <a:gd name="T6" fmla="*/ 0 w 91"/>
                <a:gd name="T7" fmla="*/ 67 h 91"/>
                <a:gd name="T8" fmla="*/ 73 w 91"/>
                <a:gd name="T9" fmla="*/ 71 h 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1">
                  <a:moveTo>
                    <a:pt x="73" y="71"/>
                  </a:moveTo>
                  <a:cubicBezTo>
                    <a:pt x="91" y="4"/>
                    <a:pt x="91" y="4"/>
                    <a:pt x="91" y="4"/>
                  </a:cubicBezTo>
                  <a:cubicBezTo>
                    <a:pt x="91" y="4"/>
                    <a:pt x="49" y="21"/>
                    <a:pt x="19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7"/>
                    <a:pt x="29" y="91"/>
                    <a:pt x="73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Freeform 128"/>
            <p:cNvSpPr/>
            <p:nvPr/>
          </p:nvSpPr>
          <p:spPr bwMode="auto">
            <a:xfrm>
              <a:off x="12213" y="5814"/>
              <a:ext cx="229" cy="231"/>
            </a:xfrm>
            <a:custGeom>
              <a:gdLst>
                <a:gd name="T0" fmla="*/ 73 w 91"/>
                <a:gd name="T1" fmla="*/ 71 h 91"/>
                <a:gd name="T2" fmla="*/ 91 w 91"/>
                <a:gd name="T3" fmla="*/ 4 h 91"/>
                <a:gd name="T4" fmla="*/ 19 w 91"/>
                <a:gd name="T5" fmla="*/ 0 h 91"/>
                <a:gd name="T6" fmla="*/ 0 w 91"/>
                <a:gd name="T7" fmla="*/ 67 h 91"/>
                <a:gd name="T8" fmla="*/ 73 w 91"/>
                <a:gd name="T9" fmla="*/ 71 h 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1">
                  <a:moveTo>
                    <a:pt x="73" y="71"/>
                  </a:moveTo>
                  <a:cubicBezTo>
                    <a:pt x="91" y="4"/>
                    <a:pt x="91" y="4"/>
                    <a:pt x="91" y="4"/>
                  </a:cubicBezTo>
                  <a:cubicBezTo>
                    <a:pt x="91" y="4"/>
                    <a:pt x="48" y="21"/>
                    <a:pt x="19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7"/>
                    <a:pt x="28" y="91"/>
                    <a:pt x="73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5841681" y="1570193"/>
            <a:ext cx="9288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tx1"/>
                </a:solidFill>
                <a:latin typeface="字魂131号-酷乐潮玩体" panose="00000500000000000000" charset="-122"/>
                <a:ea typeface="字魂131号-酷乐潮玩体" panose="00000500000000000000" charset="-122"/>
              </a:rPr>
              <a:t>细腻</a:t>
            </a:r>
            <a:endParaRPr lang="zh-CN" altLang="en-US" sz="2400" b="1">
              <a:solidFill>
                <a:schemeClr val="tx1"/>
              </a:solidFill>
              <a:latin typeface="字魂131号-酷乐潮玩体" panose="00000500000000000000" charset="-122"/>
              <a:ea typeface="字魂131号-酷乐潮玩体" panose="00000500000000000000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641827" y="3092750"/>
            <a:ext cx="16601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tx1"/>
                </a:solidFill>
                <a:latin typeface="字魂131号-酷乐潮玩体" panose="00000500000000000000" charset="-122"/>
                <a:ea typeface="字魂131号-酷乐潮玩体" panose="00000500000000000000" charset="-122"/>
              </a:rPr>
              <a:t>引用资料</a:t>
            </a:r>
            <a:endParaRPr lang="zh-CN" altLang="en-US" sz="2400" b="1">
              <a:solidFill>
                <a:schemeClr val="tx1"/>
              </a:solidFill>
              <a:latin typeface="字魂131号-酷乐潮玩体" panose="00000500000000000000" charset="-122"/>
              <a:ea typeface="字魂131号-酷乐潮玩体" panose="00000500000000000000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924694" y="2887010"/>
            <a:ext cx="9288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tx1"/>
                </a:solidFill>
                <a:latin typeface="字魂131号-酷乐潮玩体" panose="00000500000000000000" charset="-122"/>
                <a:ea typeface="字魂131号-酷乐潮玩体" panose="00000500000000000000" charset="-122"/>
              </a:rPr>
              <a:t>形象</a:t>
            </a:r>
            <a:endParaRPr lang="zh-CN" altLang="en-US" sz="2400" b="1">
              <a:solidFill>
                <a:schemeClr val="tx1"/>
              </a:solidFill>
              <a:latin typeface="字魂131号-酷乐潮玩体" panose="00000500000000000000" charset="-122"/>
              <a:ea typeface="字魂131号-酷乐潮玩体" panose="00000500000000000000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211567" y="5405102"/>
            <a:ext cx="15926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tx1"/>
                </a:solidFill>
                <a:latin typeface="字魂131号-酷乐潮玩体" panose="00000500000000000000" charset="-122"/>
                <a:ea typeface="字魂131号-酷乐潮玩体" panose="00000500000000000000" charset="-122"/>
              </a:rPr>
              <a:t>感情色彩</a:t>
            </a:r>
            <a:endParaRPr lang="zh-CN" altLang="en-US" sz="2400" b="1">
              <a:solidFill>
                <a:schemeClr val="tx1"/>
              </a:solidFill>
              <a:latin typeface="字魂131号-酷乐潮玩体" panose="00000500000000000000" charset="-122"/>
              <a:ea typeface="字魂131号-酷乐潮玩体" panose="00000500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5175" y="3011352"/>
            <a:ext cx="1969740" cy="646331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 smtClean="0"/>
              <a:t>文章背后的事实</a:t>
            </a:r>
            <a:endParaRPr lang="en-US" altLang="zh-CN" b="1" smtClean="0"/>
          </a:p>
          <a:p>
            <a:r>
              <a:rPr lang="zh-CN" altLang="en-US" b="1" smtClean="0"/>
              <a:t>深度和厚度</a:t>
            </a:r>
            <a:endParaRPr lang="zh-CN" altLang="en-US" b="1"/>
          </a:p>
        </p:txBody>
      </p:sp>
      <p:sp>
        <p:nvSpPr>
          <p:cNvPr id="19" name="矩形 18"/>
          <p:cNvSpPr/>
          <p:nvPr/>
        </p:nvSpPr>
        <p:spPr>
          <a:xfrm>
            <a:off x="8356504" y="3348675"/>
            <a:ext cx="3497238" cy="135714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b="1"/>
              <a:t>既有新闻事实，又有历史资料；</a:t>
            </a:r>
          </a:p>
          <a:p>
            <a:r>
              <a:rPr lang="zh-CN" altLang="zh-CN" b="1"/>
              <a:t>既有中国立场，又有国际视野；</a:t>
            </a:r>
          </a:p>
          <a:p>
            <a:r>
              <a:rPr lang="zh-CN" altLang="zh-CN" b="1"/>
              <a:t>既有精彩故事，又有昂扬的精神。</a:t>
            </a:r>
          </a:p>
        </p:txBody>
      </p:sp>
      <p:sp>
        <p:nvSpPr>
          <p:cNvPr id="22" name="云形标注 21"/>
          <p:cNvSpPr/>
          <p:nvPr/>
        </p:nvSpPr>
        <p:spPr>
          <a:xfrm>
            <a:off x="3723995" y="5602367"/>
            <a:ext cx="3002316" cy="923206"/>
          </a:xfrm>
          <a:prstGeom prst="cloudCallout">
            <a:avLst>
              <a:gd name="adj1" fmla="val 38411"/>
              <a:gd name="adj2" fmla="val -110661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smtClean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通讯精品</a:t>
            </a:r>
            <a:endParaRPr lang="zh-CN" altLang="en-US" sz="3200">
              <a:solidFill>
                <a:srgbClr val="FF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>
    <mc:Choice xmlns:p14="http://schemas.microsoft.com/office/powerpoint/2010/main" Requires="p14">
      <p:transition advTm="3000" p14:dur="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42" grpId="0"/>
      <p:bldP spid="43" grpId="0"/>
      <p:bldP spid="44" grpId="0"/>
      <p:bldP spid="45" grpId="0"/>
      <p:bldP spid="2" grpId="0"/>
      <p:bldP spid="19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241935" y="245110"/>
            <a:ext cx="11708765" cy="6368415"/>
          </a:xfrm>
          <a:prstGeom prst="rect">
            <a:avLst/>
          </a:prstGeom>
          <a:solidFill>
            <a:srgbClr val="E7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cf949a87536c6e360044c25b384871b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5045" y="2672080"/>
            <a:ext cx="3335655" cy="394144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230245" y="1425575"/>
            <a:ext cx="866775" cy="638810"/>
            <a:chOff x="1940" y="2309"/>
            <a:chExt cx="1365" cy="1006"/>
          </a:xfrm>
        </p:grpSpPr>
        <p:grpSp>
          <p:nvGrpSpPr>
            <p:cNvPr id="7" name="组合 6"/>
            <p:cNvGrpSpPr/>
            <p:nvPr/>
          </p:nvGrpSpPr>
          <p:grpSpPr>
            <a:xfrm>
              <a:off x="1940" y="2309"/>
              <a:ext cx="1365" cy="1006"/>
              <a:chOff x="1940" y="2309"/>
              <a:chExt cx="1365" cy="1006"/>
            </a:xfrm>
          </p:grpSpPr>
          <p:sp>
            <p:nvSpPr>
              <p:cNvPr id="3" name="五边形 2"/>
              <p:cNvSpPr/>
              <p:nvPr/>
            </p:nvSpPr>
            <p:spPr>
              <a:xfrm>
                <a:off x="1940" y="2309"/>
                <a:ext cx="1365" cy="1006"/>
              </a:xfrm>
              <a:prstGeom prst="homePlate">
                <a:avLst>
                  <a:gd name="adj" fmla="val 26242"/>
                </a:avLst>
              </a:prstGeom>
              <a:solidFill>
                <a:srgbClr val="558C9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流程图: 联系 4"/>
              <p:cNvSpPr/>
              <p:nvPr/>
            </p:nvSpPr>
            <p:spPr>
              <a:xfrm>
                <a:off x="2858" y="2700"/>
                <a:ext cx="224" cy="224"/>
              </a:xfrm>
              <a:prstGeom prst="flowChartConnector">
                <a:avLst/>
              </a:prstGeom>
              <a:solidFill>
                <a:srgbClr val="E7F3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2054" y="2485"/>
              <a:ext cx="80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>
                  <a:solidFill>
                    <a:schemeClr val="bg1"/>
                  </a:solidFill>
                  <a:latin typeface="字魂131号-酷乐潮玩体" panose="00000500000000000000" charset="-122"/>
                  <a:ea typeface="字魂131号-酷乐潮玩体" panose="00000500000000000000" charset="-122"/>
                </a:rPr>
                <a:t>01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230245" y="2496185"/>
            <a:ext cx="866775" cy="638810"/>
            <a:chOff x="1940" y="2309"/>
            <a:chExt cx="1365" cy="1006"/>
          </a:xfrm>
        </p:grpSpPr>
        <p:grpSp>
          <p:nvGrpSpPr>
            <p:cNvPr id="10" name="组合 9"/>
            <p:cNvGrpSpPr/>
            <p:nvPr/>
          </p:nvGrpSpPr>
          <p:grpSpPr>
            <a:xfrm>
              <a:off x="1940" y="2309"/>
              <a:ext cx="1365" cy="1006"/>
              <a:chOff x="1940" y="2309"/>
              <a:chExt cx="1365" cy="1006"/>
            </a:xfrm>
          </p:grpSpPr>
          <p:sp>
            <p:nvSpPr>
              <p:cNvPr id="11" name="五边形 10"/>
              <p:cNvSpPr/>
              <p:nvPr/>
            </p:nvSpPr>
            <p:spPr>
              <a:xfrm>
                <a:off x="1940" y="2309"/>
                <a:ext cx="1365" cy="1006"/>
              </a:xfrm>
              <a:prstGeom prst="homePlate">
                <a:avLst>
                  <a:gd name="adj" fmla="val 26242"/>
                </a:avLst>
              </a:prstGeom>
              <a:solidFill>
                <a:srgbClr val="E842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流程图: 联系 11"/>
              <p:cNvSpPr/>
              <p:nvPr/>
            </p:nvSpPr>
            <p:spPr>
              <a:xfrm>
                <a:off x="2858" y="2700"/>
                <a:ext cx="224" cy="224"/>
              </a:xfrm>
              <a:prstGeom prst="flowChartConnector">
                <a:avLst/>
              </a:prstGeom>
              <a:solidFill>
                <a:srgbClr val="E7F3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2016" y="2480"/>
              <a:ext cx="842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>
                  <a:solidFill>
                    <a:schemeClr val="bg1"/>
                  </a:solidFill>
                  <a:latin typeface="字魂131号-酷乐潮玩体" panose="00000500000000000000" charset="-122"/>
                  <a:ea typeface="字魂131号-酷乐潮玩体" panose="00000500000000000000" charset="-122"/>
                </a:rPr>
                <a:t>02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230245" y="3672205"/>
            <a:ext cx="866775" cy="638810"/>
            <a:chOff x="1940" y="2309"/>
            <a:chExt cx="1365" cy="1006"/>
          </a:xfrm>
        </p:grpSpPr>
        <p:grpSp>
          <p:nvGrpSpPr>
            <p:cNvPr id="15" name="组合 14"/>
            <p:cNvGrpSpPr/>
            <p:nvPr/>
          </p:nvGrpSpPr>
          <p:grpSpPr>
            <a:xfrm>
              <a:off x="1940" y="2309"/>
              <a:ext cx="1365" cy="1006"/>
              <a:chOff x="1940" y="2309"/>
              <a:chExt cx="1365" cy="1006"/>
            </a:xfrm>
          </p:grpSpPr>
          <p:sp>
            <p:nvSpPr>
              <p:cNvPr id="16" name="五边形 15"/>
              <p:cNvSpPr/>
              <p:nvPr/>
            </p:nvSpPr>
            <p:spPr>
              <a:xfrm>
                <a:off x="1940" y="2309"/>
                <a:ext cx="1365" cy="1006"/>
              </a:xfrm>
              <a:prstGeom prst="homePlate">
                <a:avLst>
                  <a:gd name="adj" fmla="val 26242"/>
                </a:avLst>
              </a:prstGeom>
              <a:solidFill>
                <a:srgbClr val="5CC3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流程图: 联系 17"/>
              <p:cNvSpPr/>
              <p:nvPr/>
            </p:nvSpPr>
            <p:spPr>
              <a:xfrm>
                <a:off x="2858" y="2700"/>
                <a:ext cx="224" cy="224"/>
              </a:xfrm>
              <a:prstGeom prst="flowChartConnector">
                <a:avLst/>
              </a:prstGeom>
              <a:solidFill>
                <a:srgbClr val="E7F3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2026" y="2498"/>
              <a:ext cx="832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>
                  <a:solidFill>
                    <a:schemeClr val="bg1"/>
                  </a:solidFill>
                  <a:latin typeface="字魂131号-酷乐潮玩体" panose="00000500000000000000" charset="-122"/>
                  <a:ea typeface="字魂131号-酷乐潮玩体" panose="00000500000000000000" charset="-122"/>
                </a:rPr>
                <a:t>03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230245" y="4828540"/>
            <a:ext cx="866775" cy="638810"/>
            <a:chOff x="1940" y="2309"/>
            <a:chExt cx="1365" cy="1006"/>
          </a:xfrm>
        </p:grpSpPr>
        <p:grpSp>
          <p:nvGrpSpPr>
            <p:cNvPr id="21" name="组合 20"/>
            <p:cNvGrpSpPr/>
            <p:nvPr/>
          </p:nvGrpSpPr>
          <p:grpSpPr>
            <a:xfrm>
              <a:off x="1940" y="2309"/>
              <a:ext cx="1365" cy="1006"/>
              <a:chOff x="1940" y="2309"/>
              <a:chExt cx="1365" cy="1006"/>
            </a:xfrm>
          </p:grpSpPr>
          <p:sp>
            <p:nvSpPr>
              <p:cNvPr id="22" name="五边形 21"/>
              <p:cNvSpPr/>
              <p:nvPr/>
            </p:nvSpPr>
            <p:spPr>
              <a:xfrm>
                <a:off x="1940" y="2309"/>
                <a:ext cx="1365" cy="1006"/>
              </a:xfrm>
              <a:prstGeom prst="homePlate">
                <a:avLst>
                  <a:gd name="adj" fmla="val 26242"/>
                </a:avLst>
              </a:prstGeom>
              <a:solidFill>
                <a:srgbClr val="F096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流程图: 联系 22"/>
              <p:cNvSpPr/>
              <p:nvPr/>
            </p:nvSpPr>
            <p:spPr>
              <a:xfrm>
                <a:off x="2858" y="2700"/>
                <a:ext cx="224" cy="224"/>
              </a:xfrm>
              <a:prstGeom prst="flowChartConnector">
                <a:avLst/>
              </a:prstGeom>
              <a:solidFill>
                <a:srgbClr val="E7F3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1995" y="2519"/>
              <a:ext cx="863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>
                  <a:solidFill>
                    <a:schemeClr val="bg1"/>
                  </a:solidFill>
                  <a:latin typeface="字魂131号-酷乐潮玩体" panose="00000500000000000000" charset="-122"/>
                  <a:ea typeface="字魂131号-酷乐潮玩体" panose="00000500000000000000" charset="-122"/>
                </a:rPr>
                <a:t>04</a:t>
              </a:r>
            </a:p>
          </p:txBody>
        </p:sp>
      </p:grpSp>
      <p:sp>
        <p:nvSpPr>
          <p:cNvPr id="25" name="矩形 24"/>
          <p:cNvSpPr/>
          <p:nvPr/>
        </p:nvSpPr>
        <p:spPr>
          <a:xfrm>
            <a:off x="4271730" y="1429162"/>
            <a:ext cx="3954042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zh-CN" altLang="en-US" sz="3600" b="1" kern="100" smtClean="0">
                <a:solidFill>
                  <a:srgbClr val="558C9A"/>
                </a:solidFill>
                <a:latin typeface="字魂131号-酷乐潮玩体" panose="00000500000000000000" charset="-122"/>
                <a:ea typeface="字魂131号-酷乐潮玩体" panose="00000500000000000000" charset="-122"/>
                <a:cs typeface="Times New Roman" panose="02020603050405020304" pitchFamily="18" charset="0"/>
              </a:rPr>
              <a:t>单元介绍</a:t>
            </a:r>
          </a:p>
        </p:txBody>
      </p:sp>
      <p:sp>
        <p:nvSpPr>
          <p:cNvPr id="26" name="矩形 25"/>
          <p:cNvSpPr/>
          <p:nvPr/>
        </p:nvSpPr>
        <p:spPr>
          <a:xfrm>
            <a:off x="4271730" y="2506122"/>
            <a:ext cx="3954042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zh-CN" altLang="en-US" sz="3600" b="1" kern="100" smtClean="0">
                <a:solidFill>
                  <a:srgbClr val="E84251"/>
                </a:solidFill>
                <a:latin typeface="字魂131号-酷乐潮玩体" panose="00000500000000000000" charset="-122"/>
                <a:ea typeface="字魂131号-酷乐潮玩体" panose="00000500000000000000" charset="-122"/>
                <a:cs typeface="Times New Roman" panose="02020603050405020304" pitchFamily="18" charset="0"/>
              </a:rPr>
              <a:t>文章概览</a:t>
            </a:r>
          </a:p>
        </p:txBody>
      </p:sp>
      <p:sp>
        <p:nvSpPr>
          <p:cNvPr id="27" name="矩形 26"/>
          <p:cNvSpPr/>
          <p:nvPr/>
        </p:nvSpPr>
        <p:spPr>
          <a:xfrm>
            <a:off x="4181475" y="3682365"/>
            <a:ext cx="447611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zh-CN" altLang="en-US" sz="3600" b="1" kern="100" smtClean="0">
                <a:solidFill>
                  <a:srgbClr val="5CC3AF"/>
                </a:solidFill>
                <a:latin typeface="字魂131号-酷乐潮玩体" panose="00000500000000000000" charset="-122"/>
                <a:ea typeface="字魂131号-酷乐潮玩体" panose="00000500000000000000" charset="-122"/>
                <a:cs typeface="Times New Roman" panose="02020603050405020304" pitchFamily="18" charset="0"/>
              </a:rPr>
              <a:t>单课品析</a:t>
            </a:r>
          </a:p>
        </p:txBody>
      </p:sp>
      <p:sp>
        <p:nvSpPr>
          <p:cNvPr id="28" name="矩形 27"/>
          <p:cNvSpPr/>
          <p:nvPr/>
        </p:nvSpPr>
        <p:spPr>
          <a:xfrm>
            <a:off x="4181475" y="4838700"/>
            <a:ext cx="420687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zh-CN" altLang="en-US" sz="3600" b="1" kern="100" smtClean="0">
                <a:solidFill>
                  <a:srgbClr val="F09623"/>
                </a:solidFill>
                <a:latin typeface="字魂131号-酷乐潮玩体" panose="00000500000000000000" charset="-122"/>
                <a:ea typeface="字魂131号-酷乐潮玩体" panose="00000500000000000000" charset="-122"/>
                <a:cs typeface="Times New Roman" panose="02020603050405020304" pitchFamily="18" charset="0"/>
              </a:rPr>
              <a:t>语文知识点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620000">
            <a:off x="962025" y="2564130"/>
            <a:ext cx="1263650" cy="2653030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558553" y="1425569"/>
            <a:ext cx="17693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>
                <a:solidFill>
                  <a:schemeClr val="tx1"/>
                </a:solidFill>
                <a:latin typeface="字魂131号-酷乐潮玩体" panose="00000500000000000000" charset="-122"/>
                <a:ea typeface="字魂131号-酷乐潮玩体" panose="00000500000000000000" charset="-122"/>
              </a:rPr>
              <a:t>目录</a:t>
            </a:r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advTm="3000" p14:dur="0"/>
    </mc:Choice>
    <mc:Fallback>
      <p:transition advTm="3000"/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241933" y="306014"/>
            <a:ext cx="11708765" cy="6368415"/>
          </a:xfrm>
          <a:prstGeom prst="rect">
            <a:avLst/>
          </a:prstGeom>
          <a:solidFill>
            <a:srgbClr val="E7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41935" y="495300"/>
            <a:ext cx="735330" cy="1225550"/>
            <a:chOff x="382" y="851"/>
            <a:chExt cx="1158" cy="193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rcRect l="49905"/>
            <a:stretch>
              <a:fillRect/>
            </a:stretch>
          </p:blipFill>
          <p:spPr>
            <a:xfrm>
              <a:off x="382" y="851"/>
              <a:ext cx="721" cy="1930"/>
            </a:xfrm>
            <a:prstGeom prst="rect">
              <a:avLst/>
            </a:prstGeom>
          </p:spPr>
        </p:pic>
        <p:sp>
          <p:nvSpPr>
            <p:cNvPr id="13" name="椭圆 12"/>
            <p:cNvSpPr/>
            <p:nvPr/>
          </p:nvSpPr>
          <p:spPr>
            <a:xfrm>
              <a:off x="1206" y="1745"/>
              <a:ext cx="335" cy="335"/>
            </a:xfrm>
            <a:prstGeom prst="ellipse">
              <a:avLst/>
            </a:prstGeom>
            <a:noFill/>
            <a:ln w="31750">
              <a:solidFill>
                <a:srgbClr val="6E9D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651375" y="4889500"/>
            <a:ext cx="310515" cy="323215"/>
            <a:chOff x="12008" y="5535"/>
            <a:chExt cx="489" cy="509"/>
          </a:xfrm>
          <a:solidFill>
            <a:srgbClr val="E7F3F1"/>
          </a:solidFill>
        </p:grpSpPr>
        <p:sp>
          <p:nvSpPr>
            <p:cNvPr id="113" name="Freeform 125"/>
            <p:cNvSpPr/>
            <p:nvPr/>
          </p:nvSpPr>
          <p:spPr bwMode="auto">
            <a:xfrm>
              <a:off x="12060" y="5535"/>
              <a:ext cx="231" cy="231"/>
            </a:xfrm>
            <a:custGeom>
              <a:gdLst>
                <a:gd name="T0" fmla="*/ 18 w 92"/>
                <a:gd name="T1" fmla="*/ 20 h 92"/>
                <a:gd name="T2" fmla="*/ 0 w 92"/>
                <a:gd name="T3" fmla="*/ 87 h 92"/>
                <a:gd name="T4" fmla="*/ 73 w 92"/>
                <a:gd name="T5" fmla="*/ 92 h 92"/>
                <a:gd name="T6" fmla="*/ 92 w 92"/>
                <a:gd name="T7" fmla="*/ 25 h 92"/>
                <a:gd name="T8" fmla="*/ 18 w 92"/>
                <a:gd name="T9" fmla="*/ 20 h 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2">
                  <a:moveTo>
                    <a:pt x="18" y="20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43" y="71"/>
                    <a:pt x="73" y="92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2" y="25"/>
                    <a:pt x="63" y="0"/>
                    <a:pt x="1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Freeform 126"/>
            <p:cNvSpPr/>
            <p:nvPr/>
          </p:nvSpPr>
          <p:spPr bwMode="auto">
            <a:xfrm>
              <a:off x="12008" y="5728"/>
              <a:ext cx="231" cy="233"/>
            </a:xfrm>
            <a:custGeom>
              <a:gdLst>
                <a:gd name="T0" fmla="*/ 18 w 91"/>
                <a:gd name="T1" fmla="*/ 20 h 92"/>
                <a:gd name="T2" fmla="*/ 0 w 91"/>
                <a:gd name="T3" fmla="*/ 87 h 92"/>
                <a:gd name="T4" fmla="*/ 72 w 91"/>
                <a:gd name="T5" fmla="*/ 92 h 92"/>
                <a:gd name="T6" fmla="*/ 91 w 91"/>
                <a:gd name="T7" fmla="*/ 24 h 92"/>
                <a:gd name="T8" fmla="*/ 18 w 91"/>
                <a:gd name="T9" fmla="*/ 20 h 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2">
                  <a:moveTo>
                    <a:pt x="18" y="20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42" y="71"/>
                    <a:pt x="72" y="92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91" y="24"/>
                    <a:pt x="62" y="0"/>
                    <a:pt x="1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Freeform 127"/>
            <p:cNvSpPr/>
            <p:nvPr/>
          </p:nvSpPr>
          <p:spPr bwMode="auto">
            <a:xfrm>
              <a:off x="12269" y="5614"/>
              <a:ext cx="229" cy="231"/>
            </a:xfrm>
            <a:custGeom>
              <a:gdLst>
                <a:gd name="T0" fmla="*/ 73 w 91"/>
                <a:gd name="T1" fmla="*/ 71 h 91"/>
                <a:gd name="T2" fmla="*/ 91 w 91"/>
                <a:gd name="T3" fmla="*/ 4 h 91"/>
                <a:gd name="T4" fmla="*/ 19 w 91"/>
                <a:gd name="T5" fmla="*/ 0 h 91"/>
                <a:gd name="T6" fmla="*/ 0 w 91"/>
                <a:gd name="T7" fmla="*/ 67 h 91"/>
                <a:gd name="T8" fmla="*/ 73 w 91"/>
                <a:gd name="T9" fmla="*/ 71 h 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1">
                  <a:moveTo>
                    <a:pt x="73" y="71"/>
                  </a:moveTo>
                  <a:cubicBezTo>
                    <a:pt x="91" y="4"/>
                    <a:pt x="91" y="4"/>
                    <a:pt x="91" y="4"/>
                  </a:cubicBezTo>
                  <a:cubicBezTo>
                    <a:pt x="91" y="4"/>
                    <a:pt x="49" y="21"/>
                    <a:pt x="19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7"/>
                    <a:pt x="29" y="91"/>
                    <a:pt x="73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Freeform 128"/>
            <p:cNvSpPr/>
            <p:nvPr/>
          </p:nvSpPr>
          <p:spPr bwMode="auto">
            <a:xfrm>
              <a:off x="12213" y="5814"/>
              <a:ext cx="229" cy="231"/>
            </a:xfrm>
            <a:custGeom>
              <a:gdLst>
                <a:gd name="T0" fmla="*/ 73 w 91"/>
                <a:gd name="T1" fmla="*/ 71 h 91"/>
                <a:gd name="T2" fmla="*/ 91 w 91"/>
                <a:gd name="T3" fmla="*/ 4 h 91"/>
                <a:gd name="T4" fmla="*/ 19 w 91"/>
                <a:gd name="T5" fmla="*/ 0 h 91"/>
                <a:gd name="T6" fmla="*/ 0 w 91"/>
                <a:gd name="T7" fmla="*/ 67 h 91"/>
                <a:gd name="T8" fmla="*/ 73 w 91"/>
                <a:gd name="T9" fmla="*/ 71 h 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1">
                  <a:moveTo>
                    <a:pt x="73" y="71"/>
                  </a:moveTo>
                  <a:cubicBezTo>
                    <a:pt x="91" y="4"/>
                    <a:pt x="91" y="4"/>
                    <a:pt x="91" y="4"/>
                  </a:cubicBezTo>
                  <a:cubicBezTo>
                    <a:pt x="91" y="4"/>
                    <a:pt x="48" y="21"/>
                    <a:pt x="19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7"/>
                    <a:pt x="28" y="91"/>
                    <a:pt x="73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1044660" y="724947"/>
            <a:ext cx="39540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/>
              <a:t>三</a:t>
            </a:r>
            <a:r>
              <a:rPr lang="zh-CN" altLang="en-US" sz="3600" smtClean="0"/>
              <a:t>、</a:t>
            </a:r>
            <a:r>
              <a:rPr lang="zh-CN" altLang="en-US" sz="3600"/>
              <a:t>单课</a:t>
            </a:r>
            <a:r>
              <a:rPr lang="zh-CN" altLang="en-US" sz="3600" smtClean="0"/>
              <a:t>品</a:t>
            </a:r>
            <a:r>
              <a:rPr lang="zh-CN" altLang="en-US" sz="3600"/>
              <a:t>析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5219326" y="705604"/>
            <a:ext cx="35848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评论新闻事件</a:t>
            </a:r>
            <a:endParaRPr lang="zh-CN" altLang="en-US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57757" y="1737582"/>
            <a:ext cx="70555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3600" smtClean="0"/>
              <a:t>《国行公祭，为佑世界和平》</a:t>
            </a:r>
            <a:endParaRPr lang="zh-CN" altLang="en-US" sz="3600"/>
          </a:p>
        </p:txBody>
      </p:sp>
      <p:sp>
        <p:nvSpPr>
          <p:cNvPr id="7" name="圆角矩形 6"/>
          <p:cNvSpPr/>
          <p:nvPr/>
        </p:nvSpPr>
        <p:spPr>
          <a:xfrm>
            <a:off x="4185072" y="2640806"/>
            <a:ext cx="3822489" cy="10418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3200"/>
              <a:t>导向性</a:t>
            </a:r>
            <a:r>
              <a:rPr lang="zh-CN" altLang="zh-CN" sz="3200" smtClean="0"/>
              <a:t>强</a:t>
            </a:r>
            <a:r>
              <a:rPr lang="en-US" altLang="zh-CN" sz="3200" smtClean="0"/>
              <a:t>  </a:t>
            </a:r>
            <a:r>
              <a:rPr lang="zh-CN" altLang="zh-CN" sz="3200" smtClean="0"/>
              <a:t>持论</a:t>
            </a:r>
            <a:r>
              <a:rPr lang="zh-CN" altLang="zh-CN" sz="3200"/>
              <a:t>严正</a:t>
            </a:r>
            <a:endParaRPr lang="zh-CN" altLang="en-US" sz="3200"/>
          </a:p>
        </p:txBody>
      </p:sp>
      <p:sp>
        <p:nvSpPr>
          <p:cNvPr id="10" name="文本框 9"/>
          <p:cNvSpPr txBox="1"/>
          <p:nvPr/>
        </p:nvSpPr>
        <p:spPr>
          <a:xfrm>
            <a:off x="2748067" y="3883489"/>
            <a:ext cx="6874934" cy="1477328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>
                <a:latin typeface="华文楷体" panose="02010600040101010101" pitchFamily="2" charset="-122"/>
                <a:ea typeface="华文楷体" panose="02010600040101010101" pitchFamily="2" charset="-122"/>
              </a:rPr>
              <a:t>2014</a:t>
            </a:r>
            <a:r>
              <a:rPr lang="zh-CN" altLang="zh-CN">
                <a:latin typeface="华文楷体" panose="02010600040101010101" pitchFamily="2" charset="-122"/>
                <a:ea typeface="华文楷体" panose="02010600040101010101" pitchFamily="2" charset="-122"/>
              </a:rPr>
              <a:t>年</a:t>
            </a:r>
            <a:r>
              <a:rPr lang="en-US" altLang="zh-CN">
                <a:latin typeface="华文楷体" panose="02010600040101010101" pitchFamily="2" charset="-122"/>
                <a:ea typeface="华文楷体" panose="02010600040101010101" pitchFamily="2" charset="-122"/>
              </a:rPr>
              <a:t>12</a:t>
            </a:r>
            <a:r>
              <a:rPr lang="zh-CN" altLang="zh-CN">
                <a:latin typeface="华文楷体" panose="02010600040101010101" pitchFamily="2" charset="-122"/>
                <a:ea typeface="华文楷体" panose="02010600040101010101" pitchFamily="2" charset="-122"/>
              </a:rPr>
              <a:t>月</a:t>
            </a:r>
            <a:r>
              <a:rPr lang="en-US" altLang="zh-CN">
                <a:latin typeface="华文楷体" panose="02010600040101010101" pitchFamily="2" charset="-122"/>
                <a:ea typeface="华文楷体" panose="02010600040101010101" pitchFamily="2" charset="-122"/>
              </a:rPr>
              <a:t>13</a:t>
            </a:r>
            <a:r>
              <a:rPr lang="zh-CN" altLang="zh-CN">
                <a:latin typeface="华文楷体" panose="02010600040101010101" pitchFamily="2" charset="-122"/>
                <a:ea typeface="华文楷体" panose="02010600040101010101" pitchFamily="2" charset="-122"/>
              </a:rPr>
              <a:t>日，习近平主席在第一个南京大屠杀死难者国家公祭仪式发表讲话，强调举办这一仪式是为了“宣示中国人民牢记历史、不忘过去、珍爱和平、开创未来的坚定立场”，本文以习近平同志的讲话精神为纲领，体现了中国政府的立场、愿望与情感；既牢记历史，怒斥谎言；又捐弃仇恨，珍爱和平。</a:t>
            </a:r>
            <a:endParaRPr lang="zh-CN" altLang="zh-CN">
              <a:solidFill>
                <a:schemeClr val="accent1">
                  <a:lumMod val="7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1" name="流程图: 过程 30"/>
          <p:cNvSpPr/>
          <p:nvPr/>
        </p:nvSpPr>
        <p:spPr>
          <a:xfrm>
            <a:off x="1687616" y="5635283"/>
            <a:ext cx="9285183" cy="702924"/>
          </a:xfrm>
          <a:prstGeom prst="flowChartProcess">
            <a:avLst/>
          </a:prstGeom>
          <a:noFill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立场鲜明而论述客观，造语犀利又以理服人</a:t>
            </a:r>
            <a:r>
              <a:rPr lang="zh-CN" altLang="zh-CN" sz="360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zh-CN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>
    <mc:Choice xmlns:p14="http://schemas.microsoft.com/office/powerpoint/2010/main" Requires="p14">
      <p:transition advTm="3000" p14:dur="1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0" grpId="0"/>
      <p:bldP spid="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241935" y="376980"/>
            <a:ext cx="11708765" cy="6368415"/>
          </a:xfrm>
          <a:prstGeom prst="rect">
            <a:avLst/>
          </a:prstGeom>
          <a:solidFill>
            <a:srgbClr val="E7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41935" y="495300"/>
            <a:ext cx="735330" cy="1225550"/>
            <a:chOff x="382" y="851"/>
            <a:chExt cx="1158" cy="193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rcRect l="49905"/>
            <a:stretch>
              <a:fillRect/>
            </a:stretch>
          </p:blipFill>
          <p:spPr>
            <a:xfrm>
              <a:off x="382" y="851"/>
              <a:ext cx="721" cy="1930"/>
            </a:xfrm>
            <a:prstGeom prst="rect">
              <a:avLst/>
            </a:prstGeom>
          </p:spPr>
        </p:pic>
        <p:sp>
          <p:nvSpPr>
            <p:cNvPr id="13" name="椭圆 12"/>
            <p:cNvSpPr/>
            <p:nvPr/>
          </p:nvSpPr>
          <p:spPr>
            <a:xfrm>
              <a:off x="1206" y="1745"/>
              <a:ext cx="335" cy="335"/>
            </a:xfrm>
            <a:prstGeom prst="ellipse">
              <a:avLst/>
            </a:prstGeom>
            <a:noFill/>
            <a:ln w="31750">
              <a:solidFill>
                <a:srgbClr val="6E9D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651375" y="4889500"/>
            <a:ext cx="310515" cy="323215"/>
            <a:chOff x="12008" y="5535"/>
            <a:chExt cx="489" cy="509"/>
          </a:xfrm>
          <a:solidFill>
            <a:srgbClr val="E7F3F1"/>
          </a:solidFill>
        </p:grpSpPr>
        <p:sp>
          <p:nvSpPr>
            <p:cNvPr id="113" name="Freeform 125"/>
            <p:cNvSpPr/>
            <p:nvPr/>
          </p:nvSpPr>
          <p:spPr bwMode="auto">
            <a:xfrm>
              <a:off x="12060" y="5535"/>
              <a:ext cx="231" cy="231"/>
            </a:xfrm>
            <a:custGeom>
              <a:gdLst>
                <a:gd name="T0" fmla="*/ 18 w 92"/>
                <a:gd name="T1" fmla="*/ 20 h 92"/>
                <a:gd name="T2" fmla="*/ 0 w 92"/>
                <a:gd name="T3" fmla="*/ 87 h 92"/>
                <a:gd name="T4" fmla="*/ 73 w 92"/>
                <a:gd name="T5" fmla="*/ 92 h 92"/>
                <a:gd name="T6" fmla="*/ 92 w 92"/>
                <a:gd name="T7" fmla="*/ 25 h 92"/>
                <a:gd name="T8" fmla="*/ 18 w 92"/>
                <a:gd name="T9" fmla="*/ 20 h 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2">
                  <a:moveTo>
                    <a:pt x="18" y="20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43" y="71"/>
                    <a:pt x="73" y="92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2" y="25"/>
                    <a:pt x="63" y="0"/>
                    <a:pt x="1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Freeform 126"/>
            <p:cNvSpPr/>
            <p:nvPr/>
          </p:nvSpPr>
          <p:spPr bwMode="auto">
            <a:xfrm>
              <a:off x="12008" y="5728"/>
              <a:ext cx="231" cy="233"/>
            </a:xfrm>
            <a:custGeom>
              <a:gdLst>
                <a:gd name="T0" fmla="*/ 18 w 91"/>
                <a:gd name="T1" fmla="*/ 20 h 92"/>
                <a:gd name="T2" fmla="*/ 0 w 91"/>
                <a:gd name="T3" fmla="*/ 87 h 92"/>
                <a:gd name="T4" fmla="*/ 72 w 91"/>
                <a:gd name="T5" fmla="*/ 92 h 92"/>
                <a:gd name="T6" fmla="*/ 91 w 91"/>
                <a:gd name="T7" fmla="*/ 24 h 92"/>
                <a:gd name="T8" fmla="*/ 18 w 91"/>
                <a:gd name="T9" fmla="*/ 20 h 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2">
                  <a:moveTo>
                    <a:pt x="18" y="20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42" y="71"/>
                    <a:pt x="72" y="92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91" y="24"/>
                    <a:pt x="62" y="0"/>
                    <a:pt x="1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Freeform 127"/>
            <p:cNvSpPr/>
            <p:nvPr/>
          </p:nvSpPr>
          <p:spPr bwMode="auto">
            <a:xfrm>
              <a:off x="12269" y="5614"/>
              <a:ext cx="229" cy="231"/>
            </a:xfrm>
            <a:custGeom>
              <a:gdLst>
                <a:gd name="T0" fmla="*/ 73 w 91"/>
                <a:gd name="T1" fmla="*/ 71 h 91"/>
                <a:gd name="T2" fmla="*/ 91 w 91"/>
                <a:gd name="T3" fmla="*/ 4 h 91"/>
                <a:gd name="T4" fmla="*/ 19 w 91"/>
                <a:gd name="T5" fmla="*/ 0 h 91"/>
                <a:gd name="T6" fmla="*/ 0 w 91"/>
                <a:gd name="T7" fmla="*/ 67 h 91"/>
                <a:gd name="T8" fmla="*/ 73 w 91"/>
                <a:gd name="T9" fmla="*/ 71 h 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1">
                  <a:moveTo>
                    <a:pt x="73" y="71"/>
                  </a:moveTo>
                  <a:cubicBezTo>
                    <a:pt x="91" y="4"/>
                    <a:pt x="91" y="4"/>
                    <a:pt x="91" y="4"/>
                  </a:cubicBezTo>
                  <a:cubicBezTo>
                    <a:pt x="91" y="4"/>
                    <a:pt x="49" y="21"/>
                    <a:pt x="19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7"/>
                    <a:pt x="29" y="91"/>
                    <a:pt x="73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Freeform 128"/>
            <p:cNvSpPr/>
            <p:nvPr/>
          </p:nvSpPr>
          <p:spPr bwMode="auto">
            <a:xfrm>
              <a:off x="12213" y="5814"/>
              <a:ext cx="229" cy="231"/>
            </a:xfrm>
            <a:custGeom>
              <a:gdLst>
                <a:gd name="T0" fmla="*/ 73 w 91"/>
                <a:gd name="T1" fmla="*/ 71 h 91"/>
                <a:gd name="T2" fmla="*/ 91 w 91"/>
                <a:gd name="T3" fmla="*/ 4 h 91"/>
                <a:gd name="T4" fmla="*/ 19 w 91"/>
                <a:gd name="T5" fmla="*/ 0 h 91"/>
                <a:gd name="T6" fmla="*/ 0 w 91"/>
                <a:gd name="T7" fmla="*/ 67 h 91"/>
                <a:gd name="T8" fmla="*/ 73 w 91"/>
                <a:gd name="T9" fmla="*/ 71 h 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1">
                  <a:moveTo>
                    <a:pt x="73" y="71"/>
                  </a:moveTo>
                  <a:cubicBezTo>
                    <a:pt x="91" y="4"/>
                    <a:pt x="91" y="4"/>
                    <a:pt x="91" y="4"/>
                  </a:cubicBezTo>
                  <a:cubicBezTo>
                    <a:pt x="91" y="4"/>
                    <a:pt x="48" y="21"/>
                    <a:pt x="19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7"/>
                    <a:pt x="28" y="91"/>
                    <a:pt x="73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1044660" y="724947"/>
            <a:ext cx="39540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/>
              <a:t>三</a:t>
            </a:r>
            <a:r>
              <a:rPr lang="zh-CN" altLang="en-US" sz="3600" smtClean="0"/>
              <a:t>、</a:t>
            </a:r>
            <a:r>
              <a:rPr lang="zh-CN" altLang="en-US" sz="3600"/>
              <a:t>单</a:t>
            </a:r>
            <a:r>
              <a:rPr lang="zh-CN" altLang="en-US" sz="3600" smtClean="0"/>
              <a:t>课</a:t>
            </a:r>
            <a:r>
              <a:rPr lang="zh-CN" altLang="en-US" sz="3600"/>
              <a:t>品析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5219326" y="705604"/>
            <a:ext cx="35848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评论新闻事件</a:t>
            </a:r>
            <a:endParaRPr lang="zh-CN" altLang="en-US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7239" y="1902671"/>
            <a:ext cx="892552" cy="493868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zh-CN" sz="2800" smtClean="0"/>
              <a:t>国</a:t>
            </a:r>
            <a:r>
              <a:rPr lang="zh-CN" altLang="zh-CN" sz="2800"/>
              <a:t>行公祭，为佑世界</a:t>
            </a:r>
            <a:r>
              <a:rPr lang="zh-CN" altLang="zh-CN" sz="2800" smtClean="0"/>
              <a:t>和平</a:t>
            </a:r>
            <a:endParaRPr lang="zh-CN" altLang="en-US" sz="2800"/>
          </a:p>
          <a:p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579" y="1598076"/>
            <a:ext cx="1303514" cy="4753992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2632079" y="1374026"/>
            <a:ext cx="2140656" cy="830997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zh-CN" sz="2400">
                <a:solidFill>
                  <a:srgbClr val="C00000"/>
                </a:solidFill>
              </a:rPr>
              <a:t>国家公祭日的目的与意义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2617081" y="5756610"/>
            <a:ext cx="2140656" cy="830997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mtClean="0">
                <a:solidFill>
                  <a:srgbClr val="C00000"/>
                </a:solidFill>
              </a:rPr>
              <a:t>强调志愿</a:t>
            </a:r>
            <a:endParaRPr lang="en-US" altLang="zh-CN" sz="2400" smtClean="0">
              <a:solidFill>
                <a:srgbClr val="C00000"/>
              </a:solidFill>
            </a:endParaRPr>
          </a:p>
          <a:p>
            <a:pPr algn="ctr"/>
            <a:r>
              <a:rPr lang="zh-CN" altLang="en-US" sz="2400">
                <a:solidFill>
                  <a:srgbClr val="C00000"/>
                </a:solidFill>
              </a:rPr>
              <a:t>强化立场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657404" y="4441734"/>
            <a:ext cx="2140656" cy="830997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zh-CN" sz="2400" smtClean="0">
                <a:solidFill>
                  <a:srgbClr val="C00000"/>
                </a:solidFill>
              </a:rPr>
              <a:t>引述</a:t>
            </a:r>
            <a:r>
              <a:rPr lang="zh-CN" altLang="en-US" sz="2400" smtClean="0">
                <a:solidFill>
                  <a:srgbClr val="C00000"/>
                </a:solidFill>
              </a:rPr>
              <a:t>报道</a:t>
            </a:r>
            <a:endParaRPr lang="en-US" altLang="zh-CN" sz="2400" smtClean="0">
              <a:solidFill>
                <a:srgbClr val="C00000"/>
              </a:solidFill>
            </a:endParaRPr>
          </a:p>
          <a:p>
            <a:pPr algn="ctr"/>
            <a:r>
              <a:rPr lang="zh-CN" altLang="en-US" sz="2400">
                <a:solidFill>
                  <a:srgbClr val="C00000"/>
                </a:solidFill>
              </a:rPr>
              <a:t>论述关系</a:t>
            </a:r>
            <a:endParaRPr lang="zh-CN" altLang="zh-CN" sz="2400">
              <a:solidFill>
                <a:srgbClr val="C0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41406" y="1371278"/>
            <a:ext cx="13117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/>
              <a:t>牢记</a:t>
            </a:r>
            <a:r>
              <a:rPr lang="zh-CN" altLang="zh-CN" smtClean="0"/>
              <a:t>历史</a:t>
            </a:r>
            <a:endParaRPr lang="en-US" altLang="zh-CN" smtClean="0"/>
          </a:p>
          <a:p>
            <a:r>
              <a:rPr lang="zh-CN" altLang="zh-CN" smtClean="0"/>
              <a:t>维护</a:t>
            </a:r>
            <a:r>
              <a:rPr lang="zh-CN" altLang="zh-CN"/>
              <a:t>和平</a:t>
            </a:r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565" y="2395029"/>
            <a:ext cx="373550" cy="136235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70966" y="2194350"/>
            <a:ext cx="5092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/>
              <a:t>概述众多新闻事件，证明“历史，不可能被忘却”</a:t>
            </a:r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5370966" y="2838470"/>
            <a:ext cx="5092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/>
              <a:t>揭露并批判日本</a:t>
            </a:r>
            <a:r>
              <a:rPr lang="zh-CN" altLang="zh-CN" smtClean="0"/>
              <a:t>右翼的</a:t>
            </a:r>
            <a:r>
              <a:rPr lang="zh-CN" altLang="zh-CN"/>
              <a:t>丑恶行径；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5385092" y="3370725"/>
            <a:ext cx="50929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/>
              <a:t>陈述否认、扭曲历史行为不得人心，强调“历史不会因时代变迁而改变，事实也不会因巧舌抵赖而消失。” 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107304" y="4672567"/>
            <a:ext cx="61034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/>
              <a:t>承上启下，论述“牢记历史”与“维护和平”的关系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210301" y="5848942"/>
            <a:ext cx="6662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/>
              <a:t>从南京扩大到中国，强调当代中国的强大国力和和平志愿，暗含屈辱历史不可能重演的深意，强化中国将力促世界和平的立场</a:t>
            </a:r>
            <a:r>
              <a:rPr lang="zh-CN" altLang="zh-CN" smtClean="0"/>
              <a:t>。</a:t>
            </a:r>
            <a:endParaRPr lang="zh-CN" altLang="zh-CN"/>
          </a:p>
        </p:txBody>
      </p:sp>
      <p:sp>
        <p:nvSpPr>
          <p:cNvPr id="14" name="流程图: 终止 13"/>
          <p:cNvSpPr/>
          <p:nvPr/>
        </p:nvSpPr>
        <p:spPr>
          <a:xfrm>
            <a:off x="4820600" y="1094481"/>
            <a:ext cx="435269" cy="1235435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mtClean="0"/>
              <a:t>呈现观点</a:t>
            </a:r>
            <a:endParaRPr lang="zh-CN" altLang="en-US"/>
          </a:p>
        </p:txBody>
      </p:sp>
      <p:sp>
        <p:nvSpPr>
          <p:cNvPr id="32" name="流程图: 终止 31"/>
          <p:cNvSpPr/>
          <p:nvPr/>
        </p:nvSpPr>
        <p:spPr>
          <a:xfrm>
            <a:off x="4831080" y="3082934"/>
            <a:ext cx="435269" cy="1235435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mtClean="0"/>
              <a:t>阐述观点</a:t>
            </a:r>
            <a:endParaRPr lang="zh-CN" altLang="en-US"/>
          </a:p>
        </p:txBody>
      </p:sp>
      <p:sp>
        <p:nvSpPr>
          <p:cNvPr id="33" name="流程图: 终止 32"/>
          <p:cNvSpPr/>
          <p:nvPr/>
        </p:nvSpPr>
        <p:spPr>
          <a:xfrm>
            <a:off x="4800032" y="5483951"/>
            <a:ext cx="435269" cy="1235435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mtClean="0"/>
              <a:t>强化观点</a:t>
            </a:r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2617081" y="2888616"/>
            <a:ext cx="2140656" cy="461665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mtClean="0">
                <a:solidFill>
                  <a:srgbClr val="C00000"/>
                </a:solidFill>
              </a:rPr>
              <a:t>牢记历史</a:t>
            </a:r>
            <a:endParaRPr lang="zh-CN" altLang="zh-CN" sz="2400">
              <a:solidFill>
                <a:srgbClr val="C00000"/>
              </a:solidFill>
            </a:endParaRPr>
          </a:p>
        </p:txBody>
      </p:sp>
    </p:spTree>
    <p:custDataLst>
      <p:tags r:id="rId5"/>
    </p:custDataLst>
  </p:cSld>
  <p:clrMapOvr>
    <a:masterClrMapping/>
  </p:clrMapOvr>
  <mc:AlternateContent>
    <mc:Choice xmlns:p14="http://schemas.microsoft.com/office/powerpoint/2010/main" Requires="p14">
      <p:transition advTm="3000" p14:dur="1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2" grpId="0"/>
      <p:bldP spid="3" grpId="0"/>
      <p:bldP spid="4" grpId="0"/>
      <p:bldP spid="25" grpId="0"/>
      <p:bldP spid="26" grpId="0"/>
      <p:bldP spid="11" grpId="0"/>
      <p:bldP spid="12" grpId="0"/>
      <p:bldP spid="14" grpId="0"/>
      <p:bldP spid="32" grpId="0"/>
      <p:bldP spid="33" grpId="0"/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241935" y="257492"/>
            <a:ext cx="11708765" cy="6368415"/>
          </a:xfrm>
          <a:prstGeom prst="rect">
            <a:avLst/>
          </a:prstGeom>
          <a:solidFill>
            <a:srgbClr val="E7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41935" y="495300"/>
            <a:ext cx="735330" cy="1225550"/>
            <a:chOff x="382" y="851"/>
            <a:chExt cx="1158" cy="193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rcRect l="49905"/>
            <a:stretch>
              <a:fillRect/>
            </a:stretch>
          </p:blipFill>
          <p:spPr>
            <a:xfrm>
              <a:off x="382" y="851"/>
              <a:ext cx="721" cy="1930"/>
            </a:xfrm>
            <a:prstGeom prst="rect">
              <a:avLst/>
            </a:prstGeom>
          </p:spPr>
        </p:pic>
        <p:sp>
          <p:nvSpPr>
            <p:cNvPr id="13" name="椭圆 12"/>
            <p:cNvSpPr/>
            <p:nvPr/>
          </p:nvSpPr>
          <p:spPr>
            <a:xfrm>
              <a:off x="1206" y="1745"/>
              <a:ext cx="335" cy="335"/>
            </a:xfrm>
            <a:prstGeom prst="ellipse">
              <a:avLst/>
            </a:prstGeom>
            <a:noFill/>
            <a:ln w="31750">
              <a:solidFill>
                <a:srgbClr val="6E9D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515958" y="2118995"/>
            <a:ext cx="2003013" cy="3265170"/>
            <a:chOff x="7505" y="3400"/>
            <a:chExt cx="3085" cy="4810"/>
          </a:xfrm>
        </p:grpSpPr>
        <p:sp>
          <p:nvSpPr>
            <p:cNvPr id="3" name="圆角矩形 2"/>
            <p:cNvSpPr/>
            <p:nvPr/>
          </p:nvSpPr>
          <p:spPr>
            <a:xfrm>
              <a:off x="7505" y="3401"/>
              <a:ext cx="3085" cy="4809"/>
            </a:xfrm>
            <a:prstGeom prst="roundRect">
              <a:avLst/>
            </a:prstGeom>
            <a:noFill/>
            <a:ln w="41275">
              <a:solidFill>
                <a:srgbClr val="6E9D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8679" y="3400"/>
              <a:ext cx="753" cy="4810"/>
            </a:xfrm>
            <a:prstGeom prst="rect">
              <a:avLst/>
            </a:prstGeom>
            <a:solidFill>
              <a:srgbClr val="6E9D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7305157" y="3456940"/>
            <a:ext cx="36416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/>
              <a:t>对词语的修饰</a:t>
            </a:r>
            <a:r>
              <a:rPr lang="zh-CN" altLang="zh-CN" sz="1600" smtClean="0"/>
              <a:t>也</a:t>
            </a:r>
            <a:r>
              <a:rPr lang="zh-CN" altLang="en-US" sz="1600" smtClean="0"/>
              <a:t>很</a:t>
            </a:r>
            <a:r>
              <a:rPr lang="zh-CN" altLang="zh-CN" sz="1600" smtClean="0"/>
              <a:t>准确</a:t>
            </a:r>
            <a:r>
              <a:rPr lang="zh-CN" altLang="zh-CN" sz="1600"/>
              <a:t>，如“企图通过修宪复活军国主义”，“妄图辱没人类的良知”，“企图、妄图”等。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10935335" y="3441700"/>
            <a:ext cx="619125" cy="638810"/>
          </a:xfrm>
          <a:prstGeom prst="roundRect">
            <a:avLst/>
          </a:prstGeom>
          <a:solidFill>
            <a:srgbClr val="E842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833478" y="2208242"/>
            <a:ext cx="22386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/>
              <a:t>国际社会的</a:t>
            </a:r>
            <a:r>
              <a:rPr lang="zh-CN" altLang="zh-CN" sz="1600" smtClean="0"/>
              <a:t>“牢记历史”</a:t>
            </a:r>
            <a:endParaRPr lang="en-US" altLang="zh-CN" sz="1600"/>
          </a:p>
          <a:p>
            <a:r>
              <a:rPr lang="zh-CN" altLang="zh-CN" sz="1600" smtClean="0"/>
              <a:t>日本</a:t>
            </a:r>
            <a:r>
              <a:rPr lang="zh-CN" altLang="zh-CN" sz="1600"/>
              <a:t>右翼的“抹杀历史”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605371" y="3456940"/>
            <a:ext cx="26948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mtClean="0"/>
              <a:t>    </a:t>
            </a:r>
            <a:r>
              <a:rPr lang="zh-CN" altLang="zh-CN" sz="1600" smtClean="0"/>
              <a:t>正义</a:t>
            </a:r>
            <a:r>
              <a:rPr lang="zh-CN" altLang="zh-CN" sz="1600"/>
              <a:t>人士的严正</a:t>
            </a:r>
            <a:r>
              <a:rPr lang="zh-CN" altLang="zh-CN" sz="1600" smtClean="0"/>
              <a:t>态度</a:t>
            </a:r>
            <a:r>
              <a:rPr lang="en-US" altLang="zh-CN" sz="1600" smtClean="0"/>
              <a:t>  </a:t>
            </a:r>
          </a:p>
          <a:p>
            <a:r>
              <a:rPr lang="zh-CN" altLang="zh-CN" sz="1600" smtClean="0"/>
              <a:t>“罪恶灵魂”</a:t>
            </a:r>
            <a:r>
              <a:rPr lang="zh-CN" altLang="zh-CN" sz="1600"/>
              <a:t>的“装睡梦游”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190513" y="4753610"/>
            <a:ext cx="14565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zh-CN" sz="1600" smtClean="0"/>
              <a:t>“恐怖之城”</a:t>
            </a:r>
            <a:endParaRPr lang="en-US" altLang="zh-CN" sz="1600" smtClean="0"/>
          </a:p>
          <a:p>
            <a:pPr algn="r"/>
            <a:r>
              <a:rPr lang="zh-CN" altLang="zh-CN" sz="1600" smtClean="0"/>
              <a:t>“和平之城”</a:t>
            </a:r>
            <a:endParaRPr lang="zh-CN" altLang="en-US" sz="1600"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638810" y="2181225"/>
            <a:ext cx="619125" cy="638810"/>
          </a:xfrm>
          <a:prstGeom prst="roundRect">
            <a:avLst/>
          </a:prstGeom>
          <a:solidFill>
            <a:srgbClr val="5CC3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614045" y="3469640"/>
            <a:ext cx="619125" cy="638810"/>
          </a:xfrm>
          <a:prstGeom prst="roundRect">
            <a:avLst/>
          </a:prstGeom>
          <a:solidFill>
            <a:srgbClr val="F096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638810" y="4745355"/>
            <a:ext cx="619125" cy="638810"/>
          </a:xfrm>
          <a:prstGeom prst="roundRect">
            <a:avLst/>
          </a:prstGeom>
          <a:solidFill>
            <a:srgbClr val="E842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Freeform 239"/>
          <p:cNvSpPr>
            <a:spLocks noEditPoints="1"/>
          </p:cNvSpPr>
          <p:nvPr/>
        </p:nvSpPr>
        <p:spPr bwMode="auto">
          <a:xfrm>
            <a:off x="783082" y="2348271"/>
            <a:ext cx="282247" cy="305028"/>
          </a:xfrm>
          <a:custGeom>
            <a:gdLst>
              <a:gd name="T0" fmla="*/ 145 w 176"/>
              <a:gd name="T1" fmla="*/ 0 h 190"/>
              <a:gd name="T2" fmla="*/ 31 w 176"/>
              <a:gd name="T3" fmla="*/ 0 h 190"/>
              <a:gd name="T4" fmla="*/ 0 w 176"/>
              <a:gd name="T5" fmla="*/ 31 h 190"/>
              <a:gd name="T6" fmla="*/ 0 w 176"/>
              <a:gd name="T7" fmla="*/ 119 h 190"/>
              <a:gd name="T8" fmla="*/ 6 w 176"/>
              <a:gd name="T9" fmla="*/ 137 h 190"/>
              <a:gd name="T10" fmla="*/ 6 w 176"/>
              <a:gd name="T11" fmla="*/ 138 h 190"/>
              <a:gd name="T12" fmla="*/ 6 w 176"/>
              <a:gd name="T13" fmla="*/ 138 h 190"/>
              <a:gd name="T14" fmla="*/ 31 w 176"/>
              <a:gd name="T15" fmla="*/ 150 h 190"/>
              <a:gd name="T16" fmla="*/ 69 w 176"/>
              <a:gd name="T17" fmla="*/ 150 h 190"/>
              <a:gd name="T18" fmla="*/ 47 w 176"/>
              <a:gd name="T19" fmla="*/ 185 h 190"/>
              <a:gd name="T20" fmla="*/ 55 w 176"/>
              <a:gd name="T21" fmla="*/ 190 h 190"/>
              <a:gd name="T22" fmla="*/ 81 w 176"/>
              <a:gd name="T23" fmla="*/ 150 h 190"/>
              <a:gd name="T24" fmla="*/ 88 w 176"/>
              <a:gd name="T25" fmla="*/ 150 h 190"/>
              <a:gd name="T26" fmla="*/ 116 w 176"/>
              <a:gd name="T27" fmla="*/ 190 h 190"/>
              <a:gd name="T28" fmla="*/ 124 w 176"/>
              <a:gd name="T29" fmla="*/ 184 h 190"/>
              <a:gd name="T30" fmla="*/ 100 w 176"/>
              <a:gd name="T31" fmla="*/ 150 h 190"/>
              <a:gd name="T32" fmla="*/ 145 w 176"/>
              <a:gd name="T33" fmla="*/ 150 h 190"/>
              <a:gd name="T34" fmla="*/ 176 w 176"/>
              <a:gd name="T35" fmla="*/ 119 h 190"/>
              <a:gd name="T36" fmla="*/ 176 w 176"/>
              <a:gd name="T37" fmla="*/ 31 h 190"/>
              <a:gd name="T38" fmla="*/ 145 w 176"/>
              <a:gd name="T39" fmla="*/ 0 h 190"/>
              <a:gd name="T40" fmla="*/ 13 w 176"/>
              <a:gd name="T41" fmla="*/ 39 h 190"/>
              <a:gd name="T42" fmla="*/ 39 w 176"/>
              <a:gd name="T43" fmla="*/ 13 h 190"/>
              <a:gd name="T44" fmla="*/ 137 w 176"/>
              <a:gd name="T45" fmla="*/ 13 h 190"/>
              <a:gd name="T46" fmla="*/ 163 w 176"/>
              <a:gd name="T47" fmla="*/ 39 h 190"/>
              <a:gd name="T48" fmla="*/ 163 w 176"/>
              <a:gd name="T49" fmla="*/ 111 h 190"/>
              <a:gd name="T50" fmla="*/ 162 w 176"/>
              <a:gd name="T51" fmla="*/ 118 h 190"/>
              <a:gd name="T52" fmla="*/ 14 w 176"/>
              <a:gd name="T53" fmla="*/ 118 h 190"/>
              <a:gd name="T54" fmla="*/ 13 w 176"/>
              <a:gd name="T55" fmla="*/ 111 h 190"/>
              <a:gd name="T56" fmla="*/ 13 w 176"/>
              <a:gd name="T57" fmla="*/ 39 h 190"/>
              <a:gd name="T58" fmla="*/ 59 w 176"/>
              <a:gd name="T59" fmla="*/ 136 h 190"/>
              <a:gd name="T60" fmla="*/ 59 w 176"/>
              <a:gd name="T61" fmla="*/ 129 h 190"/>
              <a:gd name="T62" fmla="*/ 113 w 176"/>
              <a:gd name="T63" fmla="*/ 129 h 190"/>
              <a:gd name="T64" fmla="*/ 113 w 176"/>
              <a:gd name="T65" fmla="*/ 136 h 190"/>
              <a:gd name="T66" fmla="*/ 59 w 176"/>
              <a:gd name="T67" fmla="*/ 136 h 19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6" h="190">
                <a:moveTo>
                  <a:pt x="145" y="0"/>
                </a:moveTo>
                <a:cubicBezTo>
                  <a:pt x="31" y="0"/>
                  <a:pt x="31" y="0"/>
                  <a:pt x="31" y="0"/>
                </a:cubicBezTo>
                <a:cubicBezTo>
                  <a:pt x="14" y="0"/>
                  <a:pt x="0" y="14"/>
                  <a:pt x="0" y="31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26"/>
                  <a:pt x="2" y="132"/>
                  <a:pt x="6" y="137"/>
                </a:cubicBezTo>
                <a:cubicBezTo>
                  <a:pt x="6" y="138"/>
                  <a:pt x="6" y="138"/>
                  <a:pt x="6" y="138"/>
                </a:cubicBezTo>
                <a:cubicBezTo>
                  <a:pt x="6" y="138"/>
                  <a:pt x="6" y="138"/>
                  <a:pt x="6" y="138"/>
                </a:cubicBezTo>
                <a:cubicBezTo>
                  <a:pt x="12" y="145"/>
                  <a:pt x="21" y="150"/>
                  <a:pt x="31" y="150"/>
                </a:cubicBezTo>
                <a:cubicBezTo>
                  <a:pt x="69" y="150"/>
                  <a:pt x="69" y="150"/>
                  <a:pt x="69" y="150"/>
                </a:cubicBezTo>
                <a:cubicBezTo>
                  <a:pt x="47" y="185"/>
                  <a:pt x="47" y="185"/>
                  <a:pt x="47" y="185"/>
                </a:cubicBezTo>
                <a:cubicBezTo>
                  <a:pt x="55" y="190"/>
                  <a:pt x="55" y="190"/>
                  <a:pt x="55" y="190"/>
                </a:cubicBezTo>
                <a:cubicBezTo>
                  <a:pt x="81" y="150"/>
                  <a:pt x="81" y="150"/>
                  <a:pt x="81" y="150"/>
                </a:cubicBezTo>
                <a:cubicBezTo>
                  <a:pt x="88" y="150"/>
                  <a:pt x="88" y="150"/>
                  <a:pt x="88" y="150"/>
                </a:cubicBezTo>
                <a:cubicBezTo>
                  <a:pt x="116" y="190"/>
                  <a:pt x="116" y="190"/>
                  <a:pt x="116" y="190"/>
                </a:cubicBezTo>
                <a:cubicBezTo>
                  <a:pt x="124" y="184"/>
                  <a:pt x="124" y="184"/>
                  <a:pt x="124" y="184"/>
                </a:cubicBezTo>
                <a:cubicBezTo>
                  <a:pt x="100" y="150"/>
                  <a:pt x="100" y="150"/>
                  <a:pt x="100" y="150"/>
                </a:cubicBezTo>
                <a:cubicBezTo>
                  <a:pt x="145" y="150"/>
                  <a:pt x="145" y="150"/>
                  <a:pt x="145" y="150"/>
                </a:cubicBezTo>
                <a:cubicBezTo>
                  <a:pt x="162" y="150"/>
                  <a:pt x="176" y="136"/>
                  <a:pt x="176" y="119"/>
                </a:cubicBezTo>
                <a:cubicBezTo>
                  <a:pt x="176" y="31"/>
                  <a:pt x="176" y="31"/>
                  <a:pt x="176" y="31"/>
                </a:cubicBezTo>
                <a:cubicBezTo>
                  <a:pt x="176" y="14"/>
                  <a:pt x="162" y="0"/>
                  <a:pt x="145" y="0"/>
                </a:cubicBezTo>
                <a:close/>
                <a:moveTo>
                  <a:pt x="13" y="39"/>
                </a:moveTo>
                <a:cubicBezTo>
                  <a:pt x="13" y="25"/>
                  <a:pt x="24" y="13"/>
                  <a:pt x="39" y="13"/>
                </a:cubicBezTo>
                <a:cubicBezTo>
                  <a:pt x="137" y="13"/>
                  <a:pt x="137" y="13"/>
                  <a:pt x="137" y="13"/>
                </a:cubicBezTo>
                <a:cubicBezTo>
                  <a:pt x="151" y="13"/>
                  <a:pt x="163" y="25"/>
                  <a:pt x="163" y="39"/>
                </a:cubicBezTo>
                <a:cubicBezTo>
                  <a:pt x="163" y="111"/>
                  <a:pt x="163" y="111"/>
                  <a:pt x="163" y="111"/>
                </a:cubicBezTo>
                <a:cubicBezTo>
                  <a:pt x="163" y="113"/>
                  <a:pt x="162" y="116"/>
                  <a:pt x="162" y="118"/>
                </a:cubicBezTo>
                <a:cubicBezTo>
                  <a:pt x="14" y="118"/>
                  <a:pt x="14" y="118"/>
                  <a:pt x="14" y="118"/>
                </a:cubicBezTo>
                <a:cubicBezTo>
                  <a:pt x="13" y="116"/>
                  <a:pt x="13" y="113"/>
                  <a:pt x="13" y="111"/>
                </a:cubicBezTo>
                <a:lnTo>
                  <a:pt x="13" y="39"/>
                </a:lnTo>
                <a:close/>
                <a:moveTo>
                  <a:pt x="59" y="136"/>
                </a:moveTo>
                <a:cubicBezTo>
                  <a:pt x="59" y="129"/>
                  <a:pt x="59" y="129"/>
                  <a:pt x="59" y="129"/>
                </a:cubicBezTo>
                <a:cubicBezTo>
                  <a:pt x="113" y="129"/>
                  <a:pt x="113" y="129"/>
                  <a:pt x="113" y="129"/>
                </a:cubicBezTo>
                <a:cubicBezTo>
                  <a:pt x="113" y="136"/>
                  <a:pt x="113" y="136"/>
                  <a:pt x="113" y="136"/>
                </a:cubicBezTo>
                <a:lnTo>
                  <a:pt x="59" y="1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95" name="Freeform 219"/>
          <p:cNvSpPr>
            <a:spLocks noEditPoints="1"/>
          </p:cNvSpPr>
          <p:nvPr/>
        </p:nvSpPr>
        <p:spPr bwMode="auto">
          <a:xfrm>
            <a:off x="758363" y="3683567"/>
            <a:ext cx="330343" cy="210103"/>
          </a:xfrm>
          <a:custGeom>
            <a:gdLst>
              <a:gd name="T0" fmla="*/ 196 w 206"/>
              <a:gd name="T1" fmla="*/ 56 h 131"/>
              <a:gd name="T2" fmla="*/ 144 w 206"/>
              <a:gd name="T3" fmla="*/ 5 h 131"/>
              <a:gd name="T4" fmla="*/ 131 w 206"/>
              <a:gd name="T5" fmla="*/ 15 h 131"/>
              <a:gd name="T6" fmla="*/ 74 w 206"/>
              <a:gd name="T7" fmla="*/ 15 h 131"/>
              <a:gd name="T8" fmla="*/ 61 w 206"/>
              <a:gd name="T9" fmla="*/ 5 h 131"/>
              <a:gd name="T10" fmla="*/ 9 w 206"/>
              <a:gd name="T11" fmla="*/ 56 h 131"/>
              <a:gd name="T12" fmla="*/ 26 w 206"/>
              <a:gd name="T13" fmla="*/ 127 h 131"/>
              <a:gd name="T14" fmla="*/ 72 w 206"/>
              <a:gd name="T15" fmla="*/ 91 h 131"/>
              <a:gd name="T16" fmla="*/ 133 w 206"/>
              <a:gd name="T17" fmla="*/ 91 h 131"/>
              <a:gd name="T18" fmla="*/ 179 w 206"/>
              <a:gd name="T19" fmla="*/ 127 h 131"/>
              <a:gd name="T20" fmla="*/ 196 w 206"/>
              <a:gd name="T21" fmla="*/ 56 h 131"/>
              <a:gd name="T22" fmla="*/ 53 w 206"/>
              <a:gd name="T23" fmla="*/ 80 h 131"/>
              <a:gd name="T24" fmla="*/ 27 w 206"/>
              <a:gd name="T25" fmla="*/ 55 h 131"/>
              <a:gd name="T26" fmla="*/ 53 w 206"/>
              <a:gd name="T27" fmla="*/ 29 h 131"/>
              <a:gd name="T28" fmla="*/ 79 w 206"/>
              <a:gd name="T29" fmla="*/ 55 h 131"/>
              <a:gd name="T30" fmla="*/ 53 w 206"/>
              <a:gd name="T31" fmla="*/ 80 h 131"/>
              <a:gd name="T32" fmla="*/ 163 w 206"/>
              <a:gd name="T33" fmla="*/ 59 h 131"/>
              <a:gd name="T34" fmla="*/ 153 w 206"/>
              <a:gd name="T35" fmla="*/ 59 h 131"/>
              <a:gd name="T36" fmla="*/ 153 w 206"/>
              <a:gd name="T37" fmla="*/ 70 h 131"/>
              <a:gd name="T38" fmla="*/ 140 w 206"/>
              <a:gd name="T39" fmla="*/ 70 h 131"/>
              <a:gd name="T40" fmla="*/ 140 w 206"/>
              <a:gd name="T41" fmla="*/ 59 h 131"/>
              <a:gd name="T42" fmla="*/ 130 w 206"/>
              <a:gd name="T43" fmla="*/ 59 h 131"/>
              <a:gd name="T44" fmla="*/ 130 w 206"/>
              <a:gd name="T45" fmla="*/ 47 h 131"/>
              <a:gd name="T46" fmla="*/ 140 w 206"/>
              <a:gd name="T47" fmla="*/ 47 h 131"/>
              <a:gd name="T48" fmla="*/ 140 w 206"/>
              <a:gd name="T49" fmla="*/ 37 h 131"/>
              <a:gd name="T50" fmla="*/ 153 w 206"/>
              <a:gd name="T51" fmla="*/ 37 h 131"/>
              <a:gd name="T52" fmla="*/ 153 w 206"/>
              <a:gd name="T53" fmla="*/ 47 h 131"/>
              <a:gd name="T54" fmla="*/ 163 w 206"/>
              <a:gd name="T55" fmla="*/ 47 h 131"/>
              <a:gd name="T56" fmla="*/ 163 w 206"/>
              <a:gd name="T57" fmla="*/ 59 h 13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06" h="131">
                <a:moveTo>
                  <a:pt x="196" y="56"/>
                </a:moveTo>
                <a:cubicBezTo>
                  <a:pt x="186" y="22"/>
                  <a:pt x="163" y="0"/>
                  <a:pt x="144" y="5"/>
                </a:cubicBezTo>
                <a:cubicBezTo>
                  <a:pt x="139" y="7"/>
                  <a:pt x="135" y="10"/>
                  <a:pt x="131" y="15"/>
                </a:cubicBezTo>
                <a:cubicBezTo>
                  <a:pt x="74" y="15"/>
                  <a:pt x="74" y="15"/>
                  <a:pt x="74" y="15"/>
                </a:cubicBezTo>
                <a:cubicBezTo>
                  <a:pt x="71" y="10"/>
                  <a:pt x="66" y="7"/>
                  <a:pt x="61" y="5"/>
                </a:cubicBezTo>
                <a:cubicBezTo>
                  <a:pt x="42" y="0"/>
                  <a:pt x="19" y="22"/>
                  <a:pt x="9" y="56"/>
                </a:cubicBezTo>
                <a:cubicBezTo>
                  <a:pt x="0" y="90"/>
                  <a:pt x="7" y="121"/>
                  <a:pt x="26" y="127"/>
                </a:cubicBezTo>
                <a:cubicBezTo>
                  <a:pt x="42" y="131"/>
                  <a:pt x="61" y="116"/>
                  <a:pt x="72" y="91"/>
                </a:cubicBezTo>
                <a:cubicBezTo>
                  <a:pt x="133" y="91"/>
                  <a:pt x="133" y="91"/>
                  <a:pt x="133" y="91"/>
                </a:cubicBezTo>
                <a:cubicBezTo>
                  <a:pt x="144" y="116"/>
                  <a:pt x="163" y="131"/>
                  <a:pt x="179" y="127"/>
                </a:cubicBezTo>
                <a:cubicBezTo>
                  <a:pt x="198" y="121"/>
                  <a:pt x="206" y="90"/>
                  <a:pt x="196" y="56"/>
                </a:cubicBezTo>
                <a:close/>
                <a:moveTo>
                  <a:pt x="53" y="80"/>
                </a:moveTo>
                <a:cubicBezTo>
                  <a:pt x="38" y="80"/>
                  <a:pt x="27" y="69"/>
                  <a:pt x="27" y="55"/>
                </a:cubicBezTo>
                <a:cubicBezTo>
                  <a:pt x="27" y="40"/>
                  <a:pt x="38" y="29"/>
                  <a:pt x="53" y="29"/>
                </a:cubicBezTo>
                <a:cubicBezTo>
                  <a:pt x="67" y="29"/>
                  <a:pt x="79" y="40"/>
                  <a:pt x="79" y="55"/>
                </a:cubicBezTo>
                <a:cubicBezTo>
                  <a:pt x="79" y="69"/>
                  <a:pt x="67" y="80"/>
                  <a:pt x="53" y="80"/>
                </a:cubicBezTo>
                <a:close/>
                <a:moveTo>
                  <a:pt x="163" y="59"/>
                </a:moveTo>
                <a:cubicBezTo>
                  <a:pt x="153" y="59"/>
                  <a:pt x="153" y="59"/>
                  <a:pt x="153" y="59"/>
                </a:cubicBezTo>
                <a:cubicBezTo>
                  <a:pt x="153" y="70"/>
                  <a:pt x="153" y="70"/>
                  <a:pt x="153" y="70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40" y="59"/>
                  <a:pt x="140" y="59"/>
                  <a:pt x="140" y="59"/>
                </a:cubicBezTo>
                <a:cubicBezTo>
                  <a:pt x="130" y="59"/>
                  <a:pt x="130" y="59"/>
                  <a:pt x="130" y="59"/>
                </a:cubicBezTo>
                <a:cubicBezTo>
                  <a:pt x="130" y="47"/>
                  <a:pt x="130" y="47"/>
                  <a:pt x="130" y="47"/>
                </a:cubicBezTo>
                <a:cubicBezTo>
                  <a:pt x="140" y="47"/>
                  <a:pt x="140" y="47"/>
                  <a:pt x="140" y="47"/>
                </a:cubicBezTo>
                <a:cubicBezTo>
                  <a:pt x="140" y="37"/>
                  <a:pt x="140" y="37"/>
                  <a:pt x="140" y="37"/>
                </a:cubicBezTo>
                <a:cubicBezTo>
                  <a:pt x="153" y="37"/>
                  <a:pt x="153" y="37"/>
                  <a:pt x="153" y="37"/>
                </a:cubicBezTo>
                <a:cubicBezTo>
                  <a:pt x="153" y="47"/>
                  <a:pt x="153" y="47"/>
                  <a:pt x="153" y="47"/>
                </a:cubicBezTo>
                <a:cubicBezTo>
                  <a:pt x="163" y="47"/>
                  <a:pt x="163" y="47"/>
                  <a:pt x="163" y="47"/>
                </a:cubicBezTo>
                <a:lnTo>
                  <a:pt x="163" y="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00" name="Freeform 230"/>
          <p:cNvSpPr>
            <a:spLocks noEditPoints="1"/>
          </p:cNvSpPr>
          <p:nvPr/>
        </p:nvSpPr>
        <p:spPr bwMode="auto">
          <a:xfrm>
            <a:off x="797256" y="4914659"/>
            <a:ext cx="267059" cy="299966"/>
          </a:xfrm>
          <a:custGeom>
            <a:gdLst>
              <a:gd name="T0" fmla="*/ 90 w 166"/>
              <a:gd name="T1" fmla="*/ 94 h 187"/>
              <a:gd name="T2" fmla="*/ 77 w 166"/>
              <a:gd name="T3" fmla="*/ 34 h 187"/>
              <a:gd name="T4" fmla="*/ 77 w 166"/>
              <a:gd name="T5" fmla="*/ 31 h 187"/>
              <a:gd name="T6" fmla="*/ 64 w 166"/>
              <a:gd name="T7" fmla="*/ 7 h 187"/>
              <a:gd name="T8" fmla="*/ 63 w 166"/>
              <a:gd name="T9" fmla="*/ 7 h 187"/>
              <a:gd name="T10" fmla="*/ 62 w 166"/>
              <a:gd name="T11" fmla="*/ 6 h 187"/>
              <a:gd name="T12" fmla="*/ 61 w 166"/>
              <a:gd name="T13" fmla="*/ 5 h 187"/>
              <a:gd name="T14" fmla="*/ 59 w 166"/>
              <a:gd name="T15" fmla="*/ 4 h 187"/>
              <a:gd name="T16" fmla="*/ 58 w 166"/>
              <a:gd name="T17" fmla="*/ 3 h 187"/>
              <a:gd name="T18" fmla="*/ 55 w 166"/>
              <a:gd name="T19" fmla="*/ 2 h 187"/>
              <a:gd name="T20" fmla="*/ 54 w 166"/>
              <a:gd name="T21" fmla="*/ 2 h 187"/>
              <a:gd name="T22" fmla="*/ 52 w 166"/>
              <a:gd name="T23" fmla="*/ 1 h 187"/>
              <a:gd name="T24" fmla="*/ 51 w 166"/>
              <a:gd name="T25" fmla="*/ 1 h 187"/>
              <a:gd name="T26" fmla="*/ 49 w 166"/>
              <a:gd name="T27" fmla="*/ 0 h 187"/>
              <a:gd name="T28" fmla="*/ 47 w 166"/>
              <a:gd name="T29" fmla="*/ 0 h 187"/>
              <a:gd name="T30" fmla="*/ 46 w 166"/>
              <a:gd name="T31" fmla="*/ 0 h 187"/>
              <a:gd name="T32" fmla="*/ 44 w 166"/>
              <a:gd name="T33" fmla="*/ 0 h 187"/>
              <a:gd name="T34" fmla="*/ 41 w 166"/>
              <a:gd name="T35" fmla="*/ 0 h 187"/>
              <a:gd name="T36" fmla="*/ 40 w 166"/>
              <a:gd name="T37" fmla="*/ 0 h 187"/>
              <a:gd name="T38" fmla="*/ 38 w 166"/>
              <a:gd name="T39" fmla="*/ 0 h 187"/>
              <a:gd name="T40" fmla="*/ 36 w 166"/>
              <a:gd name="T41" fmla="*/ 1 h 187"/>
              <a:gd name="T42" fmla="*/ 35 w 166"/>
              <a:gd name="T43" fmla="*/ 1 h 187"/>
              <a:gd name="T44" fmla="*/ 33 w 166"/>
              <a:gd name="T45" fmla="*/ 1 h 187"/>
              <a:gd name="T46" fmla="*/ 31 w 166"/>
              <a:gd name="T47" fmla="*/ 2 h 187"/>
              <a:gd name="T48" fmla="*/ 30 w 166"/>
              <a:gd name="T49" fmla="*/ 3 h 187"/>
              <a:gd name="T50" fmla="*/ 28 w 166"/>
              <a:gd name="T51" fmla="*/ 3 h 187"/>
              <a:gd name="T52" fmla="*/ 27 w 166"/>
              <a:gd name="T53" fmla="*/ 4 h 187"/>
              <a:gd name="T54" fmla="*/ 10 w 166"/>
              <a:gd name="T55" fmla="*/ 26 h 187"/>
              <a:gd name="T56" fmla="*/ 9 w 166"/>
              <a:gd name="T57" fmla="*/ 34 h 187"/>
              <a:gd name="T58" fmla="*/ 17 w 166"/>
              <a:gd name="T59" fmla="*/ 111 h 187"/>
              <a:gd name="T60" fmla="*/ 48 w 166"/>
              <a:gd name="T61" fmla="*/ 138 h 187"/>
              <a:gd name="T62" fmla="*/ 52 w 166"/>
              <a:gd name="T63" fmla="*/ 152 h 187"/>
              <a:gd name="T64" fmla="*/ 57 w 166"/>
              <a:gd name="T65" fmla="*/ 166 h 187"/>
              <a:gd name="T66" fmla="*/ 62 w 166"/>
              <a:gd name="T67" fmla="*/ 172 h 187"/>
              <a:gd name="T68" fmla="*/ 70 w 166"/>
              <a:gd name="T69" fmla="*/ 177 h 187"/>
              <a:gd name="T70" fmla="*/ 77 w 166"/>
              <a:gd name="T71" fmla="*/ 174 h 187"/>
              <a:gd name="T72" fmla="*/ 66 w 166"/>
              <a:gd name="T73" fmla="*/ 122 h 187"/>
              <a:gd name="T74" fmla="*/ 103 w 166"/>
              <a:gd name="T75" fmla="*/ 150 h 187"/>
              <a:gd name="T76" fmla="*/ 119 w 166"/>
              <a:gd name="T77" fmla="*/ 167 h 187"/>
              <a:gd name="T78" fmla="*/ 135 w 166"/>
              <a:gd name="T79" fmla="*/ 182 h 187"/>
              <a:gd name="T80" fmla="*/ 146 w 166"/>
              <a:gd name="T81" fmla="*/ 186 h 187"/>
              <a:gd name="T82" fmla="*/ 158 w 166"/>
              <a:gd name="T83" fmla="*/ 187 h 187"/>
              <a:gd name="T84" fmla="*/ 166 w 166"/>
              <a:gd name="T85" fmla="*/ 178 h 187"/>
              <a:gd name="T86" fmla="*/ 71 w 166"/>
              <a:gd name="T87" fmla="*/ 42 h 187"/>
              <a:gd name="T88" fmla="*/ 29 w 166"/>
              <a:gd name="T89" fmla="*/ 65 h 187"/>
              <a:gd name="T90" fmla="*/ 32 w 166"/>
              <a:gd name="T91" fmla="*/ 61 h 187"/>
              <a:gd name="T92" fmla="*/ 29 w 166"/>
              <a:gd name="T93" fmla="*/ 68 h 187"/>
              <a:gd name="T94" fmla="*/ 61 w 166"/>
              <a:gd name="T95" fmla="*/ 122 h 187"/>
              <a:gd name="T96" fmla="*/ 82 w 166"/>
              <a:gd name="T97" fmla="*/ 104 h 18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66" h="187">
                <a:moveTo>
                  <a:pt x="164" y="170"/>
                </a:moveTo>
                <a:cubicBezTo>
                  <a:pt x="164" y="170"/>
                  <a:pt x="164" y="169"/>
                  <a:pt x="163" y="169"/>
                </a:cubicBezTo>
                <a:cubicBezTo>
                  <a:pt x="91" y="97"/>
                  <a:pt x="91" y="97"/>
                  <a:pt x="91" y="97"/>
                </a:cubicBezTo>
                <a:cubicBezTo>
                  <a:pt x="90" y="96"/>
                  <a:pt x="90" y="95"/>
                  <a:pt x="90" y="94"/>
                </a:cubicBezTo>
                <a:cubicBezTo>
                  <a:pt x="90" y="94"/>
                  <a:pt x="90" y="94"/>
                  <a:pt x="90" y="94"/>
                </a:cubicBezTo>
                <a:cubicBezTo>
                  <a:pt x="96" y="78"/>
                  <a:pt x="92" y="60"/>
                  <a:pt x="79" y="48"/>
                </a:cubicBezTo>
                <a:cubicBezTo>
                  <a:pt x="78" y="47"/>
                  <a:pt x="77" y="46"/>
                  <a:pt x="75" y="45"/>
                </a:cubicBezTo>
                <a:cubicBezTo>
                  <a:pt x="76" y="41"/>
                  <a:pt x="77" y="38"/>
                  <a:pt x="77" y="34"/>
                </a:cubicBezTo>
                <a:cubicBezTo>
                  <a:pt x="77" y="33"/>
                  <a:pt x="77" y="32"/>
                  <a:pt x="77" y="31"/>
                </a:cubicBezTo>
                <a:cubicBezTo>
                  <a:pt x="77" y="31"/>
                  <a:pt x="77" y="31"/>
                  <a:pt x="77" y="31"/>
                </a:cubicBezTo>
                <a:cubicBezTo>
                  <a:pt x="77" y="31"/>
                  <a:pt x="77" y="31"/>
                  <a:pt x="77" y="31"/>
                </a:cubicBezTo>
                <a:cubicBezTo>
                  <a:pt x="77" y="31"/>
                  <a:pt x="77" y="31"/>
                  <a:pt x="77" y="31"/>
                </a:cubicBezTo>
                <a:cubicBezTo>
                  <a:pt x="77" y="31"/>
                  <a:pt x="77" y="31"/>
                  <a:pt x="77" y="31"/>
                </a:cubicBezTo>
                <a:cubicBezTo>
                  <a:pt x="77" y="29"/>
                  <a:pt x="76" y="27"/>
                  <a:pt x="76" y="24"/>
                </a:cubicBezTo>
                <a:cubicBezTo>
                  <a:pt x="74" y="18"/>
                  <a:pt x="70" y="12"/>
                  <a:pt x="65" y="8"/>
                </a:cubicBezTo>
                <a:cubicBezTo>
                  <a:pt x="65" y="8"/>
                  <a:pt x="64" y="8"/>
                  <a:pt x="64" y="7"/>
                </a:cubicBezTo>
                <a:cubicBezTo>
                  <a:pt x="64" y="7"/>
                  <a:pt x="64" y="7"/>
                  <a:pt x="64" y="7"/>
                </a:cubicBezTo>
                <a:cubicBezTo>
                  <a:pt x="64" y="7"/>
                  <a:pt x="64" y="7"/>
                  <a:pt x="64" y="7"/>
                </a:cubicBezTo>
                <a:cubicBezTo>
                  <a:pt x="64" y="7"/>
                  <a:pt x="64" y="7"/>
                  <a:pt x="64" y="7"/>
                </a:cubicBezTo>
                <a:cubicBezTo>
                  <a:pt x="63" y="7"/>
                  <a:pt x="63" y="7"/>
                  <a:pt x="63" y="7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6"/>
                  <a:pt x="63" y="6"/>
                  <a:pt x="62" y="6"/>
                </a:cubicBezTo>
                <a:cubicBezTo>
                  <a:pt x="62" y="6"/>
                  <a:pt x="62" y="6"/>
                  <a:pt x="62" y="6"/>
                </a:cubicBezTo>
                <a:cubicBezTo>
                  <a:pt x="62" y="6"/>
                  <a:pt x="62" y="6"/>
                  <a:pt x="62" y="6"/>
                </a:cubicBezTo>
                <a:cubicBezTo>
                  <a:pt x="62" y="6"/>
                  <a:pt x="62" y="6"/>
                  <a:pt x="62" y="6"/>
                </a:cubicBezTo>
                <a:cubicBezTo>
                  <a:pt x="62" y="5"/>
                  <a:pt x="61" y="5"/>
                  <a:pt x="61" y="5"/>
                </a:cubicBezTo>
                <a:cubicBezTo>
                  <a:pt x="61" y="5"/>
                  <a:pt x="61" y="5"/>
                  <a:pt x="61" y="5"/>
                </a:cubicBezTo>
                <a:cubicBezTo>
                  <a:pt x="61" y="5"/>
                  <a:pt x="61" y="5"/>
                  <a:pt x="61" y="5"/>
                </a:cubicBezTo>
                <a:cubicBezTo>
                  <a:pt x="60" y="5"/>
                  <a:pt x="60" y="5"/>
                  <a:pt x="60" y="5"/>
                </a:cubicBezTo>
                <a:cubicBezTo>
                  <a:pt x="60" y="5"/>
                  <a:pt x="60" y="4"/>
                  <a:pt x="60" y="4"/>
                </a:cubicBezTo>
                <a:cubicBezTo>
                  <a:pt x="60" y="4"/>
                  <a:pt x="60" y="4"/>
                  <a:pt x="60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9" y="4"/>
                  <a:pt x="59" y="4"/>
                  <a:pt x="58" y="4"/>
                </a:cubicBezTo>
                <a:cubicBezTo>
                  <a:pt x="58" y="4"/>
                  <a:pt x="58" y="4"/>
                  <a:pt x="58" y="4"/>
                </a:cubicBezTo>
                <a:cubicBezTo>
                  <a:pt x="58" y="3"/>
                  <a:pt x="58" y="3"/>
                  <a:pt x="58" y="3"/>
                </a:cubicBezTo>
                <a:cubicBezTo>
                  <a:pt x="58" y="3"/>
                  <a:pt x="58" y="3"/>
                  <a:pt x="58" y="3"/>
                </a:cubicBezTo>
                <a:cubicBezTo>
                  <a:pt x="57" y="3"/>
                  <a:pt x="56" y="3"/>
                  <a:pt x="56" y="2"/>
                </a:cubicBezTo>
                <a:cubicBezTo>
                  <a:pt x="56" y="2"/>
                  <a:pt x="56" y="2"/>
                  <a:pt x="56" y="2"/>
                </a:cubicBezTo>
                <a:cubicBezTo>
                  <a:pt x="55" y="2"/>
                  <a:pt x="55" y="2"/>
                  <a:pt x="55" y="2"/>
                </a:cubicBezTo>
                <a:cubicBezTo>
                  <a:pt x="55" y="2"/>
                  <a:pt x="55" y="2"/>
                  <a:pt x="55" y="2"/>
                </a:cubicBezTo>
                <a:cubicBezTo>
                  <a:pt x="55" y="2"/>
                  <a:pt x="55" y="2"/>
                  <a:pt x="54" y="2"/>
                </a:cubicBezTo>
                <a:cubicBezTo>
                  <a:pt x="54" y="2"/>
                  <a:pt x="54" y="2"/>
                  <a:pt x="54" y="2"/>
                </a:cubicBezTo>
                <a:cubicBezTo>
                  <a:pt x="54" y="2"/>
                  <a:pt x="54" y="2"/>
                  <a:pt x="54" y="2"/>
                </a:cubicBezTo>
                <a:cubicBezTo>
                  <a:pt x="54" y="2"/>
                  <a:pt x="53" y="2"/>
                  <a:pt x="53" y="2"/>
                </a:cubicBezTo>
                <a:cubicBezTo>
                  <a:pt x="53" y="1"/>
                  <a:pt x="53" y="1"/>
                  <a:pt x="53" y="1"/>
                </a:cubicBezTo>
                <a:cubicBezTo>
                  <a:pt x="53" y="1"/>
                  <a:pt x="53" y="1"/>
                  <a:pt x="52" y="1"/>
                </a:cubicBezTo>
                <a:cubicBezTo>
                  <a:pt x="52" y="1"/>
                  <a:pt x="52" y="1"/>
                  <a:pt x="52" y="1"/>
                </a:cubicBezTo>
                <a:cubicBezTo>
                  <a:pt x="52" y="1"/>
                  <a:pt x="52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0" y="1"/>
                  <a:pt x="50" y="1"/>
                  <a:pt x="50" y="1"/>
                </a:cubicBezTo>
                <a:cubicBezTo>
                  <a:pt x="50" y="1"/>
                  <a:pt x="50" y="1"/>
                  <a:pt x="50" y="1"/>
                </a:cubicBezTo>
                <a:cubicBezTo>
                  <a:pt x="50" y="1"/>
                  <a:pt x="49" y="1"/>
                  <a:pt x="49" y="1"/>
                </a:cubicBezTo>
                <a:cubicBezTo>
                  <a:pt x="49" y="1"/>
                  <a:pt x="49" y="1"/>
                  <a:pt x="49" y="0"/>
                </a:cubicBezTo>
                <a:cubicBezTo>
                  <a:pt x="49" y="0"/>
                  <a:pt x="49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7" y="0"/>
                  <a:pt x="47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0"/>
                  <a:pt x="47" y="0"/>
                  <a:pt x="46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44" y="0"/>
                  <a:pt x="4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0"/>
                  <a:pt x="43" y="0"/>
                  <a:pt x="43" y="0"/>
                </a:cubicBezTo>
                <a:cubicBezTo>
                  <a:pt x="43" y="0"/>
                  <a:pt x="42" y="0"/>
                  <a:pt x="4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1" y="0"/>
                  <a:pt x="41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1" y="0"/>
                  <a:pt x="41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7" y="0"/>
                </a:cubicBezTo>
                <a:cubicBezTo>
                  <a:pt x="37" y="0"/>
                  <a:pt x="37" y="0"/>
                  <a:pt x="37" y="1"/>
                </a:cubicBezTo>
                <a:cubicBezTo>
                  <a:pt x="37" y="1"/>
                  <a:pt x="37" y="1"/>
                  <a:pt x="37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6" y="1"/>
                  <a:pt x="35" y="1"/>
                </a:cubicBezTo>
                <a:cubicBezTo>
                  <a:pt x="35" y="1"/>
                  <a:pt x="35" y="1"/>
                  <a:pt x="35" y="1"/>
                </a:cubicBezTo>
                <a:cubicBezTo>
                  <a:pt x="35" y="1"/>
                  <a:pt x="35" y="1"/>
                  <a:pt x="35" y="1"/>
                </a:cubicBezTo>
                <a:cubicBezTo>
                  <a:pt x="34" y="1"/>
                  <a:pt x="34" y="1"/>
                  <a:pt x="34" y="1"/>
                </a:cubicBezTo>
                <a:cubicBezTo>
                  <a:pt x="34" y="1"/>
                  <a:pt x="34" y="1"/>
                  <a:pt x="34" y="1"/>
                </a:cubicBezTo>
                <a:cubicBezTo>
                  <a:pt x="34" y="1"/>
                  <a:pt x="33" y="1"/>
                  <a:pt x="33" y="1"/>
                </a:cubicBezTo>
                <a:cubicBezTo>
                  <a:pt x="33" y="1"/>
                  <a:pt x="33" y="1"/>
                  <a:pt x="33" y="1"/>
                </a:cubicBezTo>
                <a:cubicBezTo>
                  <a:pt x="33" y="2"/>
                  <a:pt x="33" y="2"/>
                  <a:pt x="32" y="2"/>
                </a:cubicBezTo>
                <a:cubicBezTo>
                  <a:pt x="32" y="2"/>
                  <a:pt x="32" y="2"/>
                  <a:pt x="32" y="2"/>
                </a:cubicBezTo>
                <a:cubicBezTo>
                  <a:pt x="32" y="2"/>
                  <a:pt x="32" y="2"/>
                  <a:pt x="32" y="2"/>
                </a:cubicBezTo>
                <a:cubicBezTo>
                  <a:pt x="32" y="2"/>
                  <a:pt x="31" y="2"/>
                  <a:pt x="31" y="2"/>
                </a:cubicBezTo>
                <a:cubicBezTo>
                  <a:pt x="31" y="2"/>
                  <a:pt x="31" y="2"/>
                  <a:pt x="31" y="2"/>
                </a:cubicBezTo>
                <a:cubicBezTo>
                  <a:pt x="31" y="2"/>
                  <a:pt x="31" y="2"/>
                  <a:pt x="31" y="2"/>
                </a:cubicBezTo>
                <a:cubicBezTo>
                  <a:pt x="30" y="2"/>
                  <a:pt x="30" y="2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3"/>
                  <a:pt x="29" y="3"/>
                  <a:pt x="29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29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4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18" y="9"/>
                  <a:pt x="13" y="16"/>
                  <a:pt x="10" y="25"/>
                </a:cubicBezTo>
                <a:cubicBezTo>
                  <a:pt x="10" y="25"/>
                  <a:pt x="10" y="26"/>
                  <a:pt x="10" y="26"/>
                </a:cubicBezTo>
                <a:cubicBezTo>
                  <a:pt x="10" y="27"/>
                  <a:pt x="9" y="28"/>
                  <a:pt x="9" y="29"/>
                </a:cubicBezTo>
                <a:cubicBezTo>
                  <a:pt x="9" y="29"/>
                  <a:pt x="9" y="29"/>
                  <a:pt x="9" y="30"/>
                </a:cubicBezTo>
                <a:cubicBezTo>
                  <a:pt x="9" y="30"/>
                  <a:pt x="9" y="31"/>
                  <a:pt x="9" y="31"/>
                </a:cubicBezTo>
                <a:cubicBezTo>
                  <a:pt x="9" y="32"/>
                  <a:pt x="9" y="33"/>
                  <a:pt x="9" y="34"/>
                </a:cubicBezTo>
                <a:cubicBezTo>
                  <a:pt x="9" y="34"/>
                  <a:pt x="9" y="34"/>
                  <a:pt x="9" y="34"/>
                </a:cubicBezTo>
                <a:cubicBezTo>
                  <a:pt x="9" y="34"/>
                  <a:pt x="9" y="34"/>
                  <a:pt x="9" y="34"/>
                </a:cubicBezTo>
                <a:cubicBezTo>
                  <a:pt x="9" y="41"/>
                  <a:pt x="11" y="47"/>
                  <a:pt x="14" y="52"/>
                </a:cubicBezTo>
                <a:cubicBezTo>
                  <a:pt x="0" y="69"/>
                  <a:pt x="1" y="95"/>
                  <a:pt x="17" y="111"/>
                </a:cubicBezTo>
                <a:cubicBezTo>
                  <a:pt x="25" y="119"/>
                  <a:pt x="36" y="124"/>
                  <a:pt x="48" y="124"/>
                </a:cubicBezTo>
                <a:cubicBezTo>
                  <a:pt x="51" y="125"/>
                  <a:pt x="51" y="125"/>
                  <a:pt x="51" y="125"/>
                </a:cubicBezTo>
                <a:cubicBezTo>
                  <a:pt x="47" y="134"/>
                  <a:pt x="47" y="134"/>
                  <a:pt x="47" y="134"/>
                </a:cubicBezTo>
                <a:cubicBezTo>
                  <a:pt x="48" y="138"/>
                  <a:pt x="48" y="138"/>
                  <a:pt x="48" y="138"/>
                </a:cubicBezTo>
                <a:cubicBezTo>
                  <a:pt x="54" y="143"/>
                  <a:pt x="54" y="143"/>
                  <a:pt x="54" y="143"/>
                </a:cubicBezTo>
                <a:cubicBezTo>
                  <a:pt x="52" y="151"/>
                  <a:pt x="52" y="151"/>
                  <a:pt x="52" y="151"/>
                </a:cubicBezTo>
                <a:cubicBezTo>
                  <a:pt x="52" y="151"/>
                  <a:pt x="52" y="151"/>
                  <a:pt x="52" y="151"/>
                </a:cubicBezTo>
                <a:cubicBezTo>
                  <a:pt x="52" y="152"/>
                  <a:pt x="52" y="152"/>
                  <a:pt x="52" y="152"/>
                </a:cubicBezTo>
                <a:cubicBezTo>
                  <a:pt x="53" y="153"/>
                  <a:pt x="53" y="153"/>
                  <a:pt x="53" y="153"/>
                </a:cubicBezTo>
                <a:cubicBezTo>
                  <a:pt x="53" y="153"/>
                  <a:pt x="53" y="153"/>
                  <a:pt x="53" y="153"/>
                </a:cubicBezTo>
                <a:cubicBezTo>
                  <a:pt x="60" y="158"/>
                  <a:pt x="60" y="158"/>
                  <a:pt x="60" y="158"/>
                </a:cubicBezTo>
                <a:cubicBezTo>
                  <a:pt x="57" y="166"/>
                  <a:pt x="57" y="166"/>
                  <a:pt x="57" y="166"/>
                </a:cubicBezTo>
                <a:cubicBezTo>
                  <a:pt x="57" y="167"/>
                  <a:pt x="57" y="167"/>
                  <a:pt x="57" y="167"/>
                </a:cubicBezTo>
                <a:cubicBezTo>
                  <a:pt x="57" y="167"/>
                  <a:pt x="57" y="168"/>
                  <a:pt x="58" y="168"/>
                </a:cubicBezTo>
                <a:cubicBezTo>
                  <a:pt x="59" y="170"/>
                  <a:pt x="59" y="170"/>
                  <a:pt x="59" y="170"/>
                </a:cubicBezTo>
                <a:cubicBezTo>
                  <a:pt x="62" y="172"/>
                  <a:pt x="62" y="172"/>
                  <a:pt x="62" y="172"/>
                </a:cubicBezTo>
                <a:cubicBezTo>
                  <a:pt x="66" y="175"/>
                  <a:pt x="66" y="175"/>
                  <a:pt x="66" y="175"/>
                </a:cubicBezTo>
                <a:cubicBezTo>
                  <a:pt x="66" y="175"/>
                  <a:pt x="66" y="175"/>
                  <a:pt x="66" y="175"/>
                </a:cubicBezTo>
                <a:cubicBezTo>
                  <a:pt x="69" y="177"/>
                  <a:pt x="69" y="177"/>
                  <a:pt x="69" y="177"/>
                </a:cubicBezTo>
                <a:cubicBezTo>
                  <a:pt x="69" y="177"/>
                  <a:pt x="69" y="177"/>
                  <a:pt x="70" y="177"/>
                </a:cubicBezTo>
                <a:cubicBezTo>
                  <a:pt x="71" y="176"/>
                  <a:pt x="71" y="176"/>
                  <a:pt x="71" y="176"/>
                </a:cubicBezTo>
                <a:cubicBezTo>
                  <a:pt x="75" y="175"/>
                  <a:pt x="75" y="175"/>
                  <a:pt x="75" y="175"/>
                </a:cubicBezTo>
                <a:cubicBezTo>
                  <a:pt x="76" y="175"/>
                  <a:pt x="76" y="175"/>
                  <a:pt x="76" y="175"/>
                </a:cubicBezTo>
                <a:cubicBezTo>
                  <a:pt x="76" y="175"/>
                  <a:pt x="76" y="174"/>
                  <a:pt x="77" y="174"/>
                </a:cubicBezTo>
                <a:cubicBezTo>
                  <a:pt x="77" y="173"/>
                  <a:pt x="78" y="171"/>
                  <a:pt x="7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5" y="121"/>
                  <a:pt x="66" y="121"/>
                  <a:pt x="66" y="122"/>
                </a:cubicBezTo>
                <a:cubicBezTo>
                  <a:pt x="81" y="133"/>
                  <a:pt x="81" y="133"/>
                  <a:pt x="81" y="133"/>
                </a:cubicBezTo>
                <a:cubicBezTo>
                  <a:pt x="97" y="132"/>
                  <a:pt x="97" y="132"/>
                  <a:pt x="97" y="132"/>
                </a:cubicBezTo>
                <a:cubicBezTo>
                  <a:pt x="99" y="147"/>
                  <a:pt x="99" y="147"/>
                  <a:pt x="99" y="147"/>
                </a:cubicBezTo>
                <a:cubicBezTo>
                  <a:pt x="103" y="150"/>
                  <a:pt x="103" y="150"/>
                  <a:pt x="103" y="150"/>
                </a:cubicBezTo>
                <a:cubicBezTo>
                  <a:pt x="114" y="153"/>
                  <a:pt x="114" y="153"/>
                  <a:pt x="114" y="153"/>
                </a:cubicBezTo>
                <a:cubicBezTo>
                  <a:pt x="117" y="165"/>
                  <a:pt x="117" y="165"/>
                  <a:pt x="117" y="165"/>
                </a:cubicBezTo>
                <a:cubicBezTo>
                  <a:pt x="117" y="165"/>
                  <a:pt x="117" y="165"/>
                  <a:pt x="118" y="165"/>
                </a:cubicBezTo>
                <a:cubicBezTo>
                  <a:pt x="119" y="167"/>
                  <a:pt x="119" y="167"/>
                  <a:pt x="119" y="167"/>
                </a:cubicBezTo>
                <a:cubicBezTo>
                  <a:pt x="119" y="167"/>
                  <a:pt x="120" y="167"/>
                  <a:pt x="120" y="167"/>
                </a:cubicBezTo>
                <a:cubicBezTo>
                  <a:pt x="120" y="168"/>
                  <a:pt x="120" y="168"/>
                  <a:pt x="120" y="168"/>
                </a:cubicBezTo>
                <a:cubicBezTo>
                  <a:pt x="132" y="169"/>
                  <a:pt x="132" y="169"/>
                  <a:pt x="132" y="169"/>
                </a:cubicBezTo>
                <a:cubicBezTo>
                  <a:pt x="135" y="182"/>
                  <a:pt x="135" y="182"/>
                  <a:pt x="135" y="182"/>
                </a:cubicBezTo>
                <a:cubicBezTo>
                  <a:pt x="136" y="183"/>
                  <a:pt x="136" y="183"/>
                  <a:pt x="136" y="183"/>
                </a:cubicBezTo>
                <a:cubicBezTo>
                  <a:pt x="136" y="183"/>
                  <a:pt x="136" y="183"/>
                  <a:pt x="137" y="183"/>
                </a:cubicBezTo>
                <a:cubicBezTo>
                  <a:pt x="140" y="185"/>
                  <a:pt x="140" y="185"/>
                  <a:pt x="140" y="185"/>
                </a:cubicBezTo>
                <a:cubicBezTo>
                  <a:pt x="146" y="186"/>
                  <a:pt x="146" y="186"/>
                  <a:pt x="146" y="186"/>
                </a:cubicBezTo>
                <a:cubicBezTo>
                  <a:pt x="152" y="187"/>
                  <a:pt x="152" y="187"/>
                  <a:pt x="152" y="187"/>
                </a:cubicBezTo>
                <a:cubicBezTo>
                  <a:pt x="152" y="187"/>
                  <a:pt x="152" y="187"/>
                  <a:pt x="152" y="187"/>
                </a:cubicBezTo>
                <a:cubicBezTo>
                  <a:pt x="157" y="187"/>
                  <a:pt x="157" y="187"/>
                  <a:pt x="157" y="187"/>
                </a:cubicBezTo>
                <a:cubicBezTo>
                  <a:pt x="158" y="187"/>
                  <a:pt x="158" y="187"/>
                  <a:pt x="158" y="187"/>
                </a:cubicBezTo>
                <a:cubicBezTo>
                  <a:pt x="159" y="185"/>
                  <a:pt x="159" y="185"/>
                  <a:pt x="159" y="185"/>
                </a:cubicBezTo>
                <a:cubicBezTo>
                  <a:pt x="164" y="180"/>
                  <a:pt x="164" y="180"/>
                  <a:pt x="164" y="180"/>
                </a:cubicBezTo>
                <a:cubicBezTo>
                  <a:pt x="165" y="180"/>
                  <a:pt x="165" y="180"/>
                  <a:pt x="165" y="180"/>
                </a:cubicBezTo>
                <a:cubicBezTo>
                  <a:pt x="165" y="179"/>
                  <a:pt x="166" y="179"/>
                  <a:pt x="166" y="178"/>
                </a:cubicBezTo>
                <a:cubicBezTo>
                  <a:pt x="166" y="176"/>
                  <a:pt x="165" y="173"/>
                  <a:pt x="164" y="170"/>
                </a:cubicBezTo>
                <a:close/>
                <a:moveTo>
                  <a:pt x="43" y="6"/>
                </a:moveTo>
                <a:cubicBezTo>
                  <a:pt x="59" y="6"/>
                  <a:pt x="72" y="19"/>
                  <a:pt x="72" y="35"/>
                </a:cubicBezTo>
                <a:cubicBezTo>
                  <a:pt x="72" y="37"/>
                  <a:pt x="72" y="39"/>
                  <a:pt x="71" y="42"/>
                </a:cubicBezTo>
                <a:cubicBezTo>
                  <a:pt x="54" y="32"/>
                  <a:pt x="32" y="34"/>
                  <a:pt x="17" y="48"/>
                </a:cubicBezTo>
                <a:cubicBezTo>
                  <a:pt x="15" y="44"/>
                  <a:pt x="14" y="39"/>
                  <a:pt x="14" y="35"/>
                </a:cubicBezTo>
                <a:cubicBezTo>
                  <a:pt x="14" y="19"/>
                  <a:pt x="27" y="6"/>
                  <a:pt x="43" y="6"/>
                </a:cubicBezTo>
                <a:close/>
                <a:moveTo>
                  <a:pt x="29" y="65"/>
                </a:moveTo>
                <a:cubicBezTo>
                  <a:pt x="32" y="66"/>
                  <a:pt x="35" y="67"/>
                  <a:pt x="38" y="68"/>
                </a:cubicBezTo>
                <a:cubicBezTo>
                  <a:pt x="37" y="63"/>
                  <a:pt x="37" y="63"/>
                  <a:pt x="37" y="63"/>
                </a:cubicBezTo>
                <a:cubicBezTo>
                  <a:pt x="37" y="63"/>
                  <a:pt x="37" y="63"/>
                  <a:pt x="37" y="63"/>
                </a:cubicBezTo>
                <a:cubicBezTo>
                  <a:pt x="35" y="62"/>
                  <a:pt x="34" y="62"/>
                  <a:pt x="32" y="61"/>
                </a:cubicBezTo>
                <a:cubicBezTo>
                  <a:pt x="32" y="61"/>
                  <a:pt x="32" y="61"/>
                  <a:pt x="32" y="61"/>
                </a:cubicBezTo>
                <a:cubicBezTo>
                  <a:pt x="35" y="60"/>
                  <a:pt x="39" y="62"/>
                  <a:pt x="39" y="65"/>
                </a:cubicBezTo>
                <a:cubicBezTo>
                  <a:pt x="40" y="68"/>
                  <a:pt x="39" y="71"/>
                  <a:pt x="36" y="72"/>
                </a:cubicBezTo>
                <a:cubicBezTo>
                  <a:pt x="33" y="72"/>
                  <a:pt x="30" y="71"/>
                  <a:pt x="29" y="68"/>
                </a:cubicBezTo>
                <a:cubicBezTo>
                  <a:pt x="28" y="67"/>
                  <a:pt x="28" y="66"/>
                  <a:pt x="29" y="65"/>
                </a:cubicBezTo>
                <a:close/>
                <a:moveTo>
                  <a:pt x="71" y="171"/>
                </a:moveTo>
                <a:cubicBezTo>
                  <a:pt x="56" y="123"/>
                  <a:pt x="56" y="123"/>
                  <a:pt x="56" y="123"/>
                </a:cubicBezTo>
                <a:cubicBezTo>
                  <a:pt x="58" y="123"/>
                  <a:pt x="59" y="122"/>
                  <a:pt x="61" y="122"/>
                </a:cubicBezTo>
                <a:cubicBezTo>
                  <a:pt x="76" y="169"/>
                  <a:pt x="76" y="169"/>
                  <a:pt x="76" y="169"/>
                </a:cubicBezTo>
                <a:lnTo>
                  <a:pt x="71" y="171"/>
                </a:lnTo>
                <a:close/>
                <a:moveTo>
                  <a:pt x="156" y="178"/>
                </a:moveTo>
                <a:cubicBezTo>
                  <a:pt x="82" y="104"/>
                  <a:pt x="82" y="104"/>
                  <a:pt x="82" y="104"/>
                </a:cubicBezTo>
                <a:cubicBezTo>
                  <a:pt x="84" y="102"/>
                  <a:pt x="85" y="100"/>
                  <a:pt x="86" y="98"/>
                </a:cubicBezTo>
                <a:cubicBezTo>
                  <a:pt x="161" y="173"/>
                  <a:pt x="161" y="173"/>
                  <a:pt x="161" y="173"/>
                </a:cubicBezTo>
                <a:lnTo>
                  <a:pt x="156" y="17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1" name="Freeform 133"/>
          <p:cNvSpPr>
            <a:spLocks noEditPoints="1"/>
          </p:cNvSpPr>
          <p:nvPr/>
        </p:nvSpPr>
        <p:spPr bwMode="auto">
          <a:xfrm>
            <a:off x="11118679" y="3590339"/>
            <a:ext cx="229088" cy="303763"/>
          </a:xfrm>
          <a:custGeom>
            <a:gdLst>
              <a:gd name="T0" fmla="*/ 16 w 143"/>
              <a:gd name="T1" fmla="*/ 0 h 189"/>
              <a:gd name="T2" fmla="*/ 0 w 143"/>
              <a:gd name="T3" fmla="*/ 174 h 189"/>
              <a:gd name="T4" fmla="*/ 127 w 143"/>
              <a:gd name="T5" fmla="*/ 189 h 189"/>
              <a:gd name="T6" fmla="*/ 143 w 143"/>
              <a:gd name="T7" fmla="*/ 15 h 189"/>
              <a:gd name="T8" fmla="*/ 15 w 143"/>
              <a:gd name="T9" fmla="*/ 158 h 189"/>
              <a:gd name="T10" fmla="*/ 15 w 143"/>
              <a:gd name="T11" fmla="*/ 146 h 189"/>
              <a:gd name="T12" fmla="*/ 15 w 143"/>
              <a:gd name="T13" fmla="*/ 158 h 189"/>
              <a:gd name="T14" fmla="*/ 8 w 143"/>
              <a:gd name="T15" fmla="*/ 128 h 189"/>
              <a:gd name="T16" fmla="*/ 21 w 143"/>
              <a:gd name="T17" fmla="*/ 128 h 189"/>
              <a:gd name="T18" fmla="*/ 15 w 143"/>
              <a:gd name="T19" fmla="*/ 111 h 189"/>
              <a:gd name="T20" fmla="*/ 15 w 143"/>
              <a:gd name="T21" fmla="*/ 99 h 189"/>
              <a:gd name="T22" fmla="*/ 15 w 143"/>
              <a:gd name="T23" fmla="*/ 111 h 189"/>
              <a:gd name="T24" fmla="*/ 8 w 143"/>
              <a:gd name="T25" fmla="*/ 82 h 189"/>
              <a:gd name="T26" fmla="*/ 21 w 143"/>
              <a:gd name="T27" fmla="*/ 82 h 189"/>
              <a:gd name="T28" fmla="*/ 15 w 143"/>
              <a:gd name="T29" fmla="*/ 65 h 189"/>
              <a:gd name="T30" fmla="*/ 15 w 143"/>
              <a:gd name="T31" fmla="*/ 52 h 189"/>
              <a:gd name="T32" fmla="*/ 15 w 143"/>
              <a:gd name="T33" fmla="*/ 65 h 189"/>
              <a:gd name="T34" fmla="*/ 8 w 143"/>
              <a:gd name="T35" fmla="*/ 35 h 189"/>
              <a:gd name="T36" fmla="*/ 21 w 143"/>
              <a:gd name="T37" fmla="*/ 35 h 189"/>
              <a:gd name="T38" fmla="*/ 120 w 143"/>
              <a:gd name="T39" fmla="*/ 101 h 189"/>
              <a:gd name="T40" fmla="*/ 104 w 143"/>
              <a:gd name="T41" fmla="*/ 115 h 189"/>
              <a:gd name="T42" fmla="*/ 89 w 143"/>
              <a:gd name="T43" fmla="*/ 114 h 189"/>
              <a:gd name="T44" fmla="*/ 81 w 143"/>
              <a:gd name="T45" fmla="*/ 114 h 189"/>
              <a:gd name="T46" fmla="*/ 62 w 143"/>
              <a:gd name="T47" fmla="*/ 112 h 189"/>
              <a:gd name="T48" fmla="*/ 65 w 143"/>
              <a:gd name="T49" fmla="*/ 83 h 189"/>
              <a:gd name="T50" fmla="*/ 86 w 143"/>
              <a:gd name="T51" fmla="*/ 77 h 189"/>
              <a:gd name="T52" fmla="*/ 92 w 143"/>
              <a:gd name="T53" fmla="*/ 77 h 189"/>
              <a:gd name="T54" fmla="*/ 96 w 143"/>
              <a:gd name="T55" fmla="*/ 104 h 189"/>
              <a:gd name="T56" fmla="*/ 96 w 143"/>
              <a:gd name="T57" fmla="*/ 105 h 189"/>
              <a:gd name="T58" fmla="*/ 98 w 143"/>
              <a:gd name="T59" fmla="*/ 108 h 189"/>
              <a:gd name="T60" fmla="*/ 113 w 143"/>
              <a:gd name="T61" fmla="*/ 87 h 189"/>
              <a:gd name="T62" fmla="*/ 85 w 143"/>
              <a:gd name="T63" fmla="*/ 64 h 189"/>
              <a:gd name="T64" fmla="*/ 63 w 143"/>
              <a:gd name="T65" fmla="*/ 70 h 189"/>
              <a:gd name="T66" fmla="*/ 49 w 143"/>
              <a:gd name="T67" fmla="*/ 97 h 189"/>
              <a:gd name="T68" fmla="*/ 81 w 143"/>
              <a:gd name="T69" fmla="*/ 125 h 189"/>
              <a:gd name="T70" fmla="*/ 107 w 143"/>
              <a:gd name="T71" fmla="*/ 117 h 189"/>
              <a:gd name="T72" fmla="*/ 97 w 143"/>
              <a:gd name="T73" fmla="*/ 132 h 189"/>
              <a:gd name="T74" fmla="*/ 65 w 143"/>
              <a:gd name="T75" fmla="*/ 132 h 189"/>
              <a:gd name="T76" fmla="*/ 42 w 143"/>
              <a:gd name="T77" fmla="*/ 113 h 189"/>
              <a:gd name="T78" fmla="*/ 41 w 143"/>
              <a:gd name="T79" fmla="*/ 83 h 189"/>
              <a:gd name="T80" fmla="*/ 64 w 143"/>
              <a:gd name="T81" fmla="*/ 59 h 189"/>
              <a:gd name="T82" fmla="*/ 112 w 143"/>
              <a:gd name="T83" fmla="*/ 64 h 189"/>
              <a:gd name="T84" fmla="*/ 120 w 143"/>
              <a:gd name="T85" fmla="*/ 101 h 18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43" h="189">
                <a:moveTo>
                  <a:pt x="127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174"/>
                  <a:pt x="0" y="174"/>
                  <a:pt x="0" y="174"/>
                </a:cubicBezTo>
                <a:cubicBezTo>
                  <a:pt x="0" y="182"/>
                  <a:pt x="7" y="189"/>
                  <a:pt x="16" y="189"/>
                </a:cubicBezTo>
                <a:cubicBezTo>
                  <a:pt x="127" y="189"/>
                  <a:pt x="127" y="189"/>
                  <a:pt x="127" y="189"/>
                </a:cubicBezTo>
                <a:cubicBezTo>
                  <a:pt x="136" y="189"/>
                  <a:pt x="143" y="182"/>
                  <a:pt x="143" y="174"/>
                </a:cubicBezTo>
                <a:cubicBezTo>
                  <a:pt x="143" y="15"/>
                  <a:pt x="143" y="15"/>
                  <a:pt x="143" y="15"/>
                </a:cubicBezTo>
                <a:cubicBezTo>
                  <a:pt x="143" y="7"/>
                  <a:pt x="136" y="0"/>
                  <a:pt x="127" y="0"/>
                </a:cubicBezTo>
                <a:close/>
                <a:moveTo>
                  <a:pt x="15" y="158"/>
                </a:moveTo>
                <a:cubicBezTo>
                  <a:pt x="11" y="158"/>
                  <a:pt x="8" y="155"/>
                  <a:pt x="8" y="152"/>
                </a:cubicBezTo>
                <a:cubicBezTo>
                  <a:pt x="8" y="148"/>
                  <a:pt x="11" y="146"/>
                  <a:pt x="15" y="146"/>
                </a:cubicBezTo>
                <a:cubicBezTo>
                  <a:pt x="18" y="146"/>
                  <a:pt x="21" y="148"/>
                  <a:pt x="21" y="152"/>
                </a:cubicBezTo>
                <a:cubicBezTo>
                  <a:pt x="21" y="155"/>
                  <a:pt x="18" y="158"/>
                  <a:pt x="15" y="158"/>
                </a:cubicBezTo>
                <a:close/>
                <a:moveTo>
                  <a:pt x="15" y="135"/>
                </a:moveTo>
                <a:cubicBezTo>
                  <a:pt x="11" y="135"/>
                  <a:pt x="8" y="132"/>
                  <a:pt x="8" y="128"/>
                </a:cubicBezTo>
                <a:cubicBezTo>
                  <a:pt x="8" y="125"/>
                  <a:pt x="11" y="122"/>
                  <a:pt x="15" y="122"/>
                </a:cubicBezTo>
                <a:cubicBezTo>
                  <a:pt x="18" y="122"/>
                  <a:pt x="21" y="125"/>
                  <a:pt x="21" y="128"/>
                </a:cubicBezTo>
                <a:cubicBezTo>
                  <a:pt x="21" y="132"/>
                  <a:pt x="18" y="135"/>
                  <a:pt x="15" y="135"/>
                </a:cubicBezTo>
                <a:close/>
                <a:moveTo>
                  <a:pt x="15" y="111"/>
                </a:moveTo>
                <a:cubicBezTo>
                  <a:pt x="11" y="111"/>
                  <a:pt x="8" y="109"/>
                  <a:pt x="8" y="105"/>
                </a:cubicBezTo>
                <a:cubicBezTo>
                  <a:pt x="8" y="102"/>
                  <a:pt x="11" y="99"/>
                  <a:pt x="15" y="99"/>
                </a:cubicBezTo>
                <a:cubicBezTo>
                  <a:pt x="18" y="99"/>
                  <a:pt x="21" y="102"/>
                  <a:pt x="21" y="105"/>
                </a:cubicBezTo>
                <a:cubicBezTo>
                  <a:pt x="21" y="109"/>
                  <a:pt x="18" y="111"/>
                  <a:pt x="15" y="111"/>
                </a:cubicBezTo>
                <a:close/>
                <a:moveTo>
                  <a:pt x="15" y="88"/>
                </a:moveTo>
                <a:cubicBezTo>
                  <a:pt x="11" y="88"/>
                  <a:pt x="8" y="85"/>
                  <a:pt x="8" y="82"/>
                </a:cubicBezTo>
                <a:cubicBezTo>
                  <a:pt x="8" y="78"/>
                  <a:pt x="11" y="76"/>
                  <a:pt x="15" y="76"/>
                </a:cubicBezTo>
                <a:cubicBezTo>
                  <a:pt x="18" y="76"/>
                  <a:pt x="21" y="78"/>
                  <a:pt x="21" y="82"/>
                </a:cubicBezTo>
                <a:cubicBezTo>
                  <a:pt x="21" y="85"/>
                  <a:pt x="18" y="88"/>
                  <a:pt x="15" y="88"/>
                </a:cubicBezTo>
                <a:close/>
                <a:moveTo>
                  <a:pt x="15" y="65"/>
                </a:moveTo>
                <a:cubicBezTo>
                  <a:pt x="11" y="65"/>
                  <a:pt x="8" y="62"/>
                  <a:pt x="8" y="58"/>
                </a:cubicBezTo>
                <a:cubicBezTo>
                  <a:pt x="8" y="55"/>
                  <a:pt x="11" y="52"/>
                  <a:pt x="15" y="52"/>
                </a:cubicBezTo>
                <a:cubicBezTo>
                  <a:pt x="18" y="52"/>
                  <a:pt x="21" y="55"/>
                  <a:pt x="21" y="58"/>
                </a:cubicBezTo>
                <a:cubicBezTo>
                  <a:pt x="21" y="62"/>
                  <a:pt x="18" y="65"/>
                  <a:pt x="15" y="65"/>
                </a:cubicBezTo>
                <a:close/>
                <a:moveTo>
                  <a:pt x="15" y="41"/>
                </a:moveTo>
                <a:cubicBezTo>
                  <a:pt x="11" y="41"/>
                  <a:pt x="8" y="39"/>
                  <a:pt x="8" y="35"/>
                </a:cubicBezTo>
                <a:cubicBezTo>
                  <a:pt x="8" y="32"/>
                  <a:pt x="11" y="29"/>
                  <a:pt x="15" y="29"/>
                </a:cubicBezTo>
                <a:cubicBezTo>
                  <a:pt x="18" y="29"/>
                  <a:pt x="21" y="32"/>
                  <a:pt x="21" y="35"/>
                </a:cubicBezTo>
                <a:cubicBezTo>
                  <a:pt x="21" y="39"/>
                  <a:pt x="18" y="41"/>
                  <a:pt x="15" y="41"/>
                </a:cubicBezTo>
                <a:close/>
                <a:moveTo>
                  <a:pt x="120" y="101"/>
                </a:moveTo>
                <a:cubicBezTo>
                  <a:pt x="118" y="105"/>
                  <a:pt x="115" y="108"/>
                  <a:pt x="111" y="111"/>
                </a:cubicBezTo>
                <a:cubicBezTo>
                  <a:pt x="109" y="113"/>
                  <a:pt x="107" y="114"/>
                  <a:pt x="104" y="115"/>
                </a:cubicBezTo>
                <a:cubicBezTo>
                  <a:pt x="102" y="116"/>
                  <a:pt x="99" y="116"/>
                  <a:pt x="97" y="116"/>
                </a:cubicBezTo>
                <a:cubicBezTo>
                  <a:pt x="93" y="116"/>
                  <a:pt x="91" y="115"/>
                  <a:pt x="89" y="114"/>
                </a:cubicBezTo>
                <a:cubicBezTo>
                  <a:pt x="87" y="113"/>
                  <a:pt x="87" y="112"/>
                  <a:pt x="86" y="109"/>
                </a:cubicBezTo>
                <a:cubicBezTo>
                  <a:pt x="84" y="112"/>
                  <a:pt x="83" y="113"/>
                  <a:pt x="81" y="114"/>
                </a:cubicBezTo>
                <a:cubicBezTo>
                  <a:pt x="79" y="115"/>
                  <a:pt x="76" y="116"/>
                  <a:pt x="73" y="116"/>
                </a:cubicBezTo>
                <a:cubicBezTo>
                  <a:pt x="68" y="116"/>
                  <a:pt x="65" y="115"/>
                  <a:pt x="62" y="112"/>
                </a:cubicBezTo>
                <a:cubicBezTo>
                  <a:pt x="60" y="110"/>
                  <a:pt x="58" y="106"/>
                  <a:pt x="58" y="101"/>
                </a:cubicBezTo>
                <a:cubicBezTo>
                  <a:pt x="58" y="94"/>
                  <a:pt x="60" y="88"/>
                  <a:pt x="65" y="83"/>
                </a:cubicBezTo>
                <a:cubicBezTo>
                  <a:pt x="69" y="78"/>
                  <a:pt x="74" y="76"/>
                  <a:pt x="80" y="76"/>
                </a:cubicBezTo>
                <a:cubicBezTo>
                  <a:pt x="83" y="76"/>
                  <a:pt x="84" y="76"/>
                  <a:pt x="86" y="77"/>
                </a:cubicBezTo>
                <a:cubicBezTo>
                  <a:pt x="88" y="78"/>
                  <a:pt x="89" y="79"/>
                  <a:pt x="90" y="81"/>
                </a:cubicBezTo>
                <a:cubicBezTo>
                  <a:pt x="92" y="77"/>
                  <a:pt x="92" y="77"/>
                  <a:pt x="92" y="77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96" y="104"/>
                  <a:pt x="96" y="104"/>
                  <a:pt x="96" y="104"/>
                </a:cubicBezTo>
                <a:cubicBezTo>
                  <a:pt x="96" y="105"/>
                  <a:pt x="96" y="105"/>
                  <a:pt x="96" y="105"/>
                </a:cubicBezTo>
                <a:cubicBezTo>
                  <a:pt x="96" y="105"/>
                  <a:pt x="96" y="105"/>
                  <a:pt x="96" y="105"/>
                </a:cubicBezTo>
                <a:cubicBezTo>
                  <a:pt x="96" y="106"/>
                  <a:pt x="96" y="107"/>
                  <a:pt x="96" y="107"/>
                </a:cubicBezTo>
                <a:cubicBezTo>
                  <a:pt x="97" y="107"/>
                  <a:pt x="97" y="108"/>
                  <a:pt x="98" y="108"/>
                </a:cubicBezTo>
                <a:cubicBezTo>
                  <a:pt x="102" y="108"/>
                  <a:pt x="105" y="106"/>
                  <a:pt x="108" y="101"/>
                </a:cubicBezTo>
                <a:cubicBezTo>
                  <a:pt x="111" y="97"/>
                  <a:pt x="113" y="93"/>
                  <a:pt x="113" y="87"/>
                </a:cubicBezTo>
                <a:cubicBezTo>
                  <a:pt x="113" y="80"/>
                  <a:pt x="110" y="75"/>
                  <a:pt x="105" y="71"/>
                </a:cubicBezTo>
                <a:cubicBezTo>
                  <a:pt x="100" y="66"/>
                  <a:pt x="93" y="64"/>
                  <a:pt x="85" y="64"/>
                </a:cubicBezTo>
                <a:cubicBezTo>
                  <a:pt x="80" y="64"/>
                  <a:pt x="77" y="65"/>
                  <a:pt x="73" y="66"/>
                </a:cubicBezTo>
                <a:cubicBezTo>
                  <a:pt x="69" y="67"/>
                  <a:pt x="66" y="68"/>
                  <a:pt x="63" y="70"/>
                </a:cubicBezTo>
                <a:cubicBezTo>
                  <a:pt x="58" y="73"/>
                  <a:pt x="55" y="77"/>
                  <a:pt x="52" y="82"/>
                </a:cubicBezTo>
                <a:cubicBezTo>
                  <a:pt x="50" y="87"/>
                  <a:pt x="49" y="92"/>
                  <a:pt x="49" y="97"/>
                </a:cubicBezTo>
                <a:cubicBezTo>
                  <a:pt x="49" y="106"/>
                  <a:pt x="52" y="112"/>
                  <a:pt x="58" y="118"/>
                </a:cubicBezTo>
                <a:cubicBezTo>
                  <a:pt x="63" y="123"/>
                  <a:pt x="71" y="125"/>
                  <a:pt x="81" y="125"/>
                </a:cubicBezTo>
                <a:cubicBezTo>
                  <a:pt x="86" y="125"/>
                  <a:pt x="90" y="124"/>
                  <a:pt x="95" y="123"/>
                </a:cubicBezTo>
                <a:cubicBezTo>
                  <a:pt x="99" y="122"/>
                  <a:pt x="103" y="120"/>
                  <a:pt x="107" y="117"/>
                </a:cubicBezTo>
                <a:cubicBezTo>
                  <a:pt x="112" y="124"/>
                  <a:pt x="112" y="124"/>
                  <a:pt x="112" y="124"/>
                </a:cubicBezTo>
                <a:cubicBezTo>
                  <a:pt x="107" y="127"/>
                  <a:pt x="102" y="130"/>
                  <a:pt x="97" y="132"/>
                </a:cubicBezTo>
                <a:cubicBezTo>
                  <a:pt x="92" y="133"/>
                  <a:pt x="86" y="134"/>
                  <a:pt x="80" y="134"/>
                </a:cubicBezTo>
                <a:cubicBezTo>
                  <a:pt x="75" y="134"/>
                  <a:pt x="69" y="134"/>
                  <a:pt x="65" y="132"/>
                </a:cubicBezTo>
                <a:cubicBezTo>
                  <a:pt x="60" y="130"/>
                  <a:pt x="55" y="128"/>
                  <a:pt x="52" y="125"/>
                </a:cubicBezTo>
                <a:cubicBezTo>
                  <a:pt x="47" y="122"/>
                  <a:pt x="44" y="118"/>
                  <a:pt x="42" y="113"/>
                </a:cubicBezTo>
                <a:cubicBezTo>
                  <a:pt x="40" y="108"/>
                  <a:pt x="38" y="103"/>
                  <a:pt x="38" y="97"/>
                </a:cubicBezTo>
                <a:cubicBezTo>
                  <a:pt x="38" y="92"/>
                  <a:pt x="39" y="88"/>
                  <a:pt x="41" y="83"/>
                </a:cubicBezTo>
                <a:cubicBezTo>
                  <a:pt x="43" y="79"/>
                  <a:pt x="45" y="74"/>
                  <a:pt x="48" y="71"/>
                </a:cubicBezTo>
                <a:cubicBezTo>
                  <a:pt x="52" y="66"/>
                  <a:pt x="58" y="62"/>
                  <a:pt x="64" y="59"/>
                </a:cubicBezTo>
                <a:cubicBezTo>
                  <a:pt x="70" y="56"/>
                  <a:pt x="77" y="55"/>
                  <a:pt x="84" y="55"/>
                </a:cubicBezTo>
                <a:cubicBezTo>
                  <a:pt x="96" y="55"/>
                  <a:pt x="105" y="58"/>
                  <a:pt x="112" y="64"/>
                </a:cubicBezTo>
                <a:cubicBezTo>
                  <a:pt x="119" y="70"/>
                  <a:pt x="123" y="77"/>
                  <a:pt x="123" y="87"/>
                </a:cubicBezTo>
                <a:cubicBezTo>
                  <a:pt x="123" y="92"/>
                  <a:pt x="122" y="96"/>
                  <a:pt x="120" y="1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3" name="矩形 32"/>
          <p:cNvSpPr/>
          <p:nvPr/>
        </p:nvSpPr>
        <p:spPr>
          <a:xfrm>
            <a:off x="1044660" y="724947"/>
            <a:ext cx="39540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/>
              <a:t>三</a:t>
            </a:r>
            <a:r>
              <a:rPr lang="zh-CN" altLang="en-US" sz="3600" smtClean="0"/>
              <a:t>、</a:t>
            </a:r>
            <a:r>
              <a:rPr lang="zh-CN" altLang="en-US" sz="3600"/>
              <a:t>单课</a:t>
            </a:r>
            <a:r>
              <a:rPr lang="zh-CN" altLang="en-US" sz="3600" smtClean="0"/>
              <a:t>品</a:t>
            </a:r>
            <a:r>
              <a:rPr lang="zh-CN" altLang="en-US" sz="3600"/>
              <a:t>析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5219326" y="705604"/>
            <a:ext cx="35848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评论新闻事件</a:t>
            </a:r>
            <a:endParaRPr lang="zh-CN" altLang="en-US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652417" y="2489693"/>
            <a:ext cx="492443" cy="257633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smtClean="0">
                <a:solidFill>
                  <a:srgbClr val="FF0000"/>
                </a:solidFill>
              </a:rPr>
              <a:t>叙议结合   对比鲜明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801639" y="3099584"/>
            <a:ext cx="553998" cy="17534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</a:rPr>
              <a:t>用词准确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23" name="流程图: 过程 22"/>
          <p:cNvSpPr/>
          <p:nvPr/>
        </p:nvSpPr>
        <p:spPr>
          <a:xfrm>
            <a:off x="699770" y="5563905"/>
            <a:ext cx="4055181" cy="869245"/>
          </a:xfrm>
          <a:prstGeom prst="flowChartProces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3200"/>
              <a:t>贯串全文、纵横结合</a:t>
            </a:r>
          </a:p>
        </p:txBody>
      </p:sp>
      <p:sp>
        <p:nvSpPr>
          <p:cNvPr id="39" name="云形标注 38"/>
          <p:cNvSpPr/>
          <p:nvPr/>
        </p:nvSpPr>
        <p:spPr>
          <a:xfrm>
            <a:off x="6368599" y="1078112"/>
            <a:ext cx="5797820" cy="1575187"/>
          </a:xfrm>
          <a:prstGeom prst="cloudCallou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rgbClr val="00B0F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论题具有强烈的新闻性  </a:t>
            </a:r>
            <a:endParaRPr lang="en-US" altLang="zh-CN" sz="2800" smtClean="0">
              <a:solidFill>
                <a:srgbClr val="00B0F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r>
              <a:rPr lang="zh-CN" altLang="en-US" sz="2800" smtClean="0">
                <a:solidFill>
                  <a:srgbClr val="00B0F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论理</a:t>
            </a:r>
            <a:r>
              <a:rPr lang="zh-CN" altLang="en-US" sz="2800">
                <a:solidFill>
                  <a:srgbClr val="00B0F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具有鲜明的思想性  论说具有广泛的公众性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5272416" y="2439034"/>
            <a:ext cx="461665" cy="278709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mtClean="0">
                <a:solidFill>
                  <a:schemeClr val="bg2"/>
                </a:solidFill>
              </a:rPr>
              <a:t>5</a:t>
            </a:r>
            <a:r>
              <a:rPr lang="zh-CN" altLang="zh-CN" smtClean="0">
                <a:solidFill>
                  <a:schemeClr val="bg2"/>
                </a:solidFill>
              </a:rPr>
              <a:t>国</a:t>
            </a:r>
            <a:r>
              <a:rPr lang="zh-CN" altLang="zh-CN">
                <a:solidFill>
                  <a:schemeClr val="bg2"/>
                </a:solidFill>
              </a:rPr>
              <a:t>行公祭，为佑世界和平</a:t>
            </a:r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051165" y="2073910"/>
            <a:ext cx="11861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字魂131号-酷乐潮玩体" panose="00000500000000000000" charset="-122"/>
                <a:ea typeface="字魂131号-酷乐潮玩体" panose="00000500000000000000" charset="-122"/>
              </a:rPr>
              <a:t>小标题</a:t>
            </a:r>
          </a:p>
        </p:txBody>
      </p:sp>
    </p:spTree>
    <p:custDataLst>
      <p:tags r:id="rId3"/>
    </p:custDataLst>
  </p:cSld>
  <p:clrMapOvr>
    <a:masterClrMapping/>
  </p:clrMapOvr>
  <mc:AlternateContent>
    <mc:Choice xmlns:p14="http://schemas.microsoft.com/office/powerpoint/2010/main" Requires="p14">
      <p:transition advTm="3000" p14:dur="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5" grpId="0"/>
      <p:bldP spid="16" grpId="0"/>
      <p:bldP spid="17" grpId="0"/>
      <p:bldP spid="18" grpId="0"/>
      <p:bldP spid="20" grpId="0"/>
      <p:bldP spid="21" grpId="0"/>
      <p:bldP spid="203" grpId="0"/>
      <p:bldP spid="195" grpId="0"/>
      <p:bldP spid="200" grpId="0"/>
      <p:bldP spid="121" grpId="0"/>
      <p:bldP spid="22" grpId="0"/>
      <p:bldP spid="36" grpId="0"/>
      <p:bldP spid="23" grpId="0"/>
      <p:bldP spid="39" grpId="0"/>
      <p:bldP spid="4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241935" y="245110"/>
            <a:ext cx="11708765" cy="6368415"/>
          </a:xfrm>
          <a:prstGeom prst="rect">
            <a:avLst/>
          </a:prstGeom>
          <a:solidFill>
            <a:srgbClr val="E7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41935" y="495300"/>
            <a:ext cx="735330" cy="1225550"/>
            <a:chOff x="382" y="851"/>
            <a:chExt cx="1158" cy="193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rcRect l="49905"/>
            <a:stretch>
              <a:fillRect/>
            </a:stretch>
          </p:blipFill>
          <p:spPr>
            <a:xfrm>
              <a:off x="382" y="851"/>
              <a:ext cx="721" cy="1930"/>
            </a:xfrm>
            <a:prstGeom prst="rect">
              <a:avLst/>
            </a:prstGeom>
          </p:spPr>
        </p:pic>
        <p:sp>
          <p:nvSpPr>
            <p:cNvPr id="13" name="椭圆 12"/>
            <p:cNvSpPr/>
            <p:nvPr/>
          </p:nvSpPr>
          <p:spPr>
            <a:xfrm>
              <a:off x="1206" y="1745"/>
              <a:ext cx="335" cy="335"/>
            </a:xfrm>
            <a:prstGeom prst="ellipse">
              <a:avLst/>
            </a:prstGeom>
            <a:noFill/>
            <a:ln w="31750">
              <a:solidFill>
                <a:srgbClr val="6E9D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" name="图片 10" descr="978edf76a74e2e9818cf3120f253c6f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851" y="5292171"/>
            <a:ext cx="1831269" cy="1321354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044660" y="724947"/>
            <a:ext cx="39540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/>
              <a:t>三</a:t>
            </a:r>
            <a:r>
              <a:rPr lang="zh-CN" altLang="en-US" sz="3600" smtClean="0"/>
              <a:t>、</a:t>
            </a:r>
            <a:r>
              <a:rPr lang="zh-CN" altLang="en-US" sz="3600"/>
              <a:t>单课</a:t>
            </a:r>
            <a:r>
              <a:rPr lang="zh-CN" altLang="en-US" sz="3600" smtClean="0"/>
              <a:t>品</a:t>
            </a:r>
            <a:r>
              <a:rPr lang="zh-CN" altLang="en-US" sz="3600"/>
              <a:t>析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219326" y="705604"/>
            <a:ext cx="35848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总结</a:t>
            </a:r>
            <a:endParaRPr lang="zh-CN" altLang="en-US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9570" y="1720850"/>
            <a:ext cx="9290756" cy="3976443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891645" y="2189158"/>
            <a:ext cx="800219" cy="29310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smtClean="0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用事实说话</a:t>
            </a:r>
            <a:endParaRPr lang="zh-CN" altLang="en-US" sz="4000">
              <a:solidFill>
                <a:srgbClr val="C0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</p:spTree>
    <p:custDataLst>
      <p:tags r:id="rId5"/>
    </p:custDataLst>
  </p:cSld>
  <p:clrMapOvr>
    <a:masterClrMapping/>
  </p:clrMapOvr>
  <mc:AlternateContent>
    <mc:Choice xmlns:p14="http://schemas.microsoft.com/office/powerpoint/2010/main" Requires="p14">
      <p:transition advTm="3000" p14:dur="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241300" y="254000"/>
            <a:ext cx="11708765" cy="6368415"/>
          </a:xfrm>
          <a:prstGeom prst="rect">
            <a:avLst/>
          </a:prstGeom>
          <a:solidFill>
            <a:srgbClr val="E7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50845" y="2388235"/>
            <a:ext cx="9000490" cy="2099945"/>
          </a:xfrm>
          <a:prstGeom prst="rect">
            <a:avLst/>
          </a:prstGeom>
          <a:solidFill>
            <a:srgbClr val="558C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88005" y="2548255"/>
            <a:ext cx="7597775" cy="17551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c1c7db8d2182e17525f82ea6c6df430e"/>
          <p:cNvPicPr>
            <a:picLocks noChangeAspect="1"/>
          </p:cNvPicPr>
          <p:nvPr/>
        </p:nvPicPr>
        <p:blipFill>
          <a:blip r:embed="rId2"/>
          <a:srcRect l="11473" r="14956"/>
          <a:stretch>
            <a:fillRect/>
          </a:stretch>
        </p:blipFill>
        <p:spPr>
          <a:xfrm>
            <a:off x="414020" y="1727200"/>
            <a:ext cx="4291965" cy="392557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635500" y="3023235"/>
            <a:ext cx="589280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zh-CN" altLang="en-US" sz="5400" kern="100" smtClean="0">
                <a:solidFill>
                  <a:srgbClr val="558C9A"/>
                </a:solidFill>
                <a:latin typeface="字魂131号-酷乐潮玩体" panose="00000500000000000000" charset="-122"/>
                <a:ea typeface="字魂131号-酷乐潮玩体" panose="00000500000000000000" charset="-122"/>
                <a:cs typeface="Times New Roman" panose="02020603050405020304" pitchFamily="18" charset="0"/>
              </a:rPr>
              <a:t>单元知识点</a:t>
            </a:r>
            <a:endParaRPr lang="zh-CN" altLang="en-US" sz="5400" kern="100">
              <a:solidFill>
                <a:srgbClr val="558C9A"/>
              </a:solidFill>
              <a:latin typeface="字魂131号-酷乐潮玩体" panose="00000500000000000000" charset="-122"/>
              <a:ea typeface="字魂131号-酷乐潮玩体" panose="00000500000000000000" charset="-122"/>
              <a:cs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1042650" y="3145155"/>
            <a:ext cx="717550" cy="857885"/>
            <a:chOff x="16623" y="1544"/>
            <a:chExt cx="1130" cy="1351"/>
          </a:xfrm>
          <a:solidFill>
            <a:schemeClr val="bg1"/>
          </a:solidFill>
        </p:grpSpPr>
        <p:sp>
          <p:nvSpPr>
            <p:cNvPr id="21" name="椭圆 20"/>
            <p:cNvSpPr/>
            <p:nvPr/>
          </p:nvSpPr>
          <p:spPr>
            <a:xfrm>
              <a:off x="17015" y="2157"/>
              <a:ext cx="738" cy="738"/>
            </a:xfrm>
            <a:prstGeom prst="ellipse">
              <a:avLst/>
            </a:prstGeom>
            <a:grpFill/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6623" y="1544"/>
              <a:ext cx="392" cy="3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椭圆 12"/>
          <p:cNvSpPr/>
          <p:nvPr/>
        </p:nvSpPr>
        <p:spPr>
          <a:xfrm>
            <a:off x="11487150" y="2934970"/>
            <a:ext cx="273050" cy="273050"/>
          </a:xfrm>
          <a:prstGeom prst="ellipse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六边形 14"/>
          <p:cNvSpPr/>
          <p:nvPr/>
        </p:nvSpPr>
        <p:spPr>
          <a:xfrm>
            <a:off x="6136005" y="2175510"/>
            <a:ext cx="2089150" cy="578485"/>
          </a:xfrm>
          <a:prstGeom prst="hexagon">
            <a:avLst/>
          </a:prstGeom>
          <a:solidFill>
            <a:srgbClr val="E842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558280" y="2234565"/>
            <a:ext cx="1338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solidFill>
                  <a:schemeClr val="bg1"/>
                </a:solidFill>
                <a:latin typeface="字魂131号-酷乐潮玩体" panose="00000500000000000000" charset="-122"/>
                <a:ea typeface="字魂131号-酷乐潮玩体" panose="00000500000000000000" charset="-122"/>
              </a:rPr>
              <a:t>Part4  </a:t>
            </a:r>
            <a:endParaRPr lang="en-US" altLang="zh-CN" sz="2400" b="1">
              <a:solidFill>
                <a:schemeClr val="bg1"/>
              </a:solidFill>
              <a:latin typeface="字魂131号-酷乐潮玩体" panose="00000500000000000000" charset="-122"/>
              <a:ea typeface="字魂131号-酷乐潮玩体" panose="00000500000000000000" charset="-122"/>
            </a:endParaRPr>
          </a:p>
        </p:txBody>
      </p:sp>
      <p:pic>
        <p:nvPicPr>
          <p:cNvPr id="2" name="图片 1" descr="052ce27eb810b2bba3b361745997bc9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19995" y="-15875"/>
            <a:ext cx="1743075" cy="174307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advTm="3000" p14:dur="0"/>
    </mc:Choice>
    <mc:Fallback>
      <p:transition advTm="3000"/>
    </mc:Fallback>
  </mc:AlternateContent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241935" y="245110"/>
            <a:ext cx="11708765" cy="6368415"/>
          </a:xfrm>
          <a:prstGeom prst="rect">
            <a:avLst/>
          </a:prstGeom>
          <a:solidFill>
            <a:srgbClr val="E7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41935" y="495300"/>
            <a:ext cx="735330" cy="1225550"/>
            <a:chOff x="382" y="851"/>
            <a:chExt cx="1158" cy="193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rcRect l="49905"/>
            <a:stretch>
              <a:fillRect/>
            </a:stretch>
          </p:blipFill>
          <p:spPr>
            <a:xfrm>
              <a:off x="382" y="851"/>
              <a:ext cx="721" cy="1930"/>
            </a:xfrm>
            <a:prstGeom prst="rect">
              <a:avLst/>
            </a:prstGeom>
          </p:spPr>
        </p:pic>
        <p:sp>
          <p:nvSpPr>
            <p:cNvPr id="13" name="椭圆 12"/>
            <p:cNvSpPr/>
            <p:nvPr/>
          </p:nvSpPr>
          <p:spPr>
            <a:xfrm>
              <a:off x="1206" y="1745"/>
              <a:ext cx="335" cy="335"/>
            </a:xfrm>
            <a:prstGeom prst="ellipse">
              <a:avLst/>
            </a:prstGeom>
            <a:noFill/>
            <a:ln w="31750">
              <a:solidFill>
                <a:srgbClr val="6E9D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" name="图片 10" descr="978edf76a74e2e9818cf3120f253c6f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851" y="5292171"/>
            <a:ext cx="1831269" cy="1321354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027890" y="1584596"/>
            <a:ext cx="988906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1.</a:t>
            </a:r>
            <a:r>
              <a:rPr lang="zh-CN" altLang="zh-CN">
                <a:solidFill>
                  <a:srgbClr val="FF0000"/>
                </a:solidFill>
              </a:rPr>
              <a:t>消息两则</a:t>
            </a:r>
          </a:p>
          <a:p>
            <a:r>
              <a:rPr lang="zh-CN" altLang="zh-CN"/>
              <a:t>溃退（</a:t>
            </a:r>
            <a:r>
              <a:rPr lang="en-US" altLang="zh-CN" err="1"/>
              <a:t>kuì</a:t>
            </a:r>
            <a:r>
              <a:rPr lang="zh-CN" altLang="zh-CN"/>
              <a:t>）</a:t>
            </a:r>
            <a:r>
              <a:rPr lang="en-US" altLang="zh-CN"/>
              <a:t>  </a:t>
            </a:r>
            <a:r>
              <a:rPr lang="zh-CN" altLang="zh-CN" smtClean="0"/>
              <a:t>泄气</a:t>
            </a:r>
            <a:r>
              <a:rPr lang="zh-CN" altLang="zh-CN"/>
              <a:t>（</a:t>
            </a:r>
            <a:r>
              <a:rPr lang="en-US" altLang="zh-CN" err="1"/>
              <a:t>xiè</a:t>
            </a:r>
            <a:r>
              <a:rPr lang="zh-CN" altLang="zh-CN"/>
              <a:t>）</a:t>
            </a:r>
            <a:r>
              <a:rPr lang="en-US" altLang="zh-CN"/>
              <a:t>  </a:t>
            </a:r>
            <a:r>
              <a:rPr lang="zh-CN" altLang="zh-CN" smtClean="0"/>
              <a:t>督战</a:t>
            </a:r>
            <a:r>
              <a:rPr lang="zh-CN" altLang="zh-CN"/>
              <a:t>（</a:t>
            </a:r>
            <a:r>
              <a:rPr lang="en-US" altLang="zh-CN" err="1"/>
              <a:t>dū</a:t>
            </a:r>
            <a:r>
              <a:rPr lang="zh-CN" altLang="zh-CN"/>
              <a:t>）</a:t>
            </a:r>
            <a:r>
              <a:rPr lang="en-US" altLang="zh-CN"/>
              <a:t>  </a:t>
            </a:r>
            <a:r>
              <a:rPr lang="zh-CN" altLang="zh-CN" smtClean="0"/>
              <a:t>要塞</a:t>
            </a:r>
            <a:r>
              <a:rPr lang="zh-CN" altLang="zh-CN"/>
              <a:t>（</a:t>
            </a:r>
            <a:r>
              <a:rPr lang="en-US" altLang="zh-CN" err="1"/>
              <a:t>sài</a:t>
            </a:r>
            <a:r>
              <a:rPr lang="zh-CN" altLang="zh-CN"/>
              <a:t>）</a:t>
            </a:r>
            <a:r>
              <a:rPr lang="en-US" altLang="zh-CN"/>
              <a:t>  </a:t>
            </a:r>
            <a:r>
              <a:rPr lang="zh-CN" altLang="zh-CN"/>
              <a:t>业已（</a:t>
            </a:r>
            <a:r>
              <a:rPr lang="en-US" altLang="zh-CN" err="1"/>
              <a:t>yǐ</a:t>
            </a:r>
            <a:r>
              <a:rPr lang="zh-CN" altLang="zh-CN"/>
              <a:t>）</a:t>
            </a:r>
            <a:r>
              <a:rPr lang="en-US" altLang="zh-CN"/>
              <a:t>  </a:t>
            </a:r>
            <a:endParaRPr lang="en-US" altLang="zh-CN" smtClean="0"/>
          </a:p>
          <a:p>
            <a:r>
              <a:rPr lang="zh-CN" altLang="zh-CN" smtClean="0"/>
              <a:t>摧枯拉朽</a:t>
            </a:r>
            <a:r>
              <a:rPr lang="zh-CN" altLang="zh-CN"/>
              <a:t>（</a:t>
            </a:r>
            <a:r>
              <a:rPr lang="en-US" altLang="zh-CN" err="1"/>
              <a:t>xiǔ</a:t>
            </a:r>
            <a:r>
              <a:rPr lang="zh-CN" altLang="zh-CN"/>
              <a:t>）</a:t>
            </a:r>
            <a:r>
              <a:rPr lang="en-US" altLang="zh-CN"/>
              <a:t>  </a:t>
            </a:r>
            <a:r>
              <a:rPr lang="zh-CN" altLang="zh-CN"/>
              <a:t>锐不可当</a:t>
            </a:r>
            <a:r>
              <a:rPr lang="en-US" altLang="zh-CN"/>
              <a:t> </a:t>
            </a:r>
            <a:r>
              <a:rPr lang="zh-CN" altLang="zh-CN"/>
              <a:t>（</a:t>
            </a:r>
            <a:r>
              <a:rPr lang="en-US" altLang="zh-CN" err="1"/>
              <a:t>dāng</a:t>
            </a:r>
            <a:r>
              <a:rPr lang="zh-CN" altLang="zh-CN"/>
              <a:t>）</a:t>
            </a:r>
            <a:br>
              <a:rPr lang="en-US" altLang="zh-CN"/>
            </a:br>
            <a:r>
              <a:rPr lang="en-US" altLang="zh-CN" smtClean="0">
                <a:solidFill>
                  <a:srgbClr val="FF0000"/>
                </a:solidFill>
              </a:rPr>
              <a:t>2</a:t>
            </a:r>
            <a:r>
              <a:rPr lang="en-US" altLang="zh-CN">
                <a:solidFill>
                  <a:srgbClr val="FF0000"/>
                </a:solidFill>
              </a:rPr>
              <a:t>.</a:t>
            </a:r>
            <a:r>
              <a:rPr lang="zh-CN" altLang="zh-CN" smtClean="0">
                <a:solidFill>
                  <a:srgbClr val="FF0000"/>
                </a:solidFill>
              </a:rPr>
              <a:t>首届</a:t>
            </a:r>
            <a:r>
              <a:rPr lang="zh-CN" altLang="zh-CN">
                <a:solidFill>
                  <a:srgbClr val="FF0000"/>
                </a:solidFill>
              </a:rPr>
              <a:t>诺贝尔奖颁发</a:t>
            </a:r>
            <a:br>
              <a:rPr lang="en-US" altLang="zh-CN"/>
            </a:br>
            <a:r>
              <a:rPr lang="zh-CN" altLang="zh-CN"/>
              <a:t>颁发（</a:t>
            </a:r>
            <a:r>
              <a:rPr lang="en-US" altLang="zh-CN" err="1"/>
              <a:t>bān</a:t>
            </a:r>
            <a:r>
              <a:rPr lang="zh-CN" altLang="zh-CN"/>
              <a:t>）</a:t>
            </a:r>
            <a:r>
              <a:rPr lang="en-US" altLang="zh-CN"/>
              <a:t>    </a:t>
            </a:r>
            <a:r>
              <a:rPr lang="zh-CN" altLang="zh-CN"/>
              <a:t>遗嘱（</a:t>
            </a:r>
            <a:r>
              <a:rPr lang="en-US" altLang="zh-CN" err="1"/>
              <a:t>zhǔ</a:t>
            </a:r>
            <a:r>
              <a:rPr lang="zh-CN" altLang="zh-CN"/>
              <a:t>）</a:t>
            </a:r>
            <a:r>
              <a:rPr lang="en-US" altLang="zh-CN"/>
              <a:t>   </a:t>
            </a:r>
            <a:r>
              <a:rPr lang="zh-CN" altLang="zh-CN"/>
              <a:t>建树</a:t>
            </a:r>
            <a:r>
              <a:rPr lang="en-US" altLang="zh-CN"/>
              <a:t>    </a:t>
            </a:r>
            <a:r>
              <a:rPr lang="zh-CN" altLang="zh-CN"/>
              <a:t>仲裁（</a:t>
            </a:r>
            <a:r>
              <a:rPr lang="en-US" altLang="zh-CN" err="1"/>
              <a:t>zhòng</a:t>
            </a:r>
            <a:r>
              <a:rPr lang="zh-CN" altLang="zh-CN"/>
              <a:t>）</a:t>
            </a:r>
            <a:r>
              <a:rPr lang="en-US" altLang="zh-CN"/>
              <a:t>    </a:t>
            </a:r>
            <a:r>
              <a:rPr lang="zh-CN" altLang="zh-CN"/>
              <a:t>巨额（</a:t>
            </a:r>
            <a:r>
              <a:rPr lang="en-US" altLang="zh-CN"/>
              <a:t>é</a:t>
            </a:r>
            <a:r>
              <a:rPr lang="zh-CN" altLang="zh-CN"/>
              <a:t>）</a:t>
            </a:r>
            <a:br>
              <a:rPr lang="en-US" altLang="zh-CN"/>
            </a:br>
            <a:r>
              <a:rPr lang="en-US" altLang="zh-CN" smtClean="0">
                <a:solidFill>
                  <a:srgbClr val="FF0000"/>
                </a:solidFill>
              </a:rPr>
              <a:t>3.</a:t>
            </a:r>
            <a:r>
              <a:rPr lang="zh-CN" altLang="zh-CN" smtClean="0">
                <a:solidFill>
                  <a:srgbClr val="FF0000"/>
                </a:solidFill>
              </a:rPr>
              <a:t>飞天</a:t>
            </a:r>
            <a:r>
              <a:rPr lang="zh-CN" altLang="zh-CN">
                <a:solidFill>
                  <a:srgbClr val="FF0000"/>
                </a:solidFill>
              </a:rPr>
              <a:t>凌空</a:t>
            </a:r>
            <a:br>
              <a:rPr lang="en-US" altLang="zh-CN"/>
            </a:br>
            <a:r>
              <a:rPr lang="zh-CN" altLang="zh-CN"/>
              <a:t>凌空（</a:t>
            </a:r>
            <a:r>
              <a:rPr lang="en-US" altLang="zh-CN" err="1"/>
              <a:t>línɡ</a:t>
            </a:r>
            <a:r>
              <a:rPr lang="zh-CN" altLang="zh-CN"/>
              <a:t>）</a:t>
            </a:r>
            <a:r>
              <a:rPr lang="en-US" altLang="zh-CN"/>
              <a:t>    </a:t>
            </a:r>
            <a:r>
              <a:rPr lang="zh-CN" altLang="zh-CN"/>
              <a:t>翘首（</a:t>
            </a:r>
            <a:r>
              <a:rPr lang="en-US" altLang="zh-CN" err="1"/>
              <a:t>qiáo</a:t>
            </a:r>
            <a:r>
              <a:rPr lang="zh-CN" altLang="zh-CN"/>
              <a:t>）</a:t>
            </a:r>
            <a:r>
              <a:rPr lang="en-US" altLang="zh-CN"/>
              <a:t>    </a:t>
            </a:r>
            <a:r>
              <a:rPr lang="zh-CN" altLang="zh-CN"/>
              <a:t>酷似</a:t>
            </a:r>
            <a:r>
              <a:rPr lang="en-US" altLang="zh-CN"/>
              <a:t>    </a:t>
            </a:r>
            <a:r>
              <a:rPr lang="zh-CN" altLang="zh-CN"/>
              <a:t>潇洒（</a:t>
            </a:r>
            <a:r>
              <a:rPr lang="en-US" altLang="zh-CN" err="1"/>
              <a:t>xiāo</a:t>
            </a:r>
            <a:r>
              <a:rPr lang="zh-CN" altLang="zh-CN"/>
              <a:t>）</a:t>
            </a:r>
            <a:r>
              <a:rPr lang="en-US" altLang="zh-CN"/>
              <a:t>   </a:t>
            </a:r>
            <a:r>
              <a:rPr lang="zh-CN" altLang="zh-CN"/>
              <a:t>轻盈（</a:t>
            </a:r>
            <a:r>
              <a:rPr lang="en-US" altLang="zh-CN" err="1"/>
              <a:t>yíng</a:t>
            </a:r>
            <a:r>
              <a:rPr lang="zh-CN" altLang="zh-CN"/>
              <a:t>）</a:t>
            </a:r>
            <a:r>
              <a:rPr lang="en-US" altLang="zh-CN"/>
              <a:t>   </a:t>
            </a:r>
            <a:r>
              <a:rPr lang="zh-CN" altLang="zh-CN"/>
              <a:t>悄然（</a:t>
            </a:r>
            <a:r>
              <a:rPr lang="en-US" altLang="zh-CN" err="1"/>
              <a:t>qiǎo</a:t>
            </a:r>
            <a:r>
              <a:rPr lang="zh-CN" altLang="zh-CN"/>
              <a:t>）</a:t>
            </a:r>
            <a:r>
              <a:rPr lang="en-US" altLang="zh-CN"/>
              <a:t>  </a:t>
            </a:r>
            <a:endParaRPr lang="en-US" altLang="zh-CN" smtClean="0"/>
          </a:p>
          <a:p>
            <a:r>
              <a:rPr lang="zh-CN" altLang="zh-CN" smtClean="0"/>
              <a:t>由衷</a:t>
            </a:r>
            <a:r>
              <a:rPr lang="zh-CN" altLang="zh-CN"/>
              <a:t>（</a:t>
            </a:r>
            <a:r>
              <a:rPr lang="en-US" altLang="zh-CN" err="1"/>
              <a:t>zhōng</a:t>
            </a:r>
            <a:r>
              <a:rPr lang="zh-CN" altLang="zh-CN"/>
              <a:t>）</a:t>
            </a:r>
            <a:r>
              <a:rPr lang="en-US" altLang="zh-CN"/>
              <a:t>  </a:t>
            </a:r>
            <a:r>
              <a:rPr lang="zh-CN" altLang="zh-CN"/>
              <a:t>新秀</a:t>
            </a:r>
            <a:r>
              <a:rPr lang="en-US" altLang="zh-CN"/>
              <a:t>    </a:t>
            </a:r>
            <a:r>
              <a:rPr lang="zh-CN" altLang="zh-CN"/>
              <a:t>屏息敛声（</a:t>
            </a:r>
            <a:r>
              <a:rPr lang="en-US" altLang="zh-CN" err="1"/>
              <a:t>bǐng</a:t>
            </a:r>
            <a:r>
              <a:rPr lang="zh-CN" altLang="zh-CN"/>
              <a:t>）</a:t>
            </a:r>
            <a:r>
              <a:rPr lang="en-US" altLang="zh-CN"/>
              <a:t>   </a:t>
            </a:r>
            <a:r>
              <a:rPr lang="zh-CN" altLang="zh-CN"/>
              <a:t>眼花缭乱（</a:t>
            </a:r>
            <a:r>
              <a:rPr lang="en-US" altLang="zh-CN" err="1"/>
              <a:t>liáo</a:t>
            </a:r>
            <a:r>
              <a:rPr lang="zh-CN" altLang="zh-CN"/>
              <a:t>）</a:t>
            </a:r>
            <a:r>
              <a:rPr lang="en-US" altLang="zh-CN"/>
              <a:t>    </a:t>
            </a:r>
            <a:r>
              <a:rPr lang="zh-CN" altLang="zh-CN"/>
              <a:t>如梦初醒</a:t>
            </a:r>
            <a:br>
              <a:rPr lang="en-US" altLang="zh-CN"/>
            </a:br>
            <a:r>
              <a:rPr lang="en-US" altLang="zh-CN" smtClean="0">
                <a:solidFill>
                  <a:srgbClr val="FF0000"/>
                </a:solidFill>
              </a:rPr>
              <a:t>4.</a:t>
            </a:r>
            <a:r>
              <a:rPr lang="zh-CN" altLang="zh-CN" smtClean="0">
                <a:solidFill>
                  <a:srgbClr val="FF0000"/>
                </a:solidFill>
              </a:rPr>
              <a:t>一</a:t>
            </a:r>
            <a:r>
              <a:rPr lang="zh-CN" altLang="zh-CN">
                <a:solidFill>
                  <a:srgbClr val="FF0000"/>
                </a:solidFill>
              </a:rPr>
              <a:t>着惊海天</a:t>
            </a:r>
            <a:br>
              <a:rPr lang="en-US" altLang="zh-CN"/>
            </a:br>
            <a:r>
              <a:rPr lang="zh-CN" altLang="zh-CN" smtClean="0"/>
              <a:t>浩瀚</a:t>
            </a:r>
            <a:r>
              <a:rPr lang="zh-CN" altLang="zh-CN"/>
              <a:t>（</a:t>
            </a:r>
            <a:r>
              <a:rPr lang="en-US" altLang="zh-CN" err="1"/>
              <a:t>hàn</a:t>
            </a:r>
            <a:r>
              <a:rPr lang="zh-CN" altLang="zh-CN"/>
              <a:t>）</a:t>
            </a:r>
            <a:r>
              <a:rPr lang="en-US" altLang="zh-CN"/>
              <a:t>  </a:t>
            </a:r>
            <a:r>
              <a:rPr lang="zh-CN" altLang="zh-CN"/>
              <a:t>娴熟（</a:t>
            </a:r>
            <a:r>
              <a:rPr lang="en-US" altLang="zh-CN" err="1"/>
              <a:t>xián</a:t>
            </a:r>
            <a:r>
              <a:rPr lang="zh-CN" altLang="zh-CN"/>
              <a:t>）</a:t>
            </a:r>
            <a:r>
              <a:rPr lang="en-US" altLang="zh-CN"/>
              <a:t>    </a:t>
            </a:r>
            <a:r>
              <a:rPr lang="zh-CN" altLang="zh-CN"/>
              <a:t>咆哮（</a:t>
            </a:r>
            <a:r>
              <a:rPr lang="en-US" altLang="zh-CN" err="1"/>
              <a:t>páo xiào </a:t>
            </a:r>
            <a:r>
              <a:rPr lang="zh-CN" altLang="zh-CN"/>
              <a:t>）</a:t>
            </a:r>
            <a:r>
              <a:rPr lang="en-US" altLang="zh-CN"/>
              <a:t>  </a:t>
            </a:r>
            <a:r>
              <a:rPr lang="zh-CN" altLang="zh-CN"/>
              <a:t>镌刻（</a:t>
            </a:r>
            <a:r>
              <a:rPr lang="en-US" altLang="zh-CN"/>
              <a:t> juān</a:t>
            </a:r>
            <a:r>
              <a:rPr lang="zh-CN" altLang="zh-CN"/>
              <a:t>）</a:t>
            </a:r>
            <a:r>
              <a:rPr lang="en-US" altLang="zh-CN"/>
              <a:t>    </a:t>
            </a:r>
            <a:r>
              <a:rPr lang="zh-CN" altLang="zh-CN"/>
              <a:t>一丝不苟（</a:t>
            </a:r>
            <a:r>
              <a:rPr lang="en-US" altLang="zh-CN" err="1"/>
              <a:t>gǒu</a:t>
            </a:r>
            <a:r>
              <a:rPr lang="zh-CN" altLang="zh-CN"/>
              <a:t>）</a:t>
            </a:r>
            <a:r>
              <a:rPr lang="en-US" altLang="zh-CN"/>
              <a:t>  </a:t>
            </a:r>
            <a:r>
              <a:rPr lang="zh-CN" altLang="zh-CN"/>
              <a:t>白手起家</a:t>
            </a:r>
            <a:r>
              <a:rPr lang="en-US" altLang="zh-CN"/>
              <a:t>  </a:t>
            </a:r>
            <a:endParaRPr lang="en-US" altLang="zh-CN" smtClean="0"/>
          </a:p>
          <a:p>
            <a:r>
              <a:rPr lang="zh-CN" altLang="zh-CN" smtClean="0"/>
              <a:t>殚精竭虑</a:t>
            </a:r>
            <a:r>
              <a:rPr lang="zh-CN" altLang="zh-CN"/>
              <a:t>（</a:t>
            </a:r>
            <a:r>
              <a:rPr lang="en-US" altLang="zh-CN" err="1"/>
              <a:t>dān jié</a:t>
            </a:r>
            <a:r>
              <a:rPr lang="zh-CN" altLang="zh-CN"/>
              <a:t>）</a:t>
            </a:r>
            <a:r>
              <a:rPr lang="en-US" altLang="zh-CN"/>
              <a:t>  </a:t>
            </a:r>
            <a:endParaRPr lang="en-US" altLang="zh-CN" smtClean="0"/>
          </a:p>
          <a:p>
            <a:r>
              <a:rPr lang="en-US" altLang="zh-CN" smtClean="0">
                <a:solidFill>
                  <a:srgbClr val="FF0000"/>
                </a:solidFill>
              </a:rPr>
              <a:t>5.</a:t>
            </a:r>
            <a:r>
              <a:rPr lang="zh-CN" altLang="zh-CN">
                <a:solidFill>
                  <a:srgbClr val="FF0000"/>
                </a:solidFill>
              </a:rPr>
              <a:t>国行公祭，为佑世界</a:t>
            </a:r>
            <a:r>
              <a:rPr lang="zh-CN" altLang="zh-CN" smtClean="0">
                <a:solidFill>
                  <a:srgbClr val="FF0000"/>
                </a:solidFill>
              </a:rPr>
              <a:t>和平</a:t>
            </a:r>
            <a:endParaRPr lang="en-US" altLang="zh-CN" smtClean="0">
              <a:solidFill>
                <a:srgbClr val="FF0000"/>
              </a:solidFill>
            </a:endParaRPr>
          </a:p>
          <a:p>
            <a:r>
              <a:rPr lang="zh-CN" altLang="zh-CN" smtClean="0"/>
              <a:t>初衷</a:t>
            </a:r>
            <a:r>
              <a:rPr lang="zh-CN" altLang="zh-CN"/>
              <a:t>（</a:t>
            </a:r>
            <a:r>
              <a:rPr lang="en-US" altLang="zh-CN" err="1"/>
              <a:t>zhōng</a:t>
            </a:r>
            <a:r>
              <a:rPr lang="zh-CN" altLang="zh-CN"/>
              <a:t>）</a:t>
            </a:r>
            <a:r>
              <a:rPr lang="en-US" altLang="zh-CN"/>
              <a:t>  </a:t>
            </a:r>
            <a:r>
              <a:rPr lang="zh-CN" altLang="zh-CN"/>
              <a:t>杀戮（</a:t>
            </a:r>
            <a:r>
              <a:rPr lang="en-US" altLang="zh-CN" err="1"/>
              <a:t>lù</a:t>
            </a:r>
            <a:r>
              <a:rPr lang="zh-CN" altLang="zh-CN"/>
              <a:t>）</a:t>
            </a:r>
            <a:r>
              <a:rPr lang="en-US" altLang="zh-CN"/>
              <a:t>   </a:t>
            </a:r>
            <a:r>
              <a:rPr lang="zh-CN" altLang="zh-CN"/>
              <a:t>篡（</a:t>
            </a:r>
            <a:r>
              <a:rPr lang="en-US" altLang="zh-CN" err="1"/>
              <a:t>cuàn</a:t>
            </a:r>
            <a:r>
              <a:rPr lang="zh-CN" altLang="zh-CN"/>
              <a:t>）改</a:t>
            </a:r>
            <a:r>
              <a:rPr lang="en-US" altLang="zh-CN"/>
              <a:t>  </a:t>
            </a:r>
            <a:r>
              <a:rPr lang="zh-CN" altLang="zh-CN"/>
              <a:t>抵（</a:t>
            </a:r>
            <a:r>
              <a:rPr lang="en-US" altLang="zh-CN" err="1"/>
              <a:t>dǐ</a:t>
            </a:r>
            <a:r>
              <a:rPr lang="zh-CN" altLang="zh-CN"/>
              <a:t>）赖</a:t>
            </a:r>
            <a:r>
              <a:rPr lang="en-US" altLang="zh-CN"/>
              <a:t>  </a:t>
            </a:r>
            <a:r>
              <a:rPr lang="zh-CN" altLang="zh-CN"/>
              <a:t>妄（</a:t>
            </a:r>
            <a:r>
              <a:rPr lang="en-US" altLang="zh-CN" err="1"/>
              <a:t>wàng</a:t>
            </a:r>
            <a:r>
              <a:rPr lang="zh-CN" altLang="zh-CN"/>
              <a:t>）图 </a:t>
            </a:r>
            <a:endParaRPr lang="en-US" altLang="zh-CN" smtClean="0"/>
          </a:p>
          <a:p>
            <a:r>
              <a:rPr lang="zh-CN" altLang="zh-CN" smtClean="0"/>
              <a:t>辱没</a:t>
            </a:r>
            <a:r>
              <a:rPr lang="zh-CN" altLang="zh-CN"/>
              <a:t>（</a:t>
            </a:r>
            <a:r>
              <a:rPr lang="en-US" altLang="zh-CN" err="1"/>
              <a:t>mò</a:t>
            </a:r>
            <a:r>
              <a:rPr lang="zh-CN" altLang="zh-CN"/>
              <a:t>）</a:t>
            </a:r>
            <a:r>
              <a:rPr lang="en-US" altLang="zh-CN"/>
              <a:t>   </a:t>
            </a:r>
            <a:r>
              <a:rPr lang="zh-CN" altLang="zh-CN"/>
              <a:t>呓（</a:t>
            </a:r>
            <a:r>
              <a:rPr lang="en-US" altLang="zh-CN" err="1"/>
              <a:t>yì</a:t>
            </a:r>
            <a:r>
              <a:rPr lang="zh-CN" altLang="zh-CN"/>
              <a:t>）语</a:t>
            </a:r>
            <a:r>
              <a:rPr lang="en-US" altLang="zh-CN"/>
              <a:t>  </a:t>
            </a:r>
            <a:r>
              <a:rPr lang="zh-CN" altLang="zh-CN"/>
              <a:t>遁（</a:t>
            </a:r>
            <a:r>
              <a:rPr lang="en-US" altLang="zh-CN" err="1"/>
              <a:t>dùn</a:t>
            </a:r>
            <a:r>
              <a:rPr lang="zh-CN" altLang="zh-CN"/>
              <a:t>）形</a:t>
            </a:r>
            <a:r>
              <a:rPr lang="en-US" altLang="zh-CN"/>
              <a:t>   </a:t>
            </a:r>
            <a:r>
              <a:rPr lang="zh-CN" altLang="zh-CN"/>
              <a:t>铭（</a:t>
            </a:r>
            <a:r>
              <a:rPr lang="en-US" altLang="zh-CN" err="1"/>
              <a:t>míng</a:t>
            </a:r>
            <a:r>
              <a:rPr lang="zh-CN" altLang="zh-CN"/>
              <a:t>）记</a:t>
            </a:r>
            <a:r>
              <a:rPr lang="en-US" altLang="zh-CN"/>
              <a:t>  </a:t>
            </a:r>
            <a:r>
              <a:rPr lang="zh-CN" altLang="zh-CN"/>
              <a:t>彰（</a:t>
            </a:r>
            <a:r>
              <a:rPr lang="en-US" altLang="zh-CN" err="1"/>
              <a:t>zhāng</a:t>
            </a:r>
            <a:r>
              <a:rPr lang="zh-CN" altLang="zh-CN"/>
              <a:t>）显</a:t>
            </a:r>
            <a:r>
              <a:rPr lang="en-US" altLang="zh-CN"/>
              <a:t>  </a:t>
            </a:r>
            <a:r>
              <a:rPr lang="zh-CN" altLang="zh-CN"/>
              <a:t>惨绝人寰（</a:t>
            </a:r>
            <a:r>
              <a:rPr lang="en-US" altLang="zh-CN" err="1"/>
              <a:t>huán</a:t>
            </a:r>
            <a:r>
              <a:rPr lang="zh-CN" altLang="zh-CN"/>
              <a:t>）</a:t>
            </a:r>
            <a:r>
              <a:rPr lang="en-US" altLang="zh-CN"/>
              <a:t>  </a:t>
            </a:r>
            <a:endParaRPr lang="en-US" altLang="zh-CN" smtClean="0"/>
          </a:p>
          <a:p>
            <a:r>
              <a:rPr lang="zh-CN" altLang="zh-CN" smtClean="0"/>
              <a:t>振聋发聩 </a:t>
            </a:r>
            <a:r>
              <a:rPr lang="zh-CN" altLang="zh-CN"/>
              <a:t>（</a:t>
            </a:r>
            <a:r>
              <a:rPr lang="en-US" altLang="zh-CN" err="1"/>
              <a:t>kuì</a:t>
            </a:r>
            <a:r>
              <a:rPr lang="zh-CN" altLang="zh-CN"/>
              <a:t>）</a:t>
            </a:r>
          </a:p>
          <a:p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44660" y="724947"/>
            <a:ext cx="39540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/>
              <a:t>四</a:t>
            </a:r>
            <a:r>
              <a:rPr lang="zh-CN" altLang="en-US" sz="3600" smtClean="0"/>
              <a:t>、语文知识点</a:t>
            </a:r>
            <a:endParaRPr lang="zh-CN" altLang="en-US" sz="3600"/>
          </a:p>
        </p:txBody>
      </p:sp>
      <p:sp>
        <p:nvSpPr>
          <p:cNvPr id="18" name="文本框 17"/>
          <p:cNvSpPr txBox="1"/>
          <p:nvPr/>
        </p:nvSpPr>
        <p:spPr>
          <a:xfrm>
            <a:off x="5219326" y="705604"/>
            <a:ext cx="35848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字词识记</a:t>
            </a:r>
            <a:endParaRPr lang="zh-CN" altLang="en-US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advTm="3000" p14:dur="0"/>
    </mc:Choice>
    <mc:Fallback>
      <p:transition advTm="3000"/>
    </mc:Fallback>
  </mc:AlternateContent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297851" y="245110"/>
            <a:ext cx="11708765" cy="6368415"/>
          </a:xfrm>
          <a:prstGeom prst="rect">
            <a:avLst/>
          </a:prstGeom>
          <a:solidFill>
            <a:srgbClr val="E7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978edf76a74e2e9818cf3120f253c6f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851" y="5292171"/>
            <a:ext cx="1831269" cy="1321354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1639178" y="1613198"/>
            <a:ext cx="11016948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smtClean="0"/>
              <a:t>溃退</a:t>
            </a:r>
            <a:r>
              <a:rPr lang="zh-CN" altLang="zh-CN" sz="3200"/>
              <a:t>（</a:t>
            </a:r>
            <a:r>
              <a:rPr lang="en-US" altLang="zh-CN" sz="3200" err="1"/>
              <a:t>kuì</a:t>
            </a:r>
            <a:r>
              <a:rPr lang="zh-CN" altLang="zh-CN" sz="3200"/>
              <a:t>）</a:t>
            </a:r>
            <a:r>
              <a:rPr lang="en-US" altLang="zh-CN" sz="3200"/>
              <a:t>    </a:t>
            </a:r>
            <a:r>
              <a:rPr lang="zh-CN" altLang="zh-CN" sz="3200"/>
              <a:t>要塞（</a:t>
            </a:r>
            <a:r>
              <a:rPr lang="en-US" altLang="zh-CN" sz="3200" err="1"/>
              <a:t>sài</a:t>
            </a:r>
            <a:r>
              <a:rPr lang="zh-CN" altLang="zh-CN" sz="3200"/>
              <a:t>）</a:t>
            </a:r>
            <a:r>
              <a:rPr lang="en-US" altLang="zh-CN" sz="3200"/>
              <a:t>  </a:t>
            </a:r>
            <a:r>
              <a:rPr lang="zh-CN" altLang="zh-CN" sz="3200" smtClean="0"/>
              <a:t>摧枯拉朽</a:t>
            </a:r>
            <a:r>
              <a:rPr lang="zh-CN" altLang="zh-CN" sz="3200"/>
              <a:t>（</a:t>
            </a:r>
            <a:r>
              <a:rPr lang="en-US" altLang="zh-CN" sz="3200" err="1"/>
              <a:t>xiǔ</a:t>
            </a:r>
            <a:r>
              <a:rPr lang="zh-CN" altLang="zh-CN" sz="3200"/>
              <a:t>）</a:t>
            </a:r>
            <a:r>
              <a:rPr lang="en-US" altLang="zh-CN" sz="3200"/>
              <a:t>  </a:t>
            </a:r>
            <a:endParaRPr lang="en-US" altLang="zh-CN" sz="3200" smtClean="0"/>
          </a:p>
          <a:p>
            <a:r>
              <a:rPr lang="zh-CN" altLang="zh-CN" sz="3200" smtClean="0"/>
              <a:t>锐不可当</a:t>
            </a:r>
            <a:r>
              <a:rPr lang="en-US" altLang="zh-CN" sz="3200"/>
              <a:t> </a:t>
            </a:r>
            <a:r>
              <a:rPr lang="zh-CN" altLang="zh-CN" sz="3200"/>
              <a:t>（</a:t>
            </a:r>
            <a:r>
              <a:rPr lang="en-US" altLang="zh-CN" sz="3200" err="1"/>
              <a:t>dāng</a:t>
            </a:r>
            <a:r>
              <a:rPr lang="zh-CN" altLang="zh-CN" sz="3200" smtClean="0"/>
              <a:t>）颁发</a:t>
            </a:r>
            <a:r>
              <a:rPr lang="zh-CN" altLang="zh-CN" sz="3200"/>
              <a:t>（</a:t>
            </a:r>
            <a:r>
              <a:rPr lang="en-US" altLang="zh-CN" sz="3200" err="1"/>
              <a:t>bān</a:t>
            </a:r>
            <a:r>
              <a:rPr lang="zh-CN" altLang="zh-CN" sz="3200"/>
              <a:t>）</a:t>
            </a:r>
            <a:r>
              <a:rPr lang="en-US" altLang="zh-CN" sz="3200"/>
              <a:t>    </a:t>
            </a:r>
            <a:r>
              <a:rPr lang="zh-CN" altLang="zh-CN" sz="3200"/>
              <a:t>仲裁（</a:t>
            </a:r>
            <a:r>
              <a:rPr lang="en-US" altLang="zh-CN" sz="3200" err="1"/>
              <a:t>zhòng</a:t>
            </a:r>
            <a:r>
              <a:rPr lang="zh-CN" altLang="zh-CN" sz="3200"/>
              <a:t>）</a:t>
            </a:r>
            <a:r>
              <a:rPr lang="en-US" altLang="zh-CN" sz="3200"/>
              <a:t>   </a:t>
            </a:r>
            <a:endParaRPr lang="en-US" altLang="zh-CN" sz="3200" smtClean="0"/>
          </a:p>
          <a:p>
            <a:r>
              <a:rPr lang="zh-CN" altLang="zh-CN" sz="3200" smtClean="0"/>
              <a:t>凌空</a:t>
            </a:r>
            <a:r>
              <a:rPr lang="zh-CN" altLang="zh-CN" sz="3200"/>
              <a:t>（</a:t>
            </a:r>
            <a:r>
              <a:rPr lang="en-US" altLang="zh-CN" sz="3200" err="1"/>
              <a:t>línɡ</a:t>
            </a:r>
            <a:r>
              <a:rPr lang="zh-CN" altLang="zh-CN" sz="3200"/>
              <a:t>）</a:t>
            </a:r>
            <a:r>
              <a:rPr lang="en-US" altLang="zh-CN" sz="3200"/>
              <a:t>    </a:t>
            </a:r>
            <a:r>
              <a:rPr lang="zh-CN" altLang="zh-CN" sz="3200"/>
              <a:t>翘首（</a:t>
            </a:r>
            <a:r>
              <a:rPr lang="en-US" altLang="zh-CN" sz="3200" err="1"/>
              <a:t>qiáo</a:t>
            </a:r>
            <a:r>
              <a:rPr lang="zh-CN" altLang="zh-CN" sz="3200"/>
              <a:t>）</a:t>
            </a:r>
            <a:r>
              <a:rPr lang="en-US" altLang="zh-CN" sz="3200"/>
              <a:t>  </a:t>
            </a:r>
            <a:r>
              <a:rPr lang="zh-CN" altLang="zh-CN" sz="3200"/>
              <a:t>屏息敛声（</a:t>
            </a:r>
            <a:r>
              <a:rPr lang="en-US" altLang="zh-CN" sz="3200" err="1"/>
              <a:t>bǐng</a:t>
            </a:r>
            <a:r>
              <a:rPr lang="zh-CN" altLang="zh-CN" sz="3200"/>
              <a:t>）</a:t>
            </a:r>
            <a:r>
              <a:rPr lang="en-US" altLang="zh-CN" sz="3200"/>
              <a:t>   </a:t>
            </a:r>
            <a:endParaRPr lang="en-US" altLang="zh-CN" sz="3200" smtClean="0"/>
          </a:p>
          <a:p>
            <a:r>
              <a:rPr lang="zh-CN" altLang="zh-CN" sz="3200" smtClean="0"/>
              <a:t>轻盈（</a:t>
            </a:r>
            <a:r>
              <a:rPr lang="en-US" altLang="zh-CN" sz="3200" err="1" smtClean="0"/>
              <a:t>yíng</a:t>
            </a:r>
            <a:r>
              <a:rPr lang="zh-CN" altLang="zh-CN" sz="3200" smtClean="0"/>
              <a:t>）</a:t>
            </a:r>
            <a:r>
              <a:rPr lang="en-US" altLang="zh-CN" sz="3200" smtClean="0"/>
              <a:t>   </a:t>
            </a:r>
            <a:r>
              <a:rPr lang="zh-CN" altLang="zh-CN" sz="3200" smtClean="0"/>
              <a:t>悄然（</a:t>
            </a:r>
            <a:r>
              <a:rPr lang="en-US" altLang="zh-CN" sz="3200" err="1" smtClean="0"/>
              <a:t>qiǎo</a:t>
            </a:r>
            <a:r>
              <a:rPr lang="zh-CN" altLang="zh-CN" sz="3200" smtClean="0"/>
              <a:t>）</a:t>
            </a:r>
            <a:r>
              <a:rPr lang="en-US" altLang="zh-CN" sz="3200" smtClean="0"/>
              <a:t>   </a:t>
            </a:r>
            <a:r>
              <a:rPr lang="zh-CN" altLang="zh-CN" sz="3200" smtClean="0"/>
              <a:t>浩瀚（</a:t>
            </a:r>
            <a:r>
              <a:rPr lang="en-US" altLang="zh-CN" sz="3200" err="1" smtClean="0"/>
              <a:t>hàn</a:t>
            </a:r>
            <a:r>
              <a:rPr lang="zh-CN" altLang="zh-CN" sz="3200" smtClean="0"/>
              <a:t>）</a:t>
            </a:r>
            <a:r>
              <a:rPr lang="en-US" altLang="zh-CN" sz="3200" smtClean="0"/>
              <a:t>  </a:t>
            </a:r>
          </a:p>
          <a:p>
            <a:r>
              <a:rPr lang="zh-CN" altLang="zh-CN" sz="3200" smtClean="0"/>
              <a:t>娴熟（</a:t>
            </a:r>
            <a:r>
              <a:rPr lang="en-US" altLang="zh-CN" sz="3200" err="1" smtClean="0"/>
              <a:t>xián</a:t>
            </a:r>
            <a:r>
              <a:rPr lang="zh-CN" altLang="zh-CN" sz="3200" smtClean="0"/>
              <a:t>）</a:t>
            </a:r>
            <a:r>
              <a:rPr lang="en-US" altLang="zh-CN" sz="3200" smtClean="0"/>
              <a:t>    </a:t>
            </a:r>
            <a:r>
              <a:rPr lang="zh-CN" altLang="zh-CN" sz="3200" smtClean="0"/>
              <a:t>咆哮（</a:t>
            </a:r>
            <a:r>
              <a:rPr lang="en-US" altLang="zh-CN" sz="3200" err="1" smtClean="0"/>
              <a:t>páo xiào </a:t>
            </a:r>
            <a:r>
              <a:rPr lang="zh-CN" altLang="zh-CN" sz="3200" smtClean="0"/>
              <a:t>）</a:t>
            </a:r>
            <a:r>
              <a:rPr lang="en-US" altLang="zh-CN" sz="3200" smtClean="0"/>
              <a:t>  </a:t>
            </a:r>
            <a:r>
              <a:rPr lang="zh-CN" altLang="zh-CN" sz="3200" smtClean="0"/>
              <a:t>镌刻（</a:t>
            </a:r>
            <a:r>
              <a:rPr lang="en-US" altLang="zh-CN" sz="3200" smtClean="0"/>
              <a:t> juān</a:t>
            </a:r>
            <a:r>
              <a:rPr lang="zh-CN" altLang="zh-CN" sz="3200" smtClean="0"/>
              <a:t>）</a:t>
            </a:r>
            <a:r>
              <a:rPr lang="en-US" altLang="zh-CN" sz="3200" smtClean="0"/>
              <a:t>    </a:t>
            </a:r>
          </a:p>
          <a:p>
            <a:r>
              <a:rPr lang="zh-CN" altLang="zh-CN" sz="3200" smtClean="0"/>
              <a:t>殚</a:t>
            </a:r>
            <a:r>
              <a:rPr lang="zh-CN" altLang="zh-CN" sz="3200"/>
              <a:t>（</a:t>
            </a:r>
            <a:r>
              <a:rPr lang="en-US" altLang="zh-CN" sz="3200" err="1" smtClean="0"/>
              <a:t>dān</a:t>
            </a:r>
            <a:r>
              <a:rPr lang="zh-CN" altLang="zh-CN" sz="3200" smtClean="0"/>
              <a:t>）精</a:t>
            </a:r>
            <a:r>
              <a:rPr lang="zh-CN" altLang="zh-CN" sz="3200"/>
              <a:t>竭虑</a:t>
            </a:r>
            <a:r>
              <a:rPr lang="zh-CN" altLang="zh-CN" sz="3200" smtClean="0"/>
              <a:t>（</a:t>
            </a:r>
            <a:r>
              <a:rPr lang="en-US" altLang="zh-CN" sz="3200" err="1" smtClean="0"/>
              <a:t>jié</a:t>
            </a:r>
            <a:r>
              <a:rPr lang="zh-CN" altLang="zh-CN" sz="3200"/>
              <a:t>）</a:t>
            </a:r>
            <a:r>
              <a:rPr lang="en-US" altLang="zh-CN" sz="3200"/>
              <a:t>  </a:t>
            </a:r>
            <a:r>
              <a:rPr lang="zh-CN" altLang="zh-CN" sz="3200" smtClean="0"/>
              <a:t>杀戮</a:t>
            </a:r>
            <a:r>
              <a:rPr lang="zh-CN" altLang="zh-CN" sz="3200"/>
              <a:t>（</a:t>
            </a:r>
            <a:r>
              <a:rPr lang="en-US" altLang="zh-CN" sz="3200" err="1"/>
              <a:t>lù</a:t>
            </a:r>
            <a:r>
              <a:rPr lang="zh-CN" altLang="zh-CN" sz="3200"/>
              <a:t>）</a:t>
            </a:r>
            <a:r>
              <a:rPr lang="en-US" altLang="zh-CN" sz="3200"/>
              <a:t>   </a:t>
            </a:r>
            <a:r>
              <a:rPr lang="zh-CN" altLang="zh-CN" sz="3200"/>
              <a:t>篡（</a:t>
            </a:r>
            <a:r>
              <a:rPr lang="en-US" altLang="zh-CN" sz="3200" err="1"/>
              <a:t>cuàn</a:t>
            </a:r>
            <a:r>
              <a:rPr lang="zh-CN" altLang="zh-CN" sz="3200"/>
              <a:t>）改</a:t>
            </a:r>
            <a:r>
              <a:rPr lang="en-US" altLang="zh-CN" sz="3200"/>
              <a:t> </a:t>
            </a:r>
            <a:endParaRPr lang="en-US" altLang="zh-CN" sz="3200" smtClean="0"/>
          </a:p>
          <a:p>
            <a:r>
              <a:rPr lang="en-US" altLang="zh-CN" sz="3200" smtClean="0"/>
              <a:t> </a:t>
            </a:r>
            <a:r>
              <a:rPr lang="zh-CN" altLang="zh-CN" sz="3200" smtClean="0"/>
              <a:t>辱没</a:t>
            </a:r>
            <a:r>
              <a:rPr lang="zh-CN" altLang="zh-CN" sz="3200"/>
              <a:t>（</a:t>
            </a:r>
            <a:r>
              <a:rPr lang="en-US" altLang="zh-CN" sz="3200" err="1" smtClean="0"/>
              <a:t>mò</a:t>
            </a:r>
            <a:r>
              <a:rPr lang="zh-CN" altLang="en-US" sz="3200" smtClean="0"/>
              <a:t>）</a:t>
            </a:r>
            <a:r>
              <a:rPr lang="zh-CN" altLang="zh-CN" sz="3200" smtClean="0"/>
              <a:t>遁</a:t>
            </a:r>
            <a:r>
              <a:rPr lang="zh-CN" altLang="zh-CN" sz="3200"/>
              <a:t>（</a:t>
            </a:r>
            <a:r>
              <a:rPr lang="en-US" altLang="zh-CN" sz="3200" err="1"/>
              <a:t>dùn</a:t>
            </a:r>
            <a:r>
              <a:rPr lang="zh-CN" altLang="zh-CN" sz="3200"/>
              <a:t>）形</a:t>
            </a:r>
            <a:r>
              <a:rPr lang="en-US" altLang="zh-CN" sz="3200"/>
              <a:t>   </a:t>
            </a:r>
            <a:r>
              <a:rPr lang="zh-CN" altLang="zh-CN" sz="3200" smtClean="0"/>
              <a:t>惨绝人寰</a:t>
            </a:r>
            <a:r>
              <a:rPr lang="zh-CN" altLang="zh-CN" sz="3200"/>
              <a:t>（</a:t>
            </a:r>
            <a:r>
              <a:rPr lang="en-US" altLang="zh-CN" sz="3200" err="1"/>
              <a:t>huán</a:t>
            </a:r>
            <a:r>
              <a:rPr lang="zh-CN" altLang="zh-CN" sz="3200"/>
              <a:t>）</a:t>
            </a:r>
            <a:r>
              <a:rPr lang="en-US" altLang="zh-CN" sz="3200"/>
              <a:t>  </a:t>
            </a:r>
            <a:endParaRPr lang="en-US" altLang="zh-CN" sz="3200" smtClean="0"/>
          </a:p>
          <a:p>
            <a:r>
              <a:rPr lang="en-US" altLang="zh-CN" sz="3200"/>
              <a:t> </a:t>
            </a:r>
            <a:r>
              <a:rPr lang="zh-CN" altLang="zh-CN" sz="3200" smtClean="0"/>
              <a:t>振聋发聩 </a:t>
            </a:r>
            <a:r>
              <a:rPr lang="zh-CN" altLang="zh-CN" sz="3200"/>
              <a:t>（</a:t>
            </a:r>
            <a:r>
              <a:rPr lang="en-US" altLang="zh-CN" sz="3200" err="1"/>
              <a:t>kuì</a:t>
            </a:r>
            <a:r>
              <a:rPr lang="zh-CN" altLang="zh-CN" sz="3200"/>
              <a:t>）</a:t>
            </a:r>
          </a:p>
          <a:p>
            <a:endParaRPr lang="zh-CN" altLang="en-US" sz="2000"/>
          </a:p>
        </p:txBody>
      </p:sp>
      <p:sp>
        <p:nvSpPr>
          <p:cNvPr id="8" name="文本框 7"/>
          <p:cNvSpPr txBox="1"/>
          <p:nvPr/>
        </p:nvSpPr>
        <p:spPr>
          <a:xfrm>
            <a:off x="4116441" y="690136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err="1">
                <a:solidFill>
                  <a:schemeClr val="accent2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易读错的字</a:t>
            </a:r>
            <a:endParaRPr lang="zh-CN" altLang="zh-CN" sz="4000">
              <a:solidFill>
                <a:schemeClr val="accent2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241935" y="245110"/>
            <a:ext cx="11708765" cy="6368415"/>
          </a:xfrm>
          <a:prstGeom prst="rect">
            <a:avLst/>
          </a:prstGeom>
          <a:solidFill>
            <a:srgbClr val="E7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978edf76a74e2e9818cf3120f253c6f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851" y="5292171"/>
            <a:ext cx="1831269" cy="1321354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2339687" y="1720680"/>
            <a:ext cx="838373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smtClean="0">
                <a:solidFill>
                  <a:srgbClr val="FF0000"/>
                </a:solidFill>
              </a:rPr>
              <a:t>泄</a:t>
            </a:r>
            <a:r>
              <a:rPr lang="zh-CN" altLang="zh-CN" sz="3600" smtClean="0"/>
              <a:t>气</a:t>
            </a:r>
            <a:r>
              <a:rPr lang="en-US" altLang="zh-CN" sz="3600" smtClean="0"/>
              <a:t>    </a:t>
            </a:r>
            <a:r>
              <a:rPr lang="zh-CN" altLang="zh-CN" sz="3600" smtClean="0"/>
              <a:t>业</a:t>
            </a:r>
            <a:r>
              <a:rPr lang="zh-CN" altLang="zh-CN" sz="3600" smtClean="0">
                <a:solidFill>
                  <a:srgbClr val="FF0000"/>
                </a:solidFill>
              </a:rPr>
              <a:t>已</a:t>
            </a:r>
            <a:r>
              <a:rPr lang="en-US" altLang="zh-CN" sz="3600" smtClean="0"/>
              <a:t>     </a:t>
            </a:r>
            <a:r>
              <a:rPr lang="zh-CN" altLang="zh-CN" sz="3600" smtClean="0">
                <a:solidFill>
                  <a:srgbClr val="FF0000"/>
                </a:solidFill>
              </a:rPr>
              <a:t>摧</a:t>
            </a:r>
            <a:r>
              <a:rPr lang="zh-CN" altLang="zh-CN" sz="3600" smtClean="0"/>
              <a:t>枯拉朽</a:t>
            </a:r>
            <a:r>
              <a:rPr lang="en-US" altLang="zh-CN" sz="3600"/>
              <a:t> </a:t>
            </a:r>
            <a:r>
              <a:rPr lang="en-US" altLang="zh-CN" sz="3600" smtClean="0"/>
              <a:t>   </a:t>
            </a:r>
            <a:r>
              <a:rPr lang="zh-CN" altLang="zh-CN" sz="3600" smtClean="0"/>
              <a:t>锐不可</a:t>
            </a:r>
            <a:r>
              <a:rPr lang="zh-CN" altLang="zh-CN" sz="3600" smtClean="0">
                <a:solidFill>
                  <a:srgbClr val="FF0000"/>
                </a:solidFill>
              </a:rPr>
              <a:t>当</a:t>
            </a:r>
            <a:r>
              <a:rPr lang="en-US" altLang="zh-CN" sz="3600"/>
              <a:t> </a:t>
            </a:r>
            <a:r>
              <a:rPr lang="en-US" altLang="zh-CN" sz="3600">
                <a:solidFill>
                  <a:srgbClr val="FF0000"/>
                </a:solidFill>
              </a:rPr>
              <a:t> </a:t>
            </a:r>
            <a:endParaRPr lang="en-US" altLang="zh-CN" sz="3600" smtClean="0">
              <a:solidFill>
                <a:srgbClr val="FF0000"/>
              </a:solidFill>
            </a:endParaRPr>
          </a:p>
          <a:p>
            <a:r>
              <a:rPr lang="zh-CN" altLang="zh-CN" sz="3600" smtClean="0">
                <a:solidFill>
                  <a:srgbClr val="FF0000"/>
                </a:solidFill>
              </a:rPr>
              <a:t>建树</a:t>
            </a:r>
            <a:r>
              <a:rPr lang="en-US" altLang="zh-CN" sz="3600">
                <a:solidFill>
                  <a:srgbClr val="FF0000"/>
                </a:solidFill>
              </a:rPr>
              <a:t> </a:t>
            </a:r>
            <a:r>
              <a:rPr lang="en-US" altLang="zh-CN" sz="3600"/>
              <a:t>   </a:t>
            </a:r>
            <a:r>
              <a:rPr lang="zh-CN" altLang="zh-CN" sz="3600" smtClean="0"/>
              <a:t>由</a:t>
            </a:r>
            <a:r>
              <a:rPr lang="zh-CN" altLang="zh-CN" sz="3600" smtClean="0">
                <a:solidFill>
                  <a:srgbClr val="FF0000"/>
                </a:solidFill>
              </a:rPr>
              <a:t>衷</a:t>
            </a:r>
            <a:r>
              <a:rPr lang="en-US" altLang="zh-CN" sz="3600" smtClean="0"/>
              <a:t>     </a:t>
            </a:r>
            <a:r>
              <a:rPr lang="zh-CN" altLang="zh-CN" sz="3600" smtClean="0"/>
              <a:t>屏息</a:t>
            </a:r>
            <a:r>
              <a:rPr lang="zh-CN" altLang="zh-CN" sz="3600">
                <a:solidFill>
                  <a:srgbClr val="FF0000"/>
                </a:solidFill>
              </a:rPr>
              <a:t>敛</a:t>
            </a:r>
            <a:r>
              <a:rPr lang="zh-CN" altLang="zh-CN" sz="3600" smtClean="0"/>
              <a:t>声</a:t>
            </a:r>
            <a:r>
              <a:rPr lang="en-US" altLang="zh-CN" sz="3600" smtClean="0"/>
              <a:t>    </a:t>
            </a:r>
            <a:r>
              <a:rPr lang="zh-CN" altLang="zh-CN" sz="3600" smtClean="0"/>
              <a:t>眼花</a:t>
            </a:r>
            <a:r>
              <a:rPr lang="zh-CN" altLang="zh-CN" sz="3600" smtClean="0">
                <a:solidFill>
                  <a:srgbClr val="FF0000"/>
                </a:solidFill>
              </a:rPr>
              <a:t>缭</a:t>
            </a:r>
            <a:r>
              <a:rPr lang="zh-CN" altLang="zh-CN" sz="3600" smtClean="0"/>
              <a:t>乱</a:t>
            </a:r>
            <a:r>
              <a:rPr lang="en-US" altLang="zh-CN" sz="3600" smtClean="0"/>
              <a:t>  </a:t>
            </a:r>
          </a:p>
          <a:p>
            <a:r>
              <a:rPr lang="zh-CN" altLang="zh-CN" sz="3600" smtClean="0">
                <a:solidFill>
                  <a:srgbClr val="FF0000"/>
                </a:solidFill>
              </a:rPr>
              <a:t>浩瀚</a:t>
            </a:r>
            <a:r>
              <a:rPr lang="en-US" altLang="zh-CN" sz="3600" smtClean="0">
                <a:solidFill>
                  <a:srgbClr val="FF0000"/>
                </a:solidFill>
              </a:rPr>
              <a:t> </a:t>
            </a:r>
            <a:r>
              <a:rPr lang="en-US" altLang="zh-CN" sz="3600" smtClean="0"/>
              <a:t> </a:t>
            </a:r>
            <a:r>
              <a:rPr lang="en-US" altLang="zh-CN" sz="3600"/>
              <a:t> </a:t>
            </a:r>
            <a:r>
              <a:rPr lang="en-US" altLang="zh-CN" sz="3600">
                <a:solidFill>
                  <a:srgbClr val="FF0000"/>
                </a:solidFill>
              </a:rPr>
              <a:t> </a:t>
            </a:r>
            <a:r>
              <a:rPr lang="zh-CN" altLang="zh-CN" sz="3600" smtClean="0">
                <a:solidFill>
                  <a:srgbClr val="FF0000"/>
                </a:solidFill>
              </a:rPr>
              <a:t>娴</a:t>
            </a:r>
            <a:r>
              <a:rPr lang="zh-CN" altLang="zh-CN" sz="3600" smtClean="0"/>
              <a:t>熟</a:t>
            </a:r>
            <a:r>
              <a:rPr lang="en-US" altLang="zh-CN" sz="3600"/>
              <a:t>     </a:t>
            </a:r>
            <a:r>
              <a:rPr lang="zh-CN" altLang="zh-CN" sz="3600" smtClean="0"/>
              <a:t>一丝不</a:t>
            </a:r>
            <a:r>
              <a:rPr lang="zh-CN" altLang="zh-CN" sz="3600" smtClean="0">
                <a:solidFill>
                  <a:srgbClr val="FF0000"/>
                </a:solidFill>
              </a:rPr>
              <a:t>苟</a:t>
            </a:r>
            <a:r>
              <a:rPr lang="en-US" altLang="zh-CN" sz="3600"/>
              <a:t> </a:t>
            </a:r>
            <a:r>
              <a:rPr lang="en-US" altLang="zh-CN" sz="3600">
                <a:solidFill>
                  <a:srgbClr val="FF0000"/>
                </a:solidFill>
              </a:rPr>
              <a:t> </a:t>
            </a:r>
            <a:r>
              <a:rPr lang="en-US" altLang="zh-CN" sz="3600" smtClean="0">
                <a:solidFill>
                  <a:srgbClr val="FF0000"/>
                </a:solidFill>
              </a:rPr>
              <a:t>  </a:t>
            </a:r>
            <a:r>
              <a:rPr lang="zh-CN" altLang="zh-CN" sz="3600" smtClean="0">
                <a:solidFill>
                  <a:srgbClr val="FF0000"/>
                </a:solidFill>
              </a:rPr>
              <a:t>白</a:t>
            </a:r>
            <a:r>
              <a:rPr lang="zh-CN" altLang="zh-CN" sz="3600" smtClean="0"/>
              <a:t>手起家</a:t>
            </a:r>
            <a:endParaRPr lang="en-US" altLang="zh-CN" sz="3600" smtClean="0"/>
          </a:p>
          <a:p>
            <a:r>
              <a:rPr lang="zh-CN" altLang="zh-CN" sz="3600">
                <a:solidFill>
                  <a:srgbClr val="FF0000"/>
                </a:solidFill>
              </a:rPr>
              <a:t>咆哮</a:t>
            </a:r>
            <a:r>
              <a:rPr lang="en-US" altLang="zh-CN" sz="3600">
                <a:solidFill>
                  <a:srgbClr val="FF0000"/>
                </a:solidFill>
              </a:rPr>
              <a:t>  </a:t>
            </a:r>
            <a:r>
              <a:rPr lang="en-US" altLang="zh-CN" sz="3600" smtClean="0">
                <a:solidFill>
                  <a:srgbClr val="FF0000"/>
                </a:solidFill>
              </a:rPr>
              <a:t>  </a:t>
            </a:r>
            <a:r>
              <a:rPr lang="zh-CN" altLang="zh-CN" sz="3600" smtClean="0">
                <a:solidFill>
                  <a:srgbClr val="FF0000"/>
                </a:solidFill>
              </a:rPr>
              <a:t>镌</a:t>
            </a:r>
            <a:r>
              <a:rPr lang="zh-CN" altLang="zh-CN" sz="3600" smtClean="0"/>
              <a:t>刻</a:t>
            </a:r>
            <a:r>
              <a:rPr lang="en-US" altLang="zh-CN" sz="3600"/>
              <a:t>  </a:t>
            </a:r>
            <a:r>
              <a:rPr lang="en-US" altLang="zh-CN" sz="3600" smtClean="0"/>
              <a:t>   </a:t>
            </a:r>
            <a:r>
              <a:rPr lang="zh-CN" altLang="zh-CN" sz="3600" smtClean="0">
                <a:solidFill>
                  <a:srgbClr val="FF0000"/>
                </a:solidFill>
              </a:rPr>
              <a:t>殚</a:t>
            </a:r>
            <a:r>
              <a:rPr lang="zh-CN" altLang="zh-CN" sz="3600" smtClean="0"/>
              <a:t>精</a:t>
            </a:r>
            <a:r>
              <a:rPr lang="zh-CN" altLang="zh-CN" sz="3600" smtClean="0">
                <a:solidFill>
                  <a:srgbClr val="FF0000"/>
                </a:solidFill>
              </a:rPr>
              <a:t>竭</a:t>
            </a:r>
            <a:r>
              <a:rPr lang="zh-CN" altLang="zh-CN" sz="3600" smtClean="0"/>
              <a:t>虑</a:t>
            </a:r>
            <a:r>
              <a:rPr lang="en-US" altLang="zh-CN" sz="3600" smtClean="0"/>
              <a:t>    </a:t>
            </a:r>
            <a:r>
              <a:rPr lang="zh-CN" altLang="zh-CN" sz="3600" smtClean="0"/>
              <a:t>惨绝人</a:t>
            </a:r>
            <a:r>
              <a:rPr lang="zh-CN" altLang="zh-CN" sz="3600" smtClean="0">
                <a:solidFill>
                  <a:srgbClr val="FF0000"/>
                </a:solidFill>
              </a:rPr>
              <a:t>寰</a:t>
            </a:r>
            <a:endParaRPr lang="en-US" altLang="zh-CN" sz="3600">
              <a:solidFill>
                <a:srgbClr val="FF0000"/>
              </a:solidFill>
            </a:endParaRPr>
          </a:p>
          <a:p>
            <a:r>
              <a:rPr lang="zh-CN" altLang="zh-CN" sz="3600" smtClean="0"/>
              <a:t>初</a:t>
            </a:r>
            <a:r>
              <a:rPr lang="zh-CN" altLang="zh-CN" sz="3600" smtClean="0">
                <a:solidFill>
                  <a:srgbClr val="FF0000"/>
                </a:solidFill>
              </a:rPr>
              <a:t>衷</a:t>
            </a:r>
            <a:r>
              <a:rPr lang="en-US" altLang="zh-CN" sz="3600" smtClean="0"/>
              <a:t>    </a:t>
            </a:r>
            <a:r>
              <a:rPr lang="zh-CN" altLang="zh-CN" sz="3600" smtClean="0"/>
              <a:t>杀</a:t>
            </a:r>
            <a:r>
              <a:rPr lang="zh-CN" altLang="zh-CN" sz="3600" smtClean="0">
                <a:solidFill>
                  <a:srgbClr val="FF0000"/>
                </a:solidFill>
              </a:rPr>
              <a:t>戮</a:t>
            </a:r>
            <a:r>
              <a:rPr lang="en-US" altLang="zh-CN" sz="3600" smtClean="0">
                <a:solidFill>
                  <a:srgbClr val="FF0000"/>
                </a:solidFill>
              </a:rPr>
              <a:t>     </a:t>
            </a:r>
            <a:r>
              <a:rPr lang="zh-CN" altLang="zh-CN" sz="3600" smtClean="0">
                <a:solidFill>
                  <a:srgbClr val="FF0000"/>
                </a:solidFill>
              </a:rPr>
              <a:t>振聋</a:t>
            </a:r>
            <a:r>
              <a:rPr lang="zh-CN" altLang="zh-CN" sz="3600" smtClean="0"/>
              <a:t>发</a:t>
            </a:r>
            <a:r>
              <a:rPr lang="zh-CN" altLang="zh-CN" sz="3600" smtClean="0">
                <a:solidFill>
                  <a:srgbClr val="FF0000"/>
                </a:solidFill>
              </a:rPr>
              <a:t>聩</a:t>
            </a:r>
            <a:r>
              <a:rPr lang="en-US" altLang="zh-CN" sz="3600" smtClean="0">
                <a:solidFill>
                  <a:srgbClr val="FF0000"/>
                </a:solidFill>
              </a:rPr>
              <a:t>    </a:t>
            </a:r>
            <a:r>
              <a:rPr lang="zh-CN" altLang="zh-CN" sz="3600" smtClean="0">
                <a:solidFill>
                  <a:srgbClr val="FF0000"/>
                </a:solidFill>
              </a:rPr>
              <a:t>篡</a:t>
            </a:r>
            <a:r>
              <a:rPr lang="zh-CN" altLang="en-US" sz="3600" smtClean="0"/>
              <a:t>改</a:t>
            </a:r>
            <a:r>
              <a:rPr lang="en-US" altLang="zh-CN" sz="3600" smtClean="0"/>
              <a:t>      </a:t>
            </a:r>
          </a:p>
          <a:p>
            <a:r>
              <a:rPr lang="zh-CN" altLang="zh-CN" sz="3600" smtClean="0">
                <a:solidFill>
                  <a:srgbClr val="FF0000"/>
                </a:solidFill>
              </a:rPr>
              <a:t>妄</a:t>
            </a:r>
            <a:r>
              <a:rPr lang="zh-CN" altLang="zh-CN" sz="3600" smtClean="0"/>
              <a:t>图 </a:t>
            </a:r>
            <a:r>
              <a:rPr lang="en-US" altLang="zh-CN" sz="3600" smtClean="0"/>
              <a:t>   </a:t>
            </a:r>
            <a:r>
              <a:rPr lang="zh-CN" altLang="zh-CN" sz="3600" smtClean="0">
                <a:solidFill>
                  <a:srgbClr val="FF0000"/>
                </a:solidFill>
              </a:rPr>
              <a:t>遁</a:t>
            </a:r>
            <a:r>
              <a:rPr lang="zh-CN" altLang="zh-CN" sz="3600" smtClean="0"/>
              <a:t>形</a:t>
            </a:r>
            <a:r>
              <a:rPr lang="en-US" altLang="zh-CN" sz="3600" smtClean="0"/>
              <a:t>     </a:t>
            </a:r>
            <a:r>
              <a:rPr lang="zh-CN" altLang="zh-CN" sz="3600" smtClean="0">
                <a:solidFill>
                  <a:srgbClr val="FF0000"/>
                </a:solidFill>
              </a:rPr>
              <a:t>铭</a:t>
            </a:r>
            <a:r>
              <a:rPr lang="zh-CN" altLang="zh-CN" sz="3600" smtClean="0"/>
              <a:t>记</a:t>
            </a:r>
            <a:r>
              <a:rPr lang="en-US" altLang="zh-CN" sz="3600" smtClean="0"/>
              <a:t>            </a:t>
            </a:r>
            <a:r>
              <a:rPr lang="zh-CN" altLang="zh-CN" sz="3600" smtClean="0">
                <a:solidFill>
                  <a:srgbClr val="FF0000"/>
                </a:solidFill>
              </a:rPr>
              <a:t>彰</a:t>
            </a:r>
            <a:r>
              <a:rPr lang="zh-CN" altLang="zh-CN" sz="3600" smtClean="0"/>
              <a:t>显</a:t>
            </a:r>
            <a:endParaRPr lang="zh-CN" altLang="zh-CN" sz="36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21581" y="628952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err="1" smtClean="0">
                <a:solidFill>
                  <a:schemeClr val="accent2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易写错的字</a:t>
            </a:r>
            <a:endParaRPr lang="zh-CN" altLang="zh-CN" sz="4000" b="1">
              <a:solidFill>
                <a:schemeClr val="accent2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241935" y="245110"/>
            <a:ext cx="11708765" cy="6368415"/>
          </a:xfrm>
          <a:prstGeom prst="rect">
            <a:avLst/>
          </a:prstGeom>
          <a:solidFill>
            <a:srgbClr val="E7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978edf76a74e2e9818cf3120f253c6f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851" y="5292171"/>
            <a:ext cx="1831269" cy="1321354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2106191" y="1008036"/>
            <a:ext cx="9353550" cy="7894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b="1">
                <a:solidFill>
                  <a:srgbClr val="FF0000"/>
                </a:solidFill>
              </a:rPr>
              <a:t>摧枯拉朽</a:t>
            </a:r>
            <a:r>
              <a:rPr lang="en-US" altLang="zh-CN" sz="2000" smtClean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2000"/>
              <a:t>摧折枯朽的草木。形容轻而易举。也比喻摧毁腐朽势力的强大气势。 </a:t>
            </a:r>
            <a:endParaRPr lang="en-US" altLang="zh-CN" sz="2000" smtClean="0"/>
          </a:p>
          <a:p>
            <a:pPr>
              <a:lnSpc>
                <a:spcPct val="150000"/>
              </a:lnSpc>
            </a:pPr>
            <a:r>
              <a:rPr lang="zh-CN" altLang="zh-CN" sz="2000" b="1">
                <a:solidFill>
                  <a:srgbClr val="FF0000"/>
                </a:solidFill>
              </a:rPr>
              <a:t>锐不可当</a:t>
            </a:r>
            <a:r>
              <a:rPr lang="en-US" altLang="zh-CN" sz="2000" smtClean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2000"/>
              <a:t>形容勇往直前的气势，不可抵挡</a:t>
            </a:r>
            <a:r>
              <a:rPr lang="zh-CN" altLang="en-US" sz="2000" smtClean="0"/>
              <a:t>。</a:t>
            </a:r>
            <a:endParaRPr lang="en-US" altLang="zh-CN" sz="2000" smtClean="0"/>
          </a:p>
          <a:p>
            <a:pPr>
              <a:lnSpc>
                <a:spcPct val="150000"/>
              </a:lnSpc>
            </a:pPr>
            <a:r>
              <a:rPr lang="zh-CN" altLang="zh-CN" sz="2000" b="1">
                <a:solidFill>
                  <a:srgbClr val="FF0000"/>
                </a:solidFill>
              </a:rPr>
              <a:t>屏息敛</a:t>
            </a:r>
            <a:r>
              <a:rPr lang="zh-CN" altLang="zh-CN" sz="2000" b="1" smtClean="0">
                <a:solidFill>
                  <a:srgbClr val="FF0000"/>
                </a:solidFill>
              </a:rPr>
              <a:t>声</a:t>
            </a:r>
            <a:r>
              <a:rPr lang="zh-CN" altLang="en-US" sz="2000" smtClean="0"/>
              <a:t>：</a:t>
            </a:r>
            <a:r>
              <a:rPr lang="zh-CN" altLang="en-US" sz="2000"/>
              <a:t>抑制语声和呼吸。形容畏惧、小心的样子</a:t>
            </a:r>
            <a:r>
              <a:rPr lang="zh-CN" altLang="en-US" sz="2000" smtClean="0"/>
              <a:t>。</a:t>
            </a:r>
            <a:endParaRPr lang="en-US" altLang="zh-CN" sz="2000" smtClean="0"/>
          </a:p>
          <a:p>
            <a:pPr>
              <a:lnSpc>
                <a:spcPct val="150000"/>
              </a:lnSpc>
            </a:pPr>
            <a:r>
              <a:rPr lang="zh-CN" altLang="zh-CN" sz="2000" b="1" smtClean="0">
                <a:solidFill>
                  <a:srgbClr val="FF0000"/>
                </a:solidFill>
              </a:rPr>
              <a:t>眼花缭乱</a:t>
            </a:r>
            <a:r>
              <a:rPr lang="zh-CN" altLang="en-US" sz="2000" smtClean="0"/>
              <a:t>：</a:t>
            </a:r>
            <a:r>
              <a:rPr lang="zh-CN" altLang="en-US" sz="2000"/>
              <a:t>看着复杂纷繁的东西而感到迷乱。也比喻事物复杂，无法辨清</a:t>
            </a:r>
            <a:r>
              <a:rPr lang="zh-CN" altLang="en-US" sz="2000" smtClean="0"/>
              <a:t>。</a:t>
            </a:r>
            <a:endParaRPr lang="en-US" altLang="zh-CN" sz="2000" smtClean="0"/>
          </a:p>
          <a:p>
            <a:pPr>
              <a:lnSpc>
                <a:spcPct val="150000"/>
              </a:lnSpc>
            </a:pPr>
            <a:r>
              <a:rPr lang="zh-CN" altLang="zh-CN" sz="2000" b="1" smtClean="0">
                <a:solidFill>
                  <a:srgbClr val="FF0000"/>
                </a:solidFill>
              </a:rPr>
              <a:t>如梦初醒</a:t>
            </a:r>
            <a:r>
              <a:rPr lang="zh-CN" altLang="en-US" sz="2000" smtClean="0"/>
              <a:t>：</a:t>
            </a:r>
            <a:r>
              <a:rPr lang="zh-CN" altLang="en-US" sz="2000"/>
              <a:t>像刚从梦中醒来。比喻过去一直糊涂，在别人或事实的启发下，刚刚明白过来</a:t>
            </a:r>
            <a:r>
              <a:rPr lang="zh-CN" altLang="en-US" sz="2000" smtClean="0"/>
              <a:t>。</a:t>
            </a:r>
            <a:endParaRPr lang="en-US" altLang="zh-CN" sz="2000" smtClean="0"/>
          </a:p>
          <a:p>
            <a:pPr>
              <a:lnSpc>
                <a:spcPct val="150000"/>
              </a:lnSpc>
            </a:pPr>
            <a:r>
              <a:rPr lang="zh-CN" altLang="zh-CN" sz="2000" b="1" smtClean="0">
                <a:solidFill>
                  <a:srgbClr val="FF0000"/>
                </a:solidFill>
              </a:rPr>
              <a:t>一丝不苟</a:t>
            </a:r>
            <a:r>
              <a:rPr lang="zh-CN" altLang="en-US" sz="2000" smtClean="0"/>
              <a:t>：</a:t>
            </a:r>
            <a:r>
              <a:rPr lang="zh-CN" altLang="en-US" sz="2000"/>
              <a:t>形容做什么事都认真，连最细微的地方也不马虎</a:t>
            </a:r>
            <a:r>
              <a:rPr lang="zh-CN" altLang="en-US" sz="2000" smtClean="0"/>
              <a:t>。</a:t>
            </a:r>
            <a:endParaRPr lang="en-US" altLang="zh-CN" sz="2000" smtClean="0"/>
          </a:p>
          <a:p>
            <a:pPr>
              <a:lnSpc>
                <a:spcPct val="150000"/>
              </a:lnSpc>
            </a:pPr>
            <a:r>
              <a:rPr lang="zh-CN" altLang="zh-CN" sz="2000" b="1" smtClean="0">
                <a:solidFill>
                  <a:srgbClr val="FF0000"/>
                </a:solidFill>
              </a:rPr>
              <a:t>白手起家</a:t>
            </a:r>
            <a:r>
              <a:rPr lang="zh-CN" altLang="en-US" sz="2000" smtClean="0"/>
              <a:t>：</a:t>
            </a:r>
            <a:r>
              <a:rPr lang="zh-CN" altLang="en-US" sz="2000"/>
              <a:t>形容在没有基础和条件很差的情况下自力更生，艰苦创业</a:t>
            </a:r>
            <a:r>
              <a:rPr lang="zh-CN" altLang="en-US" sz="2000" smtClean="0"/>
              <a:t>。</a:t>
            </a:r>
            <a:endParaRPr lang="en-US" altLang="zh-CN" sz="2000" smtClean="0"/>
          </a:p>
          <a:p>
            <a:pPr>
              <a:lnSpc>
                <a:spcPct val="150000"/>
              </a:lnSpc>
            </a:pPr>
            <a:r>
              <a:rPr lang="zh-CN" altLang="zh-CN" sz="2000" b="1" smtClean="0">
                <a:solidFill>
                  <a:srgbClr val="FF0000"/>
                </a:solidFill>
              </a:rPr>
              <a:t>殚精竭虑</a:t>
            </a:r>
            <a:r>
              <a:rPr lang="zh-CN" altLang="en-US" sz="2000" smtClean="0"/>
              <a:t>：</a:t>
            </a:r>
            <a:r>
              <a:rPr lang="zh-CN" altLang="en-US" sz="2000"/>
              <a:t>形容用尽心思</a:t>
            </a:r>
            <a:r>
              <a:rPr lang="zh-CN" altLang="en-US" sz="2000" smtClean="0"/>
              <a:t>。</a:t>
            </a:r>
            <a:endParaRPr lang="en-US" altLang="zh-CN" sz="2000" smtClean="0"/>
          </a:p>
          <a:p>
            <a:pPr>
              <a:lnSpc>
                <a:spcPct val="150000"/>
              </a:lnSpc>
            </a:pPr>
            <a:r>
              <a:rPr lang="zh-CN" altLang="zh-CN" sz="2000" b="1" smtClean="0">
                <a:solidFill>
                  <a:srgbClr val="FF0000"/>
                </a:solidFill>
              </a:rPr>
              <a:t>惨绝人寰</a:t>
            </a:r>
            <a:r>
              <a:rPr lang="zh-CN" altLang="en-US" sz="2000" smtClean="0"/>
              <a:t>：</a:t>
            </a:r>
            <a:r>
              <a:rPr lang="zh-CN" altLang="en-US" sz="2000"/>
              <a:t>世界上再没有比这更惨痛的事。形容惨痛到了极点</a:t>
            </a:r>
            <a:r>
              <a:rPr lang="zh-CN" altLang="en-US" sz="2000" smtClean="0"/>
              <a:t>。</a:t>
            </a:r>
            <a:endParaRPr lang="en-US" altLang="zh-CN" sz="2000" smtClean="0"/>
          </a:p>
          <a:p>
            <a:pPr>
              <a:lnSpc>
                <a:spcPct val="150000"/>
              </a:lnSpc>
            </a:pPr>
            <a:r>
              <a:rPr lang="zh-CN" altLang="zh-CN" sz="2000" b="1" smtClean="0">
                <a:solidFill>
                  <a:srgbClr val="FF0000"/>
                </a:solidFill>
              </a:rPr>
              <a:t>振聋发聩</a:t>
            </a:r>
            <a:r>
              <a:rPr lang="zh-CN" altLang="en-US" sz="2000" smtClean="0"/>
              <a:t>：</a:t>
            </a:r>
            <a:r>
              <a:rPr lang="zh-CN" altLang="en-US" sz="2000"/>
              <a:t>声音很大，使耳聋的人也听得见。比喻用语言文字唤醒糊涂麻木的人，使他们清醒过来。</a:t>
            </a:r>
            <a:endParaRPr lang="en-US" altLang="zh-CN" sz="2000" smtClean="0"/>
          </a:p>
          <a:p>
            <a:pPr>
              <a:lnSpc>
                <a:spcPct val="150000"/>
              </a:lnSpc>
            </a:pPr>
            <a:endParaRPr lang="en-US" altLang="zh-CN" sz="2000" smtClean="0"/>
          </a:p>
          <a:p>
            <a:pPr>
              <a:lnSpc>
                <a:spcPct val="150000"/>
              </a:lnSpc>
            </a:pPr>
            <a:endParaRPr lang="en-US" altLang="zh-CN" sz="2000" smtClean="0"/>
          </a:p>
          <a:p>
            <a:pPr>
              <a:lnSpc>
                <a:spcPct val="150000"/>
              </a:lnSpc>
            </a:pPr>
            <a:endParaRPr lang="en-US" altLang="zh-CN" sz="2000" smtClean="0"/>
          </a:p>
          <a:p>
            <a:pPr>
              <a:lnSpc>
                <a:spcPct val="150000"/>
              </a:lnSpc>
            </a:pPr>
            <a:endParaRPr lang="en-US" altLang="zh-CN" sz="2000" smtClean="0"/>
          </a:p>
          <a:p>
            <a:pPr>
              <a:lnSpc>
                <a:spcPct val="150000"/>
              </a:lnSpc>
            </a:pPr>
            <a:endParaRPr lang="zh-CN" altLang="zh-CN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09780" y="392028"/>
            <a:ext cx="32720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err="1">
                <a:solidFill>
                  <a:schemeClr val="accent2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易用错的词语</a:t>
            </a:r>
            <a:endParaRPr lang="zh-CN" altLang="zh-CN" sz="4000" b="1">
              <a:solidFill>
                <a:schemeClr val="accent2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241300" y="254000"/>
            <a:ext cx="11708765" cy="6368415"/>
          </a:xfrm>
          <a:prstGeom prst="rect">
            <a:avLst/>
          </a:prstGeom>
          <a:solidFill>
            <a:srgbClr val="E7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>
              <a:solidFill>
                <a:srgbClr val="002060"/>
              </a:solidFill>
            </a:endParaRPr>
          </a:p>
        </p:txBody>
      </p:sp>
      <p:pic>
        <p:nvPicPr>
          <p:cNvPr id="7" name="图片 6" descr="c1c7db8d2182e17525f82ea6c6df430e"/>
          <p:cNvPicPr>
            <a:picLocks noChangeAspect="1"/>
          </p:cNvPicPr>
          <p:nvPr/>
        </p:nvPicPr>
        <p:blipFill>
          <a:blip r:embed="rId2"/>
          <a:srcRect l="11473" r="14956"/>
          <a:stretch>
            <a:fillRect/>
          </a:stretch>
        </p:blipFill>
        <p:spPr>
          <a:xfrm>
            <a:off x="414020" y="1727200"/>
            <a:ext cx="4291965" cy="392557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1042650" y="3145155"/>
            <a:ext cx="717550" cy="857885"/>
            <a:chOff x="16623" y="1544"/>
            <a:chExt cx="1130" cy="1351"/>
          </a:xfrm>
          <a:solidFill>
            <a:schemeClr val="bg1"/>
          </a:solidFill>
        </p:grpSpPr>
        <p:sp>
          <p:nvSpPr>
            <p:cNvPr id="21" name="椭圆 20"/>
            <p:cNvSpPr/>
            <p:nvPr/>
          </p:nvSpPr>
          <p:spPr>
            <a:xfrm>
              <a:off x="17015" y="2157"/>
              <a:ext cx="738" cy="738"/>
            </a:xfrm>
            <a:prstGeom prst="ellipse">
              <a:avLst/>
            </a:prstGeom>
            <a:grpFill/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6623" y="1544"/>
              <a:ext cx="392" cy="3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椭圆 12"/>
          <p:cNvSpPr/>
          <p:nvPr/>
        </p:nvSpPr>
        <p:spPr>
          <a:xfrm>
            <a:off x="11487150" y="2934970"/>
            <a:ext cx="273050" cy="273050"/>
          </a:xfrm>
          <a:prstGeom prst="ellipse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052ce27eb810b2bba3b361745997bc9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19995" y="-15875"/>
            <a:ext cx="1743075" cy="17430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517650" y="2390588"/>
            <a:ext cx="715783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rgbClr val="00206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       </a:t>
            </a:r>
            <a:r>
              <a:rPr lang="zh-CN" altLang="zh-CN" sz="3200" smtClean="0">
                <a:solidFill>
                  <a:srgbClr val="00206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新闻</a:t>
            </a:r>
            <a:r>
              <a:rPr lang="zh-CN" altLang="zh-CN" sz="3200">
                <a:solidFill>
                  <a:srgbClr val="00206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是启迪人们思想的最好的工具，它提高人们的素质，使之成为有理智、有道德的社会之人</a:t>
            </a:r>
            <a:r>
              <a:rPr lang="zh-CN" altLang="zh-CN" sz="3200" smtClean="0">
                <a:solidFill>
                  <a:srgbClr val="00206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。</a:t>
            </a:r>
            <a:endParaRPr lang="en-US" altLang="zh-CN" sz="3200" smtClean="0">
              <a:solidFill>
                <a:srgbClr val="00206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endParaRPr lang="en-US" altLang="zh-CN" sz="3200">
              <a:solidFill>
                <a:srgbClr val="00206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endParaRPr lang="zh-CN" altLang="zh-CN" sz="3200">
              <a:solidFill>
                <a:srgbClr val="00206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pPr algn="r"/>
            <a:r>
              <a:rPr lang="en-US" altLang="zh-CN" sz="3200">
                <a:solidFill>
                  <a:srgbClr val="00206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—</a:t>
            </a:r>
            <a:r>
              <a:rPr lang="zh-CN" altLang="zh-CN" sz="3200">
                <a:solidFill>
                  <a:srgbClr val="00206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〔美〕托马斯、杰斐逊</a:t>
            </a:r>
            <a:r>
              <a:rPr lang="zh-CN" altLang="zh-CN" sz="3200" smtClean="0">
                <a:solidFill>
                  <a:srgbClr val="00206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：</a:t>
            </a:r>
            <a:endParaRPr lang="zh-CN" altLang="zh-CN" sz="3200">
              <a:solidFill>
                <a:srgbClr val="00206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advTm="3000" p14:dur="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241300" y="254000"/>
            <a:ext cx="11708765" cy="6368415"/>
          </a:xfrm>
          <a:prstGeom prst="rect">
            <a:avLst/>
          </a:prstGeom>
          <a:solidFill>
            <a:srgbClr val="E7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50845" y="2388235"/>
            <a:ext cx="9000490" cy="2099945"/>
          </a:xfrm>
          <a:prstGeom prst="rect">
            <a:avLst/>
          </a:prstGeom>
          <a:solidFill>
            <a:srgbClr val="558C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88005" y="2548255"/>
            <a:ext cx="7597775" cy="17551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c1c7db8d2182e17525f82ea6c6df430e"/>
          <p:cNvPicPr>
            <a:picLocks noChangeAspect="1"/>
          </p:cNvPicPr>
          <p:nvPr/>
        </p:nvPicPr>
        <p:blipFill>
          <a:blip r:embed="rId2"/>
          <a:srcRect l="11473" r="14956"/>
          <a:stretch>
            <a:fillRect/>
          </a:stretch>
        </p:blipFill>
        <p:spPr>
          <a:xfrm>
            <a:off x="414020" y="1727200"/>
            <a:ext cx="4291965" cy="392557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635500" y="3023235"/>
            <a:ext cx="589280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zh-CN" altLang="en-US" sz="5400" kern="100" smtClean="0">
                <a:solidFill>
                  <a:srgbClr val="558C9A"/>
                </a:solidFill>
                <a:latin typeface="字魂131号-酷乐潮玩体" panose="00000500000000000000" charset="-122"/>
                <a:ea typeface="字魂131号-酷乐潮玩体" panose="00000500000000000000" charset="-122"/>
                <a:cs typeface="Times New Roman" panose="02020603050405020304" pitchFamily="18" charset="0"/>
              </a:rPr>
              <a:t>单元介绍</a:t>
            </a:r>
            <a:endParaRPr lang="zh-CN" altLang="en-US" sz="5400" kern="100">
              <a:solidFill>
                <a:srgbClr val="558C9A"/>
              </a:solidFill>
              <a:latin typeface="字魂131号-酷乐潮玩体" panose="00000500000000000000" charset="-122"/>
              <a:ea typeface="字魂131号-酷乐潮玩体" panose="00000500000000000000" charset="-122"/>
              <a:cs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1042650" y="3145155"/>
            <a:ext cx="717550" cy="857885"/>
            <a:chOff x="16623" y="1544"/>
            <a:chExt cx="1130" cy="1351"/>
          </a:xfrm>
          <a:solidFill>
            <a:schemeClr val="bg1"/>
          </a:solidFill>
        </p:grpSpPr>
        <p:sp>
          <p:nvSpPr>
            <p:cNvPr id="21" name="椭圆 20"/>
            <p:cNvSpPr/>
            <p:nvPr/>
          </p:nvSpPr>
          <p:spPr>
            <a:xfrm>
              <a:off x="17015" y="2157"/>
              <a:ext cx="738" cy="738"/>
            </a:xfrm>
            <a:prstGeom prst="ellipse">
              <a:avLst/>
            </a:prstGeom>
            <a:grpFill/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6623" y="1544"/>
              <a:ext cx="392" cy="3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椭圆 12"/>
          <p:cNvSpPr/>
          <p:nvPr/>
        </p:nvSpPr>
        <p:spPr>
          <a:xfrm>
            <a:off x="11487150" y="2934970"/>
            <a:ext cx="273050" cy="273050"/>
          </a:xfrm>
          <a:prstGeom prst="ellipse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六边形 14"/>
          <p:cNvSpPr/>
          <p:nvPr/>
        </p:nvSpPr>
        <p:spPr>
          <a:xfrm>
            <a:off x="6136005" y="2175510"/>
            <a:ext cx="2089150" cy="578485"/>
          </a:xfrm>
          <a:prstGeom prst="hexagon">
            <a:avLst/>
          </a:prstGeom>
          <a:solidFill>
            <a:srgbClr val="E842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558280" y="2234565"/>
            <a:ext cx="1338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solidFill>
                  <a:schemeClr val="bg1"/>
                </a:solidFill>
                <a:latin typeface="字魂131号-酷乐潮玩体" panose="00000500000000000000" charset="-122"/>
                <a:ea typeface="字魂131号-酷乐潮玩体" panose="00000500000000000000" charset="-122"/>
              </a:rPr>
              <a:t>Part1  </a:t>
            </a:r>
            <a:endParaRPr lang="en-US" altLang="zh-CN" sz="2400" b="1">
              <a:solidFill>
                <a:schemeClr val="bg1"/>
              </a:solidFill>
              <a:latin typeface="字魂131号-酷乐潮玩体" panose="00000500000000000000" charset="-122"/>
              <a:ea typeface="字魂131号-酷乐潮玩体" panose="00000500000000000000" charset="-122"/>
            </a:endParaRPr>
          </a:p>
        </p:txBody>
      </p:sp>
      <p:pic>
        <p:nvPicPr>
          <p:cNvPr id="2" name="图片 1" descr="052ce27eb810b2bba3b361745997bc9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19995" y="-15875"/>
            <a:ext cx="1743075" cy="174307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advTm="3000" p14:dur="0"/>
    </mc:Choice>
    <mc:Fallback>
      <p:transition advTm="3000"/>
    </mc:Fallback>
  </mc:AlternateContent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241935" y="245110"/>
            <a:ext cx="11708765" cy="6368415"/>
          </a:xfrm>
          <a:prstGeom prst="rect">
            <a:avLst/>
          </a:prstGeom>
          <a:solidFill>
            <a:srgbClr val="E7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809780" y="392028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smtClean="0">
                <a:solidFill>
                  <a:schemeClr val="accent2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课后作业</a:t>
            </a:r>
            <a:endParaRPr lang="zh-CN" altLang="zh-CN" sz="4000" b="1">
              <a:solidFill>
                <a:schemeClr val="accent2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7" name="图片 6" descr="978edf76a74e2e9818cf3120f253c6f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851" y="5292171"/>
            <a:ext cx="1831269" cy="132135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306782" y="1558636"/>
            <a:ext cx="722168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A</a:t>
            </a:r>
            <a:r>
              <a:rPr lang="zh-CN" altLang="en-US" sz="2800" smtClean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层</a:t>
            </a:r>
            <a:r>
              <a:rPr lang="en-US" altLang="zh-CN" sz="2800" smtClean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   </a:t>
            </a:r>
            <a:r>
              <a:rPr lang="zh-CN" altLang="zh-CN" sz="280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阅读拓展</a:t>
            </a:r>
            <a:r>
              <a:rPr lang="zh-CN" altLang="zh-CN" sz="28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材料中的推荐</a:t>
            </a:r>
            <a:r>
              <a:rPr lang="zh-CN" altLang="zh-CN" sz="280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文章</a:t>
            </a:r>
            <a:r>
              <a:rPr lang="zh-CN" altLang="en-US" sz="280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。</a:t>
            </a:r>
            <a:endParaRPr lang="en-US" altLang="zh-CN" sz="2800" smtClean="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endParaRPr lang="en-US" altLang="zh-CN" sz="2800" smtClean="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r>
              <a:rPr lang="en-US" altLang="zh-CN" sz="2800" smtClean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B</a:t>
            </a:r>
            <a:r>
              <a:rPr lang="zh-CN" altLang="en-US" sz="2800" smtClean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层</a:t>
            </a:r>
            <a:r>
              <a:rPr lang="en-US" altLang="zh-CN" sz="2800" smtClean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  </a:t>
            </a:r>
            <a:r>
              <a:rPr lang="zh-CN" altLang="zh-CN" sz="280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敏锐</a:t>
            </a:r>
            <a:r>
              <a:rPr lang="zh-CN" altLang="zh-CN" sz="28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捕捉身边的</a:t>
            </a:r>
            <a:r>
              <a:rPr lang="zh-CN" altLang="zh-CN" sz="280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热点</a:t>
            </a:r>
            <a:r>
              <a:rPr lang="zh-CN" altLang="en-US" sz="28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事件</a:t>
            </a:r>
            <a:r>
              <a:rPr lang="zh-CN" altLang="zh-CN" sz="280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，</a:t>
            </a:r>
            <a:r>
              <a:rPr lang="zh-CN" altLang="en-US" sz="280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按照“</a:t>
            </a:r>
            <a:r>
              <a:rPr lang="zh-CN" altLang="zh-CN" sz="280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倒金字塔</a:t>
            </a:r>
            <a:r>
              <a:rPr lang="zh-CN" altLang="en-US" sz="280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”</a:t>
            </a:r>
            <a:r>
              <a:rPr lang="zh-CN" altLang="zh-CN" sz="280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的</a:t>
            </a:r>
            <a:r>
              <a:rPr lang="zh-CN" altLang="zh-CN" sz="28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结构写一则</a:t>
            </a:r>
            <a:r>
              <a:rPr lang="en-US" altLang="zh-CN" sz="28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150</a:t>
            </a:r>
            <a:r>
              <a:rPr lang="zh-CN" altLang="zh-CN" sz="28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字左右的小</a:t>
            </a:r>
            <a:r>
              <a:rPr lang="zh-CN" altLang="zh-CN" sz="280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消息</a:t>
            </a:r>
            <a:r>
              <a:rPr lang="zh-CN" altLang="en-US" sz="280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。</a:t>
            </a:r>
            <a:endParaRPr lang="en-US" altLang="zh-CN" sz="2800" smtClean="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endParaRPr lang="en-US" altLang="zh-CN" sz="2800" smtClean="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选</a:t>
            </a:r>
            <a:r>
              <a:rPr lang="zh-CN" altLang="en-US" sz="2800" smtClean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做</a:t>
            </a:r>
            <a:r>
              <a:rPr lang="zh-CN" altLang="en-US" sz="280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：</a:t>
            </a:r>
            <a:endParaRPr lang="en-US" altLang="zh-CN" sz="2800" smtClean="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r>
              <a:rPr lang="en-US" altLang="zh-CN" sz="28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 </a:t>
            </a:r>
            <a:r>
              <a:rPr lang="en-US" altLang="zh-CN" sz="280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     </a:t>
            </a:r>
            <a:r>
              <a:rPr lang="zh-CN" altLang="zh-CN" sz="280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采访</a:t>
            </a:r>
            <a:r>
              <a:rPr lang="zh-CN" altLang="zh-CN" sz="28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身边的抗疫英雄</a:t>
            </a:r>
            <a:r>
              <a:rPr lang="zh-CN" altLang="zh-CN" sz="280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，写</a:t>
            </a:r>
            <a:r>
              <a:rPr lang="zh-CN" altLang="zh-CN" sz="28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一</a:t>
            </a:r>
            <a:r>
              <a:rPr lang="zh-CN" altLang="zh-CN" sz="280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篇</a:t>
            </a:r>
            <a:r>
              <a:rPr lang="zh-CN" altLang="en-US" sz="280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人物</a:t>
            </a:r>
            <a:r>
              <a:rPr lang="zh-CN" altLang="zh-CN" sz="280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通讯</a:t>
            </a:r>
            <a:r>
              <a:rPr lang="zh-CN" altLang="zh-CN" sz="28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。</a:t>
            </a:r>
          </a:p>
          <a:p>
            <a:endParaRPr lang="zh-CN" altLang="en-US" sz="280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241935" y="245745"/>
            <a:ext cx="11708765" cy="6368415"/>
          </a:xfrm>
          <a:prstGeom prst="rect">
            <a:avLst/>
          </a:prstGeom>
          <a:solidFill>
            <a:srgbClr val="E7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4579055" y="2499042"/>
            <a:ext cx="616521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1500" i="1" smtClean="0">
                <a:solidFill>
                  <a:srgbClr val="558C9A"/>
                </a:solidFill>
                <a:latin typeface="字魂131号-酷乐潮玩体" panose="00000500000000000000" charset="-122"/>
                <a:ea typeface="字魂131号-酷乐潮玩体" panose="00000500000000000000" charset="-122"/>
              </a:rPr>
              <a:t>感谢倾听</a:t>
            </a:r>
            <a:endParaRPr lang="en-US" altLang="zh-CN" sz="11500" i="1">
              <a:solidFill>
                <a:srgbClr val="558C9A"/>
              </a:solidFill>
              <a:latin typeface="字魂131号-酷乐潮玩体" panose="00000500000000000000" charset="-122"/>
              <a:ea typeface="字魂131号-酷乐潮玩体" panose="00000500000000000000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27727"/>
          <a:stretch>
            <a:fillRect/>
          </a:stretch>
        </p:blipFill>
        <p:spPr>
          <a:xfrm>
            <a:off x="504190" y="1219835"/>
            <a:ext cx="4240530" cy="441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t="16641" r="1204"/>
          <a:stretch>
            <a:fillRect/>
          </a:stretch>
        </p:blipFill>
        <p:spPr>
          <a:xfrm>
            <a:off x="9869805" y="4211955"/>
            <a:ext cx="1927225" cy="2398395"/>
          </a:xfrm>
          <a:prstGeom prst="rect">
            <a:avLst/>
          </a:prstGeom>
        </p:spPr>
      </p:pic>
      <p:pic>
        <p:nvPicPr>
          <p:cNvPr id="12" name="图片 11" descr="052ce27eb810b2bba3b361745997bc9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19995" y="-15875"/>
            <a:ext cx="1743075" cy="1743075"/>
          </a:xfrm>
          <a:prstGeom prst="rect">
            <a:avLst/>
          </a:prstGeom>
        </p:spPr>
      </p:pic>
      <p:pic>
        <p:nvPicPr>
          <p:cNvPr id="28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0287000" y="11430000"/>
            <a:ext cx="330200" cy="2413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advTm="3000" p14:dur="0"/>
    </mc:Choice>
    <mc:Fallback>
      <p:transition advTm="3000"/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241935" y="278977"/>
            <a:ext cx="11708765" cy="6368415"/>
          </a:xfrm>
          <a:prstGeom prst="rect">
            <a:avLst/>
          </a:prstGeom>
          <a:solidFill>
            <a:srgbClr val="E7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1607" y="1432322"/>
            <a:ext cx="1303514" cy="4753992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41935" y="495300"/>
            <a:ext cx="735330" cy="1225550"/>
            <a:chOff x="382" y="851"/>
            <a:chExt cx="1158" cy="193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rcRect l="49905"/>
            <a:stretch>
              <a:fillRect/>
            </a:stretch>
          </p:blipFill>
          <p:spPr>
            <a:xfrm>
              <a:off x="382" y="851"/>
              <a:ext cx="721" cy="1930"/>
            </a:xfrm>
            <a:prstGeom prst="rect">
              <a:avLst/>
            </a:prstGeom>
          </p:spPr>
        </p:pic>
        <p:sp>
          <p:nvSpPr>
            <p:cNvPr id="13" name="椭圆 12"/>
            <p:cNvSpPr/>
            <p:nvPr/>
          </p:nvSpPr>
          <p:spPr>
            <a:xfrm>
              <a:off x="1206" y="1745"/>
              <a:ext cx="335" cy="335"/>
            </a:xfrm>
            <a:prstGeom prst="ellipse">
              <a:avLst/>
            </a:prstGeom>
            <a:noFill/>
            <a:ln w="31750">
              <a:solidFill>
                <a:srgbClr val="6E9D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1044660" y="724947"/>
            <a:ext cx="39540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/>
              <a:t>一</a:t>
            </a:r>
            <a:r>
              <a:rPr lang="zh-CN" altLang="en-US" sz="3600" smtClean="0"/>
              <a:t>、单元介绍</a:t>
            </a:r>
            <a:endParaRPr lang="zh-CN" altLang="en-US" sz="3600"/>
          </a:p>
        </p:txBody>
      </p:sp>
      <p:sp>
        <p:nvSpPr>
          <p:cNvPr id="2" name="文本框 1"/>
          <p:cNvSpPr txBox="1"/>
          <p:nvPr/>
        </p:nvSpPr>
        <p:spPr>
          <a:xfrm>
            <a:off x="796673" y="2736579"/>
            <a:ext cx="677108" cy="1738489"/>
          </a:xfrm>
          <a:prstGeom prst="rect">
            <a:avLst/>
          </a:prstGeom>
          <a:noFill/>
          <a:ln w="22225">
            <a:solidFill>
              <a:srgbClr val="0070C0"/>
            </a:solidFill>
          </a:ln>
        </p:spPr>
        <p:txBody>
          <a:bodyPr vert="eaVert" wrap="square" rtlCol="0">
            <a:spAutoFit/>
          </a:bodyPr>
          <a:lstStyle/>
          <a:p>
            <a:r>
              <a:rPr lang="zh-CN" altLang="en-US" sz="3200" smtClean="0">
                <a:solidFill>
                  <a:srgbClr val="FF0000"/>
                </a:solidFill>
              </a:rPr>
              <a:t>活动探究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524493" y="1630599"/>
            <a:ext cx="2393244" cy="5983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mtClean="0"/>
              <a:t>新闻（八上）</a:t>
            </a:r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2524493" y="2736579"/>
            <a:ext cx="2393244" cy="5983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mtClean="0"/>
              <a:t>演讲（八下）</a:t>
            </a:r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2524493" y="4012877"/>
            <a:ext cx="2393244" cy="5983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mtClean="0"/>
              <a:t>诗歌（九上）</a:t>
            </a:r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2524493" y="5194667"/>
            <a:ext cx="2393244" cy="5983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mtClean="0"/>
              <a:t>戏剧（九下）</a:t>
            </a:r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2269067" y="1371278"/>
            <a:ext cx="2980266" cy="107841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249333" y="1578270"/>
            <a:ext cx="26815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FF0000"/>
                </a:solidFill>
              </a:rPr>
              <a:t>第一个</a:t>
            </a:r>
            <a:endParaRPr lang="en-US" altLang="zh-CN" sz="2400" b="1" smtClean="0">
              <a:solidFill>
                <a:srgbClr val="FF0000"/>
              </a:solidFill>
            </a:endParaRPr>
          </a:p>
          <a:p>
            <a:pPr algn="ctr"/>
            <a:r>
              <a:rPr lang="zh-CN" altLang="en-US" sz="2400" smtClean="0"/>
              <a:t>活动探究单元</a:t>
            </a:r>
            <a:endParaRPr lang="zh-CN" altLang="en-US" sz="2400"/>
          </a:p>
        </p:txBody>
      </p:sp>
      <p:sp>
        <p:nvSpPr>
          <p:cNvPr id="22" name="文本框 21"/>
          <p:cNvSpPr txBox="1"/>
          <p:nvPr/>
        </p:nvSpPr>
        <p:spPr>
          <a:xfrm>
            <a:off x="8189062" y="983327"/>
            <a:ext cx="123716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000" smtClean="0"/>
              <a:t>新闻阅读</a:t>
            </a:r>
            <a:endParaRPr lang="zh-CN" altLang="en-US" sz="2000"/>
          </a:p>
        </p:txBody>
      </p:sp>
      <p:sp>
        <p:nvSpPr>
          <p:cNvPr id="23" name="文本框 22"/>
          <p:cNvSpPr txBox="1"/>
          <p:nvPr/>
        </p:nvSpPr>
        <p:spPr>
          <a:xfrm>
            <a:off x="8173620" y="2484003"/>
            <a:ext cx="123716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000" smtClean="0"/>
              <a:t>新闻写作</a:t>
            </a:r>
            <a:endParaRPr lang="zh-CN" altLang="en-US" sz="2000"/>
          </a:p>
        </p:txBody>
      </p:sp>
      <p:sp>
        <p:nvSpPr>
          <p:cNvPr id="24" name="文本框 23"/>
          <p:cNvSpPr txBox="1"/>
          <p:nvPr/>
        </p:nvSpPr>
        <p:spPr>
          <a:xfrm>
            <a:off x="8175784" y="1701382"/>
            <a:ext cx="123716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000" smtClean="0"/>
              <a:t>新闻采访</a:t>
            </a:r>
            <a:endParaRPr lang="zh-CN" altLang="en-US" sz="2000"/>
          </a:p>
        </p:txBody>
      </p:sp>
      <p:sp>
        <p:nvSpPr>
          <p:cNvPr id="7" name="文本框 6"/>
          <p:cNvSpPr txBox="1"/>
          <p:nvPr/>
        </p:nvSpPr>
        <p:spPr>
          <a:xfrm>
            <a:off x="9572978" y="1062990"/>
            <a:ext cx="111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课文学习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9572978" y="1701382"/>
            <a:ext cx="111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/>
              <a:t>实践活动</a:t>
            </a:r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9572978" y="2466364"/>
            <a:ext cx="111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/>
              <a:t>写作表达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advTm="3000" p14:dur="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1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1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1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1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4" grpId="0"/>
      <p:bldP spid="15" grpId="0"/>
      <p:bldP spid="16" grpId="0"/>
      <p:bldP spid="4" grpId="0"/>
      <p:bldP spid="5" grpId="0"/>
      <p:bldP spid="22" grpId="0"/>
      <p:bldP spid="23" grpId="0"/>
      <p:bldP spid="24" grpId="0"/>
      <p:bldP spid="7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241935" y="209867"/>
            <a:ext cx="11708765" cy="6368415"/>
          </a:xfrm>
          <a:prstGeom prst="rect">
            <a:avLst/>
          </a:prstGeom>
          <a:solidFill>
            <a:srgbClr val="E7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c1c7db8d2182e17525f82ea6c6df430e"/>
          <p:cNvPicPr>
            <a:picLocks noChangeAspect="1"/>
          </p:cNvPicPr>
          <p:nvPr/>
        </p:nvPicPr>
        <p:blipFill>
          <a:blip r:embed="rId2"/>
          <a:srcRect l="11473" r="14956"/>
          <a:stretch>
            <a:fillRect/>
          </a:stretch>
        </p:blipFill>
        <p:spPr>
          <a:xfrm>
            <a:off x="241935" y="4969164"/>
            <a:ext cx="1975887" cy="180721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1042650" y="3145155"/>
            <a:ext cx="717550" cy="857885"/>
            <a:chOff x="16623" y="1544"/>
            <a:chExt cx="1130" cy="1351"/>
          </a:xfrm>
          <a:solidFill>
            <a:schemeClr val="bg1"/>
          </a:solidFill>
        </p:grpSpPr>
        <p:sp>
          <p:nvSpPr>
            <p:cNvPr id="21" name="椭圆 20"/>
            <p:cNvSpPr/>
            <p:nvPr/>
          </p:nvSpPr>
          <p:spPr>
            <a:xfrm>
              <a:off x="17015" y="2157"/>
              <a:ext cx="738" cy="738"/>
            </a:xfrm>
            <a:prstGeom prst="ellipse">
              <a:avLst/>
            </a:prstGeom>
            <a:grpFill/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6623" y="1544"/>
              <a:ext cx="392" cy="3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椭圆 12"/>
          <p:cNvSpPr/>
          <p:nvPr/>
        </p:nvSpPr>
        <p:spPr>
          <a:xfrm>
            <a:off x="11487150" y="2934970"/>
            <a:ext cx="273050" cy="273050"/>
          </a:xfrm>
          <a:prstGeom prst="ellipse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 descr="052ce27eb810b2bba3b361745997bc9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19995" y="-15875"/>
            <a:ext cx="1743075" cy="17430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26027" y="602673"/>
            <a:ext cx="43537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mtClean="0"/>
              <a:t>一、单元</a:t>
            </a:r>
            <a:r>
              <a:rPr lang="zh-CN" altLang="en-US" sz="4400"/>
              <a:t>介绍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78818" y="3275792"/>
            <a:ext cx="1080655" cy="58477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smtClean="0"/>
              <a:t>新闻</a:t>
            </a:r>
            <a:endParaRPr lang="zh-CN" altLang="en-US" sz="3200"/>
          </a:p>
        </p:txBody>
      </p:sp>
      <p:sp>
        <p:nvSpPr>
          <p:cNvPr id="19" name="文本框 18"/>
          <p:cNvSpPr txBox="1"/>
          <p:nvPr/>
        </p:nvSpPr>
        <p:spPr>
          <a:xfrm>
            <a:off x="2710842" y="2262771"/>
            <a:ext cx="1033390" cy="5847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smtClean="0"/>
              <a:t>定义</a:t>
            </a:r>
            <a:endParaRPr lang="zh-CN" altLang="en-US" sz="3200"/>
          </a:p>
        </p:txBody>
      </p:sp>
      <p:sp>
        <p:nvSpPr>
          <p:cNvPr id="20" name="文本框 19"/>
          <p:cNvSpPr txBox="1"/>
          <p:nvPr/>
        </p:nvSpPr>
        <p:spPr>
          <a:xfrm>
            <a:off x="2690031" y="4286756"/>
            <a:ext cx="1033390" cy="5847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smtClean="0"/>
              <a:t>要素</a:t>
            </a:r>
            <a:endParaRPr lang="zh-CN" altLang="en-US" sz="3200"/>
          </a:p>
        </p:txBody>
      </p:sp>
      <p:sp>
        <p:nvSpPr>
          <p:cNvPr id="22" name="文本框 21"/>
          <p:cNvSpPr txBox="1"/>
          <p:nvPr/>
        </p:nvSpPr>
        <p:spPr>
          <a:xfrm>
            <a:off x="2690031" y="3242022"/>
            <a:ext cx="1033390" cy="5847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smtClean="0"/>
              <a:t>体裁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4074791" y="2126606"/>
            <a:ext cx="7216775" cy="922020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/>
              <a:t>新近发生或变动的事实信息，一般为受众所关注，经传播者选择，借助各种符号载体及时传播；也指新闻体裁，广义包括消息、通讯、新闻特写，狭义专指消息。</a:t>
            </a: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4074792" y="3286478"/>
            <a:ext cx="7216775" cy="646331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>
                <a:solidFill>
                  <a:srgbClr val="FF0000"/>
                </a:solidFill>
              </a:rPr>
              <a:t>消息</a:t>
            </a:r>
            <a:r>
              <a:rPr lang="zh-CN" altLang="zh-CN"/>
              <a:t>、</a:t>
            </a:r>
            <a:r>
              <a:rPr lang="zh-CN" altLang="zh-CN">
                <a:solidFill>
                  <a:srgbClr val="FF0000"/>
                </a:solidFill>
              </a:rPr>
              <a:t>通讯</a:t>
            </a:r>
            <a:r>
              <a:rPr lang="zh-CN" altLang="zh-CN"/>
              <a:t>、</a:t>
            </a:r>
            <a:r>
              <a:rPr lang="zh-CN" altLang="zh-CN">
                <a:solidFill>
                  <a:srgbClr val="FF0000"/>
                </a:solidFill>
              </a:rPr>
              <a:t>新闻特写</a:t>
            </a:r>
            <a:r>
              <a:rPr lang="zh-CN" altLang="zh-CN"/>
              <a:t>、</a:t>
            </a:r>
            <a:r>
              <a:rPr lang="zh-CN" altLang="zh-CN">
                <a:solidFill>
                  <a:srgbClr val="FF0000"/>
                </a:solidFill>
              </a:rPr>
              <a:t>新闻评论</a:t>
            </a:r>
            <a:r>
              <a:rPr lang="zh-CN" altLang="zh-CN"/>
              <a:t>、调查报告、新闻公报、采访札记、答记者问等。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074793" y="4382381"/>
            <a:ext cx="7216775" cy="369332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>
                <a:solidFill>
                  <a:srgbClr val="FF0000"/>
                </a:solidFill>
              </a:rPr>
              <a:t>何人；何事；何时；何地；为何；如何。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164536" y="910449"/>
            <a:ext cx="36471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用事实说话</a:t>
            </a:r>
            <a:endParaRPr lang="zh-CN" altLang="en-US" sz="5400" b="1" cap="none" spc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advTm="3000" p14:dur="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2" grpId="0"/>
      <p:bldP spid="5" grpId="0"/>
      <p:bldP spid="17" grpId="0"/>
      <p:bldP spid="23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241300" y="254000"/>
            <a:ext cx="11708765" cy="6368415"/>
          </a:xfrm>
          <a:prstGeom prst="rect">
            <a:avLst/>
          </a:prstGeom>
          <a:solidFill>
            <a:srgbClr val="E7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50845" y="2388235"/>
            <a:ext cx="9000490" cy="2099945"/>
          </a:xfrm>
          <a:prstGeom prst="rect">
            <a:avLst/>
          </a:prstGeom>
          <a:solidFill>
            <a:srgbClr val="558C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88005" y="2548255"/>
            <a:ext cx="7597775" cy="17551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c1c7db8d2182e17525f82ea6c6df430e"/>
          <p:cNvPicPr>
            <a:picLocks noChangeAspect="1"/>
          </p:cNvPicPr>
          <p:nvPr/>
        </p:nvPicPr>
        <p:blipFill>
          <a:blip r:embed="rId2"/>
          <a:srcRect l="11473" r="14956"/>
          <a:stretch>
            <a:fillRect/>
          </a:stretch>
        </p:blipFill>
        <p:spPr>
          <a:xfrm>
            <a:off x="414020" y="1727200"/>
            <a:ext cx="4291965" cy="392557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635500" y="3023235"/>
            <a:ext cx="589280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zh-CN" altLang="en-US" sz="5400" kern="100" smtClean="0">
                <a:solidFill>
                  <a:srgbClr val="558C9A"/>
                </a:solidFill>
                <a:latin typeface="字魂131号-酷乐潮玩体" panose="00000500000000000000" charset="-122"/>
                <a:ea typeface="字魂131号-酷乐潮玩体" panose="00000500000000000000" charset="-122"/>
                <a:cs typeface="Times New Roman" panose="02020603050405020304" pitchFamily="18" charset="0"/>
              </a:rPr>
              <a:t>文章概览</a:t>
            </a:r>
            <a:endParaRPr lang="zh-CN" altLang="en-US" sz="5400" kern="100">
              <a:solidFill>
                <a:srgbClr val="558C9A"/>
              </a:solidFill>
              <a:latin typeface="字魂131号-酷乐潮玩体" panose="00000500000000000000" charset="-122"/>
              <a:ea typeface="字魂131号-酷乐潮玩体" panose="00000500000000000000" charset="-122"/>
              <a:cs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1042650" y="3145155"/>
            <a:ext cx="717550" cy="857885"/>
            <a:chOff x="16623" y="1544"/>
            <a:chExt cx="1130" cy="1351"/>
          </a:xfrm>
          <a:solidFill>
            <a:schemeClr val="bg1"/>
          </a:solidFill>
        </p:grpSpPr>
        <p:sp>
          <p:nvSpPr>
            <p:cNvPr id="21" name="椭圆 20"/>
            <p:cNvSpPr/>
            <p:nvPr/>
          </p:nvSpPr>
          <p:spPr>
            <a:xfrm>
              <a:off x="17015" y="2157"/>
              <a:ext cx="738" cy="738"/>
            </a:xfrm>
            <a:prstGeom prst="ellipse">
              <a:avLst/>
            </a:prstGeom>
            <a:grpFill/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6623" y="1544"/>
              <a:ext cx="392" cy="3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椭圆 12"/>
          <p:cNvSpPr/>
          <p:nvPr/>
        </p:nvSpPr>
        <p:spPr>
          <a:xfrm>
            <a:off x="11487150" y="2934970"/>
            <a:ext cx="273050" cy="273050"/>
          </a:xfrm>
          <a:prstGeom prst="ellipse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六边形 14"/>
          <p:cNvSpPr/>
          <p:nvPr/>
        </p:nvSpPr>
        <p:spPr>
          <a:xfrm>
            <a:off x="6136005" y="2175510"/>
            <a:ext cx="2089150" cy="578485"/>
          </a:xfrm>
          <a:prstGeom prst="hexagon">
            <a:avLst/>
          </a:prstGeom>
          <a:solidFill>
            <a:srgbClr val="E842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558280" y="2234565"/>
            <a:ext cx="1338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solidFill>
                  <a:schemeClr val="bg1"/>
                </a:solidFill>
                <a:latin typeface="字魂131号-酷乐潮玩体" panose="00000500000000000000" charset="-122"/>
                <a:ea typeface="字魂131号-酷乐潮玩体" panose="00000500000000000000" charset="-122"/>
              </a:rPr>
              <a:t>Part2  </a:t>
            </a:r>
            <a:endParaRPr lang="en-US" altLang="zh-CN" sz="2400" b="1">
              <a:solidFill>
                <a:schemeClr val="bg1"/>
              </a:solidFill>
              <a:latin typeface="字魂131号-酷乐潮玩体" panose="00000500000000000000" charset="-122"/>
              <a:ea typeface="字魂131号-酷乐潮玩体" panose="00000500000000000000" charset="-122"/>
            </a:endParaRPr>
          </a:p>
        </p:txBody>
      </p:sp>
      <p:pic>
        <p:nvPicPr>
          <p:cNvPr id="2" name="图片 1" descr="052ce27eb810b2bba3b361745997bc9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19995" y="-15875"/>
            <a:ext cx="1743075" cy="174307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advTm="3000" p14:dur="0"/>
    </mc:Choice>
    <mc:Fallback>
      <p:transition advTm="3000"/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207761" y="298767"/>
            <a:ext cx="11708765" cy="6368415"/>
          </a:xfrm>
          <a:prstGeom prst="rect">
            <a:avLst/>
          </a:prstGeom>
          <a:solidFill>
            <a:srgbClr val="E7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044660" y="724947"/>
            <a:ext cx="39540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smtClean="0"/>
              <a:t>二、文章概览</a:t>
            </a:r>
            <a:endParaRPr lang="zh-CN" altLang="en-US" sz="3600"/>
          </a:p>
        </p:txBody>
      </p:sp>
      <p:grpSp>
        <p:nvGrpSpPr>
          <p:cNvPr id="9" name="组合 8"/>
          <p:cNvGrpSpPr/>
          <p:nvPr/>
        </p:nvGrpSpPr>
        <p:grpSpPr>
          <a:xfrm>
            <a:off x="241935" y="495300"/>
            <a:ext cx="735330" cy="1225550"/>
            <a:chOff x="382" y="851"/>
            <a:chExt cx="1158" cy="193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rcRect l="49905"/>
            <a:stretch>
              <a:fillRect/>
            </a:stretch>
          </p:blipFill>
          <p:spPr>
            <a:xfrm>
              <a:off x="382" y="851"/>
              <a:ext cx="721" cy="1930"/>
            </a:xfrm>
            <a:prstGeom prst="rect">
              <a:avLst/>
            </a:prstGeom>
          </p:spPr>
        </p:pic>
        <p:sp>
          <p:nvSpPr>
            <p:cNvPr id="13" name="椭圆 12"/>
            <p:cNvSpPr/>
            <p:nvPr/>
          </p:nvSpPr>
          <p:spPr>
            <a:xfrm>
              <a:off x="1206" y="1745"/>
              <a:ext cx="335" cy="335"/>
            </a:xfrm>
            <a:prstGeom prst="ellipse">
              <a:avLst/>
            </a:prstGeom>
            <a:noFill/>
            <a:ln w="31750">
              <a:solidFill>
                <a:srgbClr val="6E9D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任意多边形 1"/>
          <p:cNvSpPr/>
          <p:nvPr/>
        </p:nvSpPr>
        <p:spPr>
          <a:xfrm>
            <a:off x="1435735" y="2879090"/>
            <a:ext cx="9321800" cy="1813560"/>
          </a:xfrm>
          <a:custGeom>
            <a:gdLst>
              <a:gd name="connsiteX0" fmla="*/ 0 w 14429"/>
              <a:gd name="connsiteY0" fmla="*/ 2757 h 2855"/>
              <a:gd name="connsiteX1" fmla="*/ 2720 w 14429"/>
              <a:gd name="connsiteY1" fmla="*/ 9 h 2855"/>
              <a:gd name="connsiteX2" fmla="*/ 6307 w 14429"/>
              <a:gd name="connsiteY2" fmla="*/ 2100 h 2855"/>
              <a:gd name="connsiteX3" fmla="*/ 9151 w 14429"/>
              <a:gd name="connsiteY3" fmla="*/ 265 h 2855"/>
              <a:gd name="connsiteX4" fmla="*/ 12488 w 14429"/>
              <a:gd name="connsiteY4" fmla="*/ 2853 h 2855"/>
              <a:gd name="connsiteX5" fmla="*/ 14429 w 14429"/>
              <a:gd name="connsiteY5" fmla="*/ 361 h 285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429" h="2856">
                <a:moveTo>
                  <a:pt x="0" y="2757"/>
                </a:moveTo>
                <a:cubicBezTo>
                  <a:pt x="559" y="2373"/>
                  <a:pt x="1671" y="179"/>
                  <a:pt x="2720" y="9"/>
                </a:cubicBezTo>
                <a:cubicBezTo>
                  <a:pt x="3769" y="-161"/>
                  <a:pt x="5098" y="2202"/>
                  <a:pt x="6307" y="2100"/>
                </a:cubicBezTo>
                <a:cubicBezTo>
                  <a:pt x="7518" y="1999"/>
                  <a:pt x="7872" y="274"/>
                  <a:pt x="9151" y="265"/>
                </a:cubicBezTo>
                <a:cubicBezTo>
                  <a:pt x="10430" y="256"/>
                  <a:pt x="11187" y="2959"/>
                  <a:pt x="12488" y="2853"/>
                </a:cubicBezTo>
                <a:cubicBezTo>
                  <a:pt x="13788" y="2747"/>
                  <a:pt x="14190" y="1160"/>
                  <a:pt x="14429" y="361"/>
                </a:cubicBezTo>
              </a:path>
            </a:pathLst>
          </a:custGeom>
          <a:noFill/>
          <a:ln w="34925">
            <a:solidFill>
              <a:srgbClr val="6E9DA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2987675" y="2639060"/>
            <a:ext cx="496570" cy="496570"/>
            <a:chOff x="9391" y="3074"/>
            <a:chExt cx="782" cy="782"/>
          </a:xfrm>
        </p:grpSpPr>
        <p:sp>
          <p:nvSpPr>
            <p:cNvPr id="15" name="椭圆 14"/>
            <p:cNvSpPr/>
            <p:nvPr/>
          </p:nvSpPr>
          <p:spPr>
            <a:xfrm>
              <a:off x="9391" y="3074"/>
              <a:ext cx="783" cy="783"/>
            </a:xfrm>
            <a:prstGeom prst="ellipse">
              <a:avLst/>
            </a:prstGeom>
            <a:solidFill>
              <a:srgbClr val="F096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9587" y="3270"/>
              <a:ext cx="392" cy="3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184775" y="3922395"/>
            <a:ext cx="496570" cy="496570"/>
            <a:chOff x="9391" y="3074"/>
            <a:chExt cx="782" cy="782"/>
          </a:xfrm>
        </p:grpSpPr>
        <p:sp>
          <p:nvSpPr>
            <p:cNvPr id="4" name="椭圆 3"/>
            <p:cNvSpPr/>
            <p:nvPr/>
          </p:nvSpPr>
          <p:spPr>
            <a:xfrm>
              <a:off x="9391" y="3074"/>
              <a:ext cx="783" cy="783"/>
            </a:xfrm>
            <a:prstGeom prst="ellipse">
              <a:avLst/>
            </a:prstGeom>
            <a:solidFill>
              <a:srgbClr val="5CC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9587" y="3270"/>
              <a:ext cx="392" cy="3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080885" y="2762885"/>
            <a:ext cx="496570" cy="496570"/>
            <a:chOff x="9391" y="3074"/>
            <a:chExt cx="782" cy="782"/>
          </a:xfrm>
        </p:grpSpPr>
        <p:sp>
          <p:nvSpPr>
            <p:cNvPr id="10" name="椭圆 9"/>
            <p:cNvSpPr/>
            <p:nvPr/>
          </p:nvSpPr>
          <p:spPr>
            <a:xfrm>
              <a:off x="9391" y="3074"/>
              <a:ext cx="783" cy="783"/>
            </a:xfrm>
            <a:prstGeom prst="ellipse">
              <a:avLst/>
            </a:prstGeom>
            <a:solidFill>
              <a:srgbClr val="E842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9587" y="3270"/>
              <a:ext cx="392" cy="3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157335" y="4319270"/>
            <a:ext cx="496570" cy="496570"/>
            <a:chOff x="9391" y="3074"/>
            <a:chExt cx="782" cy="782"/>
          </a:xfrm>
        </p:grpSpPr>
        <p:sp>
          <p:nvSpPr>
            <p:cNvPr id="19" name="椭圆 18"/>
            <p:cNvSpPr/>
            <p:nvPr/>
          </p:nvSpPr>
          <p:spPr>
            <a:xfrm>
              <a:off x="9391" y="3074"/>
              <a:ext cx="783" cy="783"/>
            </a:xfrm>
            <a:prstGeom prst="ellipse">
              <a:avLst/>
            </a:prstGeom>
            <a:solidFill>
              <a:srgbClr val="6E9D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9587" y="3270"/>
              <a:ext cx="392" cy="3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156970" y="4398645"/>
            <a:ext cx="496570" cy="496570"/>
            <a:chOff x="9391" y="3074"/>
            <a:chExt cx="782" cy="782"/>
          </a:xfrm>
        </p:grpSpPr>
        <p:sp>
          <p:nvSpPr>
            <p:cNvPr id="22" name="椭圆 21"/>
            <p:cNvSpPr/>
            <p:nvPr/>
          </p:nvSpPr>
          <p:spPr>
            <a:xfrm>
              <a:off x="9391" y="3074"/>
              <a:ext cx="783" cy="783"/>
            </a:xfrm>
            <a:prstGeom prst="ellipse">
              <a:avLst/>
            </a:prstGeom>
            <a:solidFill>
              <a:srgbClr val="6E9D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9587" y="3270"/>
              <a:ext cx="392" cy="3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5558154" y="2115820"/>
            <a:ext cx="36518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zh-CN" sz="1600"/>
              <a:t>《一着惊海天——目击我国航母舰载战斗机首架次成功着陆》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891915" y="4443730"/>
            <a:ext cx="31629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zh-CN" sz="1600" smtClean="0"/>
              <a:t>《“飞天”凌空——</a:t>
            </a:r>
            <a:endParaRPr lang="en-US" altLang="zh-CN" sz="1600" smtClean="0"/>
          </a:p>
          <a:p>
            <a:pPr lvl="0"/>
            <a:r>
              <a:rPr lang="en-US" altLang="zh-CN" sz="1600"/>
              <a:t> </a:t>
            </a:r>
            <a:r>
              <a:rPr lang="en-US" altLang="zh-CN" sz="1600" smtClean="0"/>
              <a:t>                  </a:t>
            </a:r>
            <a:r>
              <a:rPr lang="zh-CN" altLang="zh-CN" sz="1600" smtClean="0"/>
              <a:t>跳水姑娘吕伟夺魁记》</a:t>
            </a:r>
            <a:endParaRPr lang="zh-CN" altLang="zh-CN" sz="1600"/>
          </a:p>
        </p:txBody>
      </p:sp>
      <p:sp>
        <p:nvSpPr>
          <p:cNvPr id="27" name="文本框 26"/>
          <p:cNvSpPr txBox="1"/>
          <p:nvPr/>
        </p:nvSpPr>
        <p:spPr>
          <a:xfrm>
            <a:off x="716969" y="4994275"/>
            <a:ext cx="3075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smtClean="0"/>
              <a:t>《我三十万大军胜利南渡长江》</a:t>
            </a:r>
            <a:endParaRPr lang="en-US" altLang="zh-CN" sz="1600"/>
          </a:p>
          <a:p>
            <a:r>
              <a:rPr lang="zh-CN" altLang="zh-CN" sz="1600" smtClean="0"/>
              <a:t>《人民解放军百万大军横渡长江》</a:t>
            </a:r>
            <a:endParaRPr lang="zh-CN" altLang="zh-CN" sz="1600"/>
          </a:p>
        </p:txBody>
      </p:sp>
      <p:sp>
        <p:nvSpPr>
          <p:cNvPr id="28" name="文本框 27"/>
          <p:cNvSpPr txBox="1"/>
          <p:nvPr/>
        </p:nvSpPr>
        <p:spPr>
          <a:xfrm>
            <a:off x="2162808" y="2285423"/>
            <a:ext cx="21469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zh-CN" sz="1600"/>
              <a:t>《首届诺贝尔奖颁发》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735455" y="4435475"/>
            <a:ext cx="9886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字魂131号-酷乐潮玩体" panose="00000500000000000000" charset="-122"/>
                <a:ea typeface="字魂131号-酷乐潮玩体" panose="00000500000000000000" charset="-122"/>
              </a:rPr>
              <a:t>第</a:t>
            </a:r>
            <a:r>
              <a:rPr lang="en-US" altLang="zh-CN" sz="2400" b="1" smtClean="0">
                <a:latin typeface="字魂131号-酷乐潮玩体" panose="00000500000000000000" charset="-122"/>
                <a:ea typeface="字魂131号-酷乐潮玩体" panose="00000500000000000000" charset="-122"/>
              </a:rPr>
              <a:t>1</a:t>
            </a:r>
            <a:r>
              <a:rPr lang="zh-CN" altLang="en-US" sz="2400" b="1" smtClean="0">
                <a:latin typeface="字魂131号-酷乐潮玩体" panose="00000500000000000000" charset="-122"/>
                <a:ea typeface="字魂131号-酷乐潮玩体" panose="00000500000000000000" charset="-122"/>
              </a:rPr>
              <a:t>课</a:t>
            </a:r>
            <a:endParaRPr lang="zh-CN" altLang="en-US" sz="2400" b="1">
              <a:solidFill>
                <a:schemeClr val="tx1"/>
              </a:solidFill>
              <a:latin typeface="字魂131号-酷乐潮玩体" panose="00000500000000000000" charset="-122"/>
              <a:ea typeface="字魂131号-酷乐潮玩体" panose="00000500000000000000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157844" y="4895850"/>
            <a:ext cx="27422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zh-CN" sz="1600"/>
              <a:t>《国行公祭，为佑世界和平》</a:t>
            </a:r>
          </a:p>
        </p:txBody>
      </p:sp>
      <p:pic>
        <p:nvPicPr>
          <p:cNvPr id="37" name="图片 36" descr="0bd5d1448b4e73e44460c43c0456ad8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3610" y="2024380"/>
            <a:ext cx="1547495" cy="1725930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2741929" y="3280727"/>
            <a:ext cx="9886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字魂131号-酷乐潮玩体" panose="00000500000000000000" charset="-122"/>
                <a:ea typeface="字魂131号-酷乐潮玩体" panose="00000500000000000000" charset="-122"/>
              </a:rPr>
              <a:t>第</a:t>
            </a:r>
            <a:r>
              <a:rPr lang="en-US" altLang="zh-CN" sz="2400" b="1">
                <a:latin typeface="字魂131号-酷乐潮玩体" panose="00000500000000000000" charset="-122"/>
                <a:ea typeface="字魂131号-酷乐潮玩体" panose="00000500000000000000" charset="-122"/>
              </a:rPr>
              <a:t>2</a:t>
            </a:r>
            <a:r>
              <a:rPr lang="zh-CN" altLang="en-US" sz="2400" b="1" smtClean="0">
                <a:latin typeface="字魂131号-酷乐潮玩体" panose="00000500000000000000" charset="-122"/>
                <a:ea typeface="字魂131号-酷乐潮玩体" panose="00000500000000000000" charset="-122"/>
              </a:rPr>
              <a:t>课</a:t>
            </a:r>
            <a:endParaRPr lang="zh-CN" altLang="en-US" sz="2400" b="1">
              <a:solidFill>
                <a:schemeClr val="tx1"/>
              </a:solidFill>
              <a:latin typeface="字魂131号-酷乐潮玩体" panose="00000500000000000000" charset="-122"/>
              <a:ea typeface="字魂131号-酷乐潮玩体" panose="00000500000000000000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939029" y="3482975"/>
            <a:ext cx="9886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字魂131号-酷乐潮玩体" panose="00000500000000000000" charset="-122"/>
                <a:ea typeface="字魂131号-酷乐潮玩体" panose="00000500000000000000" charset="-122"/>
              </a:rPr>
              <a:t>第</a:t>
            </a:r>
            <a:r>
              <a:rPr lang="en-US" altLang="zh-CN" sz="2400" b="1" smtClean="0">
                <a:latin typeface="字魂131号-酷乐潮玩体" panose="00000500000000000000" charset="-122"/>
                <a:ea typeface="字魂131号-酷乐潮玩体" panose="00000500000000000000" charset="-122"/>
              </a:rPr>
              <a:t>3</a:t>
            </a:r>
            <a:r>
              <a:rPr lang="zh-CN" altLang="en-US" sz="2400" b="1" smtClean="0">
                <a:latin typeface="字魂131号-酷乐潮玩体" panose="00000500000000000000" charset="-122"/>
                <a:ea typeface="字魂131号-酷乐潮玩体" panose="00000500000000000000" charset="-122"/>
              </a:rPr>
              <a:t>课</a:t>
            </a:r>
            <a:endParaRPr lang="zh-CN" altLang="en-US" sz="2400" b="1">
              <a:solidFill>
                <a:schemeClr val="tx1"/>
              </a:solidFill>
              <a:latin typeface="字魂131号-酷乐潮玩体" panose="00000500000000000000" charset="-122"/>
              <a:ea typeface="字魂131号-酷乐潮玩体" panose="00000500000000000000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858000" y="3323907"/>
            <a:ext cx="9886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字魂131号-酷乐潮玩体" panose="00000500000000000000" charset="-122"/>
                <a:ea typeface="字魂131号-酷乐潮玩体" panose="00000500000000000000" charset="-122"/>
              </a:rPr>
              <a:t>第</a:t>
            </a:r>
            <a:r>
              <a:rPr lang="en-US" altLang="zh-CN" sz="2400" b="1" smtClean="0">
                <a:latin typeface="字魂131号-酷乐潮玩体" panose="00000500000000000000" charset="-122"/>
                <a:ea typeface="字魂131号-酷乐潮玩体" panose="00000500000000000000" charset="-122"/>
              </a:rPr>
              <a:t>4</a:t>
            </a:r>
            <a:r>
              <a:rPr lang="zh-CN" altLang="en-US" sz="2400" b="1" smtClean="0">
                <a:latin typeface="字魂131号-酷乐潮玩体" panose="00000500000000000000" charset="-122"/>
                <a:ea typeface="字魂131号-酷乐潮玩体" panose="00000500000000000000" charset="-122"/>
              </a:rPr>
              <a:t>课</a:t>
            </a:r>
            <a:endParaRPr lang="zh-CN" altLang="en-US" sz="2400" b="1">
              <a:solidFill>
                <a:schemeClr val="tx1"/>
              </a:solidFill>
              <a:latin typeface="字魂131号-酷乐潮玩体" panose="00000500000000000000" charset="-122"/>
              <a:ea typeface="字魂131号-酷乐潮玩体" panose="00000500000000000000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963342" y="3893502"/>
            <a:ext cx="9886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字魂131号-酷乐潮玩体" panose="00000500000000000000" charset="-122"/>
                <a:ea typeface="字魂131号-酷乐潮玩体" panose="00000500000000000000" charset="-122"/>
              </a:rPr>
              <a:t>第</a:t>
            </a:r>
            <a:r>
              <a:rPr lang="en-US" altLang="zh-CN" sz="2400" b="1" smtClean="0">
                <a:latin typeface="字魂131号-酷乐潮玩体" panose="00000500000000000000" charset="-122"/>
                <a:ea typeface="字魂131号-酷乐潮玩体" panose="00000500000000000000" charset="-122"/>
              </a:rPr>
              <a:t>5</a:t>
            </a:r>
            <a:r>
              <a:rPr lang="zh-CN" altLang="en-US" sz="2400" b="1" smtClean="0">
                <a:latin typeface="字魂131号-酷乐潮玩体" panose="00000500000000000000" charset="-122"/>
                <a:ea typeface="字魂131号-酷乐潮玩体" panose="00000500000000000000" charset="-122"/>
              </a:rPr>
              <a:t>课</a:t>
            </a:r>
            <a:endParaRPr lang="zh-CN" altLang="en-US" sz="2400" b="1">
              <a:solidFill>
                <a:schemeClr val="tx1"/>
              </a:solidFill>
              <a:latin typeface="字魂131号-酷乐潮玩体" panose="00000500000000000000" charset="-122"/>
              <a:ea typeface="字魂131号-酷乐潮玩体" panose="00000500000000000000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1153425" y="1733696"/>
            <a:ext cx="800219" cy="39589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smtClean="0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典范的新闻作品</a:t>
            </a:r>
            <a:endParaRPr lang="zh-CN" altLang="en-US" sz="4000">
              <a:solidFill>
                <a:srgbClr val="C0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41935" y="2367228"/>
            <a:ext cx="800219" cy="29310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smtClean="0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用事实说话</a:t>
            </a:r>
            <a:endParaRPr lang="zh-CN" altLang="en-US" sz="4000">
              <a:solidFill>
                <a:srgbClr val="C0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654174" y="3482975"/>
            <a:ext cx="963929" cy="5232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消息</a:t>
            </a:r>
            <a:endParaRPr lang="zh-CN" altLang="en-US" sz="2800">
              <a:solidFill>
                <a:srgbClr val="FF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44" name="波形 43"/>
          <p:cNvSpPr/>
          <p:nvPr/>
        </p:nvSpPr>
        <p:spPr>
          <a:xfrm>
            <a:off x="642044" y="5579050"/>
            <a:ext cx="3609973" cy="968557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/>
              <a:t>结构清晰，事实准确，行文精粹</a:t>
            </a:r>
            <a:r>
              <a:rPr lang="zh-CN" altLang="zh-CN" smtClean="0"/>
              <a:t>，</a:t>
            </a:r>
            <a:endParaRPr lang="en-US" altLang="zh-CN" smtClean="0"/>
          </a:p>
          <a:p>
            <a:r>
              <a:rPr lang="zh-CN" altLang="zh-CN" smtClean="0"/>
              <a:t>言</a:t>
            </a:r>
            <a:r>
              <a:rPr lang="zh-CN" altLang="zh-CN"/>
              <a:t>简意丰</a:t>
            </a:r>
            <a:r>
              <a:rPr lang="zh-CN" altLang="zh-CN" smtClean="0"/>
              <a:t>，体现态度</a:t>
            </a:r>
            <a:r>
              <a:rPr lang="zh-CN" altLang="zh-CN"/>
              <a:t>。</a:t>
            </a:r>
          </a:p>
        </p:txBody>
      </p:sp>
      <p:sp>
        <p:nvSpPr>
          <p:cNvPr id="45" name="波形 44"/>
          <p:cNvSpPr/>
          <p:nvPr/>
        </p:nvSpPr>
        <p:spPr>
          <a:xfrm>
            <a:off x="2019585" y="1367367"/>
            <a:ext cx="2747613" cy="968557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/>
              <a:t>“倒金字塔”结构的样本，平实而严谨。</a:t>
            </a:r>
          </a:p>
        </p:txBody>
      </p:sp>
      <p:sp>
        <p:nvSpPr>
          <p:cNvPr id="46" name="波形 45"/>
          <p:cNvSpPr/>
          <p:nvPr/>
        </p:nvSpPr>
        <p:spPr>
          <a:xfrm>
            <a:off x="4573601" y="5065127"/>
            <a:ext cx="2803320" cy="968557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mtClean="0"/>
              <a:t>定格三</a:t>
            </a:r>
            <a:r>
              <a:rPr lang="zh-CN" altLang="zh-CN"/>
              <a:t>个画面，一一描写</a:t>
            </a:r>
            <a:r>
              <a:rPr lang="zh-CN" altLang="zh-CN" smtClean="0"/>
              <a:t>，</a:t>
            </a:r>
            <a:endParaRPr lang="en-US" altLang="zh-CN" smtClean="0"/>
          </a:p>
          <a:p>
            <a:r>
              <a:rPr lang="zh-CN" altLang="zh-CN" smtClean="0"/>
              <a:t>语言</a:t>
            </a:r>
            <a:r>
              <a:rPr lang="zh-CN" altLang="zh-CN"/>
              <a:t>生动，笔触细腻。</a:t>
            </a:r>
          </a:p>
        </p:txBody>
      </p:sp>
      <p:sp>
        <p:nvSpPr>
          <p:cNvPr id="47" name="波形 46"/>
          <p:cNvSpPr/>
          <p:nvPr/>
        </p:nvSpPr>
        <p:spPr>
          <a:xfrm>
            <a:off x="5847716" y="1040422"/>
            <a:ext cx="3249561" cy="968557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mtClean="0"/>
              <a:t>叙述</a:t>
            </a:r>
            <a:r>
              <a:rPr lang="zh-CN" altLang="zh-CN"/>
              <a:t>详尽，描写生动，既有全球视野，又有历史维度。</a:t>
            </a:r>
          </a:p>
        </p:txBody>
      </p:sp>
      <p:sp>
        <p:nvSpPr>
          <p:cNvPr id="48" name="波形 47"/>
          <p:cNvSpPr/>
          <p:nvPr/>
        </p:nvSpPr>
        <p:spPr>
          <a:xfrm>
            <a:off x="8034859" y="5358001"/>
            <a:ext cx="3239278" cy="968557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mtClean="0"/>
              <a:t>引述新闻</a:t>
            </a:r>
            <a:r>
              <a:rPr lang="zh-CN" altLang="zh-CN"/>
              <a:t>事实，</a:t>
            </a:r>
            <a:r>
              <a:rPr lang="zh-CN" altLang="zh-CN" smtClean="0"/>
              <a:t>阐述观点</a:t>
            </a:r>
            <a:r>
              <a:rPr lang="zh-CN" altLang="zh-CN"/>
              <a:t>，道理充足，辞气充沛，说服力强。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4674251" y="3002925"/>
            <a:ext cx="1619681" cy="5232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新闻特写</a:t>
            </a:r>
            <a:endParaRPr lang="zh-CN" altLang="en-US" sz="2800">
              <a:solidFill>
                <a:srgbClr val="FF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926681" y="3839421"/>
            <a:ext cx="933666" cy="5232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通讯</a:t>
            </a:r>
            <a:endParaRPr lang="zh-CN" altLang="en-US" sz="2800">
              <a:solidFill>
                <a:srgbClr val="FF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8553650" y="3249304"/>
            <a:ext cx="1619681" cy="5232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新闻评论</a:t>
            </a:r>
            <a:endParaRPr lang="zh-CN" altLang="en-US" sz="2800">
              <a:solidFill>
                <a:srgbClr val="FF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advTm="3000" p14:dur="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18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207761" y="298767"/>
            <a:ext cx="11708765" cy="6368415"/>
          </a:xfrm>
          <a:prstGeom prst="rect">
            <a:avLst/>
          </a:prstGeom>
          <a:solidFill>
            <a:srgbClr val="E7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044660" y="724947"/>
            <a:ext cx="39540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smtClean="0"/>
              <a:t>二、文章概览</a:t>
            </a:r>
            <a:endParaRPr lang="zh-CN" altLang="en-US" sz="3600"/>
          </a:p>
        </p:txBody>
      </p:sp>
      <p:grpSp>
        <p:nvGrpSpPr>
          <p:cNvPr id="9" name="组合 8"/>
          <p:cNvGrpSpPr/>
          <p:nvPr/>
        </p:nvGrpSpPr>
        <p:grpSpPr>
          <a:xfrm>
            <a:off x="241935" y="495300"/>
            <a:ext cx="735330" cy="1225550"/>
            <a:chOff x="382" y="851"/>
            <a:chExt cx="1158" cy="193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rcRect l="49905"/>
            <a:stretch>
              <a:fillRect/>
            </a:stretch>
          </p:blipFill>
          <p:spPr>
            <a:xfrm>
              <a:off x="382" y="851"/>
              <a:ext cx="721" cy="1930"/>
            </a:xfrm>
            <a:prstGeom prst="rect">
              <a:avLst/>
            </a:prstGeom>
          </p:spPr>
        </p:pic>
        <p:sp>
          <p:nvSpPr>
            <p:cNvPr id="13" name="椭圆 12"/>
            <p:cNvSpPr/>
            <p:nvPr/>
          </p:nvSpPr>
          <p:spPr>
            <a:xfrm>
              <a:off x="1206" y="1745"/>
              <a:ext cx="335" cy="335"/>
            </a:xfrm>
            <a:prstGeom prst="ellipse">
              <a:avLst/>
            </a:prstGeom>
            <a:noFill/>
            <a:ln w="31750">
              <a:solidFill>
                <a:srgbClr val="6E9D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任意多边形 1"/>
          <p:cNvSpPr/>
          <p:nvPr/>
        </p:nvSpPr>
        <p:spPr>
          <a:xfrm>
            <a:off x="1435735" y="2879090"/>
            <a:ext cx="9321800" cy="1813560"/>
          </a:xfrm>
          <a:custGeom>
            <a:gdLst>
              <a:gd name="connsiteX0" fmla="*/ 0 w 14429"/>
              <a:gd name="connsiteY0" fmla="*/ 2757 h 2855"/>
              <a:gd name="connsiteX1" fmla="*/ 2720 w 14429"/>
              <a:gd name="connsiteY1" fmla="*/ 9 h 2855"/>
              <a:gd name="connsiteX2" fmla="*/ 6307 w 14429"/>
              <a:gd name="connsiteY2" fmla="*/ 2100 h 2855"/>
              <a:gd name="connsiteX3" fmla="*/ 9151 w 14429"/>
              <a:gd name="connsiteY3" fmla="*/ 265 h 2855"/>
              <a:gd name="connsiteX4" fmla="*/ 12488 w 14429"/>
              <a:gd name="connsiteY4" fmla="*/ 2853 h 2855"/>
              <a:gd name="connsiteX5" fmla="*/ 14429 w 14429"/>
              <a:gd name="connsiteY5" fmla="*/ 361 h 285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429" h="2856">
                <a:moveTo>
                  <a:pt x="0" y="2757"/>
                </a:moveTo>
                <a:cubicBezTo>
                  <a:pt x="559" y="2373"/>
                  <a:pt x="1671" y="179"/>
                  <a:pt x="2720" y="9"/>
                </a:cubicBezTo>
                <a:cubicBezTo>
                  <a:pt x="3769" y="-161"/>
                  <a:pt x="5098" y="2202"/>
                  <a:pt x="6307" y="2100"/>
                </a:cubicBezTo>
                <a:cubicBezTo>
                  <a:pt x="7518" y="1999"/>
                  <a:pt x="7872" y="274"/>
                  <a:pt x="9151" y="265"/>
                </a:cubicBezTo>
                <a:cubicBezTo>
                  <a:pt x="10430" y="256"/>
                  <a:pt x="11187" y="2959"/>
                  <a:pt x="12488" y="2853"/>
                </a:cubicBezTo>
                <a:cubicBezTo>
                  <a:pt x="13788" y="2747"/>
                  <a:pt x="14190" y="1160"/>
                  <a:pt x="14429" y="361"/>
                </a:cubicBezTo>
              </a:path>
            </a:pathLst>
          </a:custGeom>
          <a:noFill/>
          <a:ln w="34925">
            <a:solidFill>
              <a:srgbClr val="6E9DA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2987675" y="2639060"/>
            <a:ext cx="496570" cy="496570"/>
            <a:chOff x="9391" y="3074"/>
            <a:chExt cx="782" cy="782"/>
          </a:xfrm>
        </p:grpSpPr>
        <p:sp>
          <p:nvSpPr>
            <p:cNvPr id="15" name="椭圆 14"/>
            <p:cNvSpPr/>
            <p:nvPr/>
          </p:nvSpPr>
          <p:spPr>
            <a:xfrm>
              <a:off x="9391" y="3074"/>
              <a:ext cx="783" cy="783"/>
            </a:xfrm>
            <a:prstGeom prst="ellipse">
              <a:avLst/>
            </a:prstGeom>
            <a:solidFill>
              <a:srgbClr val="F096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9587" y="3270"/>
              <a:ext cx="392" cy="3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184775" y="3922395"/>
            <a:ext cx="496570" cy="496570"/>
            <a:chOff x="9391" y="3074"/>
            <a:chExt cx="782" cy="782"/>
          </a:xfrm>
        </p:grpSpPr>
        <p:sp>
          <p:nvSpPr>
            <p:cNvPr id="4" name="椭圆 3"/>
            <p:cNvSpPr/>
            <p:nvPr/>
          </p:nvSpPr>
          <p:spPr>
            <a:xfrm>
              <a:off x="9391" y="3074"/>
              <a:ext cx="783" cy="783"/>
            </a:xfrm>
            <a:prstGeom prst="ellipse">
              <a:avLst/>
            </a:prstGeom>
            <a:solidFill>
              <a:srgbClr val="5CC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9587" y="3270"/>
              <a:ext cx="392" cy="3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080885" y="2762885"/>
            <a:ext cx="496570" cy="496570"/>
            <a:chOff x="9391" y="3074"/>
            <a:chExt cx="782" cy="782"/>
          </a:xfrm>
        </p:grpSpPr>
        <p:sp>
          <p:nvSpPr>
            <p:cNvPr id="10" name="椭圆 9"/>
            <p:cNvSpPr/>
            <p:nvPr/>
          </p:nvSpPr>
          <p:spPr>
            <a:xfrm>
              <a:off x="9391" y="3074"/>
              <a:ext cx="783" cy="783"/>
            </a:xfrm>
            <a:prstGeom prst="ellipse">
              <a:avLst/>
            </a:prstGeom>
            <a:solidFill>
              <a:srgbClr val="E842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9587" y="3270"/>
              <a:ext cx="392" cy="3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157335" y="4319270"/>
            <a:ext cx="496570" cy="496570"/>
            <a:chOff x="9391" y="3074"/>
            <a:chExt cx="782" cy="782"/>
          </a:xfrm>
        </p:grpSpPr>
        <p:sp>
          <p:nvSpPr>
            <p:cNvPr id="19" name="椭圆 18"/>
            <p:cNvSpPr/>
            <p:nvPr/>
          </p:nvSpPr>
          <p:spPr>
            <a:xfrm>
              <a:off x="9391" y="3074"/>
              <a:ext cx="783" cy="783"/>
            </a:xfrm>
            <a:prstGeom prst="ellipse">
              <a:avLst/>
            </a:prstGeom>
            <a:solidFill>
              <a:srgbClr val="6E9D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9587" y="3270"/>
              <a:ext cx="392" cy="3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156970" y="4398645"/>
            <a:ext cx="496570" cy="496570"/>
            <a:chOff x="9391" y="3074"/>
            <a:chExt cx="782" cy="782"/>
          </a:xfrm>
        </p:grpSpPr>
        <p:sp>
          <p:nvSpPr>
            <p:cNvPr id="22" name="椭圆 21"/>
            <p:cNvSpPr/>
            <p:nvPr/>
          </p:nvSpPr>
          <p:spPr>
            <a:xfrm>
              <a:off x="9391" y="3074"/>
              <a:ext cx="783" cy="783"/>
            </a:xfrm>
            <a:prstGeom prst="ellipse">
              <a:avLst/>
            </a:prstGeom>
            <a:solidFill>
              <a:srgbClr val="6E9D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9587" y="3270"/>
              <a:ext cx="392" cy="3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5558154" y="2115820"/>
            <a:ext cx="36518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zh-CN" sz="1600"/>
              <a:t>《一着惊海天——目击我国航母舰载战斗机首架次成功着陆》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891915" y="4443730"/>
            <a:ext cx="31629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zh-CN" sz="1600" smtClean="0"/>
              <a:t>《“飞天”凌空——</a:t>
            </a:r>
            <a:endParaRPr lang="en-US" altLang="zh-CN" sz="1600" smtClean="0"/>
          </a:p>
          <a:p>
            <a:pPr lvl="0"/>
            <a:r>
              <a:rPr lang="en-US" altLang="zh-CN" sz="1600"/>
              <a:t> </a:t>
            </a:r>
            <a:r>
              <a:rPr lang="en-US" altLang="zh-CN" sz="1600" smtClean="0"/>
              <a:t>                  </a:t>
            </a:r>
            <a:r>
              <a:rPr lang="zh-CN" altLang="zh-CN" sz="1600" smtClean="0"/>
              <a:t>跳水姑娘吕伟夺魁记》</a:t>
            </a:r>
            <a:endParaRPr lang="zh-CN" altLang="zh-CN" sz="1600"/>
          </a:p>
        </p:txBody>
      </p:sp>
      <p:sp>
        <p:nvSpPr>
          <p:cNvPr id="27" name="文本框 26"/>
          <p:cNvSpPr txBox="1"/>
          <p:nvPr/>
        </p:nvSpPr>
        <p:spPr>
          <a:xfrm>
            <a:off x="716969" y="4994275"/>
            <a:ext cx="3075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smtClean="0"/>
              <a:t>《我三十万大军胜利南渡长江》</a:t>
            </a:r>
            <a:endParaRPr lang="en-US" altLang="zh-CN" sz="1600"/>
          </a:p>
          <a:p>
            <a:r>
              <a:rPr lang="zh-CN" altLang="zh-CN" sz="1600" smtClean="0"/>
              <a:t>《人民解放军百万大军横渡长江》</a:t>
            </a:r>
            <a:endParaRPr lang="zh-CN" altLang="zh-CN" sz="1600"/>
          </a:p>
        </p:txBody>
      </p:sp>
      <p:sp>
        <p:nvSpPr>
          <p:cNvPr id="28" name="文本框 27"/>
          <p:cNvSpPr txBox="1"/>
          <p:nvPr/>
        </p:nvSpPr>
        <p:spPr>
          <a:xfrm>
            <a:off x="2162808" y="2285423"/>
            <a:ext cx="21469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zh-CN" sz="1600"/>
              <a:t>《首届诺贝尔奖颁发》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735455" y="4435475"/>
            <a:ext cx="9886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字魂131号-酷乐潮玩体" panose="00000500000000000000" charset="-122"/>
                <a:ea typeface="字魂131号-酷乐潮玩体" panose="00000500000000000000" charset="-122"/>
              </a:rPr>
              <a:t>第</a:t>
            </a:r>
            <a:r>
              <a:rPr lang="en-US" altLang="zh-CN" sz="2400" b="1" smtClean="0">
                <a:latin typeface="字魂131号-酷乐潮玩体" panose="00000500000000000000" charset="-122"/>
                <a:ea typeface="字魂131号-酷乐潮玩体" panose="00000500000000000000" charset="-122"/>
              </a:rPr>
              <a:t>1</a:t>
            </a:r>
            <a:r>
              <a:rPr lang="zh-CN" altLang="en-US" sz="2400" b="1" smtClean="0">
                <a:latin typeface="字魂131号-酷乐潮玩体" panose="00000500000000000000" charset="-122"/>
                <a:ea typeface="字魂131号-酷乐潮玩体" panose="00000500000000000000" charset="-122"/>
              </a:rPr>
              <a:t>课</a:t>
            </a:r>
            <a:endParaRPr lang="zh-CN" altLang="en-US" sz="2400" b="1">
              <a:solidFill>
                <a:schemeClr val="tx1"/>
              </a:solidFill>
              <a:latin typeface="字魂131号-酷乐潮玩体" panose="00000500000000000000" charset="-122"/>
              <a:ea typeface="字魂131号-酷乐潮玩体" panose="00000500000000000000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157844" y="4895850"/>
            <a:ext cx="27422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zh-CN" sz="1600"/>
              <a:t>《国行公祭，为佑世界和平》</a:t>
            </a:r>
          </a:p>
        </p:txBody>
      </p:sp>
      <p:pic>
        <p:nvPicPr>
          <p:cNvPr id="37" name="图片 36" descr="0bd5d1448b4e73e44460c43c0456ad8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3610" y="2024380"/>
            <a:ext cx="1547495" cy="1725930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2741929" y="3280727"/>
            <a:ext cx="9886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字魂131号-酷乐潮玩体" panose="00000500000000000000" charset="-122"/>
                <a:ea typeface="字魂131号-酷乐潮玩体" panose="00000500000000000000" charset="-122"/>
              </a:rPr>
              <a:t>第</a:t>
            </a:r>
            <a:r>
              <a:rPr lang="en-US" altLang="zh-CN" sz="2400" b="1">
                <a:latin typeface="字魂131号-酷乐潮玩体" panose="00000500000000000000" charset="-122"/>
                <a:ea typeface="字魂131号-酷乐潮玩体" panose="00000500000000000000" charset="-122"/>
              </a:rPr>
              <a:t>2</a:t>
            </a:r>
            <a:r>
              <a:rPr lang="zh-CN" altLang="en-US" sz="2400" b="1" smtClean="0">
                <a:latin typeface="字魂131号-酷乐潮玩体" panose="00000500000000000000" charset="-122"/>
                <a:ea typeface="字魂131号-酷乐潮玩体" panose="00000500000000000000" charset="-122"/>
              </a:rPr>
              <a:t>课</a:t>
            </a:r>
            <a:endParaRPr lang="zh-CN" altLang="en-US" sz="2400" b="1">
              <a:solidFill>
                <a:schemeClr val="tx1"/>
              </a:solidFill>
              <a:latin typeface="字魂131号-酷乐潮玩体" panose="00000500000000000000" charset="-122"/>
              <a:ea typeface="字魂131号-酷乐潮玩体" panose="00000500000000000000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939029" y="3482975"/>
            <a:ext cx="9886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字魂131号-酷乐潮玩体" panose="00000500000000000000" charset="-122"/>
                <a:ea typeface="字魂131号-酷乐潮玩体" panose="00000500000000000000" charset="-122"/>
              </a:rPr>
              <a:t>第</a:t>
            </a:r>
            <a:r>
              <a:rPr lang="en-US" altLang="zh-CN" sz="2400" b="1" smtClean="0">
                <a:latin typeface="字魂131号-酷乐潮玩体" panose="00000500000000000000" charset="-122"/>
                <a:ea typeface="字魂131号-酷乐潮玩体" panose="00000500000000000000" charset="-122"/>
              </a:rPr>
              <a:t>3</a:t>
            </a:r>
            <a:r>
              <a:rPr lang="zh-CN" altLang="en-US" sz="2400" b="1" smtClean="0">
                <a:latin typeface="字魂131号-酷乐潮玩体" panose="00000500000000000000" charset="-122"/>
                <a:ea typeface="字魂131号-酷乐潮玩体" panose="00000500000000000000" charset="-122"/>
              </a:rPr>
              <a:t>课</a:t>
            </a:r>
            <a:endParaRPr lang="zh-CN" altLang="en-US" sz="2400" b="1">
              <a:solidFill>
                <a:schemeClr val="tx1"/>
              </a:solidFill>
              <a:latin typeface="字魂131号-酷乐潮玩体" panose="00000500000000000000" charset="-122"/>
              <a:ea typeface="字魂131号-酷乐潮玩体" panose="00000500000000000000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858000" y="3323907"/>
            <a:ext cx="9886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字魂131号-酷乐潮玩体" panose="00000500000000000000" charset="-122"/>
                <a:ea typeface="字魂131号-酷乐潮玩体" panose="00000500000000000000" charset="-122"/>
              </a:rPr>
              <a:t>第</a:t>
            </a:r>
            <a:r>
              <a:rPr lang="en-US" altLang="zh-CN" sz="2400" b="1" smtClean="0">
                <a:latin typeface="字魂131号-酷乐潮玩体" panose="00000500000000000000" charset="-122"/>
                <a:ea typeface="字魂131号-酷乐潮玩体" panose="00000500000000000000" charset="-122"/>
              </a:rPr>
              <a:t>4</a:t>
            </a:r>
            <a:r>
              <a:rPr lang="zh-CN" altLang="en-US" sz="2400" b="1" smtClean="0">
                <a:latin typeface="字魂131号-酷乐潮玩体" panose="00000500000000000000" charset="-122"/>
                <a:ea typeface="字魂131号-酷乐潮玩体" panose="00000500000000000000" charset="-122"/>
              </a:rPr>
              <a:t>课</a:t>
            </a:r>
            <a:endParaRPr lang="zh-CN" altLang="en-US" sz="2400" b="1">
              <a:solidFill>
                <a:schemeClr val="tx1"/>
              </a:solidFill>
              <a:latin typeface="字魂131号-酷乐潮玩体" panose="00000500000000000000" charset="-122"/>
              <a:ea typeface="字魂131号-酷乐潮玩体" panose="00000500000000000000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963342" y="3893502"/>
            <a:ext cx="9886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字魂131号-酷乐潮玩体" panose="00000500000000000000" charset="-122"/>
                <a:ea typeface="字魂131号-酷乐潮玩体" panose="00000500000000000000" charset="-122"/>
              </a:rPr>
              <a:t>第</a:t>
            </a:r>
            <a:r>
              <a:rPr lang="en-US" altLang="zh-CN" sz="2400" b="1" smtClean="0">
                <a:latin typeface="字魂131号-酷乐潮玩体" panose="00000500000000000000" charset="-122"/>
                <a:ea typeface="字魂131号-酷乐潮玩体" panose="00000500000000000000" charset="-122"/>
              </a:rPr>
              <a:t>5</a:t>
            </a:r>
            <a:r>
              <a:rPr lang="zh-CN" altLang="en-US" sz="2400" b="1" smtClean="0">
                <a:latin typeface="字魂131号-酷乐潮玩体" panose="00000500000000000000" charset="-122"/>
                <a:ea typeface="字魂131号-酷乐潮玩体" panose="00000500000000000000" charset="-122"/>
              </a:rPr>
              <a:t>课</a:t>
            </a:r>
            <a:endParaRPr lang="zh-CN" altLang="en-US" sz="2400" b="1">
              <a:solidFill>
                <a:schemeClr val="tx1"/>
              </a:solidFill>
              <a:latin typeface="字魂131号-酷乐潮玩体" panose="00000500000000000000" charset="-122"/>
              <a:ea typeface="字魂131号-酷乐潮玩体" panose="00000500000000000000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1778000" y="5734832"/>
            <a:ext cx="963929" cy="5232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军事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6895349" y="3789262"/>
            <a:ext cx="963929" cy="5232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军事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2735117" y="1754662"/>
            <a:ext cx="963929" cy="5232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文化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4937182" y="2947690"/>
            <a:ext cx="963929" cy="5232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体育</a:t>
            </a:r>
          </a:p>
        </p:txBody>
      </p:sp>
      <p:sp>
        <p:nvSpPr>
          <p:cNvPr id="11" name="流程图: 过程 10"/>
          <p:cNvSpPr/>
          <p:nvPr/>
        </p:nvSpPr>
        <p:spPr>
          <a:xfrm>
            <a:off x="3910965" y="5381567"/>
            <a:ext cx="6846570" cy="1081578"/>
          </a:xfrm>
          <a:prstGeom prst="flowChartProces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3600">
                <a:latin typeface="华文新魏" panose="02010800040101010101" pitchFamily="2" charset="-122"/>
                <a:ea typeface="华文新魏" panose="02010800040101010101" pitchFamily="2" charset="-122"/>
              </a:rPr>
              <a:t>历史陈迹，近年的鲜活事实</a:t>
            </a:r>
            <a:r>
              <a:rPr lang="zh-CN" altLang="zh-CN" sz="36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——</a:t>
            </a:r>
            <a:endParaRPr lang="en-US" altLang="zh-CN" sz="36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zh-CN" sz="440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报道</a:t>
            </a:r>
            <a:r>
              <a:rPr lang="zh-CN" altLang="zh-CN" sz="44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当下，记录历史</a:t>
            </a:r>
            <a:r>
              <a:rPr lang="zh-CN" altLang="zh-CN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</a:p>
        </p:txBody>
      </p:sp>
      <p:sp>
        <p:nvSpPr>
          <p:cNvPr id="33" name="云形标注 32"/>
          <p:cNvSpPr/>
          <p:nvPr/>
        </p:nvSpPr>
        <p:spPr>
          <a:xfrm>
            <a:off x="6096635" y="374073"/>
            <a:ext cx="4660900" cy="1570932"/>
          </a:xfrm>
          <a:prstGeom prst="cloudCallou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32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写法上</a:t>
            </a:r>
            <a:r>
              <a:rPr lang="zh-CN" altLang="zh-CN" sz="320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创新</a:t>
            </a:r>
            <a:r>
              <a:rPr lang="en-US" altLang="zh-CN" sz="320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——</a:t>
            </a:r>
            <a:r>
              <a:rPr lang="zh-CN" altLang="zh-CN" sz="320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新闻</a:t>
            </a:r>
            <a:r>
              <a:rPr lang="zh-CN" altLang="zh-CN" sz="32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自身的发展。</a:t>
            </a:r>
            <a:endParaRPr lang="zh-CN" altLang="en-US" sz="320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advTm="3000" p14:dur="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0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5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0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  <p:bldP spid="64" grpId="0"/>
      <p:bldP spid="65" grpId="0"/>
      <p:bldP spid="11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241300" y="254000"/>
            <a:ext cx="11708765" cy="6368415"/>
          </a:xfrm>
          <a:prstGeom prst="rect">
            <a:avLst/>
          </a:prstGeom>
          <a:solidFill>
            <a:srgbClr val="E7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50845" y="2388235"/>
            <a:ext cx="9000490" cy="2099945"/>
          </a:xfrm>
          <a:prstGeom prst="rect">
            <a:avLst/>
          </a:prstGeom>
          <a:solidFill>
            <a:srgbClr val="558C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88005" y="2548255"/>
            <a:ext cx="7597775" cy="17551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c1c7db8d2182e17525f82ea6c6df430e"/>
          <p:cNvPicPr>
            <a:picLocks noChangeAspect="1"/>
          </p:cNvPicPr>
          <p:nvPr/>
        </p:nvPicPr>
        <p:blipFill>
          <a:blip r:embed="rId2"/>
          <a:srcRect l="11473" r="14956"/>
          <a:stretch>
            <a:fillRect/>
          </a:stretch>
        </p:blipFill>
        <p:spPr>
          <a:xfrm>
            <a:off x="414020" y="1727200"/>
            <a:ext cx="4291965" cy="392557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635500" y="3023235"/>
            <a:ext cx="589280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zh-CN" altLang="en-US" sz="5400" kern="100" smtClean="0">
                <a:solidFill>
                  <a:srgbClr val="558C9A"/>
                </a:solidFill>
                <a:latin typeface="字魂131号-酷乐潮玩体" panose="00000500000000000000" charset="-122"/>
                <a:ea typeface="字魂131号-酷乐潮玩体" panose="00000500000000000000" charset="-122"/>
                <a:cs typeface="Times New Roman" panose="02020603050405020304" pitchFamily="18" charset="0"/>
              </a:rPr>
              <a:t>单课品析</a:t>
            </a:r>
            <a:endParaRPr lang="zh-CN" altLang="en-US" sz="5400" kern="100">
              <a:solidFill>
                <a:srgbClr val="558C9A"/>
              </a:solidFill>
              <a:latin typeface="字魂131号-酷乐潮玩体" panose="00000500000000000000" charset="-122"/>
              <a:ea typeface="字魂131号-酷乐潮玩体" panose="00000500000000000000" charset="-122"/>
              <a:cs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1042650" y="3145155"/>
            <a:ext cx="717550" cy="857885"/>
            <a:chOff x="16623" y="1544"/>
            <a:chExt cx="1130" cy="1351"/>
          </a:xfrm>
          <a:solidFill>
            <a:schemeClr val="bg1"/>
          </a:solidFill>
        </p:grpSpPr>
        <p:sp>
          <p:nvSpPr>
            <p:cNvPr id="21" name="椭圆 20"/>
            <p:cNvSpPr/>
            <p:nvPr/>
          </p:nvSpPr>
          <p:spPr>
            <a:xfrm>
              <a:off x="17015" y="2157"/>
              <a:ext cx="738" cy="738"/>
            </a:xfrm>
            <a:prstGeom prst="ellipse">
              <a:avLst/>
            </a:prstGeom>
            <a:grpFill/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6623" y="1544"/>
              <a:ext cx="392" cy="3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椭圆 12"/>
          <p:cNvSpPr/>
          <p:nvPr/>
        </p:nvSpPr>
        <p:spPr>
          <a:xfrm>
            <a:off x="11487150" y="2934970"/>
            <a:ext cx="273050" cy="273050"/>
          </a:xfrm>
          <a:prstGeom prst="ellipse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六边形 14"/>
          <p:cNvSpPr/>
          <p:nvPr/>
        </p:nvSpPr>
        <p:spPr>
          <a:xfrm>
            <a:off x="6136005" y="2175510"/>
            <a:ext cx="2089150" cy="578485"/>
          </a:xfrm>
          <a:prstGeom prst="hexagon">
            <a:avLst/>
          </a:prstGeom>
          <a:solidFill>
            <a:srgbClr val="E842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558280" y="2234565"/>
            <a:ext cx="1338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solidFill>
                  <a:schemeClr val="bg1"/>
                </a:solidFill>
                <a:latin typeface="字魂131号-酷乐潮玩体" panose="00000500000000000000" charset="-122"/>
                <a:ea typeface="字魂131号-酷乐潮玩体" panose="00000500000000000000" charset="-122"/>
              </a:rPr>
              <a:t>Part3  </a:t>
            </a:r>
            <a:endParaRPr lang="en-US" altLang="zh-CN" sz="2400" b="1">
              <a:solidFill>
                <a:schemeClr val="bg1"/>
              </a:solidFill>
              <a:latin typeface="字魂131号-酷乐潮玩体" panose="00000500000000000000" charset="-122"/>
              <a:ea typeface="字魂131号-酷乐潮玩体" panose="00000500000000000000" charset="-122"/>
            </a:endParaRPr>
          </a:p>
        </p:txBody>
      </p:sp>
      <p:pic>
        <p:nvPicPr>
          <p:cNvPr id="2" name="图片 1" descr="052ce27eb810b2bba3b361745997bc9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19995" y="-15875"/>
            <a:ext cx="1743075" cy="174307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advTm="3000" p14:dur="0"/>
    </mc:Choice>
    <mc:Fallback>
      <p:transition advTm="3000"/>
    </mc:Fallback>
  </mc:AlternateContent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4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5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6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7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8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9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1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2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3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4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5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6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7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8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9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1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2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3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4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5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6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7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8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9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297</Paragraphs>
  <Slides>31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baseType="lpstr" size="51">
      <vt:lpstr>Arial</vt:lpstr>
      <vt:lpstr>微软雅黑</vt:lpstr>
      <vt:lpstr>Wingdings</vt:lpstr>
      <vt:lpstr>Calibri Light</vt:lpstr>
      <vt:lpstr>Calibri</vt:lpstr>
      <vt:lpstr>等线 Light</vt:lpstr>
      <vt:lpstr>等线</vt:lpstr>
      <vt:lpstr>黑体</vt:lpstr>
      <vt:lpstr>宋体</vt:lpstr>
      <vt:lpstr>李旭科书法</vt:lpstr>
      <vt:lpstr>字魂131号-酷乐潮玩体</vt:lpstr>
      <vt:lpstr>Times New Roman</vt:lpstr>
      <vt:lpstr>方正粗黑宋简体</vt:lpstr>
      <vt:lpstr>华文琥珀</vt:lpstr>
      <vt:lpstr>华文新魏</vt:lpstr>
      <vt:lpstr>隶书</vt:lpstr>
      <vt:lpstr>华文楷体</vt:lpstr>
      <vt:lpstr>字魂36号-正文宋楷</vt:lpstr>
      <vt:lpstr>方正清刻本悦宋简体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2021-05-03T13:31:21.102</cp:lastPrinted>
  <dcterms:created xsi:type="dcterms:W3CDTF">2021-05-03T13:31:21Z</dcterms:created>
  <dcterms:modified xsi:type="dcterms:W3CDTF">2021-05-03T05:31:43Z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