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slides/slide463.xml" ContentType="application/vnd.openxmlformats-officedocument.presentationml.slide+xml"/>
  <Override PartName="/ppt/slides/slide464.xml" ContentType="application/vnd.openxmlformats-officedocument.presentationml.slide+xml"/>
  <Override PartName="/ppt/slides/slide465.xml" ContentType="application/vnd.openxmlformats-officedocument.presentationml.slide+xml"/>
  <Override PartName="/ppt/slides/slide466.xml" ContentType="application/vnd.openxmlformats-officedocument.presentationml.slide+xml"/>
  <Override PartName="/ppt/slides/slide467.xml" ContentType="application/vnd.openxmlformats-officedocument.presentationml.slide+xml"/>
  <Override PartName="/ppt/slides/slide468.xml" ContentType="application/vnd.openxmlformats-officedocument.presentationml.slide+xml"/>
  <Override PartName="/ppt/slides/slide469.xml" ContentType="application/vnd.openxmlformats-officedocument.presentationml.slide+xml"/>
  <Override PartName="/ppt/slides/slide47.xml" ContentType="application/vnd.openxmlformats-officedocument.presentationml.slide+xml"/>
  <Override PartName="/ppt/slides/slide470.xml" ContentType="application/vnd.openxmlformats-officedocument.presentationml.slide+xml"/>
  <Override PartName="/ppt/slides/slide471.xml" ContentType="application/vnd.openxmlformats-officedocument.presentationml.slide+xml"/>
  <Override PartName="/ppt/slides/slide472.xml" ContentType="application/vnd.openxmlformats-officedocument.presentationml.slide+xml"/>
  <Override PartName="/ppt/slides/slide473.xml" ContentType="application/vnd.openxmlformats-officedocument.presentationml.slide+xml"/>
  <Override PartName="/ppt/slides/slide474.xml" ContentType="application/vnd.openxmlformats-officedocument.presentationml.slide+xml"/>
  <Override PartName="/ppt/slides/slide475.xml" ContentType="application/vnd.openxmlformats-officedocument.presentationml.slide+xml"/>
  <Override PartName="/ppt/slides/slide476.xml" ContentType="application/vnd.openxmlformats-officedocument.presentationml.slide+xml"/>
  <Override PartName="/ppt/slides/slide477.xml" ContentType="application/vnd.openxmlformats-officedocument.presentationml.slide+xml"/>
  <Override PartName="/ppt/slides/slide478.xml" ContentType="application/vnd.openxmlformats-officedocument.presentationml.slide+xml"/>
  <Override PartName="/ppt/slides/slide479.xml" ContentType="application/vnd.openxmlformats-officedocument.presentationml.slide+xml"/>
  <Override PartName="/ppt/slides/slide48.xml" ContentType="application/vnd.openxmlformats-officedocument.presentationml.slide+xml"/>
  <Override PartName="/ppt/slides/slide480.xml" ContentType="application/vnd.openxmlformats-officedocument.presentationml.slide+xml"/>
  <Override PartName="/ppt/slides/slide481.xml" ContentType="application/vnd.openxmlformats-officedocument.presentationml.slide+xml"/>
  <Override PartName="/ppt/slides/slide482.xml" ContentType="application/vnd.openxmlformats-officedocument.presentationml.slide+xml"/>
  <Override PartName="/ppt/slides/slide483.xml" ContentType="application/vnd.openxmlformats-officedocument.presentationml.slide+xml"/>
  <Override PartName="/ppt/slides/slide484.xml" ContentType="application/vnd.openxmlformats-officedocument.presentationml.slide+xml"/>
  <Override PartName="/ppt/slides/slide485.xml" ContentType="application/vnd.openxmlformats-officedocument.presentationml.slide+xml"/>
  <Override PartName="/ppt/slides/slide486.xml" ContentType="application/vnd.openxmlformats-officedocument.presentationml.slide+xml"/>
  <Override PartName="/ppt/slides/slide487.xml" ContentType="application/vnd.openxmlformats-officedocument.presentationml.slide+xml"/>
  <Override PartName="/ppt/slides/slide488.xml" ContentType="application/vnd.openxmlformats-officedocument.presentationml.slide+xml"/>
  <Override PartName="/ppt/slides/slide489.xml" ContentType="application/vnd.openxmlformats-officedocument.presentationml.slide+xml"/>
  <Override PartName="/ppt/slides/slide49.xml" ContentType="application/vnd.openxmlformats-officedocument.presentationml.slide+xml"/>
  <Override PartName="/ppt/slides/slide490.xml" ContentType="application/vnd.openxmlformats-officedocument.presentationml.slide+xml"/>
  <Override PartName="/ppt/slides/slide491.xml" ContentType="application/vnd.openxmlformats-officedocument.presentationml.slide+xml"/>
  <Override PartName="/ppt/slides/slide492.xml" ContentType="application/vnd.openxmlformats-officedocument.presentationml.slide+xml"/>
  <Override PartName="/ppt/slides/slide493.xml" ContentType="application/vnd.openxmlformats-officedocument.presentationml.slide+xml"/>
  <Override PartName="/ppt/slides/slide494.xml" ContentType="application/vnd.openxmlformats-officedocument.presentationml.slide+xml"/>
  <Override PartName="/ppt/slides/slide495.xml" ContentType="application/vnd.openxmlformats-officedocument.presentationml.slide+xml"/>
  <Override PartName="/ppt/slides/slide496.xml" ContentType="application/vnd.openxmlformats-officedocument.presentationml.slide+xml"/>
  <Override PartName="/ppt/slides/slide497.xml" ContentType="application/vnd.openxmlformats-officedocument.presentationml.slide+xml"/>
  <Override PartName="/ppt/slides/slide498.xml" ContentType="application/vnd.openxmlformats-officedocument.presentationml.slide+xml"/>
  <Override PartName="/ppt/slides/slide49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00.xml" ContentType="application/vnd.openxmlformats-officedocument.presentationml.slide+xml"/>
  <Override PartName="/ppt/slides/slide501.xml" ContentType="application/vnd.openxmlformats-officedocument.presentationml.slide+xml"/>
  <Override PartName="/ppt/slides/slide502.xml" ContentType="application/vnd.openxmlformats-officedocument.presentationml.slide+xml"/>
  <Override PartName="/ppt/slides/slide503.xml" ContentType="application/vnd.openxmlformats-officedocument.presentationml.slide+xml"/>
  <Override PartName="/ppt/slides/slide504.xml" ContentType="application/vnd.openxmlformats-officedocument.presentationml.slide+xml"/>
  <Override PartName="/ppt/slides/slide505.xml" ContentType="application/vnd.openxmlformats-officedocument.presentationml.slide+xml"/>
  <Override PartName="/ppt/slides/slide506.xml" ContentType="application/vnd.openxmlformats-officedocument.presentationml.slide+xml"/>
  <Override PartName="/ppt/slides/slide507.xml" ContentType="application/vnd.openxmlformats-officedocument.presentationml.slide+xml"/>
  <Override PartName="/ppt/slides/slide508.xml" ContentType="application/vnd.openxmlformats-officedocument.presentationml.slide+xml"/>
  <Override PartName="/ppt/slides/slide509.xml" ContentType="application/vnd.openxmlformats-officedocument.presentationml.slide+xml"/>
  <Override PartName="/ppt/slides/slide51.xml" ContentType="application/vnd.openxmlformats-officedocument.presentationml.slide+xml"/>
  <Override PartName="/ppt/slides/slide510.xml" ContentType="application/vnd.openxmlformats-officedocument.presentationml.slide+xml"/>
  <Override PartName="/ppt/slides/slide511.xml" ContentType="application/vnd.openxmlformats-officedocument.presentationml.slide+xml"/>
  <Override PartName="/ppt/slides/slide512.xml" ContentType="application/vnd.openxmlformats-officedocument.presentationml.slide+xml"/>
  <Override PartName="/ppt/slides/slide513.xml" ContentType="application/vnd.openxmlformats-officedocument.presentationml.slide+xml"/>
  <Override PartName="/ppt/slides/slide514.xml" ContentType="application/vnd.openxmlformats-officedocument.presentationml.slide+xml"/>
  <Override PartName="/ppt/slides/slide515.xml" ContentType="application/vnd.openxmlformats-officedocument.presentationml.slide+xml"/>
  <Override PartName="/ppt/slides/slide516.xml" ContentType="application/vnd.openxmlformats-officedocument.presentationml.slide+xml"/>
  <Override PartName="/ppt/slides/slide517.xml" ContentType="application/vnd.openxmlformats-officedocument.presentationml.slide+xml"/>
  <Override PartName="/ppt/slides/slide518.xml" ContentType="application/vnd.openxmlformats-officedocument.presentationml.slide+xml"/>
  <Override PartName="/ppt/slides/slide519.xml" ContentType="application/vnd.openxmlformats-officedocument.presentationml.slide+xml"/>
  <Override PartName="/ppt/slides/slide52.xml" ContentType="application/vnd.openxmlformats-officedocument.presentationml.slide+xml"/>
  <Override PartName="/ppt/slides/slide520.xml" ContentType="application/vnd.openxmlformats-officedocument.presentationml.slide+xml"/>
  <Override PartName="/ppt/slides/slide521.xml" ContentType="application/vnd.openxmlformats-officedocument.presentationml.slide+xml"/>
  <Override PartName="/ppt/slides/slide522.xml" ContentType="application/vnd.openxmlformats-officedocument.presentationml.slide+xml"/>
  <Override PartName="/ppt/slides/slide523.xml" ContentType="application/vnd.openxmlformats-officedocument.presentationml.slide+xml"/>
  <Override PartName="/ppt/slides/slide524.xml" ContentType="application/vnd.openxmlformats-officedocument.presentationml.slide+xml"/>
  <Override PartName="/ppt/slides/slide525.xml" ContentType="application/vnd.openxmlformats-officedocument.presentationml.slide+xml"/>
  <Override PartName="/ppt/slides/slide526.xml" ContentType="application/vnd.openxmlformats-officedocument.presentationml.slide+xml"/>
  <Override PartName="/ppt/slides/slide527.xml" ContentType="application/vnd.openxmlformats-officedocument.presentationml.slide+xml"/>
  <Override PartName="/ppt/slides/slide528.xml" ContentType="application/vnd.openxmlformats-officedocument.presentationml.slide+xml"/>
  <Override PartName="/ppt/slides/slide529.xml" ContentType="application/vnd.openxmlformats-officedocument.presentationml.slide+xml"/>
  <Override PartName="/ppt/slides/slide53.xml" ContentType="application/vnd.openxmlformats-officedocument.presentationml.slide+xml"/>
  <Override PartName="/ppt/slides/slide530.xml" ContentType="application/vnd.openxmlformats-officedocument.presentationml.slide+xml"/>
  <Override PartName="/ppt/slides/slide531.xml" ContentType="application/vnd.openxmlformats-officedocument.presentationml.slide+xml"/>
  <Override PartName="/ppt/slides/slide532.xml" ContentType="application/vnd.openxmlformats-officedocument.presentationml.slide+xml"/>
  <Override PartName="/ppt/slides/slide533.xml" ContentType="application/vnd.openxmlformats-officedocument.presentationml.slide+xml"/>
  <Override PartName="/ppt/slides/slide534.xml" ContentType="application/vnd.openxmlformats-officedocument.presentationml.slide+xml"/>
  <Override PartName="/ppt/slides/slide535.xml" ContentType="application/vnd.openxmlformats-officedocument.presentationml.slide+xml"/>
  <Override PartName="/ppt/slides/slide536.xml" ContentType="application/vnd.openxmlformats-officedocument.presentationml.slide+xml"/>
  <Override PartName="/ppt/slides/slide537.xml" ContentType="application/vnd.openxmlformats-officedocument.presentationml.slide+xml"/>
  <Override PartName="/ppt/slides/slide538.xml" ContentType="application/vnd.openxmlformats-officedocument.presentationml.slide+xml"/>
  <Override PartName="/ppt/slides/slide539.xml" ContentType="application/vnd.openxmlformats-officedocument.presentationml.slide+xml"/>
  <Override PartName="/ppt/slides/slide54.xml" ContentType="application/vnd.openxmlformats-officedocument.presentationml.slide+xml"/>
  <Override PartName="/ppt/slides/slide540.xml" ContentType="application/vnd.openxmlformats-officedocument.presentationml.slide+xml"/>
  <Override PartName="/ppt/slides/slide541.xml" ContentType="application/vnd.openxmlformats-officedocument.presentationml.slide+xml"/>
  <Override PartName="/ppt/slides/slide542.xml" ContentType="application/vnd.openxmlformats-officedocument.presentationml.slide+xml"/>
  <Override PartName="/ppt/slides/slide543.xml" ContentType="application/vnd.openxmlformats-officedocument.presentationml.slide+xml"/>
  <Override PartName="/ppt/slides/slide544.xml" ContentType="application/vnd.openxmlformats-officedocument.presentationml.slide+xml"/>
  <Override PartName="/ppt/slides/slide545.xml" ContentType="application/vnd.openxmlformats-officedocument.presentationml.slide+xml"/>
  <Override PartName="/ppt/slides/slide546.xml" ContentType="application/vnd.openxmlformats-officedocument.presentationml.slide+xml"/>
  <Override PartName="/ppt/slides/slide547.xml" ContentType="application/vnd.openxmlformats-officedocument.presentationml.slide+xml"/>
  <Override PartName="/ppt/slides/slide548.xml" ContentType="application/vnd.openxmlformats-officedocument.presentationml.slide+xml"/>
  <Override PartName="/ppt/slides/slide549.xml" ContentType="application/vnd.openxmlformats-officedocument.presentationml.slide+xml"/>
  <Override PartName="/ppt/slides/slide55.xml" ContentType="application/vnd.openxmlformats-officedocument.presentationml.slide+xml"/>
  <Override PartName="/ppt/slides/slide550.xml" ContentType="application/vnd.openxmlformats-officedocument.presentationml.slide+xml"/>
  <Override PartName="/ppt/slides/slide551.xml" ContentType="application/vnd.openxmlformats-officedocument.presentationml.slide+xml"/>
  <Override PartName="/ppt/slides/slide552.xml" ContentType="application/vnd.openxmlformats-officedocument.presentationml.slide+xml"/>
  <Override PartName="/ppt/slides/slide553.xml" ContentType="application/vnd.openxmlformats-officedocument.presentationml.slide+xml"/>
  <Override PartName="/ppt/slides/slide554.xml" ContentType="application/vnd.openxmlformats-officedocument.presentationml.slide+xml"/>
  <Override PartName="/ppt/slides/slide555.xml" ContentType="application/vnd.openxmlformats-officedocument.presentationml.slide+xml"/>
  <Override PartName="/ppt/slides/slide556.xml" ContentType="application/vnd.openxmlformats-officedocument.presentationml.slide+xml"/>
  <Override PartName="/ppt/slides/slide557.xml" ContentType="application/vnd.openxmlformats-officedocument.presentationml.slide+xml"/>
  <Override PartName="/ppt/slides/slide558.xml" ContentType="application/vnd.openxmlformats-officedocument.presentationml.slide+xml"/>
  <Override PartName="/ppt/slides/slide559.xml" ContentType="application/vnd.openxmlformats-officedocument.presentationml.slide+xml"/>
  <Override PartName="/ppt/slides/slide56.xml" ContentType="application/vnd.openxmlformats-officedocument.presentationml.slide+xml"/>
  <Override PartName="/ppt/slides/slide560.xml" ContentType="application/vnd.openxmlformats-officedocument.presentationml.slide+xml"/>
  <Override PartName="/ppt/slides/slide561.xml" ContentType="application/vnd.openxmlformats-officedocument.presentationml.slide+xml"/>
  <Override PartName="/ppt/slides/slide562.xml" ContentType="application/vnd.openxmlformats-officedocument.presentationml.slide+xml"/>
  <Override PartName="/ppt/slides/slide563.xml" ContentType="application/vnd.openxmlformats-officedocument.presentationml.slide+xml"/>
  <Override PartName="/ppt/slides/slide564.xml" ContentType="application/vnd.openxmlformats-officedocument.presentationml.slide+xml"/>
  <Override PartName="/ppt/slides/slide565.xml" ContentType="application/vnd.openxmlformats-officedocument.presentationml.slide+xml"/>
  <Override PartName="/ppt/slides/slide566.xml" ContentType="application/vnd.openxmlformats-officedocument.presentationml.slide+xml"/>
  <Override PartName="/ppt/slides/slide567.xml" ContentType="application/vnd.openxmlformats-officedocument.presentationml.slide+xml"/>
  <Override PartName="/ppt/slides/slide568.xml" ContentType="application/vnd.openxmlformats-officedocument.presentationml.slide+xml"/>
  <Override PartName="/ppt/slides/slide569.xml" ContentType="application/vnd.openxmlformats-officedocument.presentationml.slide+xml"/>
  <Override PartName="/ppt/slides/slide57.xml" ContentType="application/vnd.openxmlformats-officedocument.presentationml.slide+xml"/>
  <Override PartName="/ppt/slides/slide570.xml" ContentType="application/vnd.openxmlformats-officedocument.presentationml.slide+xml"/>
  <Override PartName="/ppt/slides/slide571.xml" ContentType="application/vnd.openxmlformats-officedocument.presentationml.slide+xml"/>
  <Override PartName="/ppt/slides/slide572.xml" ContentType="application/vnd.openxmlformats-officedocument.presentationml.slide+xml"/>
  <Override PartName="/ppt/slides/slide573.xml" ContentType="application/vnd.openxmlformats-officedocument.presentationml.slide+xml"/>
  <Override PartName="/ppt/slides/slide574.xml" ContentType="application/vnd.openxmlformats-officedocument.presentationml.slide+xml"/>
  <Override PartName="/ppt/slides/slide575.xml" ContentType="application/vnd.openxmlformats-officedocument.presentationml.slide+xml"/>
  <Override PartName="/ppt/slides/slide576.xml" ContentType="application/vnd.openxmlformats-officedocument.presentationml.slide+xml"/>
  <Override PartName="/ppt/slides/slide577.xml" ContentType="application/vnd.openxmlformats-officedocument.presentationml.slide+xml"/>
  <Override PartName="/ppt/slides/slide578.xml" ContentType="application/vnd.openxmlformats-officedocument.presentationml.slide+xml"/>
  <Override PartName="/ppt/slides/slide579.xml" ContentType="application/vnd.openxmlformats-officedocument.presentationml.slide+xml"/>
  <Override PartName="/ppt/slides/slide58.xml" ContentType="application/vnd.openxmlformats-officedocument.presentationml.slide+xml"/>
  <Override PartName="/ppt/slides/slide580.xml" ContentType="application/vnd.openxmlformats-officedocument.presentationml.slide+xml"/>
  <Override PartName="/ppt/slides/slide581.xml" ContentType="application/vnd.openxmlformats-officedocument.presentationml.slide+xml"/>
  <Override PartName="/ppt/slides/slide582.xml" ContentType="application/vnd.openxmlformats-officedocument.presentationml.slide+xml"/>
  <Override PartName="/ppt/slides/slide583.xml" ContentType="application/vnd.openxmlformats-officedocument.presentationml.slide+xml"/>
  <Override PartName="/ppt/slides/slide584.xml" ContentType="application/vnd.openxmlformats-officedocument.presentationml.slide+xml"/>
  <Override PartName="/ppt/slides/slide585.xml" ContentType="application/vnd.openxmlformats-officedocument.presentationml.slide+xml"/>
  <Override PartName="/ppt/slides/slide586.xml" ContentType="application/vnd.openxmlformats-officedocument.presentationml.slide+xml"/>
  <Override PartName="/ppt/slides/slide587.xml" ContentType="application/vnd.openxmlformats-officedocument.presentationml.slide+xml"/>
  <Override PartName="/ppt/slides/slide588.xml" ContentType="application/vnd.openxmlformats-officedocument.presentationml.slide+xml"/>
  <Override PartName="/ppt/slides/slide589.xml" ContentType="application/vnd.openxmlformats-officedocument.presentationml.slide+xml"/>
  <Override PartName="/ppt/slides/slide59.xml" ContentType="application/vnd.openxmlformats-officedocument.presentationml.slide+xml"/>
  <Override PartName="/ppt/slides/slide590.xml" ContentType="application/vnd.openxmlformats-officedocument.presentationml.slide+xml"/>
  <Override PartName="/ppt/slides/slide591.xml" ContentType="application/vnd.openxmlformats-officedocument.presentationml.slide+xml"/>
  <Override PartName="/ppt/slides/slide592.xml" ContentType="application/vnd.openxmlformats-officedocument.presentationml.slide+xml"/>
  <Override PartName="/ppt/slides/slide593.xml" ContentType="application/vnd.openxmlformats-officedocument.presentationml.slide+xml"/>
  <Override PartName="/ppt/slides/slide594.xml" ContentType="application/vnd.openxmlformats-officedocument.presentationml.slide+xml"/>
  <Override PartName="/ppt/slides/slide595.xml" ContentType="application/vnd.openxmlformats-officedocument.presentationml.slide+xml"/>
  <Override PartName="/ppt/slides/slide596.xml" ContentType="application/vnd.openxmlformats-officedocument.presentationml.slide+xml"/>
  <Override PartName="/ppt/slides/slide597.xml" ContentType="application/vnd.openxmlformats-officedocument.presentationml.slide+xml"/>
  <Override PartName="/ppt/slides/slide598.xml" ContentType="application/vnd.openxmlformats-officedocument.presentationml.slide+xml"/>
  <Override PartName="/ppt/slides/slide59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00.xml" ContentType="application/vnd.openxmlformats-officedocument.presentationml.slide+xml"/>
  <Override PartName="/ppt/slides/slide601.xml" ContentType="application/vnd.openxmlformats-officedocument.presentationml.slide+xml"/>
  <Override PartName="/ppt/slides/slide602.xml" ContentType="application/vnd.openxmlformats-officedocument.presentationml.slide+xml"/>
  <Override PartName="/ppt/slides/slide603.xml" ContentType="application/vnd.openxmlformats-officedocument.presentationml.slide+xml"/>
  <Override PartName="/ppt/slides/slide604.xml" ContentType="application/vnd.openxmlformats-officedocument.presentationml.slide+xml"/>
  <Override PartName="/ppt/slides/slide605.xml" ContentType="application/vnd.openxmlformats-officedocument.presentationml.slide+xml"/>
  <Override PartName="/ppt/slides/slide606.xml" ContentType="application/vnd.openxmlformats-officedocument.presentationml.slide+xml"/>
  <Override PartName="/ppt/slides/slide607.xml" ContentType="application/vnd.openxmlformats-officedocument.presentationml.slide+xml"/>
  <Override PartName="/ppt/slides/slide608.xml" ContentType="application/vnd.openxmlformats-officedocument.presentationml.slide+xml"/>
  <Override PartName="/ppt/slides/slide609.xml" ContentType="application/vnd.openxmlformats-officedocument.presentationml.slide+xml"/>
  <Override PartName="/ppt/slides/slide61.xml" ContentType="application/vnd.openxmlformats-officedocument.presentationml.slide+xml"/>
  <Override PartName="/ppt/slides/slide610.xml" ContentType="application/vnd.openxmlformats-officedocument.presentationml.slide+xml"/>
  <Override PartName="/ppt/slides/slide611.xml" ContentType="application/vnd.openxmlformats-officedocument.presentationml.slide+xml"/>
  <Override PartName="/ppt/slides/slide612.xml" ContentType="application/vnd.openxmlformats-officedocument.presentationml.slide+xml"/>
  <Override PartName="/ppt/slides/slide613.xml" ContentType="application/vnd.openxmlformats-officedocument.presentationml.slide+xml"/>
  <Override PartName="/ppt/slides/slide614.xml" ContentType="application/vnd.openxmlformats-officedocument.presentationml.slide+xml"/>
  <Override PartName="/ppt/slides/slide615.xml" ContentType="application/vnd.openxmlformats-officedocument.presentationml.slide+xml"/>
  <Override PartName="/ppt/slides/slide616.xml" ContentType="application/vnd.openxmlformats-officedocument.presentationml.slide+xml"/>
  <Override PartName="/ppt/slides/slide617.xml" ContentType="application/vnd.openxmlformats-officedocument.presentationml.slide+xml"/>
  <Override PartName="/ppt/slides/slide618.xml" ContentType="application/vnd.openxmlformats-officedocument.presentationml.slide+xml"/>
  <Override PartName="/ppt/slides/slide619.xml" ContentType="application/vnd.openxmlformats-officedocument.presentationml.slide+xml"/>
  <Override PartName="/ppt/slides/slide62.xml" ContentType="application/vnd.openxmlformats-officedocument.presentationml.slide+xml"/>
  <Override PartName="/ppt/slides/slide620.xml" ContentType="application/vnd.openxmlformats-officedocument.presentationml.slide+xml"/>
  <Override PartName="/ppt/slides/slide621.xml" ContentType="application/vnd.openxmlformats-officedocument.presentationml.slide+xml"/>
  <Override PartName="/ppt/slides/slide622.xml" ContentType="application/vnd.openxmlformats-officedocument.presentationml.slide+xml"/>
  <Override PartName="/ppt/slides/slide623.xml" ContentType="application/vnd.openxmlformats-officedocument.presentationml.slide+xml"/>
  <Override PartName="/ppt/slides/slide624.xml" ContentType="application/vnd.openxmlformats-officedocument.presentationml.slide+xml"/>
  <Override PartName="/ppt/slides/slide625.xml" ContentType="application/vnd.openxmlformats-officedocument.presentationml.slide+xml"/>
  <Override PartName="/ppt/slides/slide626.xml" ContentType="application/vnd.openxmlformats-officedocument.presentationml.slide+xml"/>
  <Override PartName="/ppt/slides/slide627.xml" ContentType="application/vnd.openxmlformats-officedocument.presentationml.slide+xml"/>
  <Override PartName="/ppt/slides/slide628.xml" ContentType="application/vnd.openxmlformats-officedocument.presentationml.slide+xml"/>
  <Override PartName="/ppt/slides/slide629.xml" ContentType="application/vnd.openxmlformats-officedocument.presentationml.slide+xml"/>
  <Override PartName="/ppt/slides/slide63.xml" ContentType="application/vnd.openxmlformats-officedocument.presentationml.slide+xml"/>
  <Override PartName="/ppt/slides/slide630.xml" ContentType="application/vnd.openxmlformats-officedocument.presentationml.slide+xml"/>
  <Override PartName="/ppt/slides/slide631.xml" ContentType="application/vnd.openxmlformats-officedocument.presentationml.slide+xml"/>
  <Override PartName="/ppt/slides/slide632.xml" ContentType="application/vnd.openxmlformats-officedocument.presentationml.slide+xml"/>
  <Override PartName="/ppt/slides/slide633.xml" ContentType="application/vnd.openxmlformats-officedocument.presentationml.slide+xml"/>
  <Override PartName="/ppt/slides/slide634.xml" ContentType="application/vnd.openxmlformats-officedocument.presentationml.slide+xml"/>
  <Override PartName="/ppt/slides/slide635.xml" ContentType="application/vnd.openxmlformats-officedocument.presentationml.slide+xml"/>
  <Override PartName="/ppt/slides/slide636.xml" ContentType="application/vnd.openxmlformats-officedocument.presentationml.slide+xml"/>
  <Override PartName="/ppt/slides/slide637.xml" ContentType="application/vnd.openxmlformats-officedocument.presentationml.slide+xml"/>
  <Override PartName="/ppt/slides/slide638.xml" ContentType="application/vnd.openxmlformats-officedocument.presentationml.slide+xml"/>
  <Override PartName="/ppt/slides/slide639.xml" ContentType="application/vnd.openxmlformats-officedocument.presentationml.slide+xml"/>
  <Override PartName="/ppt/slides/slide64.xml" ContentType="application/vnd.openxmlformats-officedocument.presentationml.slide+xml"/>
  <Override PartName="/ppt/slides/slide640.xml" ContentType="application/vnd.openxmlformats-officedocument.presentationml.slide+xml"/>
  <Override PartName="/ppt/slides/slide641.xml" ContentType="application/vnd.openxmlformats-officedocument.presentationml.slide+xml"/>
  <Override PartName="/ppt/slides/slide642.xml" ContentType="application/vnd.openxmlformats-officedocument.presentationml.slide+xml"/>
  <Override PartName="/ppt/slides/slide643.xml" ContentType="application/vnd.openxmlformats-officedocument.presentationml.slide+xml"/>
  <Override PartName="/ppt/slides/slide644.xml" ContentType="application/vnd.openxmlformats-officedocument.presentationml.slide+xml"/>
  <Override PartName="/ppt/slides/slide645.xml" ContentType="application/vnd.openxmlformats-officedocument.presentationml.slide+xml"/>
  <Override PartName="/ppt/slides/slide646.xml" ContentType="application/vnd.openxmlformats-officedocument.presentationml.slide+xml"/>
  <Override PartName="/ppt/slides/slide647.xml" ContentType="application/vnd.openxmlformats-officedocument.presentationml.slide+xml"/>
  <Override PartName="/ppt/slides/slide648.xml" ContentType="application/vnd.openxmlformats-officedocument.presentationml.slide+xml"/>
  <Override PartName="/ppt/slides/slide649.xml" ContentType="application/vnd.openxmlformats-officedocument.presentationml.slide+xml"/>
  <Override PartName="/ppt/slides/slide65.xml" ContentType="application/vnd.openxmlformats-officedocument.presentationml.slide+xml"/>
  <Override PartName="/ppt/slides/slide650.xml" ContentType="application/vnd.openxmlformats-officedocument.presentationml.slide+xml"/>
  <Override PartName="/ppt/slides/slide651.xml" ContentType="application/vnd.openxmlformats-officedocument.presentationml.slide+xml"/>
  <Override PartName="/ppt/slides/slide652.xml" ContentType="application/vnd.openxmlformats-officedocument.presentationml.slide+xml"/>
  <Override PartName="/ppt/slides/slide653.xml" ContentType="application/vnd.openxmlformats-officedocument.presentationml.slide+xml"/>
  <Override PartName="/ppt/slides/slide654.xml" ContentType="application/vnd.openxmlformats-officedocument.presentationml.slide+xml"/>
  <Override PartName="/ppt/slides/slide655.xml" ContentType="application/vnd.openxmlformats-officedocument.presentationml.slide+xml"/>
  <Override PartName="/ppt/slides/slide656.xml" ContentType="application/vnd.openxmlformats-officedocument.presentationml.slide+xml"/>
  <Override PartName="/ppt/slides/slide657.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
  </p:notesMasterIdLst>
  <p:sldIdLst>
    <p:sldId id="258" r:id="rId3"/>
    <p:sldId id="259" r:id="rId4"/>
    <p:sldId id="260" r:id="rId5"/>
    <p:sldId id="261" r:id="rId6"/>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 id="404" r:id="rId150"/>
    <p:sldId id="405" r:id="rId151"/>
    <p:sldId id="406" r:id="rId152"/>
    <p:sldId id="407" r:id="rId153"/>
    <p:sldId id="408" r:id="rId154"/>
    <p:sldId id="409" r:id="rId155"/>
    <p:sldId id="410" r:id="rId156"/>
    <p:sldId id="411" r:id="rId157"/>
    <p:sldId id="412" r:id="rId158"/>
    <p:sldId id="413" r:id="rId159"/>
    <p:sldId id="414" r:id="rId160"/>
    <p:sldId id="415" r:id="rId161"/>
    <p:sldId id="416" r:id="rId162"/>
    <p:sldId id="417" r:id="rId163"/>
    <p:sldId id="418" r:id="rId164"/>
    <p:sldId id="419" r:id="rId165"/>
    <p:sldId id="420" r:id="rId166"/>
    <p:sldId id="421" r:id="rId167"/>
    <p:sldId id="422" r:id="rId168"/>
    <p:sldId id="423" r:id="rId169"/>
    <p:sldId id="424" r:id="rId170"/>
    <p:sldId id="425" r:id="rId171"/>
    <p:sldId id="426" r:id="rId172"/>
    <p:sldId id="427" r:id="rId173"/>
    <p:sldId id="428" r:id="rId174"/>
    <p:sldId id="429" r:id="rId175"/>
    <p:sldId id="430" r:id="rId176"/>
    <p:sldId id="431" r:id="rId177"/>
    <p:sldId id="432" r:id="rId178"/>
    <p:sldId id="433" r:id="rId179"/>
    <p:sldId id="434" r:id="rId180"/>
    <p:sldId id="435" r:id="rId181"/>
    <p:sldId id="436" r:id="rId182"/>
    <p:sldId id="437" r:id="rId183"/>
    <p:sldId id="438" r:id="rId184"/>
    <p:sldId id="439" r:id="rId185"/>
    <p:sldId id="440" r:id="rId186"/>
    <p:sldId id="441" r:id="rId187"/>
    <p:sldId id="442" r:id="rId188"/>
    <p:sldId id="443" r:id="rId189"/>
    <p:sldId id="444" r:id="rId190"/>
    <p:sldId id="445" r:id="rId191"/>
    <p:sldId id="446" r:id="rId192"/>
    <p:sldId id="447" r:id="rId193"/>
    <p:sldId id="448" r:id="rId194"/>
    <p:sldId id="449" r:id="rId195"/>
    <p:sldId id="450" r:id="rId196"/>
    <p:sldId id="451" r:id="rId197"/>
    <p:sldId id="452" r:id="rId198"/>
    <p:sldId id="453" r:id="rId199"/>
    <p:sldId id="454" r:id="rId200"/>
    <p:sldId id="455" r:id="rId201"/>
    <p:sldId id="456" r:id="rId202"/>
    <p:sldId id="457" r:id="rId203"/>
    <p:sldId id="458" r:id="rId204"/>
    <p:sldId id="459" r:id="rId205"/>
    <p:sldId id="460" r:id="rId206"/>
    <p:sldId id="461" r:id="rId207"/>
    <p:sldId id="462" r:id="rId208"/>
    <p:sldId id="463" r:id="rId209"/>
    <p:sldId id="464" r:id="rId210"/>
    <p:sldId id="465" r:id="rId211"/>
    <p:sldId id="466" r:id="rId212"/>
    <p:sldId id="467" r:id="rId213"/>
    <p:sldId id="468" r:id="rId214"/>
    <p:sldId id="469" r:id="rId215"/>
    <p:sldId id="470" r:id="rId216"/>
    <p:sldId id="471" r:id="rId217"/>
    <p:sldId id="472" r:id="rId218"/>
    <p:sldId id="473" r:id="rId219"/>
    <p:sldId id="474" r:id="rId220"/>
    <p:sldId id="475" r:id="rId221"/>
    <p:sldId id="476" r:id="rId222"/>
    <p:sldId id="477" r:id="rId223"/>
    <p:sldId id="478" r:id="rId224"/>
    <p:sldId id="479" r:id="rId225"/>
    <p:sldId id="480" r:id="rId226"/>
    <p:sldId id="481" r:id="rId227"/>
    <p:sldId id="482" r:id="rId228"/>
    <p:sldId id="483" r:id="rId229"/>
    <p:sldId id="484" r:id="rId230"/>
    <p:sldId id="485" r:id="rId231"/>
    <p:sldId id="486" r:id="rId232"/>
    <p:sldId id="487" r:id="rId233"/>
    <p:sldId id="488" r:id="rId234"/>
    <p:sldId id="489" r:id="rId235"/>
    <p:sldId id="490" r:id="rId236"/>
    <p:sldId id="491" r:id="rId237"/>
    <p:sldId id="492" r:id="rId238"/>
    <p:sldId id="493" r:id="rId239"/>
    <p:sldId id="494" r:id="rId240"/>
    <p:sldId id="495" r:id="rId241"/>
    <p:sldId id="496" r:id="rId242"/>
    <p:sldId id="497" r:id="rId243"/>
    <p:sldId id="498" r:id="rId244"/>
    <p:sldId id="499" r:id="rId245"/>
    <p:sldId id="500" r:id="rId246"/>
    <p:sldId id="501" r:id="rId247"/>
    <p:sldId id="502" r:id="rId248"/>
    <p:sldId id="503" r:id="rId249"/>
    <p:sldId id="504" r:id="rId250"/>
    <p:sldId id="505" r:id="rId251"/>
    <p:sldId id="506" r:id="rId252"/>
    <p:sldId id="507" r:id="rId253"/>
    <p:sldId id="508" r:id="rId254"/>
    <p:sldId id="509" r:id="rId255"/>
    <p:sldId id="510" r:id="rId256"/>
    <p:sldId id="511" r:id="rId257"/>
    <p:sldId id="512" r:id="rId258"/>
    <p:sldId id="513" r:id="rId259"/>
    <p:sldId id="514" r:id="rId260"/>
    <p:sldId id="515" r:id="rId261"/>
    <p:sldId id="516" r:id="rId262"/>
    <p:sldId id="517" r:id="rId263"/>
    <p:sldId id="518" r:id="rId264"/>
    <p:sldId id="519" r:id="rId265"/>
    <p:sldId id="520" r:id="rId266"/>
    <p:sldId id="521" r:id="rId267"/>
    <p:sldId id="522" r:id="rId268"/>
    <p:sldId id="523" r:id="rId269"/>
    <p:sldId id="524" r:id="rId270"/>
    <p:sldId id="525" r:id="rId271"/>
    <p:sldId id="526" r:id="rId272"/>
    <p:sldId id="527" r:id="rId273"/>
    <p:sldId id="528" r:id="rId274"/>
    <p:sldId id="529" r:id="rId275"/>
    <p:sldId id="530" r:id="rId276"/>
    <p:sldId id="531" r:id="rId277"/>
    <p:sldId id="532" r:id="rId278"/>
    <p:sldId id="533" r:id="rId279"/>
    <p:sldId id="534" r:id="rId280"/>
    <p:sldId id="535" r:id="rId281"/>
    <p:sldId id="536" r:id="rId282"/>
    <p:sldId id="537" r:id="rId283"/>
    <p:sldId id="538" r:id="rId284"/>
    <p:sldId id="539" r:id="rId285"/>
    <p:sldId id="540" r:id="rId286"/>
    <p:sldId id="541" r:id="rId287"/>
    <p:sldId id="542" r:id="rId288"/>
    <p:sldId id="543" r:id="rId289"/>
    <p:sldId id="544" r:id="rId290"/>
    <p:sldId id="545" r:id="rId291"/>
    <p:sldId id="546" r:id="rId292"/>
    <p:sldId id="547" r:id="rId293"/>
    <p:sldId id="548" r:id="rId294"/>
    <p:sldId id="549" r:id="rId295"/>
    <p:sldId id="550" r:id="rId296"/>
    <p:sldId id="551" r:id="rId297"/>
    <p:sldId id="552" r:id="rId298"/>
    <p:sldId id="553" r:id="rId299"/>
    <p:sldId id="554" r:id="rId300"/>
    <p:sldId id="555" r:id="rId301"/>
    <p:sldId id="556" r:id="rId302"/>
    <p:sldId id="557" r:id="rId303"/>
    <p:sldId id="558" r:id="rId304"/>
    <p:sldId id="559" r:id="rId305"/>
    <p:sldId id="560" r:id="rId306"/>
    <p:sldId id="561" r:id="rId307"/>
    <p:sldId id="562" r:id="rId308"/>
    <p:sldId id="563" r:id="rId309"/>
    <p:sldId id="564" r:id="rId310"/>
    <p:sldId id="565" r:id="rId311"/>
    <p:sldId id="566" r:id="rId312"/>
    <p:sldId id="567" r:id="rId313"/>
    <p:sldId id="568" r:id="rId314"/>
    <p:sldId id="569" r:id="rId315"/>
    <p:sldId id="570" r:id="rId316"/>
    <p:sldId id="571" r:id="rId317"/>
    <p:sldId id="572" r:id="rId318"/>
    <p:sldId id="573" r:id="rId319"/>
    <p:sldId id="574" r:id="rId320"/>
    <p:sldId id="575" r:id="rId321"/>
    <p:sldId id="576" r:id="rId322"/>
    <p:sldId id="577" r:id="rId323"/>
    <p:sldId id="578" r:id="rId324"/>
    <p:sldId id="579" r:id="rId325"/>
    <p:sldId id="580" r:id="rId326"/>
    <p:sldId id="581" r:id="rId327"/>
    <p:sldId id="582" r:id="rId328"/>
    <p:sldId id="583" r:id="rId329"/>
    <p:sldId id="584" r:id="rId330"/>
    <p:sldId id="585" r:id="rId331"/>
    <p:sldId id="586" r:id="rId332"/>
    <p:sldId id="587" r:id="rId333"/>
    <p:sldId id="588" r:id="rId334"/>
    <p:sldId id="589" r:id="rId335"/>
    <p:sldId id="590" r:id="rId336"/>
    <p:sldId id="591" r:id="rId337"/>
    <p:sldId id="592" r:id="rId338"/>
    <p:sldId id="593" r:id="rId339"/>
    <p:sldId id="594" r:id="rId340"/>
    <p:sldId id="595" r:id="rId341"/>
    <p:sldId id="596" r:id="rId342"/>
    <p:sldId id="597" r:id="rId343"/>
    <p:sldId id="598" r:id="rId344"/>
    <p:sldId id="599" r:id="rId345"/>
    <p:sldId id="600" r:id="rId346"/>
    <p:sldId id="601" r:id="rId347"/>
    <p:sldId id="602" r:id="rId348"/>
    <p:sldId id="603" r:id="rId349"/>
    <p:sldId id="604" r:id="rId350"/>
    <p:sldId id="605" r:id="rId351"/>
    <p:sldId id="606" r:id="rId352"/>
    <p:sldId id="607" r:id="rId353"/>
    <p:sldId id="608" r:id="rId354"/>
    <p:sldId id="609" r:id="rId355"/>
    <p:sldId id="610" r:id="rId356"/>
    <p:sldId id="611" r:id="rId357"/>
    <p:sldId id="612" r:id="rId358"/>
    <p:sldId id="613" r:id="rId359"/>
    <p:sldId id="614" r:id="rId360"/>
    <p:sldId id="615" r:id="rId361"/>
    <p:sldId id="616" r:id="rId362"/>
    <p:sldId id="617" r:id="rId363"/>
    <p:sldId id="618" r:id="rId364"/>
    <p:sldId id="619" r:id="rId365"/>
    <p:sldId id="620" r:id="rId366"/>
    <p:sldId id="621" r:id="rId367"/>
    <p:sldId id="622" r:id="rId368"/>
    <p:sldId id="623" r:id="rId369"/>
    <p:sldId id="624" r:id="rId370"/>
    <p:sldId id="625" r:id="rId371"/>
    <p:sldId id="626" r:id="rId372"/>
    <p:sldId id="627" r:id="rId373"/>
    <p:sldId id="628" r:id="rId374"/>
    <p:sldId id="629" r:id="rId375"/>
    <p:sldId id="630" r:id="rId376"/>
    <p:sldId id="631" r:id="rId377"/>
    <p:sldId id="632" r:id="rId378"/>
    <p:sldId id="633" r:id="rId379"/>
    <p:sldId id="634" r:id="rId380"/>
    <p:sldId id="635" r:id="rId381"/>
    <p:sldId id="636" r:id="rId382"/>
    <p:sldId id="637" r:id="rId383"/>
    <p:sldId id="638" r:id="rId384"/>
    <p:sldId id="639" r:id="rId385"/>
    <p:sldId id="640" r:id="rId386"/>
    <p:sldId id="641" r:id="rId387"/>
    <p:sldId id="642" r:id="rId388"/>
    <p:sldId id="643" r:id="rId389"/>
    <p:sldId id="644" r:id="rId390"/>
    <p:sldId id="645" r:id="rId391"/>
    <p:sldId id="646" r:id="rId392"/>
    <p:sldId id="647" r:id="rId393"/>
    <p:sldId id="648" r:id="rId394"/>
    <p:sldId id="649" r:id="rId395"/>
    <p:sldId id="650" r:id="rId396"/>
    <p:sldId id="651" r:id="rId397"/>
    <p:sldId id="652" r:id="rId398"/>
    <p:sldId id="653" r:id="rId399"/>
    <p:sldId id="654" r:id="rId400"/>
    <p:sldId id="655" r:id="rId401"/>
    <p:sldId id="656" r:id="rId402"/>
    <p:sldId id="657" r:id="rId403"/>
    <p:sldId id="658" r:id="rId404"/>
    <p:sldId id="659" r:id="rId405"/>
    <p:sldId id="660" r:id="rId406"/>
    <p:sldId id="661" r:id="rId407"/>
    <p:sldId id="662" r:id="rId408"/>
    <p:sldId id="663" r:id="rId409"/>
    <p:sldId id="664" r:id="rId410"/>
    <p:sldId id="665" r:id="rId411"/>
    <p:sldId id="666" r:id="rId412"/>
    <p:sldId id="667" r:id="rId413"/>
    <p:sldId id="668" r:id="rId414"/>
    <p:sldId id="669" r:id="rId415"/>
    <p:sldId id="670" r:id="rId416"/>
    <p:sldId id="671" r:id="rId417"/>
    <p:sldId id="672" r:id="rId418"/>
    <p:sldId id="673" r:id="rId419"/>
    <p:sldId id="674" r:id="rId420"/>
    <p:sldId id="675" r:id="rId421"/>
    <p:sldId id="676" r:id="rId422"/>
    <p:sldId id="677" r:id="rId423"/>
    <p:sldId id="678" r:id="rId424"/>
    <p:sldId id="679" r:id="rId425"/>
    <p:sldId id="680" r:id="rId426"/>
    <p:sldId id="681" r:id="rId427"/>
    <p:sldId id="682" r:id="rId428"/>
    <p:sldId id="683" r:id="rId429"/>
    <p:sldId id="684" r:id="rId430"/>
    <p:sldId id="685" r:id="rId431"/>
    <p:sldId id="686" r:id="rId432"/>
    <p:sldId id="687" r:id="rId433"/>
    <p:sldId id="688" r:id="rId434"/>
    <p:sldId id="689" r:id="rId435"/>
    <p:sldId id="690" r:id="rId436"/>
    <p:sldId id="691" r:id="rId437"/>
    <p:sldId id="692" r:id="rId438"/>
    <p:sldId id="693" r:id="rId439"/>
    <p:sldId id="694" r:id="rId440"/>
    <p:sldId id="695" r:id="rId441"/>
    <p:sldId id="696" r:id="rId442"/>
    <p:sldId id="697" r:id="rId443"/>
    <p:sldId id="698" r:id="rId444"/>
    <p:sldId id="699" r:id="rId445"/>
    <p:sldId id="700" r:id="rId446"/>
    <p:sldId id="701" r:id="rId447"/>
    <p:sldId id="702" r:id="rId448"/>
    <p:sldId id="703" r:id="rId449"/>
    <p:sldId id="704" r:id="rId450"/>
    <p:sldId id="705" r:id="rId451"/>
    <p:sldId id="706" r:id="rId452"/>
    <p:sldId id="707" r:id="rId453"/>
    <p:sldId id="708" r:id="rId454"/>
    <p:sldId id="709" r:id="rId455"/>
    <p:sldId id="710" r:id="rId456"/>
    <p:sldId id="711" r:id="rId457"/>
    <p:sldId id="712" r:id="rId458"/>
    <p:sldId id="713" r:id="rId459"/>
    <p:sldId id="714" r:id="rId460"/>
    <p:sldId id="715" r:id="rId461"/>
    <p:sldId id="716" r:id="rId462"/>
    <p:sldId id="717" r:id="rId463"/>
    <p:sldId id="718" r:id="rId464"/>
    <p:sldId id="719" r:id="rId465"/>
    <p:sldId id="720" r:id="rId466"/>
    <p:sldId id="721" r:id="rId467"/>
    <p:sldId id="722" r:id="rId468"/>
    <p:sldId id="723" r:id="rId469"/>
    <p:sldId id="724" r:id="rId470"/>
    <p:sldId id="725" r:id="rId471"/>
    <p:sldId id="726" r:id="rId472"/>
    <p:sldId id="727" r:id="rId473"/>
    <p:sldId id="728" r:id="rId474"/>
    <p:sldId id="729" r:id="rId475"/>
    <p:sldId id="730" r:id="rId476"/>
    <p:sldId id="731" r:id="rId477"/>
    <p:sldId id="732" r:id="rId478"/>
    <p:sldId id="733" r:id="rId479"/>
    <p:sldId id="734" r:id="rId480"/>
    <p:sldId id="735" r:id="rId481"/>
    <p:sldId id="736" r:id="rId482"/>
    <p:sldId id="737" r:id="rId483"/>
    <p:sldId id="738" r:id="rId484"/>
    <p:sldId id="739" r:id="rId485"/>
    <p:sldId id="740" r:id="rId486"/>
    <p:sldId id="741" r:id="rId487"/>
    <p:sldId id="742" r:id="rId488"/>
    <p:sldId id="743" r:id="rId489"/>
    <p:sldId id="744" r:id="rId490"/>
    <p:sldId id="745" r:id="rId491"/>
    <p:sldId id="746" r:id="rId492"/>
    <p:sldId id="747" r:id="rId493"/>
    <p:sldId id="748" r:id="rId494"/>
    <p:sldId id="749" r:id="rId495"/>
    <p:sldId id="750" r:id="rId496"/>
    <p:sldId id="751" r:id="rId497"/>
    <p:sldId id="752" r:id="rId498"/>
    <p:sldId id="753" r:id="rId499"/>
    <p:sldId id="754" r:id="rId500"/>
    <p:sldId id="755" r:id="rId501"/>
    <p:sldId id="756" r:id="rId502"/>
    <p:sldId id="757" r:id="rId503"/>
    <p:sldId id="758" r:id="rId504"/>
    <p:sldId id="759" r:id="rId505"/>
    <p:sldId id="760" r:id="rId506"/>
    <p:sldId id="761" r:id="rId507"/>
    <p:sldId id="762" r:id="rId508"/>
    <p:sldId id="763" r:id="rId509"/>
    <p:sldId id="764" r:id="rId510"/>
    <p:sldId id="765" r:id="rId511"/>
    <p:sldId id="766" r:id="rId512"/>
    <p:sldId id="767" r:id="rId513"/>
    <p:sldId id="768" r:id="rId514"/>
    <p:sldId id="769" r:id="rId515"/>
    <p:sldId id="770" r:id="rId516"/>
    <p:sldId id="771" r:id="rId517"/>
    <p:sldId id="772" r:id="rId518"/>
    <p:sldId id="773" r:id="rId519"/>
    <p:sldId id="774" r:id="rId520"/>
    <p:sldId id="775" r:id="rId521"/>
    <p:sldId id="776" r:id="rId522"/>
    <p:sldId id="777" r:id="rId523"/>
    <p:sldId id="778" r:id="rId524"/>
    <p:sldId id="779" r:id="rId525"/>
    <p:sldId id="780" r:id="rId526"/>
    <p:sldId id="781" r:id="rId527"/>
    <p:sldId id="782" r:id="rId528"/>
    <p:sldId id="783" r:id="rId529"/>
    <p:sldId id="784" r:id="rId530"/>
    <p:sldId id="785" r:id="rId531"/>
    <p:sldId id="786" r:id="rId532"/>
    <p:sldId id="787" r:id="rId533"/>
    <p:sldId id="788" r:id="rId534"/>
    <p:sldId id="789" r:id="rId535"/>
    <p:sldId id="790" r:id="rId536"/>
    <p:sldId id="791" r:id="rId537"/>
    <p:sldId id="792" r:id="rId538"/>
    <p:sldId id="793" r:id="rId539"/>
    <p:sldId id="794" r:id="rId540"/>
    <p:sldId id="795" r:id="rId541"/>
    <p:sldId id="796" r:id="rId542"/>
    <p:sldId id="797" r:id="rId543"/>
    <p:sldId id="798" r:id="rId544"/>
    <p:sldId id="799" r:id="rId545"/>
    <p:sldId id="800" r:id="rId546"/>
    <p:sldId id="801" r:id="rId547"/>
    <p:sldId id="802" r:id="rId548"/>
    <p:sldId id="803" r:id="rId549"/>
    <p:sldId id="804" r:id="rId550"/>
    <p:sldId id="805" r:id="rId551"/>
    <p:sldId id="806" r:id="rId552"/>
    <p:sldId id="807" r:id="rId553"/>
    <p:sldId id="808" r:id="rId554"/>
    <p:sldId id="809" r:id="rId555"/>
    <p:sldId id="810" r:id="rId556"/>
    <p:sldId id="811" r:id="rId557"/>
    <p:sldId id="812" r:id="rId558"/>
    <p:sldId id="813" r:id="rId559"/>
    <p:sldId id="814" r:id="rId560"/>
    <p:sldId id="815" r:id="rId561"/>
    <p:sldId id="816" r:id="rId562"/>
    <p:sldId id="817" r:id="rId563"/>
    <p:sldId id="818" r:id="rId564"/>
    <p:sldId id="819" r:id="rId565"/>
    <p:sldId id="820" r:id="rId566"/>
    <p:sldId id="821" r:id="rId567"/>
    <p:sldId id="822" r:id="rId568"/>
    <p:sldId id="823" r:id="rId569"/>
    <p:sldId id="824" r:id="rId570"/>
    <p:sldId id="825" r:id="rId571"/>
    <p:sldId id="826" r:id="rId572"/>
    <p:sldId id="827" r:id="rId573"/>
    <p:sldId id="828" r:id="rId574"/>
    <p:sldId id="829" r:id="rId575"/>
    <p:sldId id="830" r:id="rId576"/>
    <p:sldId id="831" r:id="rId577"/>
    <p:sldId id="832" r:id="rId578"/>
    <p:sldId id="833" r:id="rId579"/>
    <p:sldId id="834" r:id="rId580"/>
    <p:sldId id="835" r:id="rId581"/>
    <p:sldId id="836" r:id="rId582"/>
    <p:sldId id="837" r:id="rId583"/>
    <p:sldId id="838" r:id="rId584"/>
    <p:sldId id="839" r:id="rId585"/>
    <p:sldId id="840" r:id="rId586"/>
    <p:sldId id="841" r:id="rId587"/>
    <p:sldId id="842" r:id="rId588"/>
    <p:sldId id="843" r:id="rId589"/>
    <p:sldId id="844" r:id="rId590"/>
    <p:sldId id="845" r:id="rId591"/>
    <p:sldId id="846" r:id="rId592"/>
    <p:sldId id="847" r:id="rId593"/>
    <p:sldId id="848" r:id="rId594"/>
    <p:sldId id="849" r:id="rId595"/>
    <p:sldId id="850" r:id="rId596"/>
    <p:sldId id="851" r:id="rId597"/>
    <p:sldId id="852" r:id="rId598"/>
    <p:sldId id="853" r:id="rId599"/>
    <p:sldId id="854" r:id="rId600"/>
    <p:sldId id="855" r:id="rId601"/>
    <p:sldId id="856" r:id="rId602"/>
    <p:sldId id="857" r:id="rId603"/>
    <p:sldId id="858" r:id="rId604"/>
    <p:sldId id="859" r:id="rId605"/>
    <p:sldId id="860" r:id="rId606"/>
    <p:sldId id="861" r:id="rId607"/>
    <p:sldId id="862" r:id="rId608"/>
    <p:sldId id="863" r:id="rId609"/>
    <p:sldId id="864" r:id="rId610"/>
    <p:sldId id="865" r:id="rId611"/>
    <p:sldId id="866" r:id="rId612"/>
    <p:sldId id="867" r:id="rId613"/>
    <p:sldId id="868" r:id="rId614"/>
    <p:sldId id="869" r:id="rId615"/>
    <p:sldId id="870" r:id="rId616"/>
    <p:sldId id="871" r:id="rId617"/>
    <p:sldId id="872" r:id="rId618"/>
    <p:sldId id="873" r:id="rId619"/>
    <p:sldId id="874" r:id="rId620"/>
    <p:sldId id="875" r:id="rId621"/>
    <p:sldId id="876" r:id="rId622"/>
    <p:sldId id="877" r:id="rId623"/>
    <p:sldId id="878" r:id="rId624"/>
    <p:sldId id="879" r:id="rId625"/>
    <p:sldId id="880" r:id="rId626"/>
    <p:sldId id="881" r:id="rId627"/>
    <p:sldId id="882" r:id="rId628"/>
    <p:sldId id="883" r:id="rId629"/>
    <p:sldId id="884" r:id="rId630"/>
    <p:sldId id="885" r:id="rId631"/>
    <p:sldId id="886" r:id="rId632"/>
    <p:sldId id="887" r:id="rId633"/>
    <p:sldId id="888" r:id="rId634"/>
    <p:sldId id="889" r:id="rId635"/>
    <p:sldId id="890" r:id="rId636"/>
    <p:sldId id="891" r:id="rId637"/>
    <p:sldId id="892" r:id="rId638"/>
    <p:sldId id="893" r:id="rId639"/>
    <p:sldId id="894" r:id="rId640"/>
    <p:sldId id="895" r:id="rId641"/>
    <p:sldId id="896" r:id="rId642"/>
    <p:sldId id="897" r:id="rId643"/>
    <p:sldId id="898" r:id="rId644"/>
    <p:sldId id="899" r:id="rId645"/>
    <p:sldId id="900" r:id="rId646"/>
    <p:sldId id="901" r:id="rId647"/>
    <p:sldId id="902" r:id="rId648"/>
    <p:sldId id="903" r:id="rId649"/>
    <p:sldId id="904" r:id="rId650"/>
    <p:sldId id="905" r:id="rId651"/>
    <p:sldId id="906" r:id="rId652"/>
    <p:sldId id="907" r:id="rId653"/>
    <p:sldId id="908" r:id="rId654"/>
    <p:sldId id="909" r:id="rId655"/>
    <p:sldId id="910" r:id="rId656"/>
    <p:sldId id="911" r:id="rId657"/>
    <p:sldId id="912" r:id="rId658"/>
    <p:sldId id="913" r:id="rId659"/>
    <p:sldId id="914" r:id="rId660"/>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2D0"/>
    <a:srgbClr val="F8EC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notesMaster" Target="notesMasters/notesMaster1.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3" Type="http://schemas.openxmlformats.org/officeDocument/2006/relationships/tableStyles" Target="tableStyles.xml"/><Relationship Id="rId662" Type="http://schemas.openxmlformats.org/officeDocument/2006/relationships/viewProps" Target="viewProps.xml"/><Relationship Id="rId661" Type="http://schemas.openxmlformats.org/officeDocument/2006/relationships/presProps" Target="presProps.xml"/><Relationship Id="rId660" Type="http://schemas.openxmlformats.org/officeDocument/2006/relationships/slide" Target="slides/slide657.xml"/><Relationship Id="rId66" Type="http://schemas.openxmlformats.org/officeDocument/2006/relationships/slide" Target="slides/slide63.xml"/><Relationship Id="rId659" Type="http://schemas.openxmlformats.org/officeDocument/2006/relationships/slide" Target="slides/slide656.xml"/><Relationship Id="rId658" Type="http://schemas.openxmlformats.org/officeDocument/2006/relationships/slide" Target="slides/slide655.xml"/><Relationship Id="rId657" Type="http://schemas.openxmlformats.org/officeDocument/2006/relationships/slide" Target="slides/slide654.xml"/><Relationship Id="rId656" Type="http://schemas.openxmlformats.org/officeDocument/2006/relationships/slide" Target="slides/slide653.xml"/><Relationship Id="rId655" Type="http://schemas.openxmlformats.org/officeDocument/2006/relationships/slide" Target="slides/slide652.xml"/><Relationship Id="rId654" Type="http://schemas.openxmlformats.org/officeDocument/2006/relationships/slide" Target="slides/slide651.xml"/><Relationship Id="rId653" Type="http://schemas.openxmlformats.org/officeDocument/2006/relationships/slide" Target="slides/slide650.xml"/><Relationship Id="rId652" Type="http://schemas.openxmlformats.org/officeDocument/2006/relationships/slide" Target="slides/slide649.xml"/><Relationship Id="rId651" Type="http://schemas.openxmlformats.org/officeDocument/2006/relationships/slide" Target="slides/slide648.xml"/><Relationship Id="rId650" Type="http://schemas.openxmlformats.org/officeDocument/2006/relationships/slide" Target="slides/slide647.xml"/><Relationship Id="rId65" Type="http://schemas.openxmlformats.org/officeDocument/2006/relationships/slide" Target="slides/slide62.xml"/><Relationship Id="rId649" Type="http://schemas.openxmlformats.org/officeDocument/2006/relationships/slide" Target="slides/slide646.xml"/><Relationship Id="rId648" Type="http://schemas.openxmlformats.org/officeDocument/2006/relationships/slide" Target="slides/slide645.xml"/><Relationship Id="rId647" Type="http://schemas.openxmlformats.org/officeDocument/2006/relationships/slide" Target="slides/slide644.xml"/><Relationship Id="rId646" Type="http://schemas.openxmlformats.org/officeDocument/2006/relationships/slide" Target="slides/slide643.xml"/><Relationship Id="rId645" Type="http://schemas.openxmlformats.org/officeDocument/2006/relationships/slide" Target="slides/slide642.xml"/><Relationship Id="rId644" Type="http://schemas.openxmlformats.org/officeDocument/2006/relationships/slide" Target="slides/slide641.xml"/><Relationship Id="rId643" Type="http://schemas.openxmlformats.org/officeDocument/2006/relationships/slide" Target="slides/slide640.xml"/><Relationship Id="rId642" Type="http://schemas.openxmlformats.org/officeDocument/2006/relationships/slide" Target="slides/slide639.xml"/><Relationship Id="rId641" Type="http://schemas.openxmlformats.org/officeDocument/2006/relationships/slide" Target="slides/slide638.xml"/><Relationship Id="rId640" Type="http://schemas.openxmlformats.org/officeDocument/2006/relationships/slide" Target="slides/slide637.xml"/><Relationship Id="rId64" Type="http://schemas.openxmlformats.org/officeDocument/2006/relationships/slide" Target="slides/slide61.xml"/><Relationship Id="rId639" Type="http://schemas.openxmlformats.org/officeDocument/2006/relationships/slide" Target="slides/slide636.xml"/><Relationship Id="rId638" Type="http://schemas.openxmlformats.org/officeDocument/2006/relationships/slide" Target="slides/slide635.xml"/><Relationship Id="rId637" Type="http://schemas.openxmlformats.org/officeDocument/2006/relationships/slide" Target="slides/slide634.xml"/><Relationship Id="rId636" Type="http://schemas.openxmlformats.org/officeDocument/2006/relationships/slide" Target="slides/slide633.xml"/><Relationship Id="rId635" Type="http://schemas.openxmlformats.org/officeDocument/2006/relationships/slide" Target="slides/slide632.xml"/><Relationship Id="rId634" Type="http://schemas.openxmlformats.org/officeDocument/2006/relationships/slide" Target="slides/slide631.xml"/><Relationship Id="rId633" Type="http://schemas.openxmlformats.org/officeDocument/2006/relationships/slide" Target="slides/slide630.xml"/><Relationship Id="rId632" Type="http://schemas.openxmlformats.org/officeDocument/2006/relationships/slide" Target="slides/slide629.xml"/><Relationship Id="rId631" Type="http://schemas.openxmlformats.org/officeDocument/2006/relationships/slide" Target="slides/slide628.xml"/><Relationship Id="rId630" Type="http://schemas.openxmlformats.org/officeDocument/2006/relationships/slide" Target="slides/slide627.xml"/><Relationship Id="rId63" Type="http://schemas.openxmlformats.org/officeDocument/2006/relationships/slide" Target="slides/slide60.xml"/><Relationship Id="rId629" Type="http://schemas.openxmlformats.org/officeDocument/2006/relationships/slide" Target="slides/slide626.xml"/><Relationship Id="rId628" Type="http://schemas.openxmlformats.org/officeDocument/2006/relationships/slide" Target="slides/slide625.xml"/><Relationship Id="rId627" Type="http://schemas.openxmlformats.org/officeDocument/2006/relationships/slide" Target="slides/slide624.xml"/><Relationship Id="rId626" Type="http://schemas.openxmlformats.org/officeDocument/2006/relationships/slide" Target="slides/slide623.xml"/><Relationship Id="rId625" Type="http://schemas.openxmlformats.org/officeDocument/2006/relationships/slide" Target="slides/slide622.xml"/><Relationship Id="rId624" Type="http://schemas.openxmlformats.org/officeDocument/2006/relationships/slide" Target="slides/slide621.xml"/><Relationship Id="rId623" Type="http://schemas.openxmlformats.org/officeDocument/2006/relationships/slide" Target="slides/slide620.xml"/><Relationship Id="rId622" Type="http://schemas.openxmlformats.org/officeDocument/2006/relationships/slide" Target="slides/slide619.xml"/><Relationship Id="rId621" Type="http://schemas.openxmlformats.org/officeDocument/2006/relationships/slide" Target="slides/slide618.xml"/><Relationship Id="rId620" Type="http://schemas.openxmlformats.org/officeDocument/2006/relationships/slide" Target="slides/slide617.xml"/><Relationship Id="rId62" Type="http://schemas.openxmlformats.org/officeDocument/2006/relationships/slide" Target="slides/slide59.xml"/><Relationship Id="rId619" Type="http://schemas.openxmlformats.org/officeDocument/2006/relationships/slide" Target="slides/slide616.xml"/><Relationship Id="rId618" Type="http://schemas.openxmlformats.org/officeDocument/2006/relationships/slide" Target="slides/slide615.xml"/><Relationship Id="rId617" Type="http://schemas.openxmlformats.org/officeDocument/2006/relationships/slide" Target="slides/slide614.xml"/><Relationship Id="rId616" Type="http://schemas.openxmlformats.org/officeDocument/2006/relationships/slide" Target="slides/slide613.xml"/><Relationship Id="rId615" Type="http://schemas.openxmlformats.org/officeDocument/2006/relationships/slide" Target="slides/slide612.xml"/><Relationship Id="rId614" Type="http://schemas.openxmlformats.org/officeDocument/2006/relationships/slide" Target="slides/slide611.xml"/><Relationship Id="rId613" Type="http://schemas.openxmlformats.org/officeDocument/2006/relationships/slide" Target="slides/slide610.xml"/><Relationship Id="rId612" Type="http://schemas.openxmlformats.org/officeDocument/2006/relationships/slide" Target="slides/slide609.xml"/><Relationship Id="rId611" Type="http://schemas.openxmlformats.org/officeDocument/2006/relationships/slide" Target="slides/slide608.xml"/><Relationship Id="rId610" Type="http://schemas.openxmlformats.org/officeDocument/2006/relationships/slide" Target="slides/slide607.xml"/><Relationship Id="rId61" Type="http://schemas.openxmlformats.org/officeDocument/2006/relationships/slide" Target="slides/slide58.xml"/><Relationship Id="rId609" Type="http://schemas.openxmlformats.org/officeDocument/2006/relationships/slide" Target="slides/slide606.xml"/><Relationship Id="rId608" Type="http://schemas.openxmlformats.org/officeDocument/2006/relationships/slide" Target="slides/slide605.xml"/><Relationship Id="rId607" Type="http://schemas.openxmlformats.org/officeDocument/2006/relationships/slide" Target="slides/slide604.xml"/><Relationship Id="rId606" Type="http://schemas.openxmlformats.org/officeDocument/2006/relationships/slide" Target="slides/slide603.xml"/><Relationship Id="rId605" Type="http://schemas.openxmlformats.org/officeDocument/2006/relationships/slide" Target="slides/slide602.xml"/><Relationship Id="rId604" Type="http://schemas.openxmlformats.org/officeDocument/2006/relationships/slide" Target="slides/slide601.xml"/><Relationship Id="rId603" Type="http://schemas.openxmlformats.org/officeDocument/2006/relationships/slide" Target="slides/slide600.xml"/><Relationship Id="rId602" Type="http://schemas.openxmlformats.org/officeDocument/2006/relationships/slide" Target="slides/slide599.xml"/><Relationship Id="rId601" Type="http://schemas.openxmlformats.org/officeDocument/2006/relationships/slide" Target="slides/slide598.xml"/><Relationship Id="rId600" Type="http://schemas.openxmlformats.org/officeDocument/2006/relationships/slide" Target="slides/slide597.xml"/><Relationship Id="rId60" Type="http://schemas.openxmlformats.org/officeDocument/2006/relationships/slide" Target="slides/slide57.xml"/><Relationship Id="rId6" Type="http://schemas.openxmlformats.org/officeDocument/2006/relationships/slide" Target="slides/slide4.xml"/><Relationship Id="rId599" Type="http://schemas.openxmlformats.org/officeDocument/2006/relationships/slide" Target="slides/slide596.xml"/><Relationship Id="rId598" Type="http://schemas.openxmlformats.org/officeDocument/2006/relationships/slide" Target="slides/slide595.xml"/><Relationship Id="rId597" Type="http://schemas.openxmlformats.org/officeDocument/2006/relationships/slide" Target="slides/slide594.xml"/><Relationship Id="rId596" Type="http://schemas.openxmlformats.org/officeDocument/2006/relationships/slide" Target="slides/slide593.xml"/><Relationship Id="rId595" Type="http://schemas.openxmlformats.org/officeDocument/2006/relationships/slide" Target="slides/slide592.xml"/><Relationship Id="rId594" Type="http://schemas.openxmlformats.org/officeDocument/2006/relationships/slide" Target="slides/slide591.xml"/><Relationship Id="rId593" Type="http://schemas.openxmlformats.org/officeDocument/2006/relationships/slide" Target="slides/slide590.xml"/><Relationship Id="rId592" Type="http://schemas.openxmlformats.org/officeDocument/2006/relationships/slide" Target="slides/slide589.xml"/><Relationship Id="rId591" Type="http://schemas.openxmlformats.org/officeDocument/2006/relationships/slide" Target="slides/slide588.xml"/><Relationship Id="rId590" Type="http://schemas.openxmlformats.org/officeDocument/2006/relationships/slide" Target="slides/slide587.xml"/><Relationship Id="rId59" Type="http://schemas.openxmlformats.org/officeDocument/2006/relationships/slide" Target="slides/slide56.xml"/><Relationship Id="rId589" Type="http://schemas.openxmlformats.org/officeDocument/2006/relationships/slide" Target="slides/slide586.xml"/><Relationship Id="rId588" Type="http://schemas.openxmlformats.org/officeDocument/2006/relationships/slide" Target="slides/slide585.xml"/><Relationship Id="rId587" Type="http://schemas.openxmlformats.org/officeDocument/2006/relationships/slide" Target="slides/slide584.xml"/><Relationship Id="rId586" Type="http://schemas.openxmlformats.org/officeDocument/2006/relationships/slide" Target="slides/slide583.xml"/><Relationship Id="rId585" Type="http://schemas.openxmlformats.org/officeDocument/2006/relationships/slide" Target="slides/slide582.xml"/><Relationship Id="rId584" Type="http://schemas.openxmlformats.org/officeDocument/2006/relationships/slide" Target="slides/slide581.xml"/><Relationship Id="rId583" Type="http://schemas.openxmlformats.org/officeDocument/2006/relationships/slide" Target="slides/slide580.xml"/><Relationship Id="rId582" Type="http://schemas.openxmlformats.org/officeDocument/2006/relationships/slide" Target="slides/slide579.xml"/><Relationship Id="rId581" Type="http://schemas.openxmlformats.org/officeDocument/2006/relationships/slide" Target="slides/slide578.xml"/><Relationship Id="rId580" Type="http://schemas.openxmlformats.org/officeDocument/2006/relationships/slide" Target="slides/slide577.xml"/><Relationship Id="rId58" Type="http://schemas.openxmlformats.org/officeDocument/2006/relationships/slide" Target="slides/slide55.xml"/><Relationship Id="rId579" Type="http://schemas.openxmlformats.org/officeDocument/2006/relationships/slide" Target="slides/slide576.xml"/><Relationship Id="rId578" Type="http://schemas.openxmlformats.org/officeDocument/2006/relationships/slide" Target="slides/slide575.xml"/><Relationship Id="rId577" Type="http://schemas.openxmlformats.org/officeDocument/2006/relationships/slide" Target="slides/slide574.xml"/><Relationship Id="rId576" Type="http://schemas.openxmlformats.org/officeDocument/2006/relationships/slide" Target="slides/slide573.xml"/><Relationship Id="rId575" Type="http://schemas.openxmlformats.org/officeDocument/2006/relationships/slide" Target="slides/slide572.xml"/><Relationship Id="rId574" Type="http://schemas.openxmlformats.org/officeDocument/2006/relationships/slide" Target="slides/slide571.xml"/><Relationship Id="rId573" Type="http://schemas.openxmlformats.org/officeDocument/2006/relationships/slide" Target="slides/slide570.xml"/><Relationship Id="rId572" Type="http://schemas.openxmlformats.org/officeDocument/2006/relationships/slide" Target="slides/slide569.xml"/><Relationship Id="rId571" Type="http://schemas.openxmlformats.org/officeDocument/2006/relationships/slide" Target="slides/slide568.xml"/><Relationship Id="rId570" Type="http://schemas.openxmlformats.org/officeDocument/2006/relationships/slide" Target="slides/slide567.xml"/><Relationship Id="rId57" Type="http://schemas.openxmlformats.org/officeDocument/2006/relationships/slide" Target="slides/slide54.xml"/><Relationship Id="rId569" Type="http://schemas.openxmlformats.org/officeDocument/2006/relationships/slide" Target="slides/slide566.xml"/><Relationship Id="rId568" Type="http://schemas.openxmlformats.org/officeDocument/2006/relationships/slide" Target="slides/slide565.xml"/><Relationship Id="rId567" Type="http://schemas.openxmlformats.org/officeDocument/2006/relationships/slide" Target="slides/slide564.xml"/><Relationship Id="rId566" Type="http://schemas.openxmlformats.org/officeDocument/2006/relationships/slide" Target="slides/slide563.xml"/><Relationship Id="rId565" Type="http://schemas.openxmlformats.org/officeDocument/2006/relationships/slide" Target="slides/slide562.xml"/><Relationship Id="rId564" Type="http://schemas.openxmlformats.org/officeDocument/2006/relationships/slide" Target="slides/slide561.xml"/><Relationship Id="rId563" Type="http://schemas.openxmlformats.org/officeDocument/2006/relationships/slide" Target="slides/slide560.xml"/><Relationship Id="rId562" Type="http://schemas.openxmlformats.org/officeDocument/2006/relationships/slide" Target="slides/slide559.xml"/><Relationship Id="rId561" Type="http://schemas.openxmlformats.org/officeDocument/2006/relationships/slide" Target="slides/slide558.xml"/><Relationship Id="rId560" Type="http://schemas.openxmlformats.org/officeDocument/2006/relationships/slide" Target="slides/slide557.xml"/><Relationship Id="rId56" Type="http://schemas.openxmlformats.org/officeDocument/2006/relationships/slide" Target="slides/slide53.xml"/><Relationship Id="rId559" Type="http://schemas.openxmlformats.org/officeDocument/2006/relationships/slide" Target="slides/slide556.xml"/><Relationship Id="rId558" Type="http://schemas.openxmlformats.org/officeDocument/2006/relationships/slide" Target="slides/slide555.xml"/><Relationship Id="rId557" Type="http://schemas.openxmlformats.org/officeDocument/2006/relationships/slide" Target="slides/slide554.xml"/><Relationship Id="rId556" Type="http://schemas.openxmlformats.org/officeDocument/2006/relationships/slide" Target="slides/slide553.xml"/><Relationship Id="rId555" Type="http://schemas.openxmlformats.org/officeDocument/2006/relationships/slide" Target="slides/slide552.xml"/><Relationship Id="rId554" Type="http://schemas.openxmlformats.org/officeDocument/2006/relationships/slide" Target="slides/slide551.xml"/><Relationship Id="rId553" Type="http://schemas.openxmlformats.org/officeDocument/2006/relationships/slide" Target="slides/slide550.xml"/><Relationship Id="rId552" Type="http://schemas.openxmlformats.org/officeDocument/2006/relationships/slide" Target="slides/slide549.xml"/><Relationship Id="rId551" Type="http://schemas.openxmlformats.org/officeDocument/2006/relationships/slide" Target="slides/slide548.xml"/><Relationship Id="rId550" Type="http://schemas.openxmlformats.org/officeDocument/2006/relationships/slide" Target="slides/slide547.xml"/><Relationship Id="rId55" Type="http://schemas.openxmlformats.org/officeDocument/2006/relationships/slide" Target="slides/slide52.xml"/><Relationship Id="rId549" Type="http://schemas.openxmlformats.org/officeDocument/2006/relationships/slide" Target="slides/slide546.xml"/><Relationship Id="rId548" Type="http://schemas.openxmlformats.org/officeDocument/2006/relationships/slide" Target="slides/slide545.xml"/><Relationship Id="rId547" Type="http://schemas.openxmlformats.org/officeDocument/2006/relationships/slide" Target="slides/slide544.xml"/><Relationship Id="rId546" Type="http://schemas.openxmlformats.org/officeDocument/2006/relationships/slide" Target="slides/slide543.xml"/><Relationship Id="rId545" Type="http://schemas.openxmlformats.org/officeDocument/2006/relationships/slide" Target="slides/slide542.xml"/><Relationship Id="rId544" Type="http://schemas.openxmlformats.org/officeDocument/2006/relationships/slide" Target="slides/slide541.xml"/><Relationship Id="rId543" Type="http://schemas.openxmlformats.org/officeDocument/2006/relationships/slide" Target="slides/slide540.xml"/><Relationship Id="rId542" Type="http://schemas.openxmlformats.org/officeDocument/2006/relationships/slide" Target="slides/slide539.xml"/><Relationship Id="rId541" Type="http://schemas.openxmlformats.org/officeDocument/2006/relationships/slide" Target="slides/slide538.xml"/><Relationship Id="rId540" Type="http://schemas.openxmlformats.org/officeDocument/2006/relationships/slide" Target="slides/slide537.xml"/><Relationship Id="rId54" Type="http://schemas.openxmlformats.org/officeDocument/2006/relationships/slide" Target="slides/slide51.xml"/><Relationship Id="rId539" Type="http://schemas.openxmlformats.org/officeDocument/2006/relationships/slide" Target="slides/slide536.xml"/><Relationship Id="rId538" Type="http://schemas.openxmlformats.org/officeDocument/2006/relationships/slide" Target="slides/slide535.xml"/><Relationship Id="rId537" Type="http://schemas.openxmlformats.org/officeDocument/2006/relationships/slide" Target="slides/slide534.xml"/><Relationship Id="rId536" Type="http://schemas.openxmlformats.org/officeDocument/2006/relationships/slide" Target="slides/slide533.xml"/><Relationship Id="rId535" Type="http://schemas.openxmlformats.org/officeDocument/2006/relationships/slide" Target="slides/slide532.xml"/><Relationship Id="rId534" Type="http://schemas.openxmlformats.org/officeDocument/2006/relationships/slide" Target="slides/slide531.xml"/><Relationship Id="rId533" Type="http://schemas.openxmlformats.org/officeDocument/2006/relationships/slide" Target="slides/slide530.xml"/><Relationship Id="rId532" Type="http://schemas.openxmlformats.org/officeDocument/2006/relationships/slide" Target="slides/slide529.xml"/><Relationship Id="rId531" Type="http://schemas.openxmlformats.org/officeDocument/2006/relationships/slide" Target="slides/slide528.xml"/><Relationship Id="rId530" Type="http://schemas.openxmlformats.org/officeDocument/2006/relationships/slide" Target="slides/slide527.xml"/><Relationship Id="rId53" Type="http://schemas.openxmlformats.org/officeDocument/2006/relationships/slide" Target="slides/slide50.xml"/><Relationship Id="rId529" Type="http://schemas.openxmlformats.org/officeDocument/2006/relationships/slide" Target="slides/slide526.xml"/><Relationship Id="rId528" Type="http://schemas.openxmlformats.org/officeDocument/2006/relationships/slide" Target="slides/slide525.xml"/><Relationship Id="rId527" Type="http://schemas.openxmlformats.org/officeDocument/2006/relationships/slide" Target="slides/slide524.xml"/><Relationship Id="rId526" Type="http://schemas.openxmlformats.org/officeDocument/2006/relationships/slide" Target="slides/slide523.xml"/><Relationship Id="rId525" Type="http://schemas.openxmlformats.org/officeDocument/2006/relationships/slide" Target="slides/slide522.xml"/><Relationship Id="rId524" Type="http://schemas.openxmlformats.org/officeDocument/2006/relationships/slide" Target="slides/slide521.xml"/><Relationship Id="rId523" Type="http://schemas.openxmlformats.org/officeDocument/2006/relationships/slide" Target="slides/slide520.xml"/><Relationship Id="rId522" Type="http://schemas.openxmlformats.org/officeDocument/2006/relationships/slide" Target="slides/slide519.xml"/><Relationship Id="rId521" Type="http://schemas.openxmlformats.org/officeDocument/2006/relationships/slide" Target="slides/slide518.xml"/><Relationship Id="rId520" Type="http://schemas.openxmlformats.org/officeDocument/2006/relationships/slide" Target="slides/slide517.xml"/><Relationship Id="rId52" Type="http://schemas.openxmlformats.org/officeDocument/2006/relationships/slide" Target="slides/slide49.xml"/><Relationship Id="rId519" Type="http://schemas.openxmlformats.org/officeDocument/2006/relationships/slide" Target="slides/slide516.xml"/><Relationship Id="rId518" Type="http://schemas.openxmlformats.org/officeDocument/2006/relationships/slide" Target="slides/slide515.xml"/><Relationship Id="rId517" Type="http://schemas.openxmlformats.org/officeDocument/2006/relationships/slide" Target="slides/slide514.xml"/><Relationship Id="rId516" Type="http://schemas.openxmlformats.org/officeDocument/2006/relationships/slide" Target="slides/slide513.xml"/><Relationship Id="rId515" Type="http://schemas.openxmlformats.org/officeDocument/2006/relationships/slide" Target="slides/slide512.xml"/><Relationship Id="rId514" Type="http://schemas.openxmlformats.org/officeDocument/2006/relationships/slide" Target="slides/slide511.xml"/><Relationship Id="rId513" Type="http://schemas.openxmlformats.org/officeDocument/2006/relationships/slide" Target="slides/slide510.xml"/><Relationship Id="rId512" Type="http://schemas.openxmlformats.org/officeDocument/2006/relationships/slide" Target="slides/slide509.xml"/><Relationship Id="rId511" Type="http://schemas.openxmlformats.org/officeDocument/2006/relationships/slide" Target="slides/slide508.xml"/><Relationship Id="rId510" Type="http://schemas.openxmlformats.org/officeDocument/2006/relationships/slide" Target="slides/slide507.xml"/><Relationship Id="rId51" Type="http://schemas.openxmlformats.org/officeDocument/2006/relationships/slide" Target="slides/slide48.xml"/><Relationship Id="rId509" Type="http://schemas.openxmlformats.org/officeDocument/2006/relationships/slide" Target="slides/slide506.xml"/><Relationship Id="rId508" Type="http://schemas.openxmlformats.org/officeDocument/2006/relationships/slide" Target="slides/slide505.xml"/><Relationship Id="rId507" Type="http://schemas.openxmlformats.org/officeDocument/2006/relationships/slide" Target="slides/slide504.xml"/><Relationship Id="rId506" Type="http://schemas.openxmlformats.org/officeDocument/2006/relationships/slide" Target="slides/slide503.xml"/><Relationship Id="rId505" Type="http://schemas.openxmlformats.org/officeDocument/2006/relationships/slide" Target="slides/slide502.xml"/><Relationship Id="rId504" Type="http://schemas.openxmlformats.org/officeDocument/2006/relationships/slide" Target="slides/slide501.xml"/><Relationship Id="rId503" Type="http://schemas.openxmlformats.org/officeDocument/2006/relationships/slide" Target="slides/slide500.xml"/><Relationship Id="rId502" Type="http://schemas.openxmlformats.org/officeDocument/2006/relationships/slide" Target="slides/slide499.xml"/><Relationship Id="rId501" Type="http://schemas.openxmlformats.org/officeDocument/2006/relationships/slide" Target="slides/slide498.xml"/><Relationship Id="rId500" Type="http://schemas.openxmlformats.org/officeDocument/2006/relationships/slide" Target="slides/slide497.xml"/><Relationship Id="rId50" Type="http://schemas.openxmlformats.org/officeDocument/2006/relationships/slide" Target="slides/slide47.xml"/><Relationship Id="rId5" Type="http://schemas.openxmlformats.org/officeDocument/2006/relationships/slide" Target="slides/slide3.xml"/><Relationship Id="rId499" Type="http://schemas.openxmlformats.org/officeDocument/2006/relationships/slide" Target="slides/slide496.xml"/><Relationship Id="rId498" Type="http://schemas.openxmlformats.org/officeDocument/2006/relationships/slide" Target="slides/slide495.xml"/><Relationship Id="rId497" Type="http://schemas.openxmlformats.org/officeDocument/2006/relationships/slide" Target="slides/slide494.xml"/><Relationship Id="rId496" Type="http://schemas.openxmlformats.org/officeDocument/2006/relationships/slide" Target="slides/slide493.xml"/><Relationship Id="rId495" Type="http://schemas.openxmlformats.org/officeDocument/2006/relationships/slide" Target="slides/slide492.xml"/><Relationship Id="rId494" Type="http://schemas.openxmlformats.org/officeDocument/2006/relationships/slide" Target="slides/slide491.xml"/><Relationship Id="rId493" Type="http://schemas.openxmlformats.org/officeDocument/2006/relationships/slide" Target="slides/slide490.xml"/><Relationship Id="rId492" Type="http://schemas.openxmlformats.org/officeDocument/2006/relationships/slide" Target="slides/slide489.xml"/><Relationship Id="rId491" Type="http://schemas.openxmlformats.org/officeDocument/2006/relationships/slide" Target="slides/slide488.xml"/><Relationship Id="rId490" Type="http://schemas.openxmlformats.org/officeDocument/2006/relationships/slide" Target="slides/slide487.xml"/><Relationship Id="rId49" Type="http://schemas.openxmlformats.org/officeDocument/2006/relationships/slide" Target="slides/slide46.xml"/><Relationship Id="rId489" Type="http://schemas.openxmlformats.org/officeDocument/2006/relationships/slide" Target="slides/slide486.xml"/><Relationship Id="rId488" Type="http://schemas.openxmlformats.org/officeDocument/2006/relationships/slide" Target="slides/slide485.xml"/><Relationship Id="rId487" Type="http://schemas.openxmlformats.org/officeDocument/2006/relationships/slide" Target="slides/slide484.xml"/><Relationship Id="rId486" Type="http://schemas.openxmlformats.org/officeDocument/2006/relationships/slide" Target="slides/slide483.xml"/><Relationship Id="rId485" Type="http://schemas.openxmlformats.org/officeDocument/2006/relationships/slide" Target="slides/slide482.xml"/><Relationship Id="rId484" Type="http://schemas.openxmlformats.org/officeDocument/2006/relationships/slide" Target="slides/slide481.xml"/><Relationship Id="rId483" Type="http://schemas.openxmlformats.org/officeDocument/2006/relationships/slide" Target="slides/slide480.xml"/><Relationship Id="rId482" Type="http://schemas.openxmlformats.org/officeDocument/2006/relationships/slide" Target="slides/slide479.xml"/><Relationship Id="rId481" Type="http://schemas.openxmlformats.org/officeDocument/2006/relationships/slide" Target="slides/slide478.xml"/><Relationship Id="rId480" Type="http://schemas.openxmlformats.org/officeDocument/2006/relationships/slide" Target="slides/slide477.xml"/><Relationship Id="rId48" Type="http://schemas.openxmlformats.org/officeDocument/2006/relationships/slide" Target="slides/slide45.xml"/><Relationship Id="rId479" Type="http://schemas.openxmlformats.org/officeDocument/2006/relationships/slide" Target="slides/slide476.xml"/><Relationship Id="rId478" Type="http://schemas.openxmlformats.org/officeDocument/2006/relationships/slide" Target="slides/slide475.xml"/><Relationship Id="rId477" Type="http://schemas.openxmlformats.org/officeDocument/2006/relationships/slide" Target="slides/slide474.xml"/><Relationship Id="rId476" Type="http://schemas.openxmlformats.org/officeDocument/2006/relationships/slide" Target="slides/slide473.xml"/><Relationship Id="rId475" Type="http://schemas.openxmlformats.org/officeDocument/2006/relationships/slide" Target="slides/slide472.xml"/><Relationship Id="rId474" Type="http://schemas.openxmlformats.org/officeDocument/2006/relationships/slide" Target="slides/slide471.xml"/><Relationship Id="rId473" Type="http://schemas.openxmlformats.org/officeDocument/2006/relationships/slide" Target="slides/slide470.xml"/><Relationship Id="rId472" Type="http://schemas.openxmlformats.org/officeDocument/2006/relationships/slide" Target="slides/slide469.xml"/><Relationship Id="rId471" Type="http://schemas.openxmlformats.org/officeDocument/2006/relationships/slide" Target="slides/slide468.xml"/><Relationship Id="rId470" Type="http://schemas.openxmlformats.org/officeDocument/2006/relationships/slide" Target="slides/slide467.xml"/><Relationship Id="rId47" Type="http://schemas.openxmlformats.org/officeDocument/2006/relationships/slide" Target="slides/slide44.xml"/><Relationship Id="rId469" Type="http://schemas.openxmlformats.org/officeDocument/2006/relationships/slide" Target="slides/slide466.xml"/><Relationship Id="rId468" Type="http://schemas.openxmlformats.org/officeDocument/2006/relationships/slide" Target="slides/slide465.xml"/><Relationship Id="rId467" Type="http://schemas.openxmlformats.org/officeDocument/2006/relationships/slide" Target="slides/slide464.xml"/><Relationship Id="rId466" Type="http://schemas.openxmlformats.org/officeDocument/2006/relationships/slide" Target="slides/slide463.xml"/><Relationship Id="rId465" Type="http://schemas.openxmlformats.org/officeDocument/2006/relationships/slide" Target="slides/slide462.xml"/><Relationship Id="rId464" Type="http://schemas.openxmlformats.org/officeDocument/2006/relationships/slide" Target="slides/slide461.xml"/><Relationship Id="rId463" Type="http://schemas.openxmlformats.org/officeDocument/2006/relationships/slide" Target="slides/slide460.xml"/><Relationship Id="rId462" Type="http://schemas.openxmlformats.org/officeDocument/2006/relationships/slide" Target="slides/slide459.xml"/><Relationship Id="rId461" Type="http://schemas.openxmlformats.org/officeDocument/2006/relationships/slide" Target="slides/slide458.xml"/><Relationship Id="rId460" Type="http://schemas.openxmlformats.org/officeDocument/2006/relationships/slide" Target="slides/slide457.xml"/><Relationship Id="rId46" Type="http://schemas.openxmlformats.org/officeDocument/2006/relationships/slide" Target="slides/slide43.xml"/><Relationship Id="rId459" Type="http://schemas.openxmlformats.org/officeDocument/2006/relationships/slide" Target="slides/slide456.xml"/><Relationship Id="rId458" Type="http://schemas.openxmlformats.org/officeDocument/2006/relationships/slide" Target="slides/slide455.xml"/><Relationship Id="rId457" Type="http://schemas.openxmlformats.org/officeDocument/2006/relationships/slide" Target="slides/slide454.xml"/><Relationship Id="rId456" Type="http://schemas.openxmlformats.org/officeDocument/2006/relationships/slide" Target="slides/slide453.xml"/><Relationship Id="rId455" Type="http://schemas.openxmlformats.org/officeDocument/2006/relationships/slide" Target="slides/slide452.xml"/><Relationship Id="rId454" Type="http://schemas.openxmlformats.org/officeDocument/2006/relationships/slide" Target="slides/slide451.xml"/><Relationship Id="rId453" Type="http://schemas.openxmlformats.org/officeDocument/2006/relationships/slide" Target="slides/slide450.xml"/><Relationship Id="rId452" Type="http://schemas.openxmlformats.org/officeDocument/2006/relationships/slide" Target="slides/slide449.xml"/><Relationship Id="rId451" Type="http://schemas.openxmlformats.org/officeDocument/2006/relationships/slide" Target="slides/slide448.xml"/><Relationship Id="rId450" Type="http://schemas.openxmlformats.org/officeDocument/2006/relationships/slide" Target="slides/slide447.xml"/><Relationship Id="rId45" Type="http://schemas.openxmlformats.org/officeDocument/2006/relationships/slide" Target="slides/slide42.xml"/><Relationship Id="rId449" Type="http://schemas.openxmlformats.org/officeDocument/2006/relationships/slide" Target="slides/slide446.xml"/><Relationship Id="rId448" Type="http://schemas.openxmlformats.org/officeDocument/2006/relationships/slide" Target="slides/slide445.xml"/><Relationship Id="rId447" Type="http://schemas.openxmlformats.org/officeDocument/2006/relationships/slide" Target="slides/slide444.xml"/><Relationship Id="rId446" Type="http://schemas.openxmlformats.org/officeDocument/2006/relationships/slide" Target="slides/slide443.xml"/><Relationship Id="rId445" Type="http://schemas.openxmlformats.org/officeDocument/2006/relationships/slide" Target="slides/slide442.xml"/><Relationship Id="rId444" Type="http://schemas.openxmlformats.org/officeDocument/2006/relationships/slide" Target="slides/slide441.xml"/><Relationship Id="rId443" Type="http://schemas.openxmlformats.org/officeDocument/2006/relationships/slide" Target="slides/slide440.xml"/><Relationship Id="rId442" Type="http://schemas.openxmlformats.org/officeDocument/2006/relationships/slide" Target="slides/slide439.xml"/><Relationship Id="rId441" Type="http://schemas.openxmlformats.org/officeDocument/2006/relationships/slide" Target="slides/slide438.xml"/><Relationship Id="rId440" Type="http://schemas.openxmlformats.org/officeDocument/2006/relationships/slide" Target="slides/slide437.xml"/><Relationship Id="rId44" Type="http://schemas.openxmlformats.org/officeDocument/2006/relationships/slide" Target="slides/slide41.xml"/><Relationship Id="rId439" Type="http://schemas.openxmlformats.org/officeDocument/2006/relationships/slide" Target="slides/slide436.xml"/><Relationship Id="rId438" Type="http://schemas.openxmlformats.org/officeDocument/2006/relationships/slide" Target="slides/slide435.xml"/><Relationship Id="rId437" Type="http://schemas.openxmlformats.org/officeDocument/2006/relationships/slide" Target="slides/slide434.xml"/><Relationship Id="rId436" Type="http://schemas.openxmlformats.org/officeDocument/2006/relationships/slide" Target="slides/slide433.xml"/><Relationship Id="rId435" Type="http://schemas.openxmlformats.org/officeDocument/2006/relationships/slide" Target="slides/slide432.xml"/><Relationship Id="rId434" Type="http://schemas.openxmlformats.org/officeDocument/2006/relationships/slide" Target="slides/slide431.xml"/><Relationship Id="rId433" Type="http://schemas.openxmlformats.org/officeDocument/2006/relationships/slide" Target="slides/slide430.xml"/><Relationship Id="rId432" Type="http://schemas.openxmlformats.org/officeDocument/2006/relationships/slide" Target="slides/slide429.xml"/><Relationship Id="rId431" Type="http://schemas.openxmlformats.org/officeDocument/2006/relationships/slide" Target="slides/slide428.xml"/><Relationship Id="rId430" Type="http://schemas.openxmlformats.org/officeDocument/2006/relationships/slide" Target="slides/slide427.xml"/><Relationship Id="rId43" Type="http://schemas.openxmlformats.org/officeDocument/2006/relationships/slide" Target="slides/slide40.xml"/><Relationship Id="rId429" Type="http://schemas.openxmlformats.org/officeDocument/2006/relationships/slide" Target="slides/slide426.xml"/><Relationship Id="rId428" Type="http://schemas.openxmlformats.org/officeDocument/2006/relationships/slide" Target="slides/slide425.xml"/><Relationship Id="rId427" Type="http://schemas.openxmlformats.org/officeDocument/2006/relationships/slide" Target="slides/slide424.xml"/><Relationship Id="rId426" Type="http://schemas.openxmlformats.org/officeDocument/2006/relationships/slide" Target="slides/slide423.xml"/><Relationship Id="rId425" Type="http://schemas.openxmlformats.org/officeDocument/2006/relationships/slide" Target="slides/slide422.xml"/><Relationship Id="rId424" Type="http://schemas.openxmlformats.org/officeDocument/2006/relationships/slide" Target="slides/slide421.xml"/><Relationship Id="rId423" Type="http://schemas.openxmlformats.org/officeDocument/2006/relationships/slide" Target="slides/slide420.xml"/><Relationship Id="rId422" Type="http://schemas.openxmlformats.org/officeDocument/2006/relationships/slide" Target="slides/slide419.xml"/><Relationship Id="rId421" Type="http://schemas.openxmlformats.org/officeDocument/2006/relationships/slide" Target="slides/slide418.xml"/><Relationship Id="rId420" Type="http://schemas.openxmlformats.org/officeDocument/2006/relationships/slide" Target="slides/slide417.xml"/><Relationship Id="rId42" Type="http://schemas.openxmlformats.org/officeDocument/2006/relationships/slide" Target="slides/slide39.xml"/><Relationship Id="rId419" Type="http://schemas.openxmlformats.org/officeDocument/2006/relationships/slide" Target="slides/slide416.xml"/><Relationship Id="rId418" Type="http://schemas.openxmlformats.org/officeDocument/2006/relationships/slide" Target="slides/slide415.xml"/><Relationship Id="rId417" Type="http://schemas.openxmlformats.org/officeDocument/2006/relationships/slide" Target="slides/slide414.xml"/><Relationship Id="rId416" Type="http://schemas.openxmlformats.org/officeDocument/2006/relationships/slide" Target="slides/slide413.xml"/><Relationship Id="rId415" Type="http://schemas.openxmlformats.org/officeDocument/2006/relationships/slide" Target="slides/slide412.xml"/><Relationship Id="rId414" Type="http://schemas.openxmlformats.org/officeDocument/2006/relationships/slide" Target="slides/slide411.xml"/><Relationship Id="rId413" Type="http://schemas.openxmlformats.org/officeDocument/2006/relationships/slide" Target="slides/slide410.xml"/><Relationship Id="rId412" Type="http://schemas.openxmlformats.org/officeDocument/2006/relationships/slide" Target="slides/slide409.xml"/><Relationship Id="rId411" Type="http://schemas.openxmlformats.org/officeDocument/2006/relationships/slide" Target="slides/slide408.xml"/><Relationship Id="rId410" Type="http://schemas.openxmlformats.org/officeDocument/2006/relationships/slide" Target="slides/slide407.xml"/><Relationship Id="rId41" Type="http://schemas.openxmlformats.org/officeDocument/2006/relationships/slide" Target="slides/slide38.xml"/><Relationship Id="rId409" Type="http://schemas.openxmlformats.org/officeDocument/2006/relationships/slide" Target="slides/slide406.xml"/><Relationship Id="rId408" Type="http://schemas.openxmlformats.org/officeDocument/2006/relationships/slide" Target="slides/slide405.xml"/><Relationship Id="rId407" Type="http://schemas.openxmlformats.org/officeDocument/2006/relationships/slide" Target="slides/slide404.xml"/><Relationship Id="rId406" Type="http://schemas.openxmlformats.org/officeDocument/2006/relationships/slide" Target="slides/slide403.xml"/><Relationship Id="rId405" Type="http://schemas.openxmlformats.org/officeDocument/2006/relationships/slide" Target="slides/slide402.xml"/><Relationship Id="rId404" Type="http://schemas.openxmlformats.org/officeDocument/2006/relationships/slide" Target="slides/slide401.xml"/><Relationship Id="rId403" Type="http://schemas.openxmlformats.org/officeDocument/2006/relationships/slide" Target="slides/slide400.xml"/><Relationship Id="rId402" Type="http://schemas.openxmlformats.org/officeDocument/2006/relationships/slide" Target="slides/slide399.xml"/><Relationship Id="rId401" Type="http://schemas.openxmlformats.org/officeDocument/2006/relationships/slide" Target="slides/slide398.xml"/><Relationship Id="rId400" Type="http://schemas.openxmlformats.org/officeDocument/2006/relationships/slide" Target="slides/slide397.xml"/><Relationship Id="rId40" Type="http://schemas.openxmlformats.org/officeDocument/2006/relationships/slide" Target="slides/slide37.xml"/><Relationship Id="rId4" Type="http://schemas.openxmlformats.org/officeDocument/2006/relationships/slide" Target="slides/slide2.xml"/><Relationship Id="rId399" Type="http://schemas.openxmlformats.org/officeDocument/2006/relationships/slide" Target="slides/slide396.xml"/><Relationship Id="rId398" Type="http://schemas.openxmlformats.org/officeDocument/2006/relationships/slide" Target="slides/slide395.xml"/><Relationship Id="rId397" Type="http://schemas.openxmlformats.org/officeDocument/2006/relationships/slide" Target="slides/slide394.xml"/><Relationship Id="rId396" Type="http://schemas.openxmlformats.org/officeDocument/2006/relationships/slide" Target="slides/slide393.xml"/><Relationship Id="rId395" Type="http://schemas.openxmlformats.org/officeDocument/2006/relationships/slide" Target="slides/slide392.xml"/><Relationship Id="rId394" Type="http://schemas.openxmlformats.org/officeDocument/2006/relationships/slide" Target="slides/slide391.xml"/><Relationship Id="rId393" Type="http://schemas.openxmlformats.org/officeDocument/2006/relationships/slide" Target="slides/slide390.xml"/><Relationship Id="rId392" Type="http://schemas.openxmlformats.org/officeDocument/2006/relationships/slide" Target="slides/slide389.xml"/><Relationship Id="rId391" Type="http://schemas.openxmlformats.org/officeDocument/2006/relationships/slide" Target="slides/slide388.xml"/><Relationship Id="rId390" Type="http://schemas.openxmlformats.org/officeDocument/2006/relationships/slide" Target="slides/slide387.xml"/><Relationship Id="rId39" Type="http://schemas.openxmlformats.org/officeDocument/2006/relationships/slide" Target="slides/slide36.xml"/><Relationship Id="rId389" Type="http://schemas.openxmlformats.org/officeDocument/2006/relationships/slide" Target="slides/slide386.xml"/><Relationship Id="rId388" Type="http://schemas.openxmlformats.org/officeDocument/2006/relationships/slide" Target="slides/slide385.xml"/><Relationship Id="rId387" Type="http://schemas.openxmlformats.org/officeDocument/2006/relationships/slide" Target="slides/slide384.xml"/><Relationship Id="rId386" Type="http://schemas.openxmlformats.org/officeDocument/2006/relationships/slide" Target="slides/slide383.xml"/><Relationship Id="rId385" Type="http://schemas.openxmlformats.org/officeDocument/2006/relationships/slide" Target="slides/slide382.xml"/><Relationship Id="rId384" Type="http://schemas.openxmlformats.org/officeDocument/2006/relationships/slide" Target="slides/slide381.xml"/><Relationship Id="rId383" Type="http://schemas.openxmlformats.org/officeDocument/2006/relationships/slide" Target="slides/slide380.xml"/><Relationship Id="rId382" Type="http://schemas.openxmlformats.org/officeDocument/2006/relationships/slide" Target="slides/slide379.xml"/><Relationship Id="rId381" Type="http://schemas.openxmlformats.org/officeDocument/2006/relationships/slide" Target="slides/slide378.xml"/><Relationship Id="rId380" Type="http://schemas.openxmlformats.org/officeDocument/2006/relationships/slide" Target="slides/slide377.xml"/><Relationship Id="rId38" Type="http://schemas.openxmlformats.org/officeDocument/2006/relationships/slide" Target="slides/slide35.xml"/><Relationship Id="rId379" Type="http://schemas.openxmlformats.org/officeDocument/2006/relationships/slide" Target="slides/slide376.xml"/><Relationship Id="rId378" Type="http://schemas.openxmlformats.org/officeDocument/2006/relationships/slide" Target="slides/slide375.xml"/><Relationship Id="rId377" Type="http://schemas.openxmlformats.org/officeDocument/2006/relationships/slide" Target="slides/slide374.xml"/><Relationship Id="rId376" Type="http://schemas.openxmlformats.org/officeDocument/2006/relationships/slide" Target="slides/slide373.xml"/><Relationship Id="rId375" Type="http://schemas.openxmlformats.org/officeDocument/2006/relationships/slide" Target="slides/slide372.xml"/><Relationship Id="rId374" Type="http://schemas.openxmlformats.org/officeDocument/2006/relationships/slide" Target="slides/slide371.xml"/><Relationship Id="rId373" Type="http://schemas.openxmlformats.org/officeDocument/2006/relationships/slide" Target="slides/slide370.xml"/><Relationship Id="rId372" Type="http://schemas.openxmlformats.org/officeDocument/2006/relationships/slide" Target="slides/slide369.xml"/><Relationship Id="rId371" Type="http://schemas.openxmlformats.org/officeDocument/2006/relationships/slide" Target="slides/slide368.xml"/><Relationship Id="rId370" Type="http://schemas.openxmlformats.org/officeDocument/2006/relationships/slide" Target="slides/slide367.xml"/><Relationship Id="rId37" Type="http://schemas.openxmlformats.org/officeDocument/2006/relationships/slide" Target="slides/slide34.xml"/><Relationship Id="rId369" Type="http://schemas.openxmlformats.org/officeDocument/2006/relationships/slide" Target="slides/slide366.xml"/><Relationship Id="rId368" Type="http://schemas.openxmlformats.org/officeDocument/2006/relationships/slide" Target="slides/slide365.xml"/><Relationship Id="rId367" Type="http://schemas.openxmlformats.org/officeDocument/2006/relationships/slide" Target="slides/slide364.xml"/><Relationship Id="rId366" Type="http://schemas.openxmlformats.org/officeDocument/2006/relationships/slide" Target="slides/slide363.xml"/><Relationship Id="rId365" Type="http://schemas.openxmlformats.org/officeDocument/2006/relationships/slide" Target="slides/slide362.xml"/><Relationship Id="rId364" Type="http://schemas.openxmlformats.org/officeDocument/2006/relationships/slide" Target="slides/slide361.xml"/><Relationship Id="rId363" Type="http://schemas.openxmlformats.org/officeDocument/2006/relationships/slide" Target="slides/slide360.xml"/><Relationship Id="rId362" Type="http://schemas.openxmlformats.org/officeDocument/2006/relationships/slide" Target="slides/slide359.xml"/><Relationship Id="rId361" Type="http://schemas.openxmlformats.org/officeDocument/2006/relationships/slide" Target="slides/slide358.xml"/><Relationship Id="rId360" Type="http://schemas.openxmlformats.org/officeDocument/2006/relationships/slide" Target="slides/slide357.xml"/><Relationship Id="rId36" Type="http://schemas.openxmlformats.org/officeDocument/2006/relationships/slide" Target="slides/slide33.xml"/><Relationship Id="rId359" Type="http://schemas.openxmlformats.org/officeDocument/2006/relationships/slide" Target="slides/slide356.xml"/><Relationship Id="rId358" Type="http://schemas.openxmlformats.org/officeDocument/2006/relationships/slide" Target="slides/slide355.xml"/><Relationship Id="rId357" Type="http://schemas.openxmlformats.org/officeDocument/2006/relationships/slide" Target="slides/slide354.xml"/><Relationship Id="rId356" Type="http://schemas.openxmlformats.org/officeDocument/2006/relationships/slide" Target="slides/slide353.xml"/><Relationship Id="rId355" Type="http://schemas.openxmlformats.org/officeDocument/2006/relationships/slide" Target="slides/slide352.xml"/><Relationship Id="rId354" Type="http://schemas.openxmlformats.org/officeDocument/2006/relationships/slide" Target="slides/slide351.xml"/><Relationship Id="rId353" Type="http://schemas.openxmlformats.org/officeDocument/2006/relationships/slide" Target="slides/slide350.xml"/><Relationship Id="rId352" Type="http://schemas.openxmlformats.org/officeDocument/2006/relationships/slide" Target="slides/slide349.xml"/><Relationship Id="rId351" Type="http://schemas.openxmlformats.org/officeDocument/2006/relationships/slide" Target="slides/slide348.xml"/><Relationship Id="rId350" Type="http://schemas.openxmlformats.org/officeDocument/2006/relationships/slide" Target="slides/slide347.xml"/><Relationship Id="rId35" Type="http://schemas.openxmlformats.org/officeDocument/2006/relationships/slide" Target="slides/slide32.xml"/><Relationship Id="rId349" Type="http://schemas.openxmlformats.org/officeDocument/2006/relationships/slide" Target="slides/slide346.xml"/><Relationship Id="rId348" Type="http://schemas.openxmlformats.org/officeDocument/2006/relationships/slide" Target="slides/slide345.xml"/><Relationship Id="rId347" Type="http://schemas.openxmlformats.org/officeDocument/2006/relationships/slide" Target="slides/slide344.xml"/><Relationship Id="rId346" Type="http://schemas.openxmlformats.org/officeDocument/2006/relationships/slide" Target="slides/slide343.xml"/><Relationship Id="rId345" Type="http://schemas.openxmlformats.org/officeDocument/2006/relationships/slide" Target="slides/slide342.xml"/><Relationship Id="rId344" Type="http://schemas.openxmlformats.org/officeDocument/2006/relationships/slide" Target="slides/slide341.xml"/><Relationship Id="rId343" Type="http://schemas.openxmlformats.org/officeDocument/2006/relationships/slide" Target="slides/slide340.xml"/><Relationship Id="rId342" Type="http://schemas.openxmlformats.org/officeDocument/2006/relationships/slide" Target="slides/slide339.xml"/><Relationship Id="rId341" Type="http://schemas.openxmlformats.org/officeDocument/2006/relationships/slide" Target="slides/slide338.xml"/><Relationship Id="rId340" Type="http://schemas.openxmlformats.org/officeDocument/2006/relationships/slide" Target="slides/slide337.xml"/><Relationship Id="rId34" Type="http://schemas.openxmlformats.org/officeDocument/2006/relationships/slide" Target="slides/slide31.xml"/><Relationship Id="rId339" Type="http://schemas.openxmlformats.org/officeDocument/2006/relationships/slide" Target="slides/slide336.xml"/><Relationship Id="rId338" Type="http://schemas.openxmlformats.org/officeDocument/2006/relationships/slide" Target="slides/slide335.xml"/><Relationship Id="rId337" Type="http://schemas.openxmlformats.org/officeDocument/2006/relationships/slide" Target="slides/slide334.xml"/><Relationship Id="rId336" Type="http://schemas.openxmlformats.org/officeDocument/2006/relationships/slide" Target="slides/slide333.xml"/><Relationship Id="rId335" Type="http://schemas.openxmlformats.org/officeDocument/2006/relationships/slide" Target="slides/slide332.xml"/><Relationship Id="rId334" Type="http://schemas.openxmlformats.org/officeDocument/2006/relationships/slide" Target="slides/slide331.xml"/><Relationship Id="rId333" Type="http://schemas.openxmlformats.org/officeDocument/2006/relationships/slide" Target="slides/slide330.xml"/><Relationship Id="rId332" Type="http://schemas.openxmlformats.org/officeDocument/2006/relationships/slide" Target="slides/slide329.xml"/><Relationship Id="rId331" Type="http://schemas.openxmlformats.org/officeDocument/2006/relationships/slide" Target="slides/slide328.xml"/><Relationship Id="rId330" Type="http://schemas.openxmlformats.org/officeDocument/2006/relationships/slide" Target="slides/slide327.xml"/><Relationship Id="rId33" Type="http://schemas.openxmlformats.org/officeDocument/2006/relationships/slide" Target="slides/slide30.xml"/><Relationship Id="rId329" Type="http://schemas.openxmlformats.org/officeDocument/2006/relationships/slide" Target="slides/slide326.xml"/><Relationship Id="rId328" Type="http://schemas.openxmlformats.org/officeDocument/2006/relationships/slide" Target="slides/slide325.xml"/><Relationship Id="rId327" Type="http://schemas.openxmlformats.org/officeDocument/2006/relationships/slide" Target="slides/slide324.xml"/><Relationship Id="rId326" Type="http://schemas.openxmlformats.org/officeDocument/2006/relationships/slide" Target="slides/slide323.xml"/><Relationship Id="rId325" Type="http://schemas.openxmlformats.org/officeDocument/2006/relationships/slide" Target="slides/slide322.xml"/><Relationship Id="rId324" Type="http://schemas.openxmlformats.org/officeDocument/2006/relationships/slide" Target="slides/slide321.xml"/><Relationship Id="rId323" Type="http://schemas.openxmlformats.org/officeDocument/2006/relationships/slide" Target="slides/slide320.xml"/><Relationship Id="rId322" Type="http://schemas.openxmlformats.org/officeDocument/2006/relationships/slide" Target="slides/slide319.xml"/><Relationship Id="rId321" Type="http://schemas.openxmlformats.org/officeDocument/2006/relationships/slide" Target="slides/slide318.xml"/><Relationship Id="rId320" Type="http://schemas.openxmlformats.org/officeDocument/2006/relationships/slide" Target="slides/slide317.xml"/><Relationship Id="rId32" Type="http://schemas.openxmlformats.org/officeDocument/2006/relationships/slide" Target="slides/slide29.xml"/><Relationship Id="rId319" Type="http://schemas.openxmlformats.org/officeDocument/2006/relationships/slide" Target="slides/slide316.xml"/><Relationship Id="rId318" Type="http://schemas.openxmlformats.org/officeDocument/2006/relationships/slide" Target="slides/slide315.xml"/><Relationship Id="rId317" Type="http://schemas.openxmlformats.org/officeDocument/2006/relationships/slide" Target="slides/slide314.xml"/><Relationship Id="rId316" Type="http://schemas.openxmlformats.org/officeDocument/2006/relationships/slide" Target="slides/slide313.xml"/><Relationship Id="rId315" Type="http://schemas.openxmlformats.org/officeDocument/2006/relationships/slide" Target="slides/slide312.xml"/><Relationship Id="rId314" Type="http://schemas.openxmlformats.org/officeDocument/2006/relationships/slide" Target="slides/slide311.xml"/><Relationship Id="rId313" Type="http://schemas.openxmlformats.org/officeDocument/2006/relationships/slide" Target="slides/slide310.xml"/><Relationship Id="rId312" Type="http://schemas.openxmlformats.org/officeDocument/2006/relationships/slide" Target="slides/slide309.xml"/><Relationship Id="rId311" Type="http://schemas.openxmlformats.org/officeDocument/2006/relationships/slide" Target="slides/slide308.xml"/><Relationship Id="rId310" Type="http://schemas.openxmlformats.org/officeDocument/2006/relationships/slide" Target="slides/slide307.xml"/><Relationship Id="rId31" Type="http://schemas.openxmlformats.org/officeDocument/2006/relationships/slide" Target="slides/slide28.xml"/><Relationship Id="rId309" Type="http://schemas.openxmlformats.org/officeDocument/2006/relationships/slide" Target="slides/slide306.xml"/><Relationship Id="rId308" Type="http://schemas.openxmlformats.org/officeDocument/2006/relationships/slide" Target="slides/slide305.xml"/><Relationship Id="rId307" Type="http://schemas.openxmlformats.org/officeDocument/2006/relationships/slide" Target="slides/slide304.xml"/><Relationship Id="rId306" Type="http://schemas.openxmlformats.org/officeDocument/2006/relationships/slide" Target="slides/slide303.xml"/><Relationship Id="rId305" Type="http://schemas.openxmlformats.org/officeDocument/2006/relationships/slide" Target="slides/slide302.xml"/><Relationship Id="rId304" Type="http://schemas.openxmlformats.org/officeDocument/2006/relationships/slide" Target="slides/slide301.xml"/><Relationship Id="rId303" Type="http://schemas.openxmlformats.org/officeDocument/2006/relationships/slide" Target="slides/slide300.xml"/><Relationship Id="rId302" Type="http://schemas.openxmlformats.org/officeDocument/2006/relationships/slide" Target="slides/slide299.xml"/><Relationship Id="rId301" Type="http://schemas.openxmlformats.org/officeDocument/2006/relationships/slide" Target="slides/slide298.xml"/><Relationship Id="rId300" Type="http://schemas.openxmlformats.org/officeDocument/2006/relationships/slide" Target="slides/slide297.xml"/><Relationship Id="rId30" Type="http://schemas.openxmlformats.org/officeDocument/2006/relationships/slide" Target="slides/slide27.xml"/><Relationship Id="rId3" Type="http://schemas.openxmlformats.org/officeDocument/2006/relationships/slide" Target="slides/slide1.xml"/><Relationship Id="rId299" Type="http://schemas.openxmlformats.org/officeDocument/2006/relationships/slide" Target="slides/slide296.xml"/><Relationship Id="rId298" Type="http://schemas.openxmlformats.org/officeDocument/2006/relationships/slide" Target="slides/slide295.xml"/><Relationship Id="rId297" Type="http://schemas.openxmlformats.org/officeDocument/2006/relationships/slide" Target="slides/slide294.xml"/><Relationship Id="rId296" Type="http://schemas.openxmlformats.org/officeDocument/2006/relationships/slide" Target="slides/slide293.xml"/><Relationship Id="rId295" Type="http://schemas.openxmlformats.org/officeDocument/2006/relationships/slide" Target="slides/slide292.xml"/><Relationship Id="rId294" Type="http://schemas.openxmlformats.org/officeDocument/2006/relationships/slide" Target="slides/slide291.xml"/><Relationship Id="rId293" Type="http://schemas.openxmlformats.org/officeDocument/2006/relationships/slide" Target="slides/slide290.xml"/><Relationship Id="rId292" Type="http://schemas.openxmlformats.org/officeDocument/2006/relationships/slide" Target="slides/slide289.xml"/><Relationship Id="rId291" Type="http://schemas.openxmlformats.org/officeDocument/2006/relationships/slide" Target="slides/slide288.xml"/><Relationship Id="rId290" Type="http://schemas.openxmlformats.org/officeDocument/2006/relationships/slide" Target="slides/slide287.xml"/><Relationship Id="rId29" Type="http://schemas.openxmlformats.org/officeDocument/2006/relationships/slide" Target="slides/slide26.xml"/><Relationship Id="rId289" Type="http://schemas.openxmlformats.org/officeDocument/2006/relationships/slide" Target="slides/slide286.xml"/><Relationship Id="rId288" Type="http://schemas.openxmlformats.org/officeDocument/2006/relationships/slide" Target="slides/slide285.xml"/><Relationship Id="rId287" Type="http://schemas.openxmlformats.org/officeDocument/2006/relationships/slide" Target="slides/slide284.xml"/><Relationship Id="rId286" Type="http://schemas.openxmlformats.org/officeDocument/2006/relationships/slide" Target="slides/slide283.xml"/><Relationship Id="rId285" Type="http://schemas.openxmlformats.org/officeDocument/2006/relationships/slide" Target="slides/slide282.xml"/><Relationship Id="rId284" Type="http://schemas.openxmlformats.org/officeDocument/2006/relationships/slide" Target="slides/slide281.xml"/><Relationship Id="rId283" Type="http://schemas.openxmlformats.org/officeDocument/2006/relationships/slide" Target="slides/slide280.xml"/><Relationship Id="rId282" Type="http://schemas.openxmlformats.org/officeDocument/2006/relationships/slide" Target="slides/slide279.xml"/><Relationship Id="rId281" Type="http://schemas.openxmlformats.org/officeDocument/2006/relationships/slide" Target="slides/slide278.xml"/><Relationship Id="rId280" Type="http://schemas.openxmlformats.org/officeDocument/2006/relationships/slide" Target="slides/slide277.xml"/><Relationship Id="rId28" Type="http://schemas.openxmlformats.org/officeDocument/2006/relationships/slide" Target="slides/slide25.xml"/><Relationship Id="rId279" Type="http://schemas.openxmlformats.org/officeDocument/2006/relationships/slide" Target="slides/slide276.xml"/><Relationship Id="rId278" Type="http://schemas.openxmlformats.org/officeDocument/2006/relationships/slide" Target="slides/slide275.xml"/><Relationship Id="rId277" Type="http://schemas.openxmlformats.org/officeDocument/2006/relationships/slide" Target="slides/slide274.xml"/><Relationship Id="rId276" Type="http://schemas.openxmlformats.org/officeDocument/2006/relationships/slide" Target="slides/slide273.xml"/><Relationship Id="rId275" Type="http://schemas.openxmlformats.org/officeDocument/2006/relationships/slide" Target="slides/slide272.xml"/><Relationship Id="rId274" Type="http://schemas.openxmlformats.org/officeDocument/2006/relationships/slide" Target="slides/slide271.xml"/><Relationship Id="rId273" Type="http://schemas.openxmlformats.org/officeDocument/2006/relationships/slide" Target="slides/slide270.xml"/><Relationship Id="rId272" Type="http://schemas.openxmlformats.org/officeDocument/2006/relationships/slide" Target="slides/slide269.xml"/><Relationship Id="rId271" Type="http://schemas.openxmlformats.org/officeDocument/2006/relationships/slide" Target="slides/slide268.xml"/><Relationship Id="rId270" Type="http://schemas.openxmlformats.org/officeDocument/2006/relationships/slide" Target="slides/slide267.xml"/><Relationship Id="rId27" Type="http://schemas.openxmlformats.org/officeDocument/2006/relationships/slide" Target="slides/slide24.xml"/><Relationship Id="rId269" Type="http://schemas.openxmlformats.org/officeDocument/2006/relationships/slide" Target="slides/slide266.xml"/><Relationship Id="rId268" Type="http://schemas.openxmlformats.org/officeDocument/2006/relationships/slide" Target="slides/slide265.xml"/><Relationship Id="rId267" Type="http://schemas.openxmlformats.org/officeDocument/2006/relationships/slide" Target="slides/slide264.xml"/><Relationship Id="rId266" Type="http://schemas.openxmlformats.org/officeDocument/2006/relationships/slide" Target="slides/slide263.xml"/><Relationship Id="rId265" Type="http://schemas.openxmlformats.org/officeDocument/2006/relationships/slide" Target="slides/slide262.xml"/><Relationship Id="rId264" Type="http://schemas.openxmlformats.org/officeDocument/2006/relationships/slide" Target="slides/slide261.xml"/><Relationship Id="rId263" Type="http://schemas.openxmlformats.org/officeDocument/2006/relationships/slide" Target="slides/slide260.xml"/><Relationship Id="rId262" Type="http://schemas.openxmlformats.org/officeDocument/2006/relationships/slide" Target="slides/slide259.xml"/><Relationship Id="rId261" Type="http://schemas.openxmlformats.org/officeDocument/2006/relationships/slide" Target="slides/slide258.xml"/><Relationship Id="rId260" Type="http://schemas.openxmlformats.org/officeDocument/2006/relationships/slide" Target="slides/slide257.xml"/><Relationship Id="rId26" Type="http://schemas.openxmlformats.org/officeDocument/2006/relationships/slide" Target="slides/slide23.xml"/><Relationship Id="rId259" Type="http://schemas.openxmlformats.org/officeDocument/2006/relationships/slide" Target="slides/slide256.xml"/><Relationship Id="rId258" Type="http://schemas.openxmlformats.org/officeDocument/2006/relationships/slide" Target="slides/slide255.xml"/><Relationship Id="rId257" Type="http://schemas.openxmlformats.org/officeDocument/2006/relationships/slide" Target="slides/slide254.xml"/><Relationship Id="rId256" Type="http://schemas.openxmlformats.org/officeDocument/2006/relationships/slide" Target="slides/slide253.xml"/><Relationship Id="rId255" Type="http://schemas.openxmlformats.org/officeDocument/2006/relationships/slide" Target="slides/slide252.xml"/><Relationship Id="rId254" Type="http://schemas.openxmlformats.org/officeDocument/2006/relationships/slide" Target="slides/slide251.xml"/><Relationship Id="rId253" Type="http://schemas.openxmlformats.org/officeDocument/2006/relationships/slide" Target="slides/slide250.xml"/><Relationship Id="rId252" Type="http://schemas.openxmlformats.org/officeDocument/2006/relationships/slide" Target="slides/slide249.xml"/><Relationship Id="rId251" Type="http://schemas.openxmlformats.org/officeDocument/2006/relationships/slide" Target="slides/slide248.xml"/><Relationship Id="rId250" Type="http://schemas.openxmlformats.org/officeDocument/2006/relationships/slide" Target="slides/slide247.xml"/><Relationship Id="rId25" Type="http://schemas.openxmlformats.org/officeDocument/2006/relationships/slide" Target="slides/slide22.xml"/><Relationship Id="rId249" Type="http://schemas.openxmlformats.org/officeDocument/2006/relationships/slide" Target="slides/slide246.xml"/><Relationship Id="rId248" Type="http://schemas.openxmlformats.org/officeDocument/2006/relationships/slide" Target="slides/slide245.xml"/><Relationship Id="rId247" Type="http://schemas.openxmlformats.org/officeDocument/2006/relationships/slide" Target="slides/slide244.xml"/><Relationship Id="rId246" Type="http://schemas.openxmlformats.org/officeDocument/2006/relationships/slide" Target="slides/slide243.xml"/><Relationship Id="rId245" Type="http://schemas.openxmlformats.org/officeDocument/2006/relationships/slide" Target="slides/slide242.xml"/><Relationship Id="rId244" Type="http://schemas.openxmlformats.org/officeDocument/2006/relationships/slide" Target="slides/slide241.xml"/><Relationship Id="rId243" Type="http://schemas.openxmlformats.org/officeDocument/2006/relationships/slide" Target="slides/slide240.xml"/><Relationship Id="rId242" Type="http://schemas.openxmlformats.org/officeDocument/2006/relationships/slide" Target="slides/slide239.xml"/><Relationship Id="rId241" Type="http://schemas.openxmlformats.org/officeDocument/2006/relationships/slide" Target="slides/slide238.xml"/><Relationship Id="rId240" Type="http://schemas.openxmlformats.org/officeDocument/2006/relationships/slide" Target="slides/slide237.xml"/><Relationship Id="rId24" Type="http://schemas.openxmlformats.org/officeDocument/2006/relationships/slide" Target="slides/slide21.xml"/><Relationship Id="rId239" Type="http://schemas.openxmlformats.org/officeDocument/2006/relationships/slide" Target="slides/slide236.xml"/><Relationship Id="rId238" Type="http://schemas.openxmlformats.org/officeDocument/2006/relationships/slide" Target="slides/slide235.xml"/><Relationship Id="rId237" Type="http://schemas.openxmlformats.org/officeDocument/2006/relationships/slide" Target="slides/slide234.xml"/><Relationship Id="rId236" Type="http://schemas.openxmlformats.org/officeDocument/2006/relationships/slide" Target="slides/slide233.xml"/><Relationship Id="rId235" Type="http://schemas.openxmlformats.org/officeDocument/2006/relationships/slide" Target="slides/slide232.xml"/><Relationship Id="rId234" Type="http://schemas.openxmlformats.org/officeDocument/2006/relationships/slide" Target="slides/slide231.xml"/><Relationship Id="rId233" Type="http://schemas.openxmlformats.org/officeDocument/2006/relationships/slide" Target="slides/slide230.xml"/><Relationship Id="rId232" Type="http://schemas.openxmlformats.org/officeDocument/2006/relationships/slide" Target="slides/slide229.xml"/><Relationship Id="rId231" Type="http://schemas.openxmlformats.org/officeDocument/2006/relationships/slide" Target="slides/slide228.xml"/><Relationship Id="rId230" Type="http://schemas.openxmlformats.org/officeDocument/2006/relationships/slide" Target="slides/slide227.xml"/><Relationship Id="rId23" Type="http://schemas.openxmlformats.org/officeDocument/2006/relationships/slide" Target="slides/slide20.xml"/><Relationship Id="rId229" Type="http://schemas.openxmlformats.org/officeDocument/2006/relationships/slide" Target="slides/slide226.xml"/><Relationship Id="rId228" Type="http://schemas.openxmlformats.org/officeDocument/2006/relationships/slide" Target="slides/slide225.xml"/><Relationship Id="rId227" Type="http://schemas.openxmlformats.org/officeDocument/2006/relationships/slide" Target="slides/slide224.xml"/><Relationship Id="rId226" Type="http://schemas.openxmlformats.org/officeDocument/2006/relationships/slide" Target="slides/slide223.xml"/><Relationship Id="rId225" Type="http://schemas.openxmlformats.org/officeDocument/2006/relationships/slide" Target="slides/slide222.xml"/><Relationship Id="rId224" Type="http://schemas.openxmlformats.org/officeDocument/2006/relationships/slide" Target="slides/slide221.xml"/><Relationship Id="rId223" Type="http://schemas.openxmlformats.org/officeDocument/2006/relationships/slide" Target="slides/slide220.xml"/><Relationship Id="rId222" Type="http://schemas.openxmlformats.org/officeDocument/2006/relationships/slide" Target="slides/slide219.xml"/><Relationship Id="rId221" Type="http://schemas.openxmlformats.org/officeDocument/2006/relationships/slide" Target="slides/slide218.xml"/><Relationship Id="rId220" Type="http://schemas.openxmlformats.org/officeDocument/2006/relationships/slide" Target="slides/slide217.xml"/><Relationship Id="rId22" Type="http://schemas.openxmlformats.org/officeDocument/2006/relationships/slide" Target="slides/slide19.xml"/><Relationship Id="rId219" Type="http://schemas.openxmlformats.org/officeDocument/2006/relationships/slide" Target="slides/slide216.xml"/><Relationship Id="rId218" Type="http://schemas.openxmlformats.org/officeDocument/2006/relationships/slide" Target="slides/slide215.xml"/><Relationship Id="rId217" Type="http://schemas.openxmlformats.org/officeDocument/2006/relationships/slide" Target="slides/slide214.xml"/><Relationship Id="rId216" Type="http://schemas.openxmlformats.org/officeDocument/2006/relationships/slide" Target="slides/slide213.xml"/><Relationship Id="rId215" Type="http://schemas.openxmlformats.org/officeDocument/2006/relationships/slide" Target="slides/slide212.xml"/><Relationship Id="rId214" Type="http://schemas.openxmlformats.org/officeDocument/2006/relationships/slide" Target="slides/slide211.xml"/><Relationship Id="rId213" Type="http://schemas.openxmlformats.org/officeDocument/2006/relationships/slide" Target="slides/slide210.xml"/><Relationship Id="rId212" Type="http://schemas.openxmlformats.org/officeDocument/2006/relationships/slide" Target="slides/slide209.xml"/><Relationship Id="rId211" Type="http://schemas.openxmlformats.org/officeDocument/2006/relationships/slide" Target="slides/slide208.xml"/><Relationship Id="rId210" Type="http://schemas.openxmlformats.org/officeDocument/2006/relationships/slide" Target="slides/slide207.xml"/><Relationship Id="rId21" Type="http://schemas.openxmlformats.org/officeDocument/2006/relationships/slide" Target="slides/slide18.xml"/><Relationship Id="rId209" Type="http://schemas.openxmlformats.org/officeDocument/2006/relationships/slide" Target="slides/slide206.xml"/><Relationship Id="rId208" Type="http://schemas.openxmlformats.org/officeDocument/2006/relationships/slide" Target="slides/slide205.xml"/><Relationship Id="rId207" Type="http://schemas.openxmlformats.org/officeDocument/2006/relationships/slide" Target="slides/slide204.xml"/><Relationship Id="rId206" Type="http://schemas.openxmlformats.org/officeDocument/2006/relationships/slide" Target="slides/slide203.xml"/><Relationship Id="rId205" Type="http://schemas.openxmlformats.org/officeDocument/2006/relationships/slide" Target="slides/slide202.xml"/><Relationship Id="rId204" Type="http://schemas.openxmlformats.org/officeDocument/2006/relationships/slide" Target="slides/slide201.xml"/><Relationship Id="rId203" Type="http://schemas.openxmlformats.org/officeDocument/2006/relationships/slide" Target="slides/slide200.xml"/><Relationship Id="rId202" Type="http://schemas.openxmlformats.org/officeDocument/2006/relationships/slide" Target="slides/slide199.xml"/><Relationship Id="rId201" Type="http://schemas.openxmlformats.org/officeDocument/2006/relationships/slide" Target="slides/slide198.xml"/><Relationship Id="rId200" Type="http://schemas.openxmlformats.org/officeDocument/2006/relationships/slide" Target="slides/slide197.xml"/><Relationship Id="rId20" Type="http://schemas.openxmlformats.org/officeDocument/2006/relationships/slide" Target="slides/slide17.xml"/><Relationship Id="rId2" Type="http://schemas.openxmlformats.org/officeDocument/2006/relationships/theme" Target="theme/theme1.xml"/><Relationship Id="rId199" Type="http://schemas.openxmlformats.org/officeDocument/2006/relationships/slide" Target="slides/slide196.xml"/><Relationship Id="rId198" Type="http://schemas.openxmlformats.org/officeDocument/2006/relationships/slide" Target="slides/slide195.xml"/><Relationship Id="rId197" Type="http://schemas.openxmlformats.org/officeDocument/2006/relationships/slide" Target="slides/slide194.xml"/><Relationship Id="rId196" Type="http://schemas.openxmlformats.org/officeDocument/2006/relationships/slide" Target="slides/slide193.xml"/><Relationship Id="rId195" Type="http://schemas.openxmlformats.org/officeDocument/2006/relationships/slide" Target="slides/slide192.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6.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slide" Target="slides/slide183.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slide" Target="slide561.xml"/><Relationship Id="rId4" Type="http://schemas.openxmlformats.org/officeDocument/2006/relationships/slide" Target="slide483.xml"/><Relationship Id="rId3" Type="http://schemas.openxmlformats.org/officeDocument/2006/relationships/slide" Target="slide366.xml"/><Relationship Id="rId2" Type="http://schemas.openxmlformats.org/officeDocument/2006/relationships/slide" Target="slide291.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34.xml"/><Relationship Id="rId1" Type="http://schemas.openxmlformats.org/officeDocument/2006/relationships/slide" Target="slide2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7.jpeg"/><Relationship Id="rId1" Type="http://schemas.openxmlformats.org/officeDocument/2006/relationships/image" Target="../media/image16.jpeg"/></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308.xml"/><Relationship Id="rId1" Type="http://schemas.openxmlformats.org/officeDocument/2006/relationships/slide" Target="slide293.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9.jpeg"/><Relationship Id="rId1" Type="http://schemas.openxmlformats.org/officeDocument/2006/relationships/image" Target="../media/image1.png"/></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382.xml"/><Relationship Id="rId2" Type="http://schemas.openxmlformats.org/officeDocument/2006/relationships/slide" Target="slide337.xml"/><Relationship Id="rId1" Type="http://schemas.openxmlformats.org/officeDocument/2006/relationships/image" Target="../media/image20.jpeg"/></Relationships>
</file>

<file path=ppt/slides/_rels/slide3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37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jpeg"/></Relationships>
</file>

<file path=ppt/slides/_rels/slide4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499.xml"/><Relationship Id="rId2" Type="http://schemas.openxmlformats.org/officeDocument/2006/relationships/slide" Target="slide485.xml"/><Relationship Id="rId1" Type="http://schemas.openxmlformats.org/officeDocument/2006/relationships/image" Target="../media/image20.jpeg"/></Relationships>
</file>

<file path=ppt/slides/_rels/slide4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4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5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5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5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5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578.xml"/><Relationship Id="rId2" Type="http://schemas.openxmlformats.org/officeDocument/2006/relationships/slide" Target="slide563.xml"/><Relationship Id="rId1" Type="http://schemas.openxmlformats.org/officeDocument/2006/relationships/image" Target="../media/image20.jpeg"/></Relationships>
</file>

<file path=ppt/slides/_rels/slide5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5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5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5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6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6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77616" y="3290127"/>
            <a:ext cx="4048323" cy="964048"/>
            <a:chOff x="12815919" y="5875332"/>
            <a:chExt cx="10520578" cy="2505321"/>
          </a:xfrm>
        </p:grpSpPr>
        <p:sp>
          <p:nvSpPr>
            <p:cNvPr id="16" name="TextBox 15"/>
            <p:cNvSpPr txBox="1"/>
            <p:nvPr/>
          </p:nvSpPr>
          <p:spPr>
            <a:xfrm>
              <a:off x="12881776" y="5875332"/>
              <a:ext cx="9513036" cy="1082535"/>
            </a:xfrm>
            <a:prstGeom prst="rect">
              <a:avLst/>
            </a:prstGeom>
            <a:noFill/>
          </p:spPr>
          <p:txBody>
            <a:bodyPr wrap="square" rtlCol="0">
              <a:spAutoFit/>
            </a:bodyPr>
            <a:lstStyle/>
            <a:p>
              <a:r>
                <a:rPr lang="zh-CN" altLang="en-US" sz="2115" b="1" dirty="0">
                  <a:solidFill>
                    <a:srgbClr val="EF8340"/>
                  </a:solidFill>
                  <a:latin typeface="微软雅黑" panose="020B0503020204020204" charset="-122"/>
                  <a:ea typeface="微软雅黑" panose="020B0503020204020204" charset="-122"/>
                </a:rPr>
                <a:t>专题八   </a:t>
              </a:r>
              <a:r>
                <a:rPr lang="en-US" altLang="zh-CN" sz="2115" b="1" dirty="0">
                  <a:solidFill>
                    <a:srgbClr val="EF8340"/>
                  </a:solidFill>
                  <a:latin typeface="微软雅黑" panose="020B0503020204020204" charset="-122"/>
                  <a:ea typeface="微软雅黑" panose="020B0503020204020204" charset="-122"/>
                </a:rPr>
                <a:t>PART 08 </a:t>
              </a:r>
              <a:r>
                <a:rPr lang="zh-CN" altLang="en-US" sz="2115" b="1" dirty="0">
                  <a:solidFill>
                    <a:srgbClr val="EF8340"/>
                  </a:solidFill>
                  <a:latin typeface="微软雅黑" panose="020B0503020204020204" charset="-122"/>
                  <a:ea typeface="微软雅黑" panose="020B0503020204020204" charset="-122"/>
                </a:rPr>
                <a:t>　</a:t>
              </a:r>
              <a:endParaRPr lang="zh-CN" altLang="en-US" sz="2115" b="1" dirty="0">
                <a:solidFill>
                  <a:srgbClr val="EF8340"/>
                </a:solidFill>
                <a:latin typeface="微软雅黑" panose="020B0503020204020204" charset="-122"/>
                <a:ea typeface="微软雅黑" panose="020B0503020204020204" charset="-122"/>
              </a:endParaRPr>
            </a:p>
          </p:txBody>
        </p:sp>
        <p:sp>
          <p:nvSpPr>
            <p:cNvPr id="17" name="TextBox 16"/>
            <p:cNvSpPr txBox="1"/>
            <p:nvPr/>
          </p:nvSpPr>
          <p:spPr>
            <a:xfrm>
              <a:off x="12815919" y="6789854"/>
              <a:ext cx="10520578" cy="1590799"/>
            </a:xfrm>
            <a:prstGeom prst="rect">
              <a:avLst/>
            </a:prstGeom>
            <a:noFill/>
          </p:spPr>
          <p:txBody>
            <a:bodyPr wrap="square" rtlCol="0">
              <a:spAutoFit/>
            </a:bodyPr>
            <a:lstStyle/>
            <a:p>
              <a:r>
                <a:rPr lang="zh-CN" altLang="en-US" sz="3385" b="1" dirty="0">
                  <a:latin typeface="微软雅黑" panose="020B0503020204020204" charset="-122"/>
                  <a:ea typeface="微软雅黑" panose="020B0503020204020204" charset="-122"/>
                </a:rPr>
                <a:t>文言文阅读</a:t>
              </a:r>
              <a:endParaRPr lang="zh-CN" altLang="en-US" sz="3385" b="1" dirty="0">
                <a:latin typeface="微软雅黑" panose="020B0503020204020204" charset="-122"/>
                <a:ea typeface="微软雅黑" panose="020B0503020204020204" charset="-122"/>
              </a:endParaRPr>
            </a:p>
          </p:txBody>
        </p:sp>
      </p:grpSp>
      <p:cxnSp>
        <p:nvCxnSpPr>
          <p:cNvPr id="19" name="直接连接符 18"/>
          <p:cNvCxnSpPr/>
          <p:nvPr/>
        </p:nvCxnSpPr>
        <p:spPr>
          <a:xfrm>
            <a:off x="4984402" y="4171213"/>
            <a:ext cx="4159721" cy="61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998187" y="4270875"/>
            <a:ext cx="3591637" cy="321945"/>
          </a:xfrm>
          <a:prstGeom prst="rect">
            <a:avLst/>
          </a:prstGeom>
          <a:noFill/>
        </p:spPr>
        <p:txBody>
          <a:bodyPr wrap="square" rtlCol="0">
            <a:spAutoFit/>
          </a:bodyPr>
          <a:lstStyle/>
          <a:p>
            <a:r>
              <a:rPr lang="zh-CN" altLang="en-US" sz="1500" dirty="0">
                <a:solidFill>
                  <a:srgbClr val="EF8340"/>
                </a:solidFill>
                <a:latin typeface="微软雅黑" panose="020B0503020204020204" charset="-122"/>
                <a:ea typeface="微软雅黑" panose="020B0503020204020204" charset="-122"/>
                <a:hlinkClick r:id="rId1" action="ppaction://hlinksldjump"/>
              </a:rPr>
              <a:t>基础篇 </a:t>
            </a:r>
            <a:r>
              <a:rPr lang="zh-CN" altLang="en-US" sz="1500" dirty="0">
                <a:solidFill>
                  <a:schemeClr val="bg1">
                    <a:lumMod val="50000"/>
                  </a:schemeClr>
                </a:solidFill>
                <a:latin typeface="微软雅黑" panose="020B0503020204020204" charset="-122"/>
                <a:ea typeface="微软雅黑" panose="020B0503020204020204" charset="-122"/>
              </a:rPr>
              <a:t>│</a:t>
            </a:r>
            <a:r>
              <a:rPr lang="zh-CN" altLang="en-US" sz="1500" dirty="0">
                <a:solidFill>
                  <a:srgbClr val="EF8340"/>
                </a:solidFill>
                <a:latin typeface="微软雅黑" panose="020B0503020204020204" charset="-122"/>
                <a:ea typeface="微软雅黑" panose="020B0503020204020204" charset="-122"/>
                <a:hlinkClick r:id="rId2" action="ppaction://hlinksldjump"/>
              </a:rPr>
              <a:t>第</a:t>
            </a:r>
            <a:r>
              <a:rPr lang="en-US" altLang="zh-CN" sz="1500" dirty="0">
                <a:solidFill>
                  <a:srgbClr val="EF8340"/>
                </a:solidFill>
                <a:latin typeface="微软雅黑" panose="020B0503020204020204" charset="-122"/>
                <a:ea typeface="微软雅黑" panose="020B0503020204020204" charset="-122"/>
                <a:hlinkClick r:id="rId2" action="ppaction://hlinksldjump"/>
              </a:rPr>
              <a:t>1</a:t>
            </a:r>
            <a:r>
              <a:rPr lang="zh-CN" altLang="en-US" sz="1500" dirty="0">
                <a:solidFill>
                  <a:srgbClr val="EF8340"/>
                </a:solidFill>
                <a:latin typeface="微软雅黑" panose="020B0503020204020204" charset="-122"/>
                <a:ea typeface="微软雅黑" panose="020B0503020204020204" charset="-122"/>
                <a:hlinkClick r:id="rId2" action="ppaction://hlinksldjump"/>
              </a:rPr>
              <a:t>讲 </a:t>
            </a:r>
            <a:r>
              <a:rPr lang="zh-CN" altLang="en-US" sz="1500" dirty="0">
                <a:solidFill>
                  <a:schemeClr val="bg1">
                    <a:lumMod val="50000"/>
                  </a:schemeClr>
                </a:solidFill>
                <a:latin typeface="微软雅黑" panose="020B0503020204020204" charset="-122"/>
                <a:ea typeface="微软雅黑" panose="020B0503020204020204" charset="-122"/>
              </a:rPr>
              <a:t>│ </a:t>
            </a:r>
            <a:r>
              <a:rPr lang="zh-CN" altLang="en-US" sz="1500" dirty="0">
                <a:solidFill>
                  <a:schemeClr val="bg1">
                    <a:lumMod val="50000"/>
                  </a:schemeClr>
                </a:solidFill>
                <a:latin typeface="微软雅黑" panose="020B0503020204020204" charset="-122"/>
                <a:ea typeface="微软雅黑" panose="020B0503020204020204" charset="-122"/>
                <a:hlinkClick r:id="rId3" action="ppaction://hlinksldjump"/>
              </a:rPr>
              <a:t>第</a:t>
            </a:r>
            <a:r>
              <a:rPr lang="en-US" altLang="zh-CN" sz="1500" dirty="0">
                <a:solidFill>
                  <a:schemeClr val="bg1">
                    <a:lumMod val="50000"/>
                  </a:schemeClr>
                </a:solidFill>
                <a:latin typeface="微软雅黑" panose="020B0503020204020204" charset="-122"/>
                <a:ea typeface="微软雅黑" panose="020B0503020204020204" charset="-122"/>
                <a:hlinkClick r:id="rId3" action="ppaction://hlinksldjump"/>
              </a:rPr>
              <a:t>2</a:t>
            </a:r>
            <a:r>
              <a:rPr lang="zh-CN" altLang="en-US" sz="1500" dirty="0">
                <a:solidFill>
                  <a:schemeClr val="bg1">
                    <a:lumMod val="50000"/>
                  </a:schemeClr>
                </a:solidFill>
                <a:latin typeface="微软雅黑" panose="020B0503020204020204" charset="-122"/>
                <a:ea typeface="微软雅黑" panose="020B0503020204020204" charset="-122"/>
                <a:hlinkClick r:id="rId3" action="ppaction://hlinksldjump"/>
              </a:rPr>
              <a:t>讲</a:t>
            </a:r>
            <a:r>
              <a:rPr lang="zh-CN" altLang="en-US" sz="1500" dirty="0">
                <a:solidFill>
                  <a:schemeClr val="bg1">
                    <a:lumMod val="50000"/>
                  </a:schemeClr>
                </a:solidFill>
                <a:latin typeface="微软雅黑" panose="020B0503020204020204" charset="-122"/>
                <a:ea typeface="微软雅黑" panose="020B0503020204020204" charset="-122"/>
              </a:rPr>
              <a:t>│  </a:t>
            </a:r>
            <a:r>
              <a:rPr lang="zh-CN" altLang="en-US" sz="1500" dirty="0">
                <a:solidFill>
                  <a:schemeClr val="bg1">
                    <a:lumMod val="50000"/>
                  </a:schemeClr>
                </a:solidFill>
                <a:latin typeface="微软雅黑" panose="020B0503020204020204" charset="-122"/>
                <a:ea typeface="微软雅黑" panose="020B0503020204020204" charset="-122"/>
                <a:hlinkClick r:id="rId4" action="ppaction://hlinksldjump"/>
              </a:rPr>
              <a:t>第</a:t>
            </a:r>
            <a:r>
              <a:rPr lang="en-US" altLang="zh-CN" sz="1500" dirty="0">
                <a:solidFill>
                  <a:schemeClr val="bg1">
                    <a:lumMod val="50000"/>
                  </a:schemeClr>
                </a:solidFill>
                <a:latin typeface="微软雅黑" panose="020B0503020204020204" charset="-122"/>
                <a:ea typeface="微软雅黑" panose="020B0503020204020204" charset="-122"/>
                <a:hlinkClick r:id="rId4" action="ppaction://hlinksldjump"/>
              </a:rPr>
              <a:t>3</a:t>
            </a:r>
            <a:r>
              <a:rPr lang="zh-CN" altLang="en-US" sz="1500" dirty="0">
                <a:solidFill>
                  <a:schemeClr val="bg1">
                    <a:lumMod val="50000"/>
                  </a:schemeClr>
                </a:solidFill>
                <a:latin typeface="微软雅黑" panose="020B0503020204020204" charset="-122"/>
                <a:ea typeface="微软雅黑" panose="020B0503020204020204" charset="-122"/>
                <a:hlinkClick r:id="rId4" action="ppaction://hlinksldjump"/>
              </a:rPr>
              <a:t>讲</a:t>
            </a:r>
            <a:r>
              <a:rPr lang="zh-CN" altLang="en-US" sz="1500" dirty="0">
                <a:solidFill>
                  <a:schemeClr val="bg1">
                    <a:lumMod val="50000"/>
                  </a:schemeClr>
                </a:solidFill>
                <a:latin typeface="微软雅黑" panose="020B0503020204020204" charset="-122"/>
                <a:ea typeface="微软雅黑" panose="020B0503020204020204" charset="-122"/>
              </a:rPr>
              <a:t>│</a:t>
            </a:r>
            <a:r>
              <a:rPr lang="zh-CN" altLang="en-US" sz="1500" dirty="0">
                <a:solidFill>
                  <a:schemeClr val="bg1">
                    <a:lumMod val="50000"/>
                  </a:schemeClr>
                </a:solidFill>
                <a:latin typeface="微软雅黑" panose="020B0503020204020204" charset="-122"/>
                <a:ea typeface="微软雅黑" panose="020B0503020204020204" charset="-122"/>
                <a:hlinkClick r:id="rId5" action="ppaction://hlinksldjump"/>
              </a:rPr>
              <a:t>第</a:t>
            </a:r>
            <a:r>
              <a:rPr lang="en-US" altLang="zh-CN" sz="1500" dirty="0">
                <a:solidFill>
                  <a:schemeClr val="bg1">
                    <a:lumMod val="50000"/>
                  </a:schemeClr>
                </a:solidFill>
                <a:latin typeface="微软雅黑" panose="020B0503020204020204" charset="-122"/>
                <a:ea typeface="微软雅黑" panose="020B0503020204020204" charset="-122"/>
                <a:hlinkClick r:id="rId5" action="ppaction://hlinksldjump"/>
              </a:rPr>
              <a:t>4</a:t>
            </a:r>
            <a:r>
              <a:rPr lang="zh-CN" altLang="en-US" sz="1500" dirty="0">
                <a:solidFill>
                  <a:schemeClr val="bg1">
                    <a:lumMod val="50000"/>
                  </a:schemeClr>
                </a:solidFill>
                <a:latin typeface="微软雅黑" panose="020B0503020204020204" charset="-122"/>
                <a:ea typeface="微软雅黑" panose="020B0503020204020204" charset="-122"/>
                <a:hlinkClick r:id="rId5" action="ppaction://hlinksldjump"/>
              </a:rPr>
              <a:t>讲</a:t>
            </a:r>
            <a:r>
              <a:rPr lang="zh-CN" altLang="en-US" sz="1500" dirty="0">
                <a:solidFill>
                  <a:schemeClr val="bg1">
                    <a:lumMod val="50000"/>
                  </a:schemeClr>
                </a:solidFill>
                <a:latin typeface="微软雅黑" panose="020B0503020204020204" charset="-122"/>
                <a:ea typeface="微软雅黑" panose="020B0503020204020204" charset="-122"/>
                <a:hlinkClick r:id="rId4" action="ppaction://hlinksldjump"/>
              </a:rPr>
              <a:t> </a:t>
            </a:r>
            <a:r>
              <a:rPr lang="zh-CN" altLang="en-US" sz="1500" dirty="0">
                <a:solidFill>
                  <a:schemeClr val="bg1">
                    <a:lumMod val="50000"/>
                  </a:schemeClr>
                </a:solidFill>
                <a:latin typeface="微软雅黑" panose="020B0503020204020204" charset="-122"/>
                <a:ea typeface="微软雅黑" panose="020B0503020204020204" charset="-122"/>
              </a:rPr>
              <a:t> </a:t>
            </a:r>
            <a:r>
              <a:rPr lang="en-US" altLang="zh-CN" sz="1500" dirty="0">
                <a:solidFill>
                  <a:schemeClr val="bg1">
                    <a:lumMod val="50000"/>
                  </a:schemeClr>
                </a:solidFill>
                <a:latin typeface="微软雅黑" panose="020B0503020204020204" charset="-122"/>
                <a:ea typeface="微软雅黑" panose="020B0503020204020204" charset="-122"/>
              </a:rPr>
              <a:t> </a:t>
            </a:r>
            <a:endParaRPr lang="zh-CN" altLang="en-US" sz="15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transition>
    <p:pull dir="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697024" cy="348932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下列对原文有关内容的概括和分析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贾谊初入仕途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展现非凡才能。他受到廷尉推荐而入仕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当时年仅二十余岁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却让诸生自觉不如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不久得到文帝越级提拔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一年之间就当上太中大夫。</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贾谊热心政事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遭到权要忌恨。他认为汉朝建立二十余年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政通人和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应当全盘改变秦朝法令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因此触及权贵利益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受到诋毁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文帝后来也疏远了他。</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贾谊答复询问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重新得到重用。文帝询问鬼神之事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对贾谊的回答很满意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于是任命他为自己钟爱的小儿子梁怀王的太傅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又表示自己也比不上贾谊。</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贾谊劝止封侯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文帝未予采纳。文帝封淮南厉王四个儿子为侯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贾谊认为祸患将自此兴起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数年之后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梁怀王堕马死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贾谊觉得未能尽责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悲泣而死。</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619048" cy="32859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91558" cy="280987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吴履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字德基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是兰溪人。少年时从师于名士梦吉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通晓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春秋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等诸部史书。李文忠镇守浙东</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聘请他为郡里学正。过了很长一段时间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吴履被推荐给朝廷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朝廷任命他为南康县县丞。南康一带民风凶悍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百姓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认为县丞是个文人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都轻视他。过了几个月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吴履像老狱吏一样揭发隐藏未露的坏人坏事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大家都很吃惊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奸人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相继收敛形迹。吴履于是改为推重宽大政策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让百姓休养生息。知县周以中巡视乡里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被乡民辱骂。逮捕不到辱骂他的人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周以中大怒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把辱骂他的人的乡邻都拘捕了。</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619048" cy="32859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91558" cy="2130425"/>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吴履察看监狱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问清缘由后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立即释放了百姓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之后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才告诉周以中。周以中更加恼怒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县丞怠慢我。”吴履说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触犯大人的只有一个人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他的乡邻有什么罪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现在抓起来的人很多而犯人未抓到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如果把老百姓逼急了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将会发生变故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怎么办呢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周以中的怒气这才缓和下来。县里有不合礼制的祠庙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每次祭祀就有一条蛇溜出门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百姓都指着蛇说神出来了。吴履将巫师捆绑起来责罚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把神像沉到江里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于是不合礼制的祠庙就没了。吴履当县丞六年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百姓都拥戴他。</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65134" y="1905021"/>
            <a:ext cx="8035525" cy="770890"/>
          </a:xfrm>
          <a:prstGeom prst="rect">
            <a:avLst/>
          </a:prstGeom>
          <a:noFill/>
        </p:spPr>
        <p:txBody>
          <a:bodyPr wrap="square" rtlCol="0">
            <a:spAutoFit/>
          </a:bodyPr>
          <a:lstStyle/>
          <a:p>
            <a:pPr algn="just">
              <a:lnSpc>
                <a:spcPct val="130000"/>
              </a:lnSpc>
              <a:spcAft>
                <a:spcPts val="0"/>
              </a:spcAft>
            </a:pPr>
            <a:r>
              <a:rPr lang="en-US" altLang="zh-CN" sz="1695" dirty="0">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联想迁移法</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73771" y="2400440"/>
          <a:ext cx="7886700" cy="2590165"/>
        </p:xfrm>
        <a:graphic>
          <a:graphicData uri="http://schemas.openxmlformats.org/drawingml/2006/table">
            <a:tbl>
              <a:tblPr firstRow="1" firstCol="1" bandRow="1">
                <a:tableStyleId>{5940675A-B579-460E-94D1-54222C63F5DA}</a:tableStyleId>
              </a:tblPr>
              <a:tblGrid>
                <a:gridCol w="795020"/>
                <a:gridCol w="7091680"/>
              </a:tblGrid>
              <a:tr h="57086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释义</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20193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联想课</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本法</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尽管高考题目对考生来说是陌生的</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但所考查的知识点均源于课内</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考生应善于把考题与教材联系起来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找到命题的“本真源头”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从而提高答题效率。有的文言实词的意义与课文中的意义完全相同</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有的甚至连其所在句子的句式都相同。如</a:t>
                      </a:r>
                      <a:r>
                        <a:rPr lang="en-US" sz="1695" kern="100" dirty="0">
                          <a:solidFill>
                            <a:schemeClr val="tx1"/>
                          </a:solidFill>
                          <a:effectLst/>
                          <a:latin typeface="微软雅黑" panose="020B0503020204020204" charset="-122"/>
                          <a:ea typeface="微软雅黑" panose="020B0503020204020204" charset="-122"/>
                        </a:rPr>
                        <a:t>2015</a:t>
                      </a:r>
                      <a:r>
                        <a:rPr lang="zh-CN" sz="1695" kern="100" dirty="0">
                          <a:solidFill>
                            <a:schemeClr val="tx1"/>
                          </a:solidFill>
                          <a:effectLst/>
                          <a:latin typeface="微软雅黑" panose="020B0503020204020204" charset="-122"/>
                          <a:ea typeface="微软雅黑" panose="020B0503020204020204" charset="-122"/>
                        </a:rPr>
                        <a:t>年山东卷中“军皆定次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将乃就舍”句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要判断“次”的意思</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可联系课文《陈涉世家》“又间令吴广之次所旁丛祠中”句中的“次”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意为“旅行或行军在途中停留</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即临时驻扎”</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90916"/>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65134" y="1905021"/>
            <a:ext cx="8035525" cy="431165"/>
          </a:xfrm>
          <a:prstGeom prst="rect">
            <a:avLst/>
          </a:prstGeom>
          <a:noFill/>
        </p:spPr>
        <p:txBody>
          <a:bodyPr wrap="square" rtlCol="0">
            <a:spAutoFit/>
          </a:bodyPr>
          <a:lstStyle/>
          <a:p>
            <a:pPr algn="r">
              <a:lnSpc>
                <a:spcPct val="130000"/>
              </a:lnSpc>
              <a:spcAft>
                <a:spcPts val="0"/>
              </a:spcAft>
            </a:pPr>
            <a:r>
              <a:rPr lang="zh-CN" altLang="en-US" sz="1695" dirty="0">
                <a:latin typeface="微软雅黑" panose="020B0503020204020204" charset="-122"/>
                <a:ea typeface="微软雅黑" panose="020B0503020204020204" charset="-122"/>
              </a:rPr>
              <a:t>（续表）　　</a:t>
            </a:r>
            <a:endParaRPr lang="zh-CN" altLang="en-US"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73771" y="2400440"/>
          <a:ext cx="7886700" cy="1883410"/>
        </p:xfrm>
        <a:graphic>
          <a:graphicData uri="http://schemas.openxmlformats.org/drawingml/2006/table">
            <a:tbl>
              <a:tblPr firstRow="1" firstCol="1" bandRow="1">
                <a:tableStyleId>{5940675A-B579-460E-94D1-54222C63F5DA}</a:tableStyleId>
              </a:tblPr>
              <a:tblGrid>
                <a:gridCol w="795020"/>
                <a:gridCol w="7091680"/>
              </a:tblGrid>
              <a:tr h="53721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释义</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3462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联想</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成语法</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成语大都是古代汉语中的词直接流传下来或由某个故事概括而成的。成语中个别字词的解法就是古汉语中相应词的解法</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所以在解释中碰到不懂的字词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不妨联想一些包含此字词的成语</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问题有时便能迎刃而解。如“喻”</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可以从成语“家喻户晓”中的“喻”知其是“明白”之意</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90916"/>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388047" y="1972063"/>
            <a:ext cx="8032527" cy="3193415"/>
            <a:chOff x="1008436" y="2874936"/>
            <a:chExt cx="20874528" cy="8298887"/>
          </a:xfrm>
        </p:grpSpPr>
        <p:sp>
          <p:nvSpPr>
            <p:cNvPr id="9" name="TextBox 8"/>
            <p:cNvSpPr txBox="1"/>
            <p:nvPr/>
          </p:nvSpPr>
          <p:spPr>
            <a:xfrm>
              <a:off x="1880324" y="2874936"/>
              <a:ext cx="20002640" cy="8298887"/>
            </a:xfrm>
            <a:prstGeom prst="rect">
              <a:avLst/>
            </a:prstGeom>
            <a:noFill/>
          </p:spPr>
          <p:txBody>
            <a:bodyPr wrap="square" rtlCol="0">
              <a:spAutoFit/>
            </a:bodyPr>
            <a:lstStyle/>
            <a:p>
              <a:pPr>
                <a:lnSpc>
                  <a:spcPct val="15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技法小练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50000"/>
                </a:lnSpc>
              </a:pPr>
              <a:r>
                <a:rPr lang="en-US" altLang="zh-CN" sz="1695" b="1" dirty="0">
                  <a:solidFill>
                    <a:schemeClr val="accent6">
                      <a:lumMod val="75000"/>
                    </a:schemeClr>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阅读下面的文言文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解释下面句子中加点的词。</a:t>
              </a:r>
              <a:endParaRPr lang="zh-CN" altLang="en-US" sz="1695" dirty="0">
                <a:latin typeface="微软雅黑" panose="020B0503020204020204" charset="-122"/>
                <a:ea typeface="微软雅黑" panose="020B0503020204020204" charset="-122"/>
              </a:endParaRPr>
            </a:p>
            <a:p>
              <a:pPr>
                <a:lnSpc>
                  <a:spcPct val="150000"/>
                </a:lnSpc>
              </a:pPr>
              <a:r>
                <a:rPr lang="zh-CN" altLang="en-US" sz="1695" dirty="0">
                  <a:latin typeface="微软雅黑" panose="020B0503020204020204" charset="-122"/>
                  <a:ea typeface="微软雅黑" panose="020B0503020204020204" charset="-122"/>
                </a:rPr>
                <a:t>　　常梦锡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字孟图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扶风人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或曰京兆万年人也。岐王李茂贞不贵文士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故其俗以狗马驰射博弈为豪。梦锡少独好学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善属文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累为秦陇诸州从事。梦锡重厚方雅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多识故事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数言朝廷因杨氏霸国之旧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尚法律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任俗吏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人主亲决细事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烦碎失大体。宜修复旧典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以示后代。烈祖纳其言。元宗在东宫有过失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梦锡尽言规正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无所挠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始虽不悦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终以谏直多之。及即位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首召见慰勉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欲用为翰林学士以自近。</a:t>
              </a:r>
              <a:endParaRPr lang="zh-CN" altLang="en-US" sz="1695" dirty="0">
                <a:latin typeface="微软雅黑" panose="020B0503020204020204" charset="-122"/>
                <a:ea typeface="微软雅黑" panose="020B0503020204020204" charset="-122"/>
              </a:endParaRPr>
            </a:p>
            <a:p>
              <a:pPr>
                <a:lnSpc>
                  <a:spcPct val="150000"/>
                </a:lnSpc>
              </a:pP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TextBox 75"/>
            <p:cNvSpPr txBox="1"/>
            <p:nvPr/>
          </p:nvSpPr>
          <p:spPr>
            <a:xfrm>
              <a:off x="4237778" y="634937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0" name="TextBox 75"/>
            <p:cNvSpPr txBox="1"/>
            <p:nvPr/>
          </p:nvSpPr>
          <p:spPr>
            <a:xfrm>
              <a:off x="9577825" y="634937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1" name="TextBox 75"/>
            <p:cNvSpPr txBox="1"/>
            <p:nvPr/>
          </p:nvSpPr>
          <p:spPr>
            <a:xfrm>
              <a:off x="1008436" y="7315337"/>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2" name="TextBox 75"/>
            <p:cNvSpPr txBox="1"/>
            <p:nvPr/>
          </p:nvSpPr>
          <p:spPr>
            <a:xfrm>
              <a:off x="4261092" y="7315337"/>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3" name="TextBox 75"/>
            <p:cNvSpPr txBox="1"/>
            <p:nvPr/>
          </p:nvSpPr>
          <p:spPr>
            <a:xfrm>
              <a:off x="18794412" y="7315337"/>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4" name="TextBox 75"/>
            <p:cNvSpPr txBox="1"/>
            <p:nvPr/>
          </p:nvSpPr>
          <p:spPr>
            <a:xfrm>
              <a:off x="17395659" y="8337235"/>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598731" y="1863002"/>
            <a:ext cx="7821842" cy="2837815"/>
            <a:chOff x="1555952" y="2591514"/>
            <a:chExt cx="20327012" cy="7374772"/>
          </a:xfrm>
        </p:grpSpPr>
        <p:sp>
          <p:nvSpPr>
            <p:cNvPr id="8" name="TextBox 7"/>
            <p:cNvSpPr txBox="1"/>
            <p:nvPr/>
          </p:nvSpPr>
          <p:spPr>
            <a:xfrm>
              <a:off x="1880324" y="2591514"/>
              <a:ext cx="20002640" cy="7374772"/>
            </a:xfrm>
            <a:prstGeom prst="rect">
              <a:avLst/>
            </a:prstGeom>
            <a:noFill/>
          </p:spPr>
          <p:txBody>
            <a:bodyPr wrap="square" rtlCol="0">
              <a:spAutoFit/>
            </a:bodyPr>
            <a:lstStyle/>
            <a:p>
              <a:pPr>
                <a:lnSpc>
                  <a:spcPct val="15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故其俗以狗马驰射博弈为豪　  豪</a:t>
              </a:r>
              <a:r>
                <a:rPr lang="en-US" altLang="zh-CN" sz="1695" dirty="0">
                  <a:latin typeface="微软雅黑" panose="020B0503020204020204" charset="-122"/>
                  <a:ea typeface="微软雅黑" panose="020B0503020204020204" charset="-122"/>
                </a:rPr>
                <a:t>: _____________________________________                                                   </a:t>
              </a:r>
              <a:endParaRPr lang="en-US" altLang="zh-CN" sz="1695" dirty="0">
                <a:latin typeface="微软雅黑" panose="020B0503020204020204" charset="-122"/>
                <a:ea typeface="微软雅黑" panose="020B0503020204020204" charset="-122"/>
              </a:endParaRPr>
            </a:p>
            <a:p>
              <a:pPr>
                <a:lnSpc>
                  <a:spcPct val="15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梦锡少独好学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善属文	            属文</a:t>
              </a:r>
              <a:r>
                <a:rPr lang="en-US" altLang="zh-CN" sz="1695" dirty="0">
                  <a:latin typeface="微软雅黑" panose="020B0503020204020204" charset="-122"/>
                  <a:ea typeface="微软雅黑" panose="020B0503020204020204" charset="-122"/>
                </a:rPr>
                <a:t>: ___________________________________                                                    </a:t>
              </a:r>
              <a:endParaRPr lang="en-US" altLang="zh-CN" sz="1695" dirty="0">
                <a:latin typeface="微软雅黑" panose="020B0503020204020204" charset="-122"/>
                <a:ea typeface="微软雅黑" panose="020B0503020204020204" charset="-122"/>
              </a:endParaRPr>
            </a:p>
            <a:p>
              <a:pPr>
                <a:lnSpc>
                  <a:spcPct val="150000"/>
                </a:lnSpc>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梦锡重厚方雅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多识故事	故事</a:t>
              </a:r>
              <a:r>
                <a:rPr lang="en-US" altLang="zh-CN" sz="1695" dirty="0">
                  <a:latin typeface="微软雅黑" panose="020B0503020204020204" charset="-122"/>
                  <a:ea typeface="微软雅黑" panose="020B0503020204020204" charset="-122"/>
                </a:rPr>
                <a:t>: ___________________________________                                                    </a:t>
              </a:r>
              <a:endParaRPr lang="en-US" altLang="zh-CN" sz="1695" dirty="0">
                <a:latin typeface="微软雅黑" panose="020B0503020204020204" charset="-122"/>
                <a:ea typeface="微软雅黑" panose="020B0503020204020204" charset="-122"/>
              </a:endParaRPr>
            </a:p>
            <a:p>
              <a:pPr>
                <a:lnSpc>
                  <a:spcPct val="150000"/>
                </a:lnSpc>
              </a:pPr>
              <a:r>
                <a:rPr lang="en-US" altLang="zh-CN" sz="1695" dirty="0">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数言朝廷因杨氏霸国之旧	因</a:t>
              </a:r>
              <a:r>
                <a:rPr lang="en-US" altLang="zh-CN" sz="1695" dirty="0">
                  <a:latin typeface="微软雅黑" panose="020B0503020204020204" charset="-122"/>
                  <a:ea typeface="微软雅黑" panose="020B0503020204020204" charset="-122"/>
                </a:rPr>
                <a:t>: _____________________________________                                                   </a:t>
              </a:r>
              <a:endParaRPr lang="en-US" altLang="zh-CN" sz="1695" dirty="0">
                <a:latin typeface="微软雅黑" panose="020B0503020204020204" charset="-122"/>
                <a:ea typeface="微软雅黑" panose="020B0503020204020204" charset="-122"/>
              </a:endParaRPr>
            </a:p>
            <a:p>
              <a:pPr>
                <a:lnSpc>
                  <a:spcPct val="150000"/>
                </a:lnSpc>
              </a:pP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宜修复旧典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以示后代	             宜</a:t>
              </a:r>
              <a:r>
                <a:rPr lang="en-US" altLang="zh-CN" sz="1695" dirty="0">
                  <a:latin typeface="微软雅黑" panose="020B0503020204020204" charset="-122"/>
                  <a:ea typeface="微软雅黑" panose="020B0503020204020204" charset="-122"/>
                </a:rPr>
                <a:t>: _____________________________________                                                   </a:t>
              </a:r>
              <a:endParaRPr lang="en-US" altLang="zh-CN" sz="1695" dirty="0">
                <a:latin typeface="微软雅黑" panose="020B0503020204020204" charset="-122"/>
                <a:ea typeface="微软雅黑" panose="020B0503020204020204" charset="-122"/>
              </a:endParaRPr>
            </a:p>
            <a:p>
              <a:pPr>
                <a:lnSpc>
                  <a:spcPct val="150000"/>
                </a:lnSpc>
              </a:pP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梦锡尽言规正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无所挠	             挠</a:t>
              </a:r>
              <a:r>
                <a:rPr lang="en-US" altLang="zh-CN" sz="1695" dirty="0">
                  <a:latin typeface="微软雅黑" panose="020B0503020204020204" charset="-122"/>
                  <a:ea typeface="微软雅黑" panose="020B0503020204020204" charset="-122"/>
                </a:rPr>
                <a:t>: _____________________________________</a:t>
              </a:r>
              <a:endParaRPr lang="en-US" altLang="zh-CN" sz="1695" dirty="0">
                <a:latin typeface="微软雅黑" panose="020B0503020204020204" charset="-122"/>
                <a:ea typeface="微软雅黑" panose="020B0503020204020204" charset="-122"/>
              </a:endParaRPr>
            </a:p>
            <a:p>
              <a:pPr>
                <a:lnSpc>
                  <a:spcPct val="150000"/>
                </a:lnSpc>
              </a:pPr>
              <a:endParaRPr lang="en-US" altLang="zh-CN" sz="1695" dirty="0">
                <a:latin typeface="微软雅黑" panose="020B0503020204020204" charset="-122"/>
                <a:ea typeface="微软雅黑" panose="020B0503020204020204" charset="-122"/>
              </a:endParaRPr>
            </a:p>
          </p:txBody>
        </p:sp>
        <p:sp>
          <p:nvSpPr>
            <p:cNvPr id="9" name="TextBox 75"/>
            <p:cNvSpPr txBox="1"/>
            <p:nvPr/>
          </p:nvSpPr>
          <p:spPr>
            <a:xfrm>
              <a:off x="3801143" y="6062358"/>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75"/>
            <p:cNvSpPr txBox="1"/>
            <p:nvPr/>
          </p:nvSpPr>
          <p:spPr>
            <a:xfrm>
              <a:off x="6481044" y="5056205"/>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75"/>
            <p:cNvSpPr txBox="1"/>
            <p:nvPr/>
          </p:nvSpPr>
          <p:spPr>
            <a:xfrm>
              <a:off x="1555952" y="7020512"/>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75"/>
            <p:cNvSpPr txBox="1"/>
            <p:nvPr/>
          </p:nvSpPr>
          <p:spPr>
            <a:xfrm>
              <a:off x="6227076" y="8112752"/>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75"/>
            <p:cNvSpPr txBox="1"/>
            <p:nvPr/>
          </p:nvSpPr>
          <p:spPr>
            <a:xfrm>
              <a:off x="5904980" y="4064282"/>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75"/>
            <p:cNvSpPr txBox="1"/>
            <p:nvPr/>
          </p:nvSpPr>
          <p:spPr>
            <a:xfrm>
              <a:off x="7691278" y="3010795"/>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2"/>
            <a:ext cx="7619048" cy="33589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1993" y="1968825"/>
            <a:ext cx="7532087" cy="34893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豪杰。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写文章。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先例。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沿袭。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(6)</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豪”可联想到现代汉语中的词语“豪杰”“英豪”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此处的“豪”应为“豪杰”。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属文”可联想到课文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张衡传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中的语句“衡少善属文”中的“属文”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意为“写文章”。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故事” 可联想到选修课本中的课文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六国论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中“下而从六国破亡之故事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是又在六国下矣” 中的“故事”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意为“先例”。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(4)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因”可联想到课文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过秦论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中的“因遗策”的“因”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意为“沿袭”。同时也可以联系成语“因循守旧”推知“因”的意义。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可联想到成语“事不宜迟”中的“宜”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解释为“应该”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此句应译为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应该修复原来的法典制度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留给后人看。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(6)</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可联想到成语“不屈不挠”中的“挠”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解释为“让步”。“无所挠”应译为“一点儿也不让步”。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2"/>
            <a:ext cx="7619048" cy="35353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91558" cy="348932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常梦锡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字孟图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是扶风人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也有的人说他是西安万年县人。岐王李茂贞不推重读书人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所以当地的风俗是把擅长狩猎、骑射、博弈的人当作豪杰。唯独常梦锡自幼特别爱好学习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擅长写文章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连续升迁至秦陇诸州从事一职。常梦锡持重敦厚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品格方正</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了解很多先例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多次说朝廷沿袭杨氏独霸朝政的旧习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凌驾法律之上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任用庸俗的官吏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国主亲自处理琐细的事务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事务繁多琐碎又丢失了重要的原则。应该修复原来的法典制度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留给后人看。烈祖采纳了他的主张。元宗当太子时出现过失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梦锡就苦心规劝他改正</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一点儿也不让步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元宗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起初虽然不高兴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但最终还是因梦锡敢于直谏而称赞他。等到元宗即位后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首先召见并抚慰勉励他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想任用他做翰林学士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让他在自己身边。</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0551" y="1988147"/>
            <a:ext cx="7697024" cy="247015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位置定性推断法</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文言文与现代汉语相比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在词义上差别很大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但句子的语法结构基本上还是一致的。除了特殊句式倒装句外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文言文中的句子也是按“主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宾”的顺序排列的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所以其相应成分上的词的词性也与现代汉语一致。即主语、宾语一般是名词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谓语一般是动词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定语一般是形容词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状语一般是副词。因此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我们解释实词时就可以通过分析这个词在句中所处的位置、所充当的成分先判定它的词性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进而推知它的义项。</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443464" y="1952113"/>
            <a:ext cx="7835567" cy="3576386"/>
            <a:chOff x="1152452" y="2823091"/>
            <a:chExt cx="20362680" cy="9294134"/>
          </a:xfrm>
        </p:grpSpPr>
        <p:sp>
          <p:nvSpPr>
            <p:cNvPr id="8" name="TextBox 7"/>
            <p:cNvSpPr txBox="1"/>
            <p:nvPr/>
          </p:nvSpPr>
          <p:spPr>
            <a:xfrm>
              <a:off x="1512492" y="2823091"/>
              <a:ext cx="20002640" cy="9067883"/>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技法小练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chemeClr val="accent6">
                      <a:lumMod val="75000"/>
                    </a:schemeClr>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阅读下面的文言文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花云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怀远人。貌伟而黑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骁勇绝伦。至正十三年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杖剑谒太祖于临濠。奇其才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俾将兵略地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所至辄克。太祖将取滁州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率数骑前行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云从。猝遇贼数千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云翼太祖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拔剑跃马冲阵而进。贼惊曰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此黑将军勇甚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不可当其锋。”兵至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遂克滁州。</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对下列句子中加点词的解释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杖剑谒太祖于临濠　　　　 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拿着</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太祖将取滁州	                    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攻取</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猝遇贼数千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云翼太祖	       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翅膀</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兵至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遂克滁州	                    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攻下</a:t>
              </a:r>
              <a:endParaRPr lang="zh-CN" altLang="en-US" sz="1695" dirty="0">
                <a:latin typeface="微软雅黑" panose="020B0503020204020204" charset="-122"/>
                <a:ea typeface="微软雅黑" panose="020B0503020204020204" charset="-122"/>
              </a:endParaRPr>
            </a:p>
          </p:txBody>
        </p:sp>
        <p:sp>
          <p:nvSpPr>
            <p:cNvPr id="9" name="TextBox 75"/>
            <p:cNvSpPr txBox="1"/>
            <p:nvPr/>
          </p:nvSpPr>
          <p:spPr>
            <a:xfrm>
              <a:off x="2803978" y="9316416"/>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75"/>
            <p:cNvSpPr txBox="1"/>
            <p:nvPr/>
          </p:nvSpPr>
          <p:spPr>
            <a:xfrm>
              <a:off x="7758640" y="580279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75"/>
            <p:cNvSpPr txBox="1"/>
            <p:nvPr/>
          </p:nvSpPr>
          <p:spPr>
            <a:xfrm>
              <a:off x="17714292" y="580279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75"/>
            <p:cNvSpPr txBox="1"/>
            <p:nvPr/>
          </p:nvSpPr>
          <p:spPr>
            <a:xfrm>
              <a:off x="13162940" y="4879503"/>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75"/>
            <p:cNvSpPr txBox="1"/>
            <p:nvPr/>
          </p:nvSpPr>
          <p:spPr>
            <a:xfrm>
              <a:off x="4679040" y="1014243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6" name="TextBox 75"/>
            <p:cNvSpPr txBox="1"/>
            <p:nvPr/>
          </p:nvSpPr>
          <p:spPr>
            <a:xfrm>
              <a:off x="3059051" y="11049542"/>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7" name="TextBox 75"/>
            <p:cNvSpPr txBox="1"/>
            <p:nvPr/>
          </p:nvSpPr>
          <p:spPr>
            <a:xfrm>
              <a:off x="16490156" y="6693724"/>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8" name="TextBox 75"/>
            <p:cNvSpPr txBox="1"/>
            <p:nvPr/>
          </p:nvSpPr>
          <p:spPr>
            <a:xfrm>
              <a:off x="1152452" y="846118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778528" y="2154399"/>
            <a:ext cx="7619048" cy="26323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815796" y="2272951"/>
            <a:ext cx="7587066" cy="280987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本题考查归纳内容要点、概括中心意思的能力。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项时间错位。依据原文“居顷之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拜贾生为梁怀王太傅”可知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任命他为自己钟爱的小儿子梁怀王的太傅”“又表示自己也比不上贾谊”这两个事件时间上有先后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任命贾生为梁怀王太傅是后发生的。</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方法指津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解答此类题目重在理解文意、抓住细节。选项叙述或分析的错误一般只在某一小点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主要有人物、事件、时间、地点的错位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重点词语的错译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无中生有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张冠李戴等。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2184106"/>
            <a:ext cx="7619048" cy="25932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239085"/>
            <a:ext cx="7532087" cy="145034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本题可采用“位置定性推断法”。四个选项中加点的词的后面明显都是名词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这些名词都处在宾语的位置上。宾语的前面应是谓语或定语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细读选项可知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加点词都为谓语。所以四个选项中加点的词应都是动词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项解释为名词是不正确的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翼”应该是“保护”的意思。</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619048" cy="32859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32087" cy="2470150"/>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花云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是怀远人。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花云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身体魁伟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肤色很黑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其勇猛无与伦比。至正十三年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花云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手持宝剑到临濠拜见太祖。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太祖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对他的才能感到惊奇</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让他带兵与敌人争夺土地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花云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所向披靡。太祖要攻取滁州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率领几个骑兵向前行军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花云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在其中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跟从。半路突遇几千贼兵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花云保护太祖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拔出宝剑策马飞奔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冲进敌阵向前攻击。敌人大惊说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这个黑脸的将军非常勇猛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难以抵挡他的锋芒。”后援军到达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太祖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攻下了滁州。</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44574"/>
            <a:ext cx="7697024" cy="2809875"/>
          </a:xfrm>
          <a:prstGeom prst="rect">
            <a:avLst/>
          </a:prstGeom>
          <a:noFill/>
        </p:spPr>
        <p:txBody>
          <a:bodyPr wrap="square" rtlCol="0">
            <a:spAutoFit/>
          </a:bodyPr>
          <a:lstStyle/>
          <a:p>
            <a:pPr>
              <a:lnSpc>
                <a:spcPct val="130000"/>
              </a:lnSpc>
              <a:spcAft>
                <a:spcPts val="0"/>
              </a:spcAft>
            </a:pPr>
            <a:r>
              <a:rPr lang="en-US" altLang="zh-CN" sz="1695" dirty="0">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结构句式推断法</a:t>
            </a:r>
            <a:endParaRPr lang="zh-CN" altLang="en-US" sz="1695" dirty="0">
              <a:latin typeface="微软雅黑" panose="020B0503020204020204" charset="-122"/>
              <a:ea typeface="微软雅黑" panose="020B0503020204020204" charset="-122"/>
            </a:endParaRPr>
          </a:p>
          <a:p>
            <a:pPr>
              <a:lnSpc>
                <a:spcPct val="130000"/>
              </a:lnSpc>
              <a:spcAft>
                <a:spcPts val="0"/>
              </a:spcAft>
            </a:pPr>
            <a:r>
              <a:rPr lang="zh-CN" altLang="en-US" sz="1695" dirty="0">
                <a:latin typeface="微软雅黑" panose="020B0503020204020204" charset="-122"/>
                <a:ea typeface="微软雅黑" panose="020B0503020204020204" charset="-122"/>
              </a:rPr>
              <a:t>　　古人行文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喜欢用整齐的句式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如排比句、对偶句、并列结构等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其中位置对称的词语一般词性相同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而意义相同相近或相对相反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这样就可以由已知的词性词义推测未知的词性词义。如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怨天尤人”中“天”与“人”相关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怨”与“尤”也必定相近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由此可知“尤”应为“怨恨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归咎”之义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求全责备”中“责”与“求”同义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备”与“全”同义。这种现象在各种典籍中均存在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千字文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中“女慕贞洁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男效才良”中的“慕”与“效”同为“效法”之义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升阶纳陛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弁转疑星”中的“阶”与“陛”同为“台阶”之义。</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723549" y="1905021"/>
            <a:ext cx="7697024" cy="2809875"/>
            <a:chOff x="1880324" y="2700710"/>
            <a:chExt cx="20002640" cy="7302163"/>
          </a:xfrm>
        </p:grpSpPr>
        <p:sp>
          <p:nvSpPr>
            <p:cNvPr id="69" name="TextBox 68"/>
            <p:cNvSpPr txBox="1"/>
            <p:nvPr/>
          </p:nvSpPr>
          <p:spPr>
            <a:xfrm>
              <a:off x="1880324" y="2700710"/>
              <a:ext cx="20002640" cy="7302163"/>
            </a:xfrm>
            <a:prstGeom prst="rect">
              <a:avLst/>
            </a:prstGeom>
            <a:noFill/>
          </p:spPr>
          <p:txBody>
            <a:bodyPr wrap="square" rtlCol="0">
              <a:spAutoFit/>
            </a:bodyPr>
            <a:lstStyle/>
            <a:p>
              <a:pPr algn="just">
                <a:lnSpc>
                  <a:spcPct val="130000"/>
                </a:lnSpc>
                <a:spcAft>
                  <a:spcPts val="0"/>
                </a:spcAft>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技法小练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gn="just">
                <a:lnSpc>
                  <a:spcPct val="130000"/>
                </a:lnSpc>
                <a:spcAft>
                  <a:spcPts val="0"/>
                </a:spcAft>
              </a:pPr>
              <a:r>
                <a:rPr lang="en-US" altLang="zh-CN" sz="1695" b="1" dirty="0">
                  <a:solidFill>
                    <a:schemeClr val="accent6">
                      <a:lumMod val="75000"/>
                    </a:schemeClr>
                  </a:solidFill>
                  <a:latin typeface="微软雅黑" panose="020B0503020204020204" charset="-122"/>
                  <a:ea typeface="微软雅黑" panose="020B0503020204020204" charset="-122"/>
                </a:rPr>
                <a:t>4.</a:t>
              </a:r>
              <a:r>
                <a:rPr lang="zh-CN" altLang="en-US" sz="1695" b="1" dirty="0">
                  <a:solidFill>
                    <a:schemeClr val="accent6">
                      <a:lumMod val="7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阅读下面的文言文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阳子之宋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宿于逆旅。逆旅人有妾二人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其一人美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其一人恶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恶者贵而美者贱。阳子问其故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逆旅小子对曰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其美者自美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吾不知其美也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其恶者自恶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吾不知其恶也。”</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阳子曰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弟子记之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行贤而去自贤之行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安往而不爱哉</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r">
                <a:lnSpc>
                  <a:spcPct val="130000"/>
                </a:lnSpc>
                <a:spcAft>
                  <a:spcPts val="0"/>
                </a:spcAft>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庄子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山木</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endParaRPr lang="zh-CN" altLang="en-US" sz="1695" dirty="0">
                <a:latin typeface="微软雅黑" panose="020B0503020204020204" charset="-122"/>
                <a:ea typeface="微软雅黑" panose="020B0503020204020204" charset="-122"/>
              </a:endParaRPr>
            </a:p>
          </p:txBody>
        </p:sp>
        <p:sp>
          <p:nvSpPr>
            <p:cNvPr id="8" name="TextBox 75"/>
            <p:cNvSpPr txBox="1"/>
            <p:nvPr/>
          </p:nvSpPr>
          <p:spPr>
            <a:xfrm>
              <a:off x="15410036" y="4812994"/>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9" name="TextBox 75"/>
            <p:cNvSpPr txBox="1"/>
            <p:nvPr/>
          </p:nvSpPr>
          <p:spPr>
            <a:xfrm>
              <a:off x="3059051" y="4793708"/>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75"/>
            <p:cNvSpPr txBox="1"/>
            <p:nvPr/>
          </p:nvSpPr>
          <p:spPr>
            <a:xfrm>
              <a:off x="11377588" y="7458004"/>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75"/>
            <p:cNvSpPr txBox="1"/>
            <p:nvPr/>
          </p:nvSpPr>
          <p:spPr>
            <a:xfrm>
              <a:off x="10365868" y="5726907"/>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600345" y="1905021"/>
            <a:ext cx="7820228" cy="2130425"/>
            <a:chOff x="1560146" y="2700710"/>
            <a:chExt cx="20322818" cy="5536442"/>
          </a:xfrm>
        </p:grpSpPr>
        <p:sp>
          <p:nvSpPr>
            <p:cNvPr id="69" name="TextBox 68"/>
            <p:cNvSpPr txBox="1"/>
            <p:nvPr/>
          </p:nvSpPr>
          <p:spPr>
            <a:xfrm>
              <a:off x="1880324" y="2700710"/>
              <a:ext cx="20002640" cy="5536442"/>
            </a:xfrm>
            <a:prstGeom prst="rect">
              <a:avLst/>
            </a:prstGeom>
            <a:noFill/>
          </p:spPr>
          <p:txBody>
            <a:bodyPr wrap="square" rtlCol="0">
              <a:spAutoFit/>
            </a:bodyPr>
            <a:lstStyle/>
            <a:p>
              <a:pPr algn="just">
                <a:lnSpc>
                  <a:spcPct val="130000"/>
                </a:lnSpc>
                <a:spcAft>
                  <a:spcPts val="0"/>
                </a:spcAft>
              </a:pPr>
              <a:r>
                <a:rPr lang="zh-CN" altLang="en-US" sz="1695" dirty="0">
                  <a:latin typeface="微软雅黑" panose="020B0503020204020204" charset="-122"/>
                  <a:ea typeface="微软雅黑" panose="020B0503020204020204" charset="-122"/>
                </a:rPr>
                <a:t>对下列句子中加点词的解释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阳子之宋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宿于逆旅　　　　　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到、往</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其一人美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其一人恶	           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凶恶</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其美者自美	                        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认为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美丽</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安往而不爱哉	                        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哪里</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
          <p:nvSpPr>
            <p:cNvPr id="8" name="TextBox 75"/>
            <p:cNvSpPr txBox="1"/>
            <p:nvPr/>
          </p:nvSpPr>
          <p:spPr>
            <a:xfrm>
              <a:off x="3744740" y="5660709"/>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9" name="TextBox 75"/>
            <p:cNvSpPr txBox="1"/>
            <p:nvPr/>
          </p:nvSpPr>
          <p:spPr>
            <a:xfrm>
              <a:off x="2664620" y="3857604"/>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75"/>
            <p:cNvSpPr txBox="1"/>
            <p:nvPr/>
          </p:nvSpPr>
          <p:spPr>
            <a:xfrm>
              <a:off x="5522140" y="481086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75"/>
            <p:cNvSpPr txBox="1"/>
            <p:nvPr/>
          </p:nvSpPr>
          <p:spPr>
            <a:xfrm>
              <a:off x="1560146" y="6530615"/>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3" name="矩形 12"/>
          <p:cNvSpPr/>
          <p:nvPr/>
        </p:nvSpPr>
        <p:spPr>
          <a:xfrm>
            <a:off x="687522" y="3782365"/>
            <a:ext cx="7619048" cy="11462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715011" y="3851844"/>
            <a:ext cx="7532087" cy="77089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可采用“结构句式推断法”。“其一人美”“其一人恶”两句话的结构一样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意义相对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所以“恶”的意思应和“美”相对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解释为“丑陋”。</a:t>
            </a: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78528" y="1999553"/>
            <a:ext cx="7619048" cy="29966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806018" y="2069032"/>
            <a:ext cx="7532087" cy="2470150"/>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阳子到宋国去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住在客栈里。客栈的主人有两个小妾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其中一个很美丽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一个很丑陋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丑的受宠爱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美的反倒受轻视。阳子问其中的缘故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客栈的主人回答说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那个美的觉得她自己很美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而骄矜</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但我并不认为她有多美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那个丑的觉得她自己很丑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而安分守己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但我并不认为她有多丑。”</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阳子说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弟子们记住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品行贤良并且去掉自以为贤良的行为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这样的人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到哪里不受人敬爱呢</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44574"/>
            <a:ext cx="7697024" cy="3829685"/>
          </a:xfrm>
          <a:prstGeom prst="rect">
            <a:avLst/>
          </a:prstGeom>
          <a:noFill/>
        </p:spPr>
        <p:txBody>
          <a:bodyPr wrap="square" rtlCol="0">
            <a:spAutoFit/>
          </a:bodyPr>
          <a:lstStyle/>
          <a:p>
            <a:pPr algn="just">
              <a:lnSpc>
                <a:spcPct val="130000"/>
              </a:lnSpc>
              <a:spcAft>
                <a:spcPts val="0"/>
              </a:spcAft>
            </a:pPr>
            <a:r>
              <a:rPr lang="en-US" altLang="zh-CN" sz="1695" dirty="0">
                <a:latin typeface="微软雅黑" panose="020B0503020204020204" charset="-122"/>
                <a:ea typeface="微软雅黑" panose="020B0503020204020204" charset="-122"/>
              </a:rPr>
              <a:t>5. </a:t>
            </a:r>
            <a:r>
              <a:rPr lang="zh-CN" altLang="en-US" sz="1695" dirty="0">
                <a:latin typeface="微软雅黑" panose="020B0503020204020204" charset="-122"/>
                <a:ea typeface="微软雅黑" panose="020B0503020204020204" charset="-122"/>
              </a:rPr>
              <a:t>字形推断词义法</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汉字属于表意体系的文字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且形声字占</a:t>
            </a:r>
            <a:r>
              <a:rPr lang="en-US" altLang="zh-CN" sz="1695" dirty="0">
                <a:latin typeface="微软雅黑" panose="020B0503020204020204" charset="-122"/>
                <a:ea typeface="微软雅黑" panose="020B0503020204020204" charset="-122"/>
              </a:rPr>
              <a:t>80%</a:t>
            </a:r>
            <a:r>
              <a:rPr lang="zh-CN" altLang="en-US" sz="1695" dirty="0">
                <a:latin typeface="微软雅黑" panose="020B0503020204020204" charset="-122"/>
                <a:ea typeface="微软雅黑" panose="020B0503020204020204" charset="-122"/>
              </a:rPr>
              <a:t>以上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形旁”给我们推断词义带来了有利的条件。记住下列常见的偏旁及其含义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有利于快速推断汉字的字义。耒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与农事或农具有关。如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古代一种锄草用的农具。鬼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与鬼魂有关。如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古代传说中能造成旱灾的妖怪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迷信的人指依附于人的身体而存在的精神。斤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与斧子有关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本义是伐木的工具。如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砍、劈。贝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与钱货有关。如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旧时用绳子穿钱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每一千个叫一贯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送礼物表示庆祝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以财物或人员做抵押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不择手段地追求财物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价格低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旧时指农业税。糸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与丝麻绳索有关。如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丝线的头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纺织物上的纵线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绳子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红、紫、绛、绿等表示颜色的字从“糸”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是因为颜色是抽象概念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必须依附于具体事物。页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与人头有关。如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以头叩地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眉目之间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人的正面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特指额头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回头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头偏。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1"/>
          <p:cNvGrpSpPr/>
          <p:nvPr/>
        </p:nvGrpSpPr>
        <p:grpSpPr>
          <a:xfrm>
            <a:off x="723549" y="1905021"/>
            <a:ext cx="8051462" cy="3489325"/>
            <a:chOff x="1880324" y="2700710"/>
            <a:chExt cx="20923736" cy="9067883"/>
          </a:xfrm>
        </p:grpSpPr>
        <p:sp>
          <p:nvSpPr>
            <p:cNvPr id="69" name="TextBox 68"/>
            <p:cNvSpPr txBox="1"/>
            <p:nvPr/>
          </p:nvSpPr>
          <p:spPr>
            <a:xfrm>
              <a:off x="1880324" y="2700710"/>
              <a:ext cx="20002640" cy="9067883"/>
            </a:xfrm>
            <a:prstGeom prst="rect">
              <a:avLst/>
            </a:prstGeom>
            <a:noFill/>
          </p:spPr>
          <p:txBody>
            <a:bodyPr wrap="square" rtlCol="0">
              <a:spAutoFit/>
            </a:bodyPr>
            <a:lstStyle/>
            <a:p>
              <a:pPr algn="just">
                <a:lnSpc>
                  <a:spcPct val="130000"/>
                </a:lnSpc>
                <a:spcAft>
                  <a:spcPts val="0"/>
                </a:spcAft>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技法小练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gn="just">
                <a:lnSpc>
                  <a:spcPct val="130000"/>
                </a:lnSpc>
                <a:spcAft>
                  <a:spcPts val="0"/>
                </a:spcAft>
              </a:pPr>
              <a:r>
                <a:rPr lang="en-US" altLang="zh-CN" sz="1695" b="1" dirty="0">
                  <a:solidFill>
                    <a:schemeClr val="accent6">
                      <a:lumMod val="75000"/>
                    </a:schemeClr>
                  </a:solidFill>
                  <a:latin typeface="微软雅黑" panose="020B0503020204020204" charset="-122"/>
                  <a:ea typeface="微软雅黑" panose="020B0503020204020204" charset="-122"/>
                </a:rPr>
                <a:t>5.</a:t>
              </a:r>
              <a:r>
                <a:rPr lang="zh-CN" altLang="en-US" sz="1695" b="1" dirty="0">
                  <a:solidFill>
                    <a:schemeClr val="accent6">
                      <a:lumMod val="7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阅读下面的文言文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江上丈人者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楚人也。楚平王以费无忌之谗杀伍奢。奢子员亡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将奔吴。至江上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欲渡无舟。而楚人购员甚急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自恐不脱。见丈人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得渡。因解所佩剑以与丈人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此千金之剑也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愿献之。”丈人不受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楚国之法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得伍员者爵执圭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金千镒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吾尚不取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何用剑为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不受而别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莫知其谁。员至吴为相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求丈人不能得。每食辄祭之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名可得闻而不可得见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其唯江上丈人乎</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
          <p:nvSpPr>
            <p:cNvPr id="8" name="TextBox 75"/>
            <p:cNvSpPr txBox="1"/>
            <p:nvPr/>
          </p:nvSpPr>
          <p:spPr>
            <a:xfrm>
              <a:off x="11946446" y="4865716"/>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9" name="TextBox 75"/>
            <p:cNvSpPr txBox="1"/>
            <p:nvPr/>
          </p:nvSpPr>
          <p:spPr>
            <a:xfrm>
              <a:off x="2232572" y="5660709"/>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75"/>
            <p:cNvSpPr txBox="1"/>
            <p:nvPr/>
          </p:nvSpPr>
          <p:spPr>
            <a:xfrm>
              <a:off x="19946540" y="6571343"/>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75"/>
            <p:cNvSpPr txBox="1"/>
            <p:nvPr/>
          </p:nvSpPr>
          <p:spPr>
            <a:xfrm>
              <a:off x="4479414" y="8322100"/>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1"/>
          <p:cNvGrpSpPr/>
          <p:nvPr/>
        </p:nvGrpSpPr>
        <p:grpSpPr>
          <a:xfrm>
            <a:off x="723549" y="1905021"/>
            <a:ext cx="7697024" cy="2470150"/>
            <a:chOff x="1880324" y="2700710"/>
            <a:chExt cx="20002640" cy="6419302"/>
          </a:xfrm>
        </p:grpSpPr>
        <p:sp>
          <p:nvSpPr>
            <p:cNvPr id="69" name="TextBox 68"/>
            <p:cNvSpPr txBox="1"/>
            <p:nvPr/>
          </p:nvSpPr>
          <p:spPr>
            <a:xfrm>
              <a:off x="1880324" y="2700710"/>
              <a:ext cx="20002640" cy="6419302"/>
            </a:xfrm>
            <a:prstGeom prst="rect">
              <a:avLst/>
            </a:prstGeom>
            <a:noFill/>
          </p:spPr>
          <p:txBody>
            <a:bodyPr wrap="square" rtlCol="0">
              <a:spAutoFit/>
            </a:bodyPr>
            <a:lstStyle/>
            <a:p>
              <a:pPr algn="just">
                <a:lnSpc>
                  <a:spcPct val="130000"/>
                </a:lnSpc>
                <a:spcAft>
                  <a:spcPts val="0"/>
                </a:spcAft>
              </a:pPr>
              <a:r>
                <a:rPr lang="zh-CN" altLang="en-US" sz="1695" dirty="0">
                  <a:latin typeface="微软雅黑" panose="020B0503020204020204" charset="-122"/>
                  <a:ea typeface="微软雅黑" panose="020B0503020204020204" charset="-122"/>
                </a:rPr>
                <a:t>对下列句子中加点词的解释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楚平王以费无忌之谗杀伍奢　　　 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谗言</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至江上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欲渡无舟	                  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渡过江河</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得伍员者爵执圭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金千镒	      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古代重量单位</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名可得闻而不可得见	                   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嗅到</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
          <p:nvSpPr>
            <p:cNvPr id="8" name="TextBox 75"/>
            <p:cNvSpPr txBox="1"/>
            <p:nvPr/>
          </p:nvSpPr>
          <p:spPr>
            <a:xfrm>
              <a:off x="6048996" y="4001620"/>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9" name="TextBox 75"/>
            <p:cNvSpPr txBox="1"/>
            <p:nvPr/>
          </p:nvSpPr>
          <p:spPr>
            <a:xfrm>
              <a:off x="6642706" y="571072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75"/>
            <p:cNvSpPr txBox="1"/>
            <p:nvPr/>
          </p:nvSpPr>
          <p:spPr>
            <a:xfrm>
              <a:off x="3888756" y="4777522"/>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75"/>
            <p:cNvSpPr txBox="1"/>
            <p:nvPr/>
          </p:nvSpPr>
          <p:spPr>
            <a:xfrm>
              <a:off x="3168001" y="6593908"/>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3" name="矩形 12"/>
          <p:cNvSpPr/>
          <p:nvPr/>
        </p:nvSpPr>
        <p:spPr>
          <a:xfrm>
            <a:off x="687522" y="3782365"/>
            <a:ext cx="7619048" cy="11462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715011" y="3851844"/>
            <a:ext cx="7532087" cy="77089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可采用“字形推断词义法”。“闻”的形旁是“耳”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所以它的基本意义是“听到”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其余的三个选项的意义也都和各自的形旁相关。</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613592" y="1999553"/>
            <a:ext cx="7783984" cy="35630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613592" y="1903005"/>
            <a:ext cx="7724513" cy="382968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长江上的那位老者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是楚国人。楚平王因为费无忌的谗言而杀害了伍奢。伍奢的儿子伍员</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子胥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闻讯逃走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将要逃亡到吴国。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到达长江边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想要渡过长江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发现长江上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没有船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而楚国悬赏捉拿伍员的情势十分紧急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伍员担心自己不能逃脱。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危急之时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遇见长江上的一位老者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得以渡过长江。于是解下佩剑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把它送给老者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说道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这是一把价值千金的宝剑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我愿将它赠送给您。”老者不肯接受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说道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楚国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现在下达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的诏令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中说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捉到伍员的人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封给执圭的爵位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楚国最高的爵位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赏金千镒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这些奖赏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我尚且不要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要这把剑做什么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老者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没有接受宝剑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转身告别而去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伍员</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也不知道他是谁。伍员到了吴国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做了国相</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派人到处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寻找老者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始终没能找到他。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伍员</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每逢祭祀时就祭拜老者说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名字可以听到却不能相见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恐怕只有这位长江上的老者吧</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697024" cy="280987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下列把文中画横线的句子翻译成现代汉语。</a:t>
            </a:r>
            <a:r>
              <a:rPr lang="en-US" altLang="zh-CN" sz="1695" dirty="0">
                <a:latin typeface="微软雅黑" panose="020B0503020204020204" charset="-122"/>
                <a:ea typeface="微软雅黑" panose="020B0503020204020204" charset="-122"/>
              </a:rPr>
              <a:t>(10</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乃短贾生曰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洛阳之人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年少初学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专欲擅权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纷乱诸事。”</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贾生数上疏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言诸侯或连数郡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非古之制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可稍削之。</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50000"/>
                  <a:lumOff val="50000"/>
                </a:schemeClr>
              </a:solidFill>
              <a:latin typeface="微软雅黑" panose="020B0503020204020204" charset="-122"/>
              <a:ea typeface="微软雅黑" panose="020B0503020204020204" charset="-122"/>
            </a:endParaRPr>
          </a:p>
        </p:txBody>
      </p:sp>
      <p:sp>
        <p:nvSpPr>
          <p:cNvPr id="14" name="矩形 13"/>
          <p:cNvSpPr/>
          <p:nvPr/>
        </p:nvSpPr>
        <p:spPr>
          <a:xfrm>
            <a:off x="773242" y="3733796"/>
            <a:ext cx="7559577" cy="15944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751039" y="3852348"/>
            <a:ext cx="7587066"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于是说贾谊坏话道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洛阳之人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年轻学浅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一味想独揽权力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使事情变得复杂混乱。”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贾生屡次上奏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说诸侯封地有的接连数郡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不合古代制度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可以逐渐削减其封地。</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5"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55087" y="2545175"/>
            <a:ext cx="7697024" cy="2809875"/>
          </a:xfrm>
          <a:prstGeom prst="rect">
            <a:avLst/>
          </a:prstGeom>
          <a:noFill/>
        </p:spPr>
        <p:txBody>
          <a:bodyPr wrap="square" rtlCol="0">
            <a:spAutoFit/>
          </a:bodyPr>
          <a:lstStyle/>
          <a:p>
            <a:pPr algn="ctr">
              <a:lnSpc>
                <a:spcPct val="130000"/>
              </a:lnSpc>
              <a:spcAft>
                <a:spcPts val="0"/>
              </a:spcAft>
            </a:pPr>
            <a:r>
              <a:rPr lang="zh-CN" altLang="en-US" sz="1695" dirty="0">
                <a:latin typeface="微软雅黑" panose="020B0503020204020204" charset="-122"/>
                <a:ea typeface="微软雅黑" panose="020B0503020204020204" charset="-122"/>
              </a:rPr>
              <a:t>      关于“理解常见文言虚词在文中的意义和用法”这一考点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考试大纲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已明确规定了</a:t>
            </a:r>
            <a:r>
              <a:rPr lang="en-US" altLang="zh-CN" sz="1695" dirty="0">
                <a:latin typeface="微软雅黑" panose="020B0503020204020204" charset="-122"/>
                <a:ea typeface="微软雅黑" panose="020B0503020204020204" charset="-122"/>
              </a:rPr>
              <a:t>18</a:t>
            </a:r>
            <a:r>
              <a:rPr lang="zh-CN" altLang="en-US" sz="1695" dirty="0">
                <a:latin typeface="微软雅黑" panose="020B0503020204020204" charset="-122"/>
                <a:ea typeface="微软雅黑" panose="020B0503020204020204" charset="-122"/>
              </a:rPr>
              <a:t>个文言虚词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而、何、乎、乃、其、且、若、所、为、焉、也、以、因、于、与、则、者、之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速记排列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之乎者也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因为所以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何则而与焉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于其乃且若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。虽然选择题的考查范围基本是考纲规定的</a:t>
            </a:r>
            <a:r>
              <a:rPr lang="en-US" altLang="zh-CN" sz="1695" dirty="0">
                <a:latin typeface="微软雅黑" panose="020B0503020204020204" charset="-122"/>
                <a:ea typeface="微软雅黑" panose="020B0503020204020204" charset="-122"/>
              </a:rPr>
              <a:t>18</a:t>
            </a:r>
            <a:r>
              <a:rPr lang="zh-CN" altLang="en-US" sz="1695" dirty="0">
                <a:latin typeface="微软雅黑" panose="020B0503020204020204" charset="-122"/>
                <a:ea typeface="微软雅黑" panose="020B0503020204020204" charset="-122"/>
              </a:rPr>
              <a:t>个虚词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但在文言翻译题中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常常会涉及其他的虚词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因此在复习时掌握必要的补充知识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才能有备无患。 “虚词的用法”指的是虚词的词性、语法功能和在句中的关联关系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词法、句法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这里需要明确的是“理解常见文言虚词在文中的意义和用法”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是指在阅读材料中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要能根</a:t>
            </a:r>
            <a:endParaRPr lang="zh-CN" altLang="en-US" sz="1695" dirty="0">
              <a:latin typeface="微软雅黑" panose="020B0503020204020204" charset="-122"/>
              <a:ea typeface="微软雅黑" panose="020B0503020204020204" charset="-122"/>
            </a:endParaRPr>
          </a:p>
        </p:txBody>
      </p:sp>
      <p:grpSp>
        <p:nvGrpSpPr>
          <p:cNvPr id="8" name="组合 38"/>
          <p:cNvGrpSpPr/>
          <p:nvPr/>
        </p:nvGrpSpPr>
        <p:grpSpPr>
          <a:xfrm>
            <a:off x="723549" y="2034124"/>
            <a:ext cx="1244332" cy="706755"/>
            <a:chOff x="2038208" y="4276947"/>
            <a:chExt cx="3233708" cy="1836680"/>
          </a:xfrm>
        </p:grpSpPr>
        <p:pic>
          <p:nvPicPr>
            <p:cNvPr id="9" name="Picture 2"/>
            <p:cNvPicPr>
              <a:picLocks noChangeAspect="1" noChangeArrowheads="1"/>
            </p:cNvPicPr>
            <p:nvPr/>
          </p:nvPicPr>
          <p:blipFill>
            <a:blip r:embed="rId1" cstate="print"/>
            <a:srcRect/>
            <a:stretch>
              <a:fillRect/>
            </a:stretch>
          </p:blipFill>
          <p:spPr bwMode="auto">
            <a:xfrm>
              <a:off x="2038208" y="4303727"/>
              <a:ext cx="2943587" cy="956250"/>
            </a:xfrm>
            <a:prstGeom prst="rect">
              <a:avLst/>
            </a:prstGeom>
            <a:solidFill>
              <a:srgbClr val="404040"/>
            </a:solidFill>
            <a:ln w="9525">
              <a:noFill/>
              <a:miter lim="800000"/>
              <a:headEnd/>
              <a:tailEnd/>
            </a:ln>
            <a:effectLst/>
          </p:spPr>
        </p:pic>
        <p:sp>
          <p:nvSpPr>
            <p:cNvPr id="10" name="矩形 9"/>
            <p:cNvSpPr/>
            <p:nvPr/>
          </p:nvSpPr>
          <p:spPr>
            <a:xfrm>
              <a:off x="2074962" y="4276947"/>
              <a:ext cx="3196954" cy="1836680"/>
            </a:xfrm>
            <a:prstGeom prst="rect">
              <a:avLst/>
            </a:prstGeom>
          </p:spPr>
          <p:txBody>
            <a:bodyPr wrap="square">
              <a:spAutoFit/>
            </a:bodyPr>
            <a:lstStyle/>
            <a:p>
              <a:r>
                <a:rPr lang="zh-CN" altLang="en-US" sz="2000" b="1" spc="200" dirty="0">
                  <a:solidFill>
                    <a:schemeClr val="bg1"/>
                  </a:solidFill>
                  <a:latin typeface="微软雅黑" panose="020B0503020204020204" charset="-122"/>
                  <a:ea typeface="微软雅黑" panose="020B0503020204020204" charset="-122"/>
                </a:rPr>
                <a:t>考点精讲</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4" name="文本框 3"/>
          <p:cNvSpPr txBox="1"/>
          <p:nvPr/>
        </p:nvSpPr>
        <p:spPr>
          <a:xfrm>
            <a:off x="2045743" y="2034124"/>
            <a:ext cx="6206750" cy="706755"/>
          </a:xfrm>
          <a:prstGeom prst="rect">
            <a:avLst/>
          </a:prstGeom>
          <a:noFill/>
        </p:spPr>
        <p:txBody>
          <a:bodyPr wrap="square" rtlCol="0">
            <a:spAutoFit/>
          </a:bodyPr>
          <a:lstStyle/>
          <a:p>
            <a:r>
              <a:rPr lang="zh-CN" altLang="en-US" sz="2000" b="1" dirty="0">
                <a:solidFill>
                  <a:schemeClr val="accent6">
                    <a:lumMod val="75000"/>
                  </a:schemeClr>
                </a:solidFill>
                <a:latin typeface="微软雅黑" panose="020B0503020204020204" charset="-122"/>
                <a:ea typeface="微软雅黑" panose="020B0503020204020204" charset="-122"/>
              </a:rPr>
              <a:t>考点二　理解常见文言虚词在文中的意义和用法</a:t>
            </a:r>
            <a:endParaRPr lang="en-US" altLang="zh-CN" sz="2000" b="1" dirty="0">
              <a:solidFill>
                <a:schemeClr val="accent6">
                  <a:lumMod val="75000"/>
                </a:schemeClr>
              </a:solidFill>
              <a:latin typeface="微软雅黑" panose="020B0503020204020204" charset="-122"/>
              <a:ea typeface="微软雅黑" panose="020B0503020204020204" charset="-122"/>
            </a:endParaRPr>
          </a:p>
          <a:p>
            <a:endParaRPr lang="zh-CN" altLang="en-US" sz="2000"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06018" y="1988147"/>
            <a:ext cx="7697024" cy="3829685"/>
          </a:xfrm>
          <a:prstGeom prst="rect">
            <a:avLst/>
          </a:prstGeom>
          <a:noFill/>
        </p:spPr>
        <p:txBody>
          <a:bodyPr wrap="square" rtlCol="0">
            <a:spAutoFit/>
          </a:bodyPr>
          <a:lstStyle/>
          <a:p>
            <a:pPr algn="just">
              <a:lnSpc>
                <a:spcPct val="130000"/>
              </a:lnSpc>
              <a:spcAft>
                <a:spcPts val="0"/>
              </a:spcAft>
            </a:pPr>
            <a:r>
              <a:rPr lang="zh-CN" altLang="en-US" sz="1695" dirty="0">
                <a:latin typeface="微软雅黑" panose="020B0503020204020204" charset="-122"/>
                <a:ea typeface="微软雅黑" panose="020B0503020204020204" charset="-122"/>
              </a:rPr>
              <a:t>据上下文的语境判断或具体解释虚词的意义和用法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而不是要求考生凭着对这些虚词的掌握情况随意历数其所具有的意义和用法。换句话说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就是不能机械地套用常见的</a:t>
            </a:r>
            <a:r>
              <a:rPr lang="en-US" altLang="zh-CN" sz="1695" dirty="0">
                <a:latin typeface="微软雅黑" panose="020B0503020204020204" charset="-122"/>
                <a:ea typeface="微软雅黑" panose="020B0503020204020204" charset="-122"/>
              </a:rPr>
              <a:t>18</a:t>
            </a:r>
            <a:r>
              <a:rPr lang="zh-CN" altLang="en-US" sz="1695" dirty="0">
                <a:latin typeface="微软雅黑" panose="020B0503020204020204" charset="-122"/>
                <a:ea typeface="微软雅黑" panose="020B0503020204020204" charset="-122"/>
              </a:rPr>
              <a:t>个虚词的意义和用法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而应在具体的语境中去辨识和运用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真正读懂和领会、掌握和解释词句中的某个文言虚词的特定意义和用法。</a:t>
            </a:r>
            <a:r>
              <a:rPr lang="en-US" altLang="zh-CN" sz="1695"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solidFill>
                  <a:schemeClr val="tx1">
                    <a:lumMod val="75000"/>
                    <a:lumOff val="25000"/>
                  </a:schemeClr>
                </a:solidFill>
                <a:latin typeface="微软雅黑" panose="020B0503020204020204" charset="-122"/>
                <a:ea typeface="微软雅黑" panose="020B0503020204020204" charset="-122"/>
              </a:rPr>
              <a:t> </a:t>
            </a:r>
            <a:endParaRPr lang="en-US" altLang="zh-CN" sz="1695" dirty="0">
              <a:solidFill>
                <a:schemeClr val="tx1">
                  <a:lumMod val="75000"/>
                  <a:lumOff val="25000"/>
                </a:schemeClr>
              </a:solidFill>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虚词在全国卷中的考查一般以翻译题的形式出现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在翻译时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要注意以下几点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必须译出的虚词</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换</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      (1)</a:t>
            </a:r>
            <a:r>
              <a:rPr lang="zh-CN" altLang="en-US" sz="1695" dirty="0">
                <a:latin typeface="微软雅黑" panose="020B0503020204020204" charset="-122"/>
                <a:ea typeface="微软雅黑" panose="020B0503020204020204" charset="-122"/>
              </a:rPr>
              <a:t>有实词义项的则须译出实义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如“之”“为”等。</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      (2)</a:t>
            </a:r>
            <a:r>
              <a:rPr lang="zh-CN" altLang="en-US" sz="1695" dirty="0">
                <a:latin typeface="微软雅黑" panose="020B0503020204020204" charset="-122"/>
                <a:ea typeface="微软雅黑" panose="020B0503020204020204" charset="-122"/>
              </a:rPr>
              <a:t>用现代汉语中与之相对应的虚词进行替换。如句中的“于”一般要译为“在”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之”一般要译为“的”。“之”“于”“以”等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即便是语气词也可用相对应的词替换。</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endParaRPr lang="zh-CN" altLang="en-US" sz="1695"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06018" y="1988147"/>
            <a:ext cx="7697024" cy="3149600"/>
          </a:xfrm>
          <a:prstGeom prst="rect">
            <a:avLst/>
          </a:prstGeom>
          <a:noFill/>
        </p:spPr>
        <p:txBody>
          <a:bodyPr wrap="square" rtlCol="0">
            <a:spAutoFit/>
          </a:bodyPr>
          <a:lstStyle/>
          <a:p>
            <a:pPr algn="just">
              <a:lnSpc>
                <a:spcPct val="130000"/>
              </a:lnSpc>
              <a:spcAft>
                <a:spcPts val="0"/>
              </a:spcAft>
            </a:pPr>
            <a:r>
              <a:rPr lang="en-US" altLang="zh-CN" sz="1695" dirty="0">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不必译出的虚词</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删</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      (1)</a:t>
            </a:r>
            <a:r>
              <a:rPr lang="zh-CN" altLang="en-US" sz="1695" dirty="0">
                <a:latin typeface="微软雅黑" panose="020B0503020204020204" charset="-122"/>
                <a:ea typeface="微软雅黑" panose="020B0503020204020204" charset="-122"/>
              </a:rPr>
              <a:t>起语法作用的。如“之”用于主谓间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取消句子独立性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又如“之”“者”分别是宾语前置、定语后置的标志。如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石之铿然有声者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所在皆是也。”句中的“者”为定语后置的标志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不译。</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      (2)</a:t>
            </a:r>
            <a:r>
              <a:rPr lang="zh-CN" altLang="en-US" sz="1695" dirty="0">
                <a:latin typeface="微软雅黑" panose="020B0503020204020204" charset="-122"/>
                <a:ea typeface="微软雅黑" panose="020B0503020204020204" charset="-122"/>
              </a:rPr>
              <a:t>表停顿作用的。如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生乎吾前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其闻道也固先乎吾。”句中的“也”表示句中停顿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起到舒缓语气的作用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不译。</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      (3)</a:t>
            </a:r>
            <a:r>
              <a:rPr lang="zh-CN" altLang="en-US" sz="1695" dirty="0">
                <a:latin typeface="微软雅黑" panose="020B0503020204020204" charset="-122"/>
                <a:ea typeface="微软雅黑" panose="020B0503020204020204" charset="-122"/>
              </a:rPr>
              <a:t>起衬字作用的。如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顷之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烟炎张天。”句中的“之”起补充音节的作用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不译。</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06018" y="1988147"/>
            <a:ext cx="7697024" cy="1450340"/>
          </a:xfrm>
          <a:prstGeom prst="rect">
            <a:avLst/>
          </a:prstGeom>
          <a:noFill/>
        </p:spPr>
        <p:txBody>
          <a:bodyPr wrap="square" rtlCol="0">
            <a:spAutoFit/>
          </a:bodyPr>
          <a:lstStyle/>
          <a:p>
            <a:pPr algn="just">
              <a:lnSpc>
                <a:spcPct val="130000"/>
              </a:lnSpc>
              <a:spcAft>
                <a:spcPts val="0"/>
              </a:spcAft>
            </a:pPr>
            <a:r>
              <a:rPr lang="en-US" altLang="zh-CN" sz="1695" dirty="0">
                <a:latin typeface="微软雅黑" panose="020B0503020204020204" charset="-122"/>
                <a:ea typeface="微软雅黑" panose="020B0503020204020204" charset="-122"/>
              </a:rPr>
              <a:t>      (4)</a:t>
            </a:r>
            <a:r>
              <a:rPr lang="zh-CN" altLang="en-US" sz="1695" dirty="0">
                <a:latin typeface="微软雅黑" panose="020B0503020204020204" charset="-122"/>
                <a:ea typeface="微软雅黑" panose="020B0503020204020204" charset="-122"/>
              </a:rPr>
              <a:t>发语词。如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夫庸知其年之先后生于吾乎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句中的“夫”为发语词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不译。</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翻译虚词时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能译出的要尽量译出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不必译出的切不可强行译出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不然会画蛇添足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弄巧成拙。</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68116" y="4178559"/>
            <a:ext cx="7752002" cy="10046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827952" y="4298015"/>
            <a:ext cx="7669534"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第一人称代词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与例句同义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副词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表反问语气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难道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副词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表商量或希望语气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副词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表推测语气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大概。</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4" name="组合 3"/>
          <p:cNvGrpSpPr/>
          <p:nvPr/>
        </p:nvGrpSpPr>
        <p:grpSpPr>
          <a:xfrm>
            <a:off x="827952" y="2005374"/>
            <a:ext cx="7989583" cy="2778125"/>
            <a:chOff x="2151641" y="2961503"/>
            <a:chExt cx="20762929" cy="7219652"/>
          </a:xfrm>
        </p:grpSpPr>
        <p:grpSp>
          <p:nvGrpSpPr>
            <p:cNvPr id="16" name="组合 15"/>
            <p:cNvGrpSpPr/>
            <p:nvPr/>
          </p:nvGrpSpPr>
          <p:grpSpPr>
            <a:xfrm>
              <a:off x="2151641" y="2961503"/>
              <a:ext cx="20762929" cy="7219652"/>
              <a:chOff x="2160877" y="2920339"/>
              <a:chExt cx="20762929" cy="7219652"/>
            </a:xfrm>
          </p:grpSpPr>
          <p:sp>
            <p:nvSpPr>
              <p:cNvPr id="69" name="TextBox 68"/>
              <p:cNvSpPr txBox="1"/>
              <p:nvPr/>
            </p:nvSpPr>
            <p:spPr>
              <a:xfrm>
                <a:off x="2160877" y="2920339"/>
                <a:ext cx="20762929" cy="7219652"/>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下列句子中与“失其所与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不知”中“其”的意义和用法相同的一项是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可以无悔矣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其孰能讥之乎</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而余亦悔其随之而不得极夫游之乐也</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以乱易整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不武。吾其还也</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愚人之所以为愚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其皆出于此乎</a:t>
                </a:r>
                <a:endParaRPr lang="zh-CN" altLang="en-US" sz="1695" dirty="0">
                  <a:latin typeface="微软雅黑" panose="020B0503020204020204" charset="-122"/>
                  <a:ea typeface="微软雅黑" panose="020B0503020204020204" charset="-122"/>
                </a:endParaRPr>
              </a:p>
              <a:p>
                <a:pPr>
                  <a:lnSpc>
                    <a:spcPct val="130000"/>
                  </a:lnSpc>
                </a:pPr>
                <a:endParaRPr lang="zh-CN" altLang="en-US" sz="1540" dirty="0">
                  <a:solidFill>
                    <a:schemeClr val="tx1">
                      <a:lumMod val="50000"/>
                      <a:lumOff val="50000"/>
                    </a:schemeClr>
                  </a:solidFill>
                  <a:latin typeface="微软雅黑" panose="020B0503020204020204" charset="-122"/>
                  <a:ea typeface="微软雅黑" panose="020B0503020204020204" charset="-122"/>
                </a:endParaRPr>
              </a:p>
            </p:txBody>
          </p:sp>
          <p:sp>
            <p:nvSpPr>
              <p:cNvPr id="11" name="TextBox 75"/>
              <p:cNvSpPr txBox="1"/>
              <p:nvPr/>
            </p:nvSpPr>
            <p:spPr>
              <a:xfrm>
                <a:off x="4785268" y="5015548"/>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75"/>
              <p:cNvSpPr txBox="1"/>
              <p:nvPr/>
            </p:nvSpPr>
            <p:spPr>
              <a:xfrm>
                <a:off x="6418272" y="6758104"/>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75"/>
              <p:cNvSpPr txBox="1"/>
              <p:nvPr/>
            </p:nvSpPr>
            <p:spPr>
              <a:xfrm>
                <a:off x="5914216" y="7680836"/>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8" name="TextBox 75"/>
            <p:cNvSpPr txBox="1"/>
            <p:nvPr/>
          </p:nvSpPr>
          <p:spPr>
            <a:xfrm>
              <a:off x="3997012" y="5896482"/>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88130" name="Rectangle 2"/>
          <p:cNvSpPr>
            <a:spLocks noChangeArrowheads="1"/>
          </p:cNvSpPr>
          <p:nvPr/>
        </p:nvSpPr>
        <p:spPr bwMode="auto">
          <a:xfrm>
            <a:off x="0" y="841022"/>
            <a:ext cx="196850" cy="49530"/>
          </a:xfrm>
          <a:prstGeom prst="rect">
            <a:avLst/>
          </a:prstGeom>
          <a:noFill/>
          <a:ln w="9525">
            <a:noFill/>
            <a:miter lim="800000"/>
          </a:ln>
          <a:effectLst/>
        </p:spPr>
        <p:txBody>
          <a:bodyPr vert="horz" wrap="none" lIns="35186" tIns="17593" rIns="35186" bIns="17593" numCol="1" anchor="ctr" anchorCtr="0" compatLnSpc="1">
            <a:spAutoFit/>
          </a:bodyPr>
          <a:lstStyle/>
          <a:p>
            <a:endParaRPr lang="zh-CN" altLang="en-US" sz="100"/>
          </a:p>
        </p:txBody>
      </p:sp>
      <p:grpSp>
        <p:nvGrpSpPr>
          <p:cNvPr id="4" name="组合 3"/>
          <p:cNvGrpSpPr/>
          <p:nvPr/>
        </p:nvGrpSpPr>
        <p:grpSpPr>
          <a:xfrm>
            <a:off x="660519" y="1972063"/>
            <a:ext cx="7760054" cy="2127698"/>
            <a:chOff x="1716524" y="2874936"/>
            <a:chExt cx="20166440" cy="5529354"/>
          </a:xfrm>
        </p:grpSpPr>
        <p:sp>
          <p:nvSpPr>
            <p:cNvPr id="69" name="TextBox 68"/>
            <p:cNvSpPr txBox="1"/>
            <p:nvPr/>
          </p:nvSpPr>
          <p:spPr>
            <a:xfrm>
              <a:off x="1880324" y="2874936"/>
              <a:ext cx="20002640" cy="2003350"/>
            </a:xfrm>
            <a:prstGeom prst="rect">
              <a:avLst/>
            </a:prstGeom>
            <a:noFill/>
          </p:spPr>
          <p:txBody>
            <a:bodyPr wrap="square" rtlCol="0">
              <a:spAutoFit/>
            </a:bodyPr>
            <a:lstStyle/>
            <a:p>
              <a:pPr algn="just">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下列各组句子中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加点词语的意义和用法都相同的一组是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50000"/>
                    <a:lumOff val="50000"/>
                  </a:schemeClr>
                </a:solidFill>
                <a:latin typeface="微软雅黑" panose="020B0503020204020204" charset="-122"/>
                <a:ea typeface="微软雅黑" panose="020B0503020204020204" charset="-122"/>
              </a:endParaRPr>
            </a:p>
          </p:txBody>
        </p:sp>
        <p:pic>
          <p:nvPicPr>
            <p:cNvPr id="26" name="图片 25" descr="C:\Documents and Settings\Administrator\Application Data\Tencent\Users\53632416\QQ\WinTemp\RichOle\_BCAZ9$[IS)(YEZMAMMFI)U.png"/>
            <p:cNvPicPr/>
            <p:nvPr/>
          </p:nvPicPr>
          <p:blipFill>
            <a:blip r:embed="rId1" cstate="print"/>
            <a:srcRect/>
            <a:stretch>
              <a:fillRect/>
            </a:stretch>
          </p:blipFill>
          <p:spPr bwMode="auto">
            <a:xfrm>
              <a:off x="1716524" y="3605837"/>
              <a:ext cx="8352928" cy="4798453"/>
            </a:xfrm>
            <a:prstGeom prst="rect">
              <a:avLst/>
            </a:prstGeom>
            <a:noFill/>
            <a:ln w="9525">
              <a:noFill/>
              <a:miter lim="800000"/>
              <a:headEnd/>
              <a:tailEnd/>
            </a:ln>
          </p:spPr>
        </p:pic>
      </p:grpSp>
      <p:sp>
        <p:nvSpPr>
          <p:cNvPr id="27" name="矩形 26"/>
          <p:cNvSpPr/>
          <p:nvPr/>
        </p:nvSpPr>
        <p:spPr>
          <a:xfrm>
            <a:off x="862312" y="4613339"/>
            <a:ext cx="7752002" cy="8383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8" name="矩形 27"/>
          <p:cNvSpPr/>
          <p:nvPr/>
        </p:nvSpPr>
        <p:spPr>
          <a:xfrm>
            <a:off x="922148" y="4613339"/>
            <a:ext cx="7669534"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副词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趁此、趁机。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介词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经由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介词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介词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表凭借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依靠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副词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于是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沿袭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副词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趁机。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723549" y="1972063"/>
            <a:ext cx="7697024" cy="2470150"/>
          </a:xfrm>
          <a:prstGeom prst="rect">
            <a:avLst/>
          </a:prstGeom>
          <a:noFill/>
        </p:spPr>
        <p:txBody>
          <a:bodyPr wrap="square" rtlCol="0">
            <a:spAutoFit/>
          </a:bodyPr>
          <a:lstStyle/>
          <a:p>
            <a:pPr algn="just">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阅读下面的文言语段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鲁有兀者</a:t>
            </a:r>
            <a:r>
              <a:rPr lang="en-US" altLang="zh-CN" sz="1695" baseline="30000" dirty="0">
                <a:latin typeface="微软雅黑" panose="020B0503020204020204" charset="-122"/>
                <a:ea typeface="微软雅黑" panose="020B0503020204020204" charset="-122"/>
              </a:rPr>
              <a:t>[</a:t>
            </a:r>
            <a:r>
              <a:rPr lang="zh-CN" altLang="en-US" sz="1695" baseline="30000" dirty="0">
                <a:latin typeface="微软雅黑" panose="020B0503020204020204" charset="-122"/>
                <a:ea typeface="微软雅黑" panose="020B0503020204020204" charset="-122"/>
              </a:rPr>
              <a:t>注</a:t>
            </a:r>
            <a:r>
              <a:rPr lang="en-US" altLang="zh-CN" sz="1695" baseline="30000"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王骀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从之游者与仲尼相若。常季问于仲尼曰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王骀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兀者也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从之游者与夫子中分鲁。立不教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坐不议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虚而往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实而归。固有不言之教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无形而心成者邪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是何人也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仲尼曰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夫子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圣人也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丘也直后而未往耳。丘将以为师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而况不若丘者乎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奚假鲁国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丘将引天下而与从之。”</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注</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兀者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指断去一只脚的人。</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23549" y="1972063"/>
            <a:ext cx="7697024" cy="73850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下列各组句子中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加点词的意义和用法都不相同的一组是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endParaRPr lang="zh-CN" altLang="en-US" sz="1540" dirty="0">
              <a:solidFill>
                <a:schemeClr val="tx1">
                  <a:lumMod val="50000"/>
                  <a:lumOff val="50000"/>
                </a:schemeClr>
              </a:solidFill>
              <a:latin typeface="微软雅黑" panose="020B0503020204020204" charset="-122"/>
              <a:ea typeface="微软雅黑" panose="020B0503020204020204" charset="-122"/>
            </a:endParaRPr>
          </a:p>
        </p:txBody>
      </p:sp>
      <p:pic>
        <p:nvPicPr>
          <p:cNvPr id="19" name="图片 18" descr="C:\Documents and Settings\Administrator\Application Data\Tencent\Users\53632416\QQ\WinTemp\RichOle\Y1)03N]]GFWM]XXA47QRIK9.png"/>
          <p:cNvPicPr/>
          <p:nvPr/>
        </p:nvPicPr>
        <p:blipFill>
          <a:blip r:embed="rId1" cstate="print"/>
          <a:srcRect/>
          <a:stretch>
            <a:fillRect/>
          </a:stretch>
        </p:blipFill>
        <p:spPr bwMode="auto">
          <a:xfrm>
            <a:off x="778528" y="2320652"/>
            <a:ext cx="3463588" cy="2377744"/>
          </a:xfrm>
          <a:prstGeom prst="rect">
            <a:avLst/>
          </a:prstGeom>
          <a:noFill/>
          <a:ln w="9525">
            <a:noFill/>
            <a:miter lim="800000"/>
            <a:headEnd/>
            <a:tailEnd/>
          </a:ln>
        </p:spPr>
      </p:pic>
      <p:sp>
        <p:nvSpPr>
          <p:cNvPr id="20" name="矩形 19"/>
          <p:cNvSpPr/>
          <p:nvPr/>
        </p:nvSpPr>
        <p:spPr>
          <a:xfrm>
            <a:off x="813558" y="4688439"/>
            <a:ext cx="7614556" cy="6799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1" name="TextBox 14"/>
          <p:cNvSpPr txBox="1"/>
          <p:nvPr/>
        </p:nvSpPr>
        <p:spPr>
          <a:xfrm>
            <a:off x="813558" y="4660950"/>
            <a:ext cx="7587066" cy="770890"/>
          </a:xfrm>
          <a:prstGeom prst="rect">
            <a:avLst/>
          </a:prstGeom>
          <a:noFill/>
        </p:spPr>
        <p:txBody>
          <a:bodyPr wrap="square" rtlCol="0">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连词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表修饰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连词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表假设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连词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表修饰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C.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连词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表递进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连词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表承接。</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78528" y="1999553"/>
            <a:ext cx="7614556" cy="33413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778528" y="1972063"/>
            <a:ext cx="7587066" cy="2809875"/>
          </a:xfrm>
          <a:prstGeom prst="rect">
            <a:avLst/>
          </a:prstGeom>
          <a:noFill/>
        </p:spPr>
        <p:txBody>
          <a:bodyPr wrap="square" rtlCol="0">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鲁国有个被砍掉一只脚的人叫王骀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跟从他学习的人与跟从孔子学习的人一样多。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孔子的学生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常季向孔子问道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王骀是个被砍去了一只脚的人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跟从他学习的人和先生的弟子各占鲁国的一半。他站着不能给人教诲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坐着不能议论大事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弟子们空怀而去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学满而归。难道确有不用言语的教导</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在无形中使弟子心有所获吗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这是什么样的人呢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孔子回答说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王骀先生是一位圣人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只是我的学识、品行落后于他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还没有前去请教他罢了。我将把他作为老师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何况学识、品行不如我孔丘的人呢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何止鲁国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我将引领天下的人跟从他学习。”</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280987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en-US" altLang="zh-CN" sz="1695" dirty="0">
                <a:solidFill>
                  <a:schemeClr val="tx1">
                    <a:lumMod val="50000"/>
                    <a:lumOff val="50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指出下列句子中的关键虚词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并把句子翻译成现代汉语。</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李氏子蟠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年十七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好古文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六艺经传皆通习之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不拘于时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学于余。余嘉其能行古道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师说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以贻之。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韩愈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师说</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关键虚词：</a:t>
            </a:r>
            <a:r>
              <a:rPr lang="en-US" altLang="zh-CN" sz="1695" dirty="0">
                <a:latin typeface="微软雅黑" panose="020B0503020204020204" charset="-122"/>
                <a:ea typeface="微软雅黑" panose="020B0503020204020204" charset="-122"/>
              </a:rPr>
              <a:t>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若入前为寿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寿毕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请以剑舞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因击沛公于坐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杀之。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司马迁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鸿门宴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关键虚词：</a:t>
            </a:r>
            <a:r>
              <a:rPr lang="en-US" altLang="zh-CN" sz="1695" dirty="0">
                <a:latin typeface="微软雅黑" panose="020B0503020204020204" charset="-122"/>
                <a:ea typeface="微软雅黑" panose="020B0503020204020204" charset="-122"/>
              </a:rPr>
              <a:t>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a:t>
            </a:r>
            <a:endParaRPr lang="zh-CN" altLang="en-US" sz="1695"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778528" y="2154399"/>
            <a:ext cx="7619048" cy="26323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815796" y="2272951"/>
            <a:ext cx="7587066"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本题考查理解并翻译文中句子的能力。要翻译对句子的大意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还要准确译出关键词。如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于是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诋毁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诽谤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擅权”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独揽权力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纷乱”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使动用法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杂乱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混乱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屡次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逐渐。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方法指津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作答翻译题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首先要回到句子所在的语境中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根据语境读懂句子的整体意思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然后思考命题者可能确定的赋分点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注意句中重点实词、虚词、活用和句式。翻译时以直译为主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意译为辅。翻译后的句子要通顺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不能出现病句。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498881" y="2026475"/>
            <a:ext cx="7976670" cy="32203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498881" y="2015856"/>
            <a:ext cx="8017904" cy="314960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关键虚词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第一个“之”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代指六艺经传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、第一个“于”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表被动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、第二个“于”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介词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连词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表目的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、第二个“之”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第三人称代词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指李蟠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李氏的儿子李蟠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十七岁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爱好古文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六经”的经文和传文都普遍学习了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不被世俗限制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向我学习。我赞许他能履行古人从师学习的风尚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写了这篇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师说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来送给他。</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关键虚词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第二人称代词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介词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副词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趁机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介词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你进去上前祝酒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祝酒完了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请求用剑起舞助兴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趁机把刘邦击倒在座位上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杀掉他。</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348932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zh-CN" altLang="en-US" sz="1695" dirty="0">
                <a:latin typeface="微软雅黑" panose="020B0503020204020204" charset="-122"/>
                <a:ea typeface="微软雅黑" panose="020B0503020204020204" charset="-122"/>
              </a:rPr>
              <a:t>阅读下面的文言语段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指出画线句子中的关键虚词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并把句子翻译成现代汉语。</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卫嗣公使人为客过关市</a:t>
            </a:r>
            <a:r>
              <a:rPr lang="en-US" altLang="zh-CN" sz="1695"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关市苛难之</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因事关市以金</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关吏乃舍之。嗣公为关吏曰</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某时有客过而所</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与汝金</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而汝因遣之。”关市乃大恐</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而以嗣公为明察。</a:t>
            </a:r>
            <a:endParaRPr lang="zh-CN" altLang="en-US" sz="1695" u="sng"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关键虚词：</a:t>
            </a:r>
            <a:r>
              <a:rPr lang="en-US" altLang="zh-CN" sz="1695" dirty="0">
                <a:latin typeface="微软雅黑" panose="020B0503020204020204" charset="-122"/>
                <a:ea typeface="微软雅黑" panose="020B0503020204020204" charset="-122"/>
              </a:rPr>
              <a:t>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23549" y="2054184"/>
            <a:ext cx="7752002" cy="237232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8244" y="2043565"/>
            <a:ext cx="7669534" cy="21304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关键虚词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第三人称代词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代指商客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、第一个“因”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副词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于是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、第一个“以”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介词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、第一个“乃”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副词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、第一个“而”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第二人称代词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你的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、第二个“而”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连词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表承接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可不翻译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、第二个“因”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副词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认为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见参考译文中画横线的句子。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u="sng"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23549" y="2054184"/>
            <a:ext cx="7752002" cy="31926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8244" y="2043565"/>
            <a:ext cx="7669534" cy="179006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卫嗣公派人假扮成商客经过关口的集市</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掌管关口集市的人责难他</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于是他用金子贿赂掌管集市的官吏</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官吏才让他通行。卫嗣公对掌管关口集市的官吏说</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某个时候</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曾经</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有个商客经过你的关卡</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给了你金子</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你才放行。”掌管关口集市的人便非常害怕</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认为卫嗣公能明察秋毫。</a:t>
            </a:r>
            <a:endParaRPr lang="zh-CN" altLang="en-US" sz="1695" u="sng"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96060" y="2476636"/>
            <a:ext cx="7604905" cy="1790065"/>
          </a:xfrm>
          <a:prstGeom prst="rect">
            <a:avLst/>
          </a:prstGeom>
          <a:noFill/>
        </p:spPr>
        <p:txBody>
          <a:bodyPr wrap="square" rtlCol="0">
            <a:spAutoFit/>
          </a:bodyPr>
          <a:lstStyle/>
          <a:p>
            <a:pPr algn="just">
              <a:lnSpc>
                <a:spcPct val="130000"/>
              </a:lnSpc>
              <a:spcAft>
                <a:spcPts val="0"/>
              </a:spcAft>
            </a:pPr>
            <a:r>
              <a:rPr lang="zh-CN" altLang="en-US" sz="1695" b="1" dirty="0">
                <a:latin typeface="微软雅黑" panose="020B0503020204020204" charset="-122"/>
                <a:ea typeface="微软雅黑" panose="020B0503020204020204" charset="-122"/>
              </a:rPr>
              <a:t>技法</a:t>
            </a:r>
            <a:r>
              <a:rPr lang="en-US" altLang="zh-CN" sz="1695" b="1" dirty="0">
                <a:latin typeface="微软雅黑" panose="020B0503020204020204" charset="-122"/>
                <a:ea typeface="微软雅黑" panose="020B0503020204020204" charset="-122"/>
              </a:rPr>
              <a:t>10</a:t>
            </a:r>
            <a:r>
              <a:rPr lang="zh-CN" altLang="en-US" sz="1695" b="1" dirty="0">
                <a:latin typeface="微软雅黑" panose="020B0503020204020204" charset="-122"/>
                <a:ea typeface="微软雅黑" panose="020B0503020204020204" charset="-122"/>
              </a:rPr>
              <a:t>　理解文言虚词六招</a:t>
            </a:r>
            <a:endParaRPr lang="en-US" altLang="zh-CN" sz="1695" b="1"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句意分析法</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根据句子的大意推断文言虚词在文中的意义和用法。如“积土成山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风雨兴焉”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劝学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句子的大意是“堆积土石成为高山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风雨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在这里兴起”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由此确定“焉”是兼词“于之”“于此”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兴焉”即“在这里兴起”。</a:t>
            </a:r>
            <a:endParaRPr lang="zh-CN" altLang="en-US" sz="1695" dirty="0">
              <a:latin typeface="微软雅黑" panose="020B0503020204020204" charset="-122"/>
              <a:ea typeface="微软雅黑" panose="020B0503020204020204" charset="-122"/>
            </a:endParaRPr>
          </a:p>
        </p:txBody>
      </p:sp>
      <p:grpSp>
        <p:nvGrpSpPr>
          <p:cNvPr id="8" name="组合 38"/>
          <p:cNvGrpSpPr/>
          <p:nvPr/>
        </p:nvGrpSpPr>
        <p:grpSpPr>
          <a:xfrm>
            <a:off x="783076" y="1960439"/>
            <a:ext cx="1220354" cy="404110"/>
            <a:chOff x="2074961" y="4329310"/>
            <a:chExt cx="2909003" cy="641309"/>
          </a:xfrm>
        </p:grpSpPr>
        <p:pic>
          <p:nvPicPr>
            <p:cNvPr id="9"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247244" y="4411332"/>
              <a:ext cx="2736720" cy="559287"/>
            </a:xfrm>
            <a:prstGeom prst="rect">
              <a:avLst/>
            </a:prstGeom>
          </p:spPr>
          <p:txBody>
            <a:bodyPr wrap="none">
              <a:spAutoFit/>
            </a:bodyPr>
            <a:lstStyle/>
            <a:p>
              <a:r>
                <a:rPr lang="zh-CN" altLang="en-US" sz="1695" b="1" spc="200" dirty="0">
                  <a:solidFill>
                    <a:schemeClr val="bg1"/>
                  </a:solidFill>
                  <a:latin typeface="微软雅黑" panose="020B0503020204020204" charset="-122"/>
                  <a:ea typeface="微软雅黑" panose="020B0503020204020204" charset="-122"/>
                </a:rPr>
                <a:t>考点精讲</a:t>
              </a:r>
              <a:endParaRPr lang="zh-CN" altLang="en-US" sz="1695"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723549" y="1972063"/>
            <a:ext cx="7697024" cy="3829685"/>
            <a:chOff x="1880324" y="2874936"/>
            <a:chExt cx="20002640" cy="9952394"/>
          </a:xfrm>
        </p:grpSpPr>
        <p:sp>
          <p:nvSpPr>
            <p:cNvPr id="8" name="TextBox 7"/>
            <p:cNvSpPr txBox="1"/>
            <p:nvPr/>
          </p:nvSpPr>
          <p:spPr>
            <a:xfrm>
              <a:off x="1880324" y="2874936"/>
              <a:ext cx="20002640" cy="9952394"/>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技法小练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翻译文中加横线的句子。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注意加点虚词的翻译</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崔瑗字子玉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早孤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锐志好学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尽能传其父业。年十八游学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遂明天官、历数、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京房易传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诸儒宗之。年四十馀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始为郡吏。以事系东郡发干狱。</a:t>
              </a:r>
              <a:r>
                <a:rPr lang="zh-CN" altLang="en-US" sz="1695" u="sng" dirty="0">
                  <a:latin typeface="微软雅黑" panose="020B0503020204020204" charset="-122"/>
                  <a:ea typeface="微软雅黑" panose="020B0503020204020204" charset="-122"/>
                </a:rPr>
                <a:t>狱掾善为</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礼</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瑗间考讯时</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辄问以</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礼</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说。</a:t>
              </a:r>
              <a:r>
                <a:rPr lang="zh-CN" altLang="en-US" sz="1695" dirty="0">
                  <a:latin typeface="微软雅黑" panose="020B0503020204020204" charset="-122"/>
                  <a:ea typeface="微软雅黑" panose="020B0503020204020204" charset="-122"/>
                </a:rPr>
                <a:t>其专心好学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虽颠沛必于是。</a:t>
              </a:r>
              <a:r>
                <a:rPr lang="zh-CN" altLang="en-US" sz="1695" u="sng" dirty="0">
                  <a:latin typeface="微软雅黑" panose="020B0503020204020204" charset="-122"/>
                  <a:ea typeface="微软雅黑" panose="020B0503020204020204" charset="-122"/>
                </a:rPr>
                <a:t>后事释归家</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为度辽将军邓遵所辟。</a:t>
              </a:r>
              <a:r>
                <a:rPr lang="zh-CN" altLang="en-US" sz="1695" dirty="0">
                  <a:latin typeface="微软雅黑" panose="020B0503020204020204" charset="-122"/>
                  <a:ea typeface="微软雅黑" panose="020B0503020204020204" charset="-122"/>
                </a:rPr>
                <a:t>居无何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遵被诛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瑗免归。</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狱掾善为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瑗间考讯时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辄问以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后事释归家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为度辽将军邓遵所辟。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50000"/>
                    <a:lumOff val="50000"/>
                  </a:schemeClr>
                </a:solidFill>
                <a:latin typeface="微软雅黑" panose="020B0503020204020204" charset="-122"/>
                <a:ea typeface="微软雅黑" panose="020B0503020204020204" charset="-122"/>
              </a:endParaRPr>
            </a:p>
          </p:txBody>
        </p:sp>
        <p:sp>
          <p:nvSpPr>
            <p:cNvPr id="9" name="TextBox 75"/>
            <p:cNvSpPr txBox="1"/>
            <p:nvPr/>
          </p:nvSpPr>
          <p:spPr>
            <a:xfrm>
              <a:off x="4488814" y="10200127"/>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75"/>
            <p:cNvSpPr txBox="1"/>
            <p:nvPr/>
          </p:nvSpPr>
          <p:spPr>
            <a:xfrm>
              <a:off x="10009436" y="8486650"/>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75"/>
            <p:cNvSpPr txBox="1"/>
            <p:nvPr/>
          </p:nvSpPr>
          <p:spPr>
            <a:xfrm>
              <a:off x="3528716" y="8466116"/>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619048" cy="32859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32087" cy="280987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狱曹的属吏对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礼经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很有研究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崔瑗受审讯之余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常常拿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礼经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中的有关问题向狱曹的属吏请教。</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后来官司结案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崔瑗回到家乡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被度辽将军邓遵征召。</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此句中的“为”和“以”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根据句意“狱曹的属吏对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礼经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很有研究”和“常常拿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礼经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中的有关问题向狱曹的属吏请教”可确定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分别为“研究”</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“介词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拿”。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根据句意“被度辽将军邓遵征召”可判断此句为被动句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为”和“所”连用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表被动。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8528" y="1999552"/>
            <a:ext cx="7619048" cy="32028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6018" y="2054531"/>
            <a:ext cx="7532087" cy="280987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崔瑗字子玉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在他幼年时父亲去世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他立志专心求学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能够全部继承他父亲的学业。他十八岁时交游问学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于是通晓天文、历法、</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京房易传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诸多学者把他当作宗师。崔瑗在四十多岁时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才任郡衙的办事吏员。后来因事被关进东郡发干县的监狱。狱曹的属吏对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礼经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很有研究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崔瑗受审讯之余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常常拿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礼经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中的有关问题向狱曹的属吏请教。他专心好学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即使身处颠沛流离之境也一定像这样一心从事学问研究。后来官司结案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崔瑗回到家乡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被度辽将军邓遵征召。不久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邓遵被杀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崔瑗被免职而归。</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213042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语法辨析法</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语法辨析法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即通过分析句中的语法结构去理解虚词在句中的用法。如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如今人方为刀俎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我为鱼肉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何辞为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鸿门宴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句中有三个“为”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前两句的主语分别是“人”和“我”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宾语分别是“刀俎”和“鱼肉”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故前两个“为”应为谓语动词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译为“是”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末句中的“何辞”即“辞何”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是个动宾结构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主语承前省略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可见句末的“为”是表疑问的语气词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不表示实在意义。</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23549" y="1932730"/>
            <a:ext cx="7697024" cy="348932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技法小练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en-US" altLang="zh-CN" sz="1695" b="1"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翻译文中加横线的句子。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注意加点虚词的翻译</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zh-CN" altLang="en-US" sz="1695" u="sng" dirty="0">
                <a:latin typeface="微软雅黑" panose="020B0503020204020204" charset="-122"/>
                <a:ea typeface="微软雅黑" panose="020B0503020204020204" charset="-122"/>
              </a:rPr>
              <a:t>楚人和氏得玉璞楚山中</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奉而献之厉王。</a:t>
            </a:r>
            <a:r>
              <a:rPr lang="zh-CN" altLang="en-US" sz="1695" dirty="0">
                <a:latin typeface="微软雅黑" panose="020B0503020204020204" charset="-122"/>
                <a:ea typeface="微软雅黑" panose="020B0503020204020204" charset="-122"/>
              </a:rPr>
              <a:t>厉王使玉人相之。玉人曰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石也。”</a:t>
            </a:r>
            <a:r>
              <a:rPr lang="zh-CN" altLang="en-US" sz="1695" u="sng" dirty="0">
                <a:latin typeface="微软雅黑" panose="020B0503020204020204" charset="-122"/>
                <a:ea typeface="微软雅黑" panose="020B0503020204020204" charset="-122"/>
              </a:rPr>
              <a:t>王以和为诳</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而刖</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砍掉</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其左足。</a:t>
            </a:r>
            <a:r>
              <a:rPr lang="zh-CN" altLang="en-US" sz="1695" dirty="0">
                <a:latin typeface="微软雅黑" panose="020B0503020204020204" charset="-122"/>
                <a:ea typeface="微软雅黑" panose="020B0503020204020204" charset="-122"/>
              </a:rPr>
              <a:t>及厉王薨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武王即位。和又奉其璞而献之武王。武王使玉人相之。又曰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石也。”王又以和为诳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而刖其右足。武王薨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文王即位。和乃抱其璞而哭于楚山之下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三日三夜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泪尽而继之以血。</a:t>
            </a:r>
            <a:r>
              <a:rPr lang="zh-CN" altLang="en-US" sz="1695" u="sng" dirty="0">
                <a:latin typeface="微软雅黑" panose="020B0503020204020204" charset="-122"/>
                <a:ea typeface="微软雅黑" panose="020B0503020204020204" charset="-122"/>
              </a:rPr>
              <a:t>王闻之</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使人问其故</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曰</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天下之刖者多矣</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子奚哭之悲也</a:t>
            </a:r>
            <a:r>
              <a:rPr lang="en-US" altLang="zh-CN" sz="1695" u="sng"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和曰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吾非悲刖也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悲夫宝玉而题之以石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贞士而名之以诳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此吾所以悲也。”王乃使玉人理其璞而得宝焉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遂命曰“和氏之璧”。 </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96060" y="1988147"/>
            <a:ext cx="7669534" cy="35190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6547" y="1978300"/>
            <a:ext cx="7619048" cy="994664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参考译文</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贾生名叫贾谊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是洛阳人。十八岁的时候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便以博通诗书、能写文章而在全郡有名气。当时吴廷尉是河南郡郡守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听说贾谊是个优秀的人才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就把他召到自己门下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对他很赏识。文帝即位不久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听说河南郡的吴郡守治理政事在全国最有成绩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过去又与李斯是同乡而常向李斯学习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就征召他为廷尉。吴廷尉便向皇帝推荐贾谊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说他很年轻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颇为通晓诸子百家的学说。文帝便征召贾谊为博士。当时贾谊才二十多岁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在朝臣中是最年轻的。每当皇帝诏令臣下商议政事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各位老先生无言答对时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而贾谊却总能答得很完满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人人都觉得贾谊所讲的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正是自己所要说的。于是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大家都认为自己的才能赶不上贾谊。孝文帝很喜欢他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对他破格提拔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一年之内贾谊就升任太中大夫。贾谊认为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从西汉建立到文帝即位二十多年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天下和睦融洽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应当更定历法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改变车马、服饰的颜色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订正法令制度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确定官职名称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大兴礼乐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便详细草拟了各项仪礼和办法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色彩崇尚黄色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官印字数采用五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重新确定官职名称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全盘变更秦朝的法度。文帝刚刚即位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谦恭谨慎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一时还顾不上这些事。各项律令的更定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以及在京城的诸侯全部前往封国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这些主张都是贾谊提出的。因此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文帝和大臣商议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打算把贾谊提拔到公卿的位置。绛侯周勃、颍阴侯灌婴、东阳侯张相如、御史大夫冯敬等人都忌恨贾谊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于是说贾谊坏话道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洛阳之人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年轻学浅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一味想独揽权力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使事情变得复杂混乱。”从此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皇帝就疏远了贾谊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不再采纳他的建议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并任他为长沙王太傅。贾谊向文帝告辞之后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前往长沙赴任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在渡湘江的时候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作了一首赋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来凭吊屈原。贾谊担任长沙王太傅三年。一年多之后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贾谊被征召到京城晋见皇帝。正赶上文帝坐在宣室接受神的赐福。文帝有感于鬼神之事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便询问贾谊鬼神的本源。贾谊就详细说明了所以会有鬼神之事的种种情形。一直谈到夜半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在座席上文帝不知不觉地向贾谊面前移动。谈完之后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文帝说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我好久没见贾生了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自以为超过了他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今天看来还是不如他。”过了不久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文帝任命贾谊为梁怀王太傅。梁怀王是文帝的小儿子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很受宠爱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又喜欢读书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所以文帝让贾谊做他的老师。文帝又封淮南厉王的四个儿子都为列侯。贾谊劝谏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认为国家祸患就要从这里开始了。贾生屡次上奏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说诸侯封地有的接连数郡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不合古代制度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可以逐渐削减其封地。文帝不听。几年以后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梁怀王骑马时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从马上跌下摔死了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没有后代。贾谊认为自己这个老师没有当好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很伤心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哭泣了一年多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也死去了。</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723549" y="1932730"/>
            <a:ext cx="7697024" cy="3489325"/>
            <a:chOff x="1880324" y="2772718"/>
            <a:chExt cx="20002640" cy="9067883"/>
          </a:xfrm>
        </p:grpSpPr>
        <p:grpSp>
          <p:nvGrpSpPr>
            <p:cNvPr id="15" name="组合 14"/>
            <p:cNvGrpSpPr/>
            <p:nvPr/>
          </p:nvGrpSpPr>
          <p:grpSpPr>
            <a:xfrm>
              <a:off x="1880324" y="2772718"/>
              <a:ext cx="20002640" cy="9067883"/>
              <a:chOff x="1880324" y="2772718"/>
              <a:chExt cx="20002640" cy="9067883"/>
            </a:xfrm>
          </p:grpSpPr>
          <p:grpSp>
            <p:nvGrpSpPr>
              <p:cNvPr id="4" name="组合 12"/>
              <p:cNvGrpSpPr/>
              <p:nvPr/>
            </p:nvGrpSpPr>
            <p:grpSpPr>
              <a:xfrm>
                <a:off x="1880324" y="2772718"/>
                <a:ext cx="20002640" cy="9067883"/>
                <a:chOff x="1880324" y="2874936"/>
                <a:chExt cx="20002640" cy="9067883"/>
              </a:xfrm>
            </p:grpSpPr>
            <p:sp>
              <p:nvSpPr>
                <p:cNvPr id="8" name="TextBox 7"/>
                <p:cNvSpPr txBox="1"/>
                <p:nvPr/>
              </p:nvSpPr>
              <p:spPr>
                <a:xfrm>
                  <a:off x="1880324" y="2874936"/>
                  <a:ext cx="20002640" cy="9067883"/>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楚人和氏得玉璞楚山中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奉而献之厉王。</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王以和为诳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而刖其左足。</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王闻之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使人问其故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天下之刖者多矣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子奚哭之悲也</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50000"/>
                        <a:lumOff val="50000"/>
                      </a:schemeClr>
                    </a:solidFill>
                    <a:latin typeface="微软雅黑" panose="020B0503020204020204" charset="-122"/>
                    <a:ea typeface="微软雅黑" panose="020B0503020204020204" charset="-122"/>
                  </a:endParaRPr>
                </a:p>
              </p:txBody>
            </p:sp>
            <p:sp>
              <p:nvSpPr>
                <p:cNvPr id="9" name="TextBox 75"/>
                <p:cNvSpPr txBox="1"/>
                <p:nvPr/>
              </p:nvSpPr>
              <p:spPr>
                <a:xfrm>
                  <a:off x="8988771" y="3190620"/>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75"/>
                <p:cNvSpPr txBox="1"/>
                <p:nvPr/>
              </p:nvSpPr>
              <p:spPr>
                <a:xfrm>
                  <a:off x="2048248" y="4970639"/>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2" name="TextBox 75"/>
              <p:cNvSpPr txBox="1"/>
              <p:nvPr/>
            </p:nvSpPr>
            <p:spPr>
              <a:xfrm>
                <a:off x="8641284" y="6654397"/>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75"/>
              <p:cNvSpPr txBox="1"/>
              <p:nvPr/>
            </p:nvSpPr>
            <p:spPr>
              <a:xfrm>
                <a:off x="5472932" y="4856390"/>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75"/>
              <p:cNvSpPr txBox="1"/>
              <p:nvPr/>
            </p:nvSpPr>
            <p:spPr>
              <a:xfrm>
                <a:off x="4918012" y="6634428"/>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6" name="TextBox 75"/>
            <p:cNvSpPr txBox="1"/>
            <p:nvPr/>
          </p:nvSpPr>
          <p:spPr>
            <a:xfrm>
              <a:off x="13107732" y="6654397"/>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619048" cy="32859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32087" cy="34893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楚人卞和在楚山得到一块玉璞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捧着它去献给厉王。</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厉王认为卞和说假话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于是叫人砍掉了卞和的左脚。</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文王听说后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派人前来询问其中的缘故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天下被砍掉脚的人还有很多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你为什么哭得如此悲痛呢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之”放在动词“献”之后做宾语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代指“玉璞”。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以”处在谓语的位置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意为“认为”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其”修饰“左足”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与“左足”合在一起做动词“刖”的宾语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意为“他的”。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其”修饰“故”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与“故”合在一起做动词“问”的宾语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意为“其中的”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第一个“之”为助词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第二个“之”为代词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被砍足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这件事”。</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8528" y="1999553"/>
            <a:ext cx="7619048" cy="33967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6018" y="2054531"/>
            <a:ext cx="7532087" cy="3371215"/>
          </a:xfrm>
          <a:prstGeom prst="rect">
            <a:avLst/>
          </a:prstGeom>
        </p:spPr>
        <p:txBody>
          <a:bodyPr wrap="square">
            <a:spAutoFit/>
          </a:bodyPr>
          <a:lstStyle/>
          <a:p>
            <a:pPr eaLnBrk="1" hangingPunct="1">
              <a:lnSpc>
                <a:spcPct val="114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14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楚人卞和在楚山得到一块玉璞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捧着它去献给厉王。厉王让玉匠察看那块玉璞。玉匠说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这是块石头。”厉王认为卞和说假话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于是叫人砍掉了卞和的左脚。等到厉王死去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楚武王即位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卞和又捧着他的那块玉璞去献给武王。武王让玉匠察看那块璞。玉匠又说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这是块石头。”武王也认为卞和说假话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于是就叫人砍掉了他的右脚。武王死后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楚文王即位。卞和抱着他的玉璞在楚山脚下哭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哭了三天三夜</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泪水流干了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接着又流出血泪来。文王听说后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派人前来询问其中的缘故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天下被砍掉脚的人还有很多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你为什么哭得如此悲痛呢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卞和说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我不是为自己被砍掉双脚而感到悲痛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我是为先王把宝玉当成石头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把忠贞的人当成骗子而感到悲痛。”文王于是叫匠人雕琢那块玉璞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果然得到一块璧</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于是将璧命名为“和氏之璧”。</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213042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判断词性法</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在高考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要求重点掌握的</a:t>
            </a:r>
            <a:r>
              <a:rPr lang="en-US" altLang="zh-CN" sz="1695" dirty="0">
                <a:latin typeface="微软雅黑" panose="020B0503020204020204" charset="-122"/>
                <a:ea typeface="微软雅黑" panose="020B0503020204020204" charset="-122"/>
              </a:rPr>
              <a:t>18</a:t>
            </a:r>
            <a:r>
              <a:rPr lang="zh-CN" altLang="en-US" sz="1695" dirty="0">
                <a:latin typeface="微软雅黑" panose="020B0503020204020204" charset="-122"/>
                <a:ea typeface="微软雅黑" panose="020B0503020204020204" charset="-122"/>
              </a:rPr>
              <a:t>个虚词中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有很多词身兼两类词性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甚至是多类词性。只要能根据上下文语意的联系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确定这个词在几个句子中的词性不同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那么其用法也就肯定不同了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问题也便迎刃而解了。如“尽吾志也而不能至者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可以无悔矣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其孰能讥之乎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游褒禅山记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其”不充当句子成分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只表反问语气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因此应该是副词。</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4"/>
          <p:cNvGrpSpPr/>
          <p:nvPr/>
        </p:nvGrpSpPr>
        <p:grpSpPr>
          <a:xfrm>
            <a:off x="723549" y="1932730"/>
            <a:ext cx="7697024" cy="4169410"/>
            <a:chOff x="1880324" y="2772718"/>
            <a:chExt cx="20002640" cy="10835254"/>
          </a:xfrm>
        </p:grpSpPr>
        <p:grpSp>
          <p:nvGrpSpPr>
            <p:cNvPr id="5" name="组合 12"/>
            <p:cNvGrpSpPr/>
            <p:nvPr/>
          </p:nvGrpSpPr>
          <p:grpSpPr>
            <a:xfrm>
              <a:off x="1880324" y="2772718"/>
              <a:ext cx="20002640" cy="10835254"/>
              <a:chOff x="1880324" y="2874936"/>
              <a:chExt cx="20002640" cy="10835254"/>
            </a:xfrm>
          </p:grpSpPr>
          <p:sp>
            <p:nvSpPr>
              <p:cNvPr id="8" name="TextBox 7"/>
              <p:cNvSpPr txBox="1"/>
              <p:nvPr/>
            </p:nvSpPr>
            <p:spPr>
              <a:xfrm>
                <a:off x="1880324" y="2874936"/>
                <a:ext cx="20002640" cy="10835254"/>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技法小练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翻译文中加横线的句子。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注意加点虚词的翻译</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太祖尝弹雀于后园</a:t>
                </a:r>
                <a:r>
                  <a:rPr lang="en-US" altLang="zh-CN" sz="1695"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有群臣称有急事请见</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太祖亟见之</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其所奏乃常事耳。上怒</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诘其故</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对曰</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臣以尚急于弹雀。”</a:t>
                </a:r>
                <a:r>
                  <a:rPr lang="zh-CN" altLang="en-US" sz="1695" dirty="0">
                    <a:latin typeface="微软雅黑" panose="020B0503020204020204" charset="-122"/>
                    <a:ea typeface="微软雅黑" panose="020B0503020204020204" charset="-122"/>
                  </a:rPr>
                  <a:t>上愈怒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举柱斧柄撞其口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堕两齿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其人徐俯拾齿置怀中。上骂曰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汝怀齿欲讼我耶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臣不能讼陛下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自当有史官书之。”上悦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赐金帛慰劳之。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涑水记闻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有群臣称有急事请见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太祖亟见之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其所奏乃常事耳。</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上怒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诘其故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臣以尚急于弹雀。”</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zh-CN" altLang="en-US" sz="1695" dirty="0">
                  <a:solidFill>
                    <a:schemeClr val="tx1">
                      <a:lumMod val="50000"/>
                      <a:lumOff val="50000"/>
                    </a:schemeClr>
                  </a:solidFill>
                  <a:latin typeface="微软雅黑" panose="020B0503020204020204" charset="-122"/>
                  <a:ea typeface="微软雅黑" panose="020B0503020204020204" charset="-122"/>
                </a:endParaRPr>
              </a:p>
            </p:txBody>
          </p:sp>
          <p:sp>
            <p:nvSpPr>
              <p:cNvPr id="9" name="TextBox 75"/>
              <p:cNvSpPr txBox="1"/>
              <p:nvPr/>
            </p:nvSpPr>
            <p:spPr>
              <a:xfrm>
                <a:off x="8785300" y="10252650"/>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75"/>
              <p:cNvSpPr txBox="1"/>
              <p:nvPr/>
            </p:nvSpPr>
            <p:spPr>
              <a:xfrm>
                <a:off x="6409036" y="9720462"/>
                <a:ext cx="2857520"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
          <p:nvSpPr>
            <p:cNvPr id="12" name="TextBox 75"/>
            <p:cNvSpPr txBox="1"/>
            <p:nvPr/>
          </p:nvSpPr>
          <p:spPr>
            <a:xfrm>
              <a:off x="7208916" y="10084843"/>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75"/>
            <p:cNvSpPr txBox="1"/>
            <p:nvPr/>
          </p:nvSpPr>
          <p:spPr>
            <a:xfrm>
              <a:off x="9024124" y="8322100"/>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619048" cy="32859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32087" cy="34893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有几个大臣称有急事求见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宋太祖急忙召见了他们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但是他们上奏的都是很普通的事情。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宋太祖大怒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责问他们说有急事的原因。一个大臣回答说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我认为这些平常的事情比打鸟雀更紧急些。”</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之”既可以做动词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也可以做代词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还可以做助词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一般用作代词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此句中的“之”放在动词“见”之后做宾语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代指“求见的大臣”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其”既可以做代词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也可以做副词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还可以做助词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一般用作代词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此句中的“其”为代词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做主语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代指“他们”。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以”既可以做动词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也可以做介词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还可以做助词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一般用作介词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此句中做动词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译为“认为”。“于”为介词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译为“比”。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8528" y="1999553"/>
            <a:ext cx="7922130" cy="31473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6018" y="2054531"/>
            <a:ext cx="7532087" cy="280987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宋太祖曾经在皇宫的后园打鸟雀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有几个大臣称有急事求见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宋太祖急忙召见了他们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但是他们上奏的都是很普通的事情。宋太祖大怒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责问他们说有急事的原因。一个大臣回答说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我认为这些平常的事情比打鸟雀更紧急些。”宋太祖更加生气了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拿起柱斧</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用水晶制的小斧</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的柄打在大臣的嘴上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打掉了大臣的两颗牙齿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那人慢慢捡起牙齿揣在怀里。太祖骂道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你把牙齿揣在怀里是想告我的状吗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那人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回答说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我不能告陛下的状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可陛下的所作所为自然会有史官记载它。”太祖高兴了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赏赐给大臣钱物用来抚慰他。</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17900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同位互推法</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理解虚词可以根据句子的对称关系来推断。有些文言句子讲究整齐、对称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抓住这一点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我们可从一个词的意义和用法推知相同位置的另外一个词的意义和用法。如“舟遥遥以轻飏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风飘飘而吹衣”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归去来兮辞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中“以”和“而”处于对应位置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而”是表修饰的连词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由此可推断“以”也是表修饰的连词。</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694000" y="1913737"/>
            <a:ext cx="7970177" cy="4169410"/>
            <a:chOff x="1803532" y="2723361"/>
            <a:chExt cx="20712496" cy="10835254"/>
          </a:xfrm>
        </p:grpSpPr>
        <p:sp>
          <p:nvSpPr>
            <p:cNvPr id="8" name="TextBox 7"/>
            <p:cNvSpPr txBox="1"/>
            <p:nvPr/>
          </p:nvSpPr>
          <p:spPr>
            <a:xfrm>
              <a:off x="1803532" y="2723361"/>
              <a:ext cx="20002640" cy="10835254"/>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技法小练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回答问题。</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晏子方食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景公使使者至。分食食之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使者不饱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晏子亦不饱。使者反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言之公。</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公曰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晏子之家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若是其贫也。寡人不知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是寡人之过也。”使吏致千金与市租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请以奉宾客。晏子辞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三致之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终再拜而辞曰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婴之家不贫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以君之赐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泽覆三族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延及交游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以振百姓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君之赐也厚矣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婴之家不贫也。婴闻之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夫厚取之君而施之民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是臣代君君民也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忠臣不为也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厚取之君而不施于民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是为筐箧之藏也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仁人不为也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进取于君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退得罪于士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身死而财迁于它人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是为宰藏也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智者不为也。夫十总之布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一豆之食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足于中免矣。”</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50000"/>
                    <a:lumOff val="50000"/>
                  </a:schemeClr>
                </a:solidFill>
                <a:latin typeface="微软雅黑" panose="020B0503020204020204" charset="-122"/>
                <a:ea typeface="微软雅黑" panose="020B0503020204020204" charset="-122"/>
              </a:endParaRPr>
            </a:p>
          </p:txBody>
        </p:sp>
        <p:sp>
          <p:nvSpPr>
            <p:cNvPr id="9" name="TextBox 75"/>
            <p:cNvSpPr txBox="1"/>
            <p:nvPr/>
          </p:nvSpPr>
          <p:spPr>
            <a:xfrm>
              <a:off x="18578388" y="4865716"/>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0" name="TextBox 75"/>
            <p:cNvSpPr txBox="1"/>
            <p:nvPr/>
          </p:nvSpPr>
          <p:spPr>
            <a:xfrm>
              <a:off x="19658508" y="5689688"/>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1" name="TextBox 75"/>
            <p:cNvSpPr txBox="1"/>
            <p:nvPr/>
          </p:nvSpPr>
          <p:spPr>
            <a:xfrm>
              <a:off x="14185900" y="5660709"/>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2" name="TextBox 75"/>
            <p:cNvSpPr txBox="1"/>
            <p:nvPr/>
          </p:nvSpPr>
          <p:spPr>
            <a:xfrm>
              <a:off x="15969588" y="6587728"/>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3" name="TextBox 75"/>
            <p:cNvSpPr txBox="1"/>
            <p:nvPr/>
          </p:nvSpPr>
          <p:spPr>
            <a:xfrm>
              <a:off x="17459120" y="7462383"/>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4" name="TextBox 75"/>
            <p:cNvSpPr txBox="1"/>
            <p:nvPr/>
          </p:nvSpPr>
          <p:spPr>
            <a:xfrm>
              <a:off x="3446649" y="834782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5" name="TextBox 75"/>
            <p:cNvSpPr txBox="1"/>
            <p:nvPr/>
          </p:nvSpPr>
          <p:spPr>
            <a:xfrm>
              <a:off x="5904980" y="8278289"/>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6" name="TextBox 75"/>
            <p:cNvSpPr txBox="1"/>
            <p:nvPr/>
          </p:nvSpPr>
          <p:spPr>
            <a:xfrm>
              <a:off x="9433372" y="8326050"/>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7" name="TextBox 75"/>
            <p:cNvSpPr txBox="1"/>
            <p:nvPr/>
          </p:nvSpPr>
          <p:spPr>
            <a:xfrm>
              <a:off x="15720868" y="8360423"/>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8" name="TextBox 75"/>
            <p:cNvSpPr txBox="1"/>
            <p:nvPr/>
          </p:nvSpPr>
          <p:spPr>
            <a:xfrm>
              <a:off x="6104575" y="9189717"/>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9" name="TextBox 75"/>
            <p:cNvSpPr txBox="1"/>
            <p:nvPr/>
          </p:nvSpPr>
          <p:spPr>
            <a:xfrm>
              <a:off x="14790190" y="9211488"/>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699741" y="2043565"/>
            <a:ext cx="7697024" cy="3131084"/>
            <a:chOff x="1818452" y="3060750"/>
            <a:chExt cx="20002640" cy="8136904"/>
          </a:xfrm>
        </p:grpSpPr>
        <p:sp>
          <p:nvSpPr>
            <p:cNvPr id="8" name="TextBox 7"/>
            <p:cNvSpPr txBox="1"/>
            <p:nvPr/>
          </p:nvSpPr>
          <p:spPr>
            <a:xfrm>
              <a:off x="1818452" y="3060750"/>
              <a:ext cx="20002640" cy="5536442"/>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景公谓晏子曰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昔吾先君桓公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以书社五百封管仲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不辞而受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子辞之何也</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晏子曰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婴闻之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圣人千虑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必有一失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愚人千虑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必有一得。意者管仲之失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而婴之得者耶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故再拜而不敢受命。”</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下列各组句子中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加点词的用法不相同的一组是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50000"/>
                    <a:lumOff val="50000"/>
                  </a:schemeClr>
                </a:solidFill>
                <a:latin typeface="微软雅黑" panose="020B0503020204020204" charset="-122"/>
                <a:ea typeface="微软雅黑" panose="020B0503020204020204" charset="-122"/>
              </a:endParaRPr>
            </a:p>
          </p:txBody>
        </p:sp>
        <p:pic>
          <p:nvPicPr>
            <p:cNvPr id="10" name="图片 9" descr="C:\Documents and Settings\Administrator\Application Data\Tencent\Users\53632416\QQ\WinTemp\RichOle\7(H@@NBV0VK5Z(`4HW1OJ(Y.png"/>
            <p:cNvPicPr/>
            <p:nvPr/>
          </p:nvPicPr>
          <p:blipFill>
            <a:blip r:embed="rId1" cstate="print"/>
            <a:srcRect/>
            <a:stretch>
              <a:fillRect/>
            </a:stretch>
          </p:blipFill>
          <p:spPr bwMode="auto">
            <a:xfrm>
              <a:off x="3312692" y="6445126"/>
              <a:ext cx="15193688" cy="4752528"/>
            </a:xfrm>
            <a:prstGeom prst="rect">
              <a:avLst/>
            </a:prstGeom>
            <a:noFill/>
            <a:ln w="9525">
              <a:noFill/>
              <a:miter lim="800000"/>
              <a:headEnd/>
              <a:tailEnd/>
            </a:ln>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06018" y="1988147"/>
            <a:ext cx="7559577" cy="34635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86803" y="1951213"/>
            <a:ext cx="7619048"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更定历法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改变车马、服饰的颜色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订正法令制度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确定官职名称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大兴礼乐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便详细草拟了各项仪礼和办法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色彩崇尚黄色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官印字数采用五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重新确定官职名称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全盘变更秦朝的法度。文帝刚刚即位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谦恭谨慎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一时还顾不上这些事。各项律令的更定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以及在京城的诸侯全部前往封国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这些主张都是贾谊提出的。因此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文帝和大臣商议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打算把贾谊提拔到公卿的位置。绛侯周勃、颍阴侯灌婴、东阳侯张相如、御史大夫冯敬等人都忌恨贾谊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于是说贾谊坏话道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洛阳之人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年轻学浅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一味想独揽权力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使事情变得复杂混乱。”从此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皇帝就疏远了贾谊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不再采纳他的建议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并任他为长沙王太傅。贾谊向文帝告辞之后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前往长沙赴任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在渡湘江的时候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作了一首赋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来凭吊屈原。贾谊担任长沙王太傅三年。一年多之后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贾谊被征召到京城晋见皇帝。正赶上文帝坐在宣室接受神的赐福。文帝有感于鬼神之事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便询问贾谊鬼神</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9" name="矩形 18"/>
          <p:cNvSpPr/>
          <p:nvPr/>
        </p:nvSpPr>
        <p:spPr>
          <a:xfrm>
            <a:off x="752493" y="2154400"/>
            <a:ext cx="7807476" cy="31865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0" name="矩形 19"/>
          <p:cNvSpPr/>
          <p:nvPr/>
        </p:nvSpPr>
        <p:spPr>
          <a:xfrm>
            <a:off x="778528" y="2164508"/>
            <a:ext cx="7807476" cy="382968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本题可采用“同位互推法”。 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两项的句式相同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所以加点词的用法也都相同。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均为连词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表承接。</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晏子正在吃饭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齐景公派使者来到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他家里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于是晏子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把食物分出来给使者吃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结果</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使者没吃饱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晏子也没吃饱。使者回去后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把晏子贫困的情况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告诉了齐景公。</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齐景公说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晏子的家真的像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你说的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这样穷。我不了解</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这是我的过错。”</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派公差送去千金与税款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请他用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千金与税款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供养宾客。晏子没有接受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齐景公多次派人相送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最终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晏子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拜了两拜而辞谢道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我的家不贫穷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因为您的赏赐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恩泽遍</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20551" y="1988147"/>
            <a:ext cx="7813855" cy="34635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8663" y="2149105"/>
            <a:ext cx="7532087" cy="3149600"/>
          </a:xfrm>
          <a:prstGeom prst="rect">
            <a:avLst/>
          </a:prstGeom>
        </p:spPr>
        <p:txBody>
          <a:bodyPr wrap="square">
            <a:spAutoFit/>
          </a:bodyPr>
          <a:lstStyle/>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及父族、母族、妻族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延伸到朋友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用来救济百姓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您的赏赐也够丰厚了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我的家不贫穷啊。我听人这样说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从君主那里拿来厚赏然后散发给百姓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这就是臣子代替君主统治人民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忠臣是不这样做的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从君主那里拿来厚赏却不散发给百姓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这是用筐箧收藏财物归为己有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仁义之人是不这样做的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在朝中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得到君主的厚赏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在朝外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取得君主赏赐不能与士人共享而得罪他们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死后财物转为别人所有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这是为家臣蓄积财物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聪明的人是不会这样做的。有衣穿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有饭吃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心里满足就可以免于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一切</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忧患。”</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20551" y="1988147"/>
            <a:ext cx="7813855" cy="34635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8663" y="2149105"/>
            <a:ext cx="7532087" cy="2470150"/>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齐景公对晏子说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从前我们的祖先桓公把书社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古代二十五家为一社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把社内人姓名写在簿册上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叫书社。后借指按社登记入册的人口和土地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五百赐给管仲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接受了并没有推辞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而你现在推辞不接受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为什么呢</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晏子回答说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我听人这样说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圣明的人考虑再多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也难免会有失误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愚蠢的人经过多次考虑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也必定有所得。想来这是管仲的失误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却是我的正确之处吧</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因此拜了两拜而不敢接受。”</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78528" y="1972063"/>
            <a:ext cx="7642045" cy="2937176"/>
            <a:chOff x="2023200" y="2874936"/>
            <a:chExt cx="19859764" cy="7632985"/>
          </a:xfrm>
        </p:grpSpPr>
        <p:sp>
          <p:nvSpPr>
            <p:cNvPr id="69" name="TextBox 68"/>
            <p:cNvSpPr txBox="1"/>
            <p:nvPr/>
          </p:nvSpPr>
          <p:spPr>
            <a:xfrm>
              <a:off x="2023200" y="2874936"/>
              <a:ext cx="19859764" cy="5536442"/>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5. </a:t>
              </a:r>
              <a:r>
                <a:rPr lang="zh-CN" altLang="en-US" sz="1695" dirty="0">
                  <a:latin typeface="微软雅黑" panose="020B0503020204020204" charset="-122"/>
                  <a:ea typeface="微软雅黑" panose="020B0503020204020204" charset="-122"/>
                </a:rPr>
                <a:t>删除替换法</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有些虚词的用法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可以通过删除或替换的方法来推断。删除或替换虚词后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句意表达不受影响的一般是连词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受到影响的一般是介词。</a:t>
              </a:r>
              <a:endParaRPr lang="zh-CN" altLang="en-US" sz="1695" dirty="0">
                <a:latin typeface="微软雅黑" panose="020B0503020204020204" charset="-122"/>
                <a:ea typeface="微软雅黑" panose="020B0503020204020204" charset="-122"/>
              </a:endParaRPr>
            </a:p>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技法小练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zh-CN" altLang="en-US" sz="1695" dirty="0">
                  <a:latin typeface="微软雅黑" panose="020B0503020204020204" charset="-122"/>
                  <a:ea typeface="微软雅黑" panose="020B0503020204020204" charset="-122"/>
                </a:rPr>
                <a:t>阅读“同位互推法”后的“技法小练”中的文言文。比较下列各句中加点词的用法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判断正确的一组是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pic>
          <p:nvPicPr>
            <p:cNvPr id="13" name="图片 12" descr="C:\Documents and Settings\Administrator\Application Data\Tencent\Users\53632416\QQ\WinTemp\RichOle\H5R$O0TGTBPPIAR$OZTHMNY.png"/>
            <p:cNvPicPr/>
            <p:nvPr/>
          </p:nvPicPr>
          <p:blipFill>
            <a:blip r:embed="rId1" cstate="print"/>
            <a:srcRect/>
            <a:stretch>
              <a:fillRect/>
            </a:stretch>
          </p:blipFill>
          <p:spPr bwMode="auto">
            <a:xfrm>
              <a:off x="3096668" y="8131657"/>
              <a:ext cx="12169352" cy="2376264"/>
            </a:xfrm>
            <a:prstGeom prst="rect">
              <a:avLst/>
            </a:prstGeom>
            <a:noFill/>
            <a:ln w="9525">
              <a:noFill/>
              <a:miter lim="800000"/>
              <a:headEnd/>
              <a:tailEnd/>
            </a:ln>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2071273"/>
            <a:ext cx="7642045" cy="77089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 ①</a:t>
            </a:r>
            <a:r>
              <a:rPr lang="zh-CN" altLang="en-US" sz="1695" dirty="0">
                <a:latin typeface="微软雅黑" panose="020B0503020204020204" charset="-122"/>
                <a:ea typeface="微软雅黑" panose="020B0503020204020204" charset="-122"/>
              </a:rPr>
              <a:t>和②相同</a:t>
            </a:r>
            <a:r>
              <a:rPr lang="en-US" altLang="zh-CN" sz="1695" dirty="0">
                <a:latin typeface="微软雅黑" panose="020B0503020204020204" charset="-122"/>
                <a:ea typeface="微软雅黑" panose="020B0503020204020204" charset="-122"/>
              </a:rPr>
              <a:t>,③</a:t>
            </a:r>
            <a:r>
              <a:rPr lang="zh-CN" altLang="en-US" sz="1695" dirty="0">
                <a:latin typeface="微软雅黑" panose="020B0503020204020204" charset="-122"/>
                <a:ea typeface="微软雅黑" panose="020B0503020204020204" charset="-122"/>
              </a:rPr>
              <a:t>和④相同             </a:t>
            </a:r>
            <a:r>
              <a:rPr lang="en-US" altLang="zh-CN" sz="1695" dirty="0">
                <a:latin typeface="微软雅黑" panose="020B0503020204020204" charset="-122"/>
                <a:ea typeface="微软雅黑" panose="020B0503020204020204" charset="-122"/>
              </a:rPr>
              <a:t>B. ①</a:t>
            </a:r>
            <a:r>
              <a:rPr lang="zh-CN" altLang="en-US" sz="1695" dirty="0">
                <a:latin typeface="微软雅黑" panose="020B0503020204020204" charset="-122"/>
                <a:ea typeface="微软雅黑" panose="020B0503020204020204" charset="-122"/>
              </a:rPr>
              <a:t>和②相同</a:t>
            </a:r>
            <a:r>
              <a:rPr lang="en-US" altLang="zh-CN" sz="1695" dirty="0">
                <a:latin typeface="微软雅黑" panose="020B0503020204020204" charset="-122"/>
                <a:ea typeface="微软雅黑" panose="020B0503020204020204" charset="-122"/>
              </a:rPr>
              <a:t>,③</a:t>
            </a:r>
            <a:r>
              <a:rPr lang="zh-CN" altLang="en-US" sz="1695" dirty="0">
                <a:latin typeface="微软雅黑" panose="020B0503020204020204" charset="-122"/>
                <a:ea typeface="微软雅黑" panose="020B0503020204020204" charset="-122"/>
              </a:rPr>
              <a:t>和④不同</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①</a:t>
            </a:r>
            <a:r>
              <a:rPr lang="zh-CN" altLang="en-US" sz="1695" dirty="0">
                <a:latin typeface="微软雅黑" panose="020B0503020204020204" charset="-122"/>
                <a:ea typeface="微软雅黑" panose="020B0503020204020204" charset="-122"/>
              </a:rPr>
              <a:t>和②不同</a:t>
            </a:r>
            <a:r>
              <a:rPr lang="en-US" altLang="zh-CN" sz="1695" dirty="0">
                <a:latin typeface="微软雅黑" panose="020B0503020204020204" charset="-122"/>
                <a:ea typeface="微软雅黑" panose="020B0503020204020204" charset="-122"/>
              </a:rPr>
              <a:t>,③</a:t>
            </a:r>
            <a:r>
              <a:rPr lang="zh-CN" altLang="en-US" sz="1695" dirty="0">
                <a:latin typeface="微软雅黑" panose="020B0503020204020204" charset="-122"/>
                <a:ea typeface="微软雅黑" panose="020B0503020204020204" charset="-122"/>
              </a:rPr>
              <a:t>和④相同             </a:t>
            </a:r>
            <a:r>
              <a:rPr lang="en-US" altLang="zh-CN" sz="1695" dirty="0">
                <a:latin typeface="微软雅黑" panose="020B0503020204020204" charset="-122"/>
                <a:ea typeface="微软雅黑" panose="020B0503020204020204" charset="-122"/>
              </a:rPr>
              <a:t>D. ①</a:t>
            </a:r>
            <a:r>
              <a:rPr lang="zh-CN" altLang="en-US" sz="1695" dirty="0">
                <a:latin typeface="微软雅黑" panose="020B0503020204020204" charset="-122"/>
                <a:ea typeface="微软雅黑" panose="020B0503020204020204" charset="-122"/>
              </a:rPr>
              <a:t>和②不同</a:t>
            </a:r>
            <a:r>
              <a:rPr lang="en-US" altLang="zh-CN" sz="1695" dirty="0">
                <a:latin typeface="微软雅黑" panose="020B0503020204020204" charset="-122"/>
                <a:ea typeface="微软雅黑" panose="020B0503020204020204" charset="-122"/>
              </a:rPr>
              <a:t>,③</a:t>
            </a:r>
            <a:r>
              <a:rPr lang="zh-CN" altLang="en-US" sz="1695" dirty="0">
                <a:latin typeface="微软雅黑" panose="020B0503020204020204" charset="-122"/>
                <a:ea typeface="微软雅黑" panose="020B0503020204020204" charset="-122"/>
              </a:rPr>
              <a:t>和④不同</a:t>
            </a:r>
            <a:endParaRPr lang="zh-CN" altLang="en-US" sz="1695" dirty="0">
              <a:latin typeface="微软雅黑" panose="020B0503020204020204" charset="-122"/>
              <a:ea typeface="微软雅黑" panose="020B0503020204020204" charset="-122"/>
            </a:endParaRPr>
          </a:p>
        </p:txBody>
      </p:sp>
      <p:sp>
        <p:nvSpPr>
          <p:cNvPr id="10" name="矩形 9"/>
          <p:cNvSpPr/>
          <p:nvPr/>
        </p:nvSpPr>
        <p:spPr>
          <a:xfrm>
            <a:off x="642288" y="2950611"/>
            <a:ext cx="7807476" cy="18954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矩形 10"/>
          <p:cNvSpPr/>
          <p:nvPr/>
        </p:nvSpPr>
        <p:spPr>
          <a:xfrm>
            <a:off x="668323" y="2960719"/>
            <a:ext cx="7807476" cy="21304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本题可采用“删除替换法”。解答此题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先要确定“与”和“以”的词性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然后进行具体分析。删除“与”字后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第①句句意表达不受影响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第②句句意表达受影响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所以这两个词的词性不同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用法也不同。删除“以”字后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第③句句意表达受影响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第④句句意表达则不受影响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所以这两个词的词性不同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用法也不同。它们的用法是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连词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介词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介词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目的连词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来。</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314960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6. </a:t>
            </a:r>
            <a:r>
              <a:rPr lang="zh-CN" altLang="en-US" sz="1695" dirty="0">
                <a:latin typeface="微软雅黑" panose="020B0503020204020204" charset="-122"/>
                <a:ea typeface="微软雅黑" panose="020B0503020204020204" charset="-122"/>
              </a:rPr>
              <a:t>标志识别法</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有些虚词是构成文言特殊句式的标志词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抓住这些标志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我们就能迅速地确定虚词的意义和用法了。如表被动的“见”“于”“为”“为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表示宾语前置的“之”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如“何陋之有”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如“唯利是图”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等。同时要识记一些含有虚词的固定格式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如“是以”为“以是”的倒装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译为“因为这”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无以”译为“没有用来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乎”译为“恐怕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之谓也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根据情况可译为“大概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恐怕、难道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说的是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a:p>
            <a:pPr>
              <a:lnSpc>
                <a:spcPct val="130000"/>
              </a:lnSpc>
            </a:pPr>
            <a:r>
              <a:rPr lang="en-US" altLang="zh-CN" sz="1695" b="1"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450913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技法小练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6.  </a:t>
            </a:r>
            <a:r>
              <a:rPr lang="zh-CN" altLang="en-US" sz="1695" dirty="0">
                <a:latin typeface="微软雅黑" panose="020B0503020204020204" charset="-122"/>
                <a:ea typeface="微软雅黑" panose="020B0503020204020204" charset="-122"/>
              </a:rPr>
              <a:t>翻译文中加横线的句子。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注意加点虚词的翻译</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王濬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字士治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弘农湖人也。家世二千石。</a:t>
            </a:r>
            <a:r>
              <a:rPr lang="zh-CN" altLang="en-US" sz="1695" u="sng" dirty="0">
                <a:latin typeface="微软雅黑" panose="020B0503020204020204" charset="-122"/>
                <a:ea typeface="微软雅黑" panose="020B0503020204020204" charset="-122"/>
              </a:rPr>
              <a:t>濬博坟典</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美姿貌</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不修名行</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不为乡曲所称。</a:t>
            </a:r>
            <a:r>
              <a:rPr lang="zh-CN" altLang="en-US" sz="1695" dirty="0">
                <a:latin typeface="微软雅黑" panose="020B0503020204020204" charset="-122"/>
                <a:ea typeface="微软雅黑" panose="020B0503020204020204" charset="-122"/>
              </a:rPr>
              <a:t>晚乃变节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疏通亮达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恢廓有大志。尝起宅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开门前路广数十步。人或谓之何太过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濬曰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吾欲使容长戟幡旗。”众咸笑之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濬曰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陈胜有言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燕雀安知鸿鹄之志。”州郡辟河东从事。</a:t>
            </a:r>
            <a:r>
              <a:rPr lang="zh-CN" altLang="en-US" sz="1695" u="sng" dirty="0">
                <a:latin typeface="微软雅黑" panose="020B0503020204020204" charset="-122"/>
                <a:ea typeface="微软雅黑" panose="020B0503020204020204" charset="-122"/>
              </a:rPr>
              <a:t>守令有不廉洁者</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皆望风自引而去。</a:t>
            </a:r>
            <a:r>
              <a:rPr lang="zh-CN" altLang="en-US" sz="1695" dirty="0">
                <a:latin typeface="微软雅黑" panose="020B0503020204020204" charset="-122"/>
                <a:ea typeface="微软雅黑" panose="020B0503020204020204" charset="-122"/>
              </a:rPr>
              <a:t>刺史燕国徐邈有女才淑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择夫未嫁。邈乃大会佐吏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令女于内观之。女指濬告母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邈遂妻之。</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武帝谋伐吴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诏濬修舟舰。濬乃作大船连舫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方百二十步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受二千馀人。以木为城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起楼橹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开四出门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其上皆得驰马来往。</a:t>
            </a:r>
            <a:r>
              <a:rPr lang="zh-CN" altLang="en-US" sz="1695" u="sng" dirty="0">
                <a:latin typeface="微软雅黑" panose="020B0503020204020204" charset="-122"/>
                <a:ea typeface="微软雅黑" panose="020B0503020204020204" charset="-122"/>
              </a:rPr>
              <a:t>又画鹢首怪兽于船首</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以惧江神。舟楫之盛</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自古未有。濬造船于蜀</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其木杮蔽江而下。</a:t>
            </a:r>
            <a:r>
              <a:rPr lang="zh-CN" altLang="en-US" sz="1695" dirty="0">
                <a:latin typeface="微软雅黑" panose="020B0503020204020204" charset="-122"/>
                <a:ea typeface="微软雅黑" panose="020B0503020204020204" charset="-122"/>
              </a:rPr>
              <a:t>寻拜濬为龙骧将军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监梁益诸军事。</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78528" y="1972063"/>
            <a:ext cx="7642045" cy="3489325"/>
            <a:chOff x="2023200" y="2874936"/>
            <a:chExt cx="19859764" cy="9067883"/>
          </a:xfrm>
        </p:grpSpPr>
        <p:sp>
          <p:nvSpPr>
            <p:cNvPr id="69" name="TextBox 68"/>
            <p:cNvSpPr txBox="1"/>
            <p:nvPr/>
          </p:nvSpPr>
          <p:spPr>
            <a:xfrm>
              <a:off x="2023200" y="2874936"/>
              <a:ext cx="19859764" cy="9067883"/>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时朝议咸谏伐吴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濬乃上疏曰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臣数参访吴楚同异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孙皓荒淫凶逆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荆扬贤愚无不嗟怨。且观时运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宜速征伐。若今不伐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天变难预。</a:t>
              </a:r>
              <a:r>
                <a:rPr lang="zh-CN" altLang="en-US" sz="1695" u="sng" dirty="0">
                  <a:latin typeface="微软雅黑" panose="020B0503020204020204" charset="-122"/>
                  <a:ea typeface="微软雅黑" panose="020B0503020204020204" charset="-122"/>
                </a:rPr>
                <a:t>令皓卒死</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更立贤主</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文武各得其所</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则强敌也。</a:t>
              </a:r>
              <a:r>
                <a:rPr lang="zh-CN" altLang="en-US" sz="1695" dirty="0">
                  <a:latin typeface="微软雅黑" panose="020B0503020204020204" charset="-122"/>
                  <a:ea typeface="微软雅黑" panose="020B0503020204020204" charset="-122"/>
                </a:rPr>
                <a:t>臣作船七年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日有朽败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又臣年已七十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死亡无日。三者一乖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则难图也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诚愿陛下无失事机。”帝深纳焉。</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晋书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列传十二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有删节</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濬博坟典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美姿貌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不修名行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不为乡曲所称。</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守令有不廉洁者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皆望风自引而去。</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
          <p:nvSpPr>
            <p:cNvPr id="8" name="TextBox 75"/>
            <p:cNvSpPr txBox="1"/>
            <p:nvPr/>
          </p:nvSpPr>
          <p:spPr>
            <a:xfrm>
              <a:off x="8785300" y="7602020"/>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9" name="TextBox 75"/>
            <p:cNvSpPr txBox="1"/>
            <p:nvPr/>
          </p:nvSpPr>
          <p:spPr>
            <a:xfrm>
              <a:off x="10524322" y="7602020"/>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0" name="TextBox 75"/>
            <p:cNvSpPr txBox="1"/>
            <p:nvPr/>
          </p:nvSpPr>
          <p:spPr>
            <a:xfrm>
              <a:off x="5040884" y="9446923"/>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78528" y="1972063"/>
            <a:ext cx="7642045" cy="2470150"/>
            <a:chOff x="2023200" y="2874936"/>
            <a:chExt cx="19859764" cy="6419302"/>
          </a:xfrm>
        </p:grpSpPr>
        <p:sp>
          <p:nvSpPr>
            <p:cNvPr id="69" name="TextBox 68"/>
            <p:cNvSpPr txBox="1"/>
            <p:nvPr/>
          </p:nvSpPr>
          <p:spPr>
            <a:xfrm>
              <a:off x="2023200" y="2874936"/>
              <a:ext cx="19859764" cy="6419302"/>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又画鹢首怪兽于船首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以惧江神。舟楫之盛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自古未有。濬造船于蜀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其木杮蔽江而下。</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令皓卒死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更立贤主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文武各得其所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则强敌也。</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
          <p:nvSpPr>
            <p:cNvPr id="8" name="TextBox 75"/>
            <p:cNvSpPr txBox="1"/>
            <p:nvPr/>
          </p:nvSpPr>
          <p:spPr>
            <a:xfrm>
              <a:off x="16490156" y="3353548"/>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9" name="TextBox 75"/>
            <p:cNvSpPr txBox="1"/>
            <p:nvPr/>
          </p:nvSpPr>
          <p:spPr>
            <a:xfrm>
              <a:off x="5003381" y="3353547"/>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0" name="TextBox 75"/>
            <p:cNvSpPr txBox="1"/>
            <p:nvPr/>
          </p:nvSpPr>
          <p:spPr>
            <a:xfrm>
              <a:off x="9937428" y="5891807"/>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619048" cy="29966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32087" cy="280987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王濬博通古代典籍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姿貌俊美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但不注意修养品行博取名声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不被乡里人称道。</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一些不廉洁的官吏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听到他来上任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都观察风头而自行引退。</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又在船头画上鹢首怪兽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用来恐吓江神。船舰规模之大、数量之多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自古未有。王濬在蜀地造船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削下的碎木片浮满江面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顺流漂下。</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如果孙皓突然死去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吴人更立贤主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文武官员各得其所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人尽其才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那么吴国就是我们的强敌。</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06018" y="1988147"/>
            <a:ext cx="7559577" cy="34635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86803" y="1951213"/>
            <a:ext cx="7619048" cy="280987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的本源。贾谊就详细说明了所以会有鬼神之事的种种情形。一直谈到夜半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在座席上文帝不知不觉地向贾谊面前移动。谈完之后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文帝说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我好久没见贾生了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自以为超过了他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今天看来还是不如他。”过了不久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文帝任命贾谊为梁怀王太傅。梁怀王是文帝的小儿子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很受宠爱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又喜欢读书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所以文帝让贾谊做他的老师。文帝又封淮南厉王的四个儿子都为列侯。贾谊劝谏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认为国家祸患就要从这里开始了。贾生屡次上奏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说诸侯封地有的接连数郡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不合古代制度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可以逐渐削减其封地。文帝不听。几年以后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梁怀王骑马时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从马上跌下摔死了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没有后代。贾谊认为自己这个老师没有当好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很伤心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哭泣了一年多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也死去了。</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619048" cy="2426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32087"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不为乡曲所称”为被动句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句中的“为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是被动句的标志词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译为“被”。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守令有不廉洁者”为定语后置句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句中的“者”为标志词语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无实义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可不译。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又画鹢首怪兽于船首”“濬造船于蜀”为状语后置句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翻译时需要变换成现代汉语的正常语序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即“又于船首画鹢首怪兽”“濬于蜀造船”。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则强敌也”为判断句。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8528" y="1999553"/>
            <a:ext cx="7922130" cy="31473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6018" y="2054531"/>
            <a:ext cx="7532087" cy="348932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王濬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字士治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是弘农郡湖县人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家中世代为太守。王濬博通古代典籍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姿貌俊美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但不注意修养品行博取名声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不被乡里人称道。后来才改变志节</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爽朗旷达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宽宏有远大的志向。曾经修建宅第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在门前开了一条数十步宽的路。有人对他说路太宽有何用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王濬说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我打算使路上能够容纳长戟幡旗的仪仗。”众人都笑他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王濬说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陈胜说过</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燕雀哪能知道鸿鹄的志向呢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州郡征召王濬为河东从事。一些不廉洁的官吏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听到他来上任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都观察风头而自行引退。燕国刺史徐邈有个才貌俱全的女儿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正欲选婿待嫁。徐邈便大会同僚佐吏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令女儿在内室观看。女儿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看中王濬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指着他告诉了母亲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徐邈便把女儿嫁给了王濬。</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8528" y="1999553"/>
            <a:ext cx="7922130" cy="31473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6018" y="2054531"/>
            <a:ext cx="7532087" cy="1790065"/>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晋武帝谋划征讨吴国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下诏让王濬修造战舰。王濬于是造连舫大船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宽一百二十步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每艘可装载两千余人。大船周边以木栅为城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修城楼望台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有四道门出入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船上可以驰马来往。又在船头画上鹢首怪兽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用来恐吓江神。船舰规模之大、数量之多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自古未有。王濬在蜀地造船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削下的碎木片浮满江面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顺流漂下。不久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晋武帝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授予王濬龙骧将军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管理梁州、益州诸军事务。</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8528" y="1999553"/>
            <a:ext cx="7922130" cy="31473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6018" y="2054531"/>
            <a:ext cx="7532087" cy="2470150"/>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当时朝中大臣对伐吴纷纷议论谏阻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王濬于是给皇帝上疏说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臣多次查访研究吴楚的情况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孙皓荒淫凶暴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荆扬一带无论贤愚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没有不怨恨的。观察目前形势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应从速伐吴。如果今日不伐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形势变化不可预测。如果孙皓突然死去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吴人更立贤主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文武官员各得其所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人尽其才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那么吴国就是我们的强敌。我造船已经七年了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船日渐腐朽损坏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另外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我已经七十岁了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死期临近。以上三事如有一事不遂人愿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伐吴更加困难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诚恳希望陛下不要失去良机。”武帝对王濬的意见深表赞同。</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2664121"/>
            <a:ext cx="7642045" cy="21304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“不同的句式”主要包含判断句、被动句、倒装句、省略句、固定句式等。在高考命题中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句式往往是以选择题的形式单独命题或隐含在文言文翻译题中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从命题的技术处理层面来讲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后一种的可能性更大。设题的方式</a:t>
            </a:r>
            <a:r>
              <a:rPr lang="en-US" altLang="zh-CN" sz="1695" dirty="0">
                <a:latin typeface="微软雅黑" panose="020B0503020204020204" charset="-122"/>
                <a:ea typeface="微软雅黑" panose="020B0503020204020204" charset="-122"/>
              </a:rPr>
              <a:t>:①</a:t>
            </a:r>
            <a:r>
              <a:rPr lang="zh-CN" altLang="en-US" sz="1695" dirty="0">
                <a:latin typeface="微软雅黑" panose="020B0503020204020204" charset="-122"/>
                <a:ea typeface="微软雅黑" panose="020B0503020204020204" charset="-122"/>
              </a:rPr>
              <a:t>判断省略成分的正误</a:t>
            </a:r>
            <a:r>
              <a:rPr lang="en-US" altLang="zh-CN" sz="1695"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选出与题干中例句有相同的句式特点的选项</a:t>
            </a:r>
            <a:r>
              <a:rPr lang="en-US" altLang="zh-CN" sz="1695" dirty="0">
                <a:latin typeface="微软雅黑" panose="020B0503020204020204" charset="-122"/>
                <a:ea typeface="微软雅黑" panose="020B0503020204020204" charset="-122"/>
              </a:rPr>
              <a:t>;③</a:t>
            </a:r>
            <a:r>
              <a:rPr lang="zh-CN" altLang="en-US" sz="1695" dirty="0">
                <a:latin typeface="微软雅黑" panose="020B0503020204020204" charset="-122"/>
                <a:ea typeface="微软雅黑" panose="020B0503020204020204" charset="-122"/>
              </a:rPr>
              <a:t>选出句式特点相同的选项</a:t>
            </a:r>
            <a:r>
              <a:rPr lang="en-US" altLang="zh-CN" sz="1695" dirty="0">
                <a:latin typeface="微软雅黑" panose="020B0503020204020204" charset="-122"/>
                <a:ea typeface="微软雅黑" panose="020B0503020204020204" charset="-122"/>
              </a:rPr>
              <a:t>;④</a:t>
            </a:r>
            <a:r>
              <a:rPr lang="zh-CN" altLang="en-US" sz="1695" dirty="0">
                <a:latin typeface="微软雅黑" panose="020B0503020204020204" charset="-122"/>
                <a:ea typeface="微软雅黑" panose="020B0503020204020204" charset="-122"/>
              </a:rPr>
              <a:t>判断句式的相同与不同</a:t>
            </a:r>
            <a:r>
              <a:rPr lang="en-US" altLang="zh-CN" sz="1695" dirty="0">
                <a:latin typeface="微软雅黑" panose="020B0503020204020204" charset="-122"/>
                <a:ea typeface="微软雅黑" panose="020B0503020204020204" charset="-122"/>
              </a:rPr>
              <a:t>;⑤</a:t>
            </a:r>
            <a:r>
              <a:rPr lang="zh-CN" altLang="en-US" sz="1695" dirty="0">
                <a:latin typeface="微软雅黑" panose="020B0503020204020204" charset="-122"/>
                <a:ea typeface="微软雅黑" panose="020B0503020204020204" charset="-122"/>
              </a:rPr>
              <a:t>通过翻译句子或断句考查对文言句式的理解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等等。</a:t>
            </a:r>
            <a:endParaRPr lang="zh-CN" altLang="en-US" sz="1695" dirty="0">
              <a:latin typeface="微软雅黑" panose="020B0503020204020204" charset="-122"/>
              <a:ea typeface="微软雅黑" panose="020B0503020204020204" charset="-122"/>
            </a:endParaRPr>
          </a:p>
        </p:txBody>
      </p:sp>
      <p:grpSp>
        <p:nvGrpSpPr>
          <p:cNvPr id="8" name="组合 38"/>
          <p:cNvGrpSpPr/>
          <p:nvPr/>
        </p:nvGrpSpPr>
        <p:grpSpPr>
          <a:xfrm>
            <a:off x="778528" y="2012145"/>
            <a:ext cx="1590402" cy="435697"/>
            <a:chOff x="2074961" y="4329310"/>
            <a:chExt cx="4133058" cy="623813"/>
          </a:xfrm>
        </p:grpSpPr>
        <p:pic>
          <p:nvPicPr>
            <p:cNvPr id="9" name="Picture 2"/>
            <p:cNvPicPr>
              <a:picLocks noChangeAspect="1" noChangeArrowheads="1"/>
            </p:cNvPicPr>
            <p:nvPr/>
          </p:nvPicPr>
          <p:blipFill>
            <a:blip r:embed="rId1" cstate="print"/>
            <a:srcRect/>
            <a:stretch>
              <a:fillRect/>
            </a:stretch>
          </p:blipFill>
          <p:spPr bwMode="auto">
            <a:xfrm>
              <a:off x="2074961" y="4329310"/>
              <a:ext cx="2908923" cy="597458"/>
            </a:xfrm>
            <a:prstGeom prst="rect">
              <a:avLst/>
            </a:prstGeom>
            <a:solidFill>
              <a:srgbClr val="404040"/>
            </a:solidFill>
            <a:ln w="9525">
              <a:noFill/>
              <a:miter lim="800000"/>
              <a:headEnd/>
              <a:tailEnd/>
            </a:ln>
            <a:effectLst/>
          </p:spPr>
        </p:pic>
        <p:sp>
          <p:nvSpPr>
            <p:cNvPr id="10" name="矩形 9"/>
            <p:cNvSpPr/>
            <p:nvPr/>
          </p:nvSpPr>
          <p:spPr>
            <a:xfrm>
              <a:off x="2074961" y="4382167"/>
              <a:ext cx="4133058" cy="570956"/>
            </a:xfrm>
            <a:prstGeom prst="rect">
              <a:avLst/>
            </a:prstGeom>
          </p:spPr>
          <p:txBody>
            <a:bodyPr wrap="square">
              <a:spAutoFit/>
            </a:bodyPr>
            <a:lstStyle/>
            <a:p>
              <a:r>
                <a:rPr lang="zh-CN" altLang="en-US" sz="2000" b="1" spc="200" dirty="0">
                  <a:solidFill>
                    <a:schemeClr val="bg1"/>
                  </a:solidFill>
                  <a:latin typeface="微软雅黑" panose="020B0503020204020204" charset="-122"/>
                  <a:ea typeface="微软雅黑" panose="020B0503020204020204" charset="-122"/>
                </a:rPr>
                <a:t>考点精讲</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4" name="文本框 3"/>
          <p:cNvSpPr txBox="1"/>
          <p:nvPr/>
        </p:nvSpPr>
        <p:spPr>
          <a:xfrm>
            <a:off x="2230676" y="2066828"/>
            <a:ext cx="4682771" cy="706755"/>
          </a:xfrm>
          <a:prstGeom prst="rect">
            <a:avLst/>
          </a:prstGeom>
          <a:noFill/>
        </p:spPr>
        <p:txBody>
          <a:bodyPr wrap="square" rtlCol="0">
            <a:spAutoFit/>
          </a:bodyPr>
          <a:lstStyle/>
          <a:p>
            <a:r>
              <a:rPr lang="zh-CN" altLang="en-US" sz="2000" b="1" dirty="0">
                <a:solidFill>
                  <a:schemeClr val="accent6">
                    <a:lumMod val="75000"/>
                  </a:schemeClr>
                </a:solidFill>
                <a:latin typeface="微软雅黑" panose="020B0503020204020204" charset="-122"/>
                <a:ea typeface="微软雅黑" panose="020B0503020204020204" charset="-122"/>
              </a:rPr>
              <a:t>考点三    理解与现代汉语不同的句式</a:t>
            </a:r>
            <a:endParaRPr lang="en-US" altLang="zh-CN" sz="2000" b="1" dirty="0">
              <a:solidFill>
                <a:schemeClr val="accent6">
                  <a:lumMod val="75000"/>
                </a:schemeClr>
              </a:solidFill>
              <a:latin typeface="微软雅黑" panose="020B0503020204020204" charset="-122"/>
              <a:ea typeface="微软雅黑" panose="020B0503020204020204" charset="-122"/>
            </a:endParaRPr>
          </a:p>
          <a:p>
            <a:endParaRPr lang="zh-CN" altLang="en-US" sz="2000"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23549" y="1932730"/>
            <a:ext cx="7697024" cy="2130425"/>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一、判断句</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在现代汉语中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一般是在主语和谓语之间用判断动词“是”来表示判断。但在古代汉语里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是”多用作代词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很少被当作判断词。因此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在绝大多数情况下古代汉语是借助语气词来表示判断的。</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31792" y="2048480"/>
          <a:ext cx="7538085" cy="3676650"/>
        </p:xfrm>
        <a:graphic>
          <a:graphicData uri="http://schemas.openxmlformats.org/drawingml/2006/table">
            <a:tbl>
              <a:tblPr firstRow="1" firstCol="1" bandRow="1">
                <a:tableStyleId>{5940675A-B579-460E-94D1-54222C63F5DA}</a:tableStyleId>
              </a:tblPr>
              <a:tblGrid>
                <a:gridCol w="1503680"/>
                <a:gridCol w="6034405"/>
              </a:tblGrid>
              <a:tr h="6604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类型</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例句</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604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……者</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……也</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师者</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所以传道受业解惑也。</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《师说》</a:t>
                      </a:r>
                      <a:r>
                        <a:rPr lang="en-US" sz="1695" kern="100">
                          <a:solidFill>
                            <a:schemeClr val="tx1"/>
                          </a:solidFill>
                          <a:effectLst/>
                          <a:latin typeface="微软雅黑" panose="020B0503020204020204" charset="-122"/>
                          <a:ea typeface="微软雅黑" panose="020B0503020204020204" charset="-122"/>
                        </a:rPr>
                        <a:t>)</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……者</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四人者</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庐陵萧君圭君玉</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长乐王回深父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余弟安国平父、安上纯父。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《游褒禅山记》</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marL="0" marR="0" lvl="0" indent="0" algn="ctr" defTabSz="2118995" rtl="0" eaLnBrk="1" fontAlgn="auto" latinLnBrk="0" hangingPunct="1">
                        <a:lnSpc>
                          <a:spcPct val="130000"/>
                        </a:lnSpc>
                        <a:spcBef>
                          <a:spcPts val="0"/>
                        </a:spcBef>
                        <a:spcAft>
                          <a:spcPts val="0"/>
                        </a:spcAft>
                        <a:buClrTx/>
                        <a:buSzTx/>
                        <a:buFontTx/>
                        <a:buNone/>
                        <a:defRPr/>
                      </a:pPr>
                      <a:r>
                        <a:rPr lang="zh-CN" altLang="zh-CN" sz="1695" kern="100" dirty="0">
                          <a:solidFill>
                            <a:schemeClr val="tx1"/>
                          </a:solidFill>
                          <a:effectLst/>
                          <a:latin typeface="微软雅黑" panose="020B0503020204020204" charset="-122"/>
                          <a:ea typeface="微软雅黑" panose="020B0503020204020204" charset="-122"/>
                        </a:rPr>
                        <a:t>……</a:t>
                      </a:r>
                      <a:r>
                        <a:rPr lang="en-US" altLang="zh-CN" sz="1695" kern="100" dirty="0">
                          <a:solidFill>
                            <a:schemeClr val="tx1"/>
                          </a:solidFill>
                          <a:effectLst/>
                          <a:latin typeface="微软雅黑" panose="020B0503020204020204" charset="-122"/>
                          <a:ea typeface="微软雅黑" panose="020B0503020204020204" charset="-122"/>
                        </a:rPr>
                        <a:t>,</a:t>
                      </a:r>
                      <a:r>
                        <a:rPr lang="zh-CN" altLang="zh-CN" sz="1695" kern="100" dirty="0">
                          <a:solidFill>
                            <a:schemeClr val="tx1"/>
                          </a:solidFill>
                          <a:effectLst/>
                          <a:latin typeface="微软雅黑" panose="020B0503020204020204" charset="-122"/>
                          <a:ea typeface="微软雅黑" panose="020B0503020204020204" charset="-122"/>
                        </a:rPr>
                        <a:t>……也</a:t>
                      </a:r>
                      <a:endParaRPr lang="zh-CN"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30000"/>
                        </a:lnSpc>
                        <a:spcAft>
                          <a:spcPts val="0"/>
                        </a:spcAft>
                      </a:pP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    和氏璧</a:t>
                      </a:r>
                      <a:r>
                        <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a:t>
                      </a: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天下所共传宝也。 </a:t>
                      </a:r>
                      <a:r>
                        <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a:t>
                      </a:r>
                      <a:r>
                        <a:rPr lang="zh-CN" alt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廉颇蔺相如列传</a:t>
                      </a:r>
                      <a:r>
                        <a:rPr lang="en-US"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09650">
                <a:tc>
                  <a:txBody>
                    <a:bodyPr/>
                    <a:lstStyle/>
                    <a:p>
                      <a:pPr marL="0" marR="0" lvl="0" indent="0" algn="ctr" defTabSz="2118995" rtl="0" eaLnBrk="1" fontAlgn="auto" latinLnBrk="0" hangingPunct="1">
                        <a:lnSpc>
                          <a:spcPct val="130000"/>
                        </a:lnSpc>
                        <a:spcBef>
                          <a:spcPts val="0"/>
                        </a:spcBef>
                        <a:spcAft>
                          <a:spcPts val="0"/>
                        </a:spcAft>
                        <a:buClrTx/>
                        <a:buSzTx/>
                        <a:buFontTx/>
                        <a:buNone/>
                        <a:defRPr/>
                      </a:pPr>
                      <a:r>
                        <a:rPr lang="zh-CN" altLang="zh-CN" sz="1695" kern="100" dirty="0">
                          <a:solidFill>
                            <a:schemeClr val="tx1"/>
                          </a:solidFill>
                          <a:effectLst/>
                          <a:latin typeface="微软雅黑" panose="020B0503020204020204" charset="-122"/>
                          <a:ea typeface="微软雅黑" panose="020B0503020204020204" charset="-122"/>
                        </a:rPr>
                        <a:t>……</a:t>
                      </a:r>
                      <a:r>
                        <a:rPr lang="en-US" altLang="zh-CN" sz="1695" kern="100" dirty="0">
                          <a:solidFill>
                            <a:schemeClr val="tx1"/>
                          </a:solidFill>
                          <a:effectLst/>
                          <a:latin typeface="微软雅黑" panose="020B0503020204020204" charset="-122"/>
                          <a:ea typeface="微软雅黑" panose="020B0503020204020204" charset="-122"/>
                        </a:rPr>
                        <a:t>,</a:t>
                      </a:r>
                      <a:r>
                        <a:rPr lang="zh-CN" altLang="zh-CN" sz="1695" kern="100" dirty="0">
                          <a:solidFill>
                            <a:schemeClr val="tx1"/>
                          </a:solidFill>
                          <a:effectLst/>
                          <a:latin typeface="微软雅黑" panose="020B0503020204020204" charset="-122"/>
                          <a:ea typeface="微软雅黑" panose="020B0503020204020204" charset="-122"/>
                        </a:rPr>
                        <a:t>……</a:t>
                      </a:r>
                      <a:endParaRPr lang="zh-CN"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30000"/>
                        </a:lnSpc>
                        <a:spcAft>
                          <a:spcPts val="0"/>
                        </a:spcAft>
                      </a:pP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en-US" altLang="zh-CN" sz="1695" kern="100" dirty="0">
                          <a:solidFill>
                            <a:schemeClr val="tx1"/>
                          </a:solidFill>
                          <a:effectLst/>
                          <a:latin typeface="微软雅黑" panose="020B0503020204020204" charset="-122"/>
                          <a:ea typeface="微软雅黑" panose="020B0503020204020204" charset="-122"/>
                        </a:rPr>
                        <a:t>    ①</a:t>
                      </a:r>
                      <a:r>
                        <a:rPr lang="zh-CN" altLang="zh-CN" sz="1695" kern="100" dirty="0">
                          <a:solidFill>
                            <a:schemeClr val="tx1"/>
                          </a:solidFill>
                          <a:effectLst/>
                          <a:latin typeface="微软雅黑" panose="020B0503020204020204" charset="-122"/>
                          <a:ea typeface="微软雅黑" panose="020B0503020204020204" charset="-122"/>
                        </a:rPr>
                        <a:t>今臣亡国贱俘。</a:t>
                      </a:r>
                      <a:r>
                        <a:rPr lang="en-US" altLang="zh-CN" sz="1695" kern="100" dirty="0">
                          <a:solidFill>
                            <a:schemeClr val="tx1"/>
                          </a:solidFill>
                          <a:effectLst/>
                          <a:latin typeface="微软雅黑" panose="020B0503020204020204" charset="-122"/>
                          <a:ea typeface="微软雅黑" panose="020B0503020204020204" charset="-122"/>
                        </a:rPr>
                        <a:t>(</a:t>
                      </a:r>
                      <a:r>
                        <a:rPr lang="zh-CN" altLang="zh-CN" sz="1695" kern="100" dirty="0">
                          <a:solidFill>
                            <a:schemeClr val="tx1"/>
                          </a:solidFill>
                          <a:effectLst/>
                          <a:latin typeface="微软雅黑" panose="020B0503020204020204" charset="-122"/>
                          <a:ea typeface="微软雅黑" panose="020B0503020204020204" charset="-122"/>
                        </a:rPr>
                        <a:t>《陈情表》</a:t>
                      </a:r>
                      <a:r>
                        <a:rPr lang="en-US" altLang="zh-CN" sz="1695" kern="100" dirty="0">
                          <a:solidFill>
                            <a:schemeClr val="tx1"/>
                          </a:solidFill>
                          <a:effectLst/>
                          <a:latin typeface="微软雅黑" panose="020B0503020204020204" charset="-122"/>
                          <a:ea typeface="微软雅黑" panose="020B0503020204020204" charset="-122"/>
                        </a:rPr>
                        <a:t>)</a:t>
                      </a:r>
                      <a:endParaRPr lang="zh-CN" alt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altLang="zh-CN"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②</a:t>
                      </a:r>
                      <a:r>
                        <a:rPr lang="zh-CN" altLang="zh-CN" sz="1695" kern="100" dirty="0">
                          <a:solidFill>
                            <a:schemeClr val="tx1"/>
                          </a:solidFill>
                          <a:effectLst/>
                          <a:latin typeface="微软雅黑" panose="020B0503020204020204" charset="-122"/>
                          <a:ea typeface="微软雅黑" panose="020B0503020204020204" charset="-122"/>
                        </a:rPr>
                        <a:t>然陈涉瓮牖绳枢之子。</a:t>
                      </a:r>
                      <a:r>
                        <a:rPr lang="en-US" altLang="zh-CN" sz="1695" kern="100" dirty="0">
                          <a:solidFill>
                            <a:schemeClr val="tx1"/>
                          </a:solidFill>
                          <a:effectLst/>
                          <a:latin typeface="微软雅黑" panose="020B0503020204020204" charset="-122"/>
                          <a:ea typeface="微软雅黑" panose="020B0503020204020204" charset="-122"/>
                        </a:rPr>
                        <a:t>(</a:t>
                      </a:r>
                      <a:r>
                        <a:rPr lang="zh-CN" altLang="zh-CN" sz="1695" kern="100" dirty="0">
                          <a:solidFill>
                            <a:schemeClr val="tx1"/>
                          </a:solidFill>
                          <a:effectLst/>
                          <a:latin typeface="微软雅黑" panose="020B0503020204020204" charset="-122"/>
                          <a:ea typeface="微软雅黑" panose="020B0503020204020204" charset="-122"/>
                        </a:rPr>
                        <a:t>《过秦论》</a:t>
                      </a:r>
                      <a:r>
                        <a:rPr lang="en-US" altLang="zh-CN" sz="1695" kern="100" dirty="0">
                          <a:solidFill>
                            <a:schemeClr val="tx1"/>
                          </a:solidFill>
                          <a:effectLst/>
                          <a:latin typeface="微软雅黑" panose="020B0503020204020204" charset="-122"/>
                          <a:ea typeface="微软雅黑" panose="020B0503020204020204" charset="-122"/>
                        </a:rPr>
                        <a:t>)</a:t>
                      </a:r>
                      <a:endParaRPr lang="zh-CN" alt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just">
                        <a:lnSpc>
                          <a:spcPct val="130000"/>
                        </a:lnSpc>
                        <a:spcAft>
                          <a:spcPts val="0"/>
                        </a:spcAft>
                      </a:pP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9" name="TextBox 72"/>
          <p:cNvSpPr txBox="1"/>
          <p:nvPr/>
        </p:nvSpPr>
        <p:spPr>
          <a:xfrm>
            <a:off x="2383615" y="2570749"/>
            <a:ext cx="2743162"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72"/>
          <p:cNvSpPr txBox="1"/>
          <p:nvPr/>
        </p:nvSpPr>
        <p:spPr>
          <a:xfrm>
            <a:off x="2188302" y="2935100"/>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72"/>
          <p:cNvSpPr txBox="1"/>
          <p:nvPr/>
        </p:nvSpPr>
        <p:spPr>
          <a:xfrm>
            <a:off x="3804605" y="3785865"/>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834802" y="2298060"/>
          <a:ext cx="7506335" cy="2692400"/>
        </p:xfrm>
        <a:graphic>
          <a:graphicData uri="http://schemas.openxmlformats.org/drawingml/2006/table">
            <a:tbl>
              <a:tblPr firstRow="1" firstCol="1" bandRow="1">
                <a:tableStyleId>{5940675A-B579-460E-94D1-54222C63F5DA}</a:tableStyleId>
              </a:tblPr>
              <a:tblGrid>
                <a:gridCol w="1549400"/>
                <a:gridCol w="5956935"/>
              </a:tblGrid>
              <a:tr h="33655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类型</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例句</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2355850">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用“为、乃、即、则、皆、诚”等表肯定判断</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用“非”表否定判断　</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①</a:t>
                      </a:r>
                      <a:r>
                        <a:rPr lang="zh-CN" sz="1695" kern="100" dirty="0">
                          <a:solidFill>
                            <a:schemeClr val="tx1"/>
                          </a:solidFill>
                          <a:effectLst/>
                          <a:latin typeface="微软雅黑" panose="020B0503020204020204" charset="-122"/>
                          <a:ea typeface="微软雅黑" panose="020B0503020204020204" charset="-122"/>
                        </a:rPr>
                        <a:t>如今人方为刀俎</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我为鱼肉。</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《鸿门宴》</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②</a:t>
                      </a:r>
                      <a:r>
                        <a:rPr lang="zh-CN" sz="1695" kern="100" dirty="0">
                          <a:solidFill>
                            <a:schemeClr val="tx1"/>
                          </a:solidFill>
                          <a:effectLst/>
                          <a:latin typeface="微软雅黑" panose="020B0503020204020204" charset="-122"/>
                          <a:ea typeface="微软雅黑" panose="020B0503020204020204" charset="-122"/>
                        </a:rPr>
                        <a:t>当立者乃公子扶苏。</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《陈涉世家》</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③</a:t>
                      </a:r>
                      <a:r>
                        <a:rPr lang="zh-CN" sz="1695" kern="100" dirty="0">
                          <a:solidFill>
                            <a:schemeClr val="tx1"/>
                          </a:solidFill>
                          <a:effectLst/>
                          <a:latin typeface="微软雅黑" panose="020B0503020204020204" charset="-122"/>
                          <a:ea typeface="微软雅黑" panose="020B0503020204020204" charset="-122"/>
                        </a:rPr>
                        <a:t>梁父即楚将项燕。</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《史记·项羽本纪》</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④</a:t>
                      </a:r>
                      <a:r>
                        <a:rPr lang="zh-CN" sz="1695" kern="100" dirty="0">
                          <a:solidFill>
                            <a:schemeClr val="tx1"/>
                          </a:solidFill>
                          <a:effectLst/>
                          <a:latin typeface="微软雅黑" panose="020B0503020204020204" charset="-122"/>
                          <a:ea typeface="微软雅黑" panose="020B0503020204020204" charset="-122"/>
                        </a:rPr>
                        <a:t>此则岳阳楼之大观也。</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《岳阳楼记》</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⑤</a:t>
                      </a:r>
                      <a:r>
                        <a:rPr lang="zh-CN" sz="1695" kern="100" dirty="0">
                          <a:solidFill>
                            <a:schemeClr val="tx1"/>
                          </a:solidFill>
                          <a:effectLst/>
                          <a:latin typeface="微软雅黑" panose="020B0503020204020204" charset="-122"/>
                          <a:ea typeface="微软雅黑" panose="020B0503020204020204" charset="-122"/>
                        </a:rPr>
                        <a:t>此皆良实</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志虑忠纯。</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《出师表》</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⑥</a:t>
                      </a:r>
                      <a:r>
                        <a:rPr lang="zh-CN" sz="1695" kern="100" dirty="0">
                          <a:solidFill>
                            <a:schemeClr val="tx1"/>
                          </a:solidFill>
                          <a:effectLst/>
                          <a:latin typeface="微软雅黑" panose="020B0503020204020204" charset="-122"/>
                          <a:ea typeface="微软雅黑" panose="020B0503020204020204" charset="-122"/>
                        </a:rPr>
                        <a:t>此诚危急存亡之秋也。</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《出师表》</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⑦</a:t>
                      </a:r>
                      <a:r>
                        <a:rPr lang="zh-CN" sz="1695" kern="100" dirty="0">
                          <a:solidFill>
                            <a:schemeClr val="tx1"/>
                          </a:solidFill>
                          <a:effectLst/>
                          <a:latin typeface="微软雅黑" panose="020B0503020204020204" charset="-122"/>
                          <a:ea typeface="微软雅黑" panose="020B0503020204020204" charset="-122"/>
                        </a:rPr>
                        <a:t>六国破灭</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非兵不利</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战不善。</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《六国论》</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1417220" y="3335207"/>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10" name="TextBox 7"/>
          <p:cNvSpPr txBox="1"/>
          <p:nvPr/>
        </p:nvSpPr>
        <p:spPr>
          <a:xfrm>
            <a:off x="723549" y="1932730"/>
            <a:ext cx="7697024" cy="770890"/>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
        <p:nvSpPr>
          <p:cNvPr id="11" name="TextBox 72"/>
          <p:cNvSpPr txBox="1"/>
          <p:nvPr/>
        </p:nvSpPr>
        <p:spPr>
          <a:xfrm>
            <a:off x="3934761" y="2709639"/>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72"/>
          <p:cNvSpPr txBox="1"/>
          <p:nvPr/>
        </p:nvSpPr>
        <p:spPr>
          <a:xfrm>
            <a:off x="2736487" y="3074969"/>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72"/>
          <p:cNvSpPr txBox="1"/>
          <p:nvPr/>
        </p:nvSpPr>
        <p:spPr>
          <a:xfrm>
            <a:off x="2549326" y="3368965"/>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72"/>
          <p:cNvSpPr txBox="1"/>
          <p:nvPr/>
        </p:nvSpPr>
        <p:spPr>
          <a:xfrm>
            <a:off x="2299947" y="3717969"/>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72"/>
          <p:cNvSpPr txBox="1"/>
          <p:nvPr/>
        </p:nvSpPr>
        <p:spPr>
          <a:xfrm>
            <a:off x="2367867" y="4066974"/>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6" name="TextBox 72"/>
          <p:cNvSpPr txBox="1"/>
          <p:nvPr/>
        </p:nvSpPr>
        <p:spPr>
          <a:xfrm>
            <a:off x="3804605" y="4404927"/>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7" name="TextBox 72"/>
          <p:cNvSpPr txBox="1"/>
          <p:nvPr/>
        </p:nvSpPr>
        <p:spPr>
          <a:xfrm>
            <a:off x="3021158" y="4692630"/>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10" presetClass="entr" presetSubtype="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16" grpId="0"/>
      <p:bldP spid="17" grpId="0"/>
    </p:bld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834802" y="2348360"/>
          <a:ext cx="7506335" cy="1009650"/>
        </p:xfrm>
        <a:graphic>
          <a:graphicData uri="http://schemas.openxmlformats.org/drawingml/2006/table">
            <a:tbl>
              <a:tblPr firstRow="1" firstCol="1" bandRow="1">
                <a:tableStyleId>{5940675A-B579-460E-94D1-54222C63F5DA}</a:tableStyleId>
              </a:tblPr>
              <a:tblGrid>
                <a:gridCol w="412115"/>
                <a:gridCol w="1137285"/>
                <a:gridCol w="5956935"/>
              </a:tblGrid>
              <a:tr h="336550">
                <a:tc gridSpan="2">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类型</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hMerge="1">
                  <a:tcP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例句</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36550">
                <a:tc rowSpan="2">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是</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指示代词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这</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l">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是寡人之过也。</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《烛之武退秦师》</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36550">
                <a:tc vMerge="1">
                  <a:tcP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动词</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表判断</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不知木兰是女郎。</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《木兰诗》</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1417220" y="3335207"/>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10" name="TextBox 7"/>
          <p:cNvSpPr txBox="1"/>
          <p:nvPr/>
        </p:nvSpPr>
        <p:spPr>
          <a:xfrm>
            <a:off x="723549" y="1932730"/>
            <a:ext cx="7697024" cy="770890"/>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
        <p:nvSpPr>
          <p:cNvPr id="11" name="TextBox 72"/>
          <p:cNvSpPr txBox="1"/>
          <p:nvPr/>
        </p:nvSpPr>
        <p:spPr>
          <a:xfrm>
            <a:off x="2985865" y="2767711"/>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72"/>
          <p:cNvSpPr txBox="1"/>
          <p:nvPr/>
        </p:nvSpPr>
        <p:spPr>
          <a:xfrm>
            <a:off x="2798704" y="3038201"/>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243776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下列句子中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不是判断句的一项是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蔺相如者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赵人也</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取之于蓝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而青于蓝</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城非不高也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池非不深也</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汝是大家子</a:t>
            </a:r>
            <a:endParaRPr lang="zh-CN" altLang="en-US" sz="1695"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696060" y="4204106"/>
            <a:ext cx="7619048" cy="8435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78528" y="4428103"/>
            <a:ext cx="7532087" cy="4311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项为介词结构后置句。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194086" y="1988147"/>
            <a:ext cx="8494071" cy="4015105"/>
            <a:chOff x="720404" y="3232126"/>
            <a:chExt cx="22073966" cy="10434254"/>
          </a:xfrm>
        </p:grpSpPr>
        <p:sp>
          <p:nvSpPr>
            <p:cNvPr id="14" name="TextBox 72"/>
            <p:cNvSpPr txBox="1"/>
            <p:nvPr/>
          </p:nvSpPr>
          <p:spPr>
            <a:xfrm>
              <a:off x="12169676" y="8821221"/>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8" name="TextBox 68"/>
            <p:cNvSpPr txBox="1"/>
            <p:nvPr/>
          </p:nvSpPr>
          <p:spPr>
            <a:xfrm>
              <a:off x="2023200" y="3232126"/>
              <a:ext cx="19788326" cy="10434254"/>
            </a:xfrm>
            <a:prstGeom prst="rect">
              <a:avLst/>
            </a:prstGeom>
            <a:noFill/>
          </p:spPr>
          <p:txBody>
            <a:bodyPr wrap="square" rtlCol="0">
              <a:spAutoFit/>
            </a:bodyPr>
            <a:lstStyle/>
            <a:p>
              <a:pPr>
                <a:lnSpc>
                  <a:spcPct val="150000"/>
                </a:lnSpc>
              </a:pPr>
              <a:r>
                <a:rPr lang="en-US" altLang="zh-CN" sz="1695" b="1"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2018</a:t>
              </a:r>
              <a:r>
                <a:rPr lang="zh-CN" altLang="zh-CN"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Ⅱ</a:t>
              </a:r>
              <a:r>
                <a:rPr lang="en-US" altLang="zh-CN" sz="1695" b="1"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阅读下面的文言文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完成题目。</a:t>
              </a:r>
              <a:endParaRPr lang="zh-CN" altLang="zh-CN" sz="1695" dirty="0">
                <a:latin typeface="微软雅黑" panose="020B0503020204020204" charset="-122"/>
                <a:ea typeface="微软雅黑" panose="020B0503020204020204" charset="-122"/>
              </a:endParaRPr>
            </a:p>
            <a:p>
              <a:pPr>
                <a:lnSpc>
                  <a:spcPct val="150000"/>
                </a:lnSpc>
              </a:pPr>
              <a:r>
                <a:rPr lang="zh-CN" altLang="zh-CN" sz="1695" dirty="0">
                  <a:latin typeface="微软雅黑" panose="020B0503020204020204" charset="-122"/>
                  <a:ea typeface="微软雅黑" panose="020B0503020204020204" charset="-122"/>
                </a:rPr>
                <a:t>　　</a:t>
              </a:r>
              <a:r>
                <a:rPr lang="zh-CN" altLang="zh-CN" sz="1695" u="wavy" dirty="0">
                  <a:latin typeface="微软雅黑" panose="020B0503020204020204" charset="-122"/>
                  <a:ea typeface="微软雅黑" panose="020B0503020204020204" charset="-122"/>
                </a:rPr>
                <a:t>王涣字稚子广汉郪人也父顺安定太守涣少好侠尚气力数通剽轻少年晚而改节敦儒学习《尚书》读律令略举大义</a:t>
              </a:r>
              <a:r>
                <a:rPr lang="zh-CN" altLang="zh-CN" sz="1695" dirty="0">
                  <a:latin typeface="微软雅黑" panose="020B0503020204020204" charset="-122"/>
                  <a:ea typeface="微软雅黑" panose="020B0503020204020204" charset="-122"/>
                </a:rPr>
                <a:t>为太守陈宠功曹</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当职割断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不避豪右。宠风声大行</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入为大司农。和帝问曰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“在郡何以为理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”宠顿首谢曰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“臣任功曹王涣以简贤选能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主簿镡显拾遗补阙</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臣奉宣诏书而已。”帝大悦</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涣由此显名。州举茂才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除温令。县多奸猾</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积为人患。涣以方略讨击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悉诛之。境内清夷</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商人露宿于道。其有放牛者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辄云以属稚子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终无侵犯。在温三年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迁兖州刺史</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绳正部郡</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风威大行。后坐考妖言不实论。岁余</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征拜侍御史。永元十五年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从驾南巡</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还为洛阳令。以平正居身</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得宽猛之宜。</a:t>
              </a:r>
              <a:r>
                <a:rPr lang="zh-CN" altLang="zh-CN" sz="1695" u="sng" dirty="0">
                  <a:latin typeface="微软雅黑" panose="020B0503020204020204" charset="-122"/>
                  <a:ea typeface="微软雅黑" panose="020B0503020204020204" charset="-122"/>
                </a:rPr>
                <a:t>其冤嫌久讼</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历政所不断</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法理所难平者</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莫不曲尽情诈</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压塞</a:t>
              </a:r>
              <a:r>
                <a:rPr lang="en-US" altLang="zh-CN" sz="1695" u="sng"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sp>
          <p:nvSpPr>
            <p:cNvPr id="9" name="TextBox 72"/>
            <p:cNvSpPr txBox="1"/>
            <p:nvPr/>
          </p:nvSpPr>
          <p:spPr>
            <a:xfrm>
              <a:off x="16418148" y="5665643"/>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72"/>
            <p:cNvSpPr txBox="1"/>
            <p:nvPr/>
          </p:nvSpPr>
          <p:spPr>
            <a:xfrm>
              <a:off x="2023200" y="6793443"/>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72"/>
            <p:cNvSpPr txBox="1"/>
            <p:nvPr/>
          </p:nvSpPr>
          <p:spPr>
            <a:xfrm>
              <a:off x="13249796" y="6771102"/>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72"/>
            <p:cNvSpPr txBox="1"/>
            <p:nvPr/>
          </p:nvSpPr>
          <p:spPr>
            <a:xfrm>
              <a:off x="18722404" y="7736220"/>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72"/>
            <p:cNvSpPr txBox="1"/>
            <p:nvPr/>
          </p:nvSpPr>
          <p:spPr>
            <a:xfrm>
              <a:off x="720404" y="10810108"/>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6" name="TextBox 72"/>
            <p:cNvSpPr txBox="1"/>
            <p:nvPr/>
          </p:nvSpPr>
          <p:spPr>
            <a:xfrm>
              <a:off x="5328916" y="11914596"/>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37973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阅读下面的文言短文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把文中画横线的句子翻译成现代汉语。</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宋陈谏议家有劣马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性暴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不可驭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蹄啮伤人多矣。一日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谏议入厩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不见是马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因诘仆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彼马何以不见</a:t>
            </a:r>
            <a:r>
              <a:rPr lang="en-US" altLang="zh-CN" sz="1695"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仆言为陈尧咨售之贾人矣。尧咨者</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陈谏议之子也。</a:t>
            </a:r>
            <a:r>
              <a:rPr lang="zh-CN" altLang="en-US" sz="1695" dirty="0">
                <a:latin typeface="微软雅黑" panose="020B0503020204020204" charset="-122"/>
                <a:ea typeface="微软雅黑" panose="020B0503020204020204" charset="-122"/>
              </a:rPr>
              <a:t>谏议遽召子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曰</a:t>
            </a:r>
            <a:r>
              <a:rPr lang="en-US" altLang="zh-CN" sz="1695"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汝为贵臣</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家中左右尚不能制</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贾人安能蓄之</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是移祸于人也</a:t>
            </a:r>
            <a:r>
              <a:rPr lang="en-US" altLang="zh-CN" sz="1695" u="sng"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急命人追贾人取马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而偿其直。戒仆养之终老。时人称陈谏议有古仁人之风。</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仆言为陈尧咨售之贾人矣。尧咨者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陈谏议之子也。</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汝为贵臣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家中左右尚不能制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贾人安能蓄之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是移祸于人也</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r>
              <a:rPr lang="zh-CN" altLang="en-US" sz="1540" dirty="0">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 </a:t>
            </a:r>
            <a:endParaRPr lang="zh-CN" altLang="en-US" sz="154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783587" cy="30088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32087" cy="111061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“答案”见参考译文中画横线的句子。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也”表判断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是判断句。第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也”表判断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是判断句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制”后面省略了宾语“之”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安能蓄之”是反问句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783587" cy="30088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32087" cy="280987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zh-CN" altLang="zh-CN" sz="1695" dirty="0">
                <a:latin typeface="微软雅黑" panose="020B0503020204020204" charset="-122"/>
                <a:ea typeface="微软雅黑" panose="020B0503020204020204" charset="-122"/>
              </a:rPr>
              <a:t>宋朝陈谏议</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“谏议”为官职名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家里有一匹劣马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性情暴躁</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不能被人驾驭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踢伤咬伤人很多次了。一天</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陈谏议进入马厩</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没看到这匹马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于是责问仆人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“那匹马为什么不见了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仆人说马被陈尧咨卖给商人了。陈尧咨是陈谏议的儿子。</a:t>
            </a:r>
            <a:r>
              <a:rPr lang="zh-CN" altLang="zh-CN" sz="1695" dirty="0">
                <a:latin typeface="微软雅黑" panose="020B0503020204020204" charset="-122"/>
                <a:ea typeface="微软雅黑" panose="020B0503020204020204" charset="-122"/>
              </a:rPr>
              <a:t>陈谏议马上叫来儿子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你是朝中重臣</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家里尚且没有一个人能制服这匹马</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商人又怎么能养它呢</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这是把祸害转嫁给别人啊</a:t>
            </a:r>
            <a:r>
              <a:rPr lang="en-US" altLang="zh-CN" sz="1695" u="sng"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陈谏议</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赶紧命人去追赶商人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牵回马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并把买马的钱退给商人。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他</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告诫仆人要把那匹马养到老死。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因此</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当时的人们称赞陈谏议有古代仁人的品质。</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23549" y="1932730"/>
            <a:ext cx="7697024" cy="2470150"/>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二、被动句</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所谓被动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是指主语与谓语之间的关系是被动关系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也就是说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主语是谓语动词所表示行为的被动者、受事者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而不是主动者、施事者。在古代汉语中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主语是谓语动词所表示行为的被动者的句式叫被动句。被动句主要有两大类型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一是有标志的被动句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即借助一些被动词来表示被动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二是无标志的被动句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又叫意念被动句。</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23549" y="2098982"/>
          <a:ext cx="7771130" cy="3656965"/>
        </p:xfrm>
        <a:graphic>
          <a:graphicData uri="http://schemas.openxmlformats.org/drawingml/2006/table">
            <a:tbl>
              <a:tblPr firstRow="1" firstCol="1" bandRow="1">
                <a:tableStyleId>{5940675A-B579-460E-94D1-54222C63F5DA}</a:tableStyleId>
              </a:tblPr>
              <a:tblGrid>
                <a:gridCol w="523240"/>
                <a:gridCol w="2290445"/>
                <a:gridCol w="4957445"/>
              </a:tblGrid>
              <a:tr h="39497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形式</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例句</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94335">
                <a:tc rowSpan="5">
                  <a:txBody>
                    <a:bodyPr/>
                    <a:lstStyle/>
                    <a:p>
                      <a:pPr algn="ctr">
                        <a:lnSpc>
                          <a:spcPct val="130000"/>
                        </a:lnSpc>
                        <a:spcAft>
                          <a:spcPts val="0"/>
                        </a:spcAft>
                      </a:pPr>
                      <a:r>
                        <a:rPr lang="en-US" sz="1695" kern="100" dirty="0">
                          <a:solidFill>
                            <a:schemeClr val="tx1"/>
                          </a:solidFill>
                          <a:effectLst/>
                          <a:latin typeface="微软雅黑" panose="020B0503020204020204" charset="-122"/>
                          <a:ea typeface="微软雅黑" panose="020B0503020204020204" charset="-122"/>
                        </a:rPr>
                        <a:t> </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有标</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志句</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“于”字句</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谓语</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于</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六艺经传皆通习之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不拘于时。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《师说》</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89940">
                <a:tc vMerge="1">
                  <a:tcP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“见”字句</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见</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谓语、见</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谓语</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于</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a:t>
                      </a:r>
                      <a:r>
                        <a:rPr lang="en-US" sz="1695" kern="100">
                          <a:solidFill>
                            <a:schemeClr val="tx1"/>
                          </a:solidFill>
                          <a:effectLst/>
                          <a:latin typeface="微软雅黑" panose="020B0503020204020204" charset="-122"/>
                          <a:ea typeface="微软雅黑" panose="020B0503020204020204" charset="-122"/>
                        </a:rPr>
                        <a:t>①</a:t>
                      </a:r>
                      <a:r>
                        <a:rPr lang="zh-CN" sz="1695" kern="100">
                          <a:solidFill>
                            <a:schemeClr val="tx1"/>
                          </a:solidFill>
                          <a:effectLst/>
                          <a:latin typeface="微软雅黑" panose="020B0503020204020204" charset="-122"/>
                          <a:ea typeface="微软雅黑" panose="020B0503020204020204" charset="-122"/>
                        </a:rPr>
                        <a:t>秦城恐不可得</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徒见欺。</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《廉颇蔺相如列传》</a:t>
                      </a:r>
                      <a:r>
                        <a:rPr lang="en-US" sz="1695" kern="100">
                          <a:solidFill>
                            <a:schemeClr val="tx1"/>
                          </a:solidFill>
                          <a:effectLst/>
                          <a:latin typeface="微软雅黑" panose="020B0503020204020204" charset="-122"/>
                          <a:ea typeface="微软雅黑" panose="020B0503020204020204" charset="-122"/>
                        </a:rPr>
                        <a:t>)</a:t>
                      </a:r>
                      <a:endParaRPr lang="zh-CN" sz="1695" kern="10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a:t>
                      </a:r>
                      <a:r>
                        <a:rPr lang="en-US" sz="1695" kern="100">
                          <a:solidFill>
                            <a:schemeClr val="tx1"/>
                          </a:solidFill>
                          <a:effectLst/>
                          <a:latin typeface="微软雅黑" panose="020B0503020204020204" charset="-122"/>
                          <a:ea typeface="微软雅黑" panose="020B0503020204020204" charset="-122"/>
                        </a:rPr>
                        <a:t>②</a:t>
                      </a:r>
                      <a:r>
                        <a:rPr lang="zh-CN" sz="1695" kern="100">
                          <a:solidFill>
                            <a:schemeClr val="tx1"/>
                          </a:solidFill>
                          <a:effectLst/>
                          <a:latin typeface="微软雅黑" panose="020B0503020204020204" charset="-122"/>
                          <a:ea typeface="微软雅黑" panose="020B0503020204020204" charset="-122"/>
                        </a:rPr>
                        <a:t>臣诚恐见欺于王而负赵。</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《廉颇蔺相如列传》</a:t>
                      </a:r>
                      <a:r>
                        <a:rPr lang="en-US" sz="1695" kern="100">
                          <a:solidFill>
                            <a:schemeClr val="tx1"/>
                          </a:solidFill>
                          <a:effectLst/>
                          <a:latin typeface="微软雅黑" panose="020B0503020204020204" charset="-122"/>
                          <a:ea typeface="微软雅黑" panose="020B0503020204020204" charset="-122"/>
                        </a:rPr>
                        <a:t>)</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vMerge="1">
                  <a:tcP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“受”字句</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受</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谓语</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于</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吾不能举全吴之地</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十万之众</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受制于人。</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《赤壁之战》</a:t>
                      </a:r>
                      <a:r>
                        <a:rPr lang="en-US" sz="1695" kern="100">
                          <a:solidFill>
                            <a:schemeClr val="tx1"/>
                          </a:solidFill>
                          <a:effectLst/>
                          <a:latin typeface="微软雅黑" panose="020B0503020204020204" charset="-122"/>
                          <a:ea typeface="微软雅黑" panose="020B0503020204020204" charset="-122"/>
                        </a:rPr>
                        <a:t>)</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94970">
                <a:tc vMerge="1">
                  <a:tcP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“为”字句</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为</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动词</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身死人手</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为天下笑者</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何也</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《过秦论》</a:t>
                      </a:r>
                      <a:r>
                        <a:rPr lang="en-US" sz="1695" kern="100">
                          <a:solidFill>
                            <a:schemeClr val="tx1"/>
                          </a:solidFill>
                          <a:effectLst/>
                          <a:latin typeface="微软雅黑" panose="020B0503020204020204" charset="-122"/>
                          <a:ea typeface="微软雅黑" panose="020B0503020204020204" charset="-122"/>
                        </a:rPr>
                        <a:t>)</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09650">
                <a:tc vMerge="1">
                  <a:tcP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“为……所”句、“……为所”句</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①</a:t>
                      </a:r>
                      <a:r>
                        <a:rPr lang="zh-CN" sz="1695" kern="100" dirty="0">
                          <a:solidFill>
                            <a:schemeClr val="tx1"/>
                          </a:solidFill>
                          <a:effectLst/>
                          <a:latin typeface="微软雅黑" panose="020B0503020204020204" charset="-122"/>
                          <a:ea typeface="微软雅黑" panose="020B0503020204020204" charset="-122"/>
                        </a:rPr>
                        <a:t>悲夫</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有如此之势</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而为秦人积威之所劫。</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《六国论》</a:t>
                      </a:r>
                      <a:r>
                        <a:rPr lang="en-US" sz="1695" kern="100" dirty="0">
                          <a:solidFill>
                            <a:schemeClr val="tx1"/>
                          </a:solidFill>
                          <a:effectLst/>
                          <a:latin typeface="微软雅黑" panose="020B0503020204020204" charset="-122"/>
                          <a:ea typeface="微软雅黑" panose="020B0503020204020204" charset="-122"/>
                        </a:rPr>
                        <a:t>) </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②</a:t>
                      </a:r>
                      <a:r>
                        <a:rPr lang="zh-CN" sz="1695" kern="100" dirty="0">
                          <a:solidFill>
                            <a:schemeClr val="tx1"/>
                          </a:solidFill>
                          <a:effectLst/>
                          <a:latin typeface="微软雅黑" panose="020B0503020204020204" charset="-122"/>
                          <a:ea typeface="微软雅黑" panose="020B0503020204020204" charset="-122"/>
                        </a:rPr>
                        <a:t>不者</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若属皆且为所虏</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《鸿门宴》</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550233"/>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85393" y="2537960"/>
          <a:ext cx="7771130" cy="2505075"/>
        </p:xfrm>
        <a:graphic>
          <a:graphicData uri="http://schemas.openxmlformats.org/drawingml/2006/table">
            <a:tbl>
              <a:tblPr firstRow="1" firstCol="1" bandRow="1">
                <a:tableStyleId>{5940675A-B579-460E-94D1-54222C63F5DA}</a:tableStyleId>
              </a:tblPr>
              <a:tblGrid>
                <a:gridCol w="523240"/>
                <a:gridCol w="1440815"/>
                <a:gridCol w="5807075"/>
              </a:tblGrid>
              <a:tr h="38608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形式</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例句</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46200">
                <a:tc>
                  <a:txBody>
                    <a:bodyPr/>
                    <a:lstStyle/>
                    <a:p>
                      <a:pPr algn="ctr">
                        <a:lnSpc>
                          <a:spcPct val="130000"/>
                        </a:lnSpc>
                        <a:spcAft>
                          <a:spcPts val="0"/>
                        </a:spcAft>
                      </a:pPr>
                      <a:endParaRPr lang="en-US" altLang="zh-CN" sz="1540"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zh-CN" sz="1540" kern="100" dirty="0">
                          <a:solidFill>
                            <a:schemeClr val="tx1"/>
                          </a:solidFill>
                          <a:effectLst/>
                          <a:latin typeface="微软雅黑" panose="020B0503020204020204" charset="-122"/>
                          <a:ea typeface="微软雅黑" panose="020B0503020204020204" charset="-122"/>
                        </a:rPr>
                        <a:t>有标</a:t>
                      </a:r>
                      <a:endParaRPr lang="zh-CN" altLang="zh-CN" sz="1540"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zh-CN" sz="1540" kern="100" dirty="0">
                          <a:solidFill>
                            <a:schemeClr val="tx1"/>
                          </a:solidFill>
                          <a:effectLst/>
                          <a:latin typeface="微软雅黑" panose="020B0503020204020204" charset="-122"/>
                          <a:ea typeface="微软雅黑" panose="020B0503020204020204" charset="-122"/>
                        </a:rPr>
                        <a:t>志句</a:t>
                      </a:r>
                      <a:endParaRPr lang="zh-CN" altLang="en-US" sz="695" dirty="0"/>
                    </a:p>
                  </a:txBody>
                  <a:tcPr marL="35186" marR="35186" marT="17593" marB="17593"/>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“被”字句</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舞榭歌台</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风流总被雨打风吹去。</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《永遇乐·京口北固亭怀古》</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注</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并不是所有带“被”字的都为被动句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如“秦王复击轲</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被八创”中的“被”译为“遭受”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这句并不是被动句</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7279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无标</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志句</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无固定格式</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而刘夙婴疾病。</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《陈情表》</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550233"/>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10" name="TextBox 7"/>
          <p:cNvSpPr txBox="1"/>
          <p:nvPr/>
        </p:nvSpPr>
        <p:spPr>
          <a:xfrm>
            <a:off x="859989" y="2022054"/>
            <a:ext cx="7697024" cy="770890"/>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67030" y="1915532"/>
            <a:ext cx="7642045" cy="2470150"/>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下列句子中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不是被动句的一项是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六艺经传皆通习之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不拘于时</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父母宗族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皆为戮没</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不者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若属皆且为所虏</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秦王复击轲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被八创</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solidFill>
                  <a:schemeClr val="tx1">
                    <a:lumMod val="75000"/>
                    <a:lumOff val="25000"/>
                  </a:schemeClr>
                </a:solidFill>
                <a:latin typeface="微软雅黑" panose="020B0503020204020204" charset="-122"/>
                <a:ea typeface="微软雅黑" panose="020B0503020204020204" charset="-122"/>
              </a:rPr>
              <a:t>　　</a:t>
            </a:r>
            <a:r>
              <a:rPr lang="en-US" altLang="zh-CN" sz="1695" dirty="0">
                <a:solidFill>
                  <a:schemeClr val="tx1">
                    <a:lumMod val="75000"/>
                    <a:lumOff val="25000"/>
                  </a:schemeClr>
                </a:solidFill>
                <a:latin typeface="微软雅黑" panose="020B0503020204020204" charset="-122"/>
                <a:ea typeface="微软雅黑" panose="020B0503020204020204" charset="-122"/>
              </a:rPr>
              <a:t> </a:t>
            </a:r>
            <a:endParaRPr lang="zh-CN" altLang="en-US" sz="1695"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833507" y="4233102"/>
            <a:ext cx="7619048" cy="9139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33507" y="4404431"/>
            <a:ext cx="7532087" cy="4311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被”是“遭受”之意。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37425" y="1972063"/>
            <a:ext cx="7783148" cy="277812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zh-CN" altLang="en-US" sz="1695"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阅读下面的文言短文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把文中画横线的句子翻译成现代汉语。</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郭劝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字仲褒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郓州须城人。举进士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累迁太常博士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特迁尚书屯田员外郎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以母老固辞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复为通判莱州。</a:t>
            </a:r>
            <a:r>
              <a:rPr lang="zh-CN" altLang="en-US" sz="1695" u="sng" dirty="0">
                <a:latin typeface="微软雅黑" panose="020B0503020204020204" charset="-122"/>
                <a:ea typeface="微软雅黑" panose="020B0503020204020204" charset="-122"/>
              </a:rPr>
              <a:t>州民霍亮为仇人诬罪死</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吏受赇傅致之</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劝为辨理得免。</a:t>
            </a:r>
            <a:r>
              <a:rPr lang="zh-CN" altLang="en-US" sz="1695" dirty="0">
                <a:latin typeface="微软雅黑" panose="020B0503020204020204" charset="-122"/>
                <a:ea typeface="微软雅黑" panose="020B0503020204020204" charset="-122"/>
              </a:rPr>
              <a:t>时宋绶出知应天府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杜衍在荆南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劝言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绶有辞学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衍清直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不宜处外。”又言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武胜军节度使钱惟演迁延不赴陈州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觊望相位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弟惟济任定州总管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自请就迁留后</a:t>
            </a:r>
            <a:r>
              <a:rPr lang="en-US" altLang="zh-CN" sz="1695"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胡则以罪罢三司使</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乃迁工部侍郎。</a:t>
            </a:r>
            <a:r>
              <a:rPr lang="zh-CN" altLang="en-US" sz="1695" dirty="0">
                <a:latin typeface="微软雅黑" panose="020B0503020204020204" charset="-122"/>
                <a:ea typeface="微软雅黑" panose="020B0503020204020204" charset="-122"/>
              </a:rPr>
              <a:t>请趣惟演上道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罢惟济兵权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追则除命。”</a:t>
            </a:r>
            <a:r>
              <a:rPr lang="zh-CN" altLang="en-US" sz="1695" u="sng" dirty="0">
                <a:latin typeface="微软雅黑" panose="020B0503020204020204" charset="-122"/>
                <a:ea typeface="微软雅黑" panose="020B0503020204020204" charset="-122"/>
              </a:rPr>
              <a:t>又论刘从德遗奏恩滥</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贬太常博士</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监潍州税。</a:t>
            </a:r>
            <a:r>
              <a:rPr lang="zh-CN" altLang="en-US" sz="1695" dirty="0">
                <a:latin typeface="微软雅黑" panose="020B0503020204020204" charset="-122"/>
                <a:ea typeface="微软雅黑" panose="020B0503020204020204" charset="-122"/>
              </a:rPr>
              <a:t>改祠部员外郎、知莱州。</a:t>
            </a:r>
            <a:endParaRPr lang="zh-CN" altLang="en-US" sz="1695" dirty="0">
              <a:latin typeface="微软雅黑" panose="020B0503020204020204" charset="-122"/>
              <a:ea typeface="微软雅黑" panose="020B0503020204020204" charset="-122"/>
            </a:endParaRPr>
          </a:p>
          <a:p>
            <a:pPr>
              <a:lnSpc>
                <a:spcPct val="130000"/>
              </a:lnSpc>
            </a:pPr>
            <a:r>
              <a:rPr lang="zh-CN" altLang="en-US" sz="1540" dirty="0">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 </a:t>
            </a:r>
            <a:endParaRPr lang="zh-CN" altLang="en-US" sz="154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37425" y="1972063"/>
            <a:ext cx="7783148" cy="345757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州民霍亮为仇人诬罪死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吏受赇傅致之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劝为辨理得免。</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胡则以罪罢三司使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乃迁工部侍郎。</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又论刘从德遗奏恩滥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贬太常博士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监潍州税。</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zh-CN" altLang="en-US" sz="1540" dirty="0">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 </a:t>
            </a:r>
            <a:endParaRPr lang="zh-CN" altLang="en-US" sz="154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23549" y="1999553"/>
            <a:ext cx="7921692" cy="22607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32087" cy="172847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“答案”见参考译文中画横线的句子。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州民霍亮为仇人诬罪死”中的“为”表被动。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胡则以罪罢三司使”为无被动标志词的被动句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句中的“罢”要译为“被免除”。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贬太常博士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监潍州税”为无被动标志词的被动句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句中的“贬”要译为“被贬为”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zh-CN" sz="1695" dirty="0">
              <a:latin typeface="微软雅黑" panose="020B0503020204020204" charset="-122"/>
              <a:ea typeface="微软雅黑" panose="020B0503020204020204" charset="-122"/>
            </a:endParaRPr>
          </a:p>
          <a:p>
            <a:pPr eaLnBrk="1" hangingPunct="1">
              <a:lnSpc>
                <a:spcPct val="130000"/>
              </a:lnSpc>
              <a:buNone/>
            </a:pP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23549" y="1960439"/>
            <a:ext cx="7614556" cy="3622675"/>
            <a:chOff x="1880324" y="2844726"/>
            <a:chExt cx="19788326" cy="9414427"/>
          </a:xfrm>
        </p:grpSpPr>
        <p:sp>
          <p:nvSpPr>
            <p:cNvPr id="8" name="TextBox 68"/>
            <p:cNvSpPr txBox="1"/>
            <p:nvPr/>
          </p:nvSpPr>
          <p:spPr>
            <a:xfrm>
              <a:off x="1880324" y="2844726"/>
              <a:ext cx="19788326" cy="9414427"/>
            </a:xfrm>
            <a:prstGeom prst="rect">
              <a:avLst/>
            </a:prstGeom>
            <a:noFill/>
          </p:spPr>
          <p:txBody>
            <a:bodyPr wrap="square" rtlCol="0">
              <a:spAutoFit/>
            </a:bodyPr>
            <a:lstStyle/>
            <a:p>
              <a:pPr>
                <a:lnSpc>
                  <a:spcPct val="150000"/>
                </a:lnSpc>
              </a:pPr>
              <a:r>
                <a:rPr lang="zh-CN" altLang="zh-CN" sz="1695" u="sng" dirty="0">
                  <a:latin typeface="微软雅黑" panose="020B0503020204020204" charset="-122"/>
                  <a:ea typeface="微软雅黑" panose="020B0503020204020204" charset="-122"/>
                </a:rPr>
                <a:t>塞群疑。</a:t>
              </a:r>
              <a:r>
                <a:rPr lang="zh-CN" altLang="zh-CN" sz="1695" dirty="0">
                  <a:latin typeface="微软雅黑" panose="020B0503020204020204" charset="-122"/>
                  <a:ea typeface="微软雅黑" panose="020B0503020204020204" charset="-122"/>
                </a:rPr>
                <a:t>又能以谲数发擿奸伏。京师称叹</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以为涣有神算。元兴元年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病卒。百姓市道莫不咨嗟。男女老壮皆相与赋敛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致奠醊以千数。涣丧西归</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道经弘农</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民庶皆设盘案于路。</a:t>
              </a:r>
              <a:r>
                <a:rPr lang="zh-CN" altLang="zh-CN" sz="1695" u="sng" dirty="0">
                  <a:latin typeface="微软雅黑" panose="020B0503020204020204" charset="-122"/>
                  <a:ea typeface="微软雅黑" panose="020B0503020204020204" charset="-122"/>
                </a:rPr>
                <a:t>吏问其故</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咸言平常持米到洛</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为卒司所抄</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恒亡其半。</a:t>
              </a:r>
              <a:r>
                <a:rPr lang="zh-CN" altLang="zh-CN" sz="1695" dirty="0">
                  <a:latin typeface="微软雅黑" panose="020B0503020204020204" charset="-122"/>
                  <a:ea typeface="微软雅黑" panose="020B0503020204020204" charset="-122"/>
                </a:rPr>
                <a:t>自王君在事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不见侵枉</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故来报恩。其政化怀物如此。</a:t>
              </a:r>
              <a:r>
                <a:rPr lang="zh-CN" altLang="zh-CN" sz="1695" u="sng" dirty="0">
                  <a:latin typeface="微软雅黑" panose="020B0503020204020204" charset="-122"/>
                  <a:ea typeface="微软雅黑" panose="020B0503020204020204" charset="-122"/>
                </a:rPr>
                <a:t>民思其德</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为立祠安阳亭西</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每食辄弦歌而荐之。</a:t>
              </a:r>
              <a:r>
                <a:rPr lang="zh-CN" altLang="zh-CN" sz="1695" dirty="0">
                  <a:latin typeface="微软雅黑" panose="020B0503020204020204" charset="-122"/>
                  <a:ea typeface="微软雅黑" panose="020B0503020204020204" charset="-122"/>
                </a:rPr>
                <a:t>延熹中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桓帝事黄老道</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悉毁诸房祀</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唯特诏密县存故太傅卓茂庙</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洛阳留王涣祠焉。自涣卒后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连诏三公特选洛阳令</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皆不称职。永和中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以剧令勃海任峻补之。峻擢用文武吏</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皆尽其能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纠剔奸盗</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不得旋踵</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一岁断狱</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不过数十</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威风猛于涣</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而文理不及之。</a:t>
              </a:r>
              <a:r>
                <a:rPr lang="zh-CN" altLang="zh-CN" sz="1695" dirty="0">
                  <a:latin typeface="微软雅黑" panose="020B0503020204020204" charset="-122"/>
                  <a:ea typeface="微软雅黑" panose="020B0503020204020204" charset="-122"/>
                </a:rPr>
                <a:t>峻字叔高</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终于太山太守。</a:t>
              </a:r>
              <a:endParaRPr lang="zh-CN" altLang="zh-CN" sz="1695" dirty="0">
                <a:latin typeface="微软雅黑" panose="020B0503020204020204" charset="-122"/>
                <a:ea typeface="微软雅黑" panose="020B0503020204020204" charset="-122"/>
              </a:endParaRPr>
            </a:p>
            <a:p>
              <a:pPr algn="r">
                <a:lnSpc>
                  <a:spcPct val="15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节选自《后汉书</a:t>
              </a:r>
              <a:r>
                <a:rPr lang="zh-CN" altLang="zh-CN" sz="1695" i="1"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王涣传》</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sp>
          <p:nvSpPr>
            <p:cNvPr id="9" name="TextBox 72"/>
            <p:cNvSpPr txBox="1"/>
            <p:nvPr/>
          </p:nvSpPr>
          <p:spPr>
            <a:xfrm>
              <a:off x="8209236" y="3420621"/>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72"/>
            <p:cNvSpPr txBox="1"/>
            <p:nvPr/>
          </p:nvSpPr>
          <p:spPr>
            <a:xfrm>
              <a:off x="14113892" y="4343951"/>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72"/>
            <p:cNvSpPr txBox="1"/>
            <p:nvPr/>
          </p:nvSpPr>
          <p:spPr>
            <a:xfrm>
              <a:off x="13825860" y="5411346"/>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619048" cy="34798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32087" cy="3829685"/>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zh-CN" altLang="zh-CN" sz="1695" dirty="0">
                <a:latin typeface="微软雅黑" panose="020B0503020204020204" charset="-122"/>
                <a:ea typeface="微软雅黑" panose="020B0503020204020204" charset="-122"/>
              </a:rPr>
              <a:t>郭劝</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字仲褒</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是郓州须城人。考中进士</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屡经升迁至太常博士</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破格晋升为尚书屯田员外郎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因为母亲年老而坚决推辞</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又任莱州通判。</a:t>
            </a:r>
            <a:r>
              <a:rPr lang="zh-CN" altLang="zh-CN" sz="1695" u="sng" dirty="0">
                <a:latin typeface="微软雅黑" panose="020B0503020204020204" charset="-122"/>
                <a:ea typeface="微软雅黑" panose="020B0503020204020204" charset="-122"/>
              </a:rPr>
              <a:t>州民霍亮被仇人诬陷应处死</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差役们从中收受财物而附会并强加罪名于他</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郭劝替他申辩</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使他得以免罪。</a:t>
            </a:r>
            <a:r>
              <a:rPr lang="zh-CN" altLang="zh-CN" sz="1695" dirty="0">
                <a:latin typeface="微软雅黑" panose="020B0503020204020204" charset="-122"/>
                <a:ea typeface="微软雅黑" panose="020B0503020204020204" charset="-122"/>
              </a:rPr>
              <a:t>当时宋绶出京任应天府知府</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杜衍在荆南任职</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郭劝说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“宋绶有文才学问</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杜衍清廉正直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不应在地方</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任职</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。”又说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“武胜军节度使钱惟演在京拖延不去陈州</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觊觎宰相之位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其弟钱惟济现任定州总管</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自己申请改派留后</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胡则因罪被免除三司使</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一职</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却又升任工部侍郎。</a:t>
            </a:r>
            <a:r>
              <a:rPr lang="zh-CN" altLang="zh-CN" sz="1695" dirty="0">
                <a:latin typeface="微软雅黑" panose="020B0503020204020204" charset="-122"/>
                <a:ea typeface="微软雅黑" panose="020B0503020204020204" charset="-122"/>
              </a:rPr>
              <a:t>请催促钱惟演立即返回任所</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罢免钱惟济的兵权</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追回对胡则的任命。”</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郭劝</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又对刘从德遗奏中的恩典太过进行批评</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被贬为太常博士</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监管潍州税收。</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郭劝</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改任祠部员外郎、莱州知州。</a:t>
            </a:r>
            <a:endParaRPr lang="zh-CN" altLang="zh-CN" sz="1695" dirty="0">
              <a:latin typeface="微软雅黑" panose="020B0503020204020204" charset="-122"/>
              <a:ea typeface="微软雅黑" panose="020B0503020204020204" charset="-122"/>
            </a:endParaRPr>
          </a:p>
          <a:p>
            <a:pPr eaLnBrk="1" hangingPunct="1">
              <a:lnSpc>
                <a:spcPct val="130000"/>
              </a:lnSpc>
              <a:buNone/>
            </a:pPr>
            <a:endParaRPr lang="zh-CN" altLang="en-US" sz="169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37425" y="1972063"/>
            <a:ext cx="7783148" cy="348932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zh-CN" altLang="en-US" sz="1695"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a:t>
            </a:r>
            <a:r>
              <a:rPr lang="zh-CN" altLang="zh-CN" sz="1695" dirty="0">
                <a:latin typeface="微软雅黑" panose="020B0503020204020204" charset="-122"/>
                <a:ea typeface="微软雅黑" panose="020B0503020204020204" charset="-122"/>
              </a:rPr>
              <a:t>下面的文言短文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把文中画横线的句子翻译成现代汉语。</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张玄与王建武先不相识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后遇于范豫章许</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范令二人共语。张因正坐敛衽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王孰视良久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不对。张大失望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便去。范苦譬留之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遂不肯住。范是王之舅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乃让王曰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张玄</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吴士之秀</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亦见遇于时</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而使至于此</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深不可解。</a:t>
            </a:r>
            <a:r>
              <a:rPr lang="zh-CN" altLang="zh-CN" sz="1695" dirty="0">
                <a:latin typeface="微软雅黑" panose="020B0503020204020204" charset="-122"/>
                <a:ea typeface="微软雅黑" panose="020B0503020204020204" charset="-122"/>
              </a:rPr>
              <a:t>”王笑曰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“张祖希若欲相识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自应见诣。”范驰报张</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张便束带造之。遂举觞对语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宾主无愧色。</a:t>
            </a:r>
            <a:endParaRPr lang="zh-CN"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637425" y="4420042"/>
            <a:ext cx="7866713" cy="7132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664914" y="4475021"/>
            <a:ext cx="7866713" cy="132588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“答案”见参考译文中画横线的句子。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判断句、“于”表被动、“深不可解”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endParaRPr>
          </a:p>
          <a:p>
            <a:pPr>
              <a:lnSpc>
                <a:spcPct val="130000"/>
              </a:lnSpc>
            </a:pPr>
            <a:endParaRPr lang="zh-CN" altLang="zh-CN" sz="1385" dirty="0">
              <a:solidFill>
                <a:schemeClr val="tx1">
                  <a:lumMod val="75000"/>
                  <a:lumOff val="25000"/>
                </a:schemeClr>
              </a:solidFill>
              <a:latin typeface="微软雅黑" panose="020B0503020204020204" charset="-122"/>
              <a:ea typeface="微软雅黑" panose="020B0503020204020204" charset="-122"/>
            </a:endParaRPr>
          </a:p>
          <a:p>
            <a:pPr eaLnBrk="1" hangingPunct="1">
              <a:lnSpc>
                <a:spcPct val="130000"/>
              </a:lnSpc>
              <a:buNone/>
            </a:pP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619048" cy="34798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32087" cy="3767455"/>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zh-CN" altLang="zh-CN" sz="1695" dirty="0">
                <a:latin typeface="微软雅黑" panose="020B0503020204020204" charset="-122"/>
                <a:ea typeface="微软雅黑" panose="020B0503020204020204" charset="-122"/>
              </a:rPr>
              <a:t>张玄与王建武起初不相识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后来两个人在豫章太守范宁家相遇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范宁让两人在一起交谈。张玄于是整理衣襟端正坐好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王建武仔细看了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张玄</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好一会儿</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却不答话。张玄大失所望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就要离开。范宁竭力劝说挽留张玄</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张玄</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最终还是不肯留下。范宁是王建武的舅舅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于是责怪王建武说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张玄是吴地有学识的人</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也被时人所赏识</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而你却使他这般尴尬</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我</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实在是难以理解。</a:t>
            </a:r>
            <a:r>
              <a:rPr lang="zh-CN" altLang="zh-CN" sz="1695" dirty="0">
                <a:latin typeface="微软雅黑" panose="020B0503020204020204" charset="-122"/>
                <a:ea typeface="微软雅黑" panose="020B0503020204020204" charset="-122"/>
              </a:rPr>
              <a:t>”王建武笑着回答说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“张玄如果想认识我</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自然应该到我这里来拜访。”范宁骑上快马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把这话</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告诉了张玄</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张玄于是重整装束来拜访王建武。于是</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两个人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举杯对饮</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说话间宾主都没有愧疚的脸色。</a:t>
            </a:r>
            <a:endParaRPr lang="zh-CN" altLang="zh-CN" sz="1695" dirty="0">
              <a:latin typeface="微软雅黑" panose="020B0503020204020204" charset="-122"/>
              <a:ea typeface="微软雅黑" panose="020B0503020204020204" charset="-122"/>
            </a:endParaRPr>
          </a:p>
          <a:p>
            <a:pPr>
              <a:lnSpc>
                <a:spcPct val="130000"/>
              </a:lnSpc>
            </a:pPr>
            <a:endParaRPr lang="zh-CN" altLang="zh-CN" sz="1695" dirty="0">
              <a:solidFill>
                <a:schemeClr val="tx1">
                  <a:lumMod val="75000"/>
                  <a:lumOff val="25000"/>
                </a:schemeClr>
              </a:solidFill>
              <a:latin typeface="微软雅黑" panose="020B0503020204020204" charset="-122"/>
              <a:ea typeface="微软雅黑" panose="020B0503020204020204" charset="-122"/>
            </a:endParaRPr>
          </a:p>
          <a:p>
            <a:pPr eaLnBrk="1" hangingPunct="1">
              <a:lnSpc>
                <a:spcPct val="130000"/>
              </a:lnSpc>
              <a:buNone/>
            </a:pP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23549" y="1932730"/>
            <a:ext cx="7697024" cy="2470150"/>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三、省略句</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在句子中省略某一词语或某种成分的现象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是古今共有的。不过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在文言文里这种现象更突出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而且有些在现代汉语中一般不能省略的句子成分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在古代汉语中也经常被省略。</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最常见的省略方式有以下几种</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497753" y="2237526"/>
          <a:ext cx="7899400" cy="2471420"/>
        </p:xfrm>
        <a:graphic>
          <a:graphicData uri="http://schemas.openxmlformats.org/drawingml/2006/table">
            <a:tbl>
              <a:tblPr firstRow="1" firstCol="1" bandRow="1">
                <a:tableStyleId>{5940675A-B579-460E-94D1-54222C63F5DA}</a:tableStyleId>
              </a:tblPr>
              <a:tblGrid>
                <a:gridCol w="520065"/>
                <a:gridCol w="7379335"/>
              </a:tblGrid>
              <a:tr h="37528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例句</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462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省略主语</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a:t>
                      </a:r>
                      <a:r>
                        <a:rPr lang="en-US" sz="1695" kern="100">
                          <a:solidFill>
                            <a:schemeClr val="tx1"/>
                          </a:solidFill>
                          <a:effectLst/>
                          <a:latin typeface="微软雅黑" panose="020B0503020204020204" charset="-122"/>
                          <a:ea typeface="微软雅黑" panose="020B0503020204020204" charset="-122"/>
                        </a:rPr>
                        <a:t>①</a:t>
                      </a:r>
                      <a:r>
                        <a:rPr lang="zh-CN" sz="1695" kern="100">
                          <a:solidFill>
                            <a:schemeClr val="tx1"/>
                          </a:solidFill>
                          <a:effectLst/>
                          <a:latin typeface="微软雅黑" panose="020B0503020204020204" charset="-122"/>
                          <a:ea typeface="微软雅黑" panose="020B0503020204020204" charset="-122"/>
                        </a:rPr>
                        <a:t>沛公军霸上</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沛公</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未得与项羽相见。</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《鸿门宴》</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承前省略主语</a:t>
                      </a:r>
                      <a:r>
                        <a:rPr lang="en-US" sz="1695" kern="100">
                          <a:solidFill>
                            <a:schemeClr val="tx1"/>
                          </a:solidFill>
                          <a:effectLst/>
                          <a:latin typeface="微软雅黑" panose="020B0503020204020204" charset="-122"/>
                          <a:ea typeface="微软雅黑" panose="020B0503020204020204" charset="-122"/>
                        </a:rPr>
                        <a:t>)</a:t>
                      </a:r>
                      <a:endParaRPr lang="zh-CN" sz="1695" kern="10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a:t>
                      </a:r>
                      <a:r>
                        <a:rPr lang="en-US" sz="1695" kern="100">
                          <a:solidFill>
                            <a:schemeClr val="tx1"/>
                          </a:solidFill>
                          <a:effectLst/>
                          <a:latin typeface="微软雅黑" panose="020B0503020204020204" charset="-122"/>
                          <a:ea typeface="微软雅黑" panose="020B0503020204020204" charset="-122"/>
                        </a:rPr>
                        <a:t>②(</a:t>
                      </a:r>
                      <a:r>
                        <a:rPr lang="zh-CN" sz="1695" kern="100">
                          <a:solidFill>
                            <a:schemeClr val="tx1"/>
                          </a:solidFill>
                          <a:effectLst/>
                          <a:latin typeface="微软雅黑" panose="020B0503020204020204" charset="-122"/>
                          <a:ea typeface="微软雅黑" panose="020B0503020204020204" charset="-122"/>
                        </a:rPr>
                        <a:t>公</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度我至军中</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公乃入。</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《鸿门宴》</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蒙后省略主语</a:t>
                      </a:r>
                      <a:r>
                        <a:rPr lang="en-US" sz="1695" kern="100">
                          <a:solidFill>
                            <a:schemeClr val="tx1"/>
                          </a:solidFill>
                          <a:effectLst/>
                          <a:latin typeface="微软雅黑" panose="020B0503020204020204" charset="-122"/>
                          <a:ea typeface="微软雅黑" panose="020B0503020204020204" charset="-122"/>
                        </a:rPr>
                        <a:t>)</a:t>
                      </a:r>
                      <a:endParaRPr lang="zh-CN" sz="1695" kern="10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a:t>
                      </a:r>
                      <a:r>
                        <a:rPr lang="en-US" sz="1695" kern="100">
                          <a:solidFill>
                            <a:schemeClr val="tx1"/>
                          </a:solidFill>
                          <a:effectLst/>
                          <a:latin typeface="微软雅黑" panose="020B0503020204020204" charset="-122"/>
                          <a:ea typeface="微软雅黑" panose="020B0503020204020204" charset="-122"/>
                        </a:rPr>
                        <a:t>③</a:t>
                      </a:r>
                      <a:r>
                        <a:rPr lang="zh-CN" sz="1695" kern="100">
                          <a:solidFill>
                            <a:schemeClr val="tx1"/>
                          </a:solidFill>
                          <a:effectLst/>
                          <a:latin typeface="微软雅黑" panose="020B0503020204020204" charset="-122"/>
                          <a:ea typeface="微软雅黑" panose="020B0503020204020204" charset="-122"/>
                        </a:rPr>
                        <a:t>樊哙曰</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“今日之事何如</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”良曰</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今日之事</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甚急</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《鸿门宴》</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对话省略主语</a:t>
                      </a:r>
                      <a:r>
                        <a:rPr lang="en-US" sz="1695" kern="100">
                          <a:solidFill>
                            <a:schemeClr val="tx1"/>
                          </a:solidFill>
                          <a:effectLst/>
                          <a:latin typeface="微软雅黑" panose="020B0503020204020204" charset="-122"/>
                          <a:ea typeface="微软雅黑" panose="020B0503020204020204" charset="-122"/>
                        </a:rPr>
                        <a:t>)</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4993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省略谓语</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①</a:t>
                      </a:r>
                      <a:r>
                        <a:rPr lang="zh-CN" sz="1695" kern="100" dirty="0">
                          <a:solidFill>
                            <a:schemeClr val="tx1"/>
                          </a:solidFill>
                          <a:effectLst/>
                          <a:latin typeface="微软雅黑" panose="020B0503020204020204" charset="-122"/>
                          <a:ea typeface="微软雅黑" panose="020B0503020204020204" charset="-122"/>
                        </a:rPr>
                        <a:t>择其善者而从之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择</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其不善者而改之。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《论语》</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承前省略谓语</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②</a:t>
                      </a:r>
                      <a:r>
                        <a:rPr lang="zh-CN" sz="1695" kern="100" dirty="0">
                          <a:solidFill>
                            <a:schemeClr val="tx1"/>
                          </a:solidFill>
                          <a:effectLst/>
                          <a:latin typeface="微软雅黑" panose="020B0503020204020204" charset="-122"/>
                          <a:ea typeface="微软雅黑" panose="020B0503020204020204" charset="-122"/>
                        </a:rPr>
                        <a:t>因跪请秦王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击缶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。秦王不肯击缶。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《廉颇蔺相如列传》</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蒙后省略谓语</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04251" y="2467029"/>
          <a:ext cx="7713980" cy="2877820"/>
        </p:xfrm>
        <a:graphic>
          <a:graphicData uri="http://schemas.openxmlformats.org/drawingml/2006/table">
            <a:tbl>
              <a:tblPr firstRow="1" firstCol="1" bandRow="1">
                <a:tableStyleId>{5940675A-B579-460E-94D1-54222C63F5DA}</a:tableStyleId>
              </a:tblPr>
              <a:tblGrid>
                <a:gridCol w="508000"/>
                <a:gridCol w="7205980"/>
              </a:tblGrid>
              <a:tr h="51054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例句</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2108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省略宾语</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①</a:t>
                      </a:r>
                      <a:r>
                        <a:rPr lang="zh-CN" sz="1695" kern="100" dirty="0">
                          <a:solidFill>
                            <a:schemeClr val="tx1"/>
                          </a:solidFill>
                          <a:effectLst/>
                          <a:latin typeface="微软雅黑" panose="020B0503020204020204" charset="-122"/>
                          <a:ea typeface="微软雅黑" panose="020B0503020204020204" charset="-122"/>
                        </a:rPr>
                        <a:t>项伯乃夜驰之沛公军</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私见张良</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具告</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以事。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《鸿门宴》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省略动词宾语</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②</a:t>
                      </a:r>
                      <a:r>
                        <a:rPr lang="zh-CN" sz="1695" kern="100" dirty="0">
                          <a:solidFill>
                            <a:schemeClr val="tx1"/>
                          </a:solidFill>
                          <a:effectLst/>
                          <a:latin typeface="微软雅黑" panose="020B0503020204020204" charset="-122"/>
                          <a:ea typeface="微软雅黑" panose="020B0503020204020204" charset="-122"/>
                        </a:rPr>
                        <a:t>竖子不足与</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《鸿门宴》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省略介词宾语</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省略介词</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列坐</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于</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其次。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《兰亭集序》</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省略兼语</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使</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快弹数曲。</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《琵琶行》</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8" name="TextBox 7"/>
          <p:cNvSpPr txBox="1"/>
          <p:nvPr/>
        </p:nvSpPr>
        <p:spPr>
          <a:xfrm>
            <a:off x="859989" y="2022054"/>
            <a:ext cx="7697024" cy="770890"/>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2745740"/>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6. </a:t>
            </a:r>
            <a:r>
              <a:rPr lang="zh-CN" altLang="en-US" sz="1695" dirty="0">
                <a:latin typeface="微软雅黑" panose="020B0503020204020204" charset="-122"/>
                <a:ea typeface="微软雅黑" panose="020B0503020204020204" charset="-122"/>
              </a:rPr>
              <a:t>下列各句括号中补写出的省略成分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骐骥一跃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十步</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商人重利轻别离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商人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去来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江口守空船</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常惠请其守者与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得夜见汉使</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寓形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宇内复几时</a:t>
            </a:r>
            <a:endParaRPr lang="zh-CN" altLang="en-US" sz="1695" dirty="0">
              <a:latin typeface="微软雅黑" panose="020B0503020204020204" charset="-122"/>
              <a:ea typeface="微软雅黑" panose="020B0503020204020204" charset="-122"/>
            </a:endParaRPr>
          </a:p>
          <a:p>
            <a:pPr>
              <a:lnSpc>
                <a:spcPct val="130000"/>
              </a:lnSpc>
            </a:pPr>
            <a:endParaRPr lang="zh-CN" altLang="en-US" sz="154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555908" y="4234495"/>
            <a:ext cx="8032307" cy="7617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583397" y="4267618"/>
            <a:ext cx="7838566"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依语境可知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守空船”的是琵琶女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商人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去来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江口守空船”。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37425" y="1972063"/>
            <a:ext cx="7783148" cy="24377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7. </a:t>
            </a:r>
            <a:r>
              <a:rPr lang="zh-CN" altLang="en-US" sz="1695"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a:t>
            </a:r>
            <a:r>
              <a:rPr lang="zh-CN" altLang="zh-CN" sz="1695" dirty="0">
                <a:latin typeface="微软雅黑" panose="020B0503020204020204" charset="-122"/>
                <a:ea typeface="微软雅黑" panose="020B0503020204020204" charset="-122"/>
              </a:rPr>
              <a:t>下面的文言短文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把文中画横线的句子翻译成现代汉语。</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周</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厉王虐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国人谤王。邵公告曰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“民不堪命矣</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王怒</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得卫巫</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使监谤者</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以告</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则杀之。</a:t>
            </a:r>
            <a:r>
              <a:rPr lang="zh-CN" altLang="zh-CN" sz="1695" dirty="0">
                <a:latin typeface="微软雅黑" panose="020B0503020204020204" charset="-122"/>
                <a:ea typeface="微软雅黑" panose="020B0503020204020204" charset="-122"/>
              </a:rPr>
              <a:t>国人莫敢言</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道路以目。</a:t>
            </a:r>
            <a:endParaRPr lang="en-US" altLang="zh-CN" sz="1695" dirty="0">
              <a:latin typeface="微软雅黑" panose="020B0503020204020204" charset="-122"/>
              <a:ea typeface="微软雅黑" panose="020B0503020204020204" charset="-122"/>
            </a:endParaRPr>
          </a:p>
          <a:p>
            <a:pPr>
              <a:lnSpc>
                <a:spcPct val="130000"/>
              </a:lnSpc>
            </a:pPr>
            <a:endParaRPr lang="zh-CN"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637644" y="3983613"/>
            <a:ext cx="7619048" cy="1163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665134" y="4038592"/>
            <a:ext cx="7532087"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“答案”见参考译文中画横线的句子。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省略句“王怒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得卫巫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卫巫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监谤者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卫巫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则杀之”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866713" cy="34798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32087" cy="2130425"/>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zh-CN" altLang="zh-CN" sz="1695" dirty="0">
                <a:latin typeface="微软雅黑" panose="020B0503020204020204" charset="-122"/>
                <a:ea typeface="微软雅黑" panose="020B0503020204020204" charset="-122"/>
              </a:rPr>
              <a:t>　周厉王残暴无道</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老百姓公开批评、指责他。邵公对</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周厉王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“老百姓已经不能忍受您的政令了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周厉王勃然大怒</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找到卫国的巫者</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派他暗中监视指责、批评自己的人。</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巫者</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向</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周厉王</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举报</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指责、批评周厉王的人</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周厉王</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就杀掉那些人</a:t>
            </a:r>
            <a:r>
              <a:rPr lang="zh-CN" altLang="zh-CN" sz="1695" dirty="0">
                <a:latin typeface="微软雅黑" panose="020B0503020204020204" charset="-122"/>
                <a:ea typeface="微软雅黑" panose="020B0503020204020204" charset="-122"/>
              </a:rPr>
              <a:t>。于是老百姓都不敢随便说话</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在路上相遇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也只能以眼神示意。</a:t>
            </a:r>
            <a:endParaRPr lang="zh-CN" altLang="zh-CN" sz="1695" dirty="0">
              <a:latin typeface="微软雅黑" panose="020B0503020204020204" charset="-122"/>
              <a:ea typeface="微软雅黑" panose="020B0503020204020204" charset="-122"/>
            </a:endParaRPr>
          </a:p>
          <a:p>
            <a:pPr eaLnBrk="1" hangingPunct="1">
              <a:lnSpc>
                <a:spcPct val="130000"/>
              </a:lnSpc>
              <a:buNone/>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23549" y="1932730"/>
            <a:ext cx="7697024" cy="2066290"/>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四、倒装句</a:t>
            </a:r>
            <a:endParaRPr lang="zh-CN" altLang="en-US" sz="1695" b="1"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宾语前置句</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文言文中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动词或介词的宾语一般置于动词或介词之后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但在一定条件下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宾语会前置。</a:t>
            </a:r>
            <a:endParaRPr lang="zh-CN" altLang="en-US" sz="1695" dirty="0">
              <a:latin typeface="微软雅黑" panose="020B0503020204020204" charset="-122"/>
              <a:ea typeface="微软雅黑" panose="020B0503020204020204" charset="-122"/>
            </a:endParaRPr>
          </a:p>
          <a:p>
            <a:pPr>
              <a:lnSpc>
                <a:spcPct val="130000"/>
              </a:lnSpc>
            </a:pP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zh-CN" altLang="en-US" sz="1540" dirty="0">
              <a:solidFill>
                <a:schemeClr val="tx1">
                  <a:lumMod val="50000"/>
                  <a:lumOff val="50000"/>
                </a:schemeClr>
              </a:solidFill>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764052" y="3390724"/>
          <a:ext cx="7615555" cy="1435100"/>
        </p:xfrm>
        <a:graphic>
          <a:graphicData uri="http://schemas.openxmlformats.org/drawingml/2006/table">
            <a:tbl>
              <a:tblPr firstRow="1" firstCol="1" bandRow="1">
                <a:tableStyleId>{5940675A-B579-460E-94D1-54222C63F5DA}</a:tableStyleId>
              </a:tblPr>
              <a:tblGrid>
                <a:gridCol w="3004185"/>
                <a:gridCol w="4611370"/>
              </a:tblGrid>
              <a:tr h="42545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例句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009650">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否定句中</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代词做宾语</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宾语前置。</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句中有否定词“不、弗、未、毋、无、莫”等</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en-US" sz="1695" kern="100" dirty="0">
                          <a:effectLst/>
                          <a:latin typeface="微软雅黑" panose="020B0503020204020204" charset="-122"/>
                          <a:ea typeface="微软雅黑" panose="020B0503020204020204" charset="-122"/>
                        </a:rPr>
                        <a:t>①</a:t>
                      </a:r>
                      <a:r>
                        <a:rPr lang="zh-CN" sz="1695" kern="100" dirty="0">
                          <a:effectLst/>
                          <a:latin typeface="微软雅黑" panose="020B0503020204020204" charset="-122"/>
                          <a:ea typeface="微软雅黑" panose="020B0503020204020204" charset="-122"/>
                        </a:rPr>
                        <a:t>忌不自信</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而复问其妾。</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《邹忌讽齐王纳谏》</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en-US" sz="1695" kern="100" dirty="0">
                          <a:effectLst/>
                          <a:latin typeface="微软雅黑" panose="020B0503020204020204" charset="-122"/>
                          <a:ea typeface="微软雅黑" panose="020B0503020204020204" charset="-122"/>
                        </a:rPr>
                        <a:t>②</a:t>
                      </a:r>
                      <a:r>
                        <a:rPr lang="zh-CN" sz="1695" kern="100" dirty="0">
                          <a:effectLst/>
                          <a:latin typeface="微软雅黑" panose="020B0503020204020204" charset="-122"/>
                          <a:ea typeface="微软雅黑" panose="020B0503020204020204" charset="-122"/>
                        </a:rPr>
                        <a:t>然而不王者</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未之有也。</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《寡人之于国也》</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557564"/>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2685" y="2372947"/>
            <a:ext cx="7598753"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下列对文中画波浪线部分的断句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正确的一项是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王涣字稚子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广汉郪人也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父顺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安定太守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涣少好侠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尚气力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数通剽轻少年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晚而改节敦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儒学习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尚书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读律令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略举大义</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王涣字稚子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广汉郪人也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父顺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安定太守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涣少好侠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尚气力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数通剽轻少年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晚而改节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敦儒学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尚书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读律令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略举大义</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王涣字稚子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广汉郪人也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父顺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安定太守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涣少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好侠尚气力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数通剽轻少年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晚而改节敦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儒学习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尚书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读律令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略举大义</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王涣字稚子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广汉郪人也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父顺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安定太守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涣少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好侠尚气力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数通剽轻少年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晚而改节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敦儒学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尚书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读律令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略举大义</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pSp>
        <p:nvGrpSpPr>
          <p:cNvPr id="8" name="组合 7"/>
          <p:cNvGrpSpPr/>
          <p:nvPr/>
        </p:nvGrpSpPr>
        <p:grpSpPr>
          <a:xfrm>
            <a:off x="778528" y="1932730"/>
            <a:ext cx="1372216" cy="398780"/>
            <a:chOff x="2074961" y="4329310"/>
            <a:chExt cx="2862886" cy="597521"/>
          </a:xfrm>
        </p:grpSpPr>
        <p:pic>
          <p:nvPicPr>
            <p:cNvPr id="9"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224626" y="4329310"/>
              <a:ext cx="2713221" cy="597521"/>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原味母题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 calcmode="lin" valueType="num">
                                      <p:cBhvr additive="base">
                                        <p:cTn id="14" dur="500" fill="hold"/>
                                        <p:tgtEl>
                                          <p:spTgt spid="69"/>
                                        </p:tgtEl>
                                        <p:attrNameLst>
                                          <p:attrName>ppt_x</p:attrName>
                                        </p:attrNameLst>
                                      </p:cBhvr>
                                      <p:tavLst>
                                        <p:tav tm="0">
                                          <p:val>
                                            <p:strVal val="#ppt_x"/>
                                          </p:val>
                                        </p:tav>
                                        <p:tav tm="100000">
                                          <p:val>
                                            <p:strVal val="#ppt_x"/>
                                          </p:val>
                                        </p:tav>
                                      </p:tavLst>
                                    </p:anim>
                                    <p:anim calcmode="lin" valueType="num">
                                      <p:cBhvr additive="base">
                                        <p:cTn id="15"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23549" y="1932730"/>
            <a:ext cx="7697024" cy="706755"/>
          </a:xfrm>
          <a:prstGeom prst="rect">
            <a:avLst/>
          </a:prstGeom>
          <a:noFill/>
        </p:spPr>
        <p:txBody>
          <a:bodyPr wrap="square" rtlCol="0">
            <a:spAutoFit/>
          </a:bodyPr>
          <a:lstStyle/>
          <a:p>
            <a:pPr algn="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（续表）</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zh-CN" altLang="en-US" sz="1540" dirty="0">
              <a:solidFill>
                <a:schemeClr val="tx1">
                  <a:lumMod val="50000"/>
                  <a:lumOff val="50000"/>
                </a:schemeClr>
              </a:solidFill>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13592" y="2263070"/>
          <a:ext cx="7783830" cy="2823845"/>
        </p:xfrm>
        <a:graphic>
          <a:graphicData uri="http://schemas.openxmlformats.org/drawingml/2006/table">
            <a:tbl>
              <a:tblPr firstRow="1" firstCol="1" bandRow="1">
                <a:tableStyleId>{5940675A-B579-460E-94D1-54222C63F5DA}</a:tableStyleId>
              </a:tblPr>
              <a:tblGrid>
                <a:gridCol w="3270250"/>
                <a:gridCol w="4513580"/>
              </a:tblGrid>
              <a:tr h="36957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例句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346200">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疑问句中</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疑问代词做宾语</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宾语前置。</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句中出现疑问代词“何、谁、孰、恶、安、焉、胡、奚、曷”等</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①</a:t>
                      </a:r>
                      <a:r>
                        <a:rPr lang="zh-CN" sz="1695" kern="100" dirty="0">
                          <a:effectLst/>
                          <a:latin typeface="微软雅黑" panose="020B0503020204020204" charset="-122"/>
                          <a:ea typeface="微软雅黑" panose="020B0503020204020204" charset="-122"/>
                        </a:rPr>
                        <a:t>沛公安在</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《鸿门宴》</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②</a:t>
                      </a:r>
                      <a:r>
                        <a:rPr lang="zh-CN" sz="1695" kern="100" dirty="0">
                          <a:effectLst/>
                          <a:latin typeface="微软雅黑" panose="020B0503020204020204" charset="-122"/>
                          <a:ea typeface="微软雅黑" panose="020B0503020204020204" charset="-122"/>
                        </a:rPr>
                        <a:t>大王来何操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《鸿门宴》</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③</a:t>
                      </a:r>
                      <a:r>
                        <a:rPr lang="zh-CN" sz="1695" kern="100" dirty="0">
                          <a:effectLst/>
                          <a:latin typeface="微软雅黑" panose="020B0503020204020204" charset="-122"/>
                          <a:ea typeface="微软雅黑" panose="020B0503020204020204" charset="-122"/>
                        </a:rPr>
                        <a:t>微斯人</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吾谁与归</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《岳阳楼记》</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108075">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以“之”或“是”为标志</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用于加重语气</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宾语前置。</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“之”“是”无实义</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①</a:t>
                      </a:r>
                      <a:r>
                        <a:rPr lang="zh-CN" sz="1695" kern="100" dirty="0">
                          <a:effectLst/>
                          <a:latin typeface="微软雅黑" panose="020B0503020204020204" charset="-122"/>
                          <a:ea typeface="微软雅黑" panose="020B0503020204020204" charset="-122"/>
                        </a:rPr>
                        <a:t>夫晋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何厌之有</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《烛之武退秦师》</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②</a:t>
                      </a:r>
                      <a:r>
                        <a:rPr lang="zh-CN" sz="1695" kern="100" dirty="0">
                          <a:effectLst/>
                          <a:latin typeface="微软雅黑" panose="020B0503020204020204" charset="-122"/>
                          <a:ea typeface="微软雅黑" panose="020B0503020204020204" charset="-122"/>
                        </a:rPr>
                        <a:t>句读之不知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惑之不解。</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《师说》</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③</a:t>
                      </a:r>
                      <a:r>
                        <a:rPr lang="zh-CN" sz="1695" kern="100" dirty="0">
                          <a:effectLst/>
                          <a:latin typeface="微软雅黑" panose="020B0503020204020204" charset="-122"/>
                          <a:ea typeface="微软雅黑" panose="020B0503020204020204" charset="-122"/>
                        </a:rPr>
                        <a:t>惟兄嫂是依。</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《祭十二郎文》</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557564"/>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23549" y="1932730"/>
            <a:ext cx="7697024" cy="706755"/>
          </a:xfrm>
          <a:prstGeom prst="rect">
            <a:avLst/>
          </a:prstGeom>
          <a:noFill/>
        </p:spPr>
        <p:txBody>
          <a:bodyPr wrap="square" rtlCol="0">
            <a:spAutoFit/>
          </a:bodyPr>
          <a:lstStyle/>
          <a:p>
            <a:pPr algn="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（续表）</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zh-CN" altLang="en-US" sz="1540" dirty="0">
              <a:solidFill>
                <a:schemeClr val="tx1">
                  <a:lumMod val="50000"/>
                  <a:lumOff val="50000"/>
                </a:schemeClr>
              </a:solidFill>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13592" y="2263070"/>
          <a:ext cx="7783830" cy="1749425"/>
        </p:xfrm>
        <a:graphic>
          <a:graphicData uri="http://schemas.openxmlformats.org/drawingml/2006/table">
            <a:tbl>
              <a:tblPr firstRow="1" firstCol="1" bandRow="1">
                <a:tableStyleId>{5940675A-B579-460E-94D1-54222C63F5DA}</a:tableStyleId>
              </a:tblPr>
              <a:tblGrid>
                <a:gridCol w="3270250"/>
                <a:gridCol w="4513580"/>
              </a:tblGrid>
              <a:tr h="40322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例句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34620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陈述句中</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介词“以”的宾语常常要前置</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且介词的宾语是方位词的</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也常会前置</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①</a:t>
                      </a:r>
                      <a:r>
                        <a:rPr lang="zh-CN" sz="1695" kern="100" dirty="0">
                          <a:effectLst/>
                          <a:latin typeface="微软雅黑" panose="020B0503020204020204" charset="-122"/>
                          <a:ea typeface="微软雅黑" panose="020B0503020204020204" charset="-122"/>
                        </a:rPr>
                        <a:t>一言以蔽之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成语</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②</a:t>
                      </a:r>
                      <a:r>
                        <a:rPr lang="zh-CN" sz="1695" kern="100" dirty="0">
                          <a:effectLst/>
                          <a:latin typeface="微软雅黑" panose="020B0503020204020204" charset="-122"/>
                          <a:ea typeface="微软雅黑" panose="020B0503020204020204" charset="-122"/>
                        </a:rPr>
                        <a:t>夜以继日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成语</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③</a:t>
                      </a:r>
                      <a:r>
                        <a:rPr lang="zh-CN" sz="1695" kern="100" dirty="0">
                          <a:effectLst/>
                          <a:latin typeface="微软雅黑" panose="020B0503020204020204" charset="-122"/>
                          <a:ea typeface="微软雅黑" panose="020B0503020204020204" charset="-122"/>
                        </a:rPr>
                        <a:t>项王、项伯东向坐</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亚父南向坐</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——亚父者</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范增也</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沛公北向坐</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张良西向侍。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《鸿门宴》</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557564"/>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179006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8. </a:t>
            </a:r>
            <a:r>
              <a:rPr lang="zh-CN" altLang="en-US" sz="1695" dirty="0">
                <a:latin typeface="微软雅黑" panose="020B0503020204020204" charset="-122"/>
                <a:ea typeface="微软雅黑" panose="020B0503020204020204" charset="-122"/>
              </a:rPr>
              <a:t>下列属于否定句中代词做宾语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宾语前置的一项是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宋何罪之有                               </a:t>
            </a: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自书典所记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未之有也</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世与我而相违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复驾言兮焉求      </a:t>
            </a: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固一世之雄也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而今安在哉</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723549" y="3789653"/>
            <a:ext cx="7510773" cy="1163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51039" y="3844632"/>
            <a:ext cx="7343027"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之”起提宾的作用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两项均为疑问句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疑问代词做宾语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宾语前置。</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209804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9. </a:t>
            </a:r>
            <a:r>
              <a:rPr lang="zh-CN" altLang="en-US" sz="1695" dirty="0">
                <a:latin typeface="微软雅黑" panose="020B0503020204020204" charset="-122"/>
                <a:ea typeface="微软雅黑" panose="020B0503020204020204" charset="-122"/>
              </a:rPr>
              <a:t>下列属于疑问代词做宾语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宾语前置的一项是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夫晋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何厌之有</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然而不王者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未之有也</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句读之不知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惑之不解</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微斯人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吾谁与归</a:t>
            </a:r>
            <a:endParaRPr lang="zh-CN" altLang="en-US" sz="1695"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778528" y="4089385"/>
            <a:ext cx="7619048" cy="10021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6018" y="4150145"/>
            <a:ext cx="7532087"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之”起提宾的作用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否定句中代词做宾语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宾语前置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之”起提宾的作用。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14185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10. </a:t>
            </a:r>
            <a:r>
              <a:rPr lang="zh-CN" altLang="en-US" sz="1695" dirty="0">
                <a:latin typeface="微软雅黑" panose="020B0503020204020204" charset="-122"/>
                <a:ea typeface="微软雅黑" panose="020B0503020204020204" charset="-122"/>
              </a:rPr>
              <a:t>下列不属于宾语前置的一项是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之二虫又何知　　        </a:t>
            </a: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求人可使报秦者</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惟兄嫂是依	              </a:t>
            </a: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不然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籍何以至此</a:t>
            </a:r>
            <a:endParaRPr lang="zh-CN" altLang="en-US" sz="1695" dirty="0">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637644" y="3511468"/>
            <a:ext cx="7449619" cy="9704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20551" y="3650670"/>
            <a:ext cx="7532087" cy="4311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项是定语后置句。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37425" y="1972063"/>
            <a:ext cx="7783148"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11. </a:t>
            </a:r>
            <a:r>
              <a:rPr lang="zh-CN" altLang="en-US" sz="1695"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a:t>
            </a:r>
            <a:r>
              <a:rPr lang="zh-CN" altLang="zh-CN" sz="1695" dirty="0">
                <a:latin typeface="微软雅黑" panose="020B0503020204020204" charset="-122"/>
                <a:ea typeface="微软雅黑" panose="020B0503020204020204" charset="-122"/>
              </a:rPr>
              <a:t>下面的文言短文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把文中画横线的句子翻译成现代汉语。</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刘秀至郾、定陵</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悉发诸营兵。诸将贪惜财物</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欲分兵守之。秀曰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“今若破敌</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珍宝万倍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大功可成</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如为所败</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首领无馀</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何财物之有</a:t>
            </a:r>
            <a:r>
              <a:rPr lang="en-US" altLang="zh-CN" sz="1695" u="sng"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”秀与诸营俱进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自将步骑千馀为前锋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去大军四五里而陈。王寻、王邑亦遣兵数千合战。秀奔之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斩首数十级。诸将喜曰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“刘将军平生见小敌怯</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今见大敌勇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甚可怪也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且复居前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请助将军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选自《资治通鉴</a:t>
            </a:r>
            <a:r>
              <a:rPr lang="zh-CN" altLang="zh-CN" sz="1695" i="1"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卷第三十九》</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solidFill>
                  <a:schemeClr val="tx1">
                    <a:lumMod val="75000"/>
                    <a:lumOff val="25000"/>
                  </a:schemeClr>
                </a:solidFill>
                <a:latin typeface="微软雅黑" panose="020B0503020204020204" charset="-122"/>
                <a:ea typeface="微软雅黑" panose="020B0503020204020204" charset="-122"/>
              </a:rPr>
              <a:t> </a:t>
            </a:r>
            <a:endParaRPr lang="en-US" altLang="zh-CN" sz="1695"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zh-CN" altLang="en-US" sz="1695" dirty="0">
                <a:solidFill>
                  <a:schemeClr val="tx1">
                    <a:lumMod val="75000"/>
                    <a:lumOff val="25000"/>
                  </a:schemeClr>
                </a:solidFill>
                <a:latin typeface="微软雅黑" panose="020B0503020204020204" charset="-122"/>
                <a:ea typeface="微软雅黑" panose="020B0503020204020204" charset="-122"/>
              </a:rPr>
              <a:t>　　</a:t>
            </a:r>
            <a:r>
              <a:rPr lang="en-US" altLang="zh-CN" sz="1695" dirty="0">
                <a:solidFill>
                  <a:schemeClr val="tx1">
                    <a:lumMod val="75000"/>
                    <a:lumOff val="25000"/>
                  </a:schemeClr>
                </a:solidFill>
                <a:latin typeface="微软雅黑" panose="020B0503020204020204" charset="-122"/>
                <a:ea typeface="微软雅黑" panose="020B0503020204020204" charset="-122"/>
              </a:rPr>
              <a:t> </a:t>
            </a:r>
            <a:endParaRPr lang="zh-CN" altLang="en-US" sz="1695"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633413" y="4392883"/>
            <a:ext cx="7623905" cy="9861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660902" y="4447861"/>
            <a:ext cx="7596416" cy="132588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“答案”见参考译文中画横线的句子。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为所”表被动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首领”的意思是“头”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之”是宾语前置的标志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zh-CN" sz="1385" dirty="0">
              <a:solidFill>
                <a:schemeClr val="tx1">
                  <a:lumMod val="75000"/>
                  <a:lumOff val="25000"/>
                </a:schemeClr>
              </a:solidFill>
              <a:latin typeface="微软雅黑" panose="020B0503020204020204" charset="-122"/>
              <a:ea typeface="微软雅黑" panose="020B0503020204020204" charset="-122"/>
            </a:endParaRPr>
          </a:p>
          <a:p>
            <a:pPr eaLnBrk="1" hangingPunct="1">
              <a:lnSpc>
                <a:spcPct val="130000"/>
              </a:lnSpc>
              <a:buNone/>
            </a:pP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700461" cy="32028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32087" cy="3489325"/>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zh-CN" altLang="zh-CN" sz="1695" dirty="0">
                <a:latin typeface="微软雅黑" panose="020B0503020204020204" charset="-122"/>
                <a:ea typeface="微软雅黑" panose="020B0503020204020204" charset="-122"/>
              </a:rPr>
              <a:t>刘秀到了郾县、定陵等地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调动各营的全部军队。各位将领都贪吝财物</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想要分出一部分士兵留守。刘秀说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“现在如果打败敌人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就会拥有万倍的珍宝</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可建立大功业</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如果被敌人打败</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连脑袋都留不住</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还拥有什么财物</a:t>
            </a:r>
            <a:r>
              <a:rPr lang="en-US" altLang="zh-CN" sz="1695" u="sng"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”刘秀和各营部队一同出发</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亲自带领一千多名步兵和骑兵充当前锋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在距离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王莽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大军四五里远的地方摆开阵势。王寻、王邑也派几千人出来迎战。刘秀带兵冲了过去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斩了几十人的首级。各位将领高兴地说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“刘将军平时看到弱小的敌军都胆怯</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现在见到强敌反而变得很英勇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太奇怪了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还是我们在前面吧</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请允许我们协助将军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endParaRPr lang="zh-CN" altLang="zh-CN" sz="1695" dirty="0">
              <a:solidFill>
                <a:schemeClr val="tx1">
                  <a:lumMod val="75000"/>
                  <a:lumOff val="25000"/>
                </a:schemeClr>
              </a:solidFill>
              <a:latin typeface="微软雅黑" panose="020B0503020204020204" charset="-122"/>
              <a:ea typeface="微软雅黑" panose="020B0503020204020204" charset="-122"/>
            </a:endParaRPr>
          </a:p>
          <a:p>
            <a:pPr eaLnBrk="1" hangingPunct="1">
              <a:lnSpc>
                <a:spcPct val="130000"/>
              </a:lnSpc>
              <a:buNone/>
            </a:pPr>
            <a:endParaRPr lang="zh-CN" altLang="en-US" sz="169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37425" y="1972063"/>
            <a:ext cx="7783148" cy="213042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定语后置句</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在现代汉语中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定语是修饰和限制主语或宾语的形容词、名词、代词等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一般放在中心词前。这种语序古今一致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但在文言文中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除此情况外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定语也可以放在中心词后。定语放在中心词后面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构成定语后置的形式。在翻译的时候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要注意把后置的定语提到中心词前面。</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89956" y="2117094"/>
          <a:ext cx="7706995" cy="2466975"/>
        </p:xfrm>
        <a:graphic>
          <a:graphicData uri="http://schemas.openxmlformats.org/drawingml/2006/table">
            <a:tbl>
              <a:tblPr firstRow="1" firstCol="1" bandRow="1">
                <a:tableStyleId>{5940675A-B579-460E-94D1-54222C63F5DA}</a:tableStyleId>
              </a:tblPr>
              <a:tblGrid>
                <a:gridCol w="2277110"/>
                <a:gridCol w="5429885"/>
              </a:tblGrid>
              <a:tr h="35877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例句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5877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中心词</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定语</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者</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求人可使报秦者。</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《廉颇蔺相如列传》</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5877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中心词</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之</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定语</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者</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马之千里者。 </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《马说》</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5877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中心词</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之</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定语</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蚓无爪牙之利</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筋骨之强。</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《荀子·劝学》</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中心词</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而</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定语</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者</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缙绅而能不易其志者</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四海之大</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有几人欤</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《五人墓碑记》</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5877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中心词</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数量定语</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销锋镝</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铸以为金人十二。</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《过秦论》</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5121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71140" y="1921011"/>
            <a:ext cx="7642045" cy="243776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12. </a:t>
            </a:r>
            <a:r>
              <a:rPr lang="zh-CN" altLang="en-US" sz="1695" dirty="0">
                <a:latin typeface="微软雅黑" panose="020B0503020204020204" charset="-122"/>
                <a:ea typeface="微软雅黑" panose="020B0503020204020204" charset="-122"/>
              </a:rPr>
              <a:t>下列各句中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属于定语后置句的一项是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群臣侍殿上者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不得持尺兵</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乐夫天命复奚疑</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然则将军之仇报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而燕国见陵之耻除矣</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今所谓慧空禅院者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褒之庐冢也</a:t>
            </a:r>
            <a:endParaRPr lang="zh-CN" altLang="en-US" sz="1695" dirty="0">
              <a:latin typeface="微软雅黑" panose="020B0503020204020204" charset="-122"/>
              <a:ea typeface="微软雅黑" panose="020B0503020204020204" charset="-122"/>
            </a:endParaRPr>
          </a:p>
          <a:p>
            <a:pPr>
              <a:lnSpc>
                <a:spcPct val="130000"/>
              </a:lnSpc>
            </a:pPr>
            <a:r>
              <a:rPr lang="zh-CN" altLang="en-US" sz="1540" dirty="0">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 </a:t>
            </a:r>
            <a:endParaRPr lang="zh-CN" altLang="en-US" sz="1540" dirty="0">
              <a:latin typeface="微软雅黑" panose="020B0503020204020204" charset="-122"/>
              <a:ea typeface="微软雅黑" panose="020B0503020204020204" charset="-122"/>
            </a:endParaRPr>
          </a:p>
        </p:txBody>
      </p:sp>
      <p:sp>
        <p:nvSpPr>
          <p:cNvPr id="8" name="矩形 7"/>
          <p:cNvSpPr/>
          <p:nvPr/>
        </p:nvSpPr>
        <p:spPr>
          <a:xfrm>
            <a:off x="710073" y="4118039"/>
            <a:ext cx="7619048" cy="7204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83467" y="4289622"/>
            <a:ext cx="7532087" cy="4311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B.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宾语前置句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被动句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判断句。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075791" y="2098982"/>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基础篇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75791" y="3799827"/>
            <a:ext cx="3903491" cy="553085"/>
          </a:xfrm>
          <a:prstGeom prst="rect">
            <a:avLst/>
          </a:prstGeom>
          <a:noFill/>
        </p:spPr>
        <p:txBody>
          <a:bodyPr wrap="square" rtlCol="0">
            <a:spAutoFit/>
          </a:bodyPr>
          <a:lstStyle/>
          <a:p>
            <a:r>
              <a:rPr lang="zh-CN" altLang="en-US" sz="1500" dirty="0">
                <a:latin typeface="微软雅黑" panose="020B0503020204020204" charset="-122"/>
                <a:ea typeface="微软雅黑" panose="020B0503020204020204" charset="-122"/>
                <a:hlinkClick r:id="rId1" action="ppaction://hlinksldjump"/>
              </a:rPr>
              <a:t>高考真题体验</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1" action="ppaction://hlinksldjump"/>
              </a:rPr>
              <a:t>子母题型变式  </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2" action="ppaction://hlinksldjump"/>
              </a:rPr>
              <a:t>考点技法精讲</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3020374" y="2459195"/>
            <a:ext cx="5723419" cy="1109345"/>
          </a:xfrm>
          <a:prstGeom prst="rect">
            <a:avLst/>
          </a:prstGeom>
          <a:noFill/>
        </p:spPr>
        <p:txBody>
          <a:bodyPr wrap="square" rtlCol="0">
            <a:spAutoFit/>
          </a:bodyPr>
          <a:lstStyle/>
          <a:p>
            <a:r>
              <a:rPr lang="zh-CN" altLang="en-US" sz="3310" b="1" dirty="0">
                <a:latin typeface="微软雅黑" panose="020B0503020204020204" charset="-122"/>
                <a:ea typeface="微软雅黑" panose="020B0503020204020204" charset="-122"/>
              </a:rPr>
              <a:t>理解常见的文言实词、虚</a:t>
            </a:r>
            <a:endParaRPr lang="en-US" altLang="zh-CN" sz="3310" b="1" dirty="0">
              <a:latin typeface="微软雅黑" panose="020B0503020204020204" charset="-122"/>
              <a:ea typeface="微软雅黑" panose="020B0503020204020204" charset="-122"/>
            </a:endParaRPr>
          </a:p>
          <a:p>
            <a:r>
              <a:rPr lang="zh-CN" altLang="en-US" sz="3310" b="1" dirty="0">
                <a:latin typeface="微软雅黑" panose="020B0503020204020204" charset="-122"/>
                <a:ea typeface="微软雅黑" panose="020B0503020204020204" charset="-122"/>
              </a:rPr>
              <a:t>词、文言特殊句式和词类活用</a:t>
            </a:r>
            <a:endParaRPr lang="zh-CN" altLang="en-US" sz="3310" b="1" dirty="0">
              <a:latin typeface="微软雅黑" panose="020B0503020204020204" charset="-122"/>
              <a:ea typeface="微软雅黑" panose="020B0503020204020204" charset="-122"/>
            </a:endParaRPr>
          </a:p>
        </p:txBody>
      </p:sp>
    </p:spTree>
  </p:cSld>
  <p:clrMapOvr>
    <a:masterClrMapping/>
  </p:clrMapOvr>
  <p:transition>
    <p:pull dir="d"/>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806018" y="2043565"/>
            <a:ext cx="7559577" cy="31587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810510" y="2043565"/>
            <a:ext cx="7587066"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本题考查文言断句的能力。四个选项前四处断句均一致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从第五处开始不同。结合画波浪线部分的大意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王涣年少时喜好行侠仗义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故应断在“好侠”处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这样就排除了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后面根据文言文句子多整句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前后句式一致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可发现“敦儒学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尚书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读律令”三个句子的结构一致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故排除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13.  </a:t>
            </a:r>
            <a:r>
              <a:rPr lang="zh-CN" altLang="en-US" sz="1695" dirty="0">
                <a:latin typeface="微软雅黑" panose="020B0503020204020204" charset="-122"/>
                <a:ea typeface="微软雅黑" panose="020B0503020204020204" charset="-122"/>
              </a:rPr>
              <a:t>阅读</a:t>
            </a:r>
            <a:r>
              <a:rPr lang="zh-CN" altLang="zh-CN" sz="1695" dirty="0">
                <a:latin typeface="微软雅黑" panose="020B0503020204020204" charset="-122"/>
                <a:ea typeface="微软雅黑" panose="020B0503020204020204" charset="-122"/>
              </a:rPr>
              <a:t>下面的文言短文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把文中画横线的句子翻译成现代汉语。</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蜀之鄙有二僧</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其一贫</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其一富。贫者语于富者曰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“吾欲之南海</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何如</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”富者曰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“子何恃而往</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“吾一瓶一钵足矣。”富者曰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“吾数年来欲买舟而下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犹未能也。子何恃而往</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”越明年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贫者自南海还</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以告富者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富者有惭色。</a:t>
            </a:r>
            <a:r>
              <a:rPr lang="zh-CN" altLang="zh-CN" sz="1695" u="sng" dirty="0">
                <a:latin typeface="微软雅黑" panose="020B0503020204020204" charset="-122"/>
                <a:ea typeface="微软雅黑" panose="020B0503020204020204" charset="-122"/>
              </a:rPr>
              <a:t>西蜀之去南海</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不知几千里也</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僧之富者不能至</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而贫者至焉。人之立志</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顾不如蜀鄙之僧哉</a:t>
            </a:r>
            <a:r>
              <a:rPr lang="en-US" altLang="zh-CN" sz="1695" u="sng"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endParaRPr lang="en-US" altLang="zh-CN" sz="1695" u="sng"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solidFill>
                  <a:schemeClr val="tx1">
                    <a:lumMod val="75000"/>
                    <a:lumOff val="25000"/>
                  </a:schemeClr>
                </a:solidFill>
                <a:latin typeface="微软雅黑" panose="020B0503020204020204" charset="-122"/>
                <a:ea typeface="微软雅黑" panose="020B0503020204020204" charset="-122"/>
              </a:rPr>
              <a:t>　　</a:t>
            </a:r>
            <a:r>
              <a:rPr lang="en-US" altLang="zh-CN" sz="1695" dirty="0">
                <a:solidFill>
                  <a:schemeClr val="tx1">
                    <a:lumMod val="75000"/>
                    <a:lumOff val="25000"/>
                  </a:schemeClr>
                </a:solidFill>
                <a:latin typeface="微软雅黑" panose="020B0503020204020204" charset="-122"/>
                <a:ea typeface="微软雅黑" panose="020B0503020204020204" charset="-122"/>
              </a:rPr>
              <a:t> </a:t>
            </a:r>
            <a:endParaRPr lang="zh-CN" altLang="en-US" sz="1695"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866713" cy="2232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32087" cy="16662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“答案”见参考译文中画横线的句子。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西蜀之去南海”中的“去”是“距离”的意思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僧之富者”是定语后置句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正常语序为“富之僧者”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顾”是“难道”的意思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蜀鄙”中的“鄙”的意思是“边远的地方”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endParaRPr lang="zh-CN" altLang="en-US" sz="1385" u="sng"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zh-CN" altLang="zh-CN" sz="1385" dirty="0">
              <a:solidFill>
                <a:schemeClr val="tx1">
                  <a:lumMod val="75000"/>
                  <a:lumOff val="25000"/>
                </a:schemeClr>
              </a:solidFill>
              <a:latin typeface="微软雅黑" panose="020B0503020204020204" charset="-122"/>
              <a:ea typeface="微软雅黑" panose="020B0503020204020204" charset="-122"/>
            </a:endParaRPr>
          </a:p>
          <a:p>
            <a:pPr eaLnBrk="1" hangingPunct="1">
              <a:lnSpc>
                <a:spcPct val="130000"/>
              </a:lnSpc>
              <a:buNone/>
            </a:pP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866713" cy="34798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32087" cy="3489325"/>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四川边远的地方有两个和尚</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其中一个贫穷</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另一个富有。穷和尚对富和尚说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“我想去南海</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你觉得怎么样</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”富和尚说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“你凭借什么去南海呀</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穷和尚</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“我有一个盛水的瓶子和一个吃饭的碗就足够了。”富和尚说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“我多年来想买船顺流而下到南海</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还没能去成呢。你凭借着什么去呢</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”到了第二年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穷和尚从南海回来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把情况告诉了富和尚</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富和尚脸上露出了惭愧的表情。</a:t>
            </a:r>
            <a:r>
              <a:rPr lang="zh-CN" altLang="zh-CN" sz="1695" u="sng" dirty="0">
                <a:latin typeface="微软雅黑" panose="020B0503020204020204" charset="-122"/>
                <a:ea typeface="微软雅黑" panose="020B0503020204020204" charset="-122"/>
              </a:rPr>
              <a:t>西边的蜀地距离南海不知道有几千里远</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富和尚不能到</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穷和尚却可以到达。人们树立志向</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难道还不如蜀地边远地方的那个穷和尚吗</a:t>
            </a:r>
            <a:r>
              <a:rPr lang="en-US" altLang="zh-CN" sz="1695" u="sng"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endParaRPr lang="zh-CN" altLang="zh-CN" sz="1695" dirty="0">
              <a:latin typeface="微软雅黑" panose="020B0503020204020204" charset="-122"/>
              <a:ea typeface="微软雅黑" panose="020B0503020204020204" charset="-122"/>
            </a:endParaRPr>
          </a:p>
          <a:p>
            <a:pPr eaLnBrk="1" hangingPunct="1">
              <a:lnSpc>
                <a:spcPct val="130000"/>
              </a:lnSpc>
              <a:buNone/>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654826" y="1932730"/>
            <a:ext cx="7697024" cy="145034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介词结构后置句</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在现代汉语中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介词结构经常放在谓语或主语之前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做句中或句前状语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而在文言文中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这种介词结构却经常放在谓语动词后面做补语。翻译时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习惯上把它当作状语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所以将这种语法现象称为介词结构后置。介词结构后置的形式一般有三种</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704979" y="3429000"/>
          <a:ext cx="7856855" cy="1906905"/>
        </p:xfrm>
        <a:graphic>
          <a:graphicData uri="http://schemas.openxmlformats.org/drawingml/2006/table">
            <a:tbl>
              <a:tblPr firstRow="1" firstCol="1" bandRow="1">
                <a:tableStyleId>{5940675A-B579-460E-94D1-54222C63F5DA}</a:tableStyleId>
              </a:tblPr>
              <a:tblGrid>
                <a:gridCol w="2499995"/>
                <a:gridCol w="5356860"/>
              </a:tblGrid>
              <a:tr h="35242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例句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88620">
                <a:tc>
                  <a:txBody>
                    <a:bodyPr/>
                    <a:lstStyle/>
                    <a:p>
                      <a:pPr algn="ctr">
                        <a:lnSpc>
                          <a:spcPct val="150000"/>
                        </a:lnSpc>
                        <a:spcAft>
                          <a:spcPts val="0"/>
                        </a:spcAft>
                      </a:pPr>
                      <a:r>
                        <a:rPr lang="zh-CN" sz="1695" kern="100" dirty="0">
                          <a:effectLst/>
                          <a:latin typeface="微软雅黑" panose="020B0503020204020204" charset="-122"/>
                          <a:ea typeface="微软雅黑" panose="020B0503020204020204" charset="-122"/>
                        </a:rPr>
                        <a:t>动词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宾语</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a:effectLst/>
                          <a:latin typeface="微软雅黑" panose="020B0503020204020204" charset="-122"/>
                          <a:ea typeface="微软雅黑" panose="020B0503020204020204" charset="-122"/>
                        </a:rPr>
                        <a:t>　申之</a:t>
                      </a:r>
                      <a:r>
                        <a:rPr lang="zh-CN" sz="1695" u="sng" kern="100">
                          <a:effectLst/>
                          <a:uFill>
                            <a:solidFill>
                              <a:srgbClr val="000000"/>
                            </a:solidFill>
                          </a:uFill>
                          <a:latin typeface="微软雅黑" panose="020B0503020204020204" charset="-122"/>
                          <a:ea typeface="微软雅黑" panose="020B0503020204020204" charset="-122"/>
                        </a:rPr>
                        <a:t>以孝悌之义</a:t>
                      </a:r>
                      <a:r>
                        <a:rPr lang="zh-CN" sz="1695" kern="100">
                          <a:effectLst/>
                          <a:latin typeface="微软雅黑" panose="020B0503020204020204" charset="-122"/>
                          <a:ea typeface="微软雅黑" panose="020B0503020204020204" charset="-122"/>
                        </a:rPr>
                        <a:t>。</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《寡人之于国也》</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77240">
                <a:tc>
                  <a:txBody>
                    <a:bodyPr/>
                    <a:lstStyle/>
                    <a:p>
                      <a:pPr algn="ctr">
                        <a:lnSpc>
                          <a:spcPct val="150000"/>
                        </a:lnSpc>
                        <a:spcAft>
                          <a:spcPts val="0"/>
                        </a:spcAft>
                      </a:pPr>
                      <a:r>
                        <a:rPr lang="zh-CN" sz="1695" kern="100" dirty="0">
                          <a:effectLst/>
                          <a:latin typeface="微软雅黑" panose="020B0503020204020204" charset="-122"/>
                          <a:ea typeface="微软雅黑" panose="020B0503020204020204" charset="-122"/>
                        </a:rPr>
                        <a:t>动词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于</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或“乎”</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相当于“于”</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宾语</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dirty="0">
                          <a:effectLst/>
                          <a:latin typeface="微软雅黑" panose="020B0503020204020204" charset="-122"/>
                          <a:ea typeface="微软雅黑" panose="020B0503020204020204" charset="-122"/>
                        </a:rPr>
                        <a:t>　能谤讥</a:t>
                      </a:r>
                      <a:r>
                        <a:rPr lang="zh-CN" sz="1695" u="sng" kern="100" dirty="0">
                          <a:effectLst/>
                          <a:uFill>
                            <a:solidFill>
                              <a:srgbClr val="000000"/>
                            </a:solidFill>
                          </a:uFill>
                          <a:latin typeface="微软雅黑" panose="020B0503020204020204" charset="-122"/>
                          <a:ea typeface="微软雅黑" panose="020B0503020204020204" charset="-122"/>
                        </a:rPr>
                        <a:t>于市朝</a:t>
                      </a:r>
                      <a:r>
                        <a:rPr lang="zh-CN" sz="1695" kern="100" dirty="0">
                          <a:effectLst/>
                          <a:latin typeface="微软雅黑" panose="020B0503020204020204" charset="-122"/>
                          <a:ea typeface="微软雅黑" panose="020B0503020204020204" charset="-122"/>
                        </a:rPr>
                        <a:t>。</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《邹忌讽齐王纳谏》</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88620">
                <a:tc>
                  <a:txBody>
                    <a:bodyPr/>
                    <a:lstStyle/>
                    <a:p>
                      <a:pPr algn="ctr">
                        <a:lnSpc>
                          <a:spcPct val="150000"/>
                        </a:lnSpc>
                        <a:spcAft>
                          <a:spcPts val="0"/>
                        </a:spcAft>
                      </a:pPr>
                      <a:r>
                        <a:rPr lang="zh-CN" sz="1695" kern="100">
                          <a:effectLst/>
                          <a:latin typeface="微软雅黑" panose="020B0503020204020204" charset="-122"/>
                          <a:ea typeface="微软雅黑" panose="020B0503020204020204" charset="-122"/>
                        </a:rPr>
                        <a:t>形容词</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于</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宾语</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dirty="0">
                          <a:effectLst/>
                          <a:latin typeface="微软雅黑" panose="020B0503020204020204" charset="-122"/>
                          <a:ea typeface="微软雅黑" panose="020B0503020204020204" charset="-122"/>
                        </a:rPr>
                        <a:t>　青</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取之于蓝</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而青</a:t>
                      </a:r>
                      <a:r>
                        <a:rPr lang="zh-CN" sz="1695" u="sng" kern="100" dirty="0">
                          <a:effectLst/>
                          <a:uFill>
                            <a:solidFill>
                              <a:srgbClr val="000000"/>
                            </a:solidFill>
                          </a:uFill>
                          <a:latin typeface="微软雅黑" panose="020B0503020204020204" charset="-122"/>
                          <a:ea typeface="微软雅黑" panose="020B0503020204020204" charset="-122"/>
                        </a:rPr>
                        <a:t>于蓝</a:t>
                      </a:r>
                      <a:r>
                        <a:rPr lang="zh-CN" sz="1695" kern="100" dirty="0">
                          <a:effectLst/>
                          <a:latin typeface="微软雅黑" panose="020B0503020204020204" charset="-122"/>
                          <a:ea typeface="微软雅黑" panose="020B0503020204020204" charset="-122"/>
                        </a:rPr>
                        <a:t>。</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《荀子·劝学》</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179006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14. </a:t>
            </a:r>
            <a:r>
              <a:rPr lang="zh-CN" altLang="en-US" sz="1695" dirty="0">
                <a:latin typeface="微软雅黑" panose="020B0503020204020204" charset="-122"/>
                <a:ea typeface="微软雅黑" panose="020B0503020204020204" charset="-122"/>
              </a:rPr>
              <a:t>下列句子中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不是介词结构后置句的一项是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尝学琵琶于穆、曹二善才          </a:t>
            </a: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后之览者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亦将有感于斯文</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均之二策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宁许以负秦曲             </a:t>
            </a: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农人告余以春及</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707559" y="3955465"/>
            <a:ext cx="7619048" cy="1163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23549" y="4027795"/>
            <a:ext cx="7532087"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C.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连词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表目的。按现代汉语用法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三项语序分别为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尝于穆、曹二善才学琵琶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后之览者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亦将于斯文有感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农人以春及告余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农民把春天到来这件事告诉我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37425" y="1972063"/>
            <a:ext cx="7783148" cy="382968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15. </a:t>
            </a:r>
            <a:r>
              <a:rPr lang="zh-CN" altLang="en-US" sz="1695"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a:t>
            </a:r>
            <a:r>
              <a:rPr lang="zh-CN" altLang="zh-CN" sz="1695" dirty="0">
                <a:latin typeface="微软雅黑" panose="020B0503020204020204" charset="-122"/>
                <a:ea typeface="微软雅黑" panose="020B0503020204020204" charset="-122"/>
              </a:rPr>
              <a:t>下面的文言短文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把文中画横线的句子翻译成现代汉语。</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曹操自江陵将顺江东下。诸葛亮谓刘备曰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事急矣</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请奉命求救于孙将军。</a:t>
            </a:r>
            <a:r>
              <a:rPr lang="zh-CN" altLang="zh-CN" sz="1695" dirty="0">
                <a:latin typeface="微软雅黑" panose="020B0503020204020204" charset="-122"/>
                <a:ea typeface="微软雅黑" panose="020B0503020204020204" charset="-122"/>
              </a:rPr>
              <a:t>”遂与鲁肃俱诣孙权。</a:t>
            </a:r>
            <a:r>
              <a:rPr lang="zh-CN" altLang="zh-CN" sz="1695" u="sng" dirty="0">
                <a:latin typeface="微软雅黑" panose="020B0503020204020204" charset="-122"/>
                <a:ea typeface="微软雅黑" panose="020B0503020204020204" charset="-122"/>
              </a:rPr>
              <a:t>亮见权于柴桑</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说权曰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“海内大乱</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将军起兵江东</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刘豫州收众汉南</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与曹操并争天下。今操芟夷大难</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略已平矣</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遂破荆州</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威震四海。英雄无用武之地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故豫州遁逃至此</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愿将军量力而处之。”</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zh-CN" sz="1695" dirty="0">
                <a:latin typeface="微软雅黑" panose="020B0503020204020204" charset="-122"/>
                <a:ea typeface="微软雅黑" panose="020B0503020204020204" charset="-122"/>
              </a:rPr>
              <a:t>事急矣</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请奉命求救于孙将军。</a:t>
            </a:r>
            <a:endParaRPr lang="zh-CN"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亮见权于柴桑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说权曰。</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_________________________________________________________________________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13710" y="2374389"/>
            <a:ext cx="7689213" cy="21221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41199" y="2429367"/>
            <a:ext cx="7571537" cy="172847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“答案”见参考译文中画横线的句子。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句中“奉命求救于孙将军”是介词结构后置句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句中“亮见权于柴桑”是介词结构后置句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说”的意思是“劝说”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zh-CN" sz="1695" dirty="0">
              <a:latin typeface="微软雅黑" panose="020B0503020204020204" charset="-122"/>
              <a:ea typeface="微软雅黑" panose="020B0503020204020204" charset="-122"/>
            </a:endParaRPr>
          </a:p>
          <a:p>
            <a:pPr eaLnBrk="1" hangingPunct="1">
              <a:lnSpc>
                <a:spcPct val="130000"/>
              </a:lnSpc>
              <a:buNone/>
            </a:pP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866713" cy="34798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32087" cy="2809875"/>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zh-CN" altLang="zh-CN" sz="1695" dirty="0">
                <a:latin typeface="微软雅黑" panose="020B0503020204020204" charset="-122"/>
                <a:ea typeface="微软雅黑" panose="020B0503020204020204" charset="-122"/>
              </a:rPr>
              <a:t>曹操将要从江陵顺江东下。诸葛亮对刘备说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事情很危急了</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请允许我奉命向孙将军求救。</a:t>
            </a:r>
            <a:r>
              <a:rPr lang="zh-CN" altLang="zh-CN" sz="1695" dirty="0">
                <a:latin typeface="微软雅黑" panose="020B0503020204020204" charset="-122"/>
                <a:ea typeface="微软雅黑" panose="020B0503020204020204" charset="-122"/>
              </a:rPr>
              <a:t>”于是与鲁肃一起去拜见孙权。</a:t>
            </a:r>
            <a:r>
              <a:rPr lang="zh-CN" altLang="zh-CN" sz="1695" u="sng" dirty="0">
                <a:latin typeface="微软雅黑" panose="020B0503020204020204" charset="-122"/>
                <a:ea typeface="微软雅黑" panose="020B0503020204020204" charset="-122"/>
              </a:rPr>
              <a:t>诸葛亮在柴桑见到了孙权</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劝孙权说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“天下大乱</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将军您在江东起兵</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刘豫州在汉南招收兵马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与曹操共同争夺天下。现在曹操平定大乱</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已大致稳定局面</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于是攻破荆州</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威势震动天下。英雄没有了施展本领的地方</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所以刘豫州逃遁到这里</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希望将军估量自己的实力来处理这个局面。”</a:t>
            </a:r>
            <a:endParaRPr lang="zh-CN" altLang="zh-CN" sz="1695" dirty="0">
              <a:latin typeface="微软雅黑" panose="020B0503020204020204" charset="-122"/>
              <a:ea typeface="微软雅黑" panose="020B0503020204020204" charset="-122"/>
            </a:endParaRPr>
          </a:p>
          <a:p>
            <a:pPr eaLnBrk="1" hangingPunct="1">
              <a:lnSpc>
                <a:spcPct val="130000"/>
              </a:lnSpc>
              <a:buNone/>
            </a:pPr>
            <a:endParaRPr lang="zh-CN" altLang="en-US" sz="169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23549" y="1932730"/>
            <a:ext cx="7697024" cy="314960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主谓倒置句</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谓语一般放在主语之后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但是</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有时为了强调谓语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也可以把它放到主语之前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这就叫谓语前置</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或叫主语后置。这种谓语前置的句式</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通常出现在感叹句或疑问句中。如</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安在</a:t>
            </a:r>
            <a:r>
              <a:rPr lang="zh-CN" altLang="zh-CN" sz="1695" u="sng" dirty="0">
                <a:latin typeface="微软雅黑" panose="020B0503020204020204" charset="-122"/>
                <a:ea typeface="微软雅黑" panose="020B0503020204020204" charset="-122"/>
              </a:rPr>
              <a:t>公子能急人之困</a:t>
            </a:r>
            <a:r>
              <a:rPr lang="zh-CN" altLang="zh-CN" sz="1695" dirty="0">
                <a:latin typeface="微软雅黑" panose="020B0503020204020204" charset="-122"/>
                <a:ea typeface="微软雅黑" panose="020B0503020204020204" charset="-122"/>
              </a:rPr>
              <a:t>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司马迁《信陵君窃符救赵》</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美哉</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我少年中国</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梁启超《少年中国说》</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179006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16. </a:t>
            </a:r>
            <a:r>
              <a:rPr lang="zh-CN" altLang="en-US" sz="1695" dirty="0">
                <a:latin typeface="微软雅黑" panose="020B0503020204020204" charset="-122"/>
                <a:ea typeface="微软雅黑" panose="020B0503020204020204" charset="-122"/>
              </a:rPr>
              <a:t>下列句子中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属于主谓倒置句的一项是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久矣吾不复梦见周公　　 </a:t>
            </a: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君子博学而日参省乎己</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父母宗族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皆为戮没	    </a:t>
            </a: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非我也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岁也</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solidFill>
                  <a:schemeClr val="tx1">
                    <a:lumMod val="75000"/>
                    <a:lumOff val="25000"/>
                  </a:schemeClr>
                </a:solidFill>
                <a:latin typeface="微软雅黑" panose="020B0503020204020204" charset="-122"/>
                <a:ea typeface="微软雅黑" panose="020B0503020204020204" charset="-122"/>
              </a:rPr>
              <a:t>　　</a:t>
            </a:r>
            <a:r>
              <a:rPr lang="en-US" altLang="zh-CN" sz="1695" dirty="0">
                <a:solidFill>
                  <a:schemeClr val="tx1">
                    <a:lumMod val="75000"/>
                    <a:lumOff val="25000"/>
                  </a:schemeClr>
                </a:solidFill>
                <a:latin typeface="微软雅黑" panose="020B0503020204020204" charset="-122"/>
                <a:ea typeface="微软雅黑" panose="020B0503020204020204" charset="-122"/>
              </a:rPr>
              <a:t> </a:t>
            </a:r>
            <a:endParaRPr lang="zh-CN" altLang="en-US" sz="1695"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723549" y="4066300"/>
            <a:ext cx="7619048" cy="9299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23549" y="4306730"/>
            <a:ext cx="7532087" cy="431165"/>
          </a:xfrm>
          <a:prstGeom prst="rect">
            <a:avLst/>
          </a:prstGeom>
        </p:spPr>
        <p:txBody>
          <a:bodyPr wrap="square">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B.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介词结构后置句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被动句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判断句。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697024" cy="213042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下列对文中加点词语的相关内容的解说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豪右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指旧时的富豪家族、世家大户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汉代以右为尊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所以习惯上称为“豪右”。</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顿首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即以头叩地而拜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是古代交际礼仪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又常常用于书信、表奏中作为敬辞。</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茂才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即秀才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东汉时为避光武帝刘秀名讳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改称茂才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后世有时也沿用此名。</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京师是古代京城的通称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现代则称为首都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京”“师”单用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旧时均可指国都。</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50000"/>
                  <a:lumOff val="50000"/>
                </a:schemeClr>
              </a:solidFill>
              <a:latin typeface="微软雅黑" panose="020B0503020204020204" charset="-122"/>
              <a:ea typeface="微软雅黑" panose="020B0503020204020204" charset="-122"/>
            </a:endParaRPr>
          </a:p>
        </p:txBody>
      </p:sp>
      <p:sp>
        <p:nvSpPr>
          <p:cNvPr id="14" name="矩形 13"/>
          <p:cNvSpPr/>
          <p:nvPr/>
        </p:nvSpPr>
        <p:spPr>
          <a:xfrm>
            <a:off x="773242" y="4443589"/>
            <a:ext cx="7559577" cy="8846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777734" y="4443589"/>
            <a:ext cx="7587066"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本题考查了解并掌握古代文化常识的能力。“‘京’‘师’单用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旧时均可指国都”错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师”在旧时大多指军队。</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5" grpId="0"/>
    </p:bld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37425" y="1972063"/>
            <a:ext cx="7783148" cy="3622675"/>
          </a:xfrm>
          <a:prstGeom prst="rect">
            <a:avLst/>
          </a:prstGeom>
          <a:noFill/>
        </p:spPr>
        <p:txBody>
          <a:bodyPr wrap="square" rtlCol="0">
            <a:spAutoFit/>
          </a:bodyPr>
          <a:lstStyle/>
          <a:p>
            <a:pPr>
              <a:lnSpc>
                <a:spcPct val="150000"/>
              </a:lnSpc>
            </a:pPr>
            <a:r>
              <a:rPr lang="en-US" altLang="zh-CN" sz="1695" b="1" dirty="0">
                <a:solidFill>
                  <a:srgbClr val="EF8340"/>
                </a:solidFill>
                <a:latin typeface="微软雅黑" panose="020B0503020204020204" charset="-122"/>
                <a:ea typeface="微软雅黑" panose="020B0503020204020204" charset="-122"/>
              </a:rPr>
              <a:t>17. </a:t>
            </a:r>
            <a:r>
              <a:rPr lang="zh-CN" altLang="en-US" sz="1695" dirty="0">
                <a:solidFill>
                  <a:schemeClr val="tx1">
                    <a:lumMod val="75000"/>
                    <a:lumOff val="25000"/>
                  </a:schemeClr>
                </a:solidFill>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阅读下面的文言短文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把文中画横线的句子翻译成现代汉语。</a:t>
            </a:r>
            <a:endParaRPr lang="zh-CN" altLang="zh-CN" sz="1695" dirty="0">
              <a:latin typeface="微软雅黑" panose="020B0503020204020204" charset="-122"/>
              <a:ea typeface="微软雅黑" panose="020B0503020204020204" charset="-122"/>
            </a:endParaRPr>
          </a:p>
          <a:p>
            <a:pPr>
              <a:lnSpc>
                <a:spcPct val="150000"/>
              </a:lnSpc>
            </a:pPr>
            <a:r>
              <a:rPr lang="zh-CN" altLang="zh-CN"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赵简子</a:t>
            </a:r>
            <a:r>
              <a:rPr lang="en-US" altLang="zh-CN" sz="1695" baseline="30000" dirty="0">
                <a:latin typeface="微软雅黑" panose="020B0503020204020204" charset="-122"/>
                <a:ea typeface="微软雅黑" panose="020B0503020204020204" charset="-122"/>
              </a:rPr>
              <a:t>①</a:t>
            </a:r>
            <a:r>
              <a:rPr lang="zh-CN" altLang="zh-CN" sz="1695" dirty="0">
                <a:latin typeface="微软雅黑" panose="020B0503020204020204" charset="-122"/>
                <a:ea typeface="微软雅黑" panose="020B0503020204020204" charset="-122"/>
              </a:rPr>
              <a:t>问子贡曰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“孔子为人何如</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”子贡对曰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“赐</a:t>
            </a:r>
            <a:r>
              <a:rPr lang="en-US" altLang="zh-CN" sz="1695" baseline="30000" dirty="0">
                <a:latin typeface="微软雅黑" panose="020B0503020204020204" charset="-122"/>
                <a:ea typeface="微软雅黑" panose="020B0503020204020204" charset="-122"/>
              </a:rPr>
              <a:t>②</a:t>
            </a:r>
            <a:r>
              <a:rPr lang="zh-CN" altLang="zh-CN" sz="1695" dirty="0">
                <a:latin typeface="微软雅黑" panose="020B0503020204020204" charset="-122"/>
                <a:ea typeface="微软雅黑" panose="020B0503020204020204" charset="-122"/>
              </a:rPr>
              <a:t>不能识也。”简子不说曰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“夫子事孔子数十年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终业而去之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寡人问子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子曰‘不能识’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何也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子贡曰</a:t>
            </a:r>
            <a:r>
              <a:rPr lang="en-US" altLang="zh-CN" sz="1695" u="sng" dirty="0">
                <a:latin typeface="微软雅黑" panose="020B0503020204020204" charset="-122"/>
                <a:ea typeface="微软雅黑" panose="020B0503020204020204" charset="-122"/>
              </a:rPr>
              <a:t>:</a:t>
            </a:r>
            <a:endParaRPr lang="en-US" altLang="zh-CN" sz="1695" u="sng" dirty="0">
              <a:latin typeface="微软雅黑" panose="020B0503020204020204" charset="-122"/>
              <a:ea typeface="微软雅黑" panose="020B0503020204020204" charset="-122"/>
            </a:endParaRPr>
          </a:p>
          <a:p>
            <a:pPr>
              <a:lnSpc>
                <a:spcPct val="150000"/>
              </a:lnSpc>
            </a:pPr>
            <a:r>
              <a:rPr lang="zh-CN" altLang="zh-CN" sz="1695" u="sng" dirty="0">
                <a:latin typeface="微软雅黑" panose="020B0503020204020204" charset="-122"/>
                <a:ea typeface="微软雅黑" panose="020B0503020204020204" charset="-122"/>
              </a:rPr>
              <a:t>“赐譬渴者之饮江海</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知足而已。孔子犹江海也</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赐则奚足以识之</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”简子曰</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“善哉</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子贡之言也</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50000"/>
              </a:lnSpc>
            </a:pPr>
            <a:r>
              <a:rPr lang="zh-CN" altLang="zh-CN"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注</a:t>
            </a:r>
            <a:r>
              <a:rPr lang="en-US" altLang="zh-CN" sz="1695" dirty="0">
                <a:latin typeface="微软雅黑" panose="020B0503020204020204" charset="-122"/>
                <a:ea typeface="微软雅黑" panose="020B0503020204020204" charset="-122"/>
              </a:rPr>
              <a:t>] ①</a:t>
            </a:r>
            <a:r>
              <a:rPr lang="zh-CN" altLang="zh-CN" sz="1695" dirty="0">
                <a:latin typeface="微软雅黑" panose="020B0503020204020204" charset="-122"/>
                <a:ea typeface="微软雅黑" panose="020B0503020204020204" charset="-122"/>
              </a:rPr>
              <a:t>赵简子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名鞅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他是春秋时期晋国大夫</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杰出的政治家、军事家、改革家。</a:t>
            </a:r>
            <a:r>
              <a:rPr lang="en-US" altLang="zh-CN" sz="1695" dirty="0">
                <a:latin typeface="微软雅黑" panose="020B0503020204020204" charset="-122"/>
                <a:ea typeface="微软雅黑" panose="020B0503020204020204" charset="-122"/>
              </a:rPr>
              <a:t>②</a:t>
            </a:r>
            <a:r>
              <a:rPr lang="zh-CN" altLang="zh-CN" sz="1695" dirty="0">
                <a:latin typeface="微软雅黑" panose="020B0503020204020204" charset="-122"/>
                <a:ea typeface="微软雅黑" panose="020B0503020204020204" charset="-122"/>
              </a:rPr>
              <a:t>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子贡复姓端木</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名赐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字子贡。</a:t>
            </a:r>
            <a:endParaRPr lang="zh-CN" altLang="zh-CN" sz="1695" dirty="0">
              <a:latin typeface="微软雅黑" panose="020B0503020204020204" charset="-122"/>
              <a:ea typeface="微软雅黑" panose="020B0503020204020204" charset="-122"/>
            </a:endParaRPr>
          </a:p>
          <a:p>
            <a:pPr>
              <a:lnSpc>
                <a:spcPct val="150000"/>
              </a:lnSpc>
            </a:pPr>
            <a:r>
              <a:rPr lang="zh-CN" altLang="zh-CN"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a:t>
            </a:r>
            <a:r>
              <a:rPr lang="en-US" altLang="zh-CN" sz="1695" u="sng" dirty="0">
                <a:latin typeface="微软雅黑" panose="020B0503020204020204" charset="-122"/>
                <a:ea typeface="微软雅黑" panose="020B0503020204020204" charset="-122"/>
              </a:rPr>
              <a:t> __________________________________________________________________________ </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866713" cy="34798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32087" cy="37052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“答案”见参考译文中画横线的句子。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渴者之饮江海”是“渴者之饮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江海”的省略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属于状语后置句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正常语序为“渴者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江海饮”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奚”是“为何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怎么”的意思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善哉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子贡之言也”是主谓倒置句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zh-CN" altLang="zh-CN" sz="1695" dirty="0">
                <a:latin typeface="微软雅黑" panose="020B0503020204020204" charset="-122"/>
                <a:ea typeface="微软雅黑" panose="020B0503020204020204" charset="-122"/>
              </a:rPr>
              <a:t>赵简子问子贡</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“孔子这个人怎么样</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”子贡回答说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“我不了解他。”赵简子不高兴地说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“您跟随孔子学习了几十年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完成学业后才离开他</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我问您</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孔子这个人怎么样</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您</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说‘不了解’</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为什么呢</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子贡说</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“我好像饥渴的人在江海边喝水一样</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只知道满足罢了。孔子就像江海一样</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我又怎么能够充分地了解他呢</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”赵简子说</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“子贡的话</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说得</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很好</a:t>
            </a:r>
            <a:r>
              <a:rPr lang="en-US" altLang="zh-CN" sz="1695" u="sng"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endParaRPr lang="zh-CN" altLang="zh-CN" sz="1385" dirty="0">
              <a:solidFill>
                <a:schemeClr val="tx1">
                  <a:lumMod val="75000"/>
                  <a:lumOff val="25000"/>
                </a:schemeClr>
              </a:solidFill>
              <a:latin typeface="微软雅黑" panose="020B0503020204020204" charset="-122"/>
              <a:ea typeface="微软雅黑" panose="020B0503020204020204" charset="-122"/>
            </a:endParaRPr>
          </a:p>
          <a:p>
            <a:pPr eaLnBrk="1" hangingPunct="1">
              <a:lnSpc>
                <a:spcPct val="130000"/>
              </a:lnSpc>
              <a:buNone/>
            </a:pP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37425" y="1972063"/>
            <a:ext cx="7783148" cy="4631055"/>
          </a:xfrm>
          <a:prstGeom prst="rect">
            <a:avLst/>
          </a:prstGeom>
          <a:noFill/>
        </p:spPr>
        <p:txBody>
          <a:bodyPr wrap="square" rtlCol="0">
            <a:spAutoFit/>
          </a:bodyPr>
          <a:lstStyle/>
          <a:p>
            <a:pPr>
              <a:lnSpc>
                <a:spcPct val="150000"/>
              </a:lnSpc>
            </a:pPr>
            <a:r>
              <a:rPr lang="en-US" altLang="zh-CN" sz="1695" b="1" dirty="0">
                <a:solidFill>
                  <a:srgbClr val="EF8340"/>
                </a:solidFill>
                <a:latin typeface="微软雅黑" panose="020B0503020204020204" charset="-122"/>
                <a:ea typeface="微软雅黑" panose="020B0503020204020204" charset="-122"/>
              </a:rPr>
              <a:t>18. </a:t>
            </a:r>
            <a:r>
              <a:rPr lang="zh-CN" altLang="en-US" sz="1695" dirty="0">
                <a:solidFill>
                  <a:schemeClr val="tx1">
                    <a:lumMod val="75000"/>
                    <a:lumOff val="25000"/>
                  </a:schemeClr>
                </a:solidFill>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阅读下面的文言短文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把文中画横线的句子翻译成现代汉语。</a:t>
            </a:r>
            <a:endParaRPr lang="zh-CN" altLang="zh-CN" sz="1695" dirty="0">
              <a:latin typeface="微软雅黑" panose="020B0503020204020204" charset="-122"/>
              <a:ea typeface="微软雅黑" panose="020B0503020204020204" charset="-122"/>
            </a:endParaRPr>
          </a:p>
          <a:p>
            <a:pPr>
              <a:lnSpc>
                <a:spcPct val="150000"/>
              </a:lnSpc>
            </a:pPr>
            <a:r>
              <a:rPr lang="zh-CN" altLang="zh-CN" sz="1695" dirty="0">
                <a:latin typeface="微软雅黑" panose="020B0503020204020204" charset="-122"/>
                <a:ea typeface="微软雅黑" panose="020B0503020204020204" charset="-122"/>
              </a:rPr>
              <a:t>　　昔者文王侵盂、克莒、举酆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三举事而纣恶之。文王乃惧</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请入洛西之地、赤壤之国方千里</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以请解炮烙之刑。天下皆说。仲尼闻之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仁哉</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文王</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轻千里之国而请解炮烙之刑。智哉</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文王</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出千里之地而得天下之心。</a:t>
            </a:r>
            <a:r>
              <a:rPr lang="zh-CN"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gn="r">
              <a:lnSpc>
                <a:spcPct val="15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节选自《韩非子</a:t>
            </a:r>
            <a:r>
              <a:rPr lang="zh-CN" altLang="zh-CN" sz="1695" i="1"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难二》</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50000"/>
              </a:lnSpc>
            </a:pPr>
            <a:r>
              <a:rPr lang="zh-CN" altLang="zh-CN"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a:t>
            </a:r>
            <a:r>
              <a:rPr lang="en-US" altLang="zh-CN" sz="1695" u="sng" dirty="0">
                <a:latin typeface="微软雅黑" panose="020B0503020204020204" charset="-122"/>
                <a:ea typeface="微软雅黑" panose="020B0503020204020204" charset="-122"/>
              </a:rPr>
              <a:t> __________________________________________________________________________</a:t>
            </a:r>
            <a:endParaRPr lang="en-US" altLang="zh-CN" sz="1695" u="sng" dirty="0">
              <a:latin typeface="微软雅黑" panose="020B0503020204020204" charset="-122"/>
              <a:ea typeface="微软雅黑" panose="020B0503020204020204" charset="-122"/>
            </a:endParaRPr>
          </a:p>
          <a:p>
            <a:pPr>
              <a:lnSpc>
                <a:spcPct val="150000"/>
              </a:lnSpc>
            </a:pPr>
            <a:r>
              <a:rPr lang="en-US" altLang="zh-CN" sz="1695" u="sng" dirty="0">
                <a:latin typeface="微软雅黑" panose="020B0503020204020204" charset="-122"/>
                <a:ea typeface="微软雅黑" panose="020B0503020204020204" charset="-122"/>
              </a:rPr>
              <a:t>_______________________________________________________________________________                                                                                  </a:t>
            </a:r>
            <a:endParaRPr lang="zh-CN" altLang="zh-CN" sz="1695" dirty="0">
              <a:latin typeface="微软雅黑" panose="020B0503020204020204" charset="-122"/>
              <a:ea typeface="微软雅黑" panose="020B0503020204020204" charset="-122"/>
            </a:endParaRPr>
          </a:p>
          <a:p>
            <a:pPr>
              <a:lnSpc>
                <a:spcPct val="150000"/>
              </a:lnSpc>
            </a:pPr>
            <a:endParaRPr lang="en-US" altLang="zh-CN" sz="1695"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866713" cy="34798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32087" cy="39585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“答案”见参考译文中画横线的句子。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仁哉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文王”“智哉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文王”是主谓倒置句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50000"/>
              </a:lnSpc>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5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zh-CN" altLang="zh-CN" sz="1695" dirty="0">
                <a:latin typeface="微软雅黑" panose="020B0503020204020204" charset="-122"/>
                <a:ea typeface="微软雅黑" panose="020B0503020204020204" charset="-122"/>
              </a:rPr>
              <a:t>从前周文王侵占盂地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攻克莒地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夺取酆地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做过这三件事后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引起了纣王的厌恶。文王于是很害怕</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请求进献给纣王洛水西边、赤壤之地方圆千里的土地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用来请求废除炮烙这种酷刑。天下人都很高兴。孔子听到这件事后说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文王真仁慈啊</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不看重方圆千里的土地而请求废除炮烙的刑罚。文王真聪明啊</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献出方圆千里的土地而得到天下人的心</a:t>
            </a:r>
            <a:r>
              <a:rPr lang="zh-CN"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endParaRPr lang="zh-CN" altLang="en-US" sz="1385"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zh-CN" altLang="zh-CN" sz="1385" dirty="0">
              <a:solidFill>
                <a:schemeClr val="tx1">
                  <a:lumMod val="75000"/>
                  <a:lumOff val="25000"/>
                </a:schemeClr>
              </a:solidFill>
              <a:latin typeface="微软雅黑" panose="020B0503020204020204" charset="-122"/>
              <a:ea typeface="微软雅黑" panose="020B0503020204020204" charset="-122"/>
            </a:endParaRPr>
          </a:p>
          <a:p>
            <a:pPr eaLnBrk="1" hangingPunct="1">
              <a:lnSpc>
                <a:spcPct val="130000"/>
              </a:lnSpc>
              <a:buNone/>
            </a:pP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637425" y="1972063"/>
            <a:ext cx="7783148" cy="1790065"/>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五、固定句式</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固定句式也叫固定结构或凝固结构。它的语法特点就是由一些不同词性的词凝结在一起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固定成为一种句法格式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表达一种新的语法意义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约定俗成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经久不变。熟练地掌握这些句式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可以收到事半功倍的效果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对快速、正确地进行文言文翻译非常有帮助。按表达的语气可将其分为六类</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87495" y="2158679"/>
          <a:ext cx="7709535" cy="3263900"/>
        </p:xfrm>
        <a:graphic>
          <a:graphicData uri="http://schemas.openxmlformats.org/drawingml/2006/table">
            <a:tbl>
              <a:tblPr firstRow="1" firstCol="1" bandRow="1">
                <a:tableStyleId>{5940675A-B579-460E-94D1-54222C63F5DA}</a:tableStyleId>
              </a:tblPr>
              <a:tblGrid>
                <a:gridCol w="709295"/>
                <a:gridCol w="7000240"/>
              </a:tblGrid>
              <a:tr h="5715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示例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表陈述语气</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有以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有用来……的</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、无以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没有用来……的</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、有所</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有……的</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、无所</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没有……的</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、比及</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等到……的时候</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、为……所……</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被……</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表疑问语气</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奈何</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怎么办</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、何如</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怎么样</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、如……何</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把……怎么样</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、得无……耶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莫不是</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该不会</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表感叹语气</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何其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多么</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、一何</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何等、多么</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、唯</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惟</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……是……</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强调语气。如</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唯利是图。“是”起提宾作用</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无意义</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“唯</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惟</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”表示对象的唯一性</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表反问语气</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无乃……乎</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难道不、恐怕、只怕……吧</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、得无……乎</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难道……吗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、何……之有</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有什么……</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、不亦……乎</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不也……吗</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97690" y="2564585"/>
          <a:ext cx="7706995" cy="1872615"/>
        </p:xfrm>
        <a:graphic>
          <a:graphicData uri="http://schemas.openxmlformats.org/drawingml/2006/table">
            <a:tbl>
              <a:tblPr firstRow="1" firstCol="1" bandRow="1">
                <a:tableStyleId>{5940675A-B579-460E-94D1-54222C63F5DA}</a:tableStyleId>
              </a:tblPr>
              <a:tblGrid>
                <a:gridCol w="709295"/>
                <a:gridCol w="6997700"/>
              </a:tblGrid>
              <a:tr h="52641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示例</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表假设关系</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诚……则……</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如果……</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那么……</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、然则</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既然这样</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那么……</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如果这样</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那么……</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表选择关系</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与其……孰若……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与其……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不如……</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、其……耶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邪</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其……耶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邪</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是……还是……呢</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8" name="TextBox 7"/>
          <p:cNvSpPr txBox="1"/>
          <p:nvPr/>
        </p:nvSpPr>
        <p:spPr>
          <a:xfrm>
            <a:off x="649853" y="2129310"/>
            <a:ext cx="7783148" cy="431165"/>
          </a:xfrm>
          <a:prstGeom prst="rect">
            <a:avLst/>
          </a:prstGeom>
          <a:noFill/>
        </p:spPr>
        <p:txBody>
          <a:bodyPr wrap="square" rtlCol="0">
            <a:spAutoFit/>
          </a:bodyPr>
          <a:lstStyle/>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续表</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778528" y="1972063"/>
            <a:ext cx="7642045" cy="3829685"/>
            <a:chOff x="2023200" y="2874936"/>
            <a:chExt cx="19859764" cy="9952394"/>
          </a:xfrm>
        </p:grpSpPr>
        <p:sp>
          <p:nvSpPr>
            <p:cNvPr id="69" name="TextBox 68"/>
            <p:cNvSpPr txBox="1"/>
            <p:nvPr/>
          </p:nvSpPr>
          <p:spPr>
            <a:xfrm>
              <a:off x="2023200" y="2874936"/>
              <a:ext cx="19859764" cy="9952394"/>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19.   </a:t>
              </a:r>
              <a:r>
                <a:rPr lang="zh-CN" altLang="en-US" sz="1695" dirty="0">
                  <a:latin typeface="微软雅黑" panose="020B0503020204020204" charset="-122"/>
                  <a:ea typeface="微软雅黑" panose="020B0503020204020204" charset="-122"/>
                </a:rPr>
                <a:t>把下面的句子翻译成现代汉语。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注意加点固定句式的翻译</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沛公曰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今者出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未辞也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为之奈何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鸿门宴</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公之视廉将军孰与秦王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廉颇蔺相如列传</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如今人方为刀俎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我为鱼肉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何辞为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鸿门宴</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直不百步耳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是亦走也。”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寡人之于国也</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solidFill>
                    <a:schemeClr val="tx1">
                      <a:lumMod val="75000"/>
                      <a:lumOff val="25000"/>
                    </a:schemeClr>
                  </a:solidFill>
                  <a:latin typeface="微软雅黑" panose="020B0503020204020204" charset="-122"/>
                  <a:ea typeface="微软雅黑" panose="020B0503020204020204" charset="-122"/>
                </a:rPr>
                <a:t>  </a:t>
              </a:r>
              <a:endParaRPr lang="zh-CN" altLang="en-US" sz="1695" dirty="0">
                <a:solidFill>
                  <a:schemeClr val="tx1">
                    <a:lumMod val="75000"/>
                    <a:lumOff val="25000"/>
                  </a:schemeClr>
                </a:solidFill>
                <a:latin typeface="微软雅黑" panose="020B0503020204020204" charset="-122"/>
                <a:ea typeface="微软雅黑" panose="020B0503020204020204" charset="-122"/>
              </a:endParaRPr>
            </a:p>
          </p:txBody>
        </p:sp>
        <p:sp>
          <p:nvSpPr>
            <p:cNvPr id="8" name="TextBox 75"/>
            <p:cNvSpPr txBox="1"/>
            <p:nvPr/>
          </p:nvSpPr>
          <p:spPr>
            <a:xfrm>
              <a:off x="8641284" y="846118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9" name="TextBox 75"/>
            <p:cNvSpPr txBox="1"/>
            <p:nvPr/>
          </p:nvSpPr>
          <p:spPr>
            <a:xfrm>
              <a:off x="5301790" y="6719090"/>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75"/>
            <p:cNvSpPr txBox="1"/>
            <p:nvPr/>
          </p:nvSpPr>
          <p:spPr>
            <a:xfrm>
              <a:off x="5277522" y="10200127"/>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75"/>
            <p:cNvSpPr txBox="1"/>
            <p:nvPr/>
          </p:nvSpPr>
          <p:spPr>
            <a:xfrm>
              <a:off x="9024124" y="4970838"/>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866713" cy="24269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32087" cy="317881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沛公说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现在虽已出来了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但未向项王辞别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这可怎么办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你们看廉将军与秦王相比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哪一个更厉害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现在人家正像屠宰用的刀和砧板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我们就像砧板上待人宰割的鱼和肉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还要告辞什么呢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梁惠王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只不过没有跑上一百步罢了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那也是逃跑啊。”</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en-US" altLang="zh-CN"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zh-CN" altLang="en-US" sz="1385"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zh-CN" altLang="zh-CN" sz="1385" dirty="0">
              <a:solidFill>
                <a:schemeClr val="tx1">
                  <a:lumMod val="75000"/>
                  <a:lumOff val="25000"/>
                </a:schemeClr>
              </a:solidFill>
              <a:latin typeface="微软雅黑" panose="020B0503020204020204" charset="-122"/>
              <a:ea typeface="微软雅黑" panose="020B0503020204020204" charset="-122"/>
            </a:endParaRPr>
          </a:p>
          <a:p>
            <a:pPr eaLnBrk="1" hangingPunct="1">
              <a:lnSpc>
                <a:spcPct val="130000"/>
              </a:lnSpc>
              <a:buNone/>
            </a:pP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78528" y="1972063"/>
            <a:ext cx="7642045" cy="3149600"/>
            <a:chOff x="2023200" y="2874936"/>
            <a:chExt cx="19859764" cy="8185023"/>
          </a:xfrm>
        </p:grpSpPr>
        <p:grpSp>
          <p:nvGrpSpPr>
            <p:cNvPr id="12" name="组合 11"/>
            <p:cNvGrpSpPr/>
            <p:nvPr/>
          </p:nvGrpSpPr>
          <p:grpSpPr>
            <a:xfrm>
              <a:off x="2023200" y="2874936"/>
              <a:ext cx="19859764" cy="8185023"/>
              <a:chOff x="2023200" y="2874936"/>
              <a:chExt cx="19859764" cy="8185023"/>
            </a:xfrm>
          </p:grpSpPr>
          <p:sp>
            <p:nvSpPr>
              <p:cNvPr id="69" name="TextBox 68"/>
              <p:cNvSpPr txBox="1"/>
              <p:nvPr/>
            </p:nvSpPr>
            <p:spPr>
              <a:xfrm>
                <a:off x="2023200" y="2874936"/>
                <a:ext cx="19859764" cy="8185023"/>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巫医乐师百工之人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君子不齿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今其智乃反不能及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其可怪也欤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师说</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其信然邪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其梦邪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祭十二郎文</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(7)</a:t>
                </a:r>
                <a:r>
                  <a:rPr lang="zh-CN" altLang="en-US" sz="1695" dirty="0">
                    <a:latin typeface="微软雅黑" panose="020B0503020204020204" charset="-122"/>
                    <a:ea typeface="微软雅黑" panose="020B0503020204020204" charset="-122"/>
                  </a:rPr>
                  <a:t>寿毕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君王与沛公饮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军中无以为乐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请以剑舞。”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鸿门宴</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(8)</a:t>
                </a:r>
                <a:r>
                  <a:rPr lang="zh-CN" altLang="en-US" sz="1695" dirty="0">
                    <a:latin typeface="微软雅黑" panose="020B0503020204020204" charset="-122"/>
                    <a:ea typeface="微软雅黑" panose="020B0503020204020204" charset="-122"/>
                  </a:rPr>
                  <a:t>阿母谓府吏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何乃太区区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孔雀东南飞</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solidFill>
                      <a:schemeClr val="tx1">
                        <a:lumMod val="75000"/>
                        <a:lumOff val="25000"/>
                      </a:schemeClr>
                    </a:solidFill>
                    <a:latin typeface="微软雅黑" panose="020B0503020204020204" charset="-122"/>
                    <a:ea typeface="微软雅黑" panose="020B0503020204020204" charset="-122"/>
                  </a:rPr>
                  <a:t>  </a:t>
                </a:r>
                <a:endParaRPr lang="zh-CN" altLang="en-US" sz="1695" dirty="0">
                  <a:solidFill>
                    <a:schemeClr val="tx1">
                      <a:lumMod val="75000"/>
                      <a:lumOff val="25000"/>
                    </a:schemeClr>
                  </a:solidFill>
                  <a:latin typeface="微软雅黑" panose="020B0503020204020204" charset="-122"/>
                  <a:ea typeface="微软雅黑" panose="020B0503020204020204" charset="-122"/>
                </a:endParaRPr>
              </a:p>
            </p:txBody>
          </p:sp>
          <p:sp>
            <p:nvSpPr>
              <p:cNvPr id="8" name="TextBox 75"/>
              <p:cNvSpPr txBox="1"/>
              <p:nvPr/>
            </p:nvSpPr>
            <p:spPr>
              <a:xfrm>
                <a:off x="5317581" y="8605197"/>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9" name="TextBox 75"/>
              <p:cNvSpPr txBox="1"/>
              <p:nvPr/>
            </p:nvSpPr>
            <p:spPr>
              <a:xfrm>
                <a:off x="9097320" y="6772048"/>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75"/>
              <p:cNvSpPr txBox="1"/>
              <p:nvPr/>
            </p:nvSpPr>
            <p:spPr>
              <a:xfrm>
                <a:off x="14401924" y="3209532"/>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75"/>
              <p:cNvSpPr txBox="1"/>
              <p:nvPr/>
            </p:nvSpPr>
            <p:spPr>
              <a:xfrm>
                <a:off x="4680844" y="4937724"/>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3" name="TextBox 75"/>
            <p:cNvSpPr txBox="1"/>
            <p:nvPr/>
          </p:nvSpPr>
          <p:spPr>
            <a:xfrm>
              <a:off x="2448596" y="4962246"/>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697024" cy="382968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下列对原文有关内容的概括和分析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王涣初入仕途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才干受到赏识。他在太守陈宠手下担任功曹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遇事敢于决断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陈入朝为大司农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回答皇上询问时褒奖他善于简贤选能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王由此得以显名。</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王涣扫除积弊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境内风清气正。他担任温县县令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以谋略铲除奸猾之徒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世面清平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商人露宿于道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升任兖州刺史后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又依法整肃下属部门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极有声威。</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王涣办案严谨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治事宽猛相济。他对于疑难案件以及法理难平者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探寻本来面目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尽力还以公正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又能够揭发奸隐之事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深受外界称叹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被誉为有神算。</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王涣政绩卓著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后任难以比肩。他死于洛阳令任上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皇上下令特选其继任者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均不称职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后来选用任峻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任充分发挥文武属吏才干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仍然忙得无法分身。</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zh-CN" altLang="en-US" sz="1695"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866713" cy="26763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32087" cy="32410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巫医、乐师和各种工匠这些人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是所谓君子所不与为伍的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现在君子们的智慧竟然反而不如这些人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岂不是令人感到奇怪吗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(6)</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是真的呢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还是做梦呢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(7)</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祝酒毕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大王与沛公饮酒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军中没什么用来作为娱乐的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请允许我舞剑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助兴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(8)</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阿母对府吏说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你怎么这样愚拙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en-US" altLang="zh-CN"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zh-CN" altLang="en-US" sz="1385"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zh-CN" altLang="zh-CN" sz="1385" dirty="0">
              <a:solidFill>
                <a:schemeClr val="tx1">
                  <a:lumMod val="75000"/>
                  <a:lumOff val="25000"/>
                </a:schemeClr>
              </a:solidFill>
              <a:latin typeface="微软雅黑" panose="020B0503020204020204" charset="-122"/>
              <a:ea typeface="微软雅黑" panose="020B0503020204020204" charset="-122"/>
            </a:endParaRPr>
          </a:p>
          <a:p>
            <a:pPr eaLnBrk="1" hangingPunct="1">
              <a:lnSpc>
                <a:spcPct val="130000"/>
              </a:lnSpc>
              <a:buNone/>
            </a:pP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416941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20.   </a:t>
            </a:r>
            <a:r>
              <a:rPr lang="zh-CN" altLang="en-US" sz="1695" dirty="0">
                <a:latin typeface="微软雅黑" panose="020B0503020204020204" charset="-122"/>
                <a:ea typeface="微软雅黑" panose="020B0503020204020204" charset="-122"/>
              </a:rPr>
              <a:t>阅读</a:t>
            </a:r>
            <a:r>
              <a:rPr lang="zh-CN" altLang="zh-CN" sz="1695" dirty="0">
                <a:latin typeface="微软雅黑" panose="020B0503020204020204" charset="-122"/>
                <a:ea typeface="微软雅黑" panose="020B0503020204020204" charset="-122"/>
              </a:rPr>
              <a:t>下面的文言短文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把文中画横线的句子翻译成现代汉语。</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魏庞涓伐韩。</a:t>
            </a:r>
            <a:r>
              <a:rPr lang="zh-CN" altLang="zh-CN" sz="1695" u="sng" dirty="0">
                <a:latin typeface="微软雅黑" panose="020B0503020204020204" charset="-122"/>
                <a:ea typeface="微软雅黑" panose="020B0503020204020204" charset="-122"/>
              </a:rPr>
              <a:t>韩请救于齐。齐威王召大臣而谋曰</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“蚤救孰与晚救</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成侯曰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“不如勿救。”田忌曰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“弗救则韩且折而入于魏</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不如蚤救之。”孙膑曰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夫韩、魏之兵未弊而救之</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是吾代韩受魏之兵</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顾反听命于韩也。</a:t>
            </a:r>
            <a:r>
              <a:rPr lang="zh-CN" altLang="zh-CN" sz="1695" dirty="0">
                <a:latin typeface="微软雅黑" panose="020B0503020204020204" charset="-122"/>
                <a:ea typeface="微软雅黑" panose="020B0503020204020204" charset="-122"/>
              </a:rPr>
              <a:t>且魏有破国之志</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韩见亡</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必东面而诉于齐矣。吾因深结韩之亲而晚承魏之弊</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则可受重利而得尊名也。”王曰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“善</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”乃阴许韩使而遣之。韩因恃齐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五战不胜</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而东委国于齐。</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zh-CN" sz="1695" dirty="0">
                <a:latin typeface="微软雅黑" panose="020B0503020204020204" charset="-122"/>
                <a:ea typeface="微软雅黑" panose="020B0503020204020204" charset="-122"/>
              </a:rPr>
              <a:t>韩请救于齐。齐威王召大臣而谋曰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“蚤救孰与晚救</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a:t>
            </a:r>
            <a:r>
              <a:rPr lang="en-US" altLang="zh-CN" sz="1695" u="sng" dirty="0">
                <a:latin typeface="微软雅黑" panose="020B0503020204020204" charset="-122"/>
                <a:ea typeface="微软雅黑" panose="020B0503020204020204" charset="-122"/>
              </a:rPr>
              <a:t>________________________________________________________________________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zh-CN" sz="1695" dirty="0">
                <a:latin typeface="微软雅黑" panose="020B0503020204020204" charset="-122"/>
                <a:ea typeface="微软雅黑" panose="020B0503020204020204" charset="-122"/>
              </a:rPr>
              <a:t>夫韩、魏之兵未弊而救之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是吾代韩受魏之兵</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顾反听命于韩也。</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a:t>
            </a:r>
            <a:r>
              <a:rPr lang="en-US" altLang="zh-CN" sz="1695" u="sng" dirty="0">
                <a:latin typeface="微软雅黑" panose="020B0503020204020204" charset="-122"/>
                <a:ea typeface="微软雅黑" panose="020B0503020204020204" charset="-122"/>
              </a:rPr>
              <a:t>________________________________________________________________________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23549" y="2354850"/>
            <a:ext cx="7728608" cy="18450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2464703"/>
            <a:ext cx="7728608" cy="222123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“答案”见参考译文中画横线的句子。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句中“韩请救于齐”是介词结构后置句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蚤”通“早”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孰与”是固定句式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句中“兵”是“军队”的意思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相当于固定句式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可译为“这是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顾”是“却”的意思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zh-CN" altLang="en-US" sz="1385"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zh-CN" altLang="zh-CN" sz="1385" dirty="0">
              <a:solidFill>
                <a:schemeClr val="tx1">
                  <a:lumMod val="75000"/>
                  <a:lumOff val="25000"/>
                </a:schemeClr>
              </a:solidFill>
              <a:latin typeface="微软雅黑" panose="020B0503020204020204" charset="-122"/>
              <a:ea typeface="微软雅黑" panose="020B0503020204020204" charset="-122"/>
            </a:endParaRPr>
          </a:p>
          <a:p>
            <a:pPr eaLnBrk="1" hangingPunct="1">
              <a:lnSpc>
                <a:spcPct val="130000"/>
              </a:lnSpc>
              <a:buNone/>
            </a:pP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866713" cy="34798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6893" y="1999553"/>
            <a:ext cx="7795222" cy="4744085"/>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魏国的庞涓攻打韩国。</a:t>
            </a:r>
            <a:r>
              <a:rPr lang="zh-CN" altLang="zh-CN" sz="1695" u="sng" dirty="0">
                <a:latin typeface="微软雅黑" panose="020B0503020204020204" charset="-122"/>
                <a:ea typeface="微软雅黑" panose="020B0503020204020204" charset="-122"/>
              </a:rPr>
              <a:t>韩国派人向齐国求救。齐威王召集大臣商议说</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“早救</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韩国</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与晚救</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韩国</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相比</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哪一个更好呢</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成侯邹忌说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“不如不救。”田忌说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“我们不救韩国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韩国将会灭亡并且被魏国吞并</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还是早些出兵救援为好。”孙膑却说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韩国、魏国的军队没有疲敝</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我们就去救援</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这是我们代替韩国承受魏国军队的攻击</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反而听命于韩国了。</a:t>
            </a:r>
            <a:r>
              <a:rPr lang="zh-CN" altLang="zh-CN" sz="1695" dirty="0">
                <a:latin typeface="微软雅黑" panose="020B0503020204020204" charset="-122"/>
                <a:ea typeface="微软雅黑" panose="020B0503020204020204" charset="-122"/>
              </a:rPr>
              <a:t>况且这次魏国有吞并韩国的野心</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待到韩国快灭亡时</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一定会向东再来恳求齐国。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那时我们再出兵</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既可以加深与韩国的亲密关系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又可以趁魏国军队疲敝</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攻打它</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就可以一举两得</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名利双收。”齐威王说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”便暗中答应韩国使臣的求救</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让他回去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却迟迟不出兵</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。韩国以为能依仗齐国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便奋力抵抗</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但五次大战都大败而归</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只好把国家的命运寄托在东边的齐国身上。</a:t>
            </a:r>
            <a:endParaRPr lang="zh-CN" altLang="zh-CN" sz="1695" dirty="0">
              <a:latin typeface="微软雅黑" panose="020B0503020204020204" charset="-122"/>
              <a:ea typeface="微软雅黑" panose="020B0503020204020204" charset="-122"/>
            </a:endParaRPr>
          </a:p>
          <a:p>
            <a:pPr>
              <a:lnSpc>
                <a:spcPct val="120000"/>
              </a:lnSpc>
            </a:pPr>
            <a:endParaRPr lang="zh-CN" altLang="en-US" sz="1695" dirty="0">
              <a:latin typeface="微软雅黑" panose="020B0503020204020204" charset="-122"/>
              <a:ea typeface="微软雅黑" panose="020B0503020204020204" charset="-122"/>
            </a:endParaRPr>
          </a:p>
          <a:p>
            <a:pPr>
              <a:lnSpc>
                <a:spcPct val="120000"/>
              </a:lnSpc>
            </a:pPr>
            <a:endParaRPr lang="zh-CN" altLang="en-US" sz="1695" dirty="0">
              <a:latin typeface="微软雅黑" panose="020B0503020204020204" charset="-122"/>
              <a:ea typeface="微软雅黑" panose="020B0503020204020204" charset="-122"/>
            </a:endParaRPr>
          </a:p>
          <a:p>
            <a:pPr>
              <a:lnSpc>
                <a:spcPct val="120000"/>
              </a:lnSpc>
            </a:pPr>
            <a:endParaRPr lang="zh-CN" altLang="zh-CN" sz="1695" dirty="0">
              <a:latin typeface="微软雅黑" panose="020B0503020204020204" charset="-122"/>
              <a:ea typeface="微软雅黑" panose="020B0503020204020204" charset="-122"/>
            </a:endParaRPr>
          </a:p>
          <a:p>
            <a:pPr eaLnBrk="1" hangingPunct="1">
              <a:lnSpc>
                <a:spcPct val="120000"/>
              </a:lnSpc>
              <a:buNone/>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654826" y="2513041"/>
            <a:ext cx="7783148" cy="1418590"/>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技法</a:t>
            </a:r>
            <a:r>
              <a:rPr lang="en-US" altLang="zh-CN" sz="1695" b="1" dirty="0">
                <a:latin typeface="微软雅黑" panose="020B0503020204020204" charset="-122"/>
                <a:ea typeface="微软雅黑" panose="020B0503020204020204" charset="-122"/>
              </a:rPr>
              <a:t>11</a:t>
            </a:r>
            <a:r>
              <a:rPr lang="zh-CN" altLang="en-US" sz="1695" b="1" dirty="0">
                <a:latin typeface="微软雅黑" panose="020B0503020204020204" charset="-122"/>
                <a:ea typeface="微软雅黑" panose="020B0503020204020204" charset="-122"/>
              </a:rPr>
              <a:t>　破解文言句式技法</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尽管文言文的特殊句式种类较多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但高考考查的主要有判断句、被动句、省略句、倒装句四种。要掌握这四种文言特殊句式的翻译技巧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可以运用以下方法</a:t>
            </a:r>
            <a:r>
              <a:rPr lang="en-US" altLang="zh-CN" sz="1695" dirty="0">
                <a:latin typeface="微软雅黑" panose="020B0503020204020204" charset="-122"/>
                <a:ea typeface="微软雅黑" panose="020B0503020204020204" charset="-122"/>
              </a:rPr>
              <a:t>:</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grpSp>
        <p:nvGrpSpPr>
          <p:cNvPr id="9" name="组合 38"/>
          <p:cNvGrpSpPr/>
          <p:nvPr/>
        </p:nvGrpSpPr>
        <p:grpSpPr>
          <a:xfrm>
            <a:off x="792671" y="2033161"/>
            <a:ext cx="1211358" cy="354963"/>
            <a:chOff x="2074961" y="4329310"/>
            <a:chExt cx="2754483" cy="597458"/>
          </a:xfrm>
        </p:grpSpPr>
        <p:pic>
          <p:nvPicPr>
            <p:cNvPr id="1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1" name="矩形 10"/>
            <p:cNvSpPr/>
            <p:nvPr/>
          </p:nvSpPr>
          <p:spPr>
            <a:xfrm>
              <a:off x="2218848" y="4329310"/>
              <a:ext cx="2610596" cy="593185"/>
            </a:xfrm>
            <a:prstGeom prst="rect">
              <a:avLst/>
            </a:prstGeom>
          </p:spPr>
          <p:txBody>
            <a:bodyPr wrap="none">
              <a:spAutoFit/>
            </a:bodyPr>
            <a:lstStyle/>
            <a:p>
              <a:r>
                <a:rPr lang="zh-CN" altLang="en-US" sz="1695" b="1" spc="200" dirty="0">
                  <a:solidFill>
                    <a:schemeClr val="bg1"/>
                  </a:solidFill>
                  <a:latin typeface="微软雅黑" panose="020B0503020204020204" charset="-122"/>
                  <a:ea typeface="微软雅黑" panose="020B0503020204020204" charset="-122"/>
                </a:rPr>
                <a:t>技法点拨</a:t>
              </a:r>
              <a:endParaRPr lang="zh-CN" altLang="en-US" sz="1695"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656694" y="1960439"/>
            <a:ext cx="7783148" cy="213042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判断句</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判断句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是对事物的属性做出判断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说明某事物是什么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或不是什么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的句子。</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13592" y="2791700"/>
          <a:ext cx="7886700" cy="2994025"/>
        </p:xfrm>
        <a:graphic>
          <a:graphicData uri="http://schemas.openxmlformats.org/drawingml/2006/table">
            <a:tbl>
              <a:tblPr firstRow="1" firstCol="1" bandRow="1">
                <a:tableStyleId>{5940675A-B579-460E-94D1-54222C63F5DA}</a:tableStyleId>
              </a:tblPr>
              <a:tblGrid>
                <a:gridCol w="716280"/>
                <a:gridCol w="3131185"/>
                <a:gridCol w="4039235"/>
              </a:tblGrid>
              <a:tr h="63817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翻译技巧</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教材例句</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0965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有标志判断句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翻译时</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要先去掉这些标志词</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然后在主语、谓语之间加上“是”或“不是”</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养生丧死无憾</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王道之始也。</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《寡人之于国也》</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“是”表判断</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翻译时</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无须改动</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同行十二年</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不知木兰是女郎。</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《木兰诗》</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无标志判断句</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翻译时</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直接在主语和谓语之间加上“是”</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今臣亡国贱俘。</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李密《陈情表》</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673903" y="1936449"/>
            <a:ext cx="7783148" cy="17900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被动句</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被动句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指由谓语动词所表示的动作、行为的受动者充当主语的句子。</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73903" y="2771463"/>
          <a:ext cx="7886700" cy="2158365"/>
        </p:xfrm>
        <a:graphic>
          <a:graphicData uri="http://schemas.openxmlformats.org/drawingml/2006/table">
            <a:tbl>
              <a:tblPr firstRow="1" firstCol="1" bandRow="1">
                <a:tableStyleId>{5940675A-B579-460E-94D1-54222C63F5DA}</a:tableStyleId>
              </a:tblPr>
              <a:tblGrid>
                <a:gridCol w="656590"/>
                <a:gridCol w="3546475"/>
                <a:gridCol w="3683635"/>
              </a:tblGrid>
              <a:tr h="38290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翻译技巧</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教材例句</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0965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有标志</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被动句</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翻译时要把表被动的词语或结构去掉</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并在谓语动词或其所表示的动作、行为的发出者前加上“被”字</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臣诚恐见欺于王而负赵。</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司马迁《廉颇蔺相如列传》</a:t>
                      </a:r>
                      <a:r>
                        <a:rPr lang="en-US" sz="1695" kern="100">
                          <a:solidFill>
                            <a:schemeClr val="tx1"/>
                          </a:solidFill>
                          <a:effectLst/>
                          <a:latin typeface="微软雅黑" panose="020B0503020204020204" charset="-122"/>
                          <a:ea typeface="微软雅黑" panose="020B0503020204020204" charset="-122"/>
                        </a:rPr>
                        <a:t>)</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6581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无标志</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被动句</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翻译时在谓语动词或其所表示的动作、行为的发出者前加上“被”字</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戍卒叫</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函谷举。</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杜牧《阿房宫赋》</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90916"/>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665134" y="2071273"/>
            <a:ext cx="7783148" cy="17900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省略句</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723549" y="2510036"/>
          <a:ext cx="7673975" cy="2986405"/>
        </p:xfrm>
        <a:graphic>
          <a:graphicData uri="http://schemas.openxmlformats.org/drawingml/2006/table">
            <a:tbl>
              <a:tblPr firstRow="1" firstCol="1" bandRow="1">
                <a:tableStyleId>{5940675A-B579-460E-94D1-54222C63F5DA}</a:tableStyleId>
              </a:tblPr>
              <a:tblGrid>
                <a:gridCol w="3897630"/>
                <a:gridCol w="3776345"/>
              </a:tblGrid>
              <a:tr h="654685">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翻译技巧</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教材例句</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2331720">
                <a:tc>
                  <a:txBody>
                    <a:bodyPr/>
                    <a:lstStyle/>
                    <a:p>
                      <a:pPr algn="just">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省略句省略的成分有主语、谓语、宾语、介词、兼语、量词等</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只有通过语法分析</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才能识别出句子省略了什么成分。翻译时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要在准确把握前后句关系的基础上把这些省略的成分补出</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然后再译</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将军战河北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臣战河南。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司马迁《鸿门宴》</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句中“河北”“河南”都不是“战”的对象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而是“战”的地方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这说明两个“战”后都省略了介词“于”</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我们应把它补出后再译</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842840"/>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665134" y="2071273"/>
            <a:ext cx="7783148" cy="145034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倒装句 </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94353" y="2471331"/>
          <a:ext cx="7886700" cy="2590165"/>
        </p:xfrm>
        <a:graphic>
          <a:graphicData uri="http://schemas.openxmlformats.org/drawingml/2006/table">
            <a:tbl>
              <a:tblPr firstRow="1" firstCol="1" bandRow="1">
                <a:tableStyleId>{5940675A-B579-460E-94D1-54222C63F5DA}</a:tableStyleId>
              </a:tblPr>
              <a:tblGrid>
                <a:gridCol w="4570730"/>
                <a:gridCol w="3315970"/>
              </a:tblGrid>
              <a:tr h="570865">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翻译技巧</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教材例句</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2019300">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倒装句主要有谓语前置句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主谓倒装句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、宾语前置句、介词结构</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状语</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后置句、定语后置句四种。倒装句的语序与现代汉语的语序不同</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翻译时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都要按现代汉语的语序把前置或后置的成分放回到相应的位置。如果句中用了虚词来做前置或后置的标志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则还要把其标志删去</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然后再译</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彼且奚适也</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庄子《逍遥游》</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这是一个宾语前置句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翻译时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我们就要按现代汉语的语序</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把前置的宾语“奚”放回到谓语动词“适”的后面</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即调整为“彼且适奚”</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然后再译</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81596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92842" y="1944574"/>
            <a:ext cx="7786147" cy="3829685"/>
          </a:xfrm>
          <a:prstGeom prst="rect">
            <a:avLst/>
          </a:prstGeom>
          <a:noFill/>
        </p:spPr>
        <p:txBody>
          <a:bodyPr wrap="square" rtlCol="0">
            <a:spAutoFit/>
          </a:bodyPr>
          <a:lstStyle/>
          <a:p>
            <a:pPr algn="just">
              <a:lnSpc>
                <a:spcPct val="130000"/>
              </a:lnSpc>
              <a:spcAft>
                <a:spcPts val="0"/>
              </a:spcAft>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技法小练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a:t>
            </a:r>
            <a:r>
              <a:rPr lang="zh-CN" altLang="zh-CN" sz="1695" dirty="0">
                <a:latin typeface="微软雅黑" panose="020B0503020204020204" charset="-122"/>
                <a:ea typeface="微软雅黑" panose="020B0503020204020204" charset="-122"/>
              </a:rPr>
              <a:t>下面的文言文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完成题目。</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zh-CN" sz="1695" u="sng" dirty="0">
                <a:latin typeface="微软雅黑" panose="020B0503020204020204" charset="-122"/>
                <a:ea typeface="微软雅黑" panose="020B0503020204020204" charset="-122"/>
              </a:rPr>
              <a:t>韦放</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字元直</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车骑将军睿之子。</a:t>
            </a:r>
            <a:r>
              <a:rPr lang="zh-CN" altLang="zh-CN" sz="1695" dirty="0">
                <a:latin typeface="微软雅黑" panose="020B0503020204020204" charset="-122"/>
                <a:ea typeface="微软雅黑" panose="020B0503020204020204" charset="-122"/>
              </a:rPr>
              <a:t>初为齐晋安王宁朔迎主簿</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高祖临雍州</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又召为主簿。放身长七尺七寸</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腰带八围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容貌甚伟。天监元年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为盱眙太守</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寻为轻车晋安王中兵参军</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迁镇右始兴王谘议参军</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以父忧去职</a:t>
            </a:r>
            <a:r>
              <a:rPr lang="zh-CN" altLang="zh-CN" sz="1695" dirty="0">
                <a:latin typeface="微软雅黑" panose="020B0503020204020204" charset="-122"/>
                <a:ea typeface="微软雅黑" panose="020B0503020204020204" charset="-122"/>
              </a:rPr>
              <a:t>。服阕</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袭封永昌县侯</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出为轻车南平王长史、襄阳太守。转假节、明威将军、竟陵太守。</a:t>
            </a:r>
            <a:r>
              <a:rPr lang="zh-CN" altLang="zh-CN" sz="1695" u="sng" dirty="0">
                <a:latin typeface="微软雅黑" panose="020B0503020204020204" charset="-122"/>
                <a:ea typeface="微软雅黑" panose="020B0503020204020204" charset="-122"/>
              </a:rPr>
              <a:t>在郡和理</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为吏民所称。</a:t>
            </a:r>
            <a:r>
              <a:rPr lang="zh-CN" altLang="zh-CN" sz="1695" dirty="0">
                <a:latin typeface="微软雅黑" panose="020B0503020204020204" charset="-122"/>
                <a:ea typeface="微软雅黑" panose="020B0503020204020204" charset="-122"/>
              </a:rPr>
              <a:t>六年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大举北伐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以放为贞威将军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与胡龙牙会曹仲宗进军。</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普通八年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高祖遣兼领军曹仲宗等攻涡阳</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又以放为明威将军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帅师会之。魏大将费穆帅众奄至</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放军营未立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麾下止有二百馀人。放从弟洵骁果有勇力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一军所仗</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放令洵单骑击刺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屡折魏军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洵马亦被伤不能进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放胄又三贯流矢。众皆失色</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请放突去。</a:t>
            </a:r>
            <a:r>
              <a:rPr lang="en-US" altLang="zh-CN" sz="1695" u="sng"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778528" y="2043565"/>
            <a:ext cx="7619048" cy="169023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810510" y="2043565"/>
            <a:ext cx="7587066"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本题考查筛选并整合文中信息及归纳内容要点、概括中心意思的能力。“仍然忙得无法分身”无中生有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不得旋踵”在文中的意思是“决不畏避退缩”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而不是“忙得无法分身”。</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92842" y="1944574"/>
            <a:ext cx="7786147" cy="3829685"/>
          </a:xfrm>
          <a:prstGeom prst="rect">
            <a:avLst/>
          </a:prstGeom>
          <a:noFill/>
        </p:spPr>
        <p:txBody>
          <a:bodyPr wrap="square" rtlCol="0">
            <a:spAutoFit/>
          </a:bodyPr>
          <a:lstStyle/>
          <a:p>
            <a:pPr algn="just">
              <a:lnSpc>
                <a:spcPct val="130000"/>
              </a:lnSpc>
              <a:spcAft>
                <a:spcPts val="0"/>
              </a:spcAft>
            </a:pPr>
            <a:r>
              <a:rPr lang="zh-CN" altLang="zh-CN" sz="1695" u="sng" dirty="0">
                <a:latin typeface="微软雅黑" panose="020B0503020204020204" charset="-122"/>
                <a:ea typeface="微软雅黑" panose="020B0503020204020204" charset="-122"/>
              </a:rPr>
              <a:t>放厉声叱之曰</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“今日唯有死耳。”</a:t>
            </a:r>
            <a:r>
              <a:rPr lang="zh-CN" altLang="zh-CN" sz="1695" dirty="0">
                <a:latin typeface="微软雅黑" panose="020B0503020204020204" charset="-122"/>
                <a:ea typeface="微软雅黑" panose="020B0503020204020204" charset="-122"/>
              </a:rPr>
              <a:t>乃免胄下马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据胡床处分。于是士皆殊死战</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莫不一当百。魏军遂退</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放逐北至涡阳。魏又遣常山王元昭、大将军李奖、乞佛宝、费穆等众五万来援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放率所督将陈度、赵伯超等夹击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大破之。涡阳城主王纬以城降。放乃登城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简出降口四千二百人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器仗充牣</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又遣降人三十</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分报李奖、费穆等。魏人弃诸营垒</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一时奔溃</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众军乘之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斩获略尽。擒穆弟超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并王纬送于京师。中大通二年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徙督北徐州诸军事、北徐州刺史</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增封四百户</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持节、将军如故。在镇三年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卒</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时年五十九。</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放性弘厚笃实</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轻财好施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于诸弟尤雍睦。初</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放与吴郡张率皆有侧室怀孕</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因指为婚姻。其后各产男女</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未及成长而率亡</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遗嗣孤弱</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放常赡恤之。及为北徐州</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时有势族请姻者</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放曰</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“吾不失信于故友。”</a:t>
            </a:r>
            <a:r>
              <a:rPr lang="zh-CN" altLang="zh-CN" sz="1695" dirty="0">
                <a:latin typeface="微软雅黑" panose="020B0503020204020204" charset="-122"/>
                <a:ea typeface="微软雅黑" panose="020B0503020204020204" charset="-122"/>
              </a:rPr>
              <a:t>乃以息</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儿子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岐娶率女</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又以女适率子。时称放能笃旧。</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92842" y="1944574"/>
            <a:ext cx="7786147" cy="5188585"/>
          </a:xfrm>
          <a:prstGeom prst="rect">
            <a:avLst/>
          </a:prstGeom>
          <a:noFill/>
        </p:spPr>
        <p:txBody>
          <a:bodyPr wrap="square" rtlCol="0">
            <a:spAutoFit/>
          </a:bodyPr>
          <a:lstStyle/>
          <a:p>
            <a:pPr>
              <a:lnSpc>
                <a:spcPct val="130000"/>
              </a:lnSpc>
            </a:pPr>
            <a:r>
              <a:rPr lang="zh-CN" altLang="zh-CN" sz="1695" dirty="0">
                <a:latin typeface="微软雅黑" panose="020B0503020204020204" charset="-122"/>
                <a:ea typeface="微软雅黑" panose="020B0503020204020204" charset="-122"/>
              </a:rPr>
              <a:t>辨别文中画线句子的句式类型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并翻译成现代汉语。</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zh-CN" sz="1695" dirty="0">
                <a:latin typeface="微软雅黑" panose="020B0503020204020204" charset="-122"/>
                <a:ea typeface="微软雅黑" panose="020B0503020204020204" charset="-122"/>
              </a:rPr>
              <a:t>韦放</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字元直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车骑将军睿之子。</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提示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关注句式</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人名、官职可以保留不译。</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句式类型</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u="sng"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a:t>
            </a:r>
            <a:r>
              <a:rPr lang="en-US" altLang="zh-CN" sz="1695" u="sng" dirty="0">
                <a:latin typeface="微软雅黑" panose="020B0503020204020204" charset="-122"/>
                <a:ea typeface="微软雅黑" panose="020B0503020204020204" charset="-122"/>
              </a:rPr>
              <a:t>__________________________________________________________________________                                                                                    </a:t>
            </a:r>
            <a:endParaRPr lang="zh-CN" altLang="zh-CN" sz="1695" u="sng"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zh-CN" sz="1695" dirty="0">
                <a:latin typeface="微软雅黑" panose="020B0503020204020204" charset="-122"/>
                <a:ea typeface="微软雅黑" panose="020B0503020204020204" charset="-122"/>
              </a:rPr>
              <a:t>寻为轻车晋安王中兵参军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迁镇右始兴王谘议参军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以父忧去职。</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提示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注意补出省略的主语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落实关键词“寻”“迁”“忧”</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把文言词换为现代汉语。</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句式类型</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u="sng"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a:t>
            </a:r>
            <a:r>
              <a:rPr lang="en-US" altLang="zh-CN" sz="1695" u="sng" dirty="0">
                <a:latin typeface="微软雅黑" panose="020B0503020204020204" charset="-122"/>
                <a:ea typeface="微软雅黑" panose="020B0503020204020204" charset="-122"/>
              </a:rPr>
              <a:t>__________________________________________________________________________                                                                                    </a:t>
            </a:r>
            <a:endParaRPr lang="zh-CN" altLang="zh-CN" sz="1695" dirty="0">
              <a:latin typeface="微软雅黑" panose="020B0503020204020204" charset="-122"/>
              <a:ea typeface="微软雅黑" panose="020B0503020204020204" charset="-122"/>
            </a:endParaRPr>
          </a:p>
          <a:p>
            <a:pPr>
              <a:lnSpc>
                <a:spcPct val="130000"/>
              </a:lnSpc>
            </a:pPr>
            <a:r>
              <a:rPr lang="en-US" altLang="zh-CN" sz="1695" u="sng"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92842" y="1944574"/>
            <a:ext cx="7786147" cy="484886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(3)</a:t>
            </a:r>
            <a:r>
              <a:rPr lang="zh-CN" altLang="zh-CN" sz="1695" dirty="0">
                <a:latin typeface="微软雅黑" panose="020B0503020204020204" charset="-122"/>
                <a:ea typeface="微软雅黑" panose="020B0503020204020204" charset="-122"/>
              </a:rPr>
              <a:t>在郡和理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为吏民所称。</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提示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关注句式</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注意落实关键词“和理”“称”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把单音节词换为双音节词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注意根据语境</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灵活变通地翻译。</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句式类型</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u="sng"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a:t>
            </a:r>
            <a:r>
              <a:rPr lang="en-US" altLang="zh-CN" sz="1695" u="sng" dirty="0">
                <a:latin typeface="微软雅黑" panose="020B0503020204020204" charset="-122"/>
                <a:ea typeface="微软雅黑" panose="020B0503020204020204" charset="-122"/>
              </a:rPr>
              <a:t>__________________________________________________________________________                                                                                    </a:t>
            </a:r>
            <a:endParaRPr lang="zh-CN" altLang="zh-CN" sz="1695" u="sng"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(4)</a:t>
            </a:r>
            <a:r>
              <a:rPr lang="zh-CN" altLang="zh-CN" sz="1695" dirty="0">
                <a:latin typeface="微软雅黑" panose="020B0503020204020204" charset="-122"/>
                <a:ea typeface="微软雅黑" panose="020B0503020204020204" charset="-122"/>
              </a:rPr>
              <a:t>放厉声叱之曰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“今日唯有死耳。”</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提示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关注句式</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注意关键词“叱”“有死”。</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句式类型</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u="sng"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a:t>
            </a:r>
            <a:r>
              <a:rPr lang="en-US" altLang="zh-CN" sz="1695" u="sng" dirty="0">
                <a:latin typeface="微软雅黑" panose="020B0503020204020204" charset="-122"/>
                <a:ea typeface="微软雅黑" panose="020B0503020204020204" charset="-122"/>
              </a:rPr>
              <a:t>__________________________________________________________________________                                                                                    </a:t>
            </a:r>
            <a:endParaRPr lang="zh-CN" altLang="zh-CN" sz="1695" u="sng"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92842" y="1944574"/>
            <a:ext cx="7786147" cy="247015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(5)</a:t>
            </a:r>
            <a:r>
              <a:rPr lang="zh-CN" altLang="zh-CN" sz="1695" dirty="0">
                <a:latin typeface="微软雅黑" panose="020B0503020204020204" charset="-122"/>
                <a:ea typeface="微软雅黑" panose="020B0503020204020204" charset="-122"/>
              </a:rPr>
              <a:t>时有势族请姻者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放曰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“吾不失信于故友。”</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提示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关注语序</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删去无实义的助词。注意落实关键词“势”“姻”“失信”。</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句式类型</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　　　</a:t>
            </a:r>
            <a:r>
              <a:rPr lang="en-US" altLang="zh-CN" sz="1695" u="sng"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a:t>
            </a:r>
            <a:r>
              <a:rPr lang="en-US" altLang="zh-CN" sz="1695" u="sng" dirty="0">
                <a:latin typeface="微软雅黑" panose="020B0503020204020204" charset="-122"/>
                <a:ea typeface="微软雅黑" panose="020B0503020204020204" charset="-122"/>
              </a:rPr>
              <a:t>__________________________________________________________________________                                                                                    </a:t>
            </a:r>
            <a:endParaRPr lang="zh-CN" altLang="zh-CN" sz="1695" u="sng" dirty="0">
              <a:latin typeface="微软雅黑" panose="020B0503020204020204" charset="-122"/>
              <a:ea typeface="微软雅黑" panose="020B0503020204020204" charset="-122"/>
            </a:endParaRPr>
          </a:p>
          <a:p>
            <a:pPr>
              <a:lnSpc>
                <a:spcPct val="130000"/>
              </a:lnSpc>
            </a:pPr>
            <a:r>
              <a:rPr lang="en-US" altLang="zh-CN" sz="1695" u="sng"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526590" y="2054203"/>
            <a:ext cx="8006317" cy="29860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588196" y="2182970"/>
            <a:ext cx="7866713" cy="35807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判断句　韦放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字元直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是车骑将军韦睿的儿子。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省略句　不久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韦放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任轻车将军晋安王的中兵参军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升迁担任镇右将军始兴王的谘议参军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因父亲去世离职。</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被动句　所管辖的郡政通人和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被吏民称道。</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固定句式　韦放厉声呵斥道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今天只有拼死了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状语后置句　不时有有权势的家族来攀亲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韦放说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我不能对亡故的老友失信。”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zh-CN" altLang="en-US" sz="1385"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zh-CN" altLang="zh-CN" sz="1385" dirty="0">
              <a:solidFill>
                <a:schemeClr val="tx1">
                  <a:lumMod val="75000"/>
                  <a:lumOff val="25000"/>
                </a:schemeClr>
              </a:solidFill>
              <a:latin typeface="微软雅黑" panose="020B0503020204020204" charset="-122"/>
              <a:ea typeface="微软雅黑" panose="020B0503020204020204" charset="-122"/>
            </a:endParaRPr>
          </a:p>
          <a:p>
            <a:pPr eaLnBrk="1" hangingPunct="1">
              <a:lnSpc>
                <a:spcPct val="130000"/>
              </a:lnSpc>
              <a:buNone/>
            </a:pP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866713" cy="31750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6893" y="1999553"/>
            <a:ext cx="7795222" cy="4403725"/>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rPr>
              <a:t>韦放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字元直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是车骑将军韦睿的儿子。起初他任齐代晋安王、宁朔将军的主簿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高祖到雍州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又召韦放任主簿。韦放身高七尺七寸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腰粗八围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容貌奇异。天监元年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做盱眙太守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韦放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任轻车将军晋安王的中兵参军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升迁担任镇右将军始兴王谘议参军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因父亲去世离职。服丧期满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承袭先人的封爵担任永昌县侯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出京任轻车将军南平王的长史、襄阳太守。转任假节、明威将军、竟陵太守。所管辖的郡政通人和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被吏民称道。天监六年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梁武帝大举北伐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任命韦放为贞威将军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和胡龙牙与曹仲宗会合进军。</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20000"/>
              </a:lnSpc>
            </a:pPr>
            <a:endParaRPr lang="zh-CN" altLang="en-US" sz="1695" dirty="0">
              <a:latin typeface="微软雅黑" panose="020B0503020204020204" charset="-122"/>
              <a:ea typeface="微软雅黑" panose="020B0503020204020204" charset="-122"/>
            </a:endParaRPr>
          </a:p>
          <a:p>
            <a:pPr>
              <a:lnSpc>
                <a:spcPct val="120000"/>
              </a:lnSpc>
            </a:pPr>
            <a:endParaRPr lang="zh-CN" altLang="en-US" sz="1695" dirty="0">
              <a:latin typeface="微软雅黑" panose="020B0503020204020204" charset="-122"/>
              <a:ea typeface="微软雅黑" panose="020B0503020204020204" charset="-122"/>
            </a:endParaRPr>
          </a:p>
          <a:p>
            <a:pPr>
              <a:lnSpc>
                <a:spcPct val="120000"/>
              </a:lnSpc>
            </a:pPr>
            <a:endParaRPr lang="zh-CN" altLang="zh-CN" sz="1695" dirty="0">
              <a:latin typeface="微软雅黑" panose="020B0503020204020204" charset="-122"/>
              <a:ea typeface="微软雅黑" panose="020B0503020204020204" charset="-122"/>
            </a:endParaRPr>
          </a:p>
          <a:p>
            <a:pPr eaLnBrk="1" hangingPunct="1">
              <a:lnSpc>
                <a:spcPct val="120000"/>
              </a:lnSpc>
              <a:buNone/>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783587" cy="33413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6893" y="1999553"/>
            <a:ext cx="7795222" cy="4430395"/>
          </a:xfrm>
          <a:prstGeom prst="rect">
            <a:avLst/>
          </a:prstGeom>
        </p:spPr>
        <p:txBody>
          <a:bodyPr wrap="square">
            <a:spAutoFit/>
          </a:bodyPr>
          <a:lstStyle/>
          <a:p>
            <a:pPr>
              <a:lnSpc>
                <a:spcPct val="130000"/>
              </a:lnSpc>
            </a:pPr>
            <a:r>
              <a:rPr lang="zh-CN" altLang="en-US" sz="1695" dirty="0">
                <a:latin typeface="微软雅黑" panose="020B0503020204020204" charset="-122"/>
                <a:ea typeface="微软雅黑" panose="020B0503020204020204" charset="-122"/>
              </a:rPr>
              <a:t>       普通八年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梁武帝派遣兼领军曹仲宗等人攻打涡阳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又任命韦放为明威将军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率兵与他会师。北魏大将费穆率兵突然到来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韦放军营还未安置好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部下只有二百余人。韦放的堂弟韦洵矫健果敢有气力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是全军的倚仗。韦放派韦洵单枪匹马迎敌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多次挫败魏军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韦洵的马也被刺伤不能再进攻。韦放的头盔中了三支乱箭。众兵士皆惊恐失色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请求韦放突围出去。韦放厉声呵斥道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今天只有拼死了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于是脱下头盔下马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倚着胡床指挥战斗。这时士兵都殊死奋战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无不以一当百。魏军于是退去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韦放向北追赶到涡阳。魏军又派常山王元昭、大将军李奖、乞佛宝、费穆等人带兵五万前来支援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韦放率领他的战将陈度、赵伯超等人夹击魏军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大败魏军。涡阳城主王纬交城投降。韦放于是登上城楼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检阅出来投降的四千二百人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武器充盈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又派投降过来的</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20000"/>
              </a:lnSpc>
            </a:pPr>
            <a:endParaRPr lang="zh-CN" altLang="en-US" sz="1695" dirty="0">
              <a:latin typeface="微软雅黑" panose="020B0503020204020204" charset="-122"/>
              <a:ea typeface="微软雅黑" panose="020B0503020204020204" charset="-122"/>
            </a:endParaRPr>
          </a:p>
          <a:p>
            <a:pPr>
              <a:lnSpc>
                <a:spcPct val="120000"/>
              </a:lnSpc>
            </a:pPr>
            <a:endParaRPr lang="zh-CN" altLang="zh-CN" sz="1695" dirty="0">
              <a:latin typeface="微软雅黑" panose="020B0503020204020204" charset="-122"/>
              <a:ea typeface="微软雅黑" panose="020B0503020204020204" charset="-122"/>
            </a:endParaRPr>
          </a:p>
          <a:p>
            <a:pPr eaLnBrk="1" hangingPunct="1">
              <a:lnSpc>
                <a:spcPct val="120000"/>
              </a:lnSpc>
              <a:buNone/>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866713" cy="31750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6893" y="1999553"/>
            <a:ext cx="7795222" cy="4403725"/>
          </a:xfrm>
          <a:prstGeom prst="rect">
            <a:avLst/>
          </a:prstGeom>
        </p:spPr>
        <p:txBody>
          <a:bodyPr wrap="square">
            <a:spAutoFit/>
          </a:bodyPr>
          <a:lstStyle/>
          <a:p>
            <a:pPr>
              <a:lnSpc>
                <a:spcPct val="130000"/>
              </a:lnSpc>
            </a:pPr>
            <a:r>
              <a:rPr lang="zh-CN" altLang="en-US" sz="1695" dirty="0">
                <a:latin typeface="微软雅黑" panose="020B0503020204020204" charset="-122"/>
                <a:ea typeface="微软雅黑" panose="020B0503020204020204" charset="-122"/>
              </a:rPr>
              <a:t>三十个人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分别送信给李奖、费穆等人。魏人放弃了诸多营垒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一时溃散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韦放率领军队乘胜追击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敌人几乎被杀尽了。韦放生擒费穆的弟弟费超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把他和王纬一起押送到京师。中大通二年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调去监管北徐州诸军事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任北徐州刺史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增加食邑四百户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持节、将军等职依然在身。在任三年死去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时年五十九岁。</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韦放性情宽厚诚实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不看重私财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好施舍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和几个弟弟尤其和睦。起初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韦放和吴郡的张率都有妾怀孕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就约下婚姻。后来各生男女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但未等孩子长大成人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张率就死去了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留下的孩子势孤力弱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韦放常接济他们。到他做北徐州刺史时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不时有有权势的家族来攀亲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韦放说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我不能对亡故的老友失信。”就让儿子韦岐娶了张率的女儿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又把女儿嫁给张率的儿子。当时的人们称赞韦放能以深情厚谊待旧友。</a:t>
            </a:r>
            <a:endParaRPr lang="zh-CN" altLang="en-US" sz="1695" dirty="0">
              <a:latin typeface="微软雅黑" panose="020B0503020204020204" charset="-122"/>
              <a:ea typeface="微软雅黑" panose="020B0503020204020204" charset="-122"/>
            </a:endParaRPr>
          </a:p>
          <a:p>
            <a:pPr>
              <a:lnSpc>
                <a:spcPct val="120000"/>
              </a:lnSpc>
            </a:pPr>
            <a:endParaRPr lang="zh-CN" altLang="en-US" sz="1695" dirty="0">
              <a:latin typeface="微软雅黑" panose="020B0503020204020204" charset="-122"/>
              <a:ea typeface="微软雅黑" panose="020B0503020204020204" charset="-122"/>
            </a:endParaRPr>
          </a:p>
          <a:p>
            <a:pPr>
              <a:lnSpc>
                <a:spcPct val="120000"/>
              </a:lnSpc>
            </a:pPr>
            <a:endParaRPr lang="zh-CN" altLang="en-US" sz="1695" dirty="0">
              <a:latin typeface="微软雅黑" panose="020B0503020204020204" charset="-122"/>
              <a:ea typeface="微软雅黑" panose="020B0503020204020204" charset="-122"/>
            </a:endParaRPr>
          </a:p>
          <a:p>
            <a:pPr>
              <a:lnSpc>
                <a:spcPct val="120000"/>
              </a:lnSpc>
            </a:pPr>
            <a:endParaRPr lang="zh-CN" altLang="zh-CN" sz="1695" dirty="0">
              <a:latin typeface="微软雅黑" panose="020B0503020204020204" charset="-122"/>
              <a:ea typeface="微软雅黑" panose="020B0503020204020204" charset="-122"/>
            </a:endParaRPr>
          </a:p>
          <a:p>
            <a:pPr eaLnBrk="1" hangingPunct="1">
              <a:lnSpc>
                <a:spcPct val="120000"/>
              </a:lnSpc>
              <a:buNone/>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2596531"/>
            <a:ext cx="7642045" cy="2470150"/>
          </a:xfrm>
          <a:prstGeom prst="rect">
            <a:avLst/>
          </a:prstGeom>
          <a:noFill/>
        </p:spPr>
        <p:txBody>
          <a:bodyPr wrap="square" rtlCol="0">
            <a:spAutoFit/>
          </a:bodyPr>
          <a:lstStyle/>
          <a:p>
            <a:pPr algn="just">
              <a:lnSpc>
                <a:spcPct val="130000"/>
              </a:lnSpc>
              <a:spcAft>
                <a:spcPts val="0"/>
              </a:spcAft>
            </a:pPr>
            <a:r>
              <a:rPr lang="zh-CN" altLang="en-US" sz="1540"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 词类活用就是指某些实词在特定的语言环境中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临时具有了某种新的语法功能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而这种语法功能与现代汉语相比具有明显的不同。判断时要参照现代汉语的一般用法去推断。</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b="1" dirty="0">
                <a:latin typeface="微软雅黑" panose="020B0503020204020204" charset="-122"/>
                <a:ea typeface="微软雅黑" panose="020B0503020204020204" charset="-122"/>
              </a:rPr>
              <a:t>一、名词活用为动词</a:t>
            </a:r>
            <a:endParaRPr lang="zh-CN" altLang="en-US" sz="1695" b="1"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在现代汉语中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名词是不能直接带宾语的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但在文言文中却经常出现名词直接带宾语的现象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这就是名词活用为动词。活用以后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名词变成了动词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在翻译时应把活用的名词翻译为相应的动词。</a:t>
            </a:r>
            <a:endParaRPr lang="zh-CN" altLang="en-US" sz="1695" dirty="0">
              <a:latin typeface="微软雅黑" panose="020B0503020204020204" charset="-122"/>
              <a:ea typeface="微软雅黑" panose="020B0503020204020204" charset="-122"/>
            </a:endParaRPr>
          </a:p>
        </p:txBody>
      </p:sp>
      <p:grpSp>
        <p:nvGrpSpPr>
          <p:cNvPr id="8" name="组合 38"/>
          <p:cNvGrpSpPr/>
          <p:nvPr/>
        </p:nvGrpSpPr>
        <p:grpSpPr>
          <a:xfrm>
            <a:off x="778528" y="2015856"/>
            <a:ext cx="1310138" cy="441699"/>
            <a:chOff x="2074961" y="4329310"/>
            <a:chExt cx="3097662" cy="618608"/>
          </a:xfrm>
        </p:grpSpPr>
        <p:pic>
          <p:nvPicPr>
            <p:cNvPr id="9"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097795" y="4389418"/>
              <a:ext cx="3074828" cy="558500"/>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考点精讲</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5" name="文本框 4"/>
          <p:cNvSpPr txBox="1"/>
          <p:nvPr/>
        </p:nvSpPr>
        <p:spPr>
          <a:xfrm>
            <a:off x="2367181" y="2049228"/>
            <a:ext cx="4765898" cy="706755"/>
          </a:xfrm>
          <a:prstGeom prst="rect">
            <a:avLst/>
          </a:prstGeom>
          <a:noFill/>
        </p:spPr>
        <p:txBody>
          <a:bodyPr wrap="square" rtlCol="0">
            <a:spAutoFit/>
          </a:bodyPr>
          <a:lstStyle/>
          <a:p>
            <a:r>
              <a:rPr lang="zh-CN" altLang="en-US" sz="2000" b="1" dirty="0">
                <a:solidFill>
                  <a:schemeClr val="accent6">
                    <a:lumMod val="75000"/>
                  </a:schemeClr>
                </a:solidFill>
                <a:latin typeface="微软雅黑" panose="020B0503020204020204" charset="-122"/>
                <a:ea typeface="微软雅黑" panose="020B0503020204020204" charset="-122"/>
              </a:rPr>
              <a:t>考点四　词类活用</a:t>
            </a:r>
            <a:endParaRPr lang="zh-CN" altLang="en-US" sz="2000" b="1" dirty="0">
              <a:solidFill>
                <a:schemeClr val="accent6">
                  <a:lumMod val="75000"/>
                </a:schemeClr>
              </a:solidFill>
              <a:latin typeface="微软雅黑" panose="020B0503020204020204" charset="-122"/>
              <a:ea typeface="微软雅黑" panose="020B0503020204020204" charset="-122"/>
            </a:endParaRPr>
          </a:p>
          <a:p>
            <a:endParaRPr lang="zh-CN" altLang="en-US" sz="2000"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628586" y="2219087"/>
          <a:ext cx="7768590" cy="3028950"/>
        </p:xfrm>
        <a:graphic>
          <a:graphicData uri="http://schemas.openxmlformats.org/drawingml/2006/table">
            <a:tbl>
              <a:tblPr firstRow="1" firstCol="1" bandRow="1">
                <a:tableStyleId>{5940675A-B579-460E-94D1-54222C63F5DA}</a:tableStyleId>
              </a:tblPr>
              <a:tblGrid>
                <a:gridCol w="3229610"/>
                <a:gridCol w="4538980"/>
              </a:tblGrid>
              <a:tr h="33655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　例句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解释加点的词语</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名词本来不能带补语</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但有时带了补语</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就可能活用为动词</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①</a:t>
                      </a:r>
                      <a:r>
                        <a:rPr lang="zh-CN" sz="1695" kern="100" dirty="0">
                          <a:effectLst/>
                          <a:latin typeface="微软雅黑" panose="020B0503020204020204" charset="-122"/>
                          <a:ea typeface="微软雅黑" panose="020B0503020204020204" charset="-122"/>
                        </a:rPr>
                        <a:t>沛公军</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于</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霸上。</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《鸿门宴》</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　</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军</a:t>
                      </a:r>
                      <a:r>
                        <a:rPr lang="en-US" sz="1695" kern="100" dirty="0">
                          <a:effectLst/>
                          <a:latin typeface="微软雅黑" panose="020B0503020204020204" charset="-122"/>
                          <a:ea typeface="微软雅黑" panose="020B0503020204020204" charset="-122"/>
                        </a:rPr>
                        <a:t>:</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名词</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名词</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非并列修饰关系</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且无谓语</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一般前一个名词做动词</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②</a:t>
                      </a:r>
                      <a:r>
                        <a:rPr lang="zh-CN" sz="1695" kern="100" dirty="0">
                          <a:effectLst/>
                          <a:latin typeface="微软雅黑" panose="020B0503020204020204" charset="-122"/>
                          <a:ea typeface="微软雅黑" panose="020B0503020204020204" charset="-122"/>
                        </a:rPr>
                        <a:t>籍吏民</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封府库</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而待将军。</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《鸿门宴》</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　</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籍</a:t>
                      </a:r>
                      <a:r>
                        <a:rPr lang="en-US" sz="1695" kern="100" dirty="0">
                          <a:effectLst/>
                          <a:latin typeface="微软雅黑" panose="020B0503020204020204" charset="-122"/>
                          <a:ea typeface="微软雅黑" panose="020B0503020204020204" charset="-122"/>
                        </a:rPr>
                        <a:t>:</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名词</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代词</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这时名词一般活用为动词</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③</a:t>
                      </a:r>
                      <a:r>
                        <a:rPr lang="zh-CN" sz="1695" kern="100" dirty="0">
                          <a:effectLst/>
                          <a:latin typeface="微软雅黑" panose="020B0503020204020204" charset="-122"/>
                          <a:ea typeface="微软雅黑" panose="020B0503020204020204" charset="-122"/>
                        </a:rPr>
                        <a:t>名之者谁</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太守自谓也。</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《醉翁亭记》</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　</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名</a:t>
                      </a:r>
                      <a:r>
                        <a:rPr lang="en-US" sz="1695" kern="100" dirty="0">
                          <a:effectLst/>
                          <a:latin typeface="微软雅黑" panose="020B0503020204020204" charset="-122"/>
                          <a:ea typeface="微软雅黑" panose="020B0503020204020204" charset="-122"/>
                        </a:rPr>
                        <a:t>:</a:t>
                      </a:r>
                      <a:r>
                        <a:rPr lang="en-US" sz="1695" u="sng" kern="100" dirty="0">
                          <a:effectLst/>
                          <a:uFill>
                            <a:solidFill>
                              <a:srgbClr val="666666"/>
                            </a:solidFill>
                          </a:uFill>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	</a:t>
                      </a:r>
                      <a:r>
                        <a:rPr lang="zh-CN" sz="1695" kern="100" dirty="0">
                          <a:effectLst/>
                          <a:latin typeface="微软雅黑" panose="020B0503020204020204" charset="-122"/>
                          <a:ea typeface="微软雅黑" panose="020B0503020204020204" charset="-122"/>
                        </a:rPr>
                        <a:t>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副词</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能愿动词</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名词</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这时名词活用为动词</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④</a:t>
                      </a:r>
                      <a:r>
                        <a:rPr lang="zh-CN" sz="1695" kern="100" dirty="0">
                          <a:effectLst/>
                          <a:latin typeface="微软雅黑" panose="020B0503020204020204" charset="-122"/>
                          <a:ea typeface="微软雅黑" panose="020B0503020204020204" charset="-122"/>
                        </a:rPr>
                        <a:t>左右欲刃相如。</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《廉颇蔺相如列传》</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　</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刃</a:t>
                      </a:r>
                      <a:r>
                        <a:rPr lang="en-US" sz="1695" kern="100" dirty="0">
                          <a:effectLst/>
                          <a:latin typeface="微软雅黑" panose="020B0503020204020204" charset="-122"/>
                          <a:ea typeface="微软雅黑" panose="020B0503020204020204" charset="-122"/>
                        </a:rPr>
                        <a:t>:</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3665277" y="3288006"/>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12"/>
          <p:cNvSpPr txBox="1"/>
          <p:nvPr/>
        </p:nvSpPr>
        <p:spPr>
          <a:xfrm>
            <a:off x="4294974" y="4562348"/>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6" name="TextBox 15"/>
          <p:cNvSpPr txBox="1"/>
          <p:nvPr/>
        </p:nvSpPr>
        <p:spPr>
          <a:xfrm>
            <a:off x="3665277" y="3933259"/>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8" name="TextBox 17"/>
          <p:cNvSpPr txBox="1"/>
          <p:nvPr/>
        </p:nvSpPr>
        <p:spPr>
          <a:xfrm>
            <a:off x="4066054" y="2640574"/>
            <a:ext cx="1566894" cy="410845"/>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694399"/>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6" grpId="0"/>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697024" cy="416941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把文中画横线的句子翻译成现代汉语。</a:t>
            </a:r>
            <a:r>
              <a:rPr lang="en-US" altLang="zh-CN" sz="1695" dirty="0">
                <a:latin typeface="微软雅黑" panose="020B0503020204020204" charset="-122"/>
                <a:ea typeface="微软雅黑" panose="020B0503020204020204" charset="-122"/>
              </a:rPr>
              <a:t>(10</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民思其德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为立祠安阳亭西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每食辄弦歌而荐之。</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一岁断狱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不过数十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威风猛于涣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而文理不及之。</a:t>
            </a:r>
            <a:r>
              <a:rPr lang="en-US" altLang="zh-CN" sz="1695" dirty="0">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______________________________________________________________________________________________________________________________________________________________</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654826" y="2392325"/>
          <a:ext cx="7742555" cy="2019300"/>
        </p:xfrm>
        <a:graphic>
          <a:graphicData uri="http://schemas.openxmlformats.org/drawingml/2006/table">
            <a:tbl>
              <a:tblPr firstRow="1" firstCol="1" bandRow="1">
                <a:tableStyleId>{5940675A-B579-460E-94D1-54222C63F5DA}</a:tableStyleId>
              </a:tblPr>
              <a:tblGrid>
                <a:gridCol w="3218815"/>
                <a:gridCol w="4523740"/>
              </a:tblGrid>
              <a:tr h="33655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　例句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解释加点的词语</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助词“所”后面的名词活用为动词</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⑤</a:t>
                      </a:r>
                      <a:r>
                        <a:rPr lang="zh-CN" sz="1695" kern="100" dirty="0">
                          <a:effectLst/>
                          <a:latin typeface="微软雅黑" panose="020B0503020204020204" charset="-122"/>
                          <a:ea typeface="微软雅黑" panose="020B0503020204020204" charset="-122"/>
                        </a:rPr>
                        <a:t>置人所罾鱼腹中。</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《陈涉世家》</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　</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罾</a:t>
                      </a:r>
                      <a:r>
                        <a:rPr lang="en-US" sz="1695" kern="100" dirty="0">
                          <a:effectLst/>
                          <a:latin typeface="微软雅黑" panose="020B0503020204020204" charset="-122"/>
                          <a:ea typeface="微软雅黑" panose="020B0503020204020204" charset="-122"/>
                        </a:rPr>
                        <a:t>:</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0965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古代汉语中</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不仅普通名词能活用为动词</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方位名词也常常活用为动词</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⑥</a:t>
                      </a:r>
                      <a:r>
                        <a:rPr lang="zh-CN" sz="1695" kern="100" dirty="0">
                          <a:effectLst/>
                          <a:latin typeface="微软雅黑" panose="020B0503020204020204" charset="-122"/>
                          <a:ea typeface="微软雅黑" panose="020B0503020204020204" charset="-122"/>
                        </a:rPr>
                        <a:t>下江陵</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顺流而东也。</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《赤壁赋》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　</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下</a:t>
                      </a:r>
                      <a:r>
                        <a:rPr lang="en-US" sz="1695" kern="100" dirty="0">
                          <a:effectLst/>
                          <a:latin typeface="微软雅黑" panose="020B0503020204020204" charset="-122"/>
                          <a:ea typeface="微软雅黑" panose="020B0503020204020204" charset="-122"/>
                        </a:rPr>
                        <a:t>:</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东</a:t>
                      </a:r>
                      <a:r>
                        <a:rPr lang="en-US" sz="1695" kern="100" dirty="0">
                          <a:effectLst/>
                          <a:latin typeface="微软雅黑" panose="020B0503020204020204" charset="-122"/>
                          <a:ea typeface="微软雅黑" panose="020B0503020204020204" charset="-122"/>
                        </a:rPr>
                        <a:t>:</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3633753" y="3470328"/>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6" name="TextBox 15"/>
          <p:cNvSpPr txBox="1"/>
          <p:nvPr/>
        </p:nvSpPr>
        <p:spPr>
          <a:xfrm>
            <a:off x="4978156" y="3481432"/>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8" name="TextBox 17"/>
          <p:cNvSpPr txBox="1"/>
          <p:nvPr/>
        </p:nvSpPr>
        <p:spPr>
          <a:xfrm>
            <a:off x="4294974" y="2788074"/>
            <a:ext cx="1566894" cy="410845"/>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694399"/>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6" name="文本框 5"/>
          <p:cNvSpPr txBox="1"/>
          <p:nvPr/>
        </p:nvSpPr>
        <p:spPr>
          <a:xfrm>
            <a:off x="7576835" y="2003531"/>
            <a:ext cx="991071" cy="352425"/>
          </a:xfrm>
          <a:prstGeom prst="rect">
            <a:avLst/>
          </a:prstGeom>
          <a:noFill/>
        </p:spPr>
        <p:txBody>
          <a:bodyPr wrap="square" rtlCol="0">
            <a:spAutoFit/>
          </a:bodyPr>
          <a:lstStyle/>
          <a:p>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sp>
        <p:nvSpPr>
          <p:cNvPr id="19" name="矩形 18"/>
          <p:cNvSpPr/>
          <p:nvPr/>
        </p:nvSpPr>
        <p:spPr>
          <a:xfrm>
            <a:off x="711258" y="4704352"/>
            <a:ext cx="7742750" cy="7758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0" name="矩形 19"/>
          <p:cNvSpPr/>
          <p:nvPr/>
        </p:nvSpPr>
        <p:spPr>
          <a:xfrm>
            <a:off x="723469" y="4761726"/>
            <a:ext cx="7709395" cy="614045"/>
          </a:xfrm>
          <a:prstGeom prst="rect">
            <a:avLst/>
          </a:prstGeom>
        </p:spPr>
        <p:txBody>
          <a:bodyPr wrap="square">
            <a:spAutoFit/>
          </a:bodyPr>
          <a:lstStyle/>
          <a:p>
            <a:r>
              <a:rPr lang="zh-CN" altLang="zh-CN" sz="1385" i="1" dirty="0">
                <a:solidFill>
                  <a:srgbClr val="C00000"/>
                </a:solidFill>
              </a:rPr>
              <a:t> </a:t>
            </a:r>
            <a:r>
              <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驻扎。②籍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登记。③名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命名。④刃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杀。⑤罾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用网捕。⑥下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攻下。</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向东进军。</a:t>
            </a:r>
            <a:endParaRPr lang="zh-CN"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4169410"/>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阅读下面的文言短文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把文中画横线的句子翻译成现代汉语。</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孙叔敖为楚令尹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一国吏民皆来贺</a:t>
            </a:r>
            <a:r>
              <a:rPr lang="en-US" altLang="zh-CN" sz="1695"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有一老父</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衣粗衣</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冠白冠</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后来吊。孙叔敖正衣冠而出见之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谓老父曰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楚王不知臣不肖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使臣受吏民之垢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人尽来贺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子独后来吊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岂有说乎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父曰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有说。身已贵而骄人者民去之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位已高而擅权者君恶之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禄已厚而不知足者患处之。”孙叔敖再拜曰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敬受命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愿闻馀教。”父曰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位已高而意益下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官益大而心益小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禄已厚而慎不敢取。君谨守此三者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足以治楚矣</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选自刘向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敬慎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36918" y="2354850"/>
            <a:ext cx="7728169" cy="16511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817484" y="2454280"/>
            <a:ext cx="7532087" cy="126174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“答案”见参考译文中画横线的句子。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第一个“衣”和第一个“冠”是名词用作动词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吊”是“吊丧”的意思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正”是“整理”的意思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385" dirty="0">
                <a:solidFill>
                  <a:schemeClr val="tx1">
                    <a:lumMod val="75000"/>
                    <a:lumOff val="25000"/>
                  </a:schemeClr>
                </a:solidFill>
                <a:latin typeface="微软雅黑" panose="020B0503020204020204" charset="-122"/>
                <a:ea typeface="微软雅黑" panose="020B0503020204020204" charset="-122"/>
              </a:rPr>
              <a:t> </a:t>
            </a:r>
            <a:endParaRPr lang="en-US" altLang="zh-CN" sz="1385" dirty="0">
              <a:solidFill>
                <a:schemeClr val="tx1">
                  <a:lumMod val="75000"/>
                  <a:lumOff val="25000"/>
                </a:schemeClr>
              </a:solidFill>
              <a:latin typeface="微软雅黑" panose="020B0503020204020204" charset="-122"/>
              <a:ea typeface="微软雅黑" panose="020B0503020204020204" charset="-122"/>
            </a:endParaRPr>
          </a:p>
          <a:p>
            <a:endParaRPr lang="zh-CN" altLang="zh-CN" sz="1385" dirty="0">
              <a:solidFill>
                <a:srgbClr val="C00000"/>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78528" y="1988147"/>
            <a:ext cx="7728169" cy="35190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853074" y="2000446"/>
            <a:ext cx="7532087" cy="3489325"/>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参考译文</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孙叔敖担任楚国的令尹时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全国的官吏和百姓都来祝贺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a:t>
            </a:r>
            <a:r>
              <a:rPr lang="en-US" altLang="zh-CN" sz="1695"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有一个老人</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穿着麻布做的衣服</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戴着白色的帽子</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最后来吊唁</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他</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。孙叔敖整理好衣帽出来接见了他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对老人说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楚王不了解我没有才能的事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让我担任令尹这样的高官而受官民们的责骂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人们都来祝贺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只有您最后来吊唁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莫非有什么话要说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老人说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是有话要说。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当了大官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身份显赫而对人傲慢的人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百姓就要舍弃他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职位高而独揽大权的人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国君就会厌恶他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俸禄已经优厚却不知满足的人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祸患就会跟着他。”孙叔敖向老人拜了两拜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我诚恳地接受您的教诲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还想听听您其余的教诲。”老人说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地位越高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神情越要谦卑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官职越大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处世越要小心谨慎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俸禄越丰厚越要谨慎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不取不义之财。您严格地遵守这三条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足可以把楚国治理好</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695574" y="2376307"/>
          <a:ext cx="7724775" cy="2856230"/>
        </p:xfrm>
        <a:graphic>
          <a:graphicData uri="http://schemas.openxmlformats.org/drawingml/2006/table">
            <a:tbl>
              <a:tblPr firstRow="1" firstCol="1" bandRow="1">
                <a:tableStyleId>{5940675A-B579-460E-94D1-54222C63F5DA}</a:tableStyleId>
              </a:tblPr>
              <a:tblGrid>
                <a:gridCol w="2505710"/>
                <a:gridCol w="5219065"/>
              </a:tblGrid>
              <a:tr h="36957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　例句</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解释加点的词语</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47701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形容词带宾语时</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而又没有使动、意动的意味</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就是活用为动词</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a:t>
                      </a:r>
                      <a:r>
                        <a:rPr lang="en-US" sz="1695" kern="100">
                          <a:effectLst/>
                          <a:latin typeface="微软雅黑" panose="020B0503020204020204" charset="-122"/>
                          <a:ea typeface="微软雅黑" panose="020B0503020204020204" charset="-122"/>
                        </a:rPr>
                        <a:t>①</a:t>
                      </a:r>
                      <a:r>
                        <a:rPr lang="zh-CN" sz="1695" kern="100">
                          <a:effectLst/>
                          <a:latin typeface="微软雅黑" panose="020B0503020204020204" charset="-122"/>
                          <a:ea typeface="微软雅黑" panose="020B0503020204020204" charset="-122"/>
                        </a:rPr>
                        <a:t>因人之力而敝之</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不仁。</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《烛之武退秦师》</a:t>
                      </a:r>
                      <a:r>
                        <a:rPr lang="en-US" sz="1695" kern="100">
                          <a:effectLst/>
                          <a:latin typeface="微软雅黑" panose="020B0503020204020204" charset="-122"/>
                          <a:ea typeface="微软雅黑" panose="020B0503020204020204" charset="-122"/>
                        </a:rPr>
                        <a:t>) </a:t>
                      </a:r>
                      <a:endParaRPr lang="zh-CN" sz="1695" kern="100">
                        <a:effectLst/>
                        <a:latin typeface="微软雅黑" panose="020B0503020204020204" charset="-122"/>
                        <a:ea typeface="微软雅黑" panose="020B0503020204020204" charset="-122"/>
                      </a:endParaRPr>
                    </a:p>
                    <a:p>
                      <a:pPr algn="just">
                        <a:lnSpc>
                          <a:spcPct val="130000"/>
                        </a:lnSpc>
                        <a:spcAft>
                          <a:spcPts val="0"/>
                        </a:spcAft>
                      </a:pPr>
                      <a:r>
                        <a:rPr lang="zh-CN" sz="1695" kern="100">
                          <a:effectLst/>
                          <a:latin typeface="微软雅黑" panose="020B0503020204020204" charset="-122"/>
                          <a:ea typeface="微软雅黑" panose="020B0503020204020204" charset="-122"/>
                        </a:rPr>
                        <a:t>　敝</a:t>
                      </a:r>
                      <a:r>
                        <a:rPr lang="en-US" sz="1695" kern="100">
                          <a:effectLst/>
                          <a:latin typeface="微软雅黑" panose="020B0503020204020204" charset="-122"/>
                          <a:ea typeface="微软雅黑" panose="020B0503020204020204" charset="-122"/>
                        </a:rPr>
                        <a:t>:</a:t>
                      </a:r>
                      <a:r>
                        <a:rPr lang="zh-CN" sz="1695" u="sng" kern="100">
                          <a:effectLst/>
                          <a:uFill>
                            <a:solidFill>
                              <a:srgbClr val="666666"/>
                            </a:solidFill>
                          </a:uFill>
                          <a:latin typeface="微软雅黑" panose="020B0503020204020204" charset="-122"/>
                          <a:ea typeface="微软雅黑" panose="020B0503020204020204" charset="-122"/>
                        </a:rPr>
                        <a:t>　　　　　　</a:t>
                      </a:r>
                      <a:r>
                        <a:rPr lang="en-US" sz="1695" u="sng" kern="100">
                          <a:effectLst/>
                          <a:uFill>
                            <a:solidFill>
                              <a:srgbClr val="666666"/>
                            </a:solidFill>
                          </a:uFill>
                          <a:latin typeface="微软雅黑" panose="020B0503020204020204" charset="-122"/>
                          <a:ea typeface="微软雅黑" panose="020B0503020204020204" charset="-122"/>
                        </a:rPr>
                        <a:t> </a:t>
                      </a:r>
                      <a:endParaRPr lang="zh-CN" sz="1695" kern="100">
                        <a:effectLst/>
                        <a:latin typeface="微软雅黑" panose="020B0503020204020204" charset="-122"/>
                        <a:ea typeface="微软雅黑" panose="020B0503020204020204" charset="-122"/>
                      </a:endParaRPr>
                    </a:p>
                    <a:p>
                      <a:pPr algn="just">
                        <a:lnSpc>
                          <a:spcPct val="130000"/>
                        </a:lnSpc>
                        <a:spcAft>
                          <a:spcPts val="0"/>
                        </a:spcAft>
                      </a:pPr>
                      <a:r>
                        <a:rPr lang="zh-CN" sz="1695" kern="100">
                          <a:effectLst/>
                          <a:latin typeface="微软雅黑" panose="020B0503020204020204" charset="-122"/>
                          <a:ea typeface="微软雅黑" panose="020B0503020204020204" charset="-122"/>
                        </a:rPr>
                        <a:t>　</a:t>
                      </a:r>
                      <a:r>
                        <a:rPr lang="en-US" sz="1695" kern="100">
                          <a:effectLst/>
                          <a:latin typeface="微软雅黑" panose="020B0503020204020204" charset="-122"/>
                          <a:ea typeface="微软雅黑" panose="020B0503020204020204" charset="-122"/>
                        </a:rPr>
                        <a:t>②</a:t>
                      </a:r>
                      <a:r>
                        <a:rPr lang="zh-CN" sz="1695" kern="100">
                          <a:effectLst/>
                          <a:latin typeface="微软雅黑" panose="020B0503020204020204" charset="-122"/>
                          <a:ea typeface="微软雅黑" panose="020B0503020204020204" charset="-122"/>
                        </a:rPr>
                        <a:t>素善留侯张良。</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《鸿门宴》</a:t>
                      </a:r>
                      <a:r>
                        <a:rPr lang="en-US" sz="1695" kern="100">
                          <a:effectLst/>
                          <a:latin typeface="微软雅黑" panose="020B0503020204020204" charset="-122"/>
                          <a:ea typeface="微软雅黑" panose="020B0503020204020204" charset="-122"/>
                        </a:rPr>
                        <a:t>)</a:t>
                      </a:r>
                      <a:endParaRPr lang="zh-CN" sz="1695" kern="100">
                        <a:effectLst/>
                        <a:latin typeface="微软雅黑" panose="020B0503020204020204" charset="-122"/>
                        <a:ea typeface="微软雅黑" panose="020B0503020204020204" charset="-122"/>
                      </a:endParaRPr>
                    </a:p>
                    <a:p>
                      <a:pPr algn="just">
                        <a:lnSpc>
                          <a:spcPct val="130000"/>
                        </a:lnSpc>
                        <a:spcAft>
                          <a:spcPts val="0"/>
                        </a:spcAft>
                      </a:pPr>
                      <a:r>
                        <a:rPr lang="zh-CN" sz="1695" kern="100">
                          <a:effectLst/>
                          <a:latin typeface="微软雅黑" panose="020B0503020204020204" charset="-122"/>
                          <a:ea typeface="微软雅黑" panose="020B0503020204020204" charset="-122"/>
                        </a:rPr>
                        <a:t>　 善</a:t>
                      </a:r>
                      <a:r>
                        <a:rPr lang="en-US" sz="1695" kern="100">
                          <a:effectLst/>
                          <a:latin typeface="微软雅黑" panose="020B0503020204020204" charset="-122"/>
                          <a:ea typeface="微软雅黑" panose="020B0503020204020204" charset="-122"/>
                        </a:rPr>
                        <a:t>:</a:t>
                      </a:r>
                      <a:r>
                        <a:rPr lang="zh-CN" sz="1695" u="sng" kern="100">
                          <a:effectLst/>
                          <a:uFill>
                            <a:solidFill>
                              <a:srgbClr val="666666"/>
                            </a:solidFill>
                          </a:uFill>
                          <a:latin typeface="微软雅黑" panose="020B0503020204020204" charset="-122"/>
                          <a:ea typeface="微软雅黑" panose="020B0503020204020204" charset="-122"/>
                        </a:rPr>
                        <a:t>　　　　　　</a:t>
                      </a:r>
                      <a:r>
                        <a:rPr lang="en-US" sz="1695" u="sng" kern="100">
                          <a:effectLst/>
                          <a:uFill>
                            <a:solidFill>
                              <a:srgbClr val="666666"/>
                            </a:solidFill>
                          </a:uFill>
                          <a:latin typeface="微软雅黑" panose="020B0503020204020204" charset="-122"/>
                          <a:ea typeface="微软雅黑" panose="020B0503020204020204" charset="-122"/>
                        </a:rPr>
                        <a:t> </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0965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形容词放在“能”“足”“可”等能愿动词后面</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活用为动词</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③</a:t>
                      </a:r>
                      <a:r>
                        <a:rPr lang="zh-CN" sz="1695" kern="100" dirty="0">
                          <a:effectLst/>
                          <a:latin typeface="微软雅黑" panose="020B0503020204020204" charset="-122"/>
                          <a:ea typeface="微软雅黑" panose="020B0503020204020204" charset="-122"/>
                        </a:rPr>
                        <a:t>则其好游者不能穷也。</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《游褒禅山记》</a:t>
                      </a:r>
                      <a:r>
                        <a:rPr lang="en-US" sz="1695" kern="100" dirty="0">
                          <a:effectLst/>
                          <a:latin typeface="微软雅黑" panose="020B0503020204020204" charset="-122"/>
                          <a:ea typeface="微软雅黑" panose="020B0503020204020204" charset="-122"/>
                        </a:rPr>
                        <a:t>) </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穷</a:t>
                      </a:r>
                      <a:r>
                        <a:rPr lang="en-US" sz="1695" kern="100" dirty="0">
                          <a:effectLst/>
                          <a:latin typeface="微软雅黑" panose="020B0503020204020204" charset="-122"/>
                          <a:ea typeface="微软雅黑" panose="020B0503020204020204" charset="-122"/>
                        </a:rPr>
                        <a:t>:</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44574"/>
            <a:ext cx="7697024" cy="431165"/>
          </a:xfrm>
          <a:prstGeom prst="rect">
            <a:avLst/>
          </a:prstGeom>
          <a:noFill/>
        </p:spPr>
        <p:txBody>
          <a:bodyPr wrap="square" rtlCol="0">
            <a:spAutoFit/>
          </a:bodyPr>
          <a:lstStyle/>
          <a:p>
            <a:pPr algn="just">
              <a:lnSpc>
                <a:spcPct val="130000"/>
              </a:lnSpc>
              <a:spcAft>
                <a:spcPts val="0"/>
              </a:spcAft>
            </a:pPr>
            <a:r>
              <a:rPr lang="zh-CN" altLang="en-US" sz="1695" b="1" dirty="0">
                <a:latin typeface="微软雅黑" panose="020B0503020204020204" charset="-122"/>
                <a:ea typeface="微软雅黑" panose="020B0503020204020204" charset="-122"/>
              </a:rPr>
              <a:t>二、形容词活用为动词</a:t>
            </a:r>
            <a:endParaRPr lang="zh-CN" altLang="en-US" sz="1540" b="1" dirty="0">
              <a:solidFill>
                <a:schemeClr val="tx1">
                  <a:lumMod val="50000"/>
                  <a:lumOff val="50000"/>
                </a:schemeClr>
              </a:solidFill>
              <a:latin typeface="微软雅黑" panose="020B0503020204020204" charset="-122"/>
              <a:ea typeface="微软雅黑" panose="020B0503020204020204" charset="-122"/>
            </a:endParaRPr>
          </a:p>
        </p:txBody>
      </p:sp>
      <p:sp>
        <p:nvSpPr>
          <p:cNvPr id="9" name="TextBox 8"/>
          <p:cNvSpPr txBox="1"/>
          <p:nvPr/>
        </p:nvSpPr>
        <p:spPr>
          <a:xfrm>
            <a:off x="4432406" y="4293525"/>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9"/>
          <p:cNvSpPr txBox="1"/>
          <p:nvPr/>
        </p:nvSpPr>
        <p:spPr>
          <a:xfrm>
            <a:off x="2950364" y="2850978"/>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10"/>
          <p:cNvSpPr txBox="1"/>
          <p:nvPr/>
        </p:nvSpPr>
        <p:spPr>
          <a:xfrm>
            <a:off x="3158917" y="3493350"/>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43793" y="5254326"/>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695574" y="2376307"/>
          <a:ext cx="7724775" cy="2355850"/>
        </p:xfrm>
        <a:graphic>
          <a:graphicData uri="http://schemas.openxmlformats.org/drawingml/2006/table">
            <a:tbl>
              <a:tblPr firstRow="1" firstCol="1" bandRow="1">
                <a:tableStyleId>{5940675A-B579-460E-94D1-54222C63F5DA}</a:tableStyleId>
              </a:tblPr>
              <a:tblGrid>
                <a:gridCol w="2505710"/>
                <a:gridCol w="5219065"/>
              </a:tblGrid>
              <a:tr h="33655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　例句</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解释加点的词语</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形容词在“所”字后面</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活用为动词</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④</a:t>
                      </a:r>
                      <a:r>
                        <a:rPr lang="zh-CN" sz="1695" kern="100" dirty="0">
                          <a:effectLst/>
                          <a:latin typeface="微软雅黑" panose="020B0503020204020204" charset="-122"/>
                          <a:ea typeface="微软雅黑" panose="020B0503020204020204" charset="-122"/>
                        </a:rPr>
                        <a:t>向之所欣</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俯仰之间</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已为陈迹。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《兰亭集序》</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欣</a:t>
                      </a:r>
                      <a:r>
                        <a:rPr lang="en-US" sz="1695" kern="100" dirty="0">
                          <a:effectLst/>
                          <a:latin typeface="微软雅黑" panose="020B0503020204020204" charset="-122"/>
                          <a:ea typeface="微软雅黑" panose="020B0503020204020204" charset="-122"/>
                        </a:rPr>
                        <a:t>:</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4620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形容词后面不带宾语但也表示某种动态</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此时也活用为一般性动词</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⑤</a:t>
                      </a:r>
                      <a:r>
                        <a:rPr lang="zh-CN" sz="1695" kern="100" dirty="0">
                          <a:effectLst/>
                          <a:latin typeface="微软雅黑" panose="020B0503020204020204" charset="-122"/>
                          <a:ea typeface="微软雅黑" panose="020B0503020204020204" charset="-122"/>
                        </a:rPr>
                        <a:t>胜地不常</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盛筵难再。 </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《滕王阁序》</a:t>
                      </a:r>
                      <a:r>
                        <a:rPr lang="en-US" sz="1695" kern="100" dirty="0">
                          <a:effectLst/>
                          <a:latin typeface="微软雅黑" panose="020B0503020204020204" charset="-122"/>
                          <a:ea typeface="微软雅黑" panose="020B0503020204020204" charset="-122"/>
                        </a:rPr>
                        <a:t>) </a:t>
                      </a:r>
                      <a:r>
                        <a:rPr lang="zh-CN" sz="1695" kern="100" dirty="0">
                          <a:effectLst/>
                          <a:latin typeface="微软雅黑" panose="020B0503020204020204" charset="-122"/>
                          <a:ea typeface="微软雅黑" panose="020B0503020204020204" charset="-122"/>
                        </a:rPr>
                        <a:t>　</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常</a:t>
                      </a:r>
                      <a:r>
                        <a:rPr lang="en-US" sz="1695" kern="100" dirty="0">
                          <a:effectLst/>
                          <a:latin typeface="微软雅黑" panose="020B0503020204020204" charset="-122"/>
                          <a:ea typeface="微软雅黑" panose="020B0503020204020204" charset="-122"/>
                        </a:rPr>
                        <a:t>:</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⑥</a:t>
                      </a:r>
                      <a:r>
                        <a:rPr lang="zh-CN" sz="1695" kern="100" dirty="0">
                          <a:effectLst/>
                          <a:latin typeface="微软雅黑" panose="020B0503020204020204" charset="-122"/>
                          <a:ea typeface="微软雅黑" panose="020B0503020204020204" charset="-122"/>
                        </a:rPr>
                        <a:t>不知东方之既白。</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《赤壁赋》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　</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白</a:t>
                      </a:r>
                      <a:r>
                        <a:rPr lang="en-US" sz="1695" kern="100" dirty="0">
                          <a:effectLst/>
                          <a:latin typeface="微软雅黑" panose="020B0503020204020204" charset="-122"/>
                          <a:ea typeface="微软雅黑" panose="020B0503020204020204" charset="-122"/>
                        </a:rPr>
                        <a:t>:</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44574"/>
            <a:ext cx="7697024" cy="431165"/>
          </a:xfrm>
          <a:prstGeom prst="rect">
            <a:avLst/>
          </a:prstGeom>
          <a:noFill/>
        </p:spPr>
        <p:txBody>
          <a:bodyPr wrap="square" rtlCol="0">
            <a:spAutoFit/>
          </a:bodyPr>
          <a:lstStyle/>
          <a:p>
            <a:pPr algn="r">
              <a:lnSpc>
                <a:spcPct val="130000"/>
              </a:lnSpc>
              <a:spcAft>
                <a:spcPts val="0"/>
              </a:spcAft>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sp>
        <p:nvSpPr>
          <p:cNvPr id="9" name="TextBox 8"/>
          <p:cNvSpPr txBox="1"/>
          <p:nvPr/>
        </p:nvSpPr>
        <p:spPr>
          <a:xfrm>
            <a:off x="4239557" y="4109797"/>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9"/>
          <p:cNvSpPr txBox="1"/>
          <p:nvPr/>
        </p:nvSpPr>
        <p:spPr>
          <a:xfrm>
            <a:off x="3574548" y="2783962"/>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10"/>
          <p:cNvSpPr txBox="1"/>
          <p:nvPr/>
        </p:nvSpPr>
        <p:spPr>
          <a:xfrm>
            <a:off x="3560864" y="3443015"/>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43793" y="5254326"/>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13" name="矩形 12"/>
          <p:cNvSpPr/>
          <p:nvPr/>
        </p:nvSpPr>
        <p:spPr>
          <a:xfrm>
            <a:off x="661093" y="4786353"/>
            <a:ext cx="7840717" cy="6799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695170" y="4786353"/>
            <a:ext cx="7753783" cy="770890"/>
          </a:xfrm>
          <a:prstGeom prst="rect">
            <a:avLst/>
          </a:prstGeom>
        </p:spPr>
        <p:txBody>
          <a:bodyPr wrap="square">
            <a:spAutoFit/>
          </a:bodyPr>
          <a:lstStyle/>
          <a:p>
            <a:pPr eaLnBrk="1" hangingPunct="1">
              <a:lnSpc>
                <a:spcPct val="130000"/>
              </a:lnSpc>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答案  ①敝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损害。②善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交好。③穷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走到尽头。④欣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喜爱。⑤常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常存。⑥白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显出白色。</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392910" y="1944574"/>
            <a:ext cx="8027663" cy="2240241"/>
            <a:chOff x="1021074" y="2803498"/>
            <a:chExt cx="20861890" cy="5821827"/>
          </a:xfrm>
        </p:grpSpPr>
        <p:sp>
          <p:nvSpPr>
            <p:cNvPr id="69" name="TextBox 68"/>
            <p:cNvSpPr txBox="1"/>
            <p:nvPr/>
          </p:nvSpPr>
          <p:spPr>
            <a:xfrm>
              <a:off x="2023200" y="2803498"/>
              <a:ext cx="19859764" cy="5536442"/>
            </a:xfrm>
            <a:prstGeom prst="rect">
              <a:avLst/>
            </a:prstGeom>
            <a:noFill/>
          </p:spPr>
          <p:txBody>
            <a:bodyPr wrap="square" rtlCol="0">
              <a:spAutoFit/>
            </a:bodyPr>
            <a:lstStyle/>
            <a:p>
              <a:pPr algn="just">
                <a:lnSpc>
                  <a:spcPct val="130000"/>
                </a:lnSpc>
                <a:spcAft>
                  <a:spcPts val="0"/>
                </a:spcAft>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gn="just">
                <a:lnSpc>
                  <a:spcPct val="130000"/>
                </a:lnSpc>
                <a:spcAft>
                  <a:spcPts val="0"/>
                </a:spcAft>
              </a:pPr>
              <a:r>
                <a:rPr lang="en-US" altLang="zh-CN" sz="1695" b="1" dirty="0">
                  <a:solidFill>
                    <a:srgbClr val="FF6600"/>
                  </a:solidFill>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下列句子中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加点词的用法不是形容词活用为动词的一项是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吾妻之美我者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私我也</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严大国之威以修敬也</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且夫天下非小弱也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雍州之地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崤函之固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自若也</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父利其然也</a:t>
              </a:r>
              <a:endParaRPr lang="zh-CN" altLang="en-US" sz="1695" dirty="0">
                <a:latin typeface="微软雅黑" panose="020B0503020204020204" charset="-122"/>
                <a:ea typeface="微软雅黑" panose="020B0503020204020204" charset="-122"/>
              </a:endParaRPr>
            </a:p>
          </p:txBody>
        </p:sp>
        <p:sp>
          <p:nvSpPr>
            <p:cNvPr id="8" name="TextBox 7"/>
            <p:cNvSpPr txBox="1"/>
            <p:nvPr/>
          </p:nvSpPr>
          <p:spPr>
            <a:xfrm>
              <a:off x="1021074" y="5665643"/>
              <a:ext cx="4071966"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9" name="TextBox 8"/>
            <p:cNvSpPr txBox="1"/>
            <p:nvPr/>
          </p:nvSpPr>
          <p:spPr>
            <a:xfrm>
              <a:off x="3672732" y="6745601"/>
              <a:ext cx="4071966"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0" name="TextBox 9"/>
            <p:cNvSpPr txBox="1"/>
            <p:nvPr/>
          </p:nvSpPr>
          <p:spPr>
            <a:xfrm>
              <a:off x="4487811" y="4913649"/>
              <a:ext cx="4071966"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1" name="TextBox 10"/>
            <p:cNvSpPr txBox="1"/>
            <p:nvPr/>
          </p:nvSpPr>
          <p:spPr>
            <a:xfrm>
              <a:off x="1575359" y="7557642"/>
              <a:ext cx="4071966"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
        <p:nvSpPr>
          <p:cNvPr id="12" name="矩形 11"/>
          <p:cNvSpPr/>
          <p:nvPr/>
        </p:nvSpPr>
        <p:spPr>
          <a:xfrm>
            <a:off x="723549" y="4356880"/>
            <a:ext cx="7754883" cy="75164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78528" y="4438653"/>
            <a:ext cx="7532087" cy="431165"/>
          </a:xfrm>
          <a:prstGeom prst="rect">
            <a:avLst/>
          </a:prstGeom>
        </p:spPr>
        <p:txBody>
          <a:bodyPr wrap="square">
            <a:spAutoFit/>
          </a:bodyPr>
          <a:lstStyle/>
          <a:p>
            <a:pPr eaLnBrk="1" hangingPunct="1">
              <a:lnSpc>
                <a:spcPct val="130000"/>
              </a:lnSpc>
              <a:buNone/>
            </a:pPr>
            <a:r>
              <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项是意动用法。</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42045" cy="2809875"/>
          </a:xfrm>
          <a:prstGeom prst="rect">
            <a:avLst/>
          </a:prstGeom>
          <a:noFill/>
        </p:spPr>
        <p:txBody>
          <a:bodyPr wrap="square" rtlCol="0">
            <a:spAutoFit/>
          </a:bodyPr>
          <a:lstStyle/>
          <a:p>
            <a:pPr>
              <a:lnSpc>
                <a:spcPct val="130000"/>
              </a:lnSpc>
            </a:pPr>
            <a:r>
              <a:rPr lang="en-US" altLang="zh-CN" sz="1695" b="1" dirty="0">
                <a:solidFill>
                  <a:srgbClr val="FF6600"/>
                </a:solidFill>
                <a:latin typeface="微软雅黑" panose="020B0503020204020204" charset="-122"/>
                <a:ea typeface="微软雅黑" panose="020B0503020204020204" charset="-122"/>
              </a:rPr>
              <a:t>3. </a:t>
            </a:r>
            <a:r>
              <a:rPr lang="zh-CN" altLang="en-US" sz="1695" b="1" dirty="0">
                <a:solidFill>
                  <a:srgbClr val="FF6600"/>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a:t>
            </a:r>
            <a:r>
              <a:rPr lang="zh-CN" altLang="zh-CN" sz="1695" dirty="0">
                <a:latin typeface="微软雅黑" panose="020B0503020204020204" charset="-122"/>
                <a:ea typeface="微软雅黑" panose="020B0503020204020204" charset="-122"/>
              </a:rPr>
              <a:t>下面的文言短文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把文中画横线的句子翻译成现代汉语。</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a:t>
            </a:r>
            <a:r>
              <a:rPr lang="zh-CN" altLang="zh-CN" sz="1695" u="sng" dirty="0">
                <a:latin typeface="微软雅黑" panose="020B0503020204020204" charset="-122"/>
                <a:ea typeface="微软雅黑" panose="020B0503020204020204" charset="-122"/>
              </a:rPr>
              <a:t>韩非者</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韩之诸公子也。喜刑名法术之学。非见韩之削弱</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数以书谏韩王</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韩王不能用。</a:t>
            </a:r>
            <a:r>
              <a:rPr lang="zh-CN" altLang="zh-CN" sz="1695" dirty="0">
                <a:latin typeface="微软雅黑" panose="020B0503020204020204" charset="-122"/>
                <a:ea typeface="微软雅黑" panose="020B0503020204020204" charset="-122"/>
              </a:rPr>
              <a:t>于是韩非疾治国不务求人任贤</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反举浮淫之蠹而加之于功实之上。宽则宠名誉之人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急则用介胄之士。今者所养非所用</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所用非所养。悲廉直不容于邪枉之臣</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观往者得失之变</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故作《孤愤》《五蠹》《说林》《说难》十馀万言。</a:t>
            </a:r>
            <a:endParaRPr lang="zh-CN" altLang="zh-CN"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选自《史记</a:t>
            </a:r>
            <a:r>
              <a:rPr lang="zh-CN" altLang="zh-CN" sz="1695" i="1"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老子韩非列传第三》</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78528" y="1999552"/>
            <a:ext cx="7619048" cy="34129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822008" y="2022847"/>
            <a:ext cx="7532087" cy="382968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“答案”见参考译文中画横线的句子。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韩非者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韩之诸公子也”是判断句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喜”是形容词做动词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可译为“喜爱”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数”是“多次”的意思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zh-CN" altLang="en-US" sz="1695" u="sng" dirty="0">
                <a:latin typeface="微软雅黑" panose="020B0503020204020204" charset="-122"/>
                <a:ea typeface="微软雅黑" panose="020B0503020204020204" charset="-122"/>
                <a:cs typeface="Times New Roman" panose="02020603050405020304" pitchFamily="18" charset="0"/>
              </a:rPr>
              <a:t>韩非是韩国的贵族子弟。</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他</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喜爱有关刑名法术的学说。韩非看到韩国日益削弱</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多次上书进谏韩王</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但韩王最终没有采纳。</a:t>
            </a:r>
            <a:r>
              <a:rPr lang="zh-CN" altLang="en-US" sz="1695" dirty="0">
                <a:latin typeface="微软雅黑" panose="020B0503020204020204" charset="-122"/>
                <a:ea typeface="微软雅黑" panose="020B0503020204020204" charset="-122"/>
                <a:cs typeface="Times New Roman" panose="02020603050405020304" pitchFamily="18" charset="0"/>
              </a:rPr>
              <a:t>因此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韩非痛心于国君治国不致力于访求人才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选任贤能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反而任用轻浮淫逸的为害之人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使他们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的地位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在有功劳业绩的人之上。国势宽缓时骄纵宠爱那些徒有虚名的学者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国势危急时就征用那些披甲戴盔的武士。如今所培养的人不是所能任用的人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所能任用的人却又不是所培养的人。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痛心于廉洁正直的人不为奸邪不正的大臣所容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考察了以往的得失变化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因此撰写了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孤愤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五蠹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说林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说难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共有十多万字。</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740760" y="2394426"/>
          <a:ext cx="7694295" cy="2469515"/>
        </p:xfrm>
        <a:graphic>
          <a:graphicData uri="http://schemas.openxmlformats.org/drawingml/2006/table">
            <a:tbl>
              <a:tblPr firstRow="1" firstCol="1" bandRow="1">
                <a:tableStyleId>{5940675A-B579-460E-94D1-54222C63F5DA}</a:tableStyleId>
              </a:tblPr>
              <a:tblGrid>
                <a:gridCol w="1108075"/>
                <a:gridCol w="2183765"/>
                <a:gridCol w="4402455"/>
              </a:tblGrid>
              <a:tr h="450215">
                <a:tc gridSpan="2">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hMerge="1">
                  <a:tcP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　例句</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解释加点的词语</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09650">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动词活用为名词</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动词放在主语或宾语的位置时</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活用为名词</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①</a:t>
                      </a:r>
                      <a:r>
                        <a:rPr lang="zh-CN" sz="1695" kern="100" dirty="0">
                          <a:effectLst/>
                          <a:latin typeface="微软雅黑" panose="020B0503020204020204" charset="-122"/>
                          <a:ea typeface="微软雅黑" panose="020B0503020204020204" charset="-122"/>
                        </a:rPr>
                        <a:t>盖其又深</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则其至又加少矣。</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王安石《游褒禅山记》</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　</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至</a:t>
                      </a:r>
                      <a:r>
                        <a:rPr lang="en-US" sz="1695" kern="100" dirty="0">
                          <a:effectLst/>
                          <a:latin typeface="微软雅黑" panose="020B0503020204020204" charset="-122"/>
                          <a:ea typeface="微软雅黑" panose="020B0503020204020204" charset="-122"/>
                        </a:rPr>
                        <a:t>:</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09650">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形容词活用为名词</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形容词用在“其”“之”后充当中心语时</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活用为名词</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en-US" sz="1695" kern="100" dirty="0">
                          <a:effectLst/>
                          <a:latin typeface="微软雅黑" panose="020B0503020204020204" charset="-122"/>
                          <a:ea typeface="微软雅黑" panose="020B0503020204020204" charset="-122"/>
                        </a:rPr>
                        <a:t>②</a:t>
                      </a:r>
                      <a:r>
                        <a:rPr lang="zh-CN" sz="1695" kern="100" dirty="0">
                          <a:effectLst/>
                          <a:latin typeface="微软雅黑" panose="020B0503020204020204" charset="-122"/>
                          <a:ea typeface="微软雅黑" panose="020B0503020204020204" charset="-122"/>
                        </a:rPr>
                        <a:t>行李之往来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共其乏困。</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《烛之武退秦师》</a:t>
                      </a:r>
                      <a:r>
                        <a:rPr lang="en-US" sz="1695" kern="100" dirty="0">
                          <a:effectLst/>
                          <a:latin typeface="微软雅黑" panose="020B0503020204020204" charset="-122"/>
                          <a:ea typeface="微软雅黑" panose="020B0503020204020204" charset="-122"/>
                        </a:rPr>
                        <a:t>) </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乏困</a:t>
                      </a:r>
                      <a:r>
                        <a:rPr lang="en-US" sz="1695" kern="100" dirty="0">
                          <a:effectLst/>
                          <a:latin typeface="微软雅黑" panose="020B0503020204020204" charset="-122"/>
                          <a:ea typeface="微软雅黑" panose="020B0503020204020204" charset="-122"/>
                        </a:rPr>
                        <a:t>:</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42045" cy="431165"/>
          </a:xfrm>
          <a:prstGeom prst="rect">
            <a:avLst/>
          </a:prstGeom>
          <a:noFill/>
        </p:spPr>
        <p:txBody>
          <a:bodyPr wrap="square" rtlCol="0">
            <a:spAutoFit/>
          </a:bodyPr>
          <a:lstStyle/>
          <a:p>
            <a:pPr algn="just">
              <a:lnSpc>
                <a:spcPct val="130000"/>
              </a:lnSpc>
              <a:spcAft>
                <a:spcPts val="0"/>
              </a:spcAft>
            </a:pPr>
            <a:r>
              <a:rPr lang="zh-CN" altLang="en-US" sz="1695" b="1" dirty="0">
                <a:latin typeface="微软雅黑" panose="020B0503020204020204" charset="-122"/>
                <a:ea typeface="微软雅黑" panose="020B0503020204020204" charset="-122"/>
              </a:rPr>
              <a:t>三、动词、形容词活用为名词</a:t>
            </a:r>
            <a:endParaRPr lang="zh-CN" altLang="en-US" sz="1695" b="1" dirty="0">
              <a:latin typeface="微软雅黑" panose="020B0503020204020204" charset="-122"/>
              <a:ea typeface="微软雅黑" panose="020B0503020204020204" charset="-122"/>
            </a:endParaRPr>
          </a:p>
        </p:txBody>
      </p:sp>
      <p:sp>
        <p:nvSpPr>
          <p:cNvPr id="10" name="TextBox 9"/>
          <p:cNvSpPr txBox="1"/>
          <p:nvPr/>
        </p:nvSpPr>
        <p:spPr>
          <a:xfrm>
            <a:off x="5181653" y="2874761"/>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10"/>
          <p:cNvSpPr txBox="1"/>
          <p:nvPr/>
        </p:nvSpPr>
        <p:spPr>
          <a:xfrm>
            <a:off x="5237070" y="3983109"/>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706755"/>
            <a:chOff x="1594572" y="1803366"/>
            <a:chExt cx="20228628" cy="1836680"/>
          </a:xfrm>
        </p:grpSpPr>
        <p:grpSp>
          <p:nvGrpSpPr>
            <p:cNvPr id="3" name="组合 57"/>
            <p:cNvGrpSpPr/>
            <p:nvPr/>
          </p:nvGrpSpPr>
          <p:grpSpPr>
            <a:xfrm>
              <a:off x="1594572" y="1803366"/>
              <a:ext cx="5500726" cy="1836680"/>
              <a:chOff x="7309612" y="2089118"/>
              <a:chExt cx="5500726" cy="1836680"/>
            </a:xfrm>
          </p:grpSpPr>
          <p:sp>
            <p:nvSpPr>
              <p:cNvPr id="60" name="TextBox 59"/>
              <p:cNvSpPr txBox="1"/>
              <p:nvPr/>
            </p:nvSpPr>
            <p:spPr>
              <a:xfrm>
                <a:off x="7595364" y="2089118"/>
                <a:ext cx="5214974" cy="183668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a:p>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778528" y="1960439"/>
            <a:ext cx="7700461" cy="24937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810510" y="2043565"/>
            <a:ext cx="7587066"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百姓思念王涣的恩德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在安阳亭西为他建造祠堂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每到进食时就奏乐歌咏而祭祀他。</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一年间的断案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不过几十件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声威超过王涣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而在条理方面比不上他。</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本题考查理解并翻译文言句子的能力。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注意“为立祠安阳亭西”为省略句和状语后置句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在翻译时注意补充成“为立祠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安阳亭西”并调整语序。辄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祭祀。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一年。狱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案件。于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比。文理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条理。不及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比不上。</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13592" y="1944574"/>
            <a:ext cx="7806981" cy="431165"/>
          </a:xfrm>
          <a:prstGeom prst="rect">
            <a:avLst/>
          </a:prstGeom>
          <a:noFill/>
        </p:spPr>
        <p:txBody>
          <a:bodyPr wrap="square" rtlCol="0">
            <a:spAutoFit/>
          </a:bodyPr>
          <a:lstStyle/>
          <a:p>
            <a:pPr algn="r">
              <a:lnSpc>
                <a:spcPct val="130000"/>
              </a:lnSpc>
              <a:spcAft>
                <a:spcPts val="0"/>
              </a:spcAft>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sp>
        <p:nvSpPr>
          <p:cNvPr id="10" name="TextBox 9"/>
          <p:cNvSpPr txBox="1"/>
          <p:nvPr/>
        </p:nvSpPr>
        <p:spPr>
          <a:xfrm>
            <a:off x="3402854" y="4426449"/>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10"/>
          <p:cNvSpPr txBox="1"/>
          <p:nvPr/>
        </p:nvSpPr>
        <p:spPr>
          <a:xfrm>
            <a:off x="3934761" y="3649449"/>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40760" y="2394426"/>
          <a:ext cx="7694295" cy="3143250"/>
        </p:xfrm>
        <a:graphic>
          <a:graphicData uri="http://schemas.openxmlformats.org/drawingml/2006/table">
            <a:tbl>
              <a:tblPr firstRow="1" firstCol="1" bandRow="1">
                <a:tableStyleId>{5940675A-B579-460E-94D1-54222C63F5DA}</a:tableStyleId>
              </a:tblPr>
              <a:tblGrid>
                <a:gridCol w="1108075"/>
                <a:gridCol w="1809115"/>
                <a:gridCol w="4777105"/>
              </a:tblGrid>
              <a:tr h="365125">
                <a:tc gridSpan="2">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hMerge="1">
                  <a:tcP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　例句</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解释加点的词语</a:t>
                      </a:r>
                      <a:r>
                        <a:rPr lang="en-US" sz="1695" kern="100">
                          <a:effectLst/>
                          <a:latin typeface="微软雅黑" panose="020B0503020204020204" charset="-122"/>
                          <a:ea typeface="微软雅黑" panose="020B0503020204020204" charset="-122"/>
                        </a:rPr>
                        <a:t>)</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682750">
                <a:tc rowSpan="2">
                  <a:txBody>
                    <a:bodyPr/>
                    <a:lstStyle/>
                    <a:p>
                      <a:pPr marL="0" marR="0" lvl="0" indent="0" algn="l" defTabSz="2118995" rtl="0" eaLnBrk="1" fontAlgn="auto" latinLnBrk="0" hangingPunct="1">
                        <a:lnSpc>
                          <a:spcPct val="100000"/>
                        </a:lnSpc>
                        <a:spcBef>
                          <a:spcPts val="0"/>
                        </a:spcBef>
                        <a:spcAft>
                          <a:spcPts val="0"/>
                        </a:spcAft>
                        <a:buClrTx/>
                        <a:buSzTx/>
                        <a:buFontTx/>
                        <a:buNone/>
                        <a:defRPr/>
                      </a:pPr>
                      <a:endParaRPr lang="en-US" altLang="zh-CN" sz="1695" kern="100" dirty="0">
                        <a:effectLst/>
                        <a:latin typeface="微软雅黑" panose="020B0503020204020204" charset="-122"/>
                        <a:ea typeface="微软雅黑" panose="020B0503020204020204" charset="-122"/>
                      </a:endParaRPr>
                    </a:p>
                    <a:p>
                      <a:pPr marL="0" marR="0" lvl="0" indent="0" algn="l" defTabSz="2118995" rtl="0" eaLnBrk="1" fontAlgn="auto" latinLnBrk="0" hangingPunct="1">
                        <a:lnSpc>
                          <a:spcPct val="100000"/>
                        </a:lnSpc>
                        <a:spcBef>
                          <a:spcPts val="0"/>
                        </a:spcBef>
                        <a:spcAft>
                          <a:spcPts val="0"/>
                        </a:spcAft>
                        <a:buClrTx/>
                        <a:buSzTx/>
                        <a:buFontTx/>
                        <a:buNone/>
                        <a:defRPr/>
                      </a:pPr>
                      <a:endParaRPr lang="en-US" altLang="zh-CN" sz="1695" kern="100" dirty="0">
                        <a:effectLst/>
                        <a:latin typeface="微软雅黑" panose="020B0503020204020204" charset="-122"/>
                        <a:ea typeface="微软雅黑" panose="020B0503020204020204" charset="-122"/>
                      </a:endParaRPr>
                    </a:p>
                    <a:p>
                      <a:pPr marL="0" marR="0" lvl="0" indent="0" algn="l" defTabSz="2118995" rtl="0" eaLnBrk="1" fontAlgn="auto" latinLnBrk="0" hangingPunct="1">
                        <a:lnSpc>
                          <a:spcPct val="100000"/>
                        </a:lnSpc>
                        <a:spcBef>
                          <a:spcPts val="0"/>
                        </a:spcBef>
                        <a:spcAft>
                          <a:spcPts val="0"/>
                        </a:spcAft>
                        <a:buClrTx/>
                        <a:buSzTx/>
                        <a:buFontTx/>
                        <a:buNone/>
                        <a:defRPr/>
                      </a:pPr>
                      <a:endParaRPr lang="en-US" altLang="zh-CN" sz="1695" kern="100" dirty="0">
                        <a:effectLst/>
                        <a:latin typeface="微软雅黑" panose="020B0503020204020204" charset="-122"/>
                        <a:ea typeface="微软雅黑" panose="020B0503020204020204" charset="-122"/>
                      </a:endParaRPr>
                    </a:p>
                    <a:p>
                      <a:pPr marL="0" marR="0" lvl="0" indent="0" algn="l" defTabSz="2118995" rtl="0" eaLnBrk="1" fontAlgn="auto" latinLnBrk="0" hangingPunct="1">
                        <a:lnSpc>
                          <a:spcPct val="100000"/>
                        </a:lnSpc>
                        <a:spcBef>
                          <a:spcPts val="0"/>
                        </a:spcBef>
                        <a:spcAft>
                          <a:spcPts val="0"/>
                        </a:spcAft>
                        <a:buClrTx/>
                        <a:buSzTx/>
                        <a:buFontTx/>
                        <a:buNone/>
                        <a:defRPr/>
                      </a:pPr>
                      <a:endParaRPr lang="en-US" altLang="zh-CN" sz="1695" kern="100" dirty="0">
                        <a:effectLst/>
                        <a:latin typeface="微软雅黑" panose="020B0503020204020204" charset="-122"/>
                        <a:ea typeface="微软雅黑" panose="020B0503020204020204" charset="-122"/>
                      </a:endParaRPr>
                    </a:p>
                    <a:p>
                      <a:pPr marL="0" marR="0" lvl="0" indent="0" algn="l" defTabSz="2118995" rtl="0" eaLnBrk="1" fontAlgn="auto" latinLnBrk="0" hangingPunct="1">
                        <a:lnSpc>
                          <a:spcPct val="100000"/>
                        </a:lnSpc>
                        <a:spcBef>
                          <a:spcPts val="0"/>
                        </a:spcBef>
                        <a:spcAft>
                          <a:spcPts val="0"/>
                        </a:spcAft>
                        <a:buClrTx/>
                        <a:buSzTx/>
                        <a:buFontTx/>
                        <a:buNone/>
                        <a:defRPr/>
                      </a:pPr>
                      <a:r>
                        <a:rPr lang="zh-CN" altLang="zh-CN" sz="1695" kern="100" dirty="0">
                          <a:effectLst/>
                          <a:latin typeface="微软雅黑" panose="020B0503020204020204" charset="-122"/>
                          <a:ea typeface="微软雅黑" panose="020B0503020204020204" charset="-122"/>
                        </a:rPr>
                        <a:t>形容词活用为名词</a:t>
                      </a:r>
                      <a:endParaRPr lang="zh-CN" alt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p>
                      <a:endParaRPr lang="zh-CN" altLang="en-US" sz="695" dirty="0"/>
                    </a:p>
                  </a:txBody>
                  <a:tcPr marL="35186" marR="35186" marT="17593" marB="17593"/>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形容词做主语、宾语时</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活用为名词</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en-US" sz="1695" kern="100" dirty="0">
                          <a:effectLst/>
                          <a:latin typeface="微软雅黑" panose="020B0503020204020204" charset="-122"/>
                          <a:ea typeface="微软雅黑" panose="020B0503020204020204" charset="-122"/>
                        </a:rPr>
                        <a:t>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en-US" sz="1695" kern="100" dirty="0">
                          <a:effectLst/>
                          <a:latin typeface="微软雅黑" panose="020B0503020204020204" charset="-122"/>
                          <a:ea typeface="微软雅黑" panose="020B0503020204020204" charset="-122"/>
                        </a:rPr>
                        <a:t>③</a:t>
                      </a:r>
                      <a:r>
                        <a:rPr lang="zh-CN" sz="1695" kern="100" dirty="0">
                          <a:effectLst/>
                          <a:latin typeface="微软雅黑" panose="020B0503020204020204" charset="-122"/>
                          <a:ea typeface="微软雅黑" panose="020B0503020204020204" charset="-122"/>
                        </a:rPr>
                        <a:t>携幼入室</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有酒盈樽。</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《归去来兮辞》</a:t>
                      </a:r>
                      <a:r>
                        <a:rPr lang="en-US" sz="1695" kern="100" dirty="0">
                          <a:effectLst/>
                          <a:latin typeface="微软雅黑" panose="020B0503020204020204" charset="-122"/>
                          <a:ea typeface="微软雅黑" panose="020B0503020204020204" charset="-122"/>
                        </a:rPr>
                        <a:t>) </a:t>
                      </a:r>
                      <a:r>
                        <a:rPr lang="zh-CN" sz="1695" kern="100" dirty="0">
                          <a:effectLst/>
                          <a:latin typeface="微软雅黑" panose="020B0503020204020204" charset="-122"/>
                          <a:ea typeface="微软雅黑" panose="020B0503020204020204" charset="-122"/>
                        </a:rPr>
                        <a:t>　</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幼</a:t>
                      </a:r>
                      <a:r>
                        <a:rPr lang="en-US" sz="1695" kern="100" dirty="0">
                          <a:effectLst/>
                          <a:latin typeface="微软雅黑" panose="020B0503020204020204" charset="-122"/>
                          <a:ea typeface="微软雅黑" panose="020B0503020204020204" charset="-122"/>
                        </a:rPr>
                        <a:t>:</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en-US" sz="1695" kern="100" dirty="0">
                          <a:effectLst/>
                          <a:latin typeface="微软雅黑" panose="020B0503020204020204" charset="-122"/>
                          <a:ea typeface="微软雅黑" panose="020B0503020204020204" charset="-122"/>
                        </a:rPr>
                        <a:t>④</a:t>
                      </a:r>
                      <a:r>
                        <a:rPr lang="zh-CN" sz="1695" kern="100" dirty="0">
                          <a:effectLst/>
                          <a:latin typeface="微软雅黑" panose="020B0503020204020204" charset="-122"/>
                          <a:ea typeface="微软雅黑" panose="020B0503020204020204" charset="-122"/>
                        </a:rPr>
                        <a:t>至于幽暗昏惑而无物以相之。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《游褒禅山记》</a:t>
                      </a:r>
                      <a:r>
                        <a:rPr lang="en-US" sz="1695" kern="100" dirty="0">
                          <a:effectLst/>
                          <a:latin typeface="微软雅黑" panose="020B0503020204020204" charset="-122"/>
                          <a:ea typeface="微软雅黑" panose="020B0503020204020204" charset="-122"/>
                        </a:rPr>
                        <a:t>) </a:t>
                      </a:r>
                      <a:r>
                        <a:rPr lang="zh-CN" sz="1695" kern="100" dirty="0">
                          <a:effectLst/>
                          <a:latin typeface="微软雅黑" panose="020B0503020204020204" charset="-122"/>
                          <a:ea typeface="微软雅黑" panose="020B0503020204020204" charset="-122"/>
                        </a:rPr>
                        <a:t>　</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幽暗昏惑</a:t>
                      </a:r>
                      <a:r>
                        <a:rPr lang="en-US" sz="1695" kern="100" dirty="0">
                          <a:effectLst/>
                          <a:latin typeface="微软雅黑" panose="020B0503020204020204" charset="-122"/>
                          <a:ea typeface="微软雅黑" panose="020B0503020204020204" charset="-122"/>
                        </a:rPr>
                        <a:t>:</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95375">
                <a:tc vMerge="1">
                  <a:tcP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形容词用在数词后面做中心语时</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活用为名词</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en-US" sz="1695" kern="100" dirty="0">
                          <a:effectLst/>
                          <a:latin typeface="微软雅黑" panose="020B0503020204020204" charset="-122"/>
                          <a:ea typeface="微软雅黑" panose="020B0503020204020204" charset="-122"/>
                        </a:rPr>
                        <a:t>⑤</a:t>
                      </a:r>
                      <a:r>
                        <a:rPr lang="zh-CN" sz="1695" kern="100" dirty="0">
                          <a:effectLst/>
                          <a:latin typeface="微软雅黑" panose="020B0503020204020204" charset="-122"/>
                          <a:ea typeface="微软雅黑" panose="020B0503020204020204" charset="-122"/>
                        </a:rPr>
                        <a:t>四美具</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二难并。</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《滕王阁序》</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美</a:t>
                      </a:r>
                      <a:r>
                        <a:rPr lang="en-US" sz="1695" kern="100" dirty="0">
                          <a:effectLst/>
                          <a:latin typeface="微软雅黑" panose="020B0503020204020204" charset="-122"/>
                          <a:ea typeface="微软雅黑" panose="020B0503020204020204" charset="-122"/>
                        </a:rPr>
                        <a:t>:</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r>
                        <a:rPr lang="zh-CN" sz="1695" kern="100" dirty="0">
                          <a:effectLst/>
                          <a:latin typeface="微软雅黑" panose="020B0503020204020204" charset="-122"/>
                          <a:ea typeface="微软雅黑" panose="020B0503020204020204" charset="-122"/>
                        </a:rPr>
                        <a:t>　</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难</a:t>
                      </a:r>
                      <a:r>
                        <a:rPr lang="en-US" sz="1695" kern="100" dirty="0">
                          <a:effectLst/>
                          <a:latin typeface="微软雅黑" panose="020B0503020204020204" charset="-122"/>
                          <a:ea typeface="微软雅黑" panose="020B0503020204020204" charset="-122"/>
                        </a:rPr>
                        <a:t>:</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12" name="TextBox 9"/>
          <p:cNvSpPr txBox="1"/>
          <p:nvPr/>
        </p:nvSpPr>
        <p:spPr>
          <a:xfrm>
            <a:off x="4128722" y="4446514"/>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9"/>
          <p:cNvSpPr txBox="1"/>
          <p:nvPr/>
        </p:nvSpPr>
        <p:spPr>
          <a:xfrm>
            <a:off x="3408296" y="2957887"/>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29763" y="2376069"/>
            <a:ext cx="7667813" cy="15516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2459195"/>
            <a:ext cx="7594157" cy="770890"/>
          </a:xfrm>
          <a:prstGeom prst="rect">
            <a:avLst/>
          </a:prstGeom>
        </p:spPr>
        <p:txBody>
          <a:bodyPr wrap="square">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答案  ①至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到这里的人。②乏困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缺少的东西。③幼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幼儿。④幽暗昏惑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幽深昏暗使人迷乱的地方。⑤美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美好的事物。难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难得的贤主、嘉宾。</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471173" y="1915449"/>
            <a:ext cx="7869273" cy="2240241"/>
            <a:chOff x="2813951" y="1623465"/>
            <a:chExt cx="20450272" cy="5821827"/>
          </a:xfrm>
        </p:grpSpPr>
        <p:sp>
          <p:nvSpPr>
            <p:cNvPr id="69" name="TextBox 68"/>
            <p:cNvSpPr txBox="1"/>
            <p:nvPr/>
          </p:nvSpPr>
          <p:spPr>
            <a:xfrm>
              <a:off x="3404459" y="1623465"/>
              <a:ext cx="19859764" cy="5536442"/>
            </a:xfrm>
            <a:prstGeom prst="rect">
              <a:avLst/>
            </a:prstGeom>
            <a:noFill/>
          </p:spPr>
          <p:txBody>
            <a:bodyPr wrap="square" rtlCol="0">
              <a:spAutoFit/>
            </a:bodyPr>
            <a:lstStyle/>
            <a:p>
              <a:pPr algn="just">
                <a:lnSpc>
                  <a:spcPct val="130000"/>
                </a:lnSpc>
                <a:spcAft>
                  <a:spcPts val="0"/>
                </a:spcAft>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gn="just">
                <a:lnSpc>
                  <a:spcPct val="130000"/>
                </a:lnSpc>
                <a:spcAft>
                  <a:spcPts val="0"/>
                </a:spcAft>
              </a:pPr>
              <a:r>
                <a:rPr lang="en-US" altLang="zh-CN" sz="1695" b="1" dirty="0">
                  <a:solidFill>
                    <a:srgbClr val="FF6600"/>
                  </a:solidFill>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下列句子中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加点词语的用法不同于其他三项的一项是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追亡逐北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伏尸百万</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古人之观于天地、山川、草木、虫鱼、鸟兽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往往有得</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养生丧死无憾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王道之始也</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或命巾车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或棹孤舟</a:t>
              </a:r>
              <a:endParaRPr lang="zh-CN" altLang="en-US" sz="1695" dirty="0">
                <a:latin typeface="微软雅黑" panose="020B0503020204020204" charset="-122"/>
                <a:ea typeface="微软雅黑" panose="020B0503020204020204" charset="-122"/>
              </a:endParaRPr>
            </a:p>
          </p:txBody>
        </p:sp>
        <p:sp>
          <p:nvSpPr>
            <p:cNvPr id="8" name="TextBox 7"/>
            <p:cNvSpPr txBox="1"/>
            <p:nvPr/>
          </p:nvSpPr>
          <p:spPr>
            <a:xfrm>
              <a:off x="2813951" y="3733616"/>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9" name="TextBox 8"/>
            <p:cNvSpPr txBox="1"/>
            <p:nvPr/>
          </p:nvSpPr>
          <p:spPr>
            <a:xfrm>
              <a:off x="5262223" y="6377609"/>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9"/>
            <p:cNvSpPr txBox="1"/>
            <p:nvPr/>
          </p:nvSpPr>
          <p:spPr>
            <a:xfrm>
              <a:off x="2901126" y="5443601"/>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10"/>
            <p:cNvSpPr txBox="1"/>
            <p:nvPr/>
          </p:nvSpPr>
          <p:spPr>
            <a:xfrm>
              <a:off x="14695271" y="4658197"/>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2" name="矩形 11"/>
          <p:cNvSpPr/>
          <p:nvPr/>
        </p:nvSpPr>
        <p:spPr>
          <a:xfrm>
            <a:off x="572215" y="4333897"/>
            <a:ext cx="7869273" cy="8589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582008" y="4592765"/>
            <a:ext cx="7532087" cy="4311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项是名词用作动词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其他三项为动词用作名词。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778528" y="1944574"/>
            <a:ext cx="7642045" cy="2809875"/>
            <a:chOff x="2023200" y="2803498"/>
            <a:chExt cx="19859764" cy="7302163"/>
          </a:xfrm>
        </p:grpSpPr>
        <p:sp>
          <p:nvSpPr>
            <p:cNvPr id="69" name="TextBox 68"/>
            <p:cNvSpPr txBox="1"/>
            <p:nvPr/>
          </p:nvSpPr>
          <p:spPr>
            <a:xfrm>
              <a:off x="2023200" y="2803498"/>
              <a:ext cx="19859764" cy="7302163"/>
            </a:xfrm>
            <a:prstGeom prst="rect">
              <a:avLst/>
            </a:prstGeom>
            <a:noFill/>
          </p:spPr>
          <p:txBody>
            <a:bodyPr wrap="square" rtlCol="0">
              <a:spAutoFit/>
            </a:bodyPr>
            <a:lstStyle/>
            <a:p>
              <a:pPr algn="just">
                <a:lnSpc>
                  <a:spcPct val="130000"/>
                </a:lnSpc>
                <a:spcAft>
                  <a:spcPts val="0"/>
                </a:spcAft>
              </a:pPr>
              <a:r>
                <a:rPr lang="en-US" altLang="zh-CN" sz="1695" b="1" dirty="0">
                  <a:solidFill>
                    <a:srgbClr val="FF6600"/>
                  </a:solidFill>
                  <a:latin typeface="微软雅黑" panose="020B0503020204020204" charset="-122"/>
                  <a:ea typeface="微软雅黑" panose="020B0503020204020204" charset="-122"/>
                </a:rPr>
                <a:t>5. </a:t>
              </a:r>
              <a:r>
                <a:rPr lang="zh-CN" altLang="en-US" sz="1695" dirty="0">
                  <a:latin typeface="微软雅黑" panose="020B0503020204020204" charset="-122"/>
                  <a:ea typeface="微软雅黑" panose="020B0503020204020204" charset="-122"/>
                </a:rPr>
                <a:t>阅读阅读下面的文言短文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把文中画横线的句子翻译成现代汉语。</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甘戊使于齐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渡大河。船人曰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河水间耳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君不能自渡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能为王者之说乎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甘戊曰</a:t>
              </a:r>
              <a:r>
                <a:rPr lang="en-US" altLang="zh-CN" sz="1695"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不然</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汝不知也。物各有短长</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谨愿敦厚</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可事主不施用兵</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骐骥、     、足及千里</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置之宫室</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使之捕鼠</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曾不如小狸</a:t>
              </a:r>
              <a:r>
                <a:rPr lang="en-US" altLang="zh-CN" sz="1695" u="sng"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干将为利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名闻天下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匠以治木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不如斤斧。今持楫而上下随流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吾不如子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说千乘之君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万乘之主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子亦不如戊矣。”</a:t>
              </a:r>
              <a:endParaRPr lang="zh-CN" altLang="en-US" sz="1695" dirty="0">
                <a:latin typeface="微软雅黑" panose="020B0503020204020204" charset="-122"/>
                <a:ea typeface="微软雅黑" panose="020B0503020204020204" charset="-122"/>
              </a:endParaRPr>
            </a:p>
            <a:p>
              <a:pPr algn="r">
                <a:lnSpc>
                  <a:spcPct val="130000"/>
                </a:lnSpc>
                <a:spcAft>
                  <a:spcPts val="0"/>
                </a:spcAft>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选自刘向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杂言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pic>
          <p:nvPicPr>
            <p:cNvPr id="26" name="马耳.EPS" descr="id:2147501423;FounderCES"/>
            <p:cNvPicPr/>
            <p:nvPr/>
          </p:nvPicPr>
          <p:blipFill>
            <a:blip r:embed="rId1" cstate="print"/>
            <a:stretch>
              <a:fillRect/>
            </a:stretch>
          </p:blipFill>
          <p:spPr>
            <a:xfrm>
              <a:off x="19514492" y="4776403"/>
              <a:ext cx="491421" cy="482213"/>
            </a:xfrm>
            <a:prstGeom prst="rect">
              <a:avLst/>
            </a:prstGeom>
          </p:spPr>
        </p:pic>
        <p:pic>
          <p:nvPicPr>
            <p:cNvPr id="27" name="马录.EPS" descr="id:2147501416;FounderCES"/>
            <p:cNvPicPr/>
            <p:nvPr/>
          </p:nvPicPr>
          <p:blipFill>
            <a:blip r:embed="rId2" cstate="print"/>
            <a:stretch>
              <a:fillRect/>
            </a:stretch>
          </p:blipFill>
          <p:spPr>
            <a:xfrm>
              <a:off x="18794412" y="4776403"/>
              <a:ext cx="491421" cy="482213"/>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78528" y="1999553"/>
            <a:ext cx="7619048" cy="23161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822008" y="2022847"/>
            <a:ext cx="7532087" cy="16662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“答案”见参考译文中画横线的句子。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不然”是判断句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译为“不是这样”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短长”是形容词做名词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可译为“短处、长处”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谨愿敦厚”是形容词做名词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可译为“谨慎、老实、诚恳、厚道的臣子”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78528" y="1999553"/>
            <a:ext cx="7619048" cy="33136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10" name="组合 9"/>
          <p:cNvGrpSpPr/>
          <p:nvPr/>
        </p:nvGrpSpPr>
        <p:grpSpPr>
          <a:xfrm>
            <a:off x="822008" y="2022847"/>
            <a:ext cx="7532087" cy="2809875"/>
            <a:chOff x="2136194" y="3006911"/>
            <a:chExt cx="19574012" cy="7302163"/>
          </a:xfrm>
        </p:grpSpPr>
        <p:sp>
          <p:nvSpPr>
            <p:cNvPr id="15" name="矩形 14"/>
            <p:cNvSpPr/>
            <p:nvPr/>
          </p:nvSpPr>
          <p:spPr>
            <a:xfrm>
              <a:off x="2136194" y="3006911"/>
              <a:ext cx="19574012" cy="7302163"/>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甘戊出使齐国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要乘船渡过一条大河。船夫说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河面很窄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你都不能靠自己的力量渡河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还能说服齐王吗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甘戊说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不是这样的</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你不知道其中的道理。事物各有短处和长处</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那种谨慎、老实、诚恳、厚道的臣子</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可以辅助君王</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用兵打仗却派不上用场</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骐骥、        </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可以</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日行千里</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把它们放在屋里</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让它们去捉老鼠</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还不如小猫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干将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古代宝剑名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可以算是锋利的宝剑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天下闻名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可是工匠用它劈削木头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还不如斧子。现在用桨划船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进退自如</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我不如你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说服大小诸侯国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你也就比不上我了。”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pic>
          <p:nvPicPr>
            <p:cNvPr id="9" name="图片 8" descr="1.png"/>
            <p:cNvPicPr>
              <a:picLocks noChangeAspect="1"/>
            </p:cNvPicPr>
            <p:nvPr/>
          </p:nvPicPr>
          <p:blipFill>
            <a:blip r:embed="rId1" cstate="print"/>
            <a:stretch>
              <a:fillRect/>
            </a:stretch>
          </p:blipFill>
          <p:spPr>
            <a:xfrm>
              <a:off x="7561164" y="6572647"/>
              <a:ext cx="1454520" cy="680839"/>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803677" y="2905008"/>
          <a:ext cx="7886700" cy="3300730"/>
        </p:xfrm>
        <a:graphic>
          <a:graphicData uri="http://schemas.openxmlformats.org/drawingml/2006/table">
            <a:tbl>
              <a:tblPr firstRow="1" firstCol="1" bandRow="1">
                <a:tableStyleId>{5940675A-B579-460E-94D1-54222C63F5DA}</a:tableStyleId>
              </a:tblPr>
              <a:tblGrid>
                <a:gridCol w="3131185"/>
                <a:gridCol w="4755515"/>
              </a:tblGrid>
              <a:tr h="40957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例句</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解释加点的词语</a:t>
                      </a:r>
                      <a:r>
                        <a:rPr lang="en-US" sz="1695" kern="100">
                          <a:solidFill>
                            <a:schemeClr val="tx1"/>
                          </a:solidFill>
                          <a:effectLst/>
                          <a:latin typeface="微软雅黑" panose="020B0503020204020204" charset="-122"/>
                          <a:ea typeface="微软雅黑" panose="020B0503020204020204" charset="-122"/>
                        </a:rPr>
                        <a:t>)</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7724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表示比喻。翻译时译为“像……一样”</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0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①</a:t>
                      </a:r>
                      <a:r>
                        <a:rPr lang="zh-CN" sz="1695" kern="100" dirty="0">
                          <a:solidFill>
                            <a:schemeClr val="tx1"/>
                          </a:solidFill>
                          <a:effectLst/>
                          <a:latin typeface="微软雅黑" panose="020B0503020204020204" charset="-122"/>
                          <a:ea typeface="微软雅黑" panose="020B0503020204020204" charset="-122"/>
                        </a:rPr>
                        <a:t>夜篝火</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狐鸣呼曰</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“大楚兴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陈胜王。”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《陈涉世家》</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00000"/>
                        </a:lnSpc>
                        <a:spcAft>
                          <a:spcPts val="0"/>
                        </a:spcAft>
                      </a:pPr>
                      <a:r>
                        <a:rPr lang="zh-CN" sz="1695" kern="100" dirty="0">
                          <a:solidFill>
                            <a:schemeClr val="tx1"/>
                          </a:solidFill>
                          <a:effectLst/>
                          <a:latin typeface="微软雅黑" panose="020B0503020204020204" charset="-122"/>
                          <a:ea typeface="微软雅黑" panose="020B0503020204020204" charset="-122"/>
                        </a:rPr>
                        <a:t>狐</a:t>
                      </a:r>
                      <a:r>
                        <a:rPr lang="en-US" sz="1695" kern="100" dirty="0">
                          <a:solidFill>
                            <a:schemeClr val="tx1"/>
                          </a:solidFill>
                          <a:effectLst/>
                          <a:latin typeface="微软雅黑" panose="020B0503020204020204" charset="-122"/>
                          <a:ea typeface="微软雅黑" panose="020B0503020204020204" charset="-122"/>
                        </a:rPr>
                        <a:t>:</a:t>
                      </a:r>
                      <a:r>
                        <a:rPr lang="zh-CN" sz="1695" u="sng" kern="100" dirty="0">
                          <a:solidFill>
                            <a:schemeClr val="tx1"/>
                          </a:solidFill>
                          <a:effectLst/>
                          <a:uFill>
                            <a:solidFill>
                              <a:srgbClr val="666666"/>
                            </a:solidFill>
                          </a:uFill>
                          <a:latin typeface="微软雅黑" panose="020B0503020204020204" charset="-122"/>
                          <a:ea typeface="微软雅黑" panose="020B0503020204020204" charset="-122"/>
                        </a:rPr>
                        <a:t>　　　　　</a:t>
                      </a:r>
                      <a:r>
                        <a:rPr lang="en-US" sz="1695" u="sng" kern="100" dirty="0">
                          <a:solidFill>
                            <a:schemeClr val="tx1"/>
                          </a:solidFill>
                          <a:effectLst/>
                          <a:uFill>
                            <a:solidFill>
                              <a:srgbClr val="666666"/>
                            </a:solidFill>
                          </a:uFill>
                          <a:latin typeface="微软雅黑" panose="020B0503020204020204" charset="-122"/>
                          <a:ea typeface="微软雅黑" panose="020B0503020204020204" charset="-122"/>
                        </a:rPr>
                        <a:t> </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818515">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表示对待人的态度。翻译时译为“用对待……的方式”</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②</a:t>
                      </a:r>
                      <a:r>
                        <a:rPr lang="zh-CN" sz="1695" kern="100" dirty="0">
                          <a:solidFill>
                            <a:schemeClr val="tx1"/>
                          </a:solidFill>
                          <a:effectLst/>
                          <a:latin typeface="微软雅黑" panose="020B0503020204020204" charset="-122"/>
                          <a:ea typeface="微软雅黑" panose="020B0503020204020204" charset="-122"/>
                        </a:rPr>
                        <a:t>君为我呼入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吾得兄事之。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《鸿门宴》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　</a:t>
                      </a:r>
                      <a:endParaRPr lang="en-US" alt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兄</a:t>
                      </a:r>
                      <a:r>
                        <a:rPr lang="en-US" sz="1695" kern="100" dirty="0">
                          <a:solidFill>
                            <a:schemeClr val="tx1"/>
                          </a:solidFill>
                          <a:effectLst/>
                          <a:latin typeface="微软雅黑" panose="020B0503020204020204" charset="-122"/>
                          <a:ea typeface="微软雅黑" panose="020B0503020204020204" charset="-122"/>
                        </a:rPr>
                        <a:t>:</a:t>
                      </a:r>
                      <a:r>
                        <a:rPr lang="zh-CN" sz="1695" u="sng" kern="100" dirty="0">
                          <a:solidFill>
                            <a:schemeClr val="tx1"/>
                          </a:solidFill>
                          <a:effectLst/>
                          <a:uFill>
                            <a:solidFill>
                              <a:srgbClr val="666666"/>
                            </a:solidFill>
                          </a:uFill>
                          <a:latin typeface="微软雅黑" panose="020B0503020204020204" charset="-122"/>
                          <a:ea typeface="微软雅黑" panose="020B0503020204020204" charset="-122"/>
                        </a:rPr>
                        <a:t>　　　　　　</a:t>
                      </a:r>
                      <a:r>
                        <a:rPr lang="en-US" sz="1695" u="sng" kern="100" dirty="0">
                          <a:solidFill>
                            <a:schemeClr val="tx1"/>
                          </a:solidFill>
                          <a:effectLst/>
                          <a:uFill>
                            <a:solidFill>
                              <a:srgbClr val="666666"/>
                            </a:solidFill>
                          </a:uFill>
                          <a:latin typeface="微软雅黑" panose="020B0503020204020204" charset="-122"/>
                          <a:ea typeface="微软雅黑" panose="020B0503020204020204" charset="-122"/>
                        </a:rPr>
                        <a:t> </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295400">
                <a:tc>
                  <a:txBody>
                    <a:bodyPr/>
                    <a:lstStyle/>
                    <a:p>
                      <a:pPr algn="just">
                        <a:lnSpc>
                          <a:spcPct val="100000"/>
                        </a:lnSpc>
                        <a:spcAft>
                          <a:spcPts val="0"/>
                        </a:spcAft>
                      </a:pPr>
                      <a:r>
                        <a:rPr lang="zh-CN" sz="1695" kern="100" dirty="0">
                          <a:solidFill>
                            <a:schemeClr val="tx1"/>
                          </a:solidFill>
                          <a:effectLst/>
                          <a:latin typeface="微软雅黑" panose="020B0503020204020204" charset="-122"/>
                          <a:ea typeface="微软雅黑" panose="020B0503020204020204" charset="-122"/>
                        </a:rPr>
                        <a:t>　表示方位、地点。翻译时译为“向……”“在……”“用……”“从……”等介词结构</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0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③</a:t>
                      </a:r>
                      <a:r>
                        <a:rPr lang="zh-CN" sz="1695" kern="100" dirty="0">
                          <a:solidFill>
                            <a:schemeClr val="tx1"/>
                          </a:solidFill>
                          <a:effectLst/>
                          <a:latin typeface="微软雅黑" panose="020B0503020204020204" charset="-122"/>
                          <a:ea typeface="微软雅黑" panose="020B0503020204020204" charset="-122"/>
                        </a:rPr>
                        <a:t>夫以秦王之威</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而相如廷叱之。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《廉颇蔺相如列传》</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　　　 </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00000"/>
                        </a:lnSpc>
                        <a:spcAft>
                          <a:spcPts val="0"/>
                        </a:spcAft>
                      </a:pPr>
                      <a:r>
                        <a:rPr lang="zh-CN" sz="1695" kern="100" dirty="0">
                          <a:solidFill>
                            <a:schemeClr val="tx1"/>
                          </a:solidFill>
                          <a:effectLst/>
                          <a:latin typeface="微软雅黑" panose="020B0503020204020204" charset="-122"/>
                          <a:ea typeface="微软雅黑" panose="020B0503020204020204" charset="-122"/>
                        </a:rPr>
                        <a:t>廷</a:t>
                      </a:r>
                      <a:r>
                        <a:rPr lang="en-US" sz="1695" kern="100" dirty="0">
                          <a:solidFill>
                            <a:schemeClr val="tx1"/>
                          </a:solidFill>
                          <a:effectLst/>
                          <a:latin typeface="微软雅黑" panose="020B0503020204020204" charset="-122"/>
                          <a:ea typeface="微软雅黑" panose="020B0503020204020204" charset="-122"/>
                        </a:rPr>
                        <a:t>:</a:t>
                      </a:r>
                      <a:r>
                        <a:rPr lang="zh-CN" sz="1695" u="sng" kern="100" dirty="0">
                          <a:solidFill>
                            <a:schemeClr val="tx1"/>
                          </a:solidFill>
                          <a:effectLst/>
                          <a:uFill>
                            <a:solidFill>
                              <a:srgbClr val="666666"/>
                            </a:solidFill>
                          </a:uFill>
                          <a:latin typeface="微软雅黑" panose="020B0503020204020204" charset="-122"/>
                          <a:ea typeface="微软雅黑" panose="020B0503020204020204" charset="-122"/>
                        </a:rPr>
                        <a:t>　　　　　　</a:t>
                      </a:r>
                      <a:r>
                        <a:rPr lang="en-US" sz="1695" u="sng" kern="100" dirty="0">
                          <a:solidFill>
                            <a:schemeClr val="tx1"/>
                          </a:solidFill>
                          <a:effectLst/>
                          <a:uFill>
                            <a:solidFill>
                              <a:srgbClr val="666666"/>
                            </a:solidFill>
                          </a:uFill>
                          <a:latin typeface="微软雅黑" panose="020B0503020204020204" charset="-122"/>
                          <a:ea typeface="微软雅黑" panose="020B0503020204020204" charset="-122"/>
                        </a:rPr>
                        <a:t> </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03677" y="1877312"/>
            <a:ext cx="7642045" cy="1418590"/>
          </a:xfrm>
          <a:prstGeom prst="rect">
            <a:avLst/>
          </a:prstGeom>
          <a:noFill/>
        </p:spPr>
        <p:txBody>
          <a:bodyPr wrap="square" rtlCol="0">
            <a:spAutoFit/>
          </a:bodyPr>
          <a:lstStyle/>
          <a:p>
            <a:pPr algn="just">
              <a:lnSpc>
                <a:spcPct val="130000"/>
              </a:lnSpc>
              <a:spcAft>
                <a:spcPts val="0"/>
              </a:spcAft>
            </a:pPr>
            <a:r>
              <a:rPr lang="zh-CN" altLang="en-US" sz="1695" b="1" dirty="0">
                <a:latin typeface="微软雅黑" panose="020B0503020204020204" charset="-122"/>
                <a:ea typeface="微软雅黑" panose="020B0503020204020204" charset="-122"/>
              </a:rPr>
              <a:t>四、名词做状语</a:t>
            </a:r>
            <a:endParaRPr lang="zh-CN" altLang="en-US" sz="1695" b="1"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在现代汉语里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普通名词是不能直接修饰谓语动词做状语的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而在古代汉语中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普通名词直接做状语却是相当普遍的现象。</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endParaRPr lang="zh-CN" altLang="en-US" sz="1540" dirty="0">
              <a:solidFill>
                <a:schemeClr val="tx1">
                  <a:lumMod val="50000"/>
                  <a:lumOff val="50000"/>
                </a:schemeClr>
              </a:solidFill>
              <a:latin typeface="微软雅黑" panose="020B0503020204020204" charset="-122"/>
              <a:ea typeface="微软雅黑" panose="020B0503020204020204" charset="-122"/>
            </a:endParaRPr>
          </a:p>
        </p:txBody>
      </p:sp>
      <p:sp>
        <p:nvSpPr>
          <p:cNvPr id="10" name="TextBox 9"/>
          <p:cNvSpPr txBox="1"/>
          <p:nvPr/>
        </p:nvSpPr>
        <p:spPr>
          <a:xfrm>
            <a:off x="4417200" y="3298699"/>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10"/>
          <p:cNvSpPr txBox="1"/>
          <p:nvPr/>
        </p:nvSpPr>
        <p:spPr>
          <a:xfrm>
            <a:off x="5264779" y="4091340"/>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52431"/>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13" name="TextBox 10"/>
          <p:cNvSpPr txBox="1"/>
          <p:nvPr/>
        </p:nvSpPr>
        <p:spPr>
          <a:xfrm>
            <a:off x="5735827" y="4712075"/>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533623" y="2308374"/>
          <a:ext cx="7501890" cy="3860800"/>
        </p:xfrm>
        <a:graphic>
          <a:graphicData uri="http://schemas.openxmlformats.org/drawingml/2006/table">
            <a:tbl>
              <a:tblPr firstRow="1" firstCol="1" bandRow="1">
                <a:tableStyleId>{5940675A-B579-460E-94D1-54222C63F5DA}</a:tableStyleId>
              </a:tblPr>
              <a:tblGrid>
                <a:gridCol w="2101850"/>
                <a:gridCol w="5400040"/>
              </a:tblGrid>
              <a:tr h="460375">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类型</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例句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解释加点的词语</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0965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表示动作使用的工具。翻译时译为“用……”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④</a:t>
                      </a:r>
                      <a:r>
                        <a:rPr lang="zh-CN" sz="1695" kern="100" dirty="0">
                          <a:solidFill>
                            <a:schemeClr val="tx1"/>
                          </a:solidFill>
                          <a:effectLst/>
                          <a:latin typeface="微软雅黑" panose="020B0503020204020204" charset="-122"/>
                          <a:ea typeface="微软雅黑" panose="020B0503020204020204" charset="-122"/>
                        </a:rPr>
                        <a:t>乃遂收盛樊於期之首</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函封之。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《荆轲刺秦王》</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l">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函</a:t>
                      </a:r>
                      <a:r>
                        <a:rPr lang="en-US" sz="1695" kern="100" dirty="0">
                          <a:solidFill>
                            <a:schemeClr val="tx1"/>
                          </a:solidFill>
                          <a:effectLst/>
                          <a:latin typeface="微软雅黑" panose="020B0503020204020204" charset="-122"/>
                          <a:ea typeface="微软雅黑" panose="020B0503020204020204" charset="-122"/>
                        </a:rPr>
                        <a:t>:</a:t>
                      </a:r>
                      <a:r>
                        <a:rPr lang="en-US" altLang="zh-CN" sz="1695" kern="100" dirty="0">
                          <a:solidFill>
                            <a:schemeClr val="tx1"/>
                          </a:solidFill>
                          <a:effectLst/>
                          <a:latin typeface="微软雅黑" panose="020B0503020204020204" charset="-122"/>
                          <a:ea typeface="微软雅黑" panose="020B0503020204020204" charset="-122"/>
                        </a:rPr>
                        <a:t>____________________________________________________</a:t>
                      </a:r>
                      <a:endParaRPr lang="zh-CN" sz="1695" b="0" u="sng"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0965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表示动作进行的方式。翻译时译为“在……”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⑤</a:t>
                      </a:r>
                      <a:r>
                        <a:rPr lang="zh-CN" sz="1695" kern="100" dirty="0">
                          <a:solidFill>
                            <a:schemeClr val="tx1"/>
                          </a:solidFill>
                          <a:effectLst/>
                          <a:latin typeface="微软雅黑" panose="020B0503020204020204" charset="-122"/>
                          <a:ea typeface="微软雅黑" panose="020B0503020204020204" charset="-122"/>
                        </a:rPr>
                        <a:t>群臣吏民能面刺寡人之过者</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受上赏。</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《邹忌讽齐王纳谏》</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　面</a:t>
                      </a:r>
                      <a:r>
                        <a:rPr lang="en-US" sz="1695" kern="100" dirty="0">
                          <a:solidFill>
                            <a:schemeClr val="tx1"/>
                          </a:solidFill>
                          <a:effectLst/>
                          <a:latin typeface="微软雅黑" panose="020B0503020204020204" charset="-122"/>
                          <a:ea typeface="微软雅黑" panose="020B0503020204020204" charset="-122"/>
                        </a:rPr>
                        <a:t>:</a:t>
                      </a:r>
                      <a:r>
                        <a:rPr lang="en-US" altLang="zh-CN" sz="1695" kern="100" dirty="0">
                          <a:solidFill>
                            <a:schemeClr val="tx1"/>
                          </a:solidFill>
                          <a:effectLst/>
                          <a:latin typeface="微软雅黑" panose="020B0503020204020204" charset="-122"/>
                          <a:ea typeface="微软雅黑" panose="020B0503020204020204" charset="-122"/>
                        </a:rPr>
                        <a:t>__________________________________________</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81125">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表示动作行为发生的时间。翻译时译为“在……”“每……”</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⑥</a:t>
                      </a:r>
                      <a:r>
                        <a:rPr lang="zh-CN" sz="1695" kern="100" dirty="0">
                          <a:solidFill>
                            <a:schemeClr val="tx1"/>
                          </a:solidFill>
                          <a:effectLst/>
                          <a:latin typeface="微软雅黑" panose="020B0503020204020204" charset="-122"/>
                          <a:ea typeface="微软雅黑" panose="020B0503020204020204" charset="-122"/>
                        </a:rPr>
                        <a:t>旦辞爷娘去</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暮宿黄河边。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《木兰诗》</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旦</a:t>
                      </a:r>
                      <a:r>
                        <a:rPr lang="en-US" sz="1695" kern="100" dirty="0">
                          <a:solidFill>
                            <a:schemeClr val="tx1"/>
                          </a:solidFill>
                          <a:effectLst/>
                          <a:latin typeface="微软雅黑" panose="020B0503020204020204" charset="-122"/>
                          <a:ea typeface="微软雅黑" panose="020B0503020204020204" charset="-122"/>
                        </a:rPr>
                        <a:t>:___________________________________________________</a:t>
                      </a:r>
                      <a:r>
                        <a:rPr lang="zh-CN" sz="1695" u="sng" kern="100" dirty="0">
                          <a:solidFill>
                            <a:schemeClr val="tx1"/>
                          </a:solidFill>
                          <a:effectLst/>
                          <a:uFill>
                            <a:solidFill>
                              <a:srgbClr val="666666"/>
                            </a:solidFill>
                          </a:uFill>
                          <a:latin typeface="微软雅黑" panose="020B0503020204020204" charset="-122"/>
                          <a:ea typeface="微软雅黑" panose="020B0503020204020204" charset="-122"/>
                        </a:rPr>
                        <a:t>　 </a:t>
                      </a:r>
                      <a:r>
                        <a:rPr lang="zh-CN" sz="1695" kern="100" dirty="0">
                          <a:solidFill>
                            <a:schemeClr val="tx1"/>
                          </a:solidFill>
                          <a:effectLst/>
                          <a:latin typeface="微软雅黑" panose="020B0503020204020204" charset="-122"/>
                          <a:ea typeface="微软雅黑" panose="020B0503020204020204" charset="-122"/>
                        </a:rPr>
                        <a:t>　</a:t>
                      </a:r>
                      <a:endParaRPr lang="en-US" alt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暮</a:t>
                      </a:r>
                      <a:r>
                        <a:rPr lang="en-US" sz="1695" kern="100" dirty="0">
                          <a:solidFill>
                            <a:schemeClr val="tx1"/>
                          </a:solidFill>
                          <a:effectLst/>
                          <a:latin typeface="微软雅黑" panose="020B0503020204020204" charset="-122"/>
                          <a:ea typeface="微软雅黑" panose="020B0503020204020204" charset="-122"/>
                        </a:rPr>
                        <a:t>:</a:t>
                      </a:r>
                      <a:r>
                        <a:rPr lang="en-US" altLang="zh-CN" sz="1695" kern="100" dirty="0">
                          <a:solidFill>
                            <a:schemeClr val="tx1"/>
                          </a:solidFill>
                          <a:effectLst/>
                          <a:latin typeface="微软雅黑" panose="020B0503020204020204" charset="-122"/>
                          <a:ea typeface="微软雅黑" panose="020B0503020204020204" charset="-122"/>
                        </a:rPr>
                        <a:t>___________________________________________________</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17" name="TextBox 68"/>
          <p:cNvSpPr txBox="1"/>
          <p:nvPr/>
        </p:nvSpPr>
        <p:spPr>
          <a:xfrm>
            <a:off x="613592" y="1944574"/>
            <a:ext cx="7806981" cy="431165"/>
          </a:xfrm>
          <a:prstGeom prst="rect">
            <a:avLst/>
          </a:prstGeom>
          <a:noFill/>
        </p:spPr>
        <p:txBody>
          <a:bodyPr wrap="square" rtlCol="0">
            <a:spAutoFit/>
          </a:bodyPr>
          <a:lstStyle/>
          <a:p>
            <a:pPr algn="r">
              <a:lnSpc>
                <a:spcPct val="130000"/>
              </a:lnSpc>
              <a:spcAft>
                <a:spcPts val="0"/>
              </a:spcAft>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TextBox 12"/>
          <p:cNvSpPr txBox="1"/>
          <p:nvPr/>
        </p:nvSpPr>
        <p:spPr>
          <a:xfrm>
            <a:off x="3436413" y="3859954"/>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13"/>
          <p:cNvSpPr txBox="1"/>
          <p:nvPr/>
        </p:nvSpPr>
        <p:spPr>
          <a:xfrm>
            <a:off x="4350392" y="2890801"/>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2830546" y="4682096"/>
            <a:ext cx="692718"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6" name="TextBox 15"/>
          <p:cNvSpPr txBox="1"/>
          <p:nvPr/>
        </p:nvSpPr>
        <p:spPr>
          <a:xfrm>
            <a:off x="3958294" y="4682096"/>
            <a:ext cx="637300"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52431"/>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par>
                                <p:cTn id="17" presetID="10"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48260" y="2265234"/>
            <a:ext cx="7649316" cy="14131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853467" y="2459195"/>
            <a:ext cx="7532087" cy="770890"/>
          </a:xfrm>
          <a:prstGeom prst="rect">
            <a:avLst/>
          </a:prstGeom>
        </p:spPr>
        <p:txBody>
          <a:bodyPr wrap="square">
            <a:spAutoFit/>
          </a:bodyPr>
          <a:lstStyle/>
          <a:p>
            <a:pPr eaLnBrk="1" hangingPunct="1">
              <a:lnSpc>
                <a:spcPct val="130000"/>
              </a:lnSpc>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  ①狐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像狐狸一样。②兄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用对待兄长的礼节。③廷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在朝廷上。④函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用匣子。⑤面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当面。⑥旦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在早晨。暮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在傍晚。</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609716" y="1944574"/>
            <a:ext cx="7810857" cy="1572638"/>
            <a:chOff x="1584500" y="2803498"/>
            <a:chExt cx="20298464" cy="4086894"/>
          </a:xfrm>
        </p:grpSpPr>
        <p:sp>
          <p:nvSpPr>
            <p:cNvPr id="69" name="TextBox 68"/>
            <p:cNvSpPr txBox="1"/>
            <p:nvPr/>
          </p:nvSpPr>
          <p:spPr>
            <a:xfrm>
              <a:off x="2023200" y="2803498"/>
              <a:ext cx="19859764" cy="3769071"/>
            </a:xfrm>
            <a:prstGeom prst="rect">
              <a:avLst/>
            </a:prstGeom>
            <a:noFill/>
          </p:spPr>
          <p:txBody>
            <a:bodyPr wrap="square" rtlCol="0">
              <a:spAutoFit/>
            </a:bodyPr>
            <a:lstStyle/>
            <a:p>
              <a:pPr algn="just">
                <a:lnSpc>
                  <a:spcPct val="130000"/>
                </a:lnSpc>
                <a:spcAft>
                  <a:spcPts val="0"/>
                </a:spcAft>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gn="just">
                <a:lnSpc>
                  <a:spcPct val="130000"/>
                </a:lnSpc>
                <a:spcAft>
                  <a:spcPts val="0"/>
                </a:spcAft>
              </a:pPr>
              <a:r>
                <a:rPr lang="en-US" altLang="zh-CN" sz="1695" b="1" dirty="0">
                  <a:solidFill>
                    <a:srgbClr val="FF6600"/>
                  </a:solidFill>
                  <a:latin typeface="微软雅黑" panose="020B0503020204020204" charset="-122"/>
                  <a:ea typeface="微软雅黑" panose="020B0503020204020204" charset="-122"/>
                </a:rPr>
                <a:t>6.</a:t>
              </a:r>
              <a:r>
                <a:rPr lang="zh-CN" altLang="en-US" sz="1695"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下列句子中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加点的词不属于名词做状语的一项是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天下云集响应　　　  </a:t>
              </a: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五十者可以衣帛矣</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有席卷天下	          </a:t>
              </a: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月明星稀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乌鹊南飞</a:t>
              </a:r>
              <a:endParaRPr lang="zh-CN" altLang="en-US" sz="1695" dirty="0">
                <a:latin typeface="微软雅黑" panose="020B0503020204020204" charset="-122"/>
                <a:ea typeface="微软雅黑" panose="020B0503020204020204" charset="-122"/>
              </a:endParaRPr>
            </a:p>
          </p:txBody>
        </p:sp>
        <p:sp>
          <p:nvSpPr>
            <p:cNvPr id="8" name="TextBox 7"/>
            <p:cNvSpPr txBox="1"/>
            <p:nvPr/>
          </p:nvSpPr>
          <p:spPr>
            <a:xfrm>
              <a:off x="2025882" y="4860781"/>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9" name="TextBox 8"/>
            <p:cNvSpPr txBox="1"/>
            <p:nvPr/>
          </p:nvSpPr>
          <p:spPr>
            <a:xfrm>
              <a:off x="1584500" y="5754493"/>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9"/>
            <p:cNvSpPr txBox="1"/>
            <p:nvPr/>
          </p:nvSpPr>
          <p:spPr>
            <a:xfrm>
              <a:off x="9773653" y="4960483"/>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10"/>
            <p:cNvSpPr txBox="1"/>
            <p:nvPr/>
          </p:nvSpPr>
          <p:spPr>
            <a:xfrm>
              <a:off x="10369476" y="5822709"/>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2" name="矩形 11"/>
          <p:cNvSpPr/>
          <p:nvPr/>
        </p:nvSpPr>
        <p:spPr>
          <a:xfrm>
            <a:off x="778528" y="3650670"/>
            <a:ext cx="7700461" cy="8974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862715" y="3826116"/>
            <a:ext cx="7532087" cy="4311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项为名词用作动词。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778528" y="1932731"/>
            <a:ext cx="1372216" cy="398780"/>
            <a:chOff x="2074961" y="4329308"/>
            <a:chExt cx="2862886" cy="597521"/>
          </a:xfrm>
        </p:grpSpPr>
        <p:pic>
          <p:nvPicPr>
            <p:cNvPr id="9"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224626" y="4329308"/>
              <a:ext cx="2713221" cy="597521"/>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对点子题</a:t>
              </a:r>
              <a:endParaRPr lang="zh-CN" altLang="en-US" sz="2000" b="1" spc="200" dirty="0">
                <a:solidFill>
                  <a:schemeClr val="bg1"/>
                </a:solidFill>
                <a:latin typeface="微软雅黑" panose="020B0503020204020204" charset="-122"/>
                <a:ea typeface="微软雅黑" panose="020B0503020204020204" charset="-122"/>
              </a:endParaRPr>
            </a:p>
          </p:txBody>
        </p:sp>
      </p:grpSp>
      <p:grpSp>
        <p:nvGrpSpPr>
          <p:cNvPr id="4" name="组合 3"/>
          <p:cNvGrpSpPr/>
          <p:nvPr/>
        </p:nvGrpSpPr>
        <p:grpSpPr>
          <a:xfrm>
            <a:off x="500640" y="2372947"/>
            <a:ext cx="7870798" cy="1918064"/>
            <a:chOff x="1301037" y="3916733"/>
            <a:chExt cx="20454236" cy="4984568"/>
          </a:xfrm>
        </p:grpSpPr>
        <p:sp>
          <p:nvSpPr>
            <p:cNvPr id="69" name="TextBox 68"/>
            <p:cNvSpPr txBox="1"/>
            <p:nvPr/>
          </p:nvSpPr>
          <p:spPr>
            <a:xfrm>
              <a:off x="2008015" y="3916733"/>
              <a:ext cx="19747258" cy="4651931"/>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zh-CN" altLang="en-US" sz="1695" dirty="0">
                  <a:latin typeface="微软雅黑" panose="020B0503020204020204" charset="-122"/>
                  <a:ea typeface="微软雅黑" panose="020B0503020204020204" charset="-122"/>
                </a:rPr>
                <a:t>对下列句子中加点词语的解释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晚而改节　　　　　　　　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志向</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宠顿首谢曰	                    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谢罪</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后坐考妖言不实论	       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罪</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恒亡其半	                    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损失</a:t>
              </a:r>
              <a:endParaRPr lang="zh-CN" altLang="en-US" sz="1695" dirty="0">
                <a:latin typeface="微软雅黑" panose="020B0503020204020204" charset="-122"/>
                <a:ea typeface="微软雅黑" panose="020B0503020204020204" charset="-122"/>
              </a:endParaRPr>
            </a:p>
          </p:txBody>
        </p:sp>
        <p:sp>
          <p:nvSpPr>
            <p:cNvPr id="11" name="TextBox 72"/>
            <p:cNvSpPr txBox="1"/>
            <p:nvPr/>
          </p:nvSpPr>
          <p:spPr>
            <a:xfrm>
              <a:off x="2451828" y="5156171"/>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72"/>
            <p:cNvSpPr txBox="1"/>
            <p:nvPr/>
          </p:nvSpPr>
          <p:spPr>
            <a:xfrm>
              <a:off x="2451828" y="6060338"/>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72"/>
            <p:cNvSpPr txBox="1"/>
            <p:nvPr/>
          </p:nvSpPr>
          <p:spPr>
            <a:xfrm>
              <a:off x="1301037" y="6929451"/>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72"/>
            <p:cNvSpPr txBox="1"/>
            <p:nvPr/>
          </p:nvSpPr>
          <p:spPr>
            <a:xfrm>
              <a:off x="1341104" y="7833618"/>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5" name="矩形 14"/>
          <p:cNvSpPr/>
          <p:nvPr/>
        </p:nvSpPr>
        <p:spPr>
          <a:xfrm>
            <a:off x="690748" y="4548977"/>
            <a:ext cx="7559577" cy="7204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695240" y="4548977"/>
            <a:ext cx="7587066" cy="4311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这里是“回答”的意思。</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42045" cy="2778125"/>
          </a:xfrm>
          <a:prstGeom prst="rect">
            <a:avLst/>
          </a:prstGeom>
          <a:noFill/>
        </p:spPr>
        <p:txBody>
          <a:bodyPr wrap="square" rtlCol="0">
            <a:spAutoFit/>
          </a:bodyPr>
          <a:lstStyle/>
          <a:p>
            <a:pPr algn="just">
              <a:lnSpc>
                <a:spcPct val="130000"/>
              </a:lnSpc>
              <a:spcAft>
                <a:spcPts val="0"/>
              </a:spcAft>
            </a:pPr>
            <a:r>
              <a:rPr lang="en-US" altLang="zh-CN" sz="1695" b="1" dirty="0">
                <a:solidFill>
                  <a:srgbClr val="FF6600"/>
                </a:solidFill>
                <a:latin typeface="微软雅黑" panose="020B0503020204020204" charset="-122"/>
                <a:ea typeface="微软雅黑" panose="020B0503020204020204" charset="-122"/>
              </a:rPr>
              <a:t>7. </a:t>
            </a:r>
            <a:r>
              <a:rPr lang="zh-CN" altLang="en-US" sz="1695"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阅读下面的文言短文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把文中画横线的句子翻译成现代汉语。</a:t>
            </a:r>
            <a:endParaRPr lang="zh-CN" altLang="en-US" sz="1695"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醉人击虎</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有言虎不食醉人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必坐守之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以俟其醒。非俟其醒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俟其惧也。</a:t>
            </a:r>
            <a:r>
              <a:rPr lang="zh-CN" altLang="en-US" sz="1695" u="sng" dirty="0">
                <a:latin typeface="微软雅黑" panose="020B0503020204020204" charset="-122"/>
                <a:ea typeface="微软雅黑" panose="020B0503020204020204" charset="-122"/>
              </a:rPr>
              <a:t>有人夜自外归</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见有物蹲其门</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以为猪狗类也</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以杖击之</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即逸去。</a:t>
            </a:r>
            <a:r>
              <a:rPr lang="zh-CN" altLang="en-US" sz="1695" dirty="0">
                <a:latin typeface="微软雅黑" panose="020B0503020204020204" charset="-122"/>
                <a:ea typeface="微软雅黑" panose="020B0503020204020204" charset="-122"/>
              </a:rPr>
              <a:t>至山下月明处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则虎也。是人非有以胜虎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而气已盖之矣。</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________________________________________________________________________</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609716" y="4176477"/>
            <a:ext cx="7869273" cy="11644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20551" y="4204843"/>
            <a:ext cx="7700022"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“答案”见参考译文中画横线的句子。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夜”是名词做状语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译为“在夜里”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以为”是“以之为”的省略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类”是“种类”的意思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逸去”是“逃跑”的意思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78528" y="1999553"/>
            <a:ext cx="7619048" cy="33136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822008" y="2022847"/>
            <a:ext cx="7532087" cy="2130425"/>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有人说老虎不吃喝醉的人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一定会坐在那儿守着喝醉的人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来等他醒了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再吃他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。不是等他酒醒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而是等他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知道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害怕。</a:t>
            </a:r>
            <a:r>
              <a:rPr lang="zh-CN" altLang="en-US" sz="1695" u="sng" dirty="0">
                <a:latin typeface="微软雅黑" panose="020B0503020204020204" charset="-122"/>
                <a:ea typeface="微软雅黑" panose="020B0503020204020204" charset="-122"/>
                <a:cs typeface="Times New Roman" panose="02020603050405020304" pitchFamily="18" charset="0"/>
              </a:rPr>
              <a:t>有个人在夜里从外面回来</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见到有一个东西蹲在他家的门口</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他</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把</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它</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当作猪狗一类的动物</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用棍棒击打它</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它</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就逃跑了。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那人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追到山下月光明亮处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才发现原来是只老虎。这人不是有打赢老虎的本事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气势超过了老虎。</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42045" cy="2130425"/>
          </a:xfrm>
          <a:prstGeom prst="rect">
            <a:avLst/>
          </a:prstGeom>
          <a:noFill/>
        </p:spPr>
        <p:txBody>
          <a:bodyPr wrap="square" rtlCol="0">
            <a:spAutoFit/>
          </a:bodyPr>
          <a:lstStyle/>
          <a:p>
            <a:pPr algn="just">
              <a:lnSpc>
                <a:spcPct val="130000"/>
              </a:lnSpc>
              <a:spcAft>
                <a:spcPts val="0"/>
              </a:spcAft>
            </a:pPr>
            <a:r>
              <a:rPr lang="zh-CN" altLang="en-US" sz="1695" b="1" dirty="0">
                <a:latin typeface="微软雅黑" panose="020B0503020204020204" charset="-122"/>
                <a:ea typeface="微软雅黑" panose="020B0503020204020204" charset="-122"/>
              </a:rPr>
              <a:t>五、使动用法</a:t>
            </a:r>
            <a:endParaRPr lang="zh-CN" altLang="en-US" sz="1695" b="1"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使动用法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是指谓语动词具有“使之怎么样”的意思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即此时谓语动词表示的动作不是由主语发出的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而是由宾语发出的。实际上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它是以动宾的结构方式表达了兼语式的内容。使动用法中的谓语动词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有的是由名词、形容词活用来的。主要有以下三种类型</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613592" y="2072953"/>
          <a:ext cx="7783830" cy="3764280"/>
        </p:xfrm>
        <a:graphic>
          <a:graphicData uri="http://schemas.openxmlformats.org/drawingml/2006/table">
            <a:tbl>
              <a:tblPr firstRow="1" firstCol="1" bandRow="1">
                <a:tableStyleId>{5940675A-B579-460E-94D1-54222C63F5DA}</a:tableStyleId>
              </a:tblPr>
              <a:tblGrid>
                <a:gridCol w="2675890"/>
                <a:gridCol w="5107940"/>
              </a:tblGrid>
              <a:tr h="39878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　例句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解释加点的词语</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682750">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名词的使动用法</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是指这个名词带了宾语</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并且使宾语所代表的人或事物变成这个名词所代表的人或事物。翻译时要采用兼语式的形式</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①</a:t>
                      </a:r>
                      <a:r>
                        <a:rPr lang="zh-CN" sz="1695" kern="100" dirty="0">
                          <a:effectLst/>
                          <a:latin typeface="微软雅黑" panose="020B0503020204020204" charset="-122"/>
                          <a:ea typeface="微软雅黑" panose="020B0503020204020204" charset="-122"/>
                        </a:rPr>
                        <a:t>纵江东父兄怜而王我</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我何面目见之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司马迁《项羽之死》</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王</a:t>
                      </a:r>
                      <a:r>
                        <a:rPr lang="en-US" sz="1695" kern="100" dirty="0">
                          <a:effectLst/>
                          <a:latin typeface="微软雅黑" panose="020B0503020204020204" charset="-122"/>
                          <a:ea typeface="微软雅黑" panose="020B0503020204020204" charset="-122"/>
                        </a:rPr>
                        <a:t>:</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②</a:t>
                      </a:r>
                      <a:r>
                        <a:rPr lang="zh-CN" sz="1695" kern="100" dirty="0">
                          <a:effectLst/>
                          <a:latin typeface="微软雅黑" panose="020B0503020204020204" charset="-122"/>
                          <a:ea typeface="微软雅黑" panose="020B0503020204020204" charset="-122"/>
                        </a:rPr>
                        <a:t>文王以百里之壤而臣诸侯。</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《毛遂自荐》</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　</a:t>
                      </a:r>
                      <a:endParaRPr lang="zh-CN" sz="1695" kern="100" dirty="0">
                        <a:effectLst/>
                        <a:latin typeface="微软雅黑" panose="020B0503020204020204" charset="-122"/>
                        <a:ea typeface="微软雅黑" panose="020B0503020204020204" charset="-122"/>
                      </a:endParaRPr>
                    </a:p>
                    <a:p>
                      <a:pPr indent="107950" algn="just">
                        <a:lnSpc>
                          <a:spcPct val="130000"/>
                        </a:lnSpc>
                        <a:spcAft>
                          <a:spcPts val="0"/>
                        </a:spcAft>
                      </a:pPr>
                      <a:r>
                        <a:rPr lang="zh-CN" sz="1695" kern="100" dirty="0">
                          <a:effectLst/>
                          <a:latin typeface="微软雅黑" panose="020B0503020204020204" charset="-122"/>
                          <a:ea typeface="微软雅黑" panose="020B0503020204020204" charset="-122"/>
                        </a:rPr>
                        <a:t>臣</a:t>
                      </a:r>
                      <a:r>
                        <a:rPr lang="en-US" sz="1695" kern="100" dirty="0">
                          <a:effectLst/>
                          <a:latin typeface="微软雅黑" panose="020B0503020204020204" charset="-122"/>
                          <a:ea typeface="微软雅黑" panose="020B0503020204020204" charset="-122"/>
                        </a:rPr>
                        <a:t>:</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68275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动词使动用法</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即谓语动词对它的宾语含有使它怎么样的意思。翻译格式为</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“主语</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使</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宾语</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动词”或“主语</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动补短语</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宾语”</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③</a:t>
                      </a:r>
                      <a:r>
                        <a:rPr lang="zh-CN" sz="1695" kern="100" dirty="0">
                          <a:effectLst/>
                          <a:latin typeface="微软雅黑" panose="020B0503020204020204" charset="-122"/>
                          <a:ea typeface="微软雅黑" panose="020B0503020204020204" charset="-122"/>
                        </a:rPr>
                        <a:t>欲因此时降武。</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班固《苏武传》</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降</a:t>
                      </a:r>
                      <a:r>
                        <a:rPr lang="en-US" sz="1695" kern="100" dirty="0">
                          <a:effectLst/>
                          <a:latin typeface="微软雅黑" panose="020B0503020204020204" charset="-122"/>
                          <a:ea typeface="微软雅黑" panose="020B0503020204020204" charset="-122"/>
                        </a:rPr>
                        <a:t>:</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④</a:t>
                      </a:r>
                      <a:r>
                        <a:rPr lang="zh-CN" sz="1695" kern="100" dirty="0">
                          <a:effectLst/>
                          <a:latin typeface="微软雅黑" panose="020B0503020204020204" charset="-122"/>
                          <a:ea typeface="微软雅黑" panose="020B0503020204020204" charset="-122"/>
                        </a:rPr>
                        <a:t>项伯杀人</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臣活之。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《鸿门宴》</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活</a:t>
                      </a:r>
                      <a:r>
                        <a:rPr lang="en-US" sz="1695" kern="100" dirty="0">
                          <a:effectLst/>
                          <a:latin typeface="微软雅黑" panose="020B0503020204020204" charset="-122"/>
                          <a:ea typeface="微软雅黑" panose="020B0503020204020204" charset="-122"/>
                        </a:rPr>
                        <a:t>:</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3907052" y="4338281"/>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12"/>
          <p:cNvSpPr txBox="1"/>
          <p:nvPr/>
        </p:nvSpPr>
        <p:spPr>
          <a:xfrm>
            <a:off x="4156431" y="4982043"/>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13"/>
          <p:cNvSpPr txBox="1"/>
          <p:nvPr/>
        </p:nvSpPr>
        <p:spPr>
          <a:xfrm>
            <a:off x="4588052" y="2525168"/>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4793731" y="3502995"/>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par>
                                <p:cTn id="17" presetID="10"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42045" cy="738505"/>
          </a:xfrm>
          <a:prstGeom prst="rect">
            <a:avLst/>
          </a:prstGeom>
          <a:noFill/>
        </p:spPr>
        <p:txBody>
          <a:bodyPr wrap="square" rtlCol="0">
            <a:spAutoFit/>
          </a:bodyPr>
          <a:lstStyle/>
          <a:p>
            <a:pPr algn="r">
              <a:lnSpc>
                <a:spcPct val="130000"/>
              </a:lnSpc>
              <a:spcAft>
                <a:spcPts val="0"/>
              </a:spcAft>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endParaRPr lang="zh-CN" altLang="en-US" sz="1540" dirty="0">
              <a:solidFill>
                <a:schemeClr val="tx1">
                  <a:lumMod val="50000"/>
                  <a:lumOff val="50000"/>
                </a:schemeClr>
              </a:solidFill>
              <a:latin typeface="微软雅黑" panose="020B0503020204020204" charset="-122"/>
              <a:ea typeface="微软雅黑" panose="020B0503020204020204" charset="-122"/>
            </a:endParaRPr>
          </a:p>
        </p:txBody>
      </p:sp>
      <p:sp>
        <p:nvSpPr>
          <p:cNvPr id="12" name="TextBox 11"/>
          <p:cNvSpPr txBox="1"/>
          <p:nvPr/>
        </p:nvSpPr>
        <p:spPr>
          <a:xfrm>
            <a:off x="3934761" y="3491928"/>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13"/>
          <p:cNvSpPr txBox="1"/>
          <p:nvPr/>
        </p:nvSpPr>
        <p:spPr>
          <a:xfrm>
            <a:off x="3657674" y="2820468"/>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16" name="表格 15"/>
          <p:cNvGraphicFramePr>
            <a:graphicFrameLocks noGrp="1"/>
          </p:cNvGraphicFramePr>
          <p:nvPr/>
        </p:nvGraphicFramePr>
        <p:xfrm>
          <a:off x="613592" y="2380985"/>
          <a:ext cx="7751445" cy="2072005"/>
        </p:xfrm>
        <a:graphic>
          <a:graphicData uri="http://schemas.openxmlformats.org/drawingml/2006/table">
            <a:tbl>
              <a:tblPr firstRow="1" firstCol="1" bandRow="1">
                <a:tableStyleId>{5940675A-B579-460E-94D1-54222C63F5DA}</a:tableStyleId>
              </a:tblPr>
              <a:tblGrid>
                <a:gridCol w="2665095"/>
                <a:gridCol w="5086350"/>
              </a:tblGrid>
              <a:tr h="38925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　例句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解释加点的词语</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682750">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形容词处于谓语的位置</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又带有宾语</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并且含有使宾语怎么样的意思</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就是形容词的使动用法。翻译格式为</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使</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宾语</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形容词</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⑤</a:t>
                      </a:r>
                      <a:r>
                        <a:rPr lang="zh-CN" sz="1695" kern="100" dirty="0">
                          <a:effectLst/>
                          <a:latin typeface="微软雅黑" panose="020B0503020204020204" charset="-122"/>
                          <a:ea typeface="微软雅黑" panose="020B0503020204020204" charset="-122"/>
                        </a:rPr>
                        <a:t>春风又绿江南岸。《泊船瓜洲》　</a:t>
                      </a:r>
                      <a:endParaRPr lang="en-US" alt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绿</a:t>
                      </a:r>
                      <a:r>
                        <a:rPr lang="en-US" sz="1695" kern="100" dirty="0">
                          <a:effectLst/>
                          <a:latin typeface="微软雅黑" panose="020B0503020204020204" charset="-122"/>
                          <a:ea typeface="微软雅黑" panose="020B0503020204020204" charset="-122"/>
                        </a:rPr>
                        <a:t>:</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⑥</a:t>
                      </a:r>
                      <a:r>
                        <a:rPr lang="zh-CN" sz="1695" kern="100" dirty="0">
                          <a:effectLst/>
                          <a:latin typeface="微软雅黑" panose="020B0503020204020204" charset="-122"/>
                          <a:ea typeface="微软雅黑" panose="020B0503020204020204" charset="-122"/>
                        </a:rPr>
                        <a:t>大王必欲急臣</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臣头今与璧俱碎于柱矣</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《廉颇蔺相如列传》</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急</a:t>
                      </a:r>
                      <a:r>
                        <a:rPr lang="en-US" sz="1695" kern="100" dirty="0">
                          <a:effectLst/>
                          <a:latin typeface="微软雅黑" panose="020B0503020204020204" charset="-122"/>
                          <a:ea typeface="微软雅黑" panose="020B0503020204020204" charset="-122"/>
                        </a:rPr>
                        <a:t>:</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17" name="矩形 16"/>
          <p:cNvSpPr/>
          <p:nvPr/>
        </p:nvSpPr>
        <p:spPr>
          <a:xfrm>
            <a:off x="492446" y="4514255"/>
            <a:ext cx="7869273" cy="7369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492446" y="4542621"/>
            <a:ext cx="7810857"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成为王。②臣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称臣。③降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投降。④活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活。</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⑤绿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变绿。⑥急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42045" cy="4848860"/>
          </a:xfrm>
          <a:prstGeom prst="rect">
            <a:avLst/>
          </a:prstGeom>
          <a:noFill/>
        </p:spPr>
        <p:txBody>
          <a:bodyPr wrap="square" rtlCol="0">
            <a:spAutoFit/>
          </a:bodyPr>
          <a:lstStyle/>
          <a:p>
            <a:pPr algn="just">
              <a:lnSpc>
                <a:spcPct val="130000"/>
              </a:lnSpc>
              <a:spcAft>
                <a:spcPts val="0"/>
              </a:spcAft>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gn="just">
              <a:lnSpc>
                <a:spcPct val="130000"/>
              </a:lnSpc>
              <a:spcAft>
                <a:spcPts val="0"/>
              </a:spcAft>
            </a:pPr>
            <a:r>
              <a:rPr lang="en-US" altLang="zh-CN" sz="1695" b="1" dirty="0">
                <a:solidFill>
                  <a:srgbClr val="FF6600"/>
                </a:solidFill>
                <a:latin typeface="微软雅黑" panose="020B0503020204020204" charset="-122"/>
                <a:ea typeface="微软雅黑" panose="020B0503020204020204" charset="-122"/>
              </a:rPr>
              <a:t>8. </a:t>
            </a:r>
            <a:r>
              <a:rPr lang="zh-CN" altLang="en-US" sz="1695"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阅读下面的文言短文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把文中画横线的句子翻译成现代汉语。</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子路从而后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遇丈人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以杖荷蓧。子路问曰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子见夫子乎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丈人曰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四体不勤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五谷不分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孰为夫子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植其杖而芸。子路拱而立。</a:t>
            </a:r>
            <a:r>
              <a:rPr lang="zh-CN" altLang="en-US" sz="1695" u="sng" dirty="0">
                <a:latin typeface="微软雅黑" panose="020B0503020204020204" charset="-122"/>
                <a:ea typeface="微软雅黑" panose="020B0503020204020204" charset="-122"/>
              </a:rPr>
              <a:t>止子路宿</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杀鸡为黍而食之</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见其二子焉。明日</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子路行以告。</a:t>
            </a:r>
            <a:r>
              <a:rPr lang="zh-CN" altLang="en-US" sz="1695" dirty="0">
                <a:latin typeface="微软雅黑" panose="020B0503020204020204" charset="-122"/>
                <a:ea typeface="微软雅黑" panose="020B0503020204020204" charset="-122"/>
              </a:rPr>
              <a:t>子曰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隐者也。”使子路反见之。至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则行矣。子路曰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不仕无义。</a:t>
            </a:r>
            <a:r>
              <a:rPr lang="zh-CN" altLang="en-US" sz="1695" u="sng" dirty="0">
                <a:latin typeface="微软雅黑" panose="020B0503020204020204" charset="-122"/>
                <a:ea typeface="微软雅黑" panose="020B0503020204020204" charset="-122"/>
              </a:rPr>
              <a:t>长幼之节</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不可废也</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君臣之义</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如之何其废之</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欲洁其身</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而乱大伦。</a:t>
            </a:r>
            <a:r>
              <a:rPr lang="zh-CN" altLang="en-US" sz="1695" dirty="0">
                <a:latin typeface="微软雅黑" panose="020B0503020204020204" charset="-122"/>
                <a:ea typeface="微软雅黑" panose="020B0503020204020204" charset="-122"/>
              </a:rPr>
              <a:t>君子之仕也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行其义也。道之不行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已知之矣</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 (1)</a:t>
            </a:r>
            <a:r>
              <a:rPr lang="zh-CN" altLang="en-US" sz="1695" dirty="0">
                <a:latin typeface="微软雅黑" panose="020B0503020204020204" charset="-122"/>
                <a:ea typeface="微软雅黑" panose="020B0503020204020204" charset="-122"/>
              </a:rPr>
              <a:t>止子路宿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杀鸡为黍而食之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见其二子焉。明日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子路行以告。</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长幼之节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不可废也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君臣之义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如之何其废之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欲洁其身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而乱大伦。</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 </a:t>
            </a: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585225" y="2153742"/>
            <a:ext cx="7869273" cy="12752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696060" y="2182108"/>
            <a:ext cx="7700022"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“答案”见参考译文中画横线的句子。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中“止”为使动用法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食”的意思是“给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明日”意为“第二天”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以告”是省略句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应为“以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中“废”意为“废弃”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洁”为使动用法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78528" y="1999552"/>
            <a:ext cx="7672752" cy="34244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822008" y="2022847"/>
            <a:ext cx="7575568" cy="4169410"/>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zh-CN" altLang="zh-CN" sz="1695" dirty="0">
                <a:latin typeface="微软雅黑" panose="020B0503020204020204" charset="-122"/>
                <a:ea typeface="微软雅黑" panose="020B0503020204020204" charset="-122"/>
              </a:rPr>
              <a:t>子路跟随孔子而落在了后面</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碰到一位老人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老人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用拐杖挑着锄草的农具。子路问道</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“您见到我的老师了吗</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”老人说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“四肢不劳动</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五谷分不清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谁是老师</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”说完就把拐杖插在田头锄起草来。子路拱着手恭恭敬敬地站在那里。</a:t>
            </a:r>
            <a:r>
              <a:rPr lang="zh-CN" altLang="zh-CN" sz="1695" u="sng" dirty="0">
                <a:latin typeface="微软雅黑" panose="020B0503020204020204" charset="-122"/>
                <a:ea typeface="微软雅黑" panose="020B0503020204020204" charset="-122"/>
              </a:rPr>
              <a:t>老人留子路住宿</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杀鸡做饭给他吃</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还让自己的两个儿子拜见了子路。第二天</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子路上路</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赶上了孔子一行</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把自己的经历告诉了孔子。</a:t>
            </a:r>
            <a:r>
              <a:rPr lang="zh-CN" altLang="zh-CN" sz="1695" dirty="0">
                <a:latin typeface="微软雅黑" panose="020B0503020204020204" charset="-122"/>
                <a:ea typeface="微软雅黑" panose="020B0503020204020204" charset="-122"/>
              </a:rPr>
              <a:t>孔子说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“这是一位隐士。”让子路返回去见他。等</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子路</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到了那里</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老人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却出门了。子路说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“不出来做官就违背了臣对君应当秉持的政教伦理原则。</a:t>
            </a:r>
            <a:r>
              <a:rPr lang="zh-CN" altLang="zh-CN" sz="1695" u="sng" dirty="0">
                <a:latin typeface="微软雅黑" panose="020B0503020204020204" charset="-122"/>
                <a:ea typeface="微软雅黑" panose="020B0503020204020204" charset="-122"/>
              </a:rPr>
              <a:t>长幼的礼节是不能废弃的</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君臣的义又怎么能废弃呢</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想要使自身清白</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却破坏了君臣间根本的伦理关系。</a:t>
            </a:r>
            <a:r>
              <a:rPr lang="zh-CN" altLang="zh-CN" sz="1695" dirty="0">
                <a:latin typeface="微软雅黑" panose="020B0503020204020204" charset="-122"/>
                <a:ea typeface="微软雅黑" panose="020B0503020204020204" charset="-122"/>
              </a:rPr>
              <a:t>君子做官</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是为了推行道术或主张。道术不能推行</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我们已经知道了。”</a:t>
            </a:r>
            <a:endParaRPr lang="zh-CN"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42045" cy="2130425"/>
          </a:xfrm>
          <a:prstGeom prst="rect">
            <a:avLst/>
          </a:prstGeom>
          <a:noFill/>
        </p:spPr>
        <p:txBody>
          <a:bodyPr wrap="square" rtlCol="0">
            <a:spAutoFit/>
          </a:bodyPr>
          <a:lstStyle/>
          <a:p>
            <a:pPr algn="just">
              <a:lnSpc>
                <a:spcPct val="130000"/>
              </a:lnSpc>
              <a:spcAft>
                <a:spcPts val="0"/>
              </a:spcAft>
            </a:pPr>
            <a:r>
              <a:rPr lang="zh-CN" altLang="en-US" sz="1695" b="1" dirty="0">
                <a:latin typeface="微软雅黑" panose="020B0503020204020204" charset="-122"/>
                <a:ea typeface="微软雅黑" panose="020B0503020204020204" charset="-122"/>
              </a:rPr>
              <a:t>六、意动用法</a:t>
            </a:r>
            <a:endParaRPr lang="zh-CN" altLang="en-US" sz="1695" b="1"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意动用法是指某些词用作动词充当谓语时其动作属于主观上的感觉或评价。主语认为宾语所代表的人或事物有谓语自身所代表的性状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或者把宾语当作谓语所代表的人或事物去看待、评价。一般可译成“以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或“认为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07655" y="1988147"/>
          <a:ext cx="7886700" cy="3365500"/>
        </p:xfrm>
        <a:graphic>
          <a:graphicData uri="http://schemas.openxmlformats.org/drawingml/2006/table">
            <a:tbl>
              <a:tblPr firstRow="1" firstCol="1" bandRow="1">
                <a:tableStyleId>{5940675A-B579-460E-94D1-54222C63F5DA}</a:tableStyleId>
              </a:tblPr>
              <a:tblGrid>
                <a:gridCol w="2773045"/>
                <a:gridCol w="5113655"/>
              </a:tblGrid>
              <a:tr h="33655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例句</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解释加点的词语</a:t>
                      </a:r>
                      <a:r>
                        <a:rPr lang="en-US" sz="1695" kern="100">
                          <a:solidFill>
                            <a:schemeClr val="tx1"/>
                          </a:solidFill>
                          <a:effectLst/>
                          <a:latin typeface="微软雅黑" panose="020B0503020204020204" charset="-122"/>
                          <a:ea typeface="微软雅黑" panose="020B0503020204020204" charset="-122"/>
                        </a:rPr>
                        <a:t>)</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68275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名词的意动用法</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其特点是名词必带宾语</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且主语把宾语看成这个名词所代表的人或事物</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可译为“把……看作……”“把……当作……”</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①</a:t>
                      </a:r>
                      <a:r>
                        <a:rPr lang="zh-CN" sz="1695" kern="100" dirty="0">
                          <a:solidFill>
                            <a:schemeClr val="tx1"/>
                          </a:solidFill>
                          <a:effectLst/>
                          <a:latin typeface="微软雅黑" panose="020B0503020204020204" charset="-122"/>
                          <a:ea typeface="微软雅黑" panose="020B0503020204020204" charset="-122"/>
                        </a:rPr>
                        <a:t>邑人奇之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稍稍宾客其父。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《伤仲永》</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　</a:t>
                      </a:r>
                      <a:endParaRPr lang="zh-CN" sz="1695" kern="100" dirty="0">
                        <a:solidFill>
                          <a:schemeClr val="tx1"/>
                        </a:solidFill>
                        <a:effectLst/>
                        <a:latin typeface="微软雅黑" panose="020B0503020204020204" charset="-122"/>
                        <a:ea typeface="微软雅黑" panose="020B0503020204020204" charset="-122"/>
                      </a:endParaRPr>
                    </a:p>
                    <a:p>
                      <a:pPr indent="107950"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宾客</a:t>
                      </a:r>
                      <a:r>
                        <a:rPr lang="en-US" sz="1695" kern="100" dirty="0">
                          <a:solidFill>
                            <a:schemeClr val="tx1"/>
                          </a:solidFill>
                          <a:effectLst/>
                          <a:latin typeface="微软雅黑" panose="020B0503020204020204" charset="-122"/>
                          <a:ea typeface="微软雅黑" panose="020B0503020204020204" charset="-122"/>
                        </a:rPr>
                        <a:t>:________________________</a:t>
                      </a:r>
                      <a:r>
                        <a:rPr lang="zh-CN" altLang="zh-CN" sz="1695" u="sng" kern="100" dirty="0">
                          <a:solidFill>
                            <a:schemeClr val="tx1"/>
                          </a:solidFill>
                          <a:effectLst/>
                          <a:uFill>
                            <a:solidFill>
                              <a:srgbClr val="666666"/>
                            </a:solidFill>
                          </a:uFill>
                          <a:latin typeface="微软雅黑" panose="020B0503020204020204" charset="-122"/>
                          <a:ea typeface="微软雅黑" panose="020B0503020204020204" charset="-122"/>
                        </a:rPr>
                        <a:t>　　　　　　　　　　　　　　　　　　</a:t>
                      </a:r>
                      <a:endParaRPr lang="en-US" altLang="zh-CN" sz="1695" u="sng" kern="100" dirty="0">
                        <a:solidFill>
                          <a:schemeClr val="tx1"/>
                        </a:solidFill>
                        <a:effectLst/>
                        <a:uFill>
                          <a:solidFill>
                            <a:srgbClr val="666666"/>
                          </a:solidFill>
                        </a:uFill>
                        <a:latin typeface="微软雅黑" panose="020B0503020204020204" charset="-122"/>
                        <a:ea typeface="微软雅黑" panose="020B0503020204020204" charset="-122"/>
                      </a:endParaRPr>
                    </a:p>
                    <a:p>
                      <a:pPr indent="107950"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②</a:t>
                      </a:r>
                      <a:r>
                        <a:rPr lang="zh-CN" sz="1695" kern="100" dirty="0">
                          <a:solidFill>
                            <a:schemeClr val="tx1"/>
                          </a:solidFill>
                          <a:effectLst/>
                          <a:latin typeface="微软雅黑" panose="020B0503020204020204" charset="-122"/>
                          <a:ea typeface="微软雅黑" panose="020B0503020204020204" charset="-122"/>
                        </a:rPr>
                        <a:t>侣鱼虾而友麋鹿。</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《赤壁赋》</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侣</a:t>
                      </a:r>
                      <a:r>
                        <a:rPr lang="en-US" sz="1695" kern="100" dirty="0">
                          <a:solidFill>
                            <a:schemeClr val="tx1"/>
                          </a:solidFill>
                          <a:effectLst/>
                          <a:latin typeface="微软雅黑" panose="020B0503020204020204" charset="-122"/>
                          <a:ea typeface="微软雅黑" panose="020B0503020204020204" charset="-122"/>
                        </a:rPr>
                        <a:t>:</a:t>
                      </a:r>
                      <a:r>
                        <a:rPr lang="zh-CN" sz="1695" u="sng" kern="100" dirty="0">
                          <a:solidFill>
                            <a:schemeClr val="tx1"/>
                          </a:solidFill>
                          <a:effectLst/>
                          <a:uFill>
                            <a:solidFill>
                              <a:srgbClr val="666666"/>
                            </a:solidFill>
                          </a:uFill>
                          <a:latin typeface="微软雅黑" panose="020B0503020204020204" charset="-122"/>
                          <a:ea typeface="微软雅黑" panose="020B0503020204020204" charset="-122"/>
                        </a:rPr>
                        <a:t>　　　　　　</a:t>
                      </a:r>
                      <a:r>
                        <a:rPr lang="en-US" altLang="zh-CN" sz="1695" u="sng" kern="100" dirty="0">
                          <a:solidFill>
                            <a:schemeClr val="tx1"/>
                          </a:solidFill>
                          <a:effectLst/>
                          <a:uFill>
                            <a:solidFill>
                              <a:srgbClr val="666666"/>
                            </a:solidFill>
                          </a:uFill>
                          <a:latin typeface="微软雅黑" panose="020B0503020204020204" charset="-122"/>
                          <a:ea typeface="微软雅黑" panose="020B0503020204020204" charset="-122"/>
                        </a:rPr>
                        <a:t>____</a:t>
                      </a:r>
                      <a:r>
                        <a:rPr lang="zh-CN" sz="1695" u="sng" kern="100" dirty="0">
                          <a:solidFill>
                            <a:schemeClr val="tx1"/>
                          </a:solidFill>
                          <a:effectLst/>
                          <a:uFill>
                            <a:solidFill>
                              <a:srgbClr val="666666"/>
                            </a:solidFill>
                          </a:uFill>
                          <a:latin typeface="微软雅黑" panose="020B0503020204020204" charset="-122"/>
                          <a:ea typeface="微软雅黑" panose="020B0503020204020204" charset="-122"/>
                        </a:rPr>
                        <a:t>　　　</a:t>
                      </a:r>
                      <a:r>
                        <a:rPr lang="zh-CN"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 </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友</a:t>
                      </a:r>
                      <a:r>
                        <a:rPr lang="en-US" sz="1695" kern="100" dirty="0">
                          <a:solidFill>
                            <a:schemeClr val="tx1"/>
                          </a:solidFill>
                          <a:effectLst/>
                          <a:latin typeface="微软雅黑" panose="020B0503020204020204" charset="-122"/>
                          <a:ea typeface="微软雅黑" panose="020B0503020204020204" charset="-122"/>
                        </a:rPr>
                        <a:t>:</a:t>
                      </a:r>
                      <a:r>
                        <a:rPr lang="zh-CN" sz="1695" u="sng" kern="100" dirty="0">
                          <a:solidFill>
                            <a:schemeClr val="tx1"/>
                          </a:solidFill>
                          <a:effectLst/>
                          <a:uFill>
                            <a:solidFill>
                              <a:srgbClr val="666666"/>
                            </a:solidFill>
                          </a:uFill>
                          <a:latin typeface="微软雅黑" panose="020B0503020204020204" charset="-122"/>
                          <a:ea typeface="微软雅黑" panose="020B0503020204020204" charset="-122"/>
                        </a:rPr>
                        <a:t>　　　　　　</a:t>
                      </a:r>
                      <a:r>
                        <a:rPr lang="en-US" altLang="zh-CN" sz="1695" u="sng" kern="100" dirty="0">
                          <a:solidFill>
                            <a:schemeClr val="tx1"/>
                          </a:solidFill>
                          <a:effectLst/>
                          <a:uFill>
                            <a:solidFill>
                              <a:srgbClr val="666666"/>
                            </a:solidFill>
                          </a:uFill>
                          <a:latin typeface="微软雅黑" panose="020B0503020204020204" charset="-122"/>
                          <a:ea typeface="微软雅黑" panose="020B0503020204020204" charset="-122"/>
                        </a:rPr>
                        <a:t>____</a:t>
                      </a:r>
                      <a:r>
                        <a:rPr lang="zh-CN" sz="1695" u="sng" kern="100" dirty="0">
                          <a:solidFill>
                            <a:schemeClr val="tx1"/>
                          </a:solidFill>
                          <a:effectLst/>
                          <a:uFill>
                            <a:solidFill>
                              <a:srgbClr val="666666"/>
                            </a:solidFill>
                          </a:uFill>
                          <a:latin typeface="微软雅黑" panose="020B0503020204020204" charset="-122"/>
                          <a:ea typeface="微软雅黑" panose="020B0503020204020204" charset="-122"/>
                        </a:rPr>
                        <a:t>　　　</a:t>
                      </a:r>
                      <a:r>
                        <a:rPr lang="en-US" sz="1695" u="sng" kern="100" dirty="0">
                          <a:solidFill>
                            <a:schemeClr val="tx1"/>
                          </a:solidFill>
                          <a:effectLst/>
                          <a:uFill>
                            <a:solidFill>
                              <a:srgbClr val="666666"/>
                            </a:solidFill>
                          </a:uFill>
                          <a:latin typeface="微软雅黑" panose="020B0503020204020204" charset="-122"/>
                          <a:ea typeface="微软雅黑" panose="020B0503020204020204" charset="-122"/>
                        </a:rPr>
                        <a:t> </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46200">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形容词带上宾语后</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表示主语认为宾语具有这个形容词表示的性质或状态</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可译为“认为……”“以……为……”</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③</a:t>
                      </a:r>
                      <a:r>
                        <a:rPr lang="zh-CN" sz="1695" kern="100" dirty="0">
                          <a:solidFill>
                            <a:schemeClr val="tx1"/>
                          </a:solidFill>
                          <a:effectLst/>
                          <a:latin typeface="微软雅黑" panose="020B0503020204020204" charset="-122"/>
                          <a:ea typeface="微软雅黑" panose="020B0503020204020204" charset="-122"/>
                        </a:rPr>
                        <a:t>且庸人尚羞之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况于将相乎</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《廉颇蔺相如列传》</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羞</a:t>
                      </a:r>
                      <a:r>
                        <a:rPr lang="en-US" sz="1695" kern="100" dirty="0">
                          <a:solidFill>
                            <a:schemeClr val="tx1"/>
                          </a:solidFill>
                          <a:effectLst/>
                          <a:latin typeface="微软雅黑" panose="020B0503020204020204" charset="-122"/>
                          <a:ea typeface="微软雅黑" panose="020B0503020204020204" charset="-122"/>
                        </a:rPr>
                        <a:t>:</a:t>
                      </a:r>
                      <a:r>
                        <a:rPr lang="zh-CN" sz="1695" u="sng" kern="100" dirty="0">
                          <a:solidFill>
                            <a:schemeClr val="tx1"/>
                          </a:solidFill>
                          <a:effectLst/>
                          <a:uFill>
                            <a:solidFill>
                              <a:srgbClr val="666666"/>
                            </a:solidFill>
                          </a:uFill>
                          <a:latin typeface="微软雅黑" panose="020B0503020204020204" charset="-122"/>
                          <a:ea typeface="微软雅黑" panose="020B0503020204020204" charset="-122"/>
                        </a:rPr>
                        <a:t>　　　　　　　</a:t>
                      </a:r>
                      <a:r>
                        <a:rPr lang="en-US" altLang="zh-CN" sz="1695" u="sng" kern="100" dirty="0">
                          <a:solidFill>
                            <a:schemeClr val="tx1"/>
                          </a:solidFill>
                          <a:effectLst/>
                          <a:uFill>
                            <a:solidFill>
                              <a:srgbClr val="666666"/>
                            </a:solidFill>
                          </a:uFill>
                          <a:latin typeface="微软雅黑" panose="020B0503020204020204" charset="-122"/>
                          <a:ea typeface="微软雅黑" panose="020B0503020204020204" charset="-122"/>
                        </a:rPr>
                        <a:t>__</a:t>
                      </a:r>
                      <a:r>
                        <a:rPr lang="zh-CN" sz="1695" u="sng" kern="100" dirty="0">
                          <a:solidFill>
                            <a:schemeClr val="tx1"/>
                          </a:solidFill>
                          <a:effectLst/>
                          <a:uFill>
                            <a:solidFill>
                              <a:srgbClr val="666666"/>
                            </a:solidFill>
                          </a:uFill>
                          <a:latin typeface="微软雅黑" panose="020B0503020204020204" charset="-122"/>
                          <a:ea typeface="微软雅黑" panose="020B0503020204020204" charset="-122"/>
                        </a:rPr>
                        <a:t>　　　</a:t>
                      </a:r>
                      <a:r>
                        <a:rPr lang="en-US" sz="1695" u="sng" kern="100" dirty="0">
                          <a:solidFill>
                            <a:schemeClr val="tx1"/>
                          </a:solidFill>
                          <a:effectLst/>
                          <a:uFill>
                            <a:solidFill>
                              <a:srgbClr val="666666"/>
                            </a:solidFill>
                          </a:uFill>
                          <a:latin typeface="微软雅黑" panose="020B0503020204020204" charset="-122"/>
                          <a:ea typeface="微软雅黑" panose="020B0503020204020204" charset="-122"/>
                        </a:rPr>
                        <a:t> </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④</a:t>
                      </a:r>
                      <a:r>
                        <a:rPr lang="zh-CN" sz="1695" kern="100" dirty="0">
                          <a:solidFill>
                            <a:schemeClr val="tx1"/>
                          </a:solidFill>
                          <a:effectLst/>
                          <a:latin typeface="微软雅黑" panose="020B0503020204020204" charset="-122"/>
                          <a:ea typeface="微软雅黑" panose="020B0503020204020204" charset="-122"/>
                        </a:rPr>
                        <a:t>其下圣人也亦远矣</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而耻学于师。</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《师说》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　</a:t>
                      </a:r>
                      <a:endParaRPr lang="en-US" alt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耻</a:t>
                      </a:r>
                      <a:r>
                        <a:rPr lang="en-US" sz="1695" kern="100" dirty="0">
                          <a:solidFill>
                            <a:schemeClr val="tx1"/>
                          </a:solidFill>
                          <a:effectLst/>
                          <a:latin typeface="微软雅黑" panose="020B0503020204020204" charset="-122"/>
                          <a:ea typeface="微软雅黑" panose="020B0503020204020204" charset="-122"/>
                        </a:rPr>
                        <a:t>:</a:t>
                      </a:r>
                      <a:r>
                        <a:rPr lang="en-US" sz="1695" u="sng" kern="100" dirty="0">
                          <a:solidFill>
                            <a:schemeClr val="tx1"/>
                          </a:solidFill>
                          <a:effectLst/>
                          <a:uFill>
                            <a:solidFill>
                              <a:srgbClr val="666666"/>
                            </a:solidFill>
                          </a:uFill>
                          <a:latin typeface="微软雅黑" panose="020B0503020204020204" charset="-122"/>
                          <a:ea typeface="微软雅黑" panose="020B0503020204020204" charset="-122"/>
                        </a:rPr>
                        <a:t> </a:t>
                      </a:r>
                      <a:r>
                        <a:rPr lang="zh-CN" altLang="zh-CN" sz="1695" u="sng" kern="100" dirty="0">
                          <a:solidFill>
                            <a:schemeClr val="tx1"/>
                          </a:solidFill>
                          <a:effectLst/>
                          <a:uFill>
                            <a:solidFill>
                              <a:srgbClr val="666666"/>
                            </a:solidFill>
                          </a:uFill>
                          <a:latin typeface="微软雅黑" panose="020B0503020204020204" charset="-122"/>
                          <a:ea typeface="微软雅黑" panose="020B0503020204020204" charset="-122"/>
                        </a:rPr>
                        <a:t>　　　　　　</a:t>
                      </a:r>
                      <a:r>
                        <a:rPr lang="en-US" altLang="zh-CN" sz="1695" u="sng" kern="100" dirty="0">
                          <a:solidFill>
                            <a:schemeClr val="tx1"/>
                          </a:solidFill>
                          <a:effectLst/>
                          <a:uFill>
                            <a:solidFill>
                              <a:srgbClr val="666666"/>
                            </a:solidFill>
                          </a:uFill>
                          <a:latin typeface="微软雅黑" panose="020B0503020204020204" charset="-122"/>
                          <a:ea typeface="微软雅黑" panose="020B0503020204020204" charset="-122"/>
                        </a:rPr>
                        <a:t>_____</a:t>
                      </a:r>
                      <a:r>
                        <a:rPr lang="zh-CN" altLang="zh-CN" sz="1695" u="sng" kern="100" dirty="0">
                          <a:solidFill>
                            <a:schemeClr val="tx1"/>
                          </a:solidFill>
                          <a:effectLst/>
                          <a:uFill>
                            <a:solidFill>
                              <a:srgbClr val="666666"/>
                            </a:solidFill>
                          </a:uFill>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	</a:t>
                      </a:r>
                      <a:r>
                        <a:rPr lang="zh-CN" sz="1695" kern="100" dirty="0">
                          <a:solidFill>
                            <a:schemeClr val="tx1"/>
                          </a:solidFill>
                          <a:effectLst/>
                          <a:latin typeface="微软雅黑" panose="020B0503020204020204" charset="-122"/>
                          <a:ea typeface="微软雅黑" panose="020B0503020204020204" charset="-122"/>
                        </a:rPr>
                        <a:t>　</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9" name="TextBox 10"/>
          <p:cNvSpPr txBox="1"/>
          <p:nvPr/>
        </p:nvSpPr>
        <p:spPr>
          <a:xfrm>
            <a:off x="3169808" y="3078047"/>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11"/>
          <p:cNvSpPr txBox="1"/>
          <p:nvPr/>
        </p:nvSpPr>
        <p:spPr>
          <a:xfrm>
            <a:off x="5105065" y="4731079"/>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10"/>
          <p:cNvSpPr txBox="1"/>
          <p:nvPr/>
        </p:nvSpPr>
        <p:spPr>
          <a:xfrm>
            <a:off x="4045596" y="3078047"/>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962470" y="4047346"/>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10"/>
          <p:cNvSpPr txBox="1"/>
          <p:nvPr/>
        </p:nvSpPr>
        <p:spPr>
          <a:xfrm>
            <a:off x="4572061" y="2415748"/>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706755"/>
            <a:chOff x="1594572" y="1803366"/>
            <a:chExt cx="20228628" cy="1836680"/>
          </a:xfrm>
        </p:grpSpPr>
        <p:grpSp>
          <p:nvGrpSpPr>
            <p:cNvPr id="3" name="组合 57"/>
            <p:cNvGrpSpPr/>
            <p:nvPr/>
          </p:nvGrpSpPr>
          <p:grpSpPr>
            <a:xfrm>
              <a:off x="1594572" y="1803366"/>
              <a:ext cx="5500726" cy="1836680"/>
              <a:chOff x="7309612" y="2089118"/>
              <a:chExt cx="5500726" cy="1836680"/>
            </a:xfrm>
          </p:grpSpPr>
          <p:sp>
            <p:nvSpPr>
              <p:cNvPr id="60" name="TextBox 59"/>
              <p:cNvSpPr txBox="1"/>
              <p:nvPr/>
            </p:nvSpPr>
            <p:spPr>
              <a:xfrm>
                <a:off x="7595364" y="2089118"/>
                <a:ext cx="5214974" cy="183668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a:p>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23549" y="1972063"/>
            <a:ext cx="7724513" cy="2470150"/>
            <a:chOff x="1880324" y="2874936"/>
            <a:chExt cx="20074078" cy="6419302"/>
          </a:xfrm>
        </p:grpSpPr>
        <p:sp>
          <p:nvSpPr>
            <p:cNvPr id="69" name="TextBox 68"/>
            <p:cNvSpPr txBox="1"/>
            <p:nvPr/>
          </p:nvSpPr>
          <p:spPr>
            <a:xfrm>
              <a:off x="1951762" y="2874936"/>
              <a:ext cx="20002640" cy="6419302"/>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6. </a:t>
              </a:r>
              <a:r>
                <a:rPr lang="zh-CN" altLang="en-US" sz="1695" dirty="0">
                  <a:latin typeface="微软雅黑" panose="020B0503020204020204" charset="-122"/>
                  <a:ea typeface="微软雅黑" panose="020B0503020204020204" charset="-122"/>
                </a:rPr>
                <a:t>下列各组句子中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加点词的意义和用法相同的一组是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涣以方略讨击　　愿以十五城请易璧</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悉诛之	      臣之壮也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犹不如人</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其冤嫌久讼	      吾其还也</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入为大司农	       如今人方为刀俎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我为鱼肉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何辞为</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zh-CN" altLang="en-US" sz="1695" dirty="0">
                <a:solidFill>
                  <a:schemeClr val="tx1">
                    <a:lumMod val="50000"/>
                    <a:lumOff val="50000"/>
                  </a:schemeClr>
                </a:solidFill>
                <a:latin typeface="微软雅黑" panose="020B0503020204020204" charset="-122"/>
                <a:ea typeface="微软雅黑" panose="020B0503020204020204" charset="-122"/>
              </a:endParaRPr>
            </a:p>
          </p:txBody>
        </p:sp>
        <p:sp>
          <p:nvSpPr>
            <p:cNvPr id="8" name="TextBox 72"/>
            <p:cNvSpPr txBox="1"/>
            <p:nvPr/>
          </p:nvSpPr>
          <p:spPr>
            <a:xfrm>
              <a:off x="2304580" y="4140701"/>
              <a:ext cx="7128792"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9" name="TextBox 72"/>
            <p:cNvSpPr txBox="1"/>
            <p:nvPr/>
          </p:nvSpPr>
          <p:spPr>
            <a:xfrm>
              <a:off x="2448596" y="4963542"/>
              <a:ext cx="7365911"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72"/>
            <p:cNvSpPr txBox="1"/>
            <p:nvPr/>
          </p:nvSpPr>
          <p:spPr>
            <a:xfrm>
              <a:off x="1880324" y="5886872"/>
              <a:ext cx="7365911"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72"/>
            <p:cNvSpPr txBox="1"/>
            <p:nvPr/>
          </p:nvSpPr>
          <p:spPr>
            <a:xfrm>
              <a:off x="1946678" y="6763149"/>
              <a:ext cx="14759502"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3" name="矩形 12"/>
          <p:cNvSpPr/>
          <p:nvPr/>
        </p:nvSpPr>
        <p:spPr>
          <a:xfrm>
            <a:off x="749082" y="3955439"/>
            <a:ext cx="7559577" cy="12745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753575" y="4038565"/>
            <a:ext cx="7587066"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两个“以”都是介词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凭着。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助词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放在主语和谓语之间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取消句子的独立性。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那些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副词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表商量或希望语气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担任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句末语气助词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常用在疑问句里。</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96060" y="2348360"/>
            <a:ext cx="7700080" cy="11360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20828" y="2403778"/>
            <a:ext cx="7532087" cy="770890"/>
          </a:xfrm>
          <a:prstGeom prst="rect">
            <a:avLst/>
          </a:prstGeom>
        </p:spPr>
        <p:txBody>
          <a:bodyPr wrap="square">
            <a:spAutoFit/>
          </a:bodyPr>
          <a:lstStyle/>
          <a:p>
            <a:pPr eaLnBrk="1" hangingPunct="1">
              <a:lnSpc>
                <a:spcPct val="130000"/>
              </a:lnSpc>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答案  ①宾客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以宾客之礼相待。②侣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为侣。友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为友。③羞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觉得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羞耻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。④耻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当作耻辱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42045" cy="4137025"/>
          </a:xfrm>
          <a:prstGeom prst="rect">
            <a:avLst/>
          </a:prstGeom>
          <a:noFill/>
        </p:spPr>
        <p:txBody>
          <a:bodyPr wrap="square" rtlCol="0">
            <a:spAutoFit/>
          </a:bodyPr>
          <a:lstStyle/>
          <a:p>
            <a:pPr algn="just">
              <a:lnSpc>
                <a:spcPct val="130000"/>
              </a:lnSpc>
              <a:spcAft>
                <a:spcPts val="0"/>
              </a:spcAft>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特别提醒</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gn="ctr">
              <a:lnSpc>
                <a:spcPct val="130000"/>
              </a:lnSpc>
              <a:spcAft>
                <a:spcPts val="0"/>
              </a:spcAft>
            </a:pPr>
            <a:r>
              <a:rPr lang="zh-CN" altLang="en-US" sz="1695" dirty="0">
                <a:latin typeface="微软雅黑" panose="020B0503020204020204" charset="-122"/>
                <a:ea typeface="微软雅黑" panose="020B0503020204020204" charset="-122"/>
              </a:rPr>
              <a:t>使动与意动的区分</a:t>
            </a:r>
            <a:endParaRPr lang="zh-CN" altLang="en-US" sz="1695" dirty="0">
              <a:latin typeface="微软雅黑" panose="020B0503020204020204" charset="-122"/>
              <a:ea typeface="微软雅黑" panose="020B0503020204020204" charset="-122"/>
            </a:endParaRPr>
          </a:p>
          <a:p>
            <a:pPr>
              <a:lnSpc>
                <a:spcPct val="130000"/>
              </a:lnSpc>
              <a:spcAft>
                <a:spcPts val="0"/>
              </a:spcAft>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语意区别。</a:t>
            </a: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使动用法是谓语动词有“使宾语怎么样”的意思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即此时谓语动词表示的动作不是主语发出的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而是由宾语发出的。用法有三种</a:t>
            </a:r>
            <a:r>
              <a:rPr lang="en-US" altLang="zh-CN" sz="1695" dirty="0">
                <a:latin typeface="微软雅黑" panose="020B0503020204020204" charset="-122"/>
                <a:ea typeface="微软雅黑" panose="020B0503020204020204" charset="-122"/>
              </a:rPr>
              <a:t>:①</a:t>
            </a:r>
            <a:r>
              <a:rPr lang="zh-CN" altLang="en-US" sz="1695" dirty="0">
                <a:latin typeface="微软雅黑" panose="020B0503020204020204" charset="-122"/>
                <a:ea typeface="微软雅黑" panose="020B0503020204020204" charset="-122"/>
              </a:rPr>
              <a:t>动词的使动用法。如“必先苦其心志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劳其筋骨”中的“劳”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意思是“使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劳累”。②名词的使动用法。如“纵江东父兄怜而王我”中的“王”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成为王”的意思。③形容词的使动用法。特点是使宾语表示的人或物具有这个形容词所表示的性质或状态。</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意动句叙述的则常常是一种主观认识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侧重心里的感受。用法有两种</a:t>
            </a:r>
            <a:r>
              <a:rPr lang="en-US" altLang="zh-CN" sz="1695" dirty="0">
                <a:latin typeface="微软雅黑" panose="020B0503020204020204" charset="-122"/>
                <a:ea typeface="微软雅黑" panose="020B0503020204020204" charset="-122"/>
              </a:rPr>
              <a:t>:①</a:t>
            </a:r>
            <a:r>
              <a:rPr lang="zh-CN" altLang="en-US" sz="1695" dirty="0">
                <a:latin typeface="微软雅黑" panose="020B0503020204020204" charset="-122"/>
                <a:ea typeface="微软雅黑" panose="020B0503020204020204" charset="-122"/>
              </a:rPr>
              <a:t>形容词的意动用法。即认为宾语具有这个形容词所表示的某种性质或状态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可翻译为“认为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觉得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怎么样”“对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感觉怎么样”。②名词的意动用法。即把宾语当作某种人或事物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名词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可翻译为“以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42045" cy="4137025"/>
          </a:xfrm>
          <a:prstGeom prst="rect">
            <a:avLst/>
          </a:prstGeom>
          <a:noFill/>
        </p:spPr>
        <p:txBody>
          <a:bodyPr wrap="square" rtlCol="0">
            <a:spAutoFit/>
          </a:bodyPr>
          <a:lstStyle/>
          <a:p>
            <a:pPr>
              <a:lnSpc>
                <a:spcPct val="130000"/>
              </a:lnSpc>
              <a:spcAft>
                <a:spcPts val="0"/>
              </a:spcAft>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辨别方法。</a:t>
            </a: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辨别使动用法的方法。①凡含有“行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走”“兴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亡”“沉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浮”“起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居”“饮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食”“生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死”“震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惊”“阻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止”“进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退”“倒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立”“屈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伸”“归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从”等意思的动词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如果带宾语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一般是使动用法。如“君将哀而生之乎”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。②凡形容词带宾语时含有增减、强弱之意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也是使动用法。如“诸侯恐惧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会盟而谋弱秦”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削弱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辨别意动用法的方法。①凡表示身份的名词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宾、客、师、侣、友等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带宾语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一般是意动用法。如“侣鱼虾而友麋鹿”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为伴侣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为朋友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。②凡含有“是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非”“曲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直”“高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下”“贵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贱”“美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丑”“奇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异”“大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小”“难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易”“苦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乐”“轻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重”“多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少”“缓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急”“先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后”等意思的形容词带宾语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大多是意动用法。如“渔人甚异之”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认为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。③凡表示心理活动的动词带宾语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一般也是意动用法。</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42045" cy="3149600"/>
          </a:xfrm>
          <a:prstGeom prst="rect">
            <a:avLst/>
          </a:prstGeom>
          <a:noFill/>
        </p:spPr>
        <p:txBody>
          <a:bodyPr wrap="square" rtlCol="0">
            <a:spAutoFit/>
          </a:bodyPr>
          <a:lstStyle/>
          <a:p>
            <a:pPr algn="just">
              <a:lnSpc>
                <a:spcPct val="130000"/>
              </a:lnSpc>
              <a:spcAft>
                <a:spcPts val="0"/>
              </a:spcAft>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gn="just">
              <a:lnSpc>
                <a:spcPct val="130000"/>
              </a:lnSpc>
              <a:spcAft>
                <a:spcPts val="0"/>
              </a:spcAft>
            </a:pPr>
            <a:r>
              <a:rPr lang="en-US" altLang="zh-CN" sz="1695" b="1" dirty="0">
                <a:solidFill>
                  <a:srgbClr val="FF6600"/>
                </a:solidFill>
                <a:latin typeface="微软雅黑" panose="020B0503020204020204" charset="-122"/>
                <a:ea typeface="微软雅黑" panose="020B0503020204020204" charset="-122"/>
              </a:rPr>
              <a:t>9. </a:t>
            </a:r>
            <a:r>
              <a:rPr lang="zh-CN" altLang="en-US" sz="1695"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阅读下面的文言短文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把文中画横线的句子翻译成现代汉语。</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田子为相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三年归休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得金百镒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奉其母。母曰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子安得此金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所受俸禄也。” 母曰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为相三年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不食乎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治官如此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非吾所欲也。孝子之事亲也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尽力致诚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不义之物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不入于馆。为人臣不忠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是为人子不孝也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子其去之。”田子愧惭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走出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造朝还金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退请就狱。</a:t>
            </a:r>
            <a:r>
              <a:rPr lang="zh-CN" altLang="en-US" sz="1695" u="sng" dirty="0">
                <a:latin typeface="微软雅黑" panose="020B0503020204020204" charset="-122"/>
                <a:ea typeface="微软雅黑" panose="020B0503020204020204" charset="-122"/>
              </a:rPr>
              <a:t>王贤其母</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说其义</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即舍田子罪</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令复为相</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以金赐其母。</a:t>
            </a:r>
            <a:endParaRPr lang="zh-CN" altLang="en-US" sz="1695" u="sng"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20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78528" y="1999553"/>
            <a:ext cx="7619048" cy="14294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822008" y="2022847"/>
            <a:ext cx="7532087"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“答案”见参考译文中画横线的句子。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贤”为意动用法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译为“认为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贤良”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说”为通假字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意动用法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译为“对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感到高兴”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78528" y="1999553"/>
            <a:ext cx="7619048" cy="33136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822008" y="2022847"/>
            <a:ext cx="7532087" cy="3149600"/>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田子做宰相</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三年后回家休假</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得到一百镒金子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田子将金子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献给了他的母亲。母亲问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你是怎么得到这些金子的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回答说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这是我当官的俸禄。”母亲说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当宰相三年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都不吃饭吗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像这个样子做官</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不是我所希望的。孝顺的儿子侍奉父母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应该努力做到十分诚实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不应当得到的东西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不要拿进家门。作为臣子不忠诚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就是作为儿子不孝顺啊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你还是拿走它吧。”田子很惭愧地走了出去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到朝廷退还金子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下朝就请求</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齐宣王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让自己进监狱。</a:t>
            </a:r>
            <a:r>
              <a:rPr lang="zh-CN" altLang="en-US" sz="1695" u="sng" dirty="0">
                <a:latin typeface="微软雅黑" panose="020B0503020204020204" charset="-122"/>
                <a:ea typeface="微软雅黑" panose="020B0503020204020204" charset="-122"/>
                <a:cs typeface="Times New Roman" panose="02020603050405020304" pitchFamily="18" charset="0"/>
              </a:rPr>
              <a:t>齐宣王认为田母很贤良</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对她的深明大义感到高兴</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就放弃对田子罪行的追究</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下令恢复了他的相位</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把</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这些</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金子赐给了他的母亲。</a:t>
            </a:r>
            <a:endParaRPr lang="zh-CN" altLang="en-US" sz="1385" u="sng"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958750" y="3049179"/>
          <a:ext cx="7886700" cy="2355850"/>
        </p:xfrm>
        <a:graphic>
          <a:graphicData uri="http://schemas.openxmlformats.org/drawingml/2006/table">
            <a:tbl>
              <a:tblPr firstRow="1" firstCol="1" bandRow="1">
                <a:tableStyleId>{5940675A-B579-460E-94D1-54222C63F5DA}</a:tableStyleId>
              </a:tblPr>
              <a:tblGrid>
                <a:gridCol w="981075"/>
                <a:gridCol w="6905625"/>
              </a:tblGrid>
              <a:tr h="33655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类型</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　例句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解释加点的词语</a:t>
                      </a:r>
                      <a:r>
                        <a:rPr lang="en-US" sz="1695" kern="100" dirty="0">
                          <a:effectLst/>
                          <a:latin typeface="微软雅黑" panose="020B0503020204020204" charset="-122"/>
                          <a:ea typeface="微软雅黑" panose="020B0503020204020204" charset="-122"/>
                        </a:rPr>
                        <a:t>)</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4620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数词用</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作动词</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a:t>
                      </a:r>
                      <a:r>
                        <a:rPr lang="en-US" sz="1695" kern="100">
                          <a:effectLst/>
                          <a:latin typeface="微软雅黑" panose="020B0503020204020204" charset="-122"/>
                          <a:ea typeface="微软雅黑" panose="020B0503020204020204" charset="-122"/>
                        </a:rPr>
                        <a:t>①</a:t>
                      </a:r>
                      <a:r>
                        <a:rPr lang="zh-CN" sz="1695" kern="100">
                          <a:effectLst/>
                          <a:latin typeface="微软雅黑" panose="020B0503020204020204" charset="-122"/>
                          <a:ea typeface="微软雅黑" panose="020B0503020204020204" charset="-122"/>
                        </a:rPr>
                        <a:t>六王毕</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四海一。</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《阿房宫赋》</a:t>
                      </a:r>
                      <a:r>
                        <a:rPr lang="en-US" sz="1695" kern="100">
                          <a:effectLst/>
                          <a:latin typeface="微软雅黑" panose="020B0503020204020204" charset="-122"/>
                          <a:ea typeface="微软雅黑" panose="020B0503020204020204" charset="-122"/>
                        </a:rPr>
                        <a:t>)</a:t>
                      </a:r>
                      <a:endParaRPr lang="zh-CN" sz="1695" kern="100">
                        <a:effectLst/>
                        <a:latin typeface="微软雅黑" panose="020B0503020204020204" charset="-122"/>
                        <a:ea typeface="微软雅黑" panose="020B0503020204020204" charset="-122"/>
                      </a:endParaRPr>
                    </a:p>
                    <a:p>
                      <a:pPr algn="just">
                        <a:lnSpc>
                          <a:spcPct val="130000"/>
                        </a:lnSpc>
                        <a:spcAft>
                          <a:spcPts val="0"/>
                        </a:spcAft>
                      </a:pPr>
                      <a:r>
                        <a:rPr lang="zh-CN" sz="1695" kern="100">
                          <a:effectLst/>
                          <a:latin typeface="微软雅黑" panose="020B0503020204020204" charset="-122"/>
                          <a:ea typeface="微软雅黑" panose="020B0503020204020204" charset="-122"/>
                        </a:rPr>
                        <a:t>　一</a:t>
                      </a:r>
                      <a:r>
                        <a:rPr lang="en-US" sz="1695" kern="100">
                          <a:effectLst/>
                          <a:latin typeface="微软雅黑" panose="020B0503020204020204" charset="-122"/>
                          <a:ea typeface="微软雅黑" panose="020B0503020204020204" charset="-122"/>
                        </a:rPr>
                        <a:t>:</a:t>
                      </a:r>
                      <a:r>
                        <a:rPr lang="zh-CN" sz="1695" u="sng" kern="100">
                          <a:effectLst/>
                          <a:uFill>
                            <a:solidFill>
                              <a:srgbClr val="666666"/>
                            </a:solidFill>
                          </a:uFill>
                          <a:latin typeface="微软雅黑" panose="020B0503020204020204" charset="-122"/>
                          <a:ea typeface="微软雅黑" panose="020B0503020204020204" charset="-122"/>
                        </a:rPr>
                        <a:t>　　　　　　　　　　</a:t>
                      </a:r>
                      <a:r>
                        <a:rPr lang="en-US" sz="1695" u="sng" kern="100">
                          <a:effectLst/>
                          <a:uFill>
                            <a:solidFill>
                              <a:srgbClr val="666666"/>
                            </a:solidFill>
                          </a:uFill>
                          <a:latin typeface="微软雅黑" panose="020B0503020204020204" charset="-122"/>
                          <a:ea typeface="微软雅黑" panose="020B0503020204020204" charset="-122"/>
                        </a:rPr>
                        <a:t> </a:t>
                      </a:r>
                      <a:endParaRPr lang="zh-CN" sz="1695" kern="100">
                        <a:effectLst/>
                        <a:latin typeface="微软雅黑" panose="020B0503020204020204" charset="-122"/>
                        <a:ea typeface="微软雅黑" panose="020B0503020204020204" charset="-122"/>
                      </a:endParaRPr>
                    </a:p>
                    <a:p>
                      <a:pPr algn="just">
                        <a:lnSpc>
                          <a:spcPct val="130000"/>
                        </a:lnSpc>
                        <a:spcAft>
                          <a:spcPts val="0"/>
                        </a:spcAft>
                      </a:pPr>
                      <a:r>
                        <a:rPr lang="zh-CN" sz="1695" kern="100">
                          <a:effectLst/>
                          <a:latin typeface="微软雅黑" panose="020B0503020204020204" charset="-122"/>
                          <a:ea typeface="微软雅黑" panose="020B0503020204020204" charset="-122"/>
                        </a:rPr>
                        <a:t>　</a:t>
                      </a:r>
                      <a:r>
                        <a:rPr lang="en-US" sz="1695" kern="100">
                          <a:effectLst/>
                          <a:latin typeface="微软雅黑" panose="020B0503020204020204" charset="-122"/>
                          <a:ea typeface="微软雅黑" panose="020B0503020204020204" charset="-122"/>
                        </a:rPr>
                        <a:t>②</a:t>
                      </a:r>
                      <a:r>
                        <a:rPr lang="zh-CN" sz="1695" kern="100">
                          <a:effectLst/>
                          <a:latin typeface="微软雅黑" panose="020B0503020204020204" charset="-122"/>
                          <a:ea typeface="微软雅黑" panose="020B0503020204020204" charset="-122"/>
                        </a:rPr>
                        <a:t>以其无礼于晋</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且贰于楚也。</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《烛之武退秦师》</a:t>
                      </a:r>
                      <a:r>
                        <a:rPr lang="en-US" sz="1695" kern="100">
                          <a:effectLst/>
                          <a:latin typeface="微软雅黑" panose="020B0503020204020204" charset="-122"/>
                          <a:ea typeface="微软雅黑" panose="020B0503020204020204" charset="-122"/>
                        </a:rPr>
                        <a:t>)</a:t>
                      </a:r>
                      <a:endParaRPr lang="zh-CN" sz="1695" kern="100">
                        <a:effectLst/>
                        <a:latin typeface="微软雅黑" panose="020B0503020204020204" charset="-122"/>
                        <a:ea typeface="微软雅黑" panose="020B0503020204020204" charset="-122"/>
                      </a:endParaRPr>
                    </a:p>
                    <a:p>
                      <a:pPr algn="just">
                        <a:lnSpc>
                          <a:spcPct val="130000"/>
                        </a:lnSpc>
                        <a:spcAft>
                          <a:spcPts val="0"/>
                        </a:spcAft>
                      </a:pPr>
                      <a:r>
                        <a:rPr lang="zh-CN" sz="1695" kern="100">
                          <a:effectLst/>
                          <a:latin typeface="微软雅黑" panose="020B0503020204020204" charset="-122"/>
                          <a:ea typeface="微软雅黑" panose="020B0503020204020204" charset="-122"/>
                        </a:rPr>
                        <a:t>　贰</a:t>
                      </a:r>
                      <a:r>
                        <a:rPr lang="en-US" sz="1695" kern="100">
                          <a:effectLst/>
                          <a:latin typeface="微软雅黑" panose="020B0503020204020204" charset="-122"/>
                          <a:ea typeface="微软雅黑" panose="020B0503020204020204" charset="-122"/>
                        </a:rPr>
                        <a:t>:</a:t>
                      </a:r>
                      <a:r>
                        <a:rPr lang="zh-CN" sz="1695" u="sng" kern="100">
                          <a:effectLst/>
                          <a:uFill>
                            <a:solidFill>
                              <a:srgbClr val="666666"/>
                            </a:solidFill>
                          </a:uFill>
                          <a:latin typeface="微软雅黑" panose="020B0503020204020204" charset="-122"/>
                          <a:ea typeface="微软雅黑" panose="020B0503020204020204" charset="-122"/>
                        </a:rPr>
                        <a:t>　　　　　　　　　　</a:t>
                      </a:r>
                      <a:r>
                        <a:rPr lang="en-US" sz="1695" u="sng" kern="100">
                          <a:effectLst/>
                          <a:uFill>
                            <a:solidFill>
                              <a:srgbClr val="666666"/>
                            </a:solidFill>
                          </a:uFill>
                          <a:latin typeface="微软雅黑" panose="020B0503020204020204" charset="-122"/>
                          <a:ea typeface="微软雅黑" panose="020B0503020204020204" charset="-122"/>
                        </a:rPr>
                        <a:t> </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数词用</a:t>
                      </a:r>
                      <a:endParaRPr lang="zh-CN" sz="1695" kern="100">
                        <a:effectLst/>
                        <a:latin typeface="微软雅黑" panose="020B0503020204020204" charset="-122"/>
                        <a:ea typeface="微软雅黑" panose="020B0503020204020204" charset="-122"/>
                      </a:endParaRPr>
                    </a:p>
                    <a:p>
                      <a:pPr algn="ctr">
                        <a:lnSpc>
                          <a:spcPct val="130000"/>
                        </a:lnSpc>
                        <a:spcAft>
                          <a:spcPts val="0"/>
                        </a:spcAft>
                      </a:pPr>
                      <a:r>
                        <a:rPr lang="zh-CN" sz="1695" kern="100">
                          <a:effectLst/>
                          <a:latin typeface="微软雅黑" panose="020B0503020204020204" charset="-122"/>
                          <a:ea typeface="微软雅黑" panose="020B0503020204020204" charset="-122"/>
                        </a:rPr>
                        <a:t>作形容词</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a:t>
                      </a:r>
                      <a:r>
                        <a:rPr lang="en-US" sz="1695" kern="100" dirty="0">
                          <a:effectLst/>
                          <a:latin typeface="微软雅黑" panose="020B0503020204020204" charset="-122"/>
                          <a:ea typeface="微软雅黑" panose="020B0503020204020204" charset="-122"/>
                        </a:rPr>
                        <a:t>③</a:t>
                      </a:r>
                      <a:r>
                        <a:rPr lang="zh-CN" sz="1695" kern="100" dirty="0">
                          <a:effectLst/>
                          <a:latin typeface="微软雅黑" panose="020B0503020204020204" charset="-122"/>
                          <a:ea typeface="微软雅黑" panose="020B0503020204020204" charset="-122"/>
                        </a:rPr>
                        <a:t>予观夫巴陵胜状</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在洞庭一湖。</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《岳阳楼记》</a:t>
                      </a:r>
                      <a:r>
                        <a:rPr lang="en-US" sz="1695" kern="100" dirty="0">
                          <a:effectLst/>
                          <a:latin typeface="微软雅黑" panose="020B0503020204020204" charset="-122"/>
                          <a:ea typeface="微软雅黑" panose="020B0503020204020204" charset="-122"/>
                        </a:rPr>
                        <a:t>)</a:t>
                      </a:r>
                      <a:endParaRPr lang="zh-CN" sz="1695" kern="100" dirty="0">
                        <a:effectLst/>
                        <a:latin typeface="微软雅黑" panose="020B0503020204020204" charset="-122"/>
                        <a:ea typeface="微软雅黑" panose="020B0503020204020204" charset="-122"/>
                      </a:endParaRPr>
                    </a:p>
                    <a:p>
                      <a:pPr algn="just">
                        <a:lnSpc>
                          <a:spcPct val="130000"/>
                        </a:lnSpc>
                        <a:spcAft>
                          <a:spcPts val="0"/>
                        </a:spcAft>
                      </a:pPr>
                      <a:r>
                        <a:rPr lang="zh-CN" sz="1695" kern="100" dirty="0">
                          <a:effectLst/>
                          <a:latin typeface="微软雅黑" panose="020B0503020204020204" charset="-122"/>
                          <a:ea typeface="微软雅黑" panose="020B0503020204020204" charset="-122"/>
                        </a:rPr>
                        <a:t>　一</a:t>
                      </a:r>
                      <a:r>
                        <a:rPr lang="en-US" sz="1695" kern="100" dirty="0">
                          <a:effectLst/>
                          <a:latin typeface="微软雅黑" panose="020B0503020204020204" charset="-122"/>
                          <a:ea typeface="微软雅黑" panose="020B0503020204020204" charset="-122"/>
                        </a:rPr>
                        <a:t>:</a:t>
                      </a:r>
                      <a:r>
                        <a:rPr lang="zh-CN" sz="1695" u="sng" kern="100" dirty="0">
                          <a:effectLst/>
                          <a:uFill>
                            <a:solidFill>
                              <a:srgbClr val="666666"/>
                            </a:solidFill>
                          </a:uFill>
                          <a:latin typeface="微软雅黑" panose="020B0503020204020204" charset="-122"/>
                          <a:ea typeface="微软雅黑" panose="020B0503020204020204" charset="-122"/>
                        </a:rPr>
                        <a:t>　　　　　　　　　　</a:t>
                      </a:r>
                      <a:r>
                        <a:rPr lang="en-US" sz="1695" u="sng" kern="100" dirty="0">
                          <a:effectLst/>
                          <a:uFill>
                            <a:solidFill>
                              <a:srgbClr val="666666"/>
                            </a:solidFill>
                          </a:uFill>
                          <a:latin typeface="微软雅黑" panose="020B0503020204020204" charset="-122"/>
                          <a:ea typeface="微软雅黑" panose="020B0503020204020204" charset="-122"/>
                        </a:rPr>
                        <a:t> </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42045" cy="1110615"/>
          </a:xfrm>
          <a:prstGeom prst="rect">
            <a:avLst/>
          </a:prstGeom>
          <a:noFill/>
        </p:spPr>
        <p:txBody>
          <a:bodyPr wrap="square" rtlCol="0">
            <a:spAutoFit/>
          </a:bodyPr>
          <a:lstStyle/>
          <a:p>
            <a:pPr algn="just">
              <a:lnSpc>
                <a:spcPct val="130000"/>
              </a:lnSpc>
              <a:spcAft>
                <a:spcPts val="0"/>
              </a:spcAft>
            </a:pPr>
            <a:r>
              <a:rPr lang="zh-CN" altLang="en-US" sz="1695" b="1" dirty="0">
                <a:latin typeface="微软雅黑" panose="020B0503020204020204" charset="-122"/>
                <a:ea typeface="微软雅黑" panose="020B0503020204020204" charset="-122"/>
              </a:rPr>
              <a:t>七、数词的活用</a:t>
            </a:r>
            <a:endParaRPr lang="zh-CN" altLang="en-US" sz="1695" b="1"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数词可活用为动词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也可活用为形容词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这由它在句中所处的位置以及它的语法功能决定。</a:t>
            </a:r>
            <a:endParaRPr lang="zh-CN" altLang="en-US" sz="1695" dirty="0">
              <a:latin typeface="微软雅黑" panose="020B0503020204020204" charset="-122"/>
              <a:ea typeface="微软雅黑" panose="020B0503020204020204" charset="-122"/>
            </a:endParaRPr>
          </a:p>
        </p:txBody>
      </p:sp>
      <p:sp>
        <p:nvSpPr>
          <p:cNvPr id="15" name="TextBox 14"/>
          <p:cNvSpPr txBox="1"/>
          <p:nvPr/>
        </p:nvSpPr>
        <p:spPr>
          <a:xfrm>
            <a:off x="2826413" y="3452158"/>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6" name="TextBox 15"/>
          <p:cNvSpPr txBox="1"/>
          <p:nvPr/>
        </p:nvSpPr>
        <p:spPr>
          <a:xfrm>
            <a:off x="3242043" y="4148214"/>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7" name="TextBox 16"/>
          <p:cNvSpPr txBox="1"/>
          <p:nvPr/>
        </p:nvSpPr>
        <p:spPr>
          <a:xfrm>
            <a:off x="3879344" y="4732989"/>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5" name="Rectangle 1"/>
          <p:cNvSpPr>
            <a:spLocks noChangeArrowheads="1"/>
          </p:cNvSpPr>
          <p:nvPr/>
        </p:nvSpPr>
        <p:spPr bwMode="auto">
          <a:xfrm>
            <a:off x="628586" y="3722499"/>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500"/>
                                        <p:tgtEl>
                                          <p:spTgt spid="1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78528" y="1999553"/>
            <a:ext cx="7619048" cy="14294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822008" y="2022847"/>
            <a:ext cx="7532087"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数词用作动词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专一。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数词用作动词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从属二主。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意动用法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看作一样。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数词。</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249503" y="1914435"/>
            <a:ext cx="8047368" cy="2809875"/>
            <a:chOff x="648396" y="2725174"/>
            <a:chExt cx="20913097" cy="7302163"/>
          </a:xfrm>
        </p:grpSpPr>
        <p:sp>
          <p:nvSpPr>
            <p:cNvPr id="69" name="TextBox 68"/>
            <p:cNvSpPr txBox="1"/>
            <p:nvPr/>
          </p:nvSpPr>
          <p:spPr>
            <a:xfrm>
              <a:off x="1701729" y="2725174"/>
              <a:ext cx="19859764" cy="7302163"/>
            </a:xfrm>
            <a:prstGeom prst="rect">
              <a:avLst/>
            </a:prstGeom>
            <a:noFill/>
          </p:spPr>
          <p:txBody>
            <a:bodyPr wrap="square" rtlCol="0">
              <a:spAutoFit/>
            </a:bodyPr>
            <a:lstStyle/>
            <a:p>
              <a:pPr algn="just">
                <a:lnSpc>
                  <a:spcPct val="130000"/>
                </a:lnSpc>
                <a:spcAft>
                  <a:spcPts val="0"/>
                </a:spcAft>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gn="just">
                <a:lnSpc>
                  <a:spcPct val="130000"/>
                </a:lnSpc>
                <a:spcAft>
                  <a:spcPts val="0"/>
                </a:spcAft>
              </a:pPr>
              <a:r>
                <a:rPr lang="en-US" altLang="zh-CN" sz="1695" b="1" dirty="0">
                  <a:solidFill>
                    <a:srgbClr val="FF6600"/>
                  </a:solidFill>
                  <a:latin typeface="微软雅黑" panose="020B0503020204020204" charset="-122"/>
                  <a:ea typeface="微软雅黑" panose="020B0503020204020204" charset="-122"/>
                </a:rPr>
                <a:t>10. </a:t>
              </a:r>
              <a:r>
                <a:rPr lang="zh-CN" altLang="en-US" sz="1695"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下列句子中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加点词没有活用的一项是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上食埃土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下饮黄泉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用心一也</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且贰于楚也</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固知一死生为虚诞</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一夫作难而七庙隳</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endParaRPr lang="en-US" altLang="zh-CN" sz="1695" u="sng" dirty="0">
                <a:solidFill>
                  <a:schemeClr val="tx1">
                    <a:lumMod val="75000"/>
                    <a:lumOff val="25000"/>
                  </a:schemeClr>
                </a:solidFill>
                <a:latin typeface="微软雅黑" panose="020B0503020204020204" charset="-122"/>
                <a:ea typeface="微软雅黑" panose="020B0503020204020204" charset="-122"/>
              </a:endParaRPr>
            </a:p>
            <a:p>
              <a:pPr algn="just">
                <a:lnSpc>
                  <a:spcPct val="130000"/>
                </a:lnSpc>
                <a:spcAft>
                  <a:spcPts val="0"/>
                </a:spcAft>
              </a:pPr>
              <a:endParaRPr lang="en-US" altLang="zh-CN" sz="1695" dirty="0">
                <a:solidFill>
                  <a:schemeClr val="tx1">
                    <a:lumMod val="75000"/>
                    <a:lumOff val="25000"/>
                  </a:schemeClr>
                </a:solidFill>
                <a:latin typeface="微软雅黑" panose="020B0503020204020204" charset="-122"/>
                <a:ea typeface="微软雅黑" panose="020B0503020204020204" charset="-122"/>
              </a:endParaRPr>
            </a:p>
          </p:txBody>
        </p:sp>
        <p:sp>
          <p:nvSpPr>
            <p:cNvPr id="8" name="TextBox 7"/>
            <p:cNvSpPr txBox="1"/>
            <p:nvPr/>
          </p:nvSpPr>
          <p:spPr>
            <a:xfrm>
              <a:off x="648396" y="7441848"/>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9" name="TextBox 8"/>
            <p:cNvSpPr txBox="1"/>
            <p:nvPr/>
          </p:nvSpPr>
          <p:spPr>
            <a:xfrm>
              <a:off x="1080444" y="5715566"/>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9"/>
            <p:cNvSpPr txBox="1"/>
            <p:nvPr/>
          </p:nvSpPr>
          <p:spPr>
            <a:xfrm>
              <a:off x="6409036" y="4808544"/>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10"/>
            <p:cNvSpPr txBox="1"/>
            <p:nvPr/>
          </p:nvSpPr>
          <p:spPr>
            <a:xfrm>
              <a:off x="1701729" y="6508790"/>
              <a:ext cx="4071966"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
        <p:nvSpPr>
          <p:cNvPr id="13" name="矩形 12"/>
          <p:cNvSpPr/>
          <p:nvPr/>
        </p:nvSpPr>
        <p:spPr>
          <a:xfrm>
            <a:off x="654826" y="4177135"/>
            <a:ext cx="7713328" cy="9143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654826" y="4204844"/>
            <a:ext cx="7680939" cy="77089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数词用作动词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专一。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数词用作动词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从属二主。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意动用法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看作一样。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数词。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5968" y="1960439"/>
            <a:ext cx="7642045" cy="3021330"/>
          </a:xfrm>
          <a:prstGeom prst="rect">
            <a:avLst/>
          </a:prstGeom>
          <a:noFill/>
        </p:spPr>
        <p:txBody>
          <a:bodyPr wrap="square" rtlCol="0">
            <a:spAutoFit/>
          </a:bodyPr>
          <a:lstStyle/>
          <a:p>
            <a:pPr algn="just">
              <a:lnSpc>
                <a:spcPct val="130000"/>
              </a:lnSpc>
              <a:spcAft>
                <a:spcPts val="0"/>
              </a:spcAft>
            </a:pPr>
            <a:r>
              <a:rPr lang="en-US" altLang="zh-CN" sz="1695" b="1" dirty="0">
                <a:solidFill>
                  <a:srgbClr val="FF6600"/>
                </a:solidFill>
                <a:latin typeface="微软雅黑" panose="020B0503020204020204" charset="-122"/>
                <a:ea typeface="微软雅黑" panose="020B0503020204020204" charset="-122"/>
              </a:rPr>
              <a:t>11. </a:t>
            </a:r>
            <a:r>
              <a:rPr lang="zh-CN" altLang="en-US" sz="1695" dirty="0">
                <a:latin typeface="微软雅黑" panose="020B0503020204020204" charset="-122"/>
                <a:ea typeface="微软雅黑" panose="020B0503020204020204" charset="-122"/>
              </a:rPr>
              <a:t>阅读下面的文言短文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把文中画横线的句子翻译成现代汉语。</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孟子见梁襄王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语人曰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望之不似人君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就之而不见所畏焉。</a:t>
            </a:r>
            <a:r>
              <a:rPr lang="zh-CN" altLang="en-US" sz="1695" u="sng" dirty="0">
                <a:latin typeface="微软雅黑" panose="020B0503020204020204" charset="-122"/>
                <a:ea typeface="微软雅黑" panose="020B0503020204020204" charset="-122"/>
              </a:rPr>
              <a:t>卒然问曰</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天下恶乎定</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吾对曰</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定于一。’‘孰能一之</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对曰</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不嗜杀人者能一之。’</a:t>
            </a:r>
            <a:r>
              <a:rPr lang="zh-CN" altLang="en-US" sz="1695" dirty="0">
                <a:latin typeface="微软雅黑" panose="020B0503020204020204" charset="-122"/>
                <a:ea typeface="微软雅黑" panose="020B0503020204020204" charset="-122"/>
              </a:rPr>
              <a:t>‘孰能与之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天下莫不与也。王知夫苗乎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七八月之间旱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则苗槁矣。天油然作云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沛然下雨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则苗浡然兴之矣。其如是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孰能御之</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____________________________________________________________________________________________________________________________________________________________________________</a:t>
            </a:r>
            <a:endParaRPr lang="en-US" altLang="zh-CN" sz="1540" u="sng" dirty="0">
              <a:solidFill>
                <a:schemeClr val="tx1">
                  <a:lumMod val="75000"/>
                  <a:lumOff val="25000"/>
                </a:schemeClr>
              </a:solidFill>
              <a:latin typeface="微软雅黑" panose="020B0503020204020204" charset="-122"/>
              <a:ea typeface="微软雅黑" panose="020B0503020204020204" charset="-122"/>
            </a:endParaRPr>
          </a:p>
          <a:p>
            <a:pPr algn="just">
              <a:lnSpc>
                <a:spcPct val="130000"/>
              </a:lnSpc>
              <a:spcAft>
                <a:spcPts val="0"/>
              </a:spcAft>
            </a:pP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778876" y="4329684"/>
            <a:ext cx="7885643" cy="9143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78528" y="4357393"/>
            <a:ext cx="7852530" cy="77089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“答案”见参考译文中画横线的句子。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卒”通“猝”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恶乎”是“怎么”的意思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一”是数词活用为动词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统一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697024" cy="213042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7.</a:t>
            </a:r>
            <a:r>
              <a:rPr lang="zh-CN" altLang="en-US" sz="1695" dirty="0">
                <a:latin typeface="微软雅黑" panose="020B0503020204020204" charset="-122"/>
                <a:ea typeface="微软雅黑" panose="020B0503020204020204" charset="-122"/>
              </a:rPr>
              <a:t>  与文中“在郡何以为理”一句句式完全相同的一项是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是寡人之过也</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沛公安在</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蚓无爪牙之利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筋骨之强</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今君乃亡赵走燕</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50000"/>
                  <a:lumOff val="50000"/>
                </a:schemeClr>
              </a:solidFill>
              <a:latin typeface="微软雅黑" panose="020B0503020204020204" charset="-122"/>
              <a:ea typeface="微软雅黑" panose="020B0503020204020204" charset="-122"/>
            </a:endParaRPr>
          </a:p>
        </p:txBody>
      </p:sp>
      <p:sp>
        <p:nvSpPr>
          <p:cNvPr id="14" name="矩形 13"/>
          <p:cNvSpPr/>
          <p:nvPr/>
        </p:nvSpPr>
        <p:spPr>
          <a:xfrm>
            <a:off x="615382" y="4260261"/>
            <a:ext cx="7559577" cy="11637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654826" y="4543466"/>
            <a:ext cx="7587066"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宾语前置句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正常语序是“沛公在安”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题干句子正常语序为“在郡以何为理”。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判断句。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定语后置句。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省略句。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5" grpId="0"/>
    </p:bld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78528" y="1999553"/>
            <a:ext cx="7619048" cy="33136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822008" y="2022847"/>
            <a:ext cx="7532087" cy="280987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孟轲拜见梁襄王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出来后对别人说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襄王的样子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看上去没有国君的威仪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接近他也看不出有什么让人敬畏的地方。</a:t>
            </a:r>
            <a:r>
              <a:rPr lang="zh-CN" altLang="en-US" sz="1695" u="sng" dirty="0">
                <a:latin typeface="微软雅黑" panose="020B0503020204020204" charset="-122"/>
                <a:ea typeface="微软雅黑" panose="020B0503020204020204" charset="-122"/>
                <a:cs typeface="Times New Roman" panose="02020603050405020304" pitchFamily="18" charset="0"/>
              </a:rPr>
              <a:t>他突然问我</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天下怎样才能安定</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我回答说</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安定以统一为前提。’</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他又问</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谁能统一天下</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我</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回答说</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不喜欢杀人的人能统一天下。’</a:t>
            </a:r>
            <a:r>
              <a:rPr lang="zh-CN" altLang="en-US" sz="1695" dirty="0">
                <a:latin typeface="微软雅黑" panose="020B0503020204020204" charset="-122"/>
                <a:ea typeface="微软雅黑" panose="020B0503020204020204" charset="-122"/>
                <a:cs typeface="Times New Roman" panose="02020603050405020304" pitchFamily="18" charset="0"/>
              </a:rPr>
              <a:t>‘谁愿意归附他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回答说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天下的百姓没有谁不愿意归附他的。大王您知道那禾苗的情况吗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七八月间遇上大旱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禾苗就干枯了。这时天上乌云密布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下了很大的雨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禾苗就生机勃勃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一片葱郁。那苗像这样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谁能阻止它呢</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723549" y="2379281"/>
            <a:ext cx="7783148" cy="1450340"/>
          </a:xfrm>
          <a:prstGeom prst="rect">
            <a:avLst/>
          </a:prstGeom>
        </p:spPr>
        <p:txBody>
          <a:bodyPr wrap="square">
            <a:spAutoFit/>
          </a:bodyPr>
          <a:lstStyle/>
          <a:p>
            <a:pPr eaLnBrk="1" hangingPunct="1">
              <a:lnSpc>
                <a:spcPct val="130000"/>
              </a:lnSpc>
              <a:buNone/>
            </a:pPr>
            <a:r>
              <a:rPr lang="zh-CN" altLang="en-US" sz="1695" b="1" dirty="0">
                <a:latin typeface="微软雅黑" panose="020B0503020204020204" charset="-122"/>
                <a:ea typeface="微软雅黑" panose="020B0503020204020204" charset="-122"/>
                <a:cs typeface="Times New Roman" panose="02020603050405020304" pitchFamily="18" charset="0"/>
              </a:rPr>
              <a:t>技法</a:t>
            </a:r>
            <a:r>
              <a:rPr lang="en-US" altLang="zh-CN" sz="1695" b="1" dirty="0">
                <a:latin typeface="微软雅黑" panose="020B0503020204020204" charset="-122"/>
                <a:ea typeface="微软雅黑" panose="020B0503020204020204" charset="-122"/>
                <a:cs typeface="Times New Roman" panose="02020603050405020304" pitchFamily="18" charset="0"/>
              </a:rPr>
              <a:t>12</a:t>
            </a:r>
            <a:r>
              <a:rPr lang="zh-CN" altLang="en-US" sz="1695" b="1" dirty="0">
                <a:latin typeface="微软雅黑" panose="020B0503020204020204" charset="-122"/>
                <a:ea typeface="微软雅黑" panose="020B0503020204020204" charset="-122"/>
                <a:cs typeface="Times New Roman" panose="02020603050405020304" pitchFamily="18" charset="0"/>
              </a:rPr>
              <a:t>　词类活用解题技法</a:t>
            </a:r>
            <a:endParaRPr lang="en-US" altLang="zh-CN" sz="1695" b="1"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文言文中的语法结构有其自身的独特规律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又与现代汉语的语法结构有着传承关系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所以可以通过分析语法结构来判断词语的词性</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即位置定性法。当一个词语出现在正常情况下不能出现的位置上时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就要判断它是否活用了。</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grpSp>
        <p:nvGrpSpPr>
          <p:cNvPr id="9" name="组合 38"/>
          <p:cNvGrpSpPr/>
          <p:nvPr/>
        </p:nvGrpSpPr>
        <p:grpSpPr>
          <a:xfrm>
            <a:off x="792671" y="1969853"/>
            <a:ext cx="1239850" cy="376480"/>
            <a:chOff x="2074961" y="4329310"/>
            <a:chExt cx="2755769" cy="597458"/>
          </a:xfrm>
        </p:grpSpPr>
        <p:pic>
          <p:nvPicPr>
            <p:cNvPr id="1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1" name="矩形 10"/>
            <p:cNvSpPr/>
            <p:nvPr/>
          </p:nvSpPr>
          <p:spPr>
            <a:xfrm>
              <a:off x="2278934" y="4353860"/>
              <a:ext cx="2551796" cy="559284"/>
            </a:xfrm>
            <a:prstGeom prst="rect">
              <a:avLst/>
            </a:prstGeom>
          </p:spPr>
          <p:txBody>
            <a:bodyPr wrap="none">
              <a:spAutoFit/>
            </a:bodyPr>
            <a:lstStyle/>
            <a:p>
              <a:r>
                <a:rPr lang="zh-CN" altLang="en-US" sz="1695" b="1" spc="200" dirty="0">
                  <a:solidFill>
                    <a:schemeClr val="bg1"/>
                  </a:solidFill>
                  <a:latin typeface="微软雅黑" panose="020B0503020204020204" charset="-122"/>
                  <a:ea typeface="微软雅黑" panose="020B0503020204020204" charset="-122"/>
                </a:rPr>
                <a:t>考点精讲</a:t>
              </a:r>
              <a:endParaRPr lang="zh-CN" altLang="en-US" sz="1695" b="1" spc="200" dirty="0">
                <a:solidFill>
                  <a:schemeClr val="bg1"/>
                </a:solidFill>
                <a:latin typeface="微软雅黑" panose="020B0503020204020204" charset="-122"/>
                <a:ea typeface="微软雅黑" panose="020B0503020204020204" charset="-122"/>
              </a:endParaRPr>
            </a:p>
          </p:txBody>
        </p:sp>
      </p:grpSp>
      <p:graphicFrame>
        <p:nvGraphicFramePr>
          <p:cNvPr id="12" name="表格 11"/>
          <p:cNvGraphicFramePr>
            <a:graphicFrameLocks noGrp="1"/>
          </p:cNvGraphicFramePr>
          <p:nvPr/>
        </p:nvGraphicFramePr>
        <p:xfrm>
          <a:off x="756461" y="3779543"/>
          <a:ext cx="7663180" cy="1883410"/>
        </p:xfrm>
        <a:graphic>
          <a:graphicData uri="http://schemas.openxmlformats.org/drawingml/2006/table">
            <a:tbl>
              <a:tblPr firstRow="1" firstCol="1" bandRow="1">
                <a:tableStyleId>{5940675A-B579-460E-94D1-54222C63F5DA}</a:tableStyleId>
              </a:tblPr>
              <a:tblGrid>
                <a:gridCol w="445135"/>
                <a:gridCol w="2832100"/>
                <a:gridCol w="4385945"/>
              </a:tblGrid>
              <a:tr h="53721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释义</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例句</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462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主、宾语</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主语</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宾语</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一般都由名词、代词充当。当动词、形容词处在主语</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宾语</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的位置上时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就有可能是活用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登高而招</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臂非加长也</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而见者远。</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《荀子·劝学》</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“高”是形容词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意为“高的”</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在句子中做动词“登”的宾语</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活用为名词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意为“高处”</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13592" y="2510896"/>
          <a:ext cx="7783830" cy="2879725"/>
        </p:xfrm>
        <a:graphic>
          <a:graphicData uri="http://schemas.openxmlformats.org/drawingml/2006/table">
            <a:tbl>
              <a:tblPr firstRow="1" firstCol="1" bandRow="1">
                <a:tableStyleId>{5940675A-B579-460E-94D1-54222C63F5DA}</a:tableStyleId>
              </a:tblPr>
              <a:tblGrid>
                <a:gridCol w="452755"/>
                <a:gridCol w="2875915"/>
                <a:gridCol w="4455160"/>
              </a:tblGrid>
              <a:tr h="52387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释义</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例句</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235585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谓语</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谓语常用动词和形容词来充当。如果名词处在该位置上</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就要活用为动词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形容词做谓语是不能带宾语的</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如果形容词后面带了宾语</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一般也要活用为动词</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altLang="zh-CN" sz="1695" kern="100" dirty="0">
                          <a:solidFill>
                            <a:schemeClr val="tx1"/>
                          </a:solidFill>
                          <a:effectLst/>
                          <a:latin typeface="微软雅黑" panose="020B0503020204020204" charset="-122"/>
                          <a:ea typeface="微软雅黑" panose="020B0503020204020204" charset="-122"/>
                        </a:rPr>
                        <a:t> </a:t>
                      </a:r>
                      <a:r>
                        <a:rPr lang="zh-CN" sz="1695" kern="100" dirty="0">
                          <a:solidFill>
                            <a:schemeClr val="tx1"/>
                          </a:solidFill>
                          <a:effectLst/>
                          <a:latin typeface="微软雅黑" panose="020B0503020204020204" charset="-122"/>
                          <a:ea typeface="微软雅黑" panose="020B0503020204020204" charset="-122"/>
                        </a:rPr>
                        <a:t>天雨雪</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武卧啮雪。</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班固《苏武传》</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“雨”为名词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出现在谓语的位置上</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必然要活用为动词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翻译为“下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雪</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因人之力而敝之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不仁。</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《烛之武退秦师》</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“敝”是形容词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做谓语本来不能带宾语</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但这里带了宾语“之”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“敝”就要活用为动词“损害”</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685235"/>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9" name="TextBox 68"/>
          <p:cNvSpPr txBox="1"/>
          <p:nvPr/>
        </p:nvSpPr>
        <p:spPr>
          <a:xfrm>
            <a:off x="862138" y="1964878"/>
            <a:ext cx="7642045" cy="738505"/>
          </a:xfrm>
          <a:prstGeom prst="rect">
            <a:avLst/>
          </a:prstGeom>
          <a:noFill/>
        </p:spPr>
        <p:txBody>
          <a:bodyPr wrap="square" rtlCol="0">
            <a:spAutoFit/>
          </a:bodyPr>
          <a:lstStyle/>
          <a:p>
            <a:pPr algn="r">
              <a:lnSpc>
                <a:spcPct val="130000"/>
              </a:lnSpc>
              <a:spcAft>
                <a:spcPts val="0"/>
              </a:spcAft>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endParaRPr lang="zh-CN" altLang="en-US" sz="1540"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23549" y="2679539"/>
          <a:ext cx="7784465" cy="2169795"/>
        </p:xfrm>
        <a:graphic>
          <a:graphicData uri="http://schemas.openxmlformats.org/drawingml/2006/table">
            <a:tbl>
              <a:tblPr firstRow="1" firstCol="1" bandRow="1">
                <a:tableStyleId>{5940675A-B579-460E-94D1-54222C63F5DA}</a:tableStyleId>
              </a:tblPr>
              <a:tblGrid>
                <a:gridCol w="452755"/>
                <a:gridCol w="3173095"/>
                <a:gridCol w="4158615"/>
              </a:tblGrid>
              <a:tr h="48704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释义</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例句</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68275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状语</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状语一般在主语后</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谓语前。动词前的名词</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如果不是动作的发出者</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主语</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那就是动作的修饰限制者</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也就起到了状语所起的作用</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此时的名词做状语</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夫以秦王之威</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而相如廷叱之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辱其群臣。</a:t>
                      </a:r>
                      <a:endParaRPr lang="en-US" alt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司马迁《廉颇蔺相如列传》</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“廷”位于动词“叱”之前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不做主语</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那就只能做状语</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表地点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685235"/>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9" name="TextBox 68"/>
          <p:cNvSpPr txBox="1"/>
          <p:nvPr/>
        </p:nvSpPr>
        <p:spPr>
          <a:xfrm>
            <a:off x="778528" y="2023818"/>
            <a:ext cx="7642045" cy="738505"/>
          </a:xfrm>
          <a:prstGeom prst="rect">
            <a:avLst/>
          </a:prstGeom>
          <a:noFill/>
        </p:spPr>
        <p:txBody>
          <a:bodyPr wrap="square" rtlCol="0">
            <a:spAutoFit/>
          </a:bodyPr>
          <a:lstStyle/>
          <a:p>
            <a:pPr algn="r">
              <a:lnSpc>
                <a:spcPct val="130000"/>
              </a:lnSpc>
              <a:spcAft>
                <a:spcPts val="0"/>
              </a:spcAft>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endParaRPr lang="zh-CN" altLang="en-US" sz="1540"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822008" y="2022847"/>
            <a:ext cx="7532087" cy="4509135"/>
            <a:chOff x="2136194" y="3006911"/>
            <a:chExt cx="19574012" cy="11718114"/>
          </a:xfrm>
        </p:grpSpPr>
        <p:sp>
          <p:nvSpPr>
            <p:cNvPr id="15" name="矩形 14"/>
            <p:cNvSpPr/>
            <p:nvPr/>
          </p:nvSpPr>
          <p:spPr>
            <a:xfrm>
              <a:off x="2136194" y="3006911"/>
              <a:ext cx="19574012" cy="11718114"/>
            </a:xfrm>
            <a:prstGeom prst="rect">
              <a:avLst/>
            </a:prstGeom>
          </p:spPr>
          <p:txBody>
            <a:bodyPr wrap="square">
              <a:spAutoFit/>
            </a:bodyPr>
            <a:lstStyle/>
            <a:p>
              <a:pPr eaLnBrk="1" hangingPunct="1">
                <a:lnSpc>
                  <a:spcPct val="130000"/>
                </a:lnSpc>
                <a:buNone/>
              </a:pPr>
              <a:r>
                <a:rPr lang="en-US" altLang="zh-CN" sz="1695" b="1" dirty="0">
                  <a:latin typeface="微软雅黑" panose="020B0503020204020204" charset="-122"/>
                  <a:ea typeface="微软雅黑" panose="020B0503020204020204" charset="-122"/>
                  <a:cs typeface="Times New Roman" panose="02020603050405020304" pitchFamily="18" charset="0"/>
                </a:rPr>
                <a:t>【</a:t>
              </a:r>
              <a:r>
                <a:rPr lang="zh-CN" altLang="en-US" sz="1695" b="1" dirty="0">
                  <a:latin typeface="微软雅黑" panose="020B0503020204020204" charset="-122"/>
                  <a:ea typeface="微软雅黑" panose="020B0503020204020204" charset="-122"/>
                  <a:cs typeface="Times New Roman" panose="02020603050405020304" pitchFamily="18" charset="0"/>
                </a:rPr>
                <a:t>技法小练</a:t>
              </a:r>
              <a:r>
                <a:rPr lang="en-US" altLang="zh-CN" sz="1695" b="1" dirty="0">
                  <a:latin typeface="微软雅黑" panose="020B0503020204020204" charset="-122"/>
                  <a:ea typeface="微软雅黑" panose="020B0503020204020204" charset="-122"/>
                  <a:cs typeface="Times New Roman" panose="02020603050405020304" pitchFamily="18" charset="0"/>
                </a:rPr>
                <a:t>】</a:t>
              </a:r>
              <a:endParaRPr lang="en-US" altLang="zh-CN" sz="1695" b="1"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zh-CN" sz="1695" dirty="0">
                  <a:latin typeface="微软雅黑" panose="020B0503020204020204" charset="-122"/>
                  <a:ea typeface="微软雅黑" panose="020B0503020204020204" charset="-122"/>
                </a:rPr>
                <a:t>阅读下面的文言短文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运用“位置定性法”确定文中画横线的句子中加点词的词性和用法</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并翻译全句。</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张</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良尝闲从容步游下邳圯上</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有一老父</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衣褐</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至良所</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直堕其履圯下</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顾谓良曰</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“孺子</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下取履</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良鄂然</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欲殴之。为其老</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强忍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下取履。</a:t>
              </a:r>
              <a:r>
                <a:rPr lang="zh-CN" altLang="zh-CN" sz="1695" u="sng" dirty="0">
                  <a:latin typeface="微软雅黑" panose="020B0503020204020204" charset="-122"/>
                  <a:ea typeface="微软雅黑" panose="020B0503020204020204" charset="-122"/>
                </a:rPr>
                <a:t>父曰</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“履我</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”良业为取履</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因长跪履之。</a:t>
              </a:r>
              <a:r>
                <a:rPr lang="zh-CN" altLang="zh-CN" sz="1695" dirty="0">
                  <a:latin typeface="微软雅黑" panose="020B0503020204020204" charset="-122"/>
                  <a:ea typeface="微软雅黑" panose="020B0503020204020204" charset="-122"/>
                </a:rPr>
                <a:t>父以足受</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笑而去。良殊大惊</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随目之。</a:t>
              </a:r>
              <a:r>
                <a:rPr lang="zh-CN" altLang="zh-CN" sz="1695" u="sng" dirty="0">
                  <a:latin typeface="微软雅黑" panose="020B0503020204020204" charset="-122"/>
                  <a:ea typeface="微软雅黑" panose="020B0503020204020204" charset="-122"/>
                </a:rPr>
                <a:t>父去里所</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复还</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曰</a:t>
              </a:r>
              <a:r>
                <a:rPr lang="en-US" altLang="zh-CN" sz="1695" u="sng" dirty="0">
                  <a:latin typeface="微软雅黑" panose="020B0503020204020204" charset="-122"/>
                  <a:ea typeface="微软雅黑" panose="020B0503020204020204" charset="-122"/>
                </a:rPr>
                <a:t>:</a:t>
              </a:r>
              <a:endParaRPr lang="en-US" altLang="zh-CN" sz="1695" u="sng" dirty="0">
                <a:latin typeface="微软雅黑" panose="020B0503020204020204" charset="-122"/>
                <a:ea typeface="微软雅黑" panose="020B0503020204020204" charset="-122"/>
              </a:endParaRPr>
            </a:p>
            <a:p>
              <a:pPr>
                <a:lnSpc>
                  <a:spcPct val="130000"/>
                </a:lnSpc>
              </a:pPr>
              <a:r>
                <a:rPr lang="zh-CN" altLang="zh-CN" sz="1695" u="sng" dirty="0">
                  <a:latin typeface="微软雅黑" panose="020B0503020204020204" charset="-122"/>
                  <a:ea typeface="微软雅黑" panose="020B0503020204020204" charset="-122"/>
                </a:rPr>
                <a:t>“孺子可教矣。后五日平明</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与我会此。”良因怪之</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跪曰</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“诺。”</a:t>
              </a:r>
              <a:r>
                <a:rPr lang="zh-CN" altLang="zh-CN" sz="1695" dirty="0">
                  <a:latin typeface="微软雅黑" panose="020B0503020204020204" charset="-122"/>
                  <a:ea typeface="微软雅黑" panose="020B0503020204020204" charset="-122"/>
                </a:rPr>
                <a:t>五日平明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良往。父已先在</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怒曰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“与老人期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何也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“后五日早会。”五日鸡鸣</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良往。父又先在</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复怒曰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何也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“后五日复早来。”五日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良夜未半往。有顷</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父亦来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喜曰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“当如是。”</a:t>
              </a:r>
              <a:endParaRPr lang="zh-CN" altLang="zh-CN" sz="1695" dirty="0">
                <a:latin typeface="微软雅黑" panose="020B0503020204020204" charset="-122"/>
                <a:ea typeface="微软雅黑" panose="020B0503020204020204" charset="-122"/>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
          <p:nvSpPr>
            <p:cNvPr id="9" name="TextBox 8"/>
            <p:cNvSpPr txBox="1"/>
            <p:nvPr/>
          </p:nvSpPr>
          <p:spPr>
            <a:xfrm>
              <a:off x="12673732" y="6596280"/>
              <a:ext cx="4071966"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0" name="TextBox 9"/>
            <p:cNvSpPr txBox="1"/>
            <p:nvPr/>
          </p:nvSpPr>
          <p:spPr>
            <a:xfrm>
              <a:off x="3816748" y="8180456"/>
              <a:ext cx="4071966"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5" name="矩形 14"/>
          <p:cNvSpPr/>
          <p:nvPr/>
        </p:nvSpPr>
        <p:spPr>
          <a:xfrm>
            <a:off x="822008" y="2022847"/>
            <a:ext cx="7740107" cy="4509135"/>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rPr>
              <a:t>(1)</a:t>
            </a:r>
            <a:r>
              <a:rPr lang="zh-CN" altLang="zh-CN" sz="1695" dirty="0">
                <a:latin typeface="微软雅黑" panose="020B0503020204020204" charset="-122"/>
                <a:ea typeface="微软雅黑" panose="020B0503020204020204" charset="-122"/>
              </a:rPr>
              <a:t>有一老父</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衣褐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至良所</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直堕其履圯下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顾谓良曰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“孺子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下取履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衣</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句中成分是</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句中词性是</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用法是</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释义是</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a:t>
            </a:r>
            <a:r>
              <a:rPr lang="en-US" altLang="zh-CN" sz="1695" u="sng" dirty="0">
                <a:latin typeface="微软雅黑" panose="020B0503020204020204" charset="-122"/>
                <a:ea typeface="微软雅黑" panose="020B0503020204020204" charset="-122"/>
              </a:rPr>
              <a:t> _______________________________________________________________________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zh-CN" sz="1695" dirty="0">
                <a:latin typeface="微软雅黑" panose="020B0503020204020204" charset="-122"/>
                <a:ea typeface="微软雅黑" panose="020B0503020204020204" charset="-122"/>
              </a:rPr>
              <a:t>父曰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“履我</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”良业为取履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因长跪履之。</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句中成分是</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句中词性是</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用法是</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释义是</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a:t>
            </a:r>
            <a:r>
              <a:rPr lang="en-US" altLang="zh-CN" sz="1695" u="sng" dirty="0">
                <a:latin typeface="微软雅黑" panose="020B0503020204020204" charset="-122"/>
                <a:ea typeface="微软雅黑" panose="020B0503020204020204" charset="-122"/>
              </a:rPr>
              <a:t> _______________________________________________________________________</a:t>
            </a:r>
            <a:endParaRPr lang="en-US" altLang="zh-CN" sz="1695" u="sng"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zh-CN" sz="1695" dirty="0">
                <a:latin typeface="微软雅黑" panose="020B0503020204020204" charset="-122"/>
                <a:ea typeface="微软雅黑" panose="020B0503020204020204" charset="-122"/>
              </a:rPr>
              <a:t>父去里所</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复还</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“孺子可教矣。后五日平明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与我会此。”良因怪之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跪曰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“诺。”</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怪</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句中成分是</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句中词性是</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用法是</a:t>
            </a:r>
            <a:r>
              <a:rPr lang="zh-CN" altLang="zh-CN" sz="1695" u="sng"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释义是</a:t>
            </a:r>
            <a:r>
              <a:rPr lang="zh-CN" altLang="zh-CN" sz="1695" u="sng"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a:t>
            </a:r>
            <a:r>
              <a:rPr lang="en-US" altLang="zh-CN" sz="1695" u="sng" dirty="0">
                <a:latin typeface="微软雅黑" panose="020B0503020204020204" charset="-122"/>
                <a:ea typeface="微软雅黑" panose="020B0503020204020204" charset="-122"/>
              </a:rPr>
              <a:t> _______________________________________________________________________</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78528" y="1999553"/>
            <a:ext cx="7619048" cy="23992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822008" y="2022847"/>
            <a:ext cx="7532087"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谓语　动词　名词活用为动词　穿</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见参考译文中第一处画横线的句子。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谓语　动词　名词活用为动词　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穿鞋</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见参考译文中第二处画横线的句子。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谓语　动词　意动　认为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奇怪</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见参考译文中第三处画横线的句子。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78528" y="1999553"/>
            <a:ext cx="7619048" cy="33136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822008" y="2022847"/>
            <a:ext cx="7532087" cy="3489325"/>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参考译文</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张良曾经闲暇时在下邳的桥上不慌不忙地步行</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有一位老人</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穿着粗布衣裳</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来到张良所在的地方</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故意把鞋掉到桥下</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回过头对张良说</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“年轻人</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下去</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给我</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把鞋子取上来</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张良感到非常吃惊</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想要打他。因为看他年纪大</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竭力忍住怒气</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下去把鞋子取了上来。</a:t>
            </a:r>
            <a:r>
              <a:rPr lang="zh-CN" altLang="zh-CN" sz="1695" u="sng" dirty="0">
                <a:latin typeface="微软雅黑" panose="020B0503020204020204" charset="-122"/>
                <a:ea typeface="微软雅黑" panose="020B0503020204020204" charset="-122"/>
              </a:rPr>
              <a:t>老人说</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“给我把鞋穿上</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”张良已经替他把鞋子取上来了</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于是就直身而跪地给他穿上鞋。</a:t>
            </a:r>
            <a:r>
              <a:rPr lang="zh-CN" altLang="zh-CN" sz="1695" dirty="0">
                <a:latin typeface="微软雅黑" panose="020B0503020204020204" charset="-122"/>
                <a:ea typeface="微软雅黑" panose="020B0503020204020204" charset="-122"/>
              </a:rPr>
              <a:t>老人把脚伸出穿上鞋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大笑着离开了。张良很吃惊</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目送着他离去。</a:t>
            </a:r>
            <a:r>
              <a:rPr lang="zh-CN" altLang="zh-CN" sz="1695" u="sng" dirty="0">
                <a:latin typeface="微软雅黑" panose="020B0503020204020204" charset="-122"/>
                <a:ea typeface="微软雅黑" panose="020B0503020204020204" charset="-122"/>
              </a:rPr>
              <a:t>老人走了一里来路</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又返回来</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对张良</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说</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你</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这个年轻人</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有出息</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我</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可以把本事传给你。五天之后天亮时</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在这里跟我相会。”张良对这件事感到很奇怪</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跪下说</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“好。”</a:t>
            </a:r>
            <a:r>
              <a:rPr lang="zh-CN" altLang="zh-CN" sz="1695" dirty="0">
                <a:latin typeface="微软雅黑" panose="020B0503020204020204" charset="-122"/>
                <a:ea typeface="微软雅黑" panose="020B0503020204020204" charset="-122"/>
              </a:rPr>
              <a:t> 五天之后天亮时</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张良到那里去。老人已经先在</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78528" y="1999553"/>
            <a:ext cx="7619048" cy="331363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822008" y="2022847"/>
            <a:ext cx="7532087" cy="2130425"/>
          </a:xfrm>
          <a:prstGeom prst="rect">
            <a:avLst/>
          </a:prstGeom>
        </p:spPr>
        <p:txBody>
          <a:bodyPr wrap="square">
            <a:spAutoFit/>
          </a:bodyPr>
          <a:lstStyle/>
          <a:p>
            <a:pPr>
              <a:lnSpc>
                <a:spcPct val="130000"/>
              </a:lnSpc>
            </a:pPr>
            <a:r>
              <a:rPr lang="zh-CN" altLang="zh-CN" sz="1695" dirty="0">
                <a:latin typeface="微软雅黑" panose="020B0503020204020204" charset="-122"/>
                <a:ea typeface="微软雅黑" panose="020B0503020204020204" charset="-122"/>
              </a:rPr>
              <a:t>那里了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他</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非常生气地说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你</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跟老人约会</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比老人还</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来得晚</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为什么</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这样</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呢</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说完老人就</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走了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“五天之后早点来相会。” 五天之后鸡叫的时候</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张良就到那里去了。老人又已经先在那里了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他</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又非常生气地说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你又比老人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来得晚</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为什么</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这样</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呢</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说完老人就</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走了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“五天之后再早点来相会。”五天之后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张良不到夜半就到了那里。过了一会儿</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老人也到了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老人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很高兴地说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“应该像这样</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才对</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778528" y="2071273"/>
            <a:ext cx="7619048" cy="24106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797976" y="2057223"/>
            <a:ext cx="7580153" cy="1110615"/>
          </a:xfrm>
          <a:prstGeom prst="rect">
            <a:avLst/>
          </a:prstGeom>
        </p:spPr>
        <p:txBody>
          <a:bodyPr wrap="square">
            <a:spAutoFit/>
          </a:bodyPr>
          <a:lstStyle/>
          <a:p>
            <a:pPr eaLnBrk="1" hangingPunct="1">
              <a:lnSpc>
                <a:spcPct val="130000"/>
              </a:lnSpc>
              <a:buNone/>
            </a:pPr>
            <a:r>
              <a:rPr lang="zh-CN" altLang="en-US" sz="1695" b="1" dirty="0">
                <a:latin typeface="微软雅黑" panose="020B0503020204020204" charset="-122"/>
                <a:ea typeface="微软雅黑" panose="020B0503020204020204" charset="-122"/>
                <a:cs typeface="Times New Roman" panose="02020603050405020304" pitchFamily="18" charset="0"/>
              </a:rPr>
              <a:t>温馨提醒  </a:t>
            </a:r>
            <a:endParaRPr lang="zh-CN" altLang="en-US" sz="1695" b="1"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教材梳理</a:t>
            </a: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请见速查速记</a:t>
            </a:r>
            <a:r>
              <a:rPr lang="en-US" altLang="zh-CN" sz="1695" dirty="0">
                <a:latin typeface="微软雅黑" panose="020B0503020204020204" charset="-122"/>
                <a:ea typeface="微软雅黑" panose="020B0503020204020204" charset="-122"/>
                <a:cs typeface="Times New Roman" panose="02020603050405020304" pitchFamily="18" charset="0"/>
              </a:rPr>
              <a:t>P066</a:t>
            </a:r>
            <a:r>
              <a:rPr lang="zh-CN" altLang="en-US" sz="1695" dirty="0">
                <a:latin typeface="微软雅黑" panose="020B0503020204020204" charset="-122"/>
                <a:ea typeface="微软雅黑" panose="020B0503020204020204" charset="-122"/>
                <a:cs typeface="Times New Roman" panose="02020603050405020304" pitchFamily="18" charset="0"/>
              </a:rPr>
              <a:t>。</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b="1"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639780" y="3533123"/>
            <a:ext cx="7559577" cy="116376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608254" y="3579997"/>
            <a:ext cx="7587066"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例句中的“西”是名词做状语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向西。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项中的“愚”是形容词做名词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愚人。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项中的“水”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名词做动词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游水。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项中的“日”是名词做状语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每天。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项中的“舞”“泣”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使动用法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起舞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哭泣。</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4" name="组合 3"/>
          <p:cNvGrpSpPr/>
          <p:nvPr/>
        </p:nvGrpSpPr>
        <p:grpSpPr>
          <a:xfrm>
            <a:off x="751039" y="1972063"/>
            <a:ext cx="7697024" cy="1790065"/>
            <a:chOff x="1951762" y="2874936"/>
            <a:chExt cx="20002640" cy="4651931"/>
          </a:xfrm>
        </p:grpSpPr>
        <p:sp>
          <p:nvSpPr>
            <p:cNvPr id="69" name="TextBox 68"/>
            <p:cNvSpPr txBox="1"/>
            <p:nvPr/>
          </p:nvSpPr>
          <p:spPr>
            <a:xfrm>
              <a:off x="1951762" y="2874936"/>
              <a:ext cx="20002640" cy="4651931"/>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8.</a:t>
              </a:r>
              <a:r>
                <a:rPr lang="zh-CN" altLang="en-US" sz="1695" dirty="0">
                  <a:latin typeface="微软雅黑" panose="020B0503020204020204" charset="-122"/>
                  <a:ea typeface="微软雅黑" panose="020B0503020204020204" charset="-122"/>
                </a:rPr>
                <a:t>  下列句子中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加点词语的用法与例句相同的一项是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例句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涣丧西归</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是故圣益圣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愚益愚                  </a:t>
              </a: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假舟楫者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非能水也</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君子博学而日参省乎己            </a:t>
              </a: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舞幽壑之潜蛟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泣孤舟之嫠妇</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50000"/>
                    <a:lumOff val="50000"/>
                  </a:schemeClr>
                </a:solidFill>
                <a:latin typeface="微软雅黑" panose="020B0503020204020204" charset="-122"/>
                <a:ea typeface="微软雅黑" panose="020B0503020204020204" charset="-122"/>
              </a:endParaRPr>
            </a:p>
          </p:txBody>
        </p:sp>
        <p:sp>
          <p:nvSpPr>
            <p:cNvPr id="10" name="TextBox 72"/>
            <p:cNvSpPr txBox="1"/>
            <p:nvPr/>
          </p:nvSpPr>
          <p:spPr>
            <a:xfrm>
              <a:off x="2451828" y="4083301"/>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72"/>
            <p:cNvSpPr txBox="1"/>
            <p:nvPr/>
          </p:nvSpPr>
          <p:spPr>
            <a:xfrm>
              <a:off x="3672732" y="4973185"/>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72"/>
            <p:cNvSpPr txBox="1"/>
            <p:nvPr/>
          </p:nvSpPr>
          <p:spPr>
            <a:xfrm>
              <a:off x="3528716" y="5921932"/>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72"/>
            <p:cNvSpPr txBox="1"/>
            <p:nvPr/>
          </p:nvSpPr>
          <p:spPr>
            <a:xfrm>
              <a:off x="12457708" y="4960368"/>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6" name="TextBox 72"/>
            <p:cNvSpPr txBox="1"/>
            <p:nvPr/>
          </p:nvSpPr>
          <p:spPr>
            <a:xfrm>
              <a:off x="12457708" y="5896515"/>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778528" y="2071273"/>
            <a:ext cx="7619048" cy="24383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797976" y="2057223"/>
            <a:ext cx="7580153" cy="770890"/>
          </a:xfrm>
          <a:prstGeom prst="rect">
            <a:avLst/>
          </a:prstGeom>
        </p:spPr>
        <p:txBody>
          <a:bodyPr wrap="square">
            <a:spAutoFit/>
          </a:bodyPr>
          <a:lstStyle/>
          <a:p>
            <a:pPr eaLnBrk="1" hangingPunct="1">
              <a:lnSpc>
                <a:spcPct val="130000"/>
              </a:lnSpc>
              <a:buNone/>
            </a:pPr>
            <a:r>
              <a:rPr lang="zh-CN" altLang="en-US" sz="1695" b="1" dirty="0">
                <a:latin typeface="微软雅黑" panose="020B0503020204020204" charset="-122"/>
                <a:ea typeface="微软雅黑" panose="020B0503020204020204" charset="-122"/>
                <a:cs typeface="Times New Roman" panose="02020603050405020304" pitchFamily="18" charset="0"/>
              </a:rPr>
              <a:t>跟踪训练验收</a:t>
            </a:r>
            <a:endParaRPr lang="zh-CN" altLang="en-US" sz="1695" b="1"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请完成子母变式练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032657" y="2496607"/>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1</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75791" y="3799827"/>
            <a:ext cx="3903491" cy="321945"/>
          </a:xfrm>
          <a:prstGeom prst="rect">
            <a:avLst/>
          </a:prstGeom>
          <a:noFill/>
        </p:spPr>
        <p:txBody>
          <a:bodyPr wrap="square" rtlCol="0">
            <a:spAutoFit/>
          </a:bodyPr>
          <a:lstStyle/>
          <a:p>
            <a:pPr algn="ctr"/>
            <a:r>
              <a:rPr lang="zh-CN" altLang="en-US" sz="1500" dirty="0">
                <a:latin typeface="微软雅黑" panose="020B0503020204020204" charset="-122"/>
                <a:ea typeface="微软雅黑" panose="020B0503020204020204" charset="-122"/>
                <a:hlinkClick r:id="rId1" action="ppaction://hlinksldjump"/>
              </a:rPr>
              <a:t>子母题型变式  </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2" action="ppaction://hlinksldjump"/>
              </a:rPr>
              <a:t>考点技法精讲 </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3032657" y="2856725"/>
            <a:ext cx="5529458" cy="660400"/>
          </a:xfrm>
          <a:prstGeom prst="rect">
            <a:avLst/>
          </a:prstGeom>
          <a:noFill/>
        </p:spPr>
        <p:txBody>
          <a:bodyPr wrap="square" rtlCol="0">
            <a:spAutoFit/>
          </a:bodyPr>
          <a:lstStyle/>
          <a:p>
            <a:r>
              <a:rPr lang="zh-CN" altLang="en-US" sz="3695" b="1" dirty="0">
                <a:latin typeface="微软雅黑" panose="020B0503020204020204" charset="-122"/>
                <a:ea typeface="微软雅黑" panose="020B0503020204020204" charset="-122"/>
              </a:rPr>
              <a:t>文言断句</a:t>
            </a:r>
            <a:endParaRPr lang="zh-CN" altLang="en-US" sz="3695" b="1" dirty="0">
              <a:latin typeface="微软雅黑" panose="020B0503020204020204" charset="-122"/>
              <a:ea typeface="微软雅黑" panose="020B0503020204020204" charset="-122"/>
            </a:endParaRPr>
          </a:p>
        </p:txBody>
      </p:sp>
    </p:spTree>
  </p:cSld>
  <p:clrMapOvr>
    <a:masterClrMapping/>
  </p:clrMapOvr>
  <p:transition>
    <p:pull dir="d"/>
  </p:transition>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51039" y="2002052"/>
            <a:ext cx="7646537" cy="23690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TextBox 7"/>
          <p:cNvSpPr txBox="1"/>
          <p:nvPr/>
        </p:nvSpPr>
        <p:spPr>
          <a:xfrm>
            <a:off x="751039" y="1996145"/>
            <a:ext cx="7450863" cy="2251075"/>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在“古诗文阅读”中对该考点提出的要求是正确断句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级</a:t>
            </a:r>
            <a:endParaRPr lang="en-US" altLang="zh-CN" sz="1695" dirty="0">
              <a:latin typeface="微软雅黑" panose="020B0503020204020204" charset="-122"/>
              <a:ea typeface="微软雅黑" panose="020B0503020204020204" charset="-122"/>
            </a:endParaRPr>
          </a:p>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zh-CN" altLang="en-US" sz="1385" b="1" dirty="0">
                <a:solidFill>
                  <a:srgbClr val="EF8340"/>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断句是文言文考查的传统方式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是学生学习文言文的基本功。从高考命题来看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断句题有两种形式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一是客观选择题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二是主观断句题。相对而言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客观选择题难度低于主观断句题</a:t>
            </a:r>
            <a:r>
              <a:rPr lang="en-US" altLang="zh-CN" sz="1695" dirty="0">
                <a:latin typeface="微软雅黑" panose="020B0503020204020204" charset="-122"/>
                <a:ea typeface="微软雅黑" panose="020B0503020204020204" charset="-122"/>
              </a:rPr>
              <a:t>,2014—2019</a:t>
            </a:r>
            <a:r>
              <a:rPr lang="zh-CN" altLang="en-US" sz="1695" dirty="0">
                <a:latin typeface="微软雅黑" panose="020B0503020204020204" charset="-122"/>
                <a:ea typeface="微软雅黑" panose="020B0503020204020204" charset="-122"/>
              </a:rPr>
              <a:t>年全国卷都以客观题的形式截取文言文所选文本中的语句进行考查。对于这一考点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复习时要加以重视</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686376" y="2040576"/>
            <a:ext cx="7711199" cy="3829685"/>
            <a:chOff x="1783720" y="3052983"/>
            <a:chExt cx="20039479" cy="9952394"/>
          </a:xfrm>
        </p:grpSpPr>
        <p:sp>
          <p:nvSpPr>
            <p:cNvPr id="8" name="TextBox 68"/>
            <p:cNvSpPr txBox="1"/>
            <p:nvPr/>
          </p:nvSpPr>
          <p:spPr>
            <a:xfrm>
              <a:off x="1783720" y="3052983"/>
              <a:ext cx="20039479" cy="9952394"/>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的为本考点题</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en-US" altLang="zh-CN" sz="1695" b="1"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2018</a:t>
              </a:r>
              <a:r>
                <a:rPr lang="zh-CN" altLang="zh-CN"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Ⅰ</a:t>
              </a:r>
              <a:r>
                <a:rPr lang="en-US" altLang="zh-CN" sz="1695" b="1"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阅读下面的文言文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完成题目。</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鲁芝字世英</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扶风郿人也。</a:t>
              </a:r>
              <a:r>
                <a:rPr lang="zh-CN" altLang="zh-CN" sz="1695" u="wavy" dirty="0">
                  <a:latin typeface="微软雅黑" panose="020B0503020204020204" charset="-122"/>
                  <a:ea typeface="微软雅黑" panose="020B0503020204020204" charset="-122"/>
                </a:rPr>
                <a:t>世有名德为西州豪族父为郭汜所害芝襁褓流离年十七乃移居雍</a:t>
              </a:r>
              <a:r>
                <a:rPr lang="zh-CN" altLang="zh-CN" sz="1695" dirty="0">
                  <a:latin typeface="微软雅黑" panose="020B0503020204020204" charset="-122"/>
                  <a:ea typeface="微软雅黑" panose="020B0503020204020204" charset="-122"/>
                </a:rPr>
                <a:t>耽思坟籍。郡举上计吏</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州辟别驾。魏车骑将军郭淮为雍州刺史</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深敬重之。举孝廉</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除郎中。后拜骑都尉、参军事、行安南太守</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迁尚书郎。曹真出督关右</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又参大司马军事。真薨</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宣帝代焉</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乃引芝参骠骑军事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转天水太守。</a:t>
              </a:r>
              <a:r>
                <a:rPr lang="zh-CN" altLang="zh-CN" sz="1695" u="wavy" dirty="0">
                  <a:latin typeface="微软雅黑" panose="020B0503020204020204" charset="-122"/>
                  <a:ea typeface="微软雅黑" panose="020B0503020204020204" charset="-122"/>
                </a:rPr>
                <a:t>郡邻于蜀数被侵掠户口减削寇盗充斥芝倾心镇卫更造城市数年间旧境悉复</a:t>
              </a:r>
              <a:r>
                <a:rPr lang="zh-CN" altLang="zh-CN" sz="1695" dirty="0">
                  <a:latin typeface="微软雅黑" panose="020B0503020204020204" charset="-122"/>
                  <a:ea typeface="微软雅黑" panose="020B0503020204020204" charset="-122"/>
                </a:rPr>
                <a:t>迁广平太守。天水夷夏慕德</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老幼赴阙献书</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乞留芝。魏明帝许焉。曹爽辅政</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引为司马。芝屡有谠言嘉谋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爽弗能纳。及宣帝起兵诛爽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芝率余众犯门斩关</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驰出赴爽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劝爽曰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“公居伊周之位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一旦以罪见黜</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虽欲牵黄犬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复可得乎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若挟天子保许昌</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杖大威以羽檄征四方兵</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孰</a:t>
              </a:r>
              <a:endParaRPr lang="zh-CN" altLang="zh-CN" sz="1695" dirty="0">
                <a:latin typeface="微软雅黑" panose="020B0503020204020204" charset="-122"/>
                <a:ea typeface="微软雅黑" panose="020B0503020204020204" charset="-122"/>
              </a:endParaRPr>
            </a:p>
          </p:txBody>
        </p:sp>
        <p:sp>
          <p:nvSpPr>
            <p:cNvPr id="9" name="TextBox 72"/>
            <p:cNvSpPr txBox="1"/>
            <p:nvPr/>
          </p:nvSpPr>
          <p:spPr>
            <a:xfrm>
              <a:off x="4248796" y="6127308"/>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72"/>
            <p:cNvSpPr txBox="1"/>
            <p:nvPr/>
          </p:nvSpPr>
          <p:spPr>
            <a:xfrm>
              <a:off x="4487811" y="9541301"/>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686376" y="2040576"/>
            <a:ext cx="7823488" cy="3149600"/>
            <a:chOff x="1783720" y="3052983"/>
            <a:chExt cx="20331288" cy="8185023"/>
          </a:xfrm>
        </p:grpSpPr>
        <p:sp>
          <p:nvSpPr>
            <p:cNvPr id="8" name="TextBox 68"/>
            <p:cNvSpPr txBox="1"/>
            <p:nvPr/>
          </p:nvSpPr>
          <p:spPr>
            <a:xfrm>
              <a:off x="1783720" y="3052983"/>
              <a:ext cx="20323059" cy="8185023"/>
            </a:xfrm>
            <a:prstGeom prst="rect">
              <a:avLst/>
            </a:prstGeom>
            <a:noFill/>
          </p:spPr>
          <p:txBody>
            <a:bodyPr wrap="square" rtlCol="0">
              <a:spAutoFit/>
            </a:bodyPr>
            <a:lstStyle/>
            <a:p>
              <a:pPr>
                <a:lnSpc>
                  <a:spcPct val="130000"/>
                </a:lnSpc>
              </a:pPr>
              <a:r>
                <a:rPr lang="zh-CN" altLang="zh-CN" sz="1695" dirty="0">
                  <a:latin typeface="微软雅黑" panose="020B0503020204020204" charset="-122"/>
                  <a:ea typeface="微软雅黑" panose="020B0503020204020204" charset="-122"/>
                </a:rPr>
                <a:t>敢不从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舍此而去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欲就东市</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岂不痛哉</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wavy" dirty="0">
                  <a:latin typeface="微软雅黑" panose="020B0503020204020204" charset="-122"/>
                  <a:ea typeface="微软雅黑" panose="020B0503020204020204" charset="-122"/>
                </a:rPr>
                <a:t>爽懦惑不能用遂委身受戮芝坐爽下狱当死而口不讼直志不苟免宣帝嘉之赦而不诛俄而起为并州刺史</a:t>
              </a:r>
              <a:r>
                <a:rPr lang="zh-CN" altLang="zh-CN" sz="1695" u="sng" dirty="0">
                  <a:latin typeface="微软雅黑" panose="020B0503020204020204" charset="-122"/>
                  <a:ea typeface="微软雅黑" panose="020B0503020204020204" charset="-122"/>
                </a:rPr>
                <a:t>诸葛诞以寿春叛</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魏帝出征</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芝率荆州文武以为先驱。</a:t>
              </a:r>
              <a:r>
                <a:rPr lang="zh-CN" altLang="zh-CN" sz="1695" dirty="0">
                  <a:latin typeface="微软雅黑" panose="020B0503020204020204" charset="-122"/>
                  <a:ea typeface="微软雅黑" panose="020B0503020204020204" charset="-122"/>
                </a:rPr>
                <a:t>诞平</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迁大尚书</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掌刑理。武帝践阼</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转镇东将军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进爵为侯。</a:t>
              </a:r>
              <a:r>
                <a:rPr lang="zh-CN" altLang="zh-CN" sz="1695" u="sng" dirty="0">
                  <a:latin typeface="微软雅黑" panose="020B0503020204020204" charset="-122"/>
                  <a:ea typeface="微软雅黑" panose="020B0503020204020204" charset="-122"/>
                </a:rPr>
                <a:t>帝以芝清忠履正</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素无居宅</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使军兵为作屋五十间。</a:t>
              </a:r>
              <a:r>
                <a:rPr lang="zh-CN" altLang="zh-CN" sz="1695" dirty="0">
                  <a:latin typeface="微软雅黑" panose="020B0503020204020204" charset="-122"/>
                  <a:ea typeface="微软雅黑" panose="020B0503020204020204" charset="-122"/>
                </a:rPr>
                <a:t>芝以年及悬车</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告老逊位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章表十余上</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于是征为光禄大夫</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位特进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给吏卒</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门施行马。羊祜为车骑将军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乃以位让芝</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wavy" dirty="0">
                  <a:latin typeface="微软雅黑" panose="020B0503020204020204" charset="-122"/>
                  <a:ea typeface="微软雅黑" panose="020B0503020204020204" charset="-122"/>
                </a:rPr>
                <a:t>光禄大夫鲁芝洁身寡欲和而不同服事华发以礼终始未蒙此选臣更越之何以塞天下之望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”上不从。其为人所重如是。泰始九年卒</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年八十四。帝为举哀</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谥曰贞</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赐茔田百亩。</a:t>
              </a:r>
              <a:endParaRPr lang="zh-CN" altLang="zh-CN"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节选自《晋书</a:t>
              </a:r>
              <a:r>
                <a:rPr lang="zh-CN" altLang="zh-CN" sz="1695" i="1"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鲁芝传》</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sp>
          <p:nvSpPr>
            <p:cNvPr id="9" name="TextBox 72"/>
            <p:cNvSpPr txBox="1"/>
            <p:nvPr/>
          </p:nvSpPr>
          <p:spPr>
            <a:xfrm>
              <a:off x="18043042" y="6074586"/>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72"/>
            <p:cNvSpPr txBox="1"/>
            <p:nvPr/>
          </p:nvSpPr>
          <p:spPr>
            <a:xfrm>
              <a:off x="14185900" y="5147646"/>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65134" y="2348360"/>
            <a:ext cx="7697024" cy="3149600"/>
          </a:xfrm>
          <a:prstGeom prst="rect">
            <a:avLst/>
          </a:prstGeom>
          <a:noFill/>
        </p:spPr>
        <p:txBody>
          <a:bodyPr wrap="square" rtlCol="0">
            <a:spAutoFit/>
          </a:bodyPr>
          <a:lstStyle/>
          <a:p>
            <a:pPr algn="just">
              <a:lnSpc>
                <a:spcPct val="130000"/>
              </a:lnSpc>
              <a:spcAft>
                <a:spcPts val="0"/>
              </a:spcAft>
            </a:pPr>
            <a:r>
              <a:rPr lang="zh-CN" altLang="en-US" sz="1695" kern="100" dirty="0">
                <a:solidFill>
                  <a:srgbClr val="EF8340"/>
                </a:solidFill>
                <a:latin typeface="微软雅黑" panose="020B0503020204020204" charset="-122"/>
                <a:ea typeface="微软雅黑" panose="020B0503020204020204" charset="-122"/>
                <a:cs typeface="Courier New" panose="02070309020205020404" pitchFamily="49" charset="0"/>
              </a:rPr>
              <a:t>*</a:t>
            </a: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下列对文中画波浪线部分的断句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(3</a:t>
            </a:r>
            <a:r>
              <a:rPr lang="zh-CN" altLang="en-US" sz="1695" kern="100" dirty="0">
                <a:latin typeface="微软雅黑" panose="020B0503020204020204" charset="-122"/>
                <a:ea typeface="微软雅黑" panose="020B0503020204020204" charset="-122"/>
                <a:cs typeface="Courier New" panose="02070309020205020404" pitchFamily="49" charset="0"/>
              </a:rPr>
              <a:t>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a:t>
            </a:r>
            <a:r>
              <a:rPr lang="zh-CN" altLang="en-US" sz="1695" kern="100" dirty="0">
                <a:latin typeface="微软雅黑" panose="020B0503020204020204" charset="-122"/>
                <a:ea typeface="微软雅黑" panose="020B0503020204020204" charset="-122"/>
                <a:cs typeface="Courier New" panose="02070309020205020404" pitchFamily="49" charset="0"/>
              </a:rPr>
              <a:t>爽懦惑不能用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遂委身受戮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芝坐爽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下狱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当死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而口不讼直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志不苟免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宣帝嘉之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赦而不诛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俄而起为并州刺史</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a:t>
            </a:r>
            <a:r>
              <a:rPr lang="zh-CN" altLang="en-US" sz="1695" kern="100" dirty="0">
                <a:latin typeface="微软雅黑" panose="020B0503020204020204" charset="-122"/>
                <a:ea typeface="微软雅黑" panose="020B0503020204020204" charset="-122"/>
                <a:cs typeface="Courier New" panose="02070309020205020404" pitchFamily="49" charset="0"/>
              </a:rPr>
              <a:t>爽懦惑不能用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遂委身受戮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芝坐爽下狱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当死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而口不讼直志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不苟免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宣帝嘉之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赦而不诛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俄而起为并州刺史</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a:t>
            </a:r>
            <a:r>
              <a:rPr lang="zh-CN" altLang="en-US" sz="1695" kern="100" dirty="0">
                <a:latin typeface="微软雅黑" panose="020B0503020204020204" charset="-122"/>
                <a:ea typeface="微软雅黑" panose="020B0503020204020204" charset="-122"/>
                <a:cs typeface="Courier New" panose="02070309020205020404" pitchFamily="49" charset="0"/>
              </a:rPr>
              <a:t>爽懦惑不能用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遂委身受戮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芝坐爽下狱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当死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而口不讼直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志不苟免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宣帝嘉之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赦而不诛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俄而起为并州刺史</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a:t>
            </a:r>
            <a:r>
              <a:rPr lang="zh-CN" altLang="en-US" sz="1695" kern="100" dirty="0">
                <a:latin typeface="微软雅黑" panose="020B0503020204020204" charset="-122"/>
                <a:ea typeface="微软雅黑" panose="020B0503020204020204" charset="-122"/>
                <a:cs typeface="Courier New" panose="02070309020205020404" pitchFamily="49" charset="0"/>
              </a:rPr>
              <a:t>爽懦惑不能用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遂委身受戮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芝坐爽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下狱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当死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而口不讼直志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不苟免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宣帝嘉之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赦而不诛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俄而起为并州刺史</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pSp>
        <p:nvGrpSpPr>
          <p:cNvPr id="8" name="组合 38"/>
          <p:cNvGrpSpPr/>
          <p:nvPr/>
        </p:nvGrpSpPr>
        <p:grpSpPr>
          <a:xfrm>
            <a:off x="792671" y="2029390"/>
            <a:ext cx="1208783" cy="352425"/>
            <a:chOff x="2074961" y="4329310"/>
            <a:chExt cx="2748627" cy="675013"/>
          </a:xfrm>
        </p:grpSpPr>
        <p:pic>
          <p:nvPicPr>
            <p:cNvPr id="9"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212992" y="4329310"/>
              <a:ext cx="2610596" cy="675013"/>
            </a:xfrm>
            <a:prstGeom prst="rect">
              <a:avLst/>
            </a:prstGeom>
          </p:spPr>
          <p:txBody>
            <a:bodyPr wrap="none">
              <a:spAutoFit/>
            </a:bodyPr>
            <a:lstStyle/>
            <a:p>
              <a:r>
                <a:rPr lang="zh-CN" altLang="en-US" sz="1695" b="1" spc="200" dirty="0">
                  <a:solidFill>
                    <a:schemeClr val="bg1"/>
                  </a:solidFill>
                  <a:latin typeface="微软雅黑" panose="020B0503020204020204" charset="-122"/>
                  <a:ea typeface="微软雅黑" panose="020B0503020204020204" charset="-122"/>
                </a:rPr>
                <a:t>原味母题</a:t>
              </a:r>
              <a:endParaRPr lang="zh-CN" altLang="en-US" sz="1695"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 calcmode="lin" valueType="num">
                                      <p:cBhvr>
                                        <p:cTn id="14" dur="500" fill="hold"/>
                                        <p:tgtEl>
                                          <p:spTgt spid="69"/>
                                        </p:tgtEl>
                                        <p:attrNameLst>
                                          <p:attrName>ppt_w</p:attrName>
                                        </p:attrNameLst>
                                      </p:cBhvr>
                                      <p:tavLst>
                                        <p:tav tm="0">
                                          <p:val>
                                            <p:fltVal val="0"/>
                                          </p:val>
                                        </p:tav>
                                        <p:tav tm="100000">
                                          <p:val>
                                            <p:strVal val="#ppt_w"/>
                                          </p:val>
                                        </p:tav>
                                      </p:tavLst>
                                    </p:anim>
                                    <p:anim calcmode="lin" valueType="num">
                                      <p:cBhvr>
                                        <p:cTn id="15" dur="500" fill="hold"/>
                                        <p:tgtEl>
                                          <p:spTgt spid="69"/>
                                        </p:tgtEl>
                                        <p:attrNameLst>
                                          <p:attrName>ppt_h</p:attrName>
                                        </p:attrNameLst>
                                      </p:cBhvr>
                                      <p:tavLst>
                                        <p:tav tm="0">
                                          <p:val>
                                            <p:fltVal val="0"/>
                                          </p:val>
                                        </p:tav>
                                        <p:tav tm="100000">
                                          <p:val>
                                            <p:strVal val="#ppt_h"/>
                                          </p:val>
                                        </p:tav>
                                      </p:tavLst>
                                    </p:anim>
                                    <p:animEffect transition="in" filter="fade">
                                      <p:cBhvr>
                                        <p:cTn id="16"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441"/>
            <a:ext cx="7619048" cy="19283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1999441"/>
            <a:ext cx="7619048"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本题考查文言断句。“芝坐爽下狱”不能断开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因为“坐”为“因犯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罪”的意思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如果是“芝坐爽”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显然翻译不通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所以排除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项。“而口不讼直志”中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讼”放在“不”之后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译为“争辩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辩解”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那么“直志”就应是名词短语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翻译为“正直的志向”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这样前后文不通。再从句式来看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口不讼直”与“志不苟免”句式结构相同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所以应从“直”后断开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故选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0551" y="2126691"/>
            <a:ext cx="7697024" cy="247015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下列对文中加点词语的相关内容的解说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(3</a:t>
            </a:r>
            <a:r>
              <a:rPr lang="zh-CN" altLang="en-US" sz="1695" kern="100" dirty="0">
                <a:latin typeface="微软雅黑" panose="020B0503020204020204" charset="-122"/>
                <a:ea typeface="微软雅黑" panose="020B0503020204020204" charset="-122"/>
                <a:cs typeface="Courier New" panose="02070309020205020404" pitchFamily="49" charset="0"/>
              </a:rPr>
              <a:t>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a:t>
            </a:r>
            <a:r>
              <a:rPr lang="zh-CN" altLang="en-US" sz="1695" kern="100" dirty="0">
                <a:latin typeface="微软雅黑" panose="020B0503020204020204" charset="-122"/>
                <a:ea typeface="微软雅黑" panose="020B0503020204020204" charset="-122"/>
                <a:cs typeface="Courier New" panose="02070309020205020404" pitchFamily="49" charset="0"/>
              </a:rPr>
              <a:t>三坟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五典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传为我国古代典籍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后又以“坟籍”“坟典”为古代典籍通称。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a:t>
            </a:r>
            <a:r>
              <a:rPr lang="zh-CN" altLang="en-US" sz="1695" kern="100" dirty="0">
                <a:latin typeface="微软雅黑" panose="020B0503020204020204" charset="-122"/>
                <a:ea typeface="微软雅黑" panose="020B0503020204020204" charset="-122"/>
                <a:cs typeface="Courier New" panose="02070309020205020404" pitchFamily="49" charset="0"/>
              </a:rPr>
              <a:t>阙”原指皇宫前面两侧的楼台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又可用作朝廷的代称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赴阙也指入朝觐见皇帝。</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a:t>
            </a:r>
            <a:r>
              <a:rPr lang="zh-CN" altLang="en-US" sz="1695" kern="100" dirty="0">
                <a:latin typeface="微软雅黑" panose="020B0503020204020204" charset="-122"/>
                <a:ea typeface="微软雅黑" panose="020B0503020204020204" charset="-122"/>
                <a:cs typeface="Courier New" panose="02070309020205020404" pitchFamily="49" charset="0"/>
              </a:rPr>
              <a:t>践阼”原指踏上古代庙堂前台阶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又表示用武力打败敌对势力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登上国君宝座。</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a:t>
            </a:r>
            <a:r>
              <a:rPr lang="zh-CN" altLang="en-US" sz="1695" kern="100" dirty="0">
                <a:latin typeface="微软雅黑" panose="020B0503020204020204" charset="-122"/>
                <a:ea typeface="微软雅黑" panose="020B0503020204020204" charset="-122"/>
                <a:cs typeface="Courier New" panose="02070309020205020404" pitchFamily="49" charset="0"/>
              </a:rPr>
              <a:t>逊位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也称为让位、退位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多指君王放弃职务和地位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这里指鲁芝的谦让行为。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1" name="矩形 10"/>
          <p:cNvSpPr/>
          <p:nvPr/>
        </p:nvSpPr>
        <p:spPr>
          <a:xfrm>
            <a:off x="746547" y="4161510"/>
            <a:ext cx="7697024" cy="10175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723549" y="4232552"/>
            <a:ext cx="7697024"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践阼”原指踏上古代庙堂前东阶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东阶为主位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表示皇帝即位、登基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这与是否“用武力打败敌对势力”无关。</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65134" y="1988147"/>
            <a:ext cx="7697024" cy="314960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下列对原文有关内容的概括和分析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(3</a:t>
            </a:r>
            <a:r>
              <a:rPr lang="zh-CN" altLang="en-US" sz="1695" kern="100" dirty="0">
                <a:latin typeface="微软雅黑" panose="020B0503020204020204" charset="-122"/>
                <a:ea typeface="微软雅黑" panose="020B0503020204020204" charset="-122"/>
                <a:cs typeface="Courier New" panose="02070309020205020404" pitchFamily="49" charset="0"/>
              </a:rPr>
              <a:t>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a:t>
            </a:r>
            <a:r>
              <a:rPr lang="zh-CN" altLang="en-US" sz="1695" kern="100" dirty="0">
                <a:latin typeface="微软雅黑" panose="020B0503020204020204" charset="-122"/>
                <a:ea typeface="微软雅黑" panose="020B0503020204020204" charset="-122"/>
                <a:cs typeface="Courier New" panose="02070309020205020404" pitchFamily="49" charset="0"/>
              </a:rPr>
              <a:t>鲁芝自小受苦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仕途少有挫折。他家本为豪族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但幼年失去父亲后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即流离失所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入仕后受到郭淮器重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后又随从曹真出督关右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官职也不断得到升迁。</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a:t>
            </a:r>
            <a:r>
              <a:rPr lang="zh-CN" altLang="en-US" sz="1695" kern="100" dirty="0">
                <a:latin typeface="微软雅黑" panose="020B0503020204020204" charset="-122"/>
                <a:ea typeface="微软雅黑" panose="020B0503020204020204" charset="-122"/>
                <a:cs typeface="Courier New" panose="02070309020205020404" pitchFamily="49" charset="0"/>
              </a:rPr>
              <a:t>鲁芝倾心革新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治政卓有成效。任天水太守时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蜀地饱受侵扰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人口减少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他全力守卫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修建城市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恢复旧境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离任时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天水各族百姓均请求让他留任。</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a:t>
            </a:r>
            <a:r>
              <a:rPr lang="zh-CN" altLang="en-US" sz="1695" kern="100" dirty="0">
                <a:latin typeface="微软雅黑" panose="020B0503020204020204" charset="-122"/>
                <a:ea typeface="微软雅黑" panose="020B0503020204020204" charset="-122"/>
                <a:cs typeface="Courier New" panose="02070309020205020404" pitchFamily="49" charset="0"/>
              </a:rPr>
              <a:t>鲁芝审时度势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进宫劝谏曹爽。曹爽辅政时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他在曹手下任司马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曹受到讨伐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他率部下驰援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并提出应对策略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劝曹挟天子以号令四方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然而未被采纳。</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a:t>
            </a:r>
            <a:r>
              <a:rPr lang="zh-CN" altLang="en-US" sz="1695" kern="100" dirty="0">
                <a:latin typeface="微软雅黑" panose="020B0503020204020204" charset="-122"/>
                <a:ea typeface="微软雅黑" panose="020B0503020204020204" charset="-122"/>
                <a:cs typeface="Courier New" panose="02070309020205020404" pitchFamily="49" charset="0"/>
              </a:rPr>
              <a:t>鲁芝洁身自好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深受羊祜推重。羊祜任车骑将军时辞让说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鲁芝为人清心寡欲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与人和睦又不苟同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任职到老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以礼始终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自己愿意将车骑将军礼让鲁芝。</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441"/>
            <a:ext cx="7619048" cy="19283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1999441"/>
            <a:ext cx="7619048"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本题考查对文言文内容的概括和分析能力。“蜀地饱受侵扰”错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原文是“郡邻于蜀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数被侵掠”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意思是天水郡和蜀地相邻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常被蜀军进扰掠夺。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26590" y="1960439"/>
            <a:ext cx="8090942" cy="3186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7" name="TextBox 7"/>
          <p:cNvSpPr txBox="1"/>
          <p:nvPr/>
        </p:nvSpPr>
        <p:spPr>
          <a:xfrm>
            <a:off x="529150" y="2062138"/>
            <a:ext cx="8088383" cy="2930525"/>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在“古诗文阅读”中对该考点提出的要求是“理解常见文言实词在文中的含义” “理解常见文言虚词在文中的意义和用法” “理解与现代汉语不同的句式和用法”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级</a:t>
            </a:r>
            <a:endParaRPr lang="en-US" altLang="zh-CN" sz="1695" dirty="0">
              <a:latin typeface="微软雅黑" panose="020B0503020204020204" charset="-122"/>
              <a:ea typeface="微软雅黑" panose="020B0503020204020204" charset="-122"/>
            </a:endParaRPr>
          </a:p>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zh-CN" altLang="en-US" sz="1695" dirty="0">
                <a:latin typeface="微软雅黑" panose="020B0503020204020204" charset="-122"/>
                <a:ea typeface="微软雅黑" panose="020B0503020204020204" charset="-122"/>
              </a:rPr>
              <a:t>虽然近三年全国卷高考没有单独设题考查这三个考点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但这三个考点是文言文阅读的基础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因为不理解实词、虚词、词类活用、文言特殊句式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就不能理解文意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也就无法进行文言文翻译。因此考生对于考纲规定的</a:t>
            </a:r>
            <a:r>
              <a:rPr lang="en-US" altLang="zh-CN" sz="1695" dirty="0">
                <a:latin typeface="微软雅黑" panose="020B0503020204020204" charset="-122"/>
                <a:ea typeface="微软雅黑" panose="020B0503020204020204" charset="-122"/>
              </a:rPr>
              <a:t>120</a:t>
            </a:r>
            <a:r>
              <a:rPr lang="zh-CN" altLang="en-US" sz="1695" dirty="0">
                <a:latin typeface="微软雅黑" panose="020B0503020204020204" charset="-122"/>
                <a:ea typeface="微软雅黑" panose="020B0503020204020204" charset="-122"/>
              </a:rPr>
              <a:t>个文言实词、</a:t>
            </a:r>
            <a:r>
              <a:rPr lang="en-US" altLang="zh-CN" sz="1695" dirty="0">
                <a:latin typeface="微软雅黑" panose="020B0503020204020204" charset="-122"/>
                <a:ea typeface="微软雅黑" panose="020B0503020204020204" charset="-122"/>
              </a:rPr>
              <a:t>18</a:t>
            </a:r>
            <a:r>
              <a:rPr lang="zh-CN" altLang="en-US" sz="1695" dirty="0">
                <a:latin typeface="微软雅黑" panose="020B0503020204020204" charset="-122"/>
                <a:ea typeface="微软雅黑" panose="020B0503020204020204" charset="-122"/>
              </a:rPr>
              <a:t>个文言虚词和常见的词类活用、文言特殊句式一定要熟悉其用法。另外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这三个考点一直在翻译题中间接考查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复习时也不容忽视</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696060" y="3832457"/>
            <a:ext cx="7763113" cy="15084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664533" y="3879331"/>
            <a:ext cx="7783529"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那些含有冤情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长期告状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而历任县令所不能判决、按法律情理难以评判的案件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王涣无不弄清真伪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消除大家的疑惑。</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官吏问他们这样做的缘故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老百姓都说平常带米到洛阳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被士卒衙门所盘剥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经常要损失一半。</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69" name="TextBox 68"/>
          <p:cNvSpPr txBox="1"/>
          <p:nvPr/>
        </p:nvSpPr>
        <p:spPr>
          <a:xfrm>
            <a:off x="684949" y="1961260"/>
            <a:ext cx="7697024" cy="280987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9.</a:t>
            </a:r>
            <a:r>
              <a:rPr lang="zh-CN" altLang="en-US" sz="1695" dirty="0">
                <a:latin typeface="微软雅黑" panose="020B0503020204020204" charset="-122"/>
                <a:ea typeface="微软雅黑" panose="020B0503020204020204" charset="-122"/>
              </a:rPr>
              <a:t>  把文中画横线的句子翻译成现代汉语。</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其冤嫌久讼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历政所不断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法理所难平者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莫不曲尽情诈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压塞群疑。</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吏问其故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咸言平常持米到洛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为卒司所抄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恒亡其半。</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:__________________________________________________________________________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7717" y="1909405"/>
            <a:ext cx="7697024" cy="247015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把文中画横线的句子翻译成现代汉语。</a:t>
            </a:r>
            <a:r>
              <a:rPr lang="en-US" altLang="zh-CN" sz="1695" kern="100" dirty="0">
                <a:latin typeface="微软雅黑" panose="020B0503020204020204" charset="-122"/>
                <a:ea typeface="微软雅黑" panose="020B0503020204020204" charset="-122"/>
                <a:cs typeface="Courier New" panose="02070309020205020404" pitchFamily="49" charset="0"/>
              </a:rPr>
              <a:t>(10</a:t>
            </a:r>
            <a:r>
              <a:rPr lang="zh-CN" altLang="en-US" sz="1695" kern="100" dirty="0">
                <a:latin typeface="微软雅黑" panose="020B0503020204020204" charset="-122"/>
                <a:ea typeface="微软雅黑" panose="020B0503020204020204" charset="-122"/>
                <a:cs typeface="Courier New" panose="02070309020205020404" pitchFamily="49" charset="0"/>
              </a:rPr>
              <a:t>分</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诸葛诞以寿春叛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魏帝出征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芝率荆州文武以为先驱。</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a:t>
            </a:r>
            <a:r>
              <a:rPr lang="zh-CN" altLang="en-US" sz="1695" kern="100" dirty="0">
                <a:latin typeface="微软雅黑" panose="020B0503020204020204" charset="-122"/>
                <a:ea typeface="微软雅黑" panose="020B0503020204020204" charset="-122"/>
                <a:cs typeface="Courier New" panose="02070309020205020404" pitchFamily="49" charset="0"/>
              </a:rPr>
              <a:t>帝以芝清忠履正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素无居宅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使军兵为作屋五十间。</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11" name="矩形 10"/>
          <p:cNvSpPr/>
          <p:nvPr/>
        </p:nvSpPr>
        <p:spPr>
          <a:xfrm>
            <a:off x="728644" y="3844631"/>
            <a:ext cx="7619048" cy="14131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749106" y="3955465"/>
            <a:ext cx="7619048"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诸葛诞凭借寿春反叛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魏帝出征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鲁芝率领荆州文武官兵作为先锋。</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皇上因为鲁芝清廉忠诚行为端正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一向没有私宅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让士兵为他建造五十间房屋。</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65134" y="2348360"/>
            <a:ext cx="7697024" cy="1790065"/>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下列对文中画波浪线部分的断句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正确的一项是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a:t>
            </a:r>
            <a:r>
              <a:rPr lang="zh-CN" altLang="en-US" sz="1695" kern="100" dirty="0">
                <a:latin typeface="微软雅黑" panose="020B0503020204020204" charset="-122"/>
                <a:ea typeface="微软雅黑" panose="020B0503020204020204" charset="-122"/>
                <a:cs typeface="Courier New" panose="02070309020205020404" pitchFamily="49" charset="0"/>
              </a:rPr>
              <a:t>世有名德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为西州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豪族父为郭汜所害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芝襁褓流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离年十七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乃移居雍</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a:t>
            </a:r>
            <a:r>
              <a:rPr lang="zh-CN" altLang="en-US" sz="1695" kern="100" dirty="0">
                <a:latin typeface="微软雅黑" panose="020B0503020204020204" charset="-122"/>
                <a:ea typeface="微软雅黑" panose="020B0503020204020204" charset="-122"/>
                <a:cs typeface="Courier New" panose="02070309020205020404" pitchFamily="49" charset="0"/>
              </a:rPr>
              <a:t>世有名德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为西州豪族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父为郭汜所害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芝襁褓流离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年十七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乃移居雍</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a:t>
            </a:r>
            <a:r>
              <a:rPr lang="zh-CN" altLang="en-US" sz="1695" kern="100" dirty="0">
                <a:latin typeface="微软雅黑" panose="020B0503020204020204" charset="-122"/>
                <a:ea typeface="微软雅黑" panose="020B0503020204020204" charset="-122"/>
                <a:cs typeface="Courier New" panose="02070309020205020404" pitchFamily="49" charset="0"/>
              </a:rPr>
              <a:t>世有名德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为西州豪族父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为郭汜所害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芝襁褓流离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年十七乃移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居雍</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a:t>
            </a:r>
            <a:r>
              <a:rPr lang="zh-CN" altLang="en-US" sz="1695" kern="100" dirty="0">
                <a:latin typeface="微软雅黑" panose="020B0503020204020204" charset="-122"/>
                <a:ea typeface="微软雅黑" panose="020B0503020204020204" charset="-122"/>
                <a:cs typeface="Courier New" panose="02070309020205020404" pitchFamily="49" charset="0"/>
              </a:rPr>
              <a:t>世有名德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为西州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豪族父为郭汜所害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芝襁褓流离年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十七乃移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居雍</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pSp>
        <p:nvGrpSpPr>
          <p:cNvPr id="4" name="组合 38"/>
          <p:cNvGrpSpPr/>
          <p:nvPr/>
        </p:nvGrpSpPr>
        <p:grpSpPr>
          <a:xfrm>
            <a:off x="696060" y="1944895"/>
            <a:ext cx="1394613" cy="426556"/>
            <a:chOff x="2074961" y="4329310"/>
            <a:chExt cx="3020673" cy="670315"/>
          </a:xfrm>
        </p:grpSpPr>
        <p:pic>
          <p:nvPicPr>
            <p:cNvPr id="9"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278849" y="4372958"/>
              <a:ext cx="2816785" cy="626667"/>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对点子题</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11" name="矩形 10"/>
          <p:cNvSpPr/>
          <p:nvPr/>
        </p:nvSpPr>
        <p:spPr>
          <a:xfrm>
            <a:off x="613592" y="4222372"/>
            <a:ext cx="7701516" cy="896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696060" y="4222371"/>
            <a:ext cx="7619048" cy="77089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正确的标点为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世有名德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为西州豪族。父为郭汜所害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芝襁褓流离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年十七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乃移居雍。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2" grpId="0"/>
    </p:bld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54826" y="2015856"/>
            <a:ext cx="7813855" cy="3489325"/>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6. </a:t>
            </a:r>
            <a:r>
              <a:rPr lang="zh-CN" altLang="en-US" sz="1695" kern="100" dirty="0">
                <a:latin typeface="微软雅黑" panose="020B0503020204020204" charset="-122"/>
                <a:ea typeface="微软雅黑" panose="020B0503020204020204" charset="-122"/>
                <a:cs typeface="Courier New" panose="02070309020205020404" pitchFamily="49" charset="0"/>
              </a:rPr>
              <a:t>下列对文中画波浪线部分的断句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正确的一项是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a:t>
            </a:r>
            <a:r>
              <a:rPr lang="zh-CN" altLang="en-US" sz="1695" kern="100" dirty="0">
                <a:latin typeface="微软雅黑" panose="020B0503020204020204" charset="-122"/>
                <a:ea typeface="微软雅黑" panose="020B0503020204020204" charset="-122"/>
                <a:cs typeface="Courier New" panose="02070309020205020404" pitchFamily="49" charset="0"/>
              </a:rPr>
              <a:t>郡邻于蜀数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被侵掠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户口减削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寇盗充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斥芝倾心镇卫更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造城市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数年间旧境悉复</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a:t>
            </a:r>
            <a:r>
              <a:rPr lang="zh-CN" altLang="en-US" sz="1695" kern="100" dirty="0">
                <a:latin typeface="微软雅黑" panose="020B0503020204020204" charset="-122"/>
                <a:ea typeface="微软雅黑" panose="020B0503020204020204" charset="-122"/>
                <a:cs typeface="Courier New" panose="02070309020205020404" pitchFamily="49" charset="0"/>
              </a:rPr>
              <a:t>郡邻于蜀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数被侵掠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户口减削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寇盗充斥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芝倾心镇卫更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造城市数年间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旧境悉复</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a:t>
            </a:r>
            <a:r>
              <a:rPr lang="zh-CN" altLang="en-US" sz="1695" kern="100" dirty="0">
                <a:latin typeface="微软雅黑" panose="020B0503020204020204" charset="-122"/>
                <a:ea typeface="微软雅黑" panose="020B0503020204020204" charset="-122"/>
                <a:cs typeface="Courier New" panose="02070309020205020404" pitchFamily="49" charset="0"/>
              </a:rPr>
              <a:t>郡邻于蜀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数被侵掠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户口减削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寇盗充斥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芝倾心镇卫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更造城市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数年间旧境悉复</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a:t>
            </a:r>
            <a:r>
              <a:rPr lang="zh-CN" altLang="en-US" sz="1695" kern="100" dirty="0">
                <a:latin typeface="微软雅黑" panose="020B0503020204020204" charset="-122"/>
                <a:ea typeface="微软雅黑" panose="020B0503020204020204" charset="-122"/>
                <a:cs typeface="Courier New" panose="02070309020205020404" pitchFamily="49" charset="0"/>
              </a:rPr>
              <a:t>郡邻于蜀数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被侵掠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户口减削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寇盗充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斥芝倾心镇卫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更造城市数年间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旧境悉复</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613592" y="4222372"/>
            <a:ext cx="7855089" cy="8968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696060" y="4222371"/>
            <a:ext cx="7772621" cy="77089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正确的标点为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郡邻于蜀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数被侵掠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户口减削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寇盗充斥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芝倾心镇卫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更造城市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数年间旧境悉复。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03677" y="1960439"/>
            <a:ext cx="7619894" cy="3829685"/>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7.  </a:t>
            </a:r>
            <a:r>
              <a:rPr lang="zh-CN" altLang="en-US" sz="1695" kern="100" dirty="0">
                <a:latin typeface="微软雅黑" panose="020B0503020204020204" charset="-122"/>
                <a:ea typeface="微软雅黑" panose="020B0503020204020204" charset="-122"/>
                <a:cs typeface="Courier New" panose="02070309020205020404" pitchFamily="49" charset="0"/>
              </a:rPr>
              <a:t>下列对文中画波浪线部分的断句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正确的一项是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a:t>
            </a:r>
            <a:r>
              <a:rPr lang="zh-CN" altLang="en-US" sz="1695" kern="100" dirty="0">
                <a:latin typeface="微软雅黑" panose="020B0503020204020204" charset="-122"/>
                <a:ea typeface="微软雅黑" panose="020B0503020204020204" charset="-122"/>
                <a:cs typeface="Courier New" panose="02070309020205020404" pitchFamily="49" charset="0"/>
              </a:rPr>
              <a:t>光禄大夫鲁芝洁身寡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欲和而不同服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事华发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以礼终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始未蒙此选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臣更越之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何以塞天下之望</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a:t>
            </a:r>
            <a:r>
              <a:rPr lang="zh-CN" altLang="en-US" sz="1695" kern="100" dirty="0">
                <a:latin typeface="微软雅黑" panose="020B0503020204020204" charset="-122"/>
                <a:ea typeface="微软雅黑" panose="020B0503020204020204" charset="-122"/>
                <a:cs typeface="Courier New" panose="02070309020205020404" pitchFamily="49" charset="0"/>
              </a:rPr>
              <a:t>光禄大夫鲁芝洁身寡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欲和而不同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服事华发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以礼终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始未蒙此选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臣更越之何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以塞天下之望</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a:t>
            </a:r>
            <a:r>
              <a:rPr lang="zh-CN" altLang="en-US" sz="1695" kern="100" dirty="0">
                <a:latin typeface="微软雅黑" panose="020B0503020204020204" charset="-122"/>
                <a:ea typeface="微软雅黑" panose="020B0503020204020204" charset="-122"/>
                <a:cs typeface="Courier New" panose="02070309020205020404" pitchFamily="49" charset="0"/>
              </a:rPr>
              <a:t>光禄大夫鲁芝洁身寡欲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和而不同服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事华发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以礼终始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未蒙此选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臣更越之何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以塞天下之望</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a:t>
            </a:r>
            <a:r>
              <a:rPr lang="zh-CN" altLang="en-US" sz="1695" kern="100" dirty="0">
                <a:latin typeface="微软雅黑" panose="020B0503020204020204" charset="-122"/>
                <a:ea typeface="微软雅黑" panose="020B0503020204020204" charset="-122"/>
                <a:cs typeface="Courier New" panose="02070309020205020404" pitchFamily="49" charset="0"/>
              </a:rPr>
              <a:t>光禄大夫鲁芝洁身寡欲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和而不同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服事华发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以礼终始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未蒙此选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臣更越之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何以塞天下之望</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23549" y="1999441"/>
            <a:ext cx="7674026" cy="19283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1999441"/>
            <a:ext cx="7619048"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正确的标点为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光禄大夫鲁芝洁身寡欲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和而不同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服事华发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以礼终始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未蒙此选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臣更越之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何以塞天下之望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441"/>
            <a:ext cx="7700461" cy="33691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59095" y="2015856"/>
            <a:ext cx="7619048" cy="382968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鲁芝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字世英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是扶风郿县人。世代有名望德行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是西州的豪富大族。父亲被郭汜所害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鲁芝在襁褓中就流离失所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十七岁时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才移居雍州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潜心学习古代典籍。后被郡府举荐为上计吏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州郡征召为别驾。魏车骑将军郭淮做雍州刺史时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非常敬重鲁芝。举荐他为孝廉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任命他为郎中。后来鲁芝被任命为骑都尉、参军事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兼摄安南太守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升任尚书郎。曹真到关西督察军务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任命鲁芝为大司马参军。曹真去世后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宣帝代替曹真到关西督察军务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于是任命鲁芝为骠骑参事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后调任他为天水太守。天水郡和蜀地相邻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常被蜀军进扰掠夺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人口削减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强盗横行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鲁芝全力镇守防卫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又建立城池与集市</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数年时间旧时边境都恢复了。又被调任为广平太守。天水各族百姓敬慕鲁芝的美德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大家到皇宫献书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请求留下鲁芝。魏明帝应允了百姓的请求。</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441"/>
            <a:ext cx="7700461" cy="33691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59095" y="2015856"/>
            <a:ext cx="7619048" cy="3829685"/>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曹爽辅佐朝政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引荐鲁芝为司马。鲁芝多次提出忠言嘉策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曹爽却不采纳。等到宣帝起兵诛杀曹爽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鲁芝率领手下过关斩将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冲出去赶赴曹爽处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并劝曹爽说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您处在伊尹、周公那样的高位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一旦获罪被罢免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即使想过平民那样的悠闲自得的生活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又怎么可能办得到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如果挟天子保有许昌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依仗天子的威势用羽书征用天下兵马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谁敢不依从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如果放弃这个计策而离开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欲赴刑场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难道不令人痛惜吗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曹爽懦弱疑惑而不采用鲁芝的计谋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于是束手就擒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身受杀戮。鲁芝也因受到牵连而被捕入狱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论罪当死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但他不争辩曲直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不希求苟且赦免。宣帝很赞赏他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于是赦免而不杀他。不久后起用他为并州刺史。诸葛诞凭借寿春反叛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魏帝出征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鲁芝率领荆州文武官兵作为先锋。平息了诸葛诞的叛乱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鲁芝升任大尚书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掌管刑事。武帝登基后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鲁芝调任镇东将军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晋爵为侯。皇上因为鲁芝清廉忠诚行为端正</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一向没有私宅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让士兵为</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441"/>
            <a:ext cx="7700461" cy="336916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59095" y="2015856"/>
            <a:ext cx="7619048" cy="2470150"/>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他建造五十间房屋。鲁芝因年已七十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悬车之年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七十岁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想告老退休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上奏章表十多次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于是被征召为光禄大夫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加官特进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官职名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配给吏卒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被允许在家门口前放上拦阻人马通行的木栅。羊祜为车骑将军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于是把自己的位置让给鲁芝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光禄大夫鲁芝洁身寡欲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与人和睦而又不苟同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做官到头生白发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始终尽为臣之礼</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未曾被任选此官职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我却超越了他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坐这么高的位子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用什么来满足天下人的愿望呢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皇上没有依从。鲁芝就是如此被人敬重。泰始九年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鲁芝去世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享年八十四岁。皇上为他哀悼</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赐谥号为贞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并赐墓地百亩。</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792671" y="2033161"/>
            <a:ext cx="1123021" cy="624079"/>
            <a:chOff x="2074961" y="4329310"/>
            <a:chExt cx="2807791" cy="1050423"/>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04862" y="4346199"/>
              <a:ext cx="2677890" cy="1033534"/>
            </a:xfrm>
            <a:prstGeom prst="rect">
              <a:avLst/>
            </a:prstGeom>
          </p:spPr>
          <p:txBody>
            <a:bodyPr wrap="square">
              <a:spAutoFit/>
            </a:bodyPr>
            <a:lstStyle/>
            <a:p>
              <a:r>
                <a:rPr lang="zh-CN" altLang="en-US" sz="1695" b="1" spc="200" dirty="0">
                  <a:solidFill>
                    <a:schemeClr val="bg1"/>
                  </a:solidFill>
                  <a:latin typeface="微软雅黑" panose="020B0503020204020204" charset="-122"/>
                  <a:ea typeface="微软雅黑" panose="020B0503020204020204" charset="-122"/>
                </a:rPr>
                <a:t>考点精讲</a:t>
              </a:r>
              <a:endParaRPr lang="zh-CN" altLang="en-US" sz="1695" b="1" spc="200" dirty="0">
                <a:solidFill>
                  <a:schemeClr val="bg1"/>
                </a:solidFill>
                <a:latin typeface="微软雅黑" panose="020B0503020204020204" charset="-122"/>
                <a:ea typeface="微软雅黑" panose="020B0503020204020204" charset="-122"/>
              </a:endParaRPr>
            </a:p>
          </p:txBody>
        </p:sp>
      </p:grpSp>
      <p:sp>
        <p:nvSpPr>
          <p:cNvPr id="69" name="TextBox 68"/>
          <p:cNvSpPr txBox="1"/>
          <p:nvPr/>
        </p:nvSpPr>
        <p:spPr>
          <a:xfrm>
            <a:off x="751039" y="2329425"/>
            <a:ext cx="7697024" cy="2530475"/>
          </a:xfrm>
          <a:prstGeom prst="rect">
            <a:avLst/>
          </a:prstGeom>
          <a:noFill/>
        </p:spPr>
        <p:txBody>
          <a:bodyPr wrap="square" rtlCol="0">
            <a:spAutoFit/>
          </a:bodyPr>
          <a:lstStyle/>
          <a:p>
            <a:pPr algn="ctr">
              <a:lnSpc>
                <a:spcPct val="130000"/>
              </a:lnSpc>
              <a:spcAft>
                <a:spcPts val="0"/>
              </a:spcAft>
            </a:pPr>
            <a:r>
              <a:rPr lang="zh-CN" altLang="en-US" sz="2000" b="1" kern="100" dirty="0">
                <a:solidFill>
                  <a:srgbClr val="EF8340"/>
                </a:solidFill>
                <a:latin typeface="微软雅黑" panose="020B0503020204020204" charset="-122"/>
                <a:ea typeface="微软雅黑" panose="020B0503020204020204" charset="-122"/>
                <a:cs typeface="Courier New" panose="02070309020205020404" pitchFamily="49" charset="0"/>
              </a:rPr>
              <a:t>文言断句六标志</a:t>
            </a:r>
            <a:endParaRPr lang="zh-CN" altLang="en-US" sz="2000" b="1" kern="100" dirty="0">
              <a:solidFill>
                <a:srgbClr val="EF8340"/>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给文言文断句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一般是由大到小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由易到难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点面结合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句句突破。意思就是说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在断句之前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要认真通读全文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把容易断开的句子先断开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再依次缩小断句范围。对于疑难句子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要联系上下文的文意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抓住关键词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仔细推敲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切不可顾前不顾后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粗心大意。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断句时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应注意文章的体裁、语言风格、句意的完整性。标点的使用要合乎现代汉语标点的使用规范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还应反复诵读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增强语感。断句可以遵循如下规律</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280987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标志一　词性</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文言文中的名词和代词常用来做主语或宾语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断句时可先找出名词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如人名、地名、官名、国名、朝代名、器物名、动物名等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也可先找出代词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如吾、予、余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表示“我”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、尔、汝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、公、卿、君、若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表示“你”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、其、彼、此、之等。这些名词或代词如果做主语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那么它的前面就可能需要断开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如果做宾语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那么它的后面也可能需要断开。文言文中的动词、形容词往往做谓语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断句时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也可以先找到语句中的动词、形容词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确定作为谓语的动词、形容词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然后根据谓语前的状语、主语和谓语后的宾语等来判断语句的停顿点。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696060" y="1988147"/>
            <a:ext cx="7669534" cy="35190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6547" y="1978300"/>
            <a:ext cx="7619048" cy="382968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参考译文</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王涣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字稚子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是广汉郪县人。父亲王顺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担任安定太守。王涣年少时喜好行侠仗义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崇尚武力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与强悍轻捷的少年交往频繁。后来才改变了自己的志向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钻研儒学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学习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尚书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研读律令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大体明晓了这些书典的主要旨义。他担任太守陈宠的功曹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任职期间敢于决断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即使对豪强大户也决不留情。陈宠治政的名声广泛流传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入朝任大司农。汉和帝问他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你在郡中是用什么办法治理政务的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陈宠叩头回答说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臣任用功曹王涣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让他选拔贤明有才能的人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处理各种事务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又让主簿镡显纠正过失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弥补有漏洞的地方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我不过是奉命宣读皇上您的诏书罢了。”和帝十分高兴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王涣从此出了名。州里举荐王涣为茂才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并让他做温县县令。温县境内有很多奸猾之徒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长期以来成了当地人的大患。王涣采取策略加以讨伐打击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把他们全部</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23549" y="1972063"/>
            <a:ext cx="7697024" cy="348932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1. </a:t>
            </a: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对</a:t>
            </a:r>
            <a:r>
              <a:rPr lang="zh-CN" altLang="zh-CN" sz="1695" dirty="0">
                <a:latin typeface="微软雅黑" panose="020B0503020204020204" charset="-122"/>
                <a:ea typeface="微软雅黑" panose="020B0503020204020204" charset="-122"/>
              </a:rPr>
              <a:t>文中画波浪线部分的断句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正确的一项是</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郑鲜之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字道子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荥阳开封人。初为桓伟辅国主簿。宋武帝起义兵</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累迁御史中丞。性刚直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甚得司直之体。时新制</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长吏以父母疾去官</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禁锢三年。山阴令父疾去职</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鲜之因此上议曰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“今省父母之疾而加以罪名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悖义疾理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莫此为大。谓宜从旧</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于义为允。”从之。</a:t>
            </a:r>
            <a:r>
              <a:rPr lang="zh-CN" altLang="zh-CN" sz="1695" u="wavy" dirty="0">
                <a:latin typeface="微软雅黑" panose="020B0503020204020204" charset="-122"/>
                <a:ea typeface="微软雅黑" panose="020B0503020204020204" charset="-122"/>
              </a:rPr>
              <a:t>帝少事戎旅不经涉学及为宰相颇慕风流时或谈论人皆依违不敢难鲜之难必切至未尝宽假</a:t>
            </a:r>
            <a:r>
              <a:rPr lang="zh-CN" altLang="zh-CN" sz="1695" dirty="0">
                <a:latin typeface="微软雅黑" panose="020B0503020204020204" charset="-122"/>
                <a:ea typeface="微软雅黑" panose="020B0503020204020204" charset="-122"/>
              </a:rPr>
              <a:t>与帝言</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要须帝理屈</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然后置之。帝有时惭恧变色</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感其输情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时人谓为“格佞”。</a:t>
            </a:r>
            <a:endParaRPr lang="zh-CN" altLang="zh-CN"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节选自《南史</a:t>
            </a:r>
            <a:r>
              <a:rPr lang="zh-CN" altLang="zh-CN" sz="1695" i="1" dirty="0">
                <a:latin typeface="微软雅黑" panose="020B0503020204020204" charset="-122"/>
                <a:ea typeface="微软雅黑" panose="020B0503020204020204" charset="-122"/>
              </a:rPr>
              <a:t>·</a:t>
            </a:r>
            <a:r>
              <a:rPr lang="en-US" altLang="zh-CN" sz="1695" i="1"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郑鲜之传》</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3149600"/>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a:t>
            </a:r>
            <a:r>
              <a:rPr lang="zh-CN" altLang="en-US" sz="1695" kern="100" dirty="0">
                <a:latin typeface="微软雅黑" panose="020B0503020204020204" charset="-122"/>
                <a:ea typeface="微软雅黑" panose="020B0503020204020204" charset="-122"/>
                <a:cs typeface="Courier New" panose="02070309020205020404" pitchFamily="49" charset="0"/>
              </a:rPr>
              <a:t>帝少事戎旅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不经涉学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及为宰相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颇慕风流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时或谈论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人皆依违不敢难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鲜之难必切至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未尝宽假</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帝少事戎旅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不经涉学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及为宰相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颇慕风流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时或谈论人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皆依违不敢难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鲜之难必切至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未尝宽假</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帝少事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戎旅不经涉学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及为宰相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颇慕风流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时或谈论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人皆依违不敢难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鲜之难必切至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未尝宽假</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帝少事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戎旅不经涉学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及为宰相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颇慕风流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时或谈论人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皆依违不敢难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鲜之难必切至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未尝宽假</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582008" y="2017080"/>
            <a:ext cx="7825040" cy="19106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654826" y="2198799"/>
            <a:ext cx="7741914" cy="145034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解答此题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要注意词性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两项和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两项的不同之处是“帝少事戎旅不经涉学”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句子中主语“帝”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谓语“事”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戎旅”是宾语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故排除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不同之处“时或谈论人皆依违不敢难”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结合上下文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时或谈论”主语为“帝”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皆依违不敢难”的主语应该是“人”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由此可排除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项。故选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582008" y="2017080"/>
            <a:ext cx="7951244" cy="34623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665134" y="1960439"/>
            <a:ext cx="7869273" cy="382968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郑鲜之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字道子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是荥阳开封人。起初做桓伟的辅国主簿。宋武帝兴起义兵后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他多次升官至御史中丞。他性格刚强正直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很合乎司直的职务特点。当时的新制度规定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为官者因为父母的疾病离职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三年内不准做官。山阴令由于父亲生病而被免职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郑鲜之因为这个上奏说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现在探望父母的疾病却被加上罪名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违背道义伤害事理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的事情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没有比这更严重的了。我以为应该依从旧章规定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在义理上才恰当。”朝廷采纳了他的建议。武帝年少时就从军了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不曾涉猎学问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等做了宰相</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很仰慕有才华的人。有时谈古论今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人们都是顺着他的意思说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不敢辩驳。而郑鲜之总是要驳难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而且一定切中要害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不曾放纵宽容他。与武帝说话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一定让他理屈词穷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这之后才罢休。武帝有时惭愧得变了脸色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但还是感激他能诚心相待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当时的人们称赞他是“纠正谄媚的人”。</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1790065"/>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标志二　对话词</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在文言文中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可借助“曰”“云”“言”“谓”“道”等动词来判断人物的对话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进行断句。写两人对话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作者一般只在第一次问答时写出人名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以后就只用“曰”而把主语省略了。遇到对话时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应根据上下文厘清问者、答者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明辨句读。虽然在高考卷中凭对话断句的例子并不多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但关键的时候还是能起到帮助作用的。</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23549" y="1972063"/>
            <a:ext cx="7697024" cy="280987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2. </a:t>
            </a:r>
            <a:r>
              <a:rPr lang="zh-CN" altLang="zh-CN" sz="1695" dirty="0">
                <a:latin typeface="微软雅黑" panose="020B0503020204020204" charset="-122"/>
                <a:ea typeface="微软雅黑" panose="020B0503020204020204" charset="-122"/>
              </a:rPr>
              <a:t>对文中画波浪线部分的断句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正确的一项是</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a:t>
            </a:r>
            <a:r>
              <a:rPr lang="zh-CN" altLang="zh-CN" sz="1695" u="wavy" dirty="0">
                <a:latin typeface="微软雅黑" panose="020B0503020204020204" charset="-122"/>
                <a:ea typeface="微软雅黑" panose="020B0503020204020204" charset="-122"/>
              </a:rPr>
              <a:t>医扁鹊见秦武王武王示之病扁鹊请除左右曰君之病在耳之前目之下除之未必已也将使耳不聪目不明</a:t>
            </a:r>
            <a:r>
              <a:rPr lang="zh-CN" altLang="zh-CN" sz="1695" dirty="0">
                <a:latin typeface="微软雅黑" panose="020B0503020204020204" charset="-122"/>
                <a:ea typeface="微软雅黑" panose="020B0503020204020204" charset="-122"/>
              </a:rPr>
              <a:t>君以告扁鹊。扁鹊怒而投其石曰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“君与知之者谋之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而与不知者败之。使此知秦国之政也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则君一举而亡国矣。”</a:t>
            </a:r>
            <a:endParaRPr lang="zh-CN" altLang="zh-CN"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选自《战国策</a:t>
            </a:r>
            <a:r>
              <a:rPr lang="zh-CN" altLang="zh-CN" sz="1695" i="1" dirty="0">
                <a:latin typeface="微软雅黑" panose="020B0503020204020204" charset="-122"/>
                <a:ea typeface="微软雅黑" panose="020B0503020204020204" charset="-122"/>
              </a:rPr>
              <a:t>·</a:t>
            </a:r>
            <a:r>
              <a:rPr lang="en-US" altLang="zh-CN" sz="1695" i="1"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秦策二》</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u="wavy"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u="wavy"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3149600"/>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医扁鹊见秦武王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武王示之病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扁鹊请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除左右曰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君之病在耳之前目之下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除之未必已也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将使耳不聪目不明</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医扁鹊见秦武王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武王示之病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扁鹊请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除左右曰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君之病在耳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之前目之下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除之未必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已也将使耳不聪目不明</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医扁鹊见秦武王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武王示之病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扁鹊请除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左右曰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君之病在耳之前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目之下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除之未必已也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将使耳不聪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目不明</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医扁鹊见秦武王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武王示之病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扁鹊请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除左右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君之病在耳之前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目之下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除之未必已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也将使耳不聪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目不明</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582008" y="2017080"/>
            <a:ext cx="8063233" cy="31313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665134" y="2168109"/>
            <a:ext cx="7896981" cy="280987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原句标点为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医扁鹊见秦武王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武王示之病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扁鹊请除。左右曰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君之病在耳之前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目之下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除之未必已也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将使耳不聪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目不明。”</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医生扁鹊去拜见秦武王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武王把他的病情告诉了扁鹊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扁鹊请求让他为武王医治。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武王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身边的人说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大王的病在耳朵的前面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眼睛的下面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治疗它未必能治好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弄不好反而会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使耳朵听不清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眼睛看不见。”武王把这话告诉了扁鹊。扁鹊生气地把治病的针石一丢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您同懂医术的人商量治病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又同不懂医术的人讨论放弃治疗。假使像这样去治理秦国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那么您一个举动就会导致亡国。”</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2130425"/>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标志三　虚词</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虚词是明辨句读的重要标志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尤其是代词、语气词和一些连词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它们的前后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往往是应该断句的地方。因为虚词可以使前后关系变得一目了然。初通文意、化整为零的过程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就是借助虚词初次判断的过程。尤其是一些议论性语段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不像记叙性文字那样可以借助具体情景去猜测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因而显得棘手、难度大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运用虚词就可以使断句变得容易。常见的情况有</a:t>
            </a:r>
            <a:r>
              <a:rPr lang="en-US" altLang="zh-CN"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23549" y="2170045"/>
          <a:ext cx="7618730" cy="3004820"/>
        </p:xfrm>
        <a:graphic>
          <a:graphicData uri="http://schemas.openxmlformats.org/drawingml/2006/table">
            <a:tbl>
              <a:tblPr firstRow="1" firstCol="1" bandRow="1">
                <a:tableStyleId>{5940675A-B579-460E-94D1-54222C63F5DA}</a:tableStyleId>
              </a:tblPr>
              <a:tblGrid>
                <a:gridCol w="1145540"/>
                <a:gridCol w="1695450"/>
                <a:gridCol w="1357630"/>
                <a:gridCol w="3420110"/>
              </a:tblGrid>
              <a:tr h="41465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类别</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断句技巧</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gridSpan="2">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常见例词</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hMerge="1">
                  <a:tcPr/>
                </a:tc>
              </a:tr>
              <a:tr h="67310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发语词</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常居句首</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其前一般断开</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gridSpan="2">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夫、盖、至若、若夫、唯、斯、今、凡、且、窃、请</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hMerge="1">
                  <a:tcPr/>
                </a:tc>
              </a:tr>
              <a:tr h="67310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时间词</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常居句首</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其前一般断开</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gridSpan="2">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顷之、向之、未几、已而、斯须、既而、俄而</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hMerge="1">
                  <a:tcPr/>
                </a:tc>
              </a:tr>
              <a:tr h="414655">
                <a:tc rowSpan="3">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句末语气词</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rowSpan="3">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其后一般断开</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陈述句末尾</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也、矣、焉、耳</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414655">
                <a:tc vMerge="1">
                  <a:tcPr/>
                </a:tc>
                <a:tc vMerge="1">
                  <a:tcP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疑问句末尾</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耶、与</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欤</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、邪</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耶</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、乎</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414655">
                <a:tc vMerge="1">
                  <a:tcPr/>
                </a:tc>
                <a:tc vMerge="1">
                  <a:tcP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感叹句末尾</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哉、夫</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1298711" y="3476929"/>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06018" y="1988147"/>
            <a:ext cx="7559577" cy="34635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86803" y="1951213"/>
            <a:ext cx="7619048"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铲除。县境内安定太平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有的商人就在路边停宿。那些放牛的人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总是说牛是王涣的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始终没有被侵犯。王涣担任了三年温县县令后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升为兖州刺史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他依法治理兖州所属郡县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德化和声威得到广泛传播。后来王涣由于考核妖言不实而被定罪。一年多后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被征召任命为侍御史。永元十五年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王涣随从皇帝南巡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返回后被任命为洛阳县令。他办事清平公正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处理案件也宽严得当。那些含有冤情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长期告状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而历任县令所不能判决、按法律情理难以评判的案件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王涣无不弄清真伪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消除大家的疑惑。同时他还用奇谋异术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多次揭发和暴露隐秘的坏人坏事。京城的人都称颂叹服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认为王涣有神机妙算。元兴元年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王涣病死。无论是城中百姓还是行旅之人没有不叹息的。男女老少都共同集资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上千人为他举行祭奠。王涣的灵柩向西运回家乡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路过弘农县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老百姓都在路旁摆设盘、案加以祭奠。官吏问他们这样做的缘</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78529" y="2376069"/>
          <a:ext cx="7618730" cy="2877820"/>
        </p:xfrm>
        <a:graphic>
          <a:graphicData uri="http://schemas.openxmlformats.org/drawingml/2006/table">
            <a:tbl>
              <a:tblPr firstRow="1" firstCol="1" bandRow="1">
                <a:tableStyleId>{5940675A-B579-460E-94D1-54222C63F5DA}</a:tableStyleId>
              </a:tblPr>
              <a:tblGrid>
                <a:gridCol w="1145540"/>
                <a:gridCol w="1913255"/>
                <a:gridCol w="4559935"/>
              </a:tblGrid>
              <a:tr h="510540">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类别</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断句技巧</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常见例词</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疑问语气词</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其后一般构成疑问句</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其前一般断开</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何、胡、安、曷、奚、盍、焉、孰、孰与、何如、奈何</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2108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复句关</a:t>
                      </a:r>
                      <a:endParaRPr lang="zh-CN" sz="1695" kern="100" dirty="0">
                        <a:effectLst/>
                        <a:latin typeface="微软雅黑" panose="020B0503020204020204" charset="-122"/>
                        <a:ea typeface="微软雅黑" panose="020B0503020204020204" charset="-122"/>
                      </a:endParaRPr>
                    </a:p>
                    <a:p>
                      <a:pPr algn="ctr">
                        <a:lnSpc>
                          <a:spcPct val="130000"/>
                        </a:lnSpc>
                        <a:spcAft>
                          <a:spcPts val="0"/>
                        </a:spcAft>
                      </a:pPr>
                      <a:r>
                        <a:rPr lang="zh-CN" sz="1695" kern="100" dirty="0">
                          <a:effectLst/>
                          <a:latin typeface="微软雅黑" panose="020B0503020204020204" charset="-122"/>
                          <a:ea typeface="微软雅黑" panose="020B0503020204020204" charset="-122"/>
                        </a:rPr>
                        <a:t>联词语</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其前一般断开</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虽、虽然、纵、纵使、向使、假使、苟、故、是故、则、然则、或、况、而况、且、若夫、至于、至若、已而、于是、岂、岂非</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复音虚词</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effectLst/>
                          <a:latin typeface="微软雅黑" panose="020B0503020204020204" charset="-122"/>
                          <a:ea typeface="微软雅黑" panose="020B0503020204020204" charset="-122"/>
                        </a:rPr>
                        <a:t>　复音虚词需保持完整</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不能点断</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有所、无所、有以、无以、以为、何所、孰若、至于、足以、何以</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1298711" y="3476929"/>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6" name="文本框 5"/>
          <p:cNvSpPr txBox="1"/>
          <p:nvPr/>
        </p:nvSpPr>
        <p:spPr>
          <a:xfrm>
            <a:off x="7456657" y="1940048"/>
            <a:ext cx="942096" cy="352425"/>
          </a:xfrm>
          <a:prstGeom prst="rect">
            <a:avLst/>
          </a:prstGeom>
          <a:noFill/>
        </p:spPr>
        <p:txBody>
          <a:bodyPr wrap="square" rtlCol="0">
            <a:spAutoFit/>
          </a:bodyPr>
          <a:lstStyle/>
          <a:p>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90320" y="2312491"/>
          <a:ext cx="7549515" cy="2197100"/>
        </p:xfrm>
        <a:graphic>
          <a:graphicData uri="http://schemas.openxmlformats.org/drawingml/2006/table">
            <a:tbl>
              <a:tblPr firstRow="1" firstCol="1" bandRow="1">
                <a:tableStyleId>{5940675A-B579-460E-94D1-54222C63F5DA}</a:tableStyleId>
              </a:tblPr>
              <a:tblGrid>
                <a:gridCol w="793750"/>
                <a:gridCol w="2237105"/>
                <a:gridCol w="4518660"/>
              </a:tblGrid>
              <a:tr h="35369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类别</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断句技巧</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常见例词</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53060">
                <a:tc rowSpan="3">
                  <a:txBody>
                    <a:bodyPr/>
                    <a:lstStyle/>
                    <a:p>
                      <a:pPr algn="ctr">
                        <a:lnSpc>
                          <a:spcPct val="130000"/>
                        </a:lnSpc>
                        <a:spcAft>
                          <a:spcPts val="0"/>
                        </a:spcAft>
                      </a:pPr>
                      <a:r>
                        <a:rPr lang="zh-CN" sz="1695" kern="100" dirty="0">
                          <a:effectLst/>
                          <a:latin typeface="微软雅黑" panose="020B0503020204020204" charset="-122"/>
                          <a:ea typeface="微软雅黑" panose="020B0503020204020204" charset="-122"/>
                        </a:rPr>
                        <a:t>特殊词</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gridSpan="2">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“以、于、为、则、而”往往用于句中</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它们的前后一般不断开</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hMerge="1">
                  <a:tcPr/>
                </a:tc>
              </a:tr>
              <a:tr h="745490">
                <a:tc vMerge="1">
                  <a:tcPr/>
                </a:tc>
                <a:tc gridSpan="2">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“乎”用在句中相当于“于”时</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不能点断</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如</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生乎吾前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其闻道也固先乎吾</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hMerge="1">
                  <a:tcPr/>
                </a:tc>
              </a:tr>
              <a:tr h="744855">
                <a:tc vMerge="1">
                  <a:tcPr/>
                </a:tc>
                <a:tc gridSpan="2">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“也”用在句中起舒缓语气的作用时</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可点断也可不点断。如</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师道之不传也久矣</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欲人之无惑也难矣</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hMerge="1">
                  <a:tcPr/>
                </a:tc>
              </a:tr>
            </a:tbl>
          </a:graphicData>
        </a:graphic>
      </p:graphicFrame>
      <p:sp>
        <p:nvSpPr>
          <p:cNvPr id="5" name="Rectangle 1"/>
          <p:cNvSpPr>
            <a:spLocks noChangeArrowheads="1"/>
          </p:cNvSpPr>
          <p:nvPr/>
        </p:nvSpPr>
        <p:spPr bwMode="auto">
          <a:xfrm>
            <a:off x="1298711" y="3476929"/>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6" name="文本框 5"/>
          <p:cNvSpPr txBox="1"/>
          <p:nvPr/>
        </p:nvSpPr>
        <p:spPr>
          <a:xfrm>
            <a:off x="7456657" y="1940048"/>
            <a:ext cx="942096" cy="352425"/>
          </a:xfrm>
          <a:prstGeom prst="rect">
            <a:avLst/>
          </a:prstGeom>
          <a:noFill/>
        </p:spPr>
        <p:txBody>
          <a:bodyPr wrap="square" rtlCol="0">
            <a:spAutoFit/>
          </a:bodyPr>
          <a:lstStyle/>
          <a:p>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90320" y="2312492"/>
          <a:ext cx="7618730" cy="2678430"/>
        </p:xfrm>
        <a:graphic>
          <a:graphicData uri="http://schemas.openxmlformats.org/drawingml/2006/table">
            <a:tbl>
              <a:tblPr firstRow="1" firstCol="1" bandRow="1">
                <a:tableStyleId>{5940675A-B579-460E-94D1-54222C63F5DA}</a:tableStyleId>
              </a:tblPr>
              <a:tblGrid>
                <a:gridCol w="800735"/>
                <a:gridCol w="2258060"/>
                <a:gridCol w="4559935"/>
              </a:tblGrid>
              <a:tr h="459105">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类别</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断句技巧</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ctr">
                        <a:lnSpc>
                          <a:spcPct val="130000"/>
                        </a:lnSpc>
                        <a:spcAft>
                          <a:spcPts val="0"/>
                        </a:spcAft>
                      </a:pPr>
                      <a:r>
                        <a:rPr lang="zh-CN" sz="1695" kern="100">
                          <a:effectLst/>
                          <a:latin typeface="微软雅黑" panose="020B0503020204020204" charset="-122"/>
                          <a:ea typeface="微软雅黑" panose="020B0503020204020204" charset="-122"/>
                        </a:rPr>
                        <a:t>常见例词</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346200">
                <a:tc rowSpan="2">
                  <a:txBody>
                    <a:bodyPr/>
                    <a:lstStyle/>
                    <a:p>
                      <a:pPr marL="0" marR="0" lvl="0" indent="0" algn="l" defTabSz="2118995" rtl="0" eaLnBrk="1" fontAlgn="auto" latinLnBrk="0" hangingPunct="1">
                        <a:lnSpc>
                          <a:spcPct val="100000"/>
                        </a:lnSpc>
                        <a:spcBef>
                          <a:spcPts val="0"/>
                        </a:spcBef>
                        <a:spcAft>
                          <a:spcPts val="0"/>
                        </a:spcAft>
                        <a:buClrTx/>
                        <a:buSzTx/>
                        <a:buFontTx/>
                        <a:buNone/>
                        <a:defRPr/>
                      </a:pPr>
                      <a:endParaRPr lang="en-US" altLang="zh-CN" sz="1540" kern="100" dirty="0">
                        <a:effectLst/>
                        <a:latin typeface="微软雅黑" panose="020B0503020204020204" charset="-122"/>
                        <a:ea typeface="微软雅黑" panose="020B0503020204020204" charset="-122"/>
                      </a:endParaRPr>
                    </a:p>
                    <a:p>
                      <a:pPr marL="0" marR="0" lvl="0" indent="0" algn="l" defTabSz="2118995" rtl="0" eaLnBrk="1" fontAlgn="auto" latinLnBrk="0" hangingPunct="1">
                        <a:lnSpc>
                          <a:spcPct val="100000"/>
                        </a:lnSpc>
                        <a:spcBef>
                          <a:spcPts val="0"/>
                        </a:spcBef>
                        <a:spcAft>
                          <a:spcPts val="0"/>
                        </a:spcAft>
                        <a:buClrTx/>
                        <a:buSzTx/>
                        <a:buFontTx/>
                        <a:buNone/>
                        <a:defRPr/>
                      </a:pPr>
                      <a:endParaRPr lang="en-US" altLang="zh-CN" sz="1540" kern="100" dirty="0">
                        <a:effectLst/>
                        <a:latin typeface="微软雅黑" panose="020B0503020204020204" charset="-122"/>
                        <a:ea typeface="微软雅黑" panose="020B0503020204020204" charset="-122"/>
                      </a:endParaRPr>
                    </a:p>
                    <a:p>
                      <a:pPr marL="0" marR="0" lvl="0" indent="0" algn="l" defTabSz="2118995" rtl="0" eaLnBrk="1" fontAlgn="auto" latinLnBrk="0" hangingPunct="1">
                        <a:lnSpc>
                          <a:spcPct val="100000"/>
                        </a:lnSpc>
                        <a:spcBef>
                          <a:spcPts val="0"/>
                        </a:spcBef>
                        <a:spcAft>
                          <a:spcPts val="0"/>
                        </a:spcAft>
                        <a:buClrTx/>
                        <a:buSzTx/>
                        <a:buFontTx/>
                        <a:buNone/>
                        <a:defRPr/>
                      </a:pPr>
                      <a:endParaRPr lang="en-US" altLang="zh-CN" sz="1540" kern="100" dirty="0">
                        <a:effectLst/>
                        <a:latin typeface="微软雅黑" panose="020B0503020204020204" charset="-122"/>
                        <a:ea typeface="微软雅黑" panose="020B0503020204020204" charset="-122"/>
                      </a:endParaRPr>
                    </a:p>
                    <a:p>
                      <a:pPr marL="0" marR="0" lvl="0" indent="0" algn="l" defTabSz="2118995" rtl="0" eaLnBrk="1" fontAlgn="auto" latinLnBrk="0" hangingPunct="1">
                        <a:lnSpc>
                          <a:spcPct val="100000"/>
                        </a:lnSpc>
                        <a:spcBef>
                          <a:spcPts val="0"/>
                        </a:spcBef>
                        <a:spcAft>
                          <a:spcPts val="0"/>
                        </a:spcAft>
                        <a:buClrTx/>
                        <a:buSzTx/>
                        <a:buFontTx/>
                        <a:buNone/>
                        <a:defRPr/>
                      </a:pPr>
                      <a:endParaRPr lang="en-US" altLang="zh-CN" sz="1540" kern="100" dirty="0">
                        <a:effectLst/>
                        <a:latin typeface="微软雅黑" panose="020B0503020204020204" charset="-122"/>
                        <a:ea typeface="微软雅黑" panose="020B0503020204020204" charset="-122"/>
                      </a:endParaRPr>
                    </a:p>
                    <a:p>
                      <a:pPr marL="0" marR="0" lvl="0" indent="0" algn="l" defTabSz="2118995" rtl="0" eaLnBrk="1" fontAlgn="auto" latinLnBrk="0" hangingPunct="1">
                        <a:lnSpc>
                          <a:spcPct val="100000"/>
                        </a:lnSpc>
                        <a:spcBef>
                          <a:spcPts val="0"/>
                        </a:spcBef>
                        <a:spcAft>
                          <a:spcPts val="0"/>
                        </a:spcAft>
                        <a:buClrTx/>
                        <a:buSzTx/>
                        <a:buFontTx/>
                        <a:buNone/>
                        <a:defRPr/>
                      </a:pPr>
                      <a:r>
                        <a:rPr lang="zh-CN" altLang="zh-CN" sz="1540" kern="100" dirty="0">
                          <a:effectLst/>
                          <a:latin typeface="微软雅黑" panose="020B0503020204020204" charset="-122"/>
                          <a:ea typeface="微软雅黑" panose="020B0503020204020204" charset="-122"/>
                        </a:rPr>
                        <a:t>特殊词</a:t>
                      </a:r>
                      <a:endParaRPr lang="zh-CN" altLang="zh-CN" sz="1540"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p>
                      <a:endParaRPr lang="zh-CN" altLang="en-US" sz="695" dirty="0"/>
                    </a:p>
                  </a:txBody>
                  <a:tcPr marL="35186" marR="35186" marT="17593" marB="17593"/>
                </a:tc>
                <a:tc gridSpan="2">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连词“而”有时用于词或短语之间起连接作用</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所连接的内容共同做句子的成分</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前后联系很紧密</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这种情况下一般不在其前断开。但如果“而”连接两个句子</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则往往要在其前断开。如</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其下平旷</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有泉侧出</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而记游者甚众</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所谓前洞也</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hMerge="1">
                  <a:tcPr/>
                </a:tc>
              </a:tr>
              <a:tr h="873125">
                <a:tc vMerge="1">
                  <a:tcPr/>
                </a:tc>
                <a:tc gridSpan="2">
                  <a:txBody>
                    <a:bodyPr/>
                    <a:lstStyle/>
                    <a:p>
                      <a:pPr algn="just">
                        <a:lnSpc>
                          <a:spcPct val="130000"/>
                        </a:lnSpc>
                        <a:spcAft>
                          <a:spcPts val="0"/>
                        </a:spcAft>
                      </a:pPr>
                      <a:r>
                        <a:rPr lang="zh-CN" sz="1695" kern="100" dirty="0">
                          <a:effectLst/>
                          <a:latin typeface="微软雅黑" panose="020B0503020204020204" charset="-122"/>
                          <a:ea typeface="微软雅黑" panose="020B0503020204020204" charset="-122"/>
                        </a:rPr>
                        <a:t>　“夫”有时也做指示代词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也用在句中</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兼有舒缓语气的作用</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这两种情况都不能点断。如</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故为之说</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以俟夫观人风者得焉</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hMerge="1">
                  <a:tcPr/>
                </a:tc>
              </a:tr>
            </a:tbl>
          </a:graphicData>
        </a:graphic>
      </p:graphicFrame>
      <p:sp>
        <p:nvSpPr>
          <p:cNvPr id="5" name="Rectangle 1"/>
          <p:cNvSpPr>
            <a:spLocks noChangeArrowheads="1"/>
          </p:cNvSpPr>
          <p:nvPr/>
        </p:nvSpPr>
        <p:spPr bwMode="auto">
          <a:xfrm>
            <a:off x="1298711" y="3476929"/>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
        <p:nvSpPr>
          <p:cNvPr id="6" name="文本框 5"/>
          <p:cNvSpPr txBox="1"/>
          <p:nvPr/>
        </p:nvSpPr>
        <p:spPr>
          <a:xfrm>
            <a:off x="7456657" y="1940048"/>
            <a:ext cx="942096" cy="352425"/>
          </a:xfrm>
          <a:prstGeom prst="rect">
            <a:avLst/>
          </a:prstGeom>
          <a:noFill/>
        </p:spPr>
        <p:txBody>
          <a:bodyPr wrap="square" rtlCol="0">
            <a:spAutoFit/>
          </a:bodyPr>
          <a:lstStyle/>
          <a:p>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23549" y="1972063"/>
            <a:ext cx="7697024" cy="348932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3.</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下列</a:t>
            </a:r>
            <a:r>
              <a:rPr lang="zh-CN" altLang="zh-CN" sz="1695" dirty="0">
                <a:latin typeface="微软雅黑" panose="020B0503020204020204" charset="-122"/>
                <a:ea typeface="微软雅黑" panose="020B0503020204020204" charset="-122"/>
              </a:rPr>
              <a:t>对文中画波浪线部分的断句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正确的一项是</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沈焕</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字叔晦</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定海人。试入太学</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始与临川陆九龄为友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从而学焉。乾道五年举进士</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授余姚尉、扬州教授。召为太学录</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以所躬行者淑诸人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蚤暮延见学者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孜孜诲诱</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长贰</a:t>
            </a:r>
            <a:r>
              <a:rPr lang="en-US" altLang="zh-CN" sz="1695" baseline="30000" dirty="0">
                <a:latin typeface="微软雅黑" panose="020B0503020204020204" charset="-122"/>
                <a:ea typeface="微软雅黑" panose="020B0503020204020204" charset="-122"/>
              </a:rPr>
              <a:t>①</a:t>
            </a:r>
            <a:r>
              <a:rPr lang="zh-CN" altLang="zh-CN" sz="1695" dirty="0">
                <a:latin typeface="微软雅黑" panose="020B0503020204020204" charset="-122"/>
                <a:ea typeface="微软雅黑" panose="020B0503020204020204" charset="-122"/>
              </a:rPr>
              <a:t>同僚忌其立异。会充殿试考官</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唱名日序立庭下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帝伟其仪观</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遣内侍问姓名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众滋忌之。</a:t>
            </a:r>
            <a:r>
              <a:rPr lang="zh-CN" altLang="zh-CN" sz="1695" u="wavy" dirty="0">
                <a:latin typeface="微软雅黑" panose="020B0503020204020204" charset="-122"/>
                <a:ea typeface="微软雅黑" panose="020B0503020204020204" charset="-122"/>
              </a:rPr>
              <a:t>或劝其姑营职道未可行也焕曰道与职有二乎引《孟子》立乎人之本朝而道不行耻也</a:t>
            </a:r>
            <a:r>
              <a:rPr lang="zh-CN" altLang="zh-CN" sz="1695" dirty="0">
                <a:latin typeface="微软雅黑" panose="020B0503020204020204" charset="-122"/>
                <a:ea typeface="微软雅黑" panose="020B0503020204020204" charset="-122"/>
              </a:rPr>
              <a:t>。言路</a:t>
            </a:r>
            <a:r>
              <a:rPr lang="en-US" altLang="zh-CN" sz="1695" baseline="30000" dirty="0">
                <a:latin typeface="微软雅黑" panose="020B0503020204020204" charset="-122"/>
                <a:ea typeface="微软雅黑" panose="020B0503020204020204" charset="-122"/>
              </a:rPr>
              <a:t>②</a:t>
            </a:r>
            <a:r>
              <a:rPr lang="zh-CN" altLang="zh-CN" sz="1695" dirty="0">
                <a:latin typeface="微软雅黑" panose="020B0503020204020204" charset="-122"/>
                <a:ea typeface="微软雅黑" panose="020B0503020204020204" charset="-122"/>
              </a:rPr>
              <a:t>以为讪己</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请黜之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在职才八旬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调高邮军教授而去。 </a:t>
            </a:r>
            <a:endParaRPr lang="zh-CN" altLang="zh-CN"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节选自《宋史</a:t>
            </a:r>
            <a:r>
              <a:rPr lang="zh-CN" altLang="zh-CN" sz="1695" i="1" dirty="0">
                <a:latin typeface="微软雅黑" panose="020B0503020204020204" charset="-122"/>
                <a:ea typeface="微软雅黑" panose="020B0503020204020204" charset="-122"/>
              </a:rPr>
              <a:t>·</a:t>
            </a:r>
            <a:r>
              <a:rPr lang="en-US" altLang="zh-CN" sz="1695" i="1"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沈焕传》</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注</a:t>
            </a:r>
            <a:r>
              <a:rPr lang="en-US" altLang="zh-CN" sz="1695" dirty="0">
                <a:latin typeface="微软雅黑" panose="020B0503020204020204" charset="-122"/>
                <a:ea typeface="微软雅黑" panose="020B0503020204020204" charset="-122"/>
              </a:rPr>
              <a:t>] ①</a:t>
            </a:r>
            <a:r>
              <a:rPr lang="zh-CN" altLang="en-US" sz="1695" dirty="0">
                <a:latin typeface="微软雅黑" panose="020B0503020204020204" charset="-122"/>
                <a:ea typeface="微软雅黑" panose="020B0503020204020204" charset="-122"/>
              </a:rPr>
              <a:t>长贰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指官的正副职。②言路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指言官。 </a:t>
            </a:r>
            <a:endParaRPr lang="zh-CN" altLang="zh-CN" sz="1695" dirty="0">
              <a:latin typeface="微软雅黑" panose="020B0503020204020204" charset="-122"/>
              <a:ea typeface="微软雅黑" panose="020B0503020204020204" charset="-122"/>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866274" cy="3117850"/>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或劝其姑营职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道未可行也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焕曰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道与职有二乎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孟子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立乎人之本朝而道不行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耻也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或劝其姑营职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道未可行也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焕曰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道与职有二乎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孟子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立乎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人之本朝而道不行耻也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或劝其姑营职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道未可行也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焕曰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道与职有二乎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孟子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立乎人之本朝而道不行耻也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或劝其姑营职道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未可行也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焕曰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道与职有二乎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孟子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立乎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人之本朝而道不行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耻也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23550" y="2190486"/>
            <a:ext cx="7696146" cy="21806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p>
        </p:txBody>
      </p:sp>
      <p:sp>
        <p:nvSpPr>
          <p:cNvPr id="9" name="矩形 8"/>
          <p:cNvSpPr/>
          <p:nvPr/>
        </p:nvSpPr>
        <p:spPr>
          <a:xfrm>
            <a:off x="724427" y="2273613"/>
            <a:ext cx="7741914" cy="145034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先通读语段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然后再比较各选项。比较四个选项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第一个“乎”是句末语气词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所以“乎”后可以停顿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但是第二个“乎”相当于介词“于”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所以后面不能停顿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排除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比较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耻也”是一个完整的句子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所以在“耻”前停顿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排除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选择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582008" y="2017080"/>
            <a:ext cx="7896981" cy="307444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665134" y="1960439"/>
            <a:ext cx="7732442" cy="348932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沈焕</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字叔晦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是定海人。考进太学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开始同临川人陆九龄成为朋友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跟随他学习。乾道五年考中进士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被授任余姚县尉、扬州教授。被征召为太学录</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因为他身体力行善待众人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早晚接见求学的人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勤奋不懈地教诲引导</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太学中的正副长官及同僚忌恨他标新立异。适逢充任殿试考官</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唱名那天在庭下按次序站立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皇帝觉得他仪表堂堂</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派宦官问他的姓名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众人越发忌恨他。有人劝他姑且谋求官职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因为道尚难推行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沈焕说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道与职能够分成两个吗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援引</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孟子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的话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在朝廷做官却不能实行大道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这是可耻的。”言官认为是讥笑自己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请求贬黜他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沈焕</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在职才八十天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被调任高邮军教授而离京。</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866274" cy="2130425"/>
          </a:xfrm>
          <a:prstGeom prst="rect">
            <a:avLst/>
          </a:prstGeom>
          <a:noFill/>
        </p:spPr>
        <p:txBody>
          <a:bodyPr wrap="square" rtlCol="0">
            <a:spAutoFit/>
          </a:bodyPr>
          <a:lstStyle/>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用斜线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给下面的文言文断句。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齐 王 使 使 者 问 赵 威 后 书 未 发 威 后 问 使 者 曰 岁 亦 无 恙 耶 民 亦 无 恙 耶 王 亦 无 恙 耶 使 者 不 说 曰 臣 奉 使 使 威 后 今 不 问 王 而 先 问 岁 与 民 岂 先 贱 而 后 尊 贵 者 乎</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战国策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齐策四</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23550" y="2190486"/>
            <a:ext cx="7696146" cy="21806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p>
        </p:txBody>
      </p:sp>
      <p:sp>
        <p:nvSpPr>
          <p:cNvPr id="9" name="矩形 8"/>
          <p:cNvSpPr/>
          <p:nvPr/>
        </p:nvSpPr>
        <p:spPr>
          <a:xfrm>
            <a:off x="724427" y="2273613"/>
            <a:ext cx="7741914" cy="21304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齐王使使者问赵威后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书未发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威后问使者曰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岁亦无恙耶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民亦无恙耶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王亦无恙耶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使者不说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臣奉使使威后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今不问王而先问岁与民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岂先贱而后尊贵者乎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从句意看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这段文字是使者与赵威后的对话。威后的话中有三个相同的结构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都以“耶”字结尾。在第二个“曰”字后面齐王使者的话中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岂”是表反问语气的副词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应放在句首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和后边的“乎”照应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构成“岂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乎”句式。</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582008" y="2017080"/>
            <a:ext cx="7896981" cy="307444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665134" y="1960439"/>
            <a:ext cx="7732442" cy="179006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齐王派使者去聘问赵威后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齐王的信还未启封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赵威后就问使者说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你们的年景不错吧</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百姓们安乐吗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大王身体也好吧</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使者听了不高兴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我奉命到这里来聘问太后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现在您不先问齐王却先问年景和百姓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难道能把卑贱的放在前面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而把尊贵的放在后面</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806018" y="1988147"/>
            <a:ext cx="7559577" cy="315879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8147"/>
            <a:ext cx="7619048"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老百姓都说平常带米到洛阳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被士卒衙门所盘剥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经常要损失一半。自从王涣任洛阳县县令后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不再被侵夺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所以来祭奠以报答他的恩情。王涣的政治教化令人怀念感激达到这样的地步。百姓思念王涣的恩德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在安阳亭西为他建造祠堂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每到进食时就奏乐歌咏而祭祀他。延熹年间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桓帝侍奉黄老学说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将所有的祠堂全部毁去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唯独专门下诏书要密县保留原太傅卓茂的庙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洛阳保留王涣的祠堂。自从王涣去世以后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皇帝连续下诏书给三公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要他们专门挑选洛阳县令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但挑出来的都不称职。永和年间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朝廷任命剧县县令勃海人任峻补任洛阳县县令。任峻选拔文武小吏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充分发挥这些人的才能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督察惩治奸恶盗贼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决不畏避退缩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一年间的断案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不过几十件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声威超过王涣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而在条理方面比不上他。任峻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字叔高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最后在太山太守任上逝世。</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2809875"/>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标志四　句式断句</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文言文中的固定结构、判断句、反问句、被动句、变式句等都可以作为断句的切入点。判断句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也”等。反问句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乎”“孰与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乎”“其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乎”“安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哉”“何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为”等。被动句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等。固定句式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何”“况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乎”“何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为”等。但是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我们在阅读文言文时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常常会碰到省略的情况。因此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我们必须依据语境补出省略的内容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才能做出正确的判断。</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23549" y="1972063"/>
            <a:ext cx="7697024" cy="247015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5.</a:t>
            </a: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对</a:t>
            </a:r>
            <a:r>
              <a:rPr lang="zh-CN" altLang="zh-CN" sz="1695" dirty="0">
                <a:latin typeface="微软雅黑" panose="020B0503020204020204" charset="-122"/>
                <a:ea typeface="微软雅黑" panose="020B0503020204020204" charset="-122"/>
              </a:rPr>
              <a:t>文中画波浪线部分的断句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正确的一项是</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a:t>
            </a:r>
            <a:r>
              <a:rPr lang="zh-CN" altLang="zh-CN" sz="1695" u="wavy" dirty="0">
                <a:latin typeface="微软雅黑" panose="020B0503020204020204" charset="-122"/>
                <a:ea typeface="微软雅黑" panose="020B0503020204020204" charset="-122"/>
              </a:rPr>
              <a:t>晏平仲婴者莱之夷维人也事齐灵公庄公景公以节俭力行重于齐既相齐食不重肉妾不衣帛</a:t>
            </a:r>
            <a:r>
              <a:rPr lang="zh-CN" altLang="zh-CN" sz="1695" dirty="0">
                <a:latin typeface="微软雅黑" panose="020B0503020204020204" charset="-122"/>
                <a:ea typeface="微软雅黑" panose="020B0503020204020204" charset="-122"/>
              </a:rPr>
              <a:t>。其在朝</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君语及之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即危言</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语不及之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即危行。国有道</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即顺命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无道</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即衡命。以此三世显名于诸侯。</a:t>
            </a:r>
            <a:endParaRPr lang="zh-CN" altLang="zh-CN"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选自《史记</a:t>
            </a:r>
            <a:r>
              <a:rPr lang="zh-CN" altLang="zh-CN" sz="1695" i="1" dirty="0">
                <a:latin typeface="微软雅黑" panose="020B0503020204020204" charset="-122"/>
                <a:ea typeface="微软雅黑" panose="020B0503020204020204" charset="-122"/>
              </a:rPr>
              <a:t>·</a:t>
            </a:r>
            <a:r>
              <a:rPr lang="en-US" altLang="zh-CN" sz="1695" i="1"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管晏列传第二》</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23549" y="1972063"/>
            <a:ext cx="7697024" cy="382968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 </a:t>
            </a:r>
            <a:r>
              <a:rPr lang="zh-CN" altLang="zh-CN" sz="1695" dirty="0">
                <a:latin typeface="微软雅黑" panose="020B0503020204020204" charset="-122"/>
                <a:ea typeface="微软雅黑" panose="020B0503020204020204" charset="-122"/>
              </a:rPr>
              <a:t>晏平</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仲婴者莱之夷维人也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事齐灵公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庄公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景公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以节俭力行重于齐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既相齐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食不重肉</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妾不衣帛</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zh-CN" sz="1695" dirty="0">
                <a:latin typeface="微软雅黑" panose="020B0503020204020204" charset="-122"/>
                <a:ea typeface="微软雅黑" panose="020B0503020204020204" charset="-122"/>
              </a:rPr>
              <a:t>晏平</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仲婴者莱之夷维人也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事齐灵公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庄公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景公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以节俭力行重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于齐既相齐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食不重肉</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妾不衣帛</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zh-CN" sz="1695" dirty="0">
                <a:latin typeface="微软雅黑" panose="020B0503020204020204" charset="-122"/>
                <a:ea typeface="微软雅黑" panose="020B0503020204020204" charset="-122"/>
              </a:rPr>
              <a:t>晏平仲婴者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莱之夷维人也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事齐灵公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庄公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景公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以节俭力行重于齐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既相齐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食不重肉</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妾不衣帛</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zh-CN" sz="1695" dirty="0">
                <a:latin typeface="微软雅黑" panose="020B0503020204020204" charset="-122"/>
                <a:ea typeface="微软雅黑" panose="020B0503020204020204" charset="-122"/>
              </a:rPr>
              <a:t>晏平仲婴者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莱之夷维人也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事齐灵公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庄公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景公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以节俭力行重于齐既相</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齐食不重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肉妾不衣帛</a:t>
            </a:r>
            <a:endParaRPr lang="zh-CN"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23550" y="2190486"/>
            <a:ext cx="7696146" cy="21806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p>
        </p:txBody>
      </p:sp>
      <p:sp>
        <p:nvSpPr>
          <p:cNvPr id="9" name="矩形 8"/>
          <p:cNvSpPr/>
          <p:nvPr/>
        </p:nvSpPr>
        <p:spPr>
          <a:xfrm>
            <a:off x="724427" y="2273613"/>
            <a:ext cx="7741914" cy="145034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文段开头“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也”是判断句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事齐灵公庄公景公”承前省略主语“晏平仲婴”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重于齐”是用“于”表被动。原句标点为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晏平仲婴者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莱之夷维人也。事齐灵公、庄公、景公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以节俭力行重于齐。既相齐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食不重肉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妾不衣帛。</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582008" y="2017080"/>
            <a:ext cx="7896981" cy="307444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665134" y="1960439"/>
            <a:ext cx="7732442" cy="2470150"/>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晏平仲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字仲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谥平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习惯上称“平仲”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名婴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是莱州夷维人。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先后侍奉齐灵公、齐庄公、齐景公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因为生活节俭、努力做事而被齐国国君看重。担任齐国丞相后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吃饭从来不吃两份肉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只吃一份荤菜</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他的妾也不穿丝质的衣裳。他在朝堂上时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国君问到他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他就慎言回答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没问到他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他就谨慎行事。有利于国家的政治清明的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他就遵从政令行事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不利于国家的政治清明的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他就权衡利弊斟酌办事。因此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他能接连侍奉三代君主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扬名于各诸侯国。</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2071273"/>
            <a:ext cx="7619048" cy="1758315"/>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标志五　对称句</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b="1"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古人写文章讲究句式的整齐对称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或者两句之间讲究意思的正反对比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我们可以根据这一特点断句。</a:t>
            </a:r>
            <a:endParaRPr lang="zh-CN" altLang="en-US" sz="1695" dirty="0">
              <a:latin typeface="微软雅黑" panose="020B0503020204020204" charset="-122"/>
              <a:ea typeface="微软雅黑" panose="020B0503020204020204" charset="-122"/>
            </a:endParaRPr>
          </a:p>
          <a:p>
            <a:pPr>
              <a:lnSpc>
                <a:spcPct val="130000"/>
              </a:lnSpc>
            </a:pPr>
            <a:r>
              <a:rPr lang="en-US" altLang="zh-CN" sz="1695" b="1" dirty="0">
                <a:latin typeface="微软雅黑" panose="020B0503020204020204" charset="-122"/>
                <a:ea typeface="微软雅黑" panose="020B0503020204020204" charset="-122"/>
              </a:rPr>
              <a:t> </a:t>
            </a:r>
            <a:endParaRPr lang="zh-CN" altLang="en-US" sz="100" dirty="0">
              <a:latin typeface="微软雅黑" panose="020B0503020204020204" charset="-122"/>
              <a:ea typeface="微软雅黑" panose="020B0503020204020204" charset="-122"/>
            </a:endParaRPr>
          </a:p>
          <a:p>
            <a:pPr>
              <a:lnSpc>
                <a:spcPct val="130000"/>
              </a:lnSpc>
            </a:pP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245808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6.  </a:t>
            </a:r>
            <a:r>
              <a:rPr lang="zh-CN" altLang="en-US" sz="1695" dirty="0">
                <a:latin typeface="微软雅黑" panose="020B0503020204020204" charset="-122"/>
                <a:ea typeface="微软雅黑" panose="020B0503020204020204" charset="-122"/>
              </a:rPr>
              <a:t>对文中画波浪线部分的断句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正确的一项是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己卯上元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余在儋耳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有老书生数人来过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良月佳夜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先生能一出乎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予欣然从之。</a:t>
            </a:r>
            <a:r>
              <a:rPr lang="zh-CN" altLang="en-US" sz="1695" u="wavy" dirty="0">
                <a:latin typeface="微软雅黑" panose="020B0503020204020204" charset="-122"/>
                <a:ea typeface="微软雅黑" panose="020B0503020204020204" charset="-122"/>
              </a:rPr>
              <a:t>步城西入僧舍历小巷民夷杂揉屠酤</a:t>
            </a:r>
            <a:r>
              <a:rPr lang="zh-CN" altLang="en-US" sz="1695" u="wavy" baseline="30000" dirty="0">
                <a:latin typeface="微软雅黑" panose="020B0503020204020204" charset="-122"/>
                <a:ea typeface="微软雅黑" panose="020B0503020204020204" charset="-122"/>
              </a:rPr>
              <a:t>①</a:t>
            </a:r>
            <a:r>
              <a:rPr lang="zh-CN" altLang="en-US" sz="1695" u="wavy" dirty="0">
                <a:latin typeface="微软雅黑" panose="020B0503020204020204" charset="-122"/>
                <a:ea typeface="微软雅黑" panose="020B0503020204020204" charset="-122"/>
              </a:rPr>
              <a:t>纷然归舍已三鼓矣舍中掩关熟寝已再鼾矣。</a:t>
            </a:r>
            <a:r>
              <a:rPr lang="zh-CN" altLang="en-US" sz="1695" dirty="0">
                <a:latin typeface="微软雅黑" panose="020B0503020204020204" charset="-122"/>
                <a:ea typeface="微软雅黑" panose="020B0503020204020204" charset="-122"/>
              </a:rPr>
              <a:t>放杖而笑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孰为得失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问先生何笑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盖自笑也。然亦笑韩退之钓鱼无得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更欲远去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不知钓者未必得大鱼也</a:t>
            </a:r>
            <a:r>
              <a:rPr lang="zh-CN" altLang="en-US" sz="1695" baseline="30000"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东坡志林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卷八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记游</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00" dirty="0">
                <a:latin typeface="微软雅黑" panose="020B0503020204020204" charset="-122"/>
                <a:ea typeface="微软雅黑" panose="020B0503020204020204" charset="-122"/>
              </a:rPr>
              <a:t>[</a:t>
            </a:r>
            <a:r>
              <a:rPr lang="zh-CN" altLang="en-US" sz="100" dirty="0">
                <a:latin typeface="微软雅黑" panose="020B0503020204020204" charset="-122"/>
                <a:ea typeface="微软雅黑" panose="020B0503020204020204" charset="-122"/>
              </a:rPr>
              <a:t>注</a:t>
            </a:r>
            <a:r>
              <a:rPr lang="en-US" altLang="zh-CN" sz="100" dirty="0">
                <a:latin typeface="微软雅黑" panose="020B0503020204020204" charset="-122"/>
                <a:ea typeface="微软雅黑" panose="020B0503020204020204" charset="-122"/>
              </a:rPr>
              <a:t>] ①</a:t>
            </a:r>
            <a:r>
              <a:rPr lang="zh-CN" altLang="en-US" sz="100" dirty="0">
                <a:latin typeface="微软雅黑" panose="020B0503020204020204" charset="-122"/>
                <a:ea typeface="微软雅黑" panose="020B0503020204020204" charset="-122"/>
              </a:rPr>
              <a:t>屠酤</a:t>
            </a:r>
            <a:r>
              <a:rPr lang="en-US" altLang="zh-CN" sz="100" dirty="0">
                <a:latin typeface="微软雅黑" panose="020B0503020204020204" charset="-122"/>
                <a:ea typeface="微软雅黑" panose="020B0503020204020204" charset="-122"/>
              </a:rPr>
              <a:t>:</a:t>
            </a:r>
            <a:r>
              <a:rPr lang="zh-CN" altLang="en-US" sz="100" dirty="0">
                <a:latin typeface="微软雅黑" panose="020B0503020204020204" charset="-122"/>
                <a:ea typeface="微软雅黑" panose="020B0503020204020204" charset="-122"/>
              </a:rPr>
              <a:t>屠</a:t>
            </a:r>
            <a:r>
              <a:rPr lang="en-US" altLang="zh-CN" sz="100" dirty="0">
                <a:latin typeface="微软雅黑" panose="020B0503020204020204" charset="-122"/>
                <a:ea typeface="微软雅黑" panose="020B0503020204020204" charset="-122"/>
              </a:rPr>
              <a:t>,</a:t>
            </a:r>
            <a:r>
              <a:rPr lang="zh-CN" altLang="en-US" sz="100" dirty="0">
                <a:latin typeface="微软雅黑" panose="020B0503020204020204" charset="-122"/>
                <a:ea typeface="微软雅黑" panose="020B0503020204020204" charset="-122"/>
              </a:rPr>
              <a:t>杀牲</a:t>
            </a:r>
            <a:r>
              <a:rPr lang="en-US" altLang="zh-CN" sz="100" dirty="0">
                <a:latin typeface="微软雅黑" panose="020B0503020204020204" charset="-122"/>
                <a:ea typeface="微软雅黑" panose="020B0503020204020204" charset="-122"/>
              </a:rPr>
              <a:t>;</a:t>
            </a:r>
            <a:r>
              <a:rPr lang="zh-CN" altLang="en-US" sz="100" dirty="0">
                <a:latin typeface="微软雅黑" panose="020B0503020204020204" charset="-122"/>
                <a:ea typeface="微软雅黑" panose="020B0503020204020204" charset="-122"/>
              </a:rPr>
              <a:t>酤</a:t>
            </a:r>
            <a:r>
              <a:rPr lang="en-US" altLang="zh-CN" sz="100" dirty="0">
                <a:latin typeface="微软雅黑" panose="020B0503020204020204" charset="-122"/>
                <a:ea typeface="微软雅黑" panose="020B0503020204020204" charset="-122"/>
              </a:rPr>
              <a:t>,</a:t>
            </a:r>
            <a:r>
              <a:rPr lang="zh-CN" altLang="en-US" sz="100" dirty="0">
                <a:latin typeface="微软雅黑" panose="020B0503020204020204" charset="-122"/>
                <a:ea typeface="微软雅黑" panose="020B0503020204020204" charset="-122"/>
              </a:rPr>
              <a:t>卖酒</a:t>
            </a:r>
            <a:r>
              <a:rPr lang="en-US" altLang="zh-CN" sz="100" dirty="0">
                <a:latin typeface="微软雅黑" panose="020B0503020204020204" charset="-122"/>
                <a:ea typeface="微软雅黑" panose="020B0503020204020204" charset="-122"/>
              </a:rPr>
              <a:t>;</a:t>
            </a:r>
            <a:r>
              <a:rPr lang="zh-CN" altLang="en-US" sz="100" dirty="0">
                <a:latin typeface="微软雅黑" panose="020B0503020204020204" charset="-122"/>
                <a:ea typeface="微软雅黑" panose="020B0503020204020204" charset="-122"/>
              </a:rPr>
              <a:t>这里泛指各种店铺商贩。②韩愈曾写诗述其钓鱼钓不着大鱼</a:t>
            </a:r>
            <a:r>
              <a:rPr lang="en-US" altLang="zh-CN" sz="100" dirty="0">
                <a:latin typeface="微软雅黑" panose="020B0503020204020204" charset="-122"/>
                <a:ea typeface="微软雅黑" panose="020B0503020204020204" charset="-122"/>
              </a:rPr>
              <a:t>,</a:t>
            </a:r>
            <a:r>
              <a:rPr lang="zh-CN" altLang="en-US" sz="100" dirty="0">
                <a:latin typeface="微软雅黑" panose="020B0503020204020204" charset="-122"/>
                <a:ea typeface="微软雅黑" panose="020B0503020204020204" charset="-122"/>
              </a:rPr>
              <a:t>埋怨水太浅</a:t>
            </a:r>
            <a:r>
              <a:rPr lang="en-US" altLang="zh-CN" sz="100" dirty="0">
                <a:latin typeface="微软雅黑" panose="020B0503020204020204" charset="-122"/>
                <a:ea typeface="微软雅黑" panose="020B0503020204020204" charset="-122"/>
              </a:rPr>
              <a:t>,</a:t>
            </a:r>
            <a:r>
              <a:rPr lang="zh-CN" altLang="en-US" sz="100" dirty="0">
                <a:latin typeface="微软雅黑" panose="020B0503020204020204" charset="-122"/>
                <a:ea typeface="微软雅黑" panose="020B0503020204020204" charset="-122"/>
              </a:rPr>
              <a:t>要另觅垂钓佳处</a:t>
            </a:r>
            <a:r>
              <a:rPr lang="en-US" altLang="zh-CN" sz="100" dirty="0">
                <a:latin typeface="微软雅黑" panose="020B0503020204020204" charset="-122"/>
                <a:ea typeface="微软雅黑" panose="020B0503020204020204" charset="-122"/>
              </a:rPr>
              <a:t>,</a:t>
            </a:r>
            <a:r>
              <a:rPr lang="zh-CN" altLang="en-US" sz="100" dirty="0">
                <a:latin typeface="微软雅黑" panose="020B0503020204020204" charset="-122"/>
                <a:ea typeface="微软雅黑" panose="020B0503020204020204" charset="-122"/>
              </a:rPr>
              <a:t>暗指自己境遇不好</a:t>
            </a:r>
            <a:r>
              <a:rPr lang="en-US" altLang="zh-CN" sz="100" dirty="0">
                <a:latin typeface="微软雅黑" panose="020B0503020204020204" charset="-122"/>
                <a:ea typeface="微软雅黑" panose="020B0503020204020204" charset="-122"/>
              </a:rPr>
              <a:t>,</a:t>
            </a:r>
            <a:r>
              <a:rPr lang="zh-CN" altLang="en-US" sz="100" dirty="0">
                <a:latin typeface="微软雅黑" panose="020B0503020204020204" charset="-122"/>
                <a:ea typeface="微软雅黑" panose="020B0503020204020204" charset="-122"/>
              </a:rPr>
              <a:t>不得志。</a:t>
            </a:r>
            <a:endParaRPr lang="zh-CN" altLang="en-US" sz="100" dirty="0">
              <a:latin typeface="微软雅黑" panose="020B0503020204020204" charset="-122"/>
              <a:ea typeface="微软雅黑" panose="020B0503020204020204" charset="-122"/>
            </a:endParaRPr>
          </a:p>
          <a:p>
            <a:pPr>
              <a:lnSpc>
                <a:spcPct val="130000"/>
              </a:lnSpc>
            </a:pP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3149600"/>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步城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西入僧舍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历小巷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民夷杂揉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屠酤纷然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归舍已三鼓矣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舍中掩关熟寝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已再鼾矣</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步城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西入僧舍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历小巷民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夷杂揉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屠酤纷然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归舍已三鼓矣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舍中掩关熟寝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已再鼾矣</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步城西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入僧舍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历小巷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民夷杂揉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屠酤纷然归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舍已三鼓矣舍中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掩关熟寝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已再鼾矣</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步城西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入僧舍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历小巷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民夷杂揉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屠酤纷然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归舍已三鼓矣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舍中掩关熟寝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已再鼾矣</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23550" y="2190486"/>
            <a:ext cx="7696146" cy="21806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p>
        </p:txBody>
      </p:sp>
      <p:sp>
        <p:nvSpPr>
          <p:cNvPr id="9" name="矩形 8"/>
          <p:cNvSpPr/>
          <p:nvPr/>
        </p:nvSpPr>
        <p:spPr>
          <a:xfrm>
            <a:off x="724427" y="2273613"/>
            <a:ext cx="7741914" cy="111061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步城西”与“入僧舍”“历小巷”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民夷杂揉”与“屠酤纷然”都是结构相同的对称句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根据这点可断句。正确的标点是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步城西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入僧舍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历小巷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民夷杂揉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屠酤纷然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归舍已三鼓矣。舍中掩关熟寝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已再鼾矣。</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582008" y="2017080"/>
            <a:ext cx="7896981" cy="307444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665134" y="1960439"/>
            <a:ext cx="7732442" cy="2470150"/>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己卯年元宵节</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我在儋州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有几位老书生来拜访我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这么好的月夜</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先生能不能一起出去游玩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我高兴地跟随他们去游玩。走出城西门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进入寺庙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走过小巷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汉人和少数民族杂居在一起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各种店铺商贩很多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回到住处已经三更天了。屋中家人关门熟睡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已经重新打起了鼾声。我放下拐杖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不禁笑了笑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什么是得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什么是失呢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问我为什么笑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大概是自己笑自己吧。但是也笑韩退之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韩愈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钓鱼钓不到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打算到更远的地方去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却不知道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另寻佳处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垂钓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也未必能钓到大鱼。</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645573" y="2264003"/>
            <a:ext cx="7752002" cy="3209925"/>
          </a:xfrm>
          <a:prstGeom prst="rect">
            <a:avLst/>
          </a:prstGeom>
          <a:noFill/>
        </p:spPr>
        <p:txBody>
          <a:bodyPr wrap="square" rtlCol="0">
            <a:spAutoFit/>
          </a:bodyPr>
          <a:lstStyle/>
          <a:p>
            <a:pPr algn="ctr">
              <a:lnSpc>
                <a:spcPct val="130000"/>
              </a:lnSpc>
              <a:spcAft>
                <a:spcPts val="0"/>
              </a:spcAft>
            </a:pPr>
            <a:r>
              <a:rPr lang="zh-CN" altLang="en-US" sz="2000" b="1" kern="100" dirty="0">
                <a:solidFill>
                  <a:srgbClr val="EF8340"/>
                </a:solidFill>
                <a:latin typeface="微软雅黑" panose="020B0503020204020204" charset="-122"/>
                <a:ea typeface="微软雅黑" panose="020B0503020204020204" charset="-122"/>
                <a:cs typeface="Courier New" panose="02070309020205020404" pitchFamily="49" charset="0"/>
              </a:rPr>
              <a:t>　</a:t>
            </a:r>
            <a:r>
              <a:rPr lang="zh-CN" altLang="en-US" sz="1540" kern="100" dirty="0">
                <a:solidFill>
                  <a:schemeClr val="tx1">
                    <a:lumMod val="50000"/>
                    <a:lumOff val="50000"/>
                  </a:schemeClr>
                </a:solidFill>
                <a:latin typeface="微软雅黑" panose="020B0503020204020204" charset="-122"/>
                <a:ea typeface="微软雅黑" panose="020B0503020204020204" charset="-122"/>
                <a:cs typeface="Courier New" panose="02070309020205020404" pitchFamily="49" charset="0"/>
              </a:rPr>
              <a:t>　</a:t>
            </a:r>
            <a:endParaRPr lang="en-US" altLang="zh-CN" sz="1540" kern="100" dirty="0">
              <a:solidFill>
                <a:schemeClr val="tx1">
                  <a:lumMod val="50000"/>
                  <a:lumOff val="50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540" kern="100" dirty="0">
                <a:solidFill>
                  <a:schemeClr val="tx1">
                    <a:lumMod val="50000"/>
                    <a:lumOff val="50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“理解常见文言实词在文中的含义”是指依据具体语境理解常见实词在文中的意义。具体的考查范围包括</a:t>
            </a: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考试大纲规定的</a:t>
            </a:r>
            <a:r>
              <a:rPr lang="en-US" altLang="zh-CN" sz="1695" kern="100" dirty="0">
                <a:latin typeface="微软雅黑" panose="020B0503020204020204" charset="-122"/>
                <a:ea typeface="微软雅黑" panose="020B0503020204020204" charset="-122"/>
                <a:cs typeface="Courier New" panose="02070309020205020404" pitchFamily="49" charset="0"/>
              </a:rPr>
              <a:t>120</a:t>
            </a:r>
            <a:r>
              <a:rPr lang="zh-CN" altLang="en-US" sz="1695" kern="100" dirty="0">
                <a:latin typeface="微软雅黑" panose="020B0503020204020204" charset="-122"/>
                <a:ea typeface="微软雅黑" panose="020B0503020204020204" charset="-122"/>
                <a:cs typeface="Courier New" panose="02070309020205020404" pitchFamily="49" charset="0"/>
              </a:rPr>
              <a:t>个实词</a:t>
            </a:r>
            <a:r>
              <a:rPr lang="en-US" altLang="zh-CN" sz="1695" kern="100" dirty="0">
                <a:latin typeface="微软雅黑" panose="020B0503020204020204" charset="-122"/>
                <a:ea typeface="微软雅黑" panose="020B0503020204020204" charset="-122"/>
                <a:cs typeface="Courier New" panose="02070309020205020404" pitchFamily="49" charset="0"/>
              </a:rPr>
              <a:t>;(2)</a:t>
            </a:r>
            <a:r>
              <a:rPr lang="zh-CN" altLang="en-US" sz="1695" kern="100" dirty="0">
                <a:latin typeface="微软雅黑" panose="020B0503020204020204" charset="-122"/>
                <a:ea typeface="微软雅黑" panose="020B0503020204020204" charset="-122"/>
                <a:cs typeface="Courier New" panose="02070309020205020404" pitchFamily="49" charset="0"/>
              </a:rPr>
              <a:t>语文课本和读本中出现频率较高的</a:t>
            </a:r>
            <a:r>
              <a:rPr lang="en-US" altLang="zh-CN" sz="1695" kern="100" dirty="0">
                <a:latin typeface="微软雅黑" panose="020B0503020204020204" charset="-122"/>
                <a:ea typeface="微软雅黑" panose="020B0503020204020204" charset="-122"/>
                <a:cs typeface="Courier New" panose="02070309020205020404" pitchFamily="49" charset="0"/>
              </a:rPr>
              <a:t>340</a:t>
            </a:r>
            <a:r>
              <a:rPr lang="zh-CN" altLang="en-US" sz="1695" kern="100" dirty="0">
                <a:latin typeface="微软雅黑" panose="020B0503020204020204" charset="-122"/>
                <a:ea typeface="微软雅黑" panose="020B0503020204020204" charset="-122"/>
                <a:cs typeface="Courier New" panose="02070309020205020404" pitchFamily="49" charset="0"/>
              </a:rPr>
              <a:t>个常用实词</a:t>
            </a:r>
            <a:r>
              <a:rPr lang="en-US" altLang="zh-CN" sz="1695" kern="100" dirty="0">
                <a:latin typeface="微软雅黑" panose="020B0503020204020204" charset="-122"/>
                <a:ea typeface="微软雅黑" panose="020B0503020204020204" charset="-122"/>
                <a:cs typeface="Courier New" panose="02070309020205020404" pitchFamily="49" charset="0"/>
              </a:rPr>
              <a:t>;(3)</a:t>
            </a:r>
            <a:r>
              <a:rPr lang="zh-CN" altLang="en-US" sz="1695" kern="100" dirty="0">
                <a:latin typeface="微软雅黑" panose="020B0503020204020204" charset="-122"/>
                <a:ea typeface="微软雅黑" panose="020B0503020204020204" charset="-122"/>
                <a:cs typeface="Courier New" panose="02070309020205020404" pitchFamily="49" charset="0"/>
              </a:rPr>
              <a:t>重要文化常识中的实词。所谓“在文中”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即指在语境中。实词考查常有语境的限制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语境限制下的实词意义往往是确定的意义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就需要考生具备依据语境理解和识别实词意义及用法的能力。考查重点有一词多义、古今异义词、单音双音词、通假字、异读字、偏义复词、词类活用等。其中对一词多义、通假字、偏义复词的考查是重中之重。从词性上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主要侧重于名词、动词、形容词、代词。</a:t>
            </a:r>
            <a:r>
              <a:rPr lang="zh-CN" altLang="en-US" sz="1540" kern="100" dirty="0">
                <a:solidFill>
                  <a:schemeClr val="tx1">
                    <a:lumMod val="50000"/>
                    <a:lumOff val="50000"/>
                  </a:schemeClr>
                </a:solidFill>
                <a:latin typeface="微软雅黑" panose="020B0503020204020204" charset="-122"/>
                <a:ea typeface="微软雅黑" panose="020B0503020204020204" charset="-122"/>
                <a:cs typeface="Courier New" panose="02070309020205020404" pitchFamily="49" charset="0"/>
              </a:rPr>
              <a:t> </a:t>
            </a:r>
            <a:endParaRPr lang="zh-CN" altLang="en-US" sz="1540" kern="100" dirty="0">
              <a:solidFill>
                <a:schemeClr val="tx1">
                  <a:lumMod val="50000"/>
                  <a:lumOff val="50000"/>
                </a:schemeClr>
              </a:solidFill>
              <a:latin typeface="微软雅黑" panose="020B0503020204020204" charset="-122"/>
              <a:ea typeface="微软雅黑" panose="020B0503020204020204" charset="-122"/>
              <a:cs typeface="Courier New" panose="02070309020205020404" pitchFamily="49"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779643" y="2182108"/>
            <a:ext cx="1366905" cy="398780"/>
            <a:chOff x="2074961" y="4324195"/>
            <a:chExt cx="3078151" cy="658809"/>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24543" y="4324195"/>
              <a:ext cx="2928569" cy="658809"/>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考点精讲</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5" name="文本框 4"/>
          <p:cNvSpPr txBox="1"/>
          <p:nvPr/>
        </p:nvSpPr>
        <p:spPr>
          <a:xfrm>
            <a:off x="2272239" y="2183980"/>
            <a:ext cx="5320072" cy="706755"/>
          </a:xfrm>
          <a:prstGeom prst="rect">
            <a:avLst/>
          </a:prstGeom>
          <a:noFill/>
        </p:spPr>
        <p:txBody>
          <a:bodyPr wrap="square" rtlCol="0">
            <a:spAutoFit/>
          </a:bodyPr>
          <a:lstStyle/>
          <a:p>
            <a:r>
              <a:rPr lang="zh-CN" altLang="en-US" sz="2000" b="1" kern="100" dirty="0">
                <a:solidFill>
                  <a:srgbClr val="EF8340"/>
                </a:solidFill>
                <a:latin typeface="微软雅黑" panose="020B0503020204020204" charset="-122"/>
                <a:ea typeface="微软雅黑" panose="020B0503020204020204" charset="-122"/>
                <a:cs typeface="Courier New" panose="02070309020205020404" pitchFamily="49" charset="0"/>
              </a:rPr>
              <a:t>考点一　理解常见文言实词在文中的含义</a:t>
            </a:r>
            <a:endParaRPr lang="en-US" altLang="zh-CN" sz="2000" b="1" kern="100" dirty="0">
              <a:solidFill>
                <a:srgbClr val="EF8340"/>
              </a:solidFill>
              <a:latin typeface="微软雅黑" panose="020B0503020204020204" charset="-122"/>
              <a:ea typeface="微软雅黑" panose="020B0503020204020204" charset="-122"/>
              <a:cs typeface="Courier New" panose="02070309020205020404" pitchFamily="49" charset="0"/>
            </a:endParaRPr>
          </a:p>
          <a:p>
            <a:endParaRPr lang="zh-CN" altLang="en-US" sz="2000"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3829685"/>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标志六　修辞</a:t>
            </a:r>
            <a:endParaRPr lang="zh-CN" altLang="en-US" sz="1695" b="1"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1. </a:t>
            </a:r>
            <a:r>
              <a:rPr lang="zh-CN" altLang="en-US" sz="1695" dirty="0">
                <a:latin typeface="微软雅黑" panose="020B0503020204020204" charset="-122"/>
                <a:ea typeface="微软雅黑" panose="020B0503020204020204" charset="-122"/>
              </a:rPr>
              <a:t>以“顶真”确定句读。顶真是文言文中常见的形式。句子前后相承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前一句做宾语的词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在后一句中又做了主语。根据这一特点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我们可以在文中找出紧密相连的相同的词语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按顶真句式来考虑句读。</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7. </a:t>
            </a:r>
            <a:r>
              <a:rPr lang="zh-CN" altLang="en-US" sz="1695" kern="100" dirty="0">
                <a:latin typeface="微软雅黑" panose="020B0503020204020204" charset="-122"/>
                <a:ea typeface="微软雅黑" panose="020B0503020204020204" charset="-122"/>
                <a:cs typeface="Courier New" panose="02070309020205020404" pitchFamily="49" charset="0"/>
              </a:rPr>
              <a:t>对斜线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给文中画波浪线的部分断句。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北山愚公长息曰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u="wavy" kern="100" dirty="0">
                <a:latin typeface="微软雅黑" panose="020B0503020204020204" charset="-122"/>
                <a:ea typeface="微软雅黑" panose="020B0503020204020204" charset="-122"/>
                <a:cs typeface="Courier New" panose="02070309020205020404" pitchFamily="49" charset="0"/>
              </a:rPr>
              <a:t>汝心之固固不可彻曾不若孀妻弱子虽我之死有子存焉子又生孙孙又生子子又有子子又有孙子子孙孙无穷匮也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而山不加增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何苦而不平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河曲智叟亡以应。</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愚公移山</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23570" y="2163297"/>
            <a:ext cx="7797003" cy="20138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4" name="组合 3"/>
          <p:cNvGrpSpPr/>
          <p:nvPr/>
        </p:nvGrpSpPr>
        <p:grpSpPr>
          <a:xfrm>
            <a:off x="394862" y="2431487"/>
            <a:ext cx="8125690" cy="1388110"/>
            <a:chOff x="766327" y="4120861"/>
            <a:chExt cx="21116637" cy="3607351"/>
          </a:xfrm>
        </p:grpSpPr>
        <p:sp>
          <p:nvSpPr>
            <p:cNvPr id="10" name="矩形 9"/>
            <p:cNvSpPr/>
            <p:nvPr/>
          </p:nvSpPr>
          <p:spPr>
            <a:xfrm>
              <a:off x="1620503" y="4120861"/>
              <a:ext cx="20119299" cy="3607351"/>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汝心之固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固不可彻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曾不若孀妻弱子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虽我之死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有子存焉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子又生孙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孙又生子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子又有子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子又有孙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子子孙孙无穷匮也</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句中多字重复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运用了顶真的修辞手法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可以以此为断句的依据。</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
          <p:nvSpPr>
            <p:cNvPr id="11" name="TextBox 72"/>
            <p:cNvSpPr txBox="1"/>
            <p:nvPr/>
          </p:nvSpPr>
          <p:spPr>
            <a:xfrm>
              <a:off x="3744740" y="4428733"/>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1695" b="1"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b="1"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2" name="TextBox 72"/>
            <p:cNvSpPr txBox="1"/>
            <p:nvPr/>
          </p:nvSpPr>
          <p:spPr>
            <a:xfrm>
              <a:off x="17810998" y="4566511"/>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1695" b="1"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b="1"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3" name="TextBox 72"/>
            <p:cNvSpPr txBox="1"/>
            <p:nvPr/>
          </p:nvSpPr>
          <p:spPr>
            <a:xfrm>
              <a:off x="766327" y="5293786"/>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1695" b="1"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b="1"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4" name="TextBox 72"/>
            <p:cNvSpPr txBox="1"/>
            <p:nvPr/>
          </p:nvSpPr>
          <p:spPr>
            <a:xfrm>
              <a:off x="3062131" y="5322925"/>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1695" b="1"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b="1"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4169410"/>
          </a:xfrm>
          <a:prstGeom prst="rect">
            <a:avLst/>
          </a:prstGeom>
          <a:noFill/>
        </p:spPr>
        <p:txBody>
          <a:bodyPr wrap="square" rtlCol="0">
            <a:spAutoFit/>
          </a:bodyPr>
          <a:lstStyle/>
          <a:p>
            <a:pPr algn="just">
              <a:lnSpc>
                <a:spcPct val="130000"/>
              </a:lnSpc>
              <a:spcAft>
                <a:spcPts val="0"/>
              </a:spcAft>
            </a:pP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以“排偶”确定句读。排比、对偶是文言文中常见的修辞手法。句式整齐、四六句居多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是文言文的一大特点。而这一特点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也为我们断句提供了方便。</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8. </a:t>
            </a:r>
            <a:r>
              <a:rPr lang="zh-CN" altLang="en-US" sz="1695" kern="100" dirty="0">
                <a:latin typeface="微软雅黑" panose="020B0503020204020204" charset="-122"/>
                <a:ea typeface="微软雅黑" panose="020B0503020204020204" charset="-122"/>
                <a:cs typeface="Courier New" panose="02070309020205020404" pitchFamily="49" charset="0"/>
              </a:rPr>
              <a:t>对文中画波浪线部分的断句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孔明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伊、周之徒也。而论之者多异说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以其遭时之难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而处英雄之不幸也。夫众人皆进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而我独退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雍容草庐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三顾后起。挺身托孤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不放不摄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而人无间言。权偪人主而上不疑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势倾群臣而下不忌。厉精治蜀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风化肃然。</a:t>
            </a:r>
            <a:r>
              <a:rPr lang="zh-CN" altLang="en-US" sz="1695" u="wavy" kern="100" dirty="0">
                <a:latin typeface="微软雅黑" panose="020B0503020204020204" charset="-122"/>
                <a:ea typeface="微软雅黑" panose="020B0503020204020204" charset="-122"/>
                <a:cs typeface="Courier New" panose="02070309020205020404" pitchFamily="49" charset="0"/>
              </a:rPr>
              <a:t>宥过无大刑故无小帝者之政也以佚道使人虽劳不怨以生道杀人虽死不怨杀者王者之事也</a:t>
            </a:r>
            <a:r>
              <a:rPr lang="zh-CN" altLang="en-US" sz="1695" kern="100" dirty="0">
                <a:latin typeface="微软雅黑" panose="020B0503020204020204" charset="-122"/>
                <a:ea typeface="微软雅黑" panose="020B0503020204020204" charset="-122"/>
                <a:cs typeface="Courier New" panose="02070309020205020404" pitchFamily="49" charset="0"/>
              </a:rPr>
              <a:t>。孔明皆优为之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信其为伊、周之徒也。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陈亮集</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3149600"/>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宥过无大刑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故无小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帝者之政也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以佚道使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人虽劳不怨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以生道杀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人虽死不怨杀者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王者之事也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宥过无大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刑故无小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帝者之政也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以佚道使人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虽劳不怨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以生道杀人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虽死不怨杀者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王者之事也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宥过无大刑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故无小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帝者之政也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以佚道使人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虽劳不怨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以生道杀人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虽死不怨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杀者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王者之事也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宥过无大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刑故无小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帝者之政也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以佚道使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人虽劳不怨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以生道杀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人虽死不怨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杀者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王者之事也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23549" y="1972063"/>
            <a:ext cx="7697024" cy="1450340"/>
          </a:xfrm>
          <a:prstGeom prst="rect">
            <a:avLst/>
          </a:prstGeom>
          <a:noFill/>
        </p:spPr>
        <p:txBody>
          <a:bodyPr wrap="square" rtlCol="0">
            <a:spAutoFit/>
          </a:bodyPr>
          <a:lstStyle/>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u="wavy"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u="wavy"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9" name="矩形 8"/>
          <p:cNvSpPr/>
          <p:nvPr/>
        </p:nvSpPr>
        <p:spPr>
          <a:xfrm>
            <a:off x="623570" y="2292943"/>
            <a:ext cx="7797003" cy="16348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01746" y="2503922"/>
            <a:ext cx="7797003"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古人写文章讲究“排偶”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我们可以根据这一特点来断句。如在本句中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宥过无大”与“刑故无小”相对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以佚道使人”与“以生道杀人”相对。</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23549" y="1972063"/>
            <a:ext cx="7697024" cy="1450340"/>
          </a:xfrm>
          <a:prstGeom prst="rect">
            <a:avLst/>
          </a:prstGeom>
          <a:noFill/>
        </p:spPr>
        <p:txBody>
          <a:bodyPr wrap="square" rtlCol="0">
            <a:spAutoFit/>
          </a:bodyPr>
          <a:lstStyle/>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u="wavy"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u="wavy"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9" name="矩形 8"/>
          <p:cNvSpPr/>
          <p:nvPr/>
        </p:nvSpPr>
        <p:spPr>
          <a:xfrm>
            <a:off x="623570" y="1973288"/>
            <a:ext cx="7797003" cy="3334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655662" y="2007430"/>
            <a:ext cx="7741914" cy="3767455"/>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诸葛孔明是伊尹、周公一样的人物。但后世议论他的人多持不同意见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认为他生不逢时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处于英雄无用武之地的不幸境地。众人都求建功立业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而孔明却独自隐退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从容不迫地居住在草庐中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刘备三次拜访之后才出山。后又挺身而出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辅佐刘禅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对朝权既不放任又不独揽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众人没有闲言。权势接近君主但君主不怀疑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权势超过群臣但群臣不妒忌。治理蜀国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殚精竭虑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使民风教化恭肃淳朴。一时失误犯了错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再大也可以宽恕</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明知故犯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再小也要惩罚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这是为君者的政治。用使百姓安乐之道役使百姓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百姓即使劳苦也不会埋怨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用使百姓生存之道杀人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人即使死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也不会埋怨杀人者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这是为王者的作为。孔明都很好地做到了这些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他的确是伊尹、周公之类的人物。</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707072" y="1926711"/>
            <a:ext cx="1377851" cy="413285"/>
            <a:chOff x="2074961" y="4329310"/>
            <a:chExt cx="2922832" cy="613028"/>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39088" y="4350825"/>
              <a:ext cx="2758705" cy="591513"/>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技法点拨</a:t>
              </a:r>
              <a:endParaRPr lang="zh-CN" altLang="en-US" sz="2000" b="1" spc="200" dirty="0">
                <a:solidFill>
                  <a:schemeClr val="bg1"/>
                </a:solidFill>
                <a:latin typeface="微软雅黑" panose="020B0503020204020204" charset="-122"/>
                <a:ea typeface="微软雅黑" panose="020B0503020204020204" charset="-122"/>
              </a:endParaRPr>
            </a:p>
          </p:txBody>
        </p:sp>
      </p:grpSp>
      <p:grpSp>
        <p:nvGrpSpPr>
          <p:cNvPr id="5" name="组合 4"/>
          <p:cNvGrpSpPr/>
          <p:nvPr/>
        </p:nvGrpSpPr>
        <p:grpSpPr>
          <a:xfrm>
            <a:off x="751039" y="2329425"/>
            <a:ext cx="7697024" cy="3122310"/>
            <a:chOff x="1951762" y="3803630"/>
            <a:chExt cx="20002640" cy="8114104"/>
          </a:xfrm>
        </p:grpSpPr>
        <p:sp>
          <p:nvSpPr>
            <p:cNvPr id="69" name="TextBox 68"/>
            <p:cNvSpPr txBox="1"/>
            <p:nvPr/>
          </p:nvSpPr>
          <p:spPr>
            <a:xfrm>
              <a:off x="1951762" y="3803630"/>
              <a:ext cx="20002640" cy="3769071"/>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技法</a:t>
              </a:r>
              <a:r>
                <a:rPr lang="en-US" altLang="zh-CN" sz="1695" b="1" kern="100" dirty="0">
                  <a:latin typeface="微软雅黑" panose="020B0503020204020204" charset="-122"/>
                  <a:ea typeface="微软雅黑" panose="020B0503020204020204" charset="-122"/>
                  <a:cs typeface="Courier New" panose="02070309020205020404" pitchFamily="49" charset="0"/>
                </a:rPr>
                <a:t>13</a:t>
              </a:r>
              <a:r>
                <a:rPr lang="zh-CN" altLang="en-US" sz="1695" b="1" kern="100" dirty="0">
                  <a:latin typeface="微软雅黑" panose="020B0503020204020204" charset="-122"/>
                  <a:ea typeface="微软雅黑" panose="020B0503020204020204" charset="-122"/>
                  <a:cs typeface="Courier New" panose="02070309020205020404" pitchFamily="49" charset="0"/>
                </a:rPr>
                <a:t>　文言断句两步骤</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客观型断句题是全国卷常考的一种题型。该类试题一般是从选文中截取一段文字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去掉标点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一般设置</a:t>
              </a:r>
              <a:r>
                <a:rPr lang="en-US" altLang="zh-CN" sz="1695" kern="100" dirty="0">
                  <a:latin typeface="微软雅黑" panose="020B0503020204020204" charset="-122"/>
                  <a:ea typeface="微软雅黑" panose="020B0503020204020204" charset="-122"/>
                  <a:cs typeface="Courier New" panose="02070309020205020404" pitchFamily="49" charset="0"/>
                </a:rPr>
                <a:t>6~8</a:t>
              </a:r>
              <a:r>
                <a:rPr lang="zh-CN" altLang="en-US" sz="1695" kern="100" dirty="0">
                  <a:latin typeface="微软雅黑" panose="020B0503020204020204" charset="-122"/>
                  <a:ea typeface="微软雅黑" panose="020B0503020204020204" charset="-122"/>
                  <a:cs typeface="Courier New" panose="02070309020205020404" pitchFamily="49" charset="0"/>
                </a:rPr>
                <a:t>处停顿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但难度不大。试题中的四个选项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通常断句位置两两相似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只有一两处不同。解答时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可遵循以下步骤</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pic>
          <p:nvPicPr>
            <p:cNvPr id="14" name="图3.jpg" descr="id:2147501563;FounderCES"/>
            <p:cNvPicPr/>
            <p:nvPr/>
          </p:nvPicPr>
          <p:blipFill>
            <a:blip r:embed="rId2" cstate="print"/>
            <a:stretch>
              <a:fillRect/>
            </a:stretch>
          </p:blipFill>
          <p:spPr>
            <a:xfrm>
              <a:off x="3312692" y="7576966"/>
              <a:ext cx="12097344" cy="4340768"/>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2809875"/>
          </a:xfrm>
          <a:prstGeom prst="rect">
            <a:avLst/>
          </a:prstGeom>
          <a:noFill/>
        </p:spPr>
        <p:txBody>
          <a:bodyPr wrap="square" rtlCol="0">
            <a:spAutoFit/>
          </a:bodyPr>
          <a:lstStyle/>
          <a:p>
            <a:pPr algn="just">
              <a:lnSpc>
                <a:spcPct val="130000"/>
              </a:lnSpc>
              <a:spcAft>
                <a:spcPts val="0"/>
              </a:spcAft>
            </a:pPr>
            <a:r>
              <a:rPr lang="zh-CN" altLang="en-US"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例 </a:t>
            </a: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下列对文中画波浪线部分的断句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zh-CN" altLang="en-US" sz="1695" u="wavy" kern="100" dirty="0">
                <a:latin typeface="微软雅黑" panose="020B0503020204020204" charset="-122"/>
                <a:ea typeface="微软雅黑" panose="020B0503020204020204" charset="-122"/>
                <a:cs typeface="Courier New" panose="02070309020205020404" pitchFamily="49" charset="0"/>
              </a:rPr>
              <a:t>赵简子游于河而乐之叹曰安得贤士而与处焉舟人古乘跪而对曰夫珠玉无足去此数千里而所以能来者人好之也今士有足而不来者此是吾君不好之乎</a:t>
            </a:r>
            <a:r>
              <a:rPr lang="zh-CN" altLang="en-US" sz="1695" kern="100" dirty="0">
                <a:latin typeface="微软雅黑" panose="020B0503020204020204" charset="-122"/>
                <a:ea typeface="微软雅黑" panose="020B0503020204020204" charset="-122"/>
                <a:cs typeface="Courier New" panose="02070309020205020404" pitchFamily="49" charset="0"/>
              </a:rPr>
              <a:t>赵简子曰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吾门左右客千人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朝食不足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暮收市征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暮食不足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朝收市征。吾尚可谓不好士乎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舟人古乘对曰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鸿鹄高飞远翔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其所恃者六翮也。背上之毛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腹下之毳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无尺寸之数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去之满把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飞不能为之益卑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益之满把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飞不能为之益高。不知门下左右客千人者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有六翮之用乎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将尽毛毳也</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23549" y="1972063"/>
            <a:ext cx="7697024" cy="280987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赵简子游于河而乐之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叹曰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安得贤士而与处焉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舟人古乘跪而对曰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夫珠玉无足去此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数千里而所以能来者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人好之也今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士有足而不来者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此是吾君不好之乎</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赵简子游于河而乐之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叹曰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安得贤士而与处焉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舟人古乘跪而对曰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夫珠玉无足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去此数千里而所以能来者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人好之也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今士有足而不来者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此是吾君不好之乎</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赵简子游于河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而乐之叹曰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安得贤士而与处焉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舟人古乘跪而对曰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夫珠玉无足去此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数千里而所以能来者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人好之也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今士有足而不来者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此是吾君不好之乎</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赵简子游于河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而乐之叹曰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安得贤士而与处焉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舟人古乘跪而对曰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夫珠玉无足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去此数千里而所以能来者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人好之也今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士有足而不来者此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是吾君不好之乎</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23549" y="1972063"/>
            <a:ext cx="7697024" cy="382968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技法演示</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第一步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四个选项分两组。四个选项中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有些停顿点是相同的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有些是不同的。据此将四个选项两两分组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a:t>
            </a:r>
            <a:r>
              <a:rPr lang="en-US" altLang="zh-CN" sz="1695" kern="100" dirty="0">
                <a:latin typeface="微软雅黑" panose="020B0503020204020204" charset="-122"/>
                <a:ea typeface="微软雅黑" panose="020B0503020204020204" charset="-122"/>
                <a:cs typeface="Courier New" panose="02070309020205020404" pitchFamily="49" charset="0"/>
              </a:rPr>
              <a:t>A</a:t>
            </a:r>
            <a:r>
              <a:rPr lang="zh-CN" altLang="en-US"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B</a:t>
            </a:r>
            <a:r>
              <a:rPr lang="zh-CN" altLang="en-US" sz="1695" kern="100" dirty="0">
                <a:latin typeface="微软雅黑" panose="020B0503020204020204" charset="-122"/>
                <a:ea typeface="微软雅黑" panose="020B0503020204020204" charset="-122"/>
                <a:cs typeface="Courier New" panose="02070309020205020404" pitchFamily="49" charset="0"/>
              </a:rPr>
              <a:t>两项为一组</a:t>
            </a:r>
            <a:r>
              <a:rPr lang="en-US" altLang="zh-CN" sz="1695" kern="100" dirty="0">
                <a:latin typeface="微软雅黑" panose="020B0503020204020204" charset="-122"/>
                <a:ea typeface="微软雅黑" panose="020B0503020204020204" charset="-122"/>
                <a:cs typeface="Courier New" panose="02070309020205020404" pitchFamily="49" charset="0"/>
              </a:rPr>
              <a:t>,C</a:t>
            </a:r>
            <a:r>
              <a:rPr lang="zh-CN" altLang="en-US"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D</a:t>
            </a:r>
            <a:r>
              <a:rPr lang="zh-CN" altLang="en-US" sz="1695" kern="100" dirty="0">
                <a:latin typeface="微软雅黑" panose="020B0503020204020204" charset="-122"/>
                <a:ea typeface="微软雅黑" panose="020B0503020204020204" charset="-122"/>
                <a:cs typeface="Courier New" panose="02070309020205020404" pitchFamily="49" charset="0"/>
              </a:rPr>
              <a:t>两项为一组。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第二步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排除错误定答案。分析时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可以找到两项中不同的停顿点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重点分析不同点的正误。即解题的关键是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从不同的停顿点入手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分析正确的断句点。如</a:t>
            </a:r>
            <a:r>
              <a:rPr lang="en-US" altLang="zh-CN" sz="1695" kern="100" dirty="0">
                <a:latin typeface="微软雅黑" panose="020B0503020204020204" charset="-122"/>
                <a:ea typeface="微软雅黑" panose="020B0503020204020204" charset="-122"/>
                <a:cs typeface="Courier New" panose="02070309020205020404" pitchFamily="49" charset="0"/>
              </a:rPr>
              <a:t>A</a:t>
            </a:r>
            <a:r>
              <a:rPr lang="zh-CN" altLang="en-US"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B</a:t>
            </a:r>
            <a:r>
              <a:rPr lang="zh-CN" altLang="en-US" sz="1695" kern="100" dirty="0">
                <a:latin typeface="微软雅黑" panose="020B0503020204020204" charset="-122"/>
                <a:ea typeface="微软雅黑" panose="020B0503020204020204" charset="-122"/>
                <a:cs typeface="Courier New" panose="02070309020205020404" pitchFamily="49" charset="0"/>
              </a:rPr>
              <a:t>与</a:t>
            </a:r>
            <a:r>
              <a:rPr lang="en-US" altLang="zh-CN" sz="1695" kern="100" dirty="0">
                <a:latin typeface="微软雅黑" panose="020B0503020204020204" charset="-122"/>
                <a:ea typeface="微软雅黑" panose="020B0503020204020204" charset="-122"/>
                <a:cs typeface="Courier New" panose="02070309020205020404" pitchFamily="49" charset="0"/>
              </a:rPr>
              <a:t>C</a:t>
            </a:r>
            <a:r>
              <a:rPr lang="zh-CN" altLang="en-US"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D</a:t>
            </a:r>
            <a:r>
              <a:rPr lang="zh-CN" altLang="en-US" sz="1695" kern="100" dirty="0">
                <a:latin typeface="微软雅黑" panose="020B0503020204020204" charset="-122"/>
                <a:ea typeface="微软雅黑" panose="020B0503020204020204" charset="-122"/>
                <a:cs typeface="Courier New" panose="02070309020205020404" pitchFamily="49" charset="0"/>
              </a:rPr>
              <a:t>的第一处区分点是“而乐之”“叹曰”前面是否断开。虚词“而”一般是连词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不断开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而“叹曰”前面省略主语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应该断开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由此可排除</a:t>
            </a:r>
            <a:r>
              <a:rPr lang="en-US" altLang="zh-CN" sz="1695" kern="100" dirty="0">
                <a:latin typeface="微软雅黑" panose="020B0503020204020204" charset="-122"/>
                <a:ea typeface="微软雅黑" panose="020B0503020204020204" charset="-122"/>
                <a:cs typeface="Courier New" panose="02070309020205020404" pitchFamily="49" charset="0"/>
              </a:rPr>
              <a:t>C</a:t>
            </a:r>
            <a:r>
              <a:rPr lang="zh-CN" altLang="en-US"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D</a:t>
            </a:r>
            <a:r>
              <a:rPr lang="zh-CN" altLang="en-US" sz="1695" kern="100" dirty="0">
                <a:latin typeface="微软雅黑" panose="020B0503020204020204" charset="-122"/>
                <a:ea typeface="微软雅黑" panose="020B0503020204020204" charset="-122"/>
                <a:cs typeface="Courier New" panose="02070309020205020404" pitchFamily="49" charset="0"/>
              </a:rPr>
              <a:t>两项。</a:t>
            </a:r>
            <a:r>
              <a:rPr lang="en-US" altLang="zh-CN" sz="1695" kern="100" dirty="0">
                <a:latin typeface="微软雅黑" panose="020B0503020204020204" charset="-122"/>
                <a:ea typeface="微软雅黑" panose="020B0503020204020204" charset="-122"/>
                <a:cs typeface="Courier New" panose="02070309020205020404" pitchFamily="49" charset="0"/>
              </a:rPr>
              <a:t>A</a:t>
            </a:r>
            <a:r>
              <a:rPr lang="zh-CN" altLang="en-US" sz="1695" kern="100" dirty="0">
                <a:latin typeface="微软雅黑" panose="020B0503020204020204" charset="-122"/>
                <a:ea typeface="微软雅黑" panose="020B0503020204020204" charset="-122"/>
                <a:cs typeface="Courier New" panose="02070309020205020404" pitchFamily="49" charset="0"/>
              </a:rPr>
              <a:t>、</a:t>
            </a:r>
            <a:r>
              <a:rPr lang="en-US" altLang="zh-CN" sz="1695" kern="100" dirty="0">
                <a:latin typeface="微软雅黑" panose="020B0503020204020204" charset="-122"/>
                <a:ea typeface="微软雅黑" panose="020B0503020204020204" charset="-122"/>
                <a:cs typeface="Courier New" panose="02070309020205020404" pitchFamily="49" charset="0"/>
              </a:rPr>
              <a:t>B</a:t>
            </a:r>
            <a:r>
              <a:rPr lang="zh-CN" altLang="en-US" sz="1695" kern="100" dirty="0">
                <a:latin typeface="微软雅黑" panose="020B0503020204020204" charset="-122"/>
                <a:ea typeface="微软雅黑" panose="020B0503020204020204" charset="-122"/>
                <a:cs typeface="Courier New" panose="02070309020205020404" pitchFamily="49" charset="0"/>
              </a:rPr>
              <a:t>的区分点是“夫珠玉无足去此”“夫珠玉无足”和“人好之也今”“人好之也”。结合上下文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很明显“珠玉无足”是个主谓结构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其后应该断开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第二处的“也”是句末语气词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其后也应该断开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由此可以排除</a:t>
            </a:r>
            <a:r>
              <a:rPr lang="en-US" altLang="zh-CN" sz="1695" kern="100" dirty="0">
                <a:latin typeface="微软雅黑" panose="020B0503020204020204" charset="-122"/>
                <a:ea typeface="微软雅黑" panose="020B0503020204020204" charset="-122"/>
                <a:cs typeface="Courier New" panose="02070309020205020404" pitchFamily="49" charset="0"/>
              </a:rPr>
              <a:t>A</a:t>
            </a:r>
            <a:r>
              <a:rPr lang="zh-CN" altLang="en-US" sz="1695" kern="100" dirty="0">
                <a:latin typeface="微软雅黑" panose="020B0503020204020204" charset="-122"/>
                <a:ea typeface="微软雅黑" panose="020B0503020204020204" charset="-122"/>
                <a:cs typeface="Courier New" panose="02070309020205020404" pitchFamily="49" charset="0"/>
              </a:rPr>
              <a:t>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确定答案为</a:t>
            </a:r>
            <a:r>
              <a:rPr lang="en-US" altLang="zh-CN" sz="1695" kern="100" dirty="0">
                <a:latin typeface="微软雅黑" panose="020B0503020204020204" charset="-122"/>
                <a:ea typeface="微软雅黑" panose="020B0503020204020204" charset="-122"/>
                <a:cs typeface="Courier New" panose="02070309020205020404" pitchFamily="49" charset="0"/>
              </a:rPr>
              <a:t>B</a:t>
            </a:r>
            <a:r>
              <a:rPr lang="zh-CN" altLang="en-US" sz="1695" kern="100" dirty="0">
                <a:latin typeface="微软雅黑" panose="020B0503020204020204" charset="-122"/>
                <a:ea typeface="微软雅黑" panose="020B0503020204020204" charset="-122"/>
                <a:cs typeface="Courier New" panose="02070309020205020404" pitchFamily="49" charset="0"/>
              </a:rPr>
              <a:t>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111061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类型一　通假字</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indent="1071880"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“通假字”中的“通”是通用之意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假”是借用之意。所谓“通假”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就是两字通用或这个字借用为那个字。它的分类如下</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76442" y="3101017"/>
          <a:ext cx="7620635" cy="1749425"/>
        </p:xfrm>
        <a:graphic>
          <a:graphicData uri="http://schemas.openxmlformats.org/drawingml/2006/table">
            <a:tbl>
              <a:tblPr firstRow="1" firstCol="1" bandRow="1">
                <a:tableStyleId>{5940675A-B579-460E-94D1-54222C63F5DA}</a:tableStyleId>
              </a:tblPr>
              <a:tblGrid>
                <a:gridCol w="586740"/>
                <a:gridCol w="438150"/>
                <a:gridCol w="2188845"/>
                <a:gridCol w="4406900"/>
              </a:tblGrid>
              <a:tr h="403225">
                <a:tc gridSpan="2">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类别</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hMerge="1">
                  <a:tcP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释义</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举例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3462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通</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假</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字</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通</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用</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字</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l">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两个读音相同或相近、意义也相通的字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在古代可以写这个</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也可以写那个</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l">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“失其所与</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不知”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《烛之武退秦师》</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中的“知”就是“智”的意思</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“知”和“智”这两个字在古代是通用的</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现代一般认为“知”通“智”</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723549" y="1972063"/>
            <a:ext cx="7697024" cy="348932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文段翻译</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zh-CN" altLang="en-US" sz="1695" u="wavy" kern="100" dirty="0">
                <a:latin typeface="微软雅黑" panose="020B0503020204020204" charset="-122"/>
                <a:ea typeface="微软雅黑" panose="020B0503020204020204" charset="-122"/>
                <a:cs typeface="Courier New" panose="02070309020205020404" pitchFamily="49" charset="0"/>
              </a:rPr>
              <a:t>赵简子在黄河上游览感到很快乐</a:t>
            </a:r>
            <a:r>
              <a:rPr lang="en-US" altLang="zh-CN" sz="1695" u="wavy" kern="100" dirty="0">
                <a:latin typeface="微软雅黑" panose="020B0503020204020204" charset="-122"/>
                <a:ea typeface="微软雅黑" panose="020B0503020204020204" charset="-122"/>
                <a:cs typeface="Courier New" panose="02070309020205020404" pitchFamily="49" charset="0"/>
              </a:rPr>
              <a:t>,</a:t>
            </a:r>
            <a:r>
              <a:rPr lang="zh-CN" altLang="en-US" sz="1695" u="wavy" kern="100" dirty="0">
                <a:latin typeface="微软雅黑" panose="020B0503020204020204" charset="-122"/>
                <a:ea typeface="微软雅黑" panose="020B0503020204020204" charset="-122"/>
                <a:cs typeface="Courier New" panose="02070309020205020404" pitchFamily="49" charset="0"/>
              </a:rPr>
              <a:t>感叹说</a:t>
            </a:r>
            <a:r>
              <a:rPr lang="en-US" altLang="zh-CN" sz="1695" u="wavy" kern="100" dirty="0">
                <a:latin typeface="微软雅黑" panose="020B0503020204020204" charset="-122"/>
                <a:ea typeface="微软雅黑" panose="020B0503020204020204" charset="-122"/>
                <a:cs typeface="Courier New" panose="02070309020205020404" pitchFamily="49" charset="0"/>
              </a:rPr>
              <a:t>:“</a:t>
            </a:r>
            <a:r>
              <a:rPr lang="zh-CN" altLang="en-US" sz="1695" u="wavy" kern="100" dirty="0">
                <a:latin typeface="微软雅黑" panose="020B0503020204020204" charset="-122"/>
                <a:ea typeface="微软雅黑" panose="020B0503020204020204" charset="-122"/>
                <a:cs typeface="Courier New" panose="02070309020205020404" pitchFamily="49" charset="0"/>
              </a:rPr>
              <a:t>怎样才能得到贤士并跟他在一起呢</a:t>
            </a:r>
            <a:r>
              <a:rPr lang="en-US" altLang="zh-CN" sz="1695" u="wavy" kern="100" dirty="0">
                <a:latin typeface="微软雅黑" panose="020B0503020204020204" charset="-122"/>
                <a:ea typeface="微软雅黑" panose="020B0503020204020204" charset="-122"/>
                <a:cs typeface="Courier New" panose="02070309020205020404" pitchFamily="49" charset="0"/>
              </a:rPr>
              <a:t>?”</a:t>
            </a:r>
            <a:r>
              <a:rPr lang="zh-CN" altLang="en-US" sz="1695" u="wavy" kern="100" dirty="0">
                <a:latin typeface="微软雅黑" panose="020B0503020204020204" charset="-122"/>
                <a:ea typeface="微软雅黑" panose="020B0503020204020204" charset="-122"/>
                <a:cs typeface="Courier New" panose="02070309020205020404" pitchFamily="49" charset="0"/>
              </a:rPr>
              <a:t>船夫古乘跪下回答说</a:t>
            </a:r>
            <a:r>
              <a:rPr lang="en-US" altLang="zh-CN" sz="1695" u="wavy" kern="100" dirty="0">
                <a:latin typeface="微软雅黑" panose="020B0503020204020204" charset="-122"/>
                <a:ea typeface="微软雅黑" panose="020B0503020204020204" charset="-122"/>
                <a:cs typeface="Courier New" panose="02070309020205020404" pitchFamily="49" charset="0"/>
              </a:rPr>
              <a:t>:“</a:t>
            </a:r>
            <a:r>
              <a:rPr lang="zh-CN" altLang="en-US" sz="1695" u="wavy" kern="100" dirty="0">
                <a:latin typeface="微软雅黑" panose="020B0503020204020204" charset="-122"/>
                <a:ea typeface="微软雅黑" panose="020B0503020204020204" charset="-122"/>
                <a:cs typeface="Courier New" panose="02070309020205020404" pitchFamily="49" charset="0"/>
              </a:rPr>
              <a:t>那珍珠美玉并没有脚</a:t>
            </a:r>
            <a:r>
              <a:rPr lang="en-US" altLang="zh-CN" sz="1695" u="wavy" kern="100" dirty="0">
                <a:latin typeface="微软雅黑" panose="020B0503020204020204" charset="-122"/>
                <a:ea typeface="微软雅黑" panose="020B0503020204020204" charset="-122"/>
                <a:cs typeface="Courier New" panose="02070309020205020404" pitchFamily="49" charset="0"/>
              </a:rPr>
              <a:t>,</a:t>
            </a:r>
            <a:r>
              <a:rPr lang="zh-CN" altLang="en-US" sz="1695" u="wavy" kern="100" dirty="0">
                <a:latin typeface="微软雅黑" panose="020B0503020204020204" charset="-122"/>
                <a:ea typeface="微软雅黑" panose="020B0503020204020204" charset="-122"/>
                <a:cs typeface="Courier New" panose="02070309020205020404" pitchFamily="49" charset="0"/>
              </a:rPr>
              <a:t>离这儿有几千里而它们之所以能来</a:t>
            </a:r>
            <a:r>
              <a:rPr lang="en-US" altLang="zh-CN" sz="1695" u="wavy" kern="100" dirty="0">
                <a:latin typeface="微软雅黑" panose="020B0503020204020204" charset="-122"/>
                <a:ea typeface="微软雅黑" panose="020B0503020204020204" charset="-122"/>
                <a:cs typeface="Courier New" panose="02070309020205020404" pitchFamily="49" charset="0"/>
              </a:rPr>
              <a:t>,</a:t>
            </a:r>
            <a:r>
              <a:rPr lang="zh-CN" altLang="en-US" sz="1695" u="wavy" kern="100" dirty="0">
                <a:latin typeface="微软雅黑" panose="020B0503020204020204" charset="-122"/>
                <a:ea typeface="微软雅黑" panose="020B0503020204020204" charset="-122"/>
                <a:cs typeface="Courier New" panose="02070309020205020404" pitchFamily="49" charset="0"/>
              </a:rPr>
              <a:t>是因为人们喜欢它们。如今士人有脚而不肯前来</a:t>
            </a:r>
            <a:r>
              <a:rPr lang="en-US" altLang="zh-CN" sz="1695" u="wavy" kern="100" dirty="0">
                <a:latin typeface="微软雅黑" panose="020B0503020204020204" charset="-122"/>
                <a:ea typeface="微软雅黑" panose="020B0503020204020204" charset="-122"/>
                <a:cs typeface="Courier New" panose="02070309020205020404" pitchFamily="49" charset="0"/>
              </a:rPr>
              <a:t>,</a:t>
            </a:r>
            <a:r>
              <a:rPr lang="zh-CN" altLang="en-US" sz="1695" u="wavy" kern="100" dirty="0">
                <a:latin typeface="微软雅黑" panose="020B0503020204020204" charset="-122"/>
                <a:ea typeface="微软雅黑" panose="020B0503020204020204" charset="-122"/>
                <a:cs typeface="Courier New" panose="02070309020205020404" pitchFamily="49" charset="0"/>
              </a:rPr>
              <a:t>这是因为我们君主不喜欢他们吧</a:t>
            </a:r>
            <a:r>
              <a:rPr lang="en-US" altLang="zh-CN" sz="1695" u="wavy"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赵简子说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我身边的门客有千人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如果早饭不够吃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晚上就到市场上去征税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如果晚饭不够吃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早上就到市场上去征税。还能说我是不喜爱士人吗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船夫古乘回答说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鸿鹄飞得高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翱翔得远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它所依赖的是翅膀上的正羽。背上的羽毛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腹下的细毛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都是很短小的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拔去一大把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也不会因此就飞得更低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增加一大把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也不会因此就飞得更高。不知道您身边的一千门客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有能为您起到翅膀中正羽作用的吗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还是尽是些背上的羽毛和腹下的细毛呢</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498881" y="1972063"/>
            <a:ext cx="8118651" cy="314960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技法小练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1. </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下列对文中画波浪线部分的断句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正确的一项是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郗超与谢玄不善。苻坚将问晋鼎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既已狼噬梁、岐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又虎视淮阴矣。于时朝议遣玄北讨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人间颇有异同之论。唯超曰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u="wavy" kern="100" dirty="0">
                <a:latin typeface="微软雅黑" panose="020B0503020204020204" charset="-122"/>
                <a:ea typeface="微软雅黑" panose="020B0503020204020204" charset="-122"/>
                <a:cs typeface="Courier New" panose="02070309020205020404" pitchFamily="49" charset="0"/>
              </a:rPr>
              <a:t>是必济事吾昔尝与共在桓宣武府见使才皆尽虽履屐之间亦得其任以此推之容必能立勋</a:t>
            </a:r>
            <a:r>
              <a:rPr lang="zh-CN" altLang="en-US" sz="1695" kern="100" dirty="0">
                <a:latin typeface="微软雅黑" panose="020B0503020204020204" charset="-122"/>
                <a:ea typeface="微软雅黑" panose="020B0503020204020204" charset="-122"/>
                <a:cs typeface="Courier New" panose="02070309020205020404" pitchFamily="49" charset="0"/>
              </a:rPr>
              <a:t>。”元功既举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时人咸叹超之先觉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又重其不以爱憎匿善。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世说新语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识鉴第七</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498881" y="1972063"/>
            <a:ext cx="8118651" cy="280987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a:t>
            </a:r>
            <a:r>
              <a:rPr lang="zh-CN" altLang="en-US" sz="1695" kern="100" dirty="0">
                <a:latin typeface="微软雅黑" panose="020B0503020204020204" charset="-122"/>
                <a:ea typeface="微软雅黑" panose="020B0503020204020204" charset="-122"/>
                <a:cs typeface="Courier New" panose="02070309020205020404" pitchFamily="49" charset="0"/>
              </a:rPr>
              <a:t>是必济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事吾昔尝与共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在桓宣武府见使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才皆尽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虽履屐之间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亦得其任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以此推之容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必能立勋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是必济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事吾昔尝与共在桓宣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武府见使才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皆尽虽履屐之间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亦得其任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以此推之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容必能立勋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是必济事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吾昔尝与共在桓宣武府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见使才皆尽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虽履屐之间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亦得其任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以此推之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容必能立勋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是必济事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吾昔尝与共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在桓宣武府见使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才皆尽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虽履屐之间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亦得其任以此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推之容必能立勋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23549" y="1972063"/>
            <a:ext cx="7697024" cy="1450340"/>
          </a:xfrm>
          <a:prstGeom prst="rect">
            <a:avLst/>
          </a:prstGeom>
          <a:noFill/>
        </p:spPr>
        <p:txBody>
          <a:bodyPr wrap="square" rtlCol="0">
            <a:spAutoFit/>
          </a:bodyPr>
          <a:lstStyle/>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u="wavy"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u="wavy"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9" name="矩形 8"/>
          <p:cNvSpPr/>
          <p:nvPr/>
        </p:nvSpPr>
        <p:spPr>
          <a:xfrm>
            <a:off x="623570" y="2292943"/>
            <a:ext cx="7797003" cy="16348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623570" y="2451496"/>
            <a:ext cx="7797003"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标点为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是必济事。吾昔尝与共在桓宣武府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见使才皆尽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虽履屐之间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亦得其任。以此推之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容必能立勋。</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23549" y="1972063"/>
            <a:ext cx="7697024" cy="1450340"/>
          </a:xfrm>
          <a:prstGeom prst="rect">
            <a:avLst/>
          </a:prstGeom>
          <a:noFill/>
        </p:spPr>
        <p:txBody>
          <a:bodyPr wrap="square" rtlCol="0">
            <a:spAutoFit/>
          </a:bodyPr>
          <a:lstStyle/>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u="wavy"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u="wavy"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9" name="矩形 8"/>
          <p:cNvSpPr/>
          <p:nvPr/>
        </p:nvSpPr>
        <p:spPr>
          <a:xfrm>
            <a:off x="623570" y="1973288"/>
            <a:ext cx="7797003" cy="33340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655662" y="2007430"/>
            <a:ext cx="7741914" cy="2470150"/>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郗超与谢玄关系不好。苻坚将要攻打晋国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在像狼一样吞噬了梁、岐之后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又像虎一样盯住了淮阴。当时朝廷议论派谢玄北伐的事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大臣中间有很多不同的看法。只有郗超说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这个人北伐一定能成功。我过去曾和他同在桓宣武府做事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见他用人都能人尽其才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即使是小事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也都能使各人得到适当安排。由此推论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他应当一定能建立功勋。”北伐大功告成之后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当时人们都赞叹郗超有先见之明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又敬重他不因为个人爱憎而掩盖别人的优点。</a:t>
            </a: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498881" y="1972063"/>
            <a:ext cx="8118651" cy="314960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FF6600"/>
                </a:solidFill>
                <a:latin typeface="微软雅黑" panose="020B0503020204020204" charset="-122"/>
                <a:ea typeface="微软雅黑" panose="020B0503020204020204" charset="-122"/>
                <a:cs typeface="Courier New" panose="02070309020205020404" pitchFamily="49" charset="0"/>
              </a:rPr>
              <a:t>2</a:t>
            </a: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下列对文中画波浪线部分的断句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正确的一项是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古人云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贤者多财损其志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愚者多财生其过。”此言可为深诫。</a:t>
            </a:r>
            <a:r>
              <a:rPr lang="zh-CN" altLang="en-US" sz="1695" u="wavy" kern="100" dirty="0">
                <a:latin typeface="微软雅黑" panose="020B0503020204020204" charset="-122"/>
                <a:ea typeface="微软雅黑" panose="020B0503020204020204" charset="-122"/>
                <a:cs typeface="Courier New" panose="02070309020205020404" pitchFamily="49" charset="0"/>
              </a:rPr>
              <a:t>若徇私贪浊非止坏公法损百姓纵事未发闻中心岂不常惧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恐惧既多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亦有因而致死。大丈夫岂得苟贪财物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以害及身命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使子孙每怀愧耻耶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卿等宜深思此言。</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贞观政要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贪鄙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有删改</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若徇私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贪浊非止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坏公法损百姓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纵事未发闻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中心岂不常惧</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若徇私贪浊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非止坏公法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损百姓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纵事未发闻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中心岂不常惧</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若徇私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贪浊非止坏公法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损百姓纵事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未发闻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中心岂不常惧</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若徇私贪浊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非止坏公法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损百姓纵事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未发闻中心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岂不常惧</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23549" y="2206192"/>
            <a:ext cx="7752002" cy="30406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4783" y="2206192"/>
            <a:ext cx="7669534" cy="314960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是假设复句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各分句之间宜停顿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坏公法”与“损百姓”都做“非止”的宾语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中间应该停顿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中心”陈述对象转换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也要断开。</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古人说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贤良的人钱财多了会使他奋发向上的志向受损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愚笨的人钱财多了会使他们犯错。”这话可以作为警诫。如果徇私贪污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不仅仅是破坏国法</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伤害百姓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即使事情没有败露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心中怎能不常怀恐惧呢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恐惧多了以后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也有因此而导致死亡的。大丈夫难道能为了贪求财物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而害了自己的性命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使子孙总是心怀愧疚感到羞耻吗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你们应当深刻地思考这些话。</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498881" y="1972063"/>
            <a:ext cx="8118651" cy="314960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FF6600"/>
                </a:solidFill>
                <a:latin typeface="微软雅黑" panose="020B0503020204020204" charset="-122"/>
                <a:ea typeface="微软雅黑" panose="020B0503020204020204" charset="-122"/>
                <a:cs typeface="Courier New" panose="02070309020205020404" pitchFamily="49" charset="0"/>
              </a:rPr>
              <a:t>3</a:t>
            </a: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下列对文中画波浪线部分的断句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正确的一项是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臣前被诏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使采三国异同以注陈寿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三国志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。寿书铨叙可观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事多审正。诚游览之苑囿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近世之嘉史。然失在于略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时有所脱漏。</a:t>
            </a:r>
            <a:r>
              <a:rPr lang="zh-CN" altLang="en-US" sz="1695" u="wavy" kern="100" dirty="0">
                <a:latin typeface="微软雅黑" panose="020B0503020204020204" charset="-122"/>
                <a:ea typeface="微软雅黑" panose="020B0503020204020204" charset="-122"/>
                <a:cs typeface="Courier New" panose="02070309020205020404" pitchFamily="49" charset="0"/>
              </a:rPr>
              <a:t>臣奉旨寻详务在周悉上搜旧闻傍摭遗逸按三国虽历年不远而事关汉晋首尾所涉出入百载注记纷错每多舛互</a:t>
            </a:r>
            <a:r>
              <a:rPr lang="zh-CN" altLang="en-US" sz="1695" kern="100" dirty="0">
                <a:latin typeface="微软雅黑" panose="020B0503020204020204" charset="-122"/>
                <a:ea typeface="微软雅黑" panose="020B0503020204020204" charset="-122"/>
                <a:cs typeface="Courier New" panose="02070309020205020404" pitchFamily="49" charset="0"/>
              </a:rPr>
              <a:t>。其寿所不载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事宜存录者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则罔不毕取以补其阙。或同说一事而辞有乖杂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或出事本异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疑不能判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并皆抄内以备异闻。若乃纰缪显然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言不附理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则随违矫正以惩其妄。其时事当否及寿之小失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颇以愚意有所论辩。自就撰集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已垂期月。写校始讫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谨封上呈。</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498881" y="1972063"/>
            <a:ext cx="8118651" cy="280987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臣奉旨寻详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务在周悉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上搜旧闻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傍摭遗逸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按三国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虽历年不远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而事关汉晋首尾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所涉出入百载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注记纷错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每多舛互</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臣奉旨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寻详务在周悉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上搜旧闻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傍摭遗逸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按三国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虽历年不远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而事关汉晋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首尾所涉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出入百载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注记纷错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每多舛互</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臣奉旨寻详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务在周悉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上搜旧闻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傍摭遗逸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按三国虽历年不远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而事关汉晋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首尾所涉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出入百载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注记纷错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每多舛互</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臣奉旨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寻详务在周悉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上搜旧闻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傍摭遗逸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按三国虽历年不远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而事关汉晋首尾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所涉出入百载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注记纷错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每多舛互</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23549" y="2206192"/>
            <a:ext cx="7752002" cy="23311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4783" y="2206192"/>
            <a:ext cx="7669534" cy="111061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此题考查文言断句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有一定难度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既考查学生对文言文的理解能力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又考查学生对文言句式的掌握与积累。做这道题的关键是正确理解“臣奉旨寻详”这句话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以及了解文言句式的“四字一断”格式。</a:t>
            </a: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431165"/>
          </a:xfrm>
          <a:prstGeom prst="rect">
            <a:avLst/>
          </a:prstGeom>
          <a:noFill/>
        </p:spPr>
        <p:txBody>
          <a:bodyPr wrap="square" rtlCol="0">
            <a:spAutoFit/>
          </a:bodyPr>
          <a:lstStyle/>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续表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61494" y="2323927"/>
          <a:ext cx="7620635" cy="3886200"/>
        </p:xfrm>
        <a:graphic>
          <a:graphicData uri="http://schemas.openxmlformats.org/drawingml/2006/table">
            <a:tbl>
              <a:tblPr firstRow="1" firstCol="1" bandRow="1">
                <a:tableStyleId>{5940675A-B579-460E-94D1-54222C63F5DA}</a:tableStyleId>
              </a:tblPr>
              <a:tblGrid>
                <a:gridCol w="586740"/>
                <a:gridCol w="516890"/>
                <a:gridCol w="2110105"/>
                <a:gridCol w="4406900"/>
              </a:tblGrid>
              <a:tr h="526415">
                <a:tc gridSpan="2">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类别</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hMerge="1">
                  <a:tcP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释义</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举例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677035">
                <a:tc>
                  <a:txBody>
                    <a:bodyPr/>
                    <a:lstStyle/>
                    <a:p>
                      <a:endParaRPr lang="en-US" altLang="zh-CN" sz="1695" dirty="0">
                        <a:solidFill>
                          <a:schemeClr val="tx1"/>
                        </a:solidFill>
                        <a:latin typeface="微软雅黑" panose="020B0503020204020204" charset="-122"/>
                        <a:ea typeface="微软雅黑" panose="020B0503020204020204" charset="-122"/>
                      </a:endParaRPr>
                    </a:p>
                    <a:p>
                      <a:pPr algn="ctr"/>
                      <a:r>
                        <a:rPr lang="zh-CN" altLang="en-US" sz="1695" dirty="0">
                          <a:solidFill>
                            <a:schemeClr val="tx1"/>
                          </a:solidFill>
                          <a:latin typeface="微软雅黑" panose="020B0503020204020204" charset="-122"/>
                          <a:ea typeface="微软雅黑" panose="020B0503020204020204" charset="-122"/>
                        </a:rPr>
                        <a:t>通</a:t>
                      </a:r>
                      <a:endParaRPr lang="en-US" altLang="zh-CN" sz="1695" dirty="0">
                        <a:solidFill>
                          <a:schemeClr val="tx1"/>
                        </a:solidFill>
                        <a:latin typeface="微软雅黑" panose="020B0503020204020204" charset="-122"/>
                        <a:ea typeface="微软雅黑" panose="020B0503020204020204" charset="-122"/>
                      </a:endParaRPr>
                    </a:p>
                    <a:p>
                      <a:pPr algn="ctr"/>
                      <a:r>
                        <a:rPr lang="zh-CN" altLang="en-US" sz="1695" dirty="0">
                          <a:solidFill>
                            <a:schemeClr val="tx1"/>
                          </a:solidFill>
                          <a:latin typeface="微软雅黑" panose="020B0503020204020204" charset="-122"/>
                          <a:ea typeface="微软雅黑" panose="020B0503020204020204" charset="-122"/>
                        </a:rPr>
                        <a:t>假</a:t>
                      </a:r>
                      <a:endParaRPr lang="en-US" altLang="zh-CN" sz="1695" dirty="0">
                        <a:solidFill>
                          <a:schemeClr val="tx1"/>
                        </a:solidFill>
                        <a:latin typeface="微软雅黑" panose="020B0503020204020204" charset="-122"/>
                        <a:ea typeface="微软雅黑" panose="020B0503020204020204" charset="-122"/>
                      </a:endParaRPr>
                    </a:p>
                    <a:p>
                      <a:pPr algn="ctr"/>
                      <a:r>
                        <a:rPr lang="zh-CN" altLang="en-US" sz="1695" dirty="0">
                          <a:solidFill>
                            <a:schemeClr val="tx1"/>
                          </a:solidFill>
                          <a:latin typeface="微软雅黑" panose="020B0503020204020204" charset="-122"/>
                          <a:ea typeface="微软雅黑" panose="020B0503020204020204" charset="-122"/>
                        </a:rPr>
                        <a:t>字</a:t>
                      </a:r>
                      <a:endParaRPr lang="zh-CN" altLang="en-US" sz="1695" dirty="0">
                        <a:solidFill>
                          <a:schemeClr val="tx1"/>
                        </a:solidFill>
                        <a:latin typeface="微软雅黑" panose="020B0503020204020204" charset="-122"/>
                        <a:ea typeface="微软雅黑" panose="020B0503020204020204" charset="-122"/>
                      </a:endParaRPr>
                    </a:p>
                  </a:txBody>
                  <a:tcPr marL="35186" marR="35186" marT="17593" marB="17593"/>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假</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借</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字</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l">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两个读音相同或相近、意义毫不相干的字</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古代有时也可以借代</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l">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“旦日不可不蚤自来谢项王”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《鸿门宴》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中的“蚤”</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本义是跳蚤</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它和早晨的“早”读音相同</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被借用了“早”的意义。“早”是本字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“蚤”是“早”的假借字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“蚤”通“早”</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682750">
                <a:tc gridSpan="2">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古今字</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hMerge="1">
                  <a:tcPr/>
                </a:tc>
                <a:tc>
                  <a:txBody>
                    <a:bodyPr/>
                    <a:lstStyle/>
                    <a:p>
                      <a:pPr algn="l">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一个汉字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古字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原有几个意义</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后为区别</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另造一个新字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今字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来表示其中的一个或几个意义</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l">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“师者</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所以传道受业解惑也” </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《师说》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中的“受”是古字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“授” 是今字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古今字在意义上一般是有联系的。</a:t>
                      </a:r>
                      <a:endParaRPr lang="zh-CN" sz="1695" kern="100" dirty="0">
                        <a:solidFill>
                          <a:schemeClr val="tx1"/>
                        </a:solidFill>
                        <a:effectLst/>
                        <a:latin typeface="微软雅黑" panose="020B0503020204020204" charset="-122"/>
                        <a:ea typeface="微软雅黑" panose="020B0503020204020204" charset="-122"/>
                      </a:endParaRPr>
                    </a:p>
                    <a:p>
                      <a:pPr algn="l">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注</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课本为了方便起见</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对于通假字和古今字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都用“通”表示</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20551" y="2043565"/>
            <a:ext cx="7752002" cy="32732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1785" y="2043565"/>
            <a:ext cx="7669534" cy="3149600"/>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之前我接受了陛下的命令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命我搜集三国时期各个不同方面的史料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来注释陈寿的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三国志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。陈寿的书权衡轻重得当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叙述事实大多精审而正确。这实在是像一座适宜游览观赏的园林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是近代的一部难得的史书。然而此书的缺点在于太过简略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常常有遗漏的地方。我奉旨寻求历史的详情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致力于周全详细。上溯历史搜寻过去的见闻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旁征博引遗事逸闻。据我考察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三国时代虽然经历的年代并不久远</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但它的历史却关涉汉、晋。从开始到结束所经历的时间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相差有一百年。这期间记载注释的史料纷乱错杂</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经常有许多相互抵触的地方。对于那些陈寿没有记载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但却</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20551" y="2043565"/>
            <a:ext cx="7752002" cy="32732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1785" y="2043565"/>
            <a:ext cx="7669534" cy="2130425"/>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应该记录的史料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我就全部选取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来弥补他的缺漏。或者虽然说的是同一件事情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但言辞却背离交错的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或者对于发生的事情本来就说法不一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存疑不能下论断的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我都一并记录在书中来保存不同的说法。如果错误是非常明显的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言辞不符合常理的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就在错误之处予以纠正</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来警诫他的荒诞。对他记录的时事不知恰当与否及陈寿有小的失误的地方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就多按我自己的意思来做分析。自从我编辑完成此书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至今已经将近一月。写作校勘刚刚完成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恭敬地封合好呈给陛下。</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498881" y="1972063"/>
            <a:ext cx="8118651" cy="145034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FF6600"/>
                </a:solidFill>
                <a:latin typeface="微软雅黑" panose="020B0503020204020204" charset="-122"/>
                <a:ea typeface="微软雅黑" panose="020B0503020204020204" charset="-122"/>
                <a:cs typeface="Courier New" panose="02070309020205020404" pitchFamily="49" charset="0"/>
              </a:rPr>
              <a:t>4</a:t>
            </a: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用斜线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给下面短文的画线部分断句。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限划</a:t>
            </a:r>
            <a:r>
              <a:rPr lang="en-US" altLang="zh-CN" sz="1695" kern="100" dirty="0">
                <a:latin typeface="微软雅黑" panose="020B0503020204020204" charset="-122"/>
                <a:ea typeface="微软雅黑" panose="020B0503020204020204" charset="-122"/>
                <a:cs typeface="Courier New" panose="02070309020205020404" pitchFamily="49" charset="0"/>
              </a:rPr>
              <a:t>8</a:t>
            </a:r>
            <a:r>
              <a:rPr lang="zh-CN" altLang="en-US" sz="1695" kern="100" dirty="0">
                <a:latin typeface="微软雅黑" panose="020B0503020204020204" charset="-122"/>
                <a:ea typeface="微软雅黑" panose="020B0503020204020204" charset="-122"/>
                <a:cs typeface="Courier New" panose="02070309020205020404" pitchFamily="49" charset="0"/>
              </a:rPr>
              <a:t>处</a:t>
            </a:r>
            <a:r>
              <a:rPr lang="en-US" altLang="zh-CN" sz="1695" kern="100" dirty="0">
                <a:latin typeface="微软雅黑" panose="020B0503020204020204" charset="-122"/>
                <a:ea typeface="微软雅黑" panose="020B0503020204020204" charset="-122"/>
                <a:cs typeface="Courier New" panose="02070309020205020404" pitchFamily="49" charset="0"/>
              </a:rPr>
              <a:t>)(4</a:t>
            </a:r>
            <a:r>
              <a:rPr lang="zh-CN" altLang="en-US" sz="1695" kern="100" dirty="0">
                <a:latin typeface="微软雅黑" panose="020B0503020204020204" charset="-122"/>
                <a:ea typeface="微软雅黑" panose="020B0503020204020204" charset="-122"/>
                <a:cs typeface="Courier New" panose="02070309020205020404" pitchFamily="49" charset="0"/>
              </a:rPr>
              <a:t>分</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楚有贤臣屈原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u="wavy" kern="100" dirty="0">
                <a:latin typeface="微软雅黑" panose="020B0503020204020204" charset="-122"/>
                <a:ea typeface="微软雅黑" panose="020B0503020204020204" charset="-122"/>
                <a:cs typeface="Courier New" panose="02070309020205020404" pitchFamily="49" charset="0"/>
              </a:rPr>
              <a:t>被谗放逐乃著</a:t>
            </a:r>
            <a:r>
              <a:rPr lang="en-US" altLang="zh-CN" sz="1695" u="wavy" kern="100" dirty="0">
                <a:latin typeface="微软雅黑" panose="020B0503020204020204" charset="-122"/>
                <a:ea typeface="微软雅黑" panose="020B0503020204020204" charset="-122"/>
                <a:cs typeface="Courier New" panose="02070309020205020404" pitchFamily="49" charset="0"/>
              </a:rPr>
              <a:t>《</a:t>
            </a:r>
            <a:r>
              <a:rPr lang="zh-CN" altLang="en-US" sz="1695" u="wavy" kern="100" dirty="0">
                <a:latin typeface="微软雅黑" panose="020B0503020204020204" charset="-122"/>
                <a:ea typeface="微软雅黑" panose="020B0503020204020204" charset="-122"/>
                <a:cs typeface="Courier New" panose="02070309020205020404" pitchFamily="49" charset="0"/>
              </a:rPr>
              <a:t>离骚</a:t>
            </a:r>
            <a:r>
              <a:rPr lang="en-US" altLang="zh-CN" sz="1695" u="wavy" kern="100" dirty="0">
                <a:latin typeface="微软雅黑" panose="020B0503020204020204" charset="-122"/>
                <a:ea typeface="微软雅黑" panose="020B0503020204020204" charset="-122"/>
                <a:cs typeface="Courier New" panose="02070309020205020404" pitchFamily="49" charset="0"/>
              </a:rPr>
              <a:t>》</a:t>
            </a:r>
            <a:r>
              <a:rPr lang="zh-CN" altLang="en-US" sz="1695" u="wavy" kern="100" dirty="0">
                <a:latin typeface="微软雅黑" panose="020B0503020204020204" charset="-122"/>
                <a:ea typeface="微软雅黑" panose="020B0503020204020204" charset="-122"/>
                <a:cs typeface="Courier New" panose="02070309020205020404" pitchFamily="49" charset="0"/>
              </a:rPr>
              <a:t>八篇言己离别愁思申杼其心自明无罪因以讽谏冀君觉悟卒不省察遂赴汨罗死焉</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隋书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经籍四</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695873" y="3907836"/>
            <a:ext cx="7980107" cy="1080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51291" y="3990962"/>
            <a:ext cx="7841564" cy="77089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楚有贤臣屈原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被谗放逐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乃著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离骚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八篇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言己离别愁思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申杼其心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自明无罪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因以讽谏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冀君觉悟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卒不省察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遂赴汨罗死焉。</a:t>
            </a: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23549" y="2206192"/>
            <a:ext cx="7752002" cy="23311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4783" y="2206192"/>
            <a:ext cx="7669534" cy="21304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本题考查考生文言断句的能力。答题时要注意文言断句的方法。断句前先要通读几遍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力求对全文的内容有个大体的了解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将能断开的先断开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逐步缩小范围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然后集中精力分析难断处与上下文的联系。找名词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定句读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看虚词定句读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找对话引文定句读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等等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都是文言断句的方法。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附原文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楚有贤臣屈原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被谗放逐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乃著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离骚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八篇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言己离别愁思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申杼其心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自明无罪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因以讽谏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冀君觉悟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卒不省察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遂赴汨罗死焉。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23549" y="2206192"/>
            <a:ext cx="7752002" cy="30406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4783" y="2206192"/>
            <a:ext cx="7669534" cy="2068195"/>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楚国有位贤臣叫屈原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遭受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奸佞小人的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谗言而被流放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于是就写下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离骚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八篇</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述说自己离开祖国的忧愁与思念之情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并表明自己对祖国的赤诚之心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证明自己没有罪过</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并且借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离骚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来讽谏君王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希望楚王能够觉醒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最终楚王没能反省审察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屈原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就投汨罗江而死了。</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637425" y="2126691"/>
            <a:ext cx="7752002" cy="26323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20551" y="2348360"/>
            <a:ext cx="7669534" cy="770890"/>
          </a:xfrm>
          <a:prstGeom prst="rect">
            <a:avLst/>
          </a:prstGeom>
        </p:spPr>
        <p:txBody>
          <a:bodyPr wrap="square">
            <a:spAutoFit/>
          </a:bodyPr>
          <a:lstStyle/>
          <a:p>
            <a:pPr eaLnBrk="1" hangingPunct="1">
              <a:lnSpc>
                <a:spcPct val="130000"/>
              </a:lnSpc>
              <a:buNone/>
            </a:pPr>
            <a:r>
              <a:rPr lang="zh-CN" altLang="en-US" sz="1695" b="1" dirty="0">
                <a:latin typeface="微软雅黑" panose="020B0503020204020204" charset="-122"/>
                <a:ea typeface="微软雅黑" panose="020B0503020204020204" charset="-122"/>
                <a:cs typeface="Times New Roman" panose="02020603050405020304" pitchFamily="18" charset="0"/>
              </a:rPr>
              <a:t>跟踪训练验收</a:t>
            </a:r>
            <a:endParaRPr lang="zh-CN" altLang="en-US" sz="1695" b="1"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请完成子母变式练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二</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130" y="865787"/>
            <a:ext cx="9111861" cy="5126426"/>
          </a:xfrm>
          <a:prstGeom prst="rect">
            <a:avLst/>
          </a:prstGeom>
        </p:spPr>
      </p:pic>
      <p:sp>
        <p:nvSpPr>
          <p:cNvPr id="18" name="TextBox 17"/>
          <p:cNvSpPr txBox="1"/>
          <p:nvPr/>
        </p:nvSpPr>
        <p:spPr>
          <a:xfrm>
            <a:off x="3032657" y="2496607"/>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2</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75791" y="3799827"/>
            <a:ext cx="3903491" cy="321945"/>
          </a:xfrm>
          <a:prstGeom prst="rect">
            <a:avLst/>
          </a:prstGeom>
          <a:noFill/>
        </p:spPr>
        <p:txBody>
          <a:bodyPr wrap="square" rtlCol="0">
            <a:spAutoFit/>
          </a:bodyPr>
          <a:lstStyle/>
          <a:p>
            <a:pPr algn="ctr"/>
            <a:r>
              <a:rPr lang="zh-CN" altLang="en-US" sz="1500" dirty="0">
                <a:latin typeface="微软雅黑" panose="020B0503020204020204" charset="-122"/>
                <a:ea typeface="微软雅黑" panose="020B0503020204020204" charset="-122"/>
                <a:hlinkClick r:id="rId2" action="ppaction://hlinksldjump"/>
              </a:rPr>
              <a:t>子母题型变式  </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3" action="ppaction://hlinksldjump"/>
              </a:rPr>
              <a:t>考点技法精讲</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3032657" y="2856725"/>
            <a:ext cx="5529458" cy="670560"/>
          </a:xfrm>
          <a:prstGeom prst="rect">
            <a:avLst/>
          </a:prstGeom>
          <a:noFill/>
        </p:spPr>
        <p:txBody>
          <a:bodyPr wrap="square" rtlCol="0">
            <a:spAutoFit/>
          </a:bodyPr>
          <a:lstStyle/>
          <a:p>
            <a:r>
              <a:rPr lang="zh-CN" altLang="en-US" sz="3770" b="1" dirty="0">
                <a:latin typeface="微软雅黑" panose="020B0503020204020204" charset="-122"/>
                <a:ea typeface="微软雅黑" panose="020B0503020204020204" charset="-122"/>
              </a:rPr>
              <a:t>文化常识</a:t>
            </a:r>
            <a:endParaRPr lang="zh-CN" altLang="en-US" sz="3770" b="1" dirty="0">
              <a:latin typeface="微软雅黑" panose="020B0503020204020204" charset="-122"/>
              <a:ea typeface="微软雅黑" panose="020B0503020204020204" charset="-122"/>
            </a:endParaRPr>
          </a:p>
        </p:txBody>
      </p:sp>
    </p:spTree>
  </p:cSld>
  <p:clrMapOvr>
    <a:masterClrMapping/>
  </p:clrMapOvr>
  <p:transition>
    <p:pull dir="d"/>
  </p:transition>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5134" y="2002052"/>
            <a:ext cx="7732442" cy="32962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TextBox 7"/>
          <p:cNvSpPr txBox="1"/>
          <p:nvPr/>
        </p:nvSpPr>
        <p:spPr>
          <a:xfrm>
            <a:off x="751039" y="1996145"/>
            <a:ext cx="7646537" cy="2590800"/>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在“古诗文阅读”中对该考点提出的要求是“了解并掌握常见的古代文化知识”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级</a:t>
            </a:r>
            <a:endParaRPr lang="en-US" altLang="zh-CN" sz="1695" dirty="0">
              <a:latin typeface="微软雅黑" panose="020B0503020204020204" charset="-122"/>
              <a:ea typeface="微软雅黑" panose="020B0503020204020204" charset="-122"/>
            </a:endParaRPr>
          </a:p>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en-US" altLang="zh-CN" sz="1695" dirty="0">
                <a:latin typeface="微软雅黑" panose="020B0503020204020204" charset="-122"/>
                <a:ea typeface="微软雅黑" panose="020B0503020204020204" charset="-122"/>
              </a:rPr>
              <a:t>2015—2019</a:t>
            </a:r>
            <a:r>
              <a:rPr lang="zh-CN" altLang="en-US" sz="1695" dirty="0">
                <a:latin typeface="微软雅黑" panose="020B0503020204020204" charset="-122"/>
                <a:ea typeface="微软雅黑" panose="020B0503020204020204" charset="-122"/>
              </a:rPr>
              <a:t>年的全国卷均考查了古代文化常识。古代文化常识含有诸多中华传统文化的内容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考查这一类题目有利于矫正往日文言文教学过于看重字词而忽略传统文化的弊病。这一考查点大部分与教材内容相关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所考的词语主要从考试的文本中来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即使有个别新词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也较简单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试题难度一般不大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考生若掌握了基本的古代文化常识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就比较容易解题</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648291" y="2036201"/>
            <a:ext cx="8067574" cy="3829685"/>
            <a:chOff x="1684746" y="3041614"/>
            <a:chExt cx="20965608" cy="9952394"/>
          </a:xfrm>
        </p:grpSpPr>
        <p:sp>
          <p:nvSpPr>
            <p:cNvPr id="12" name="TextBox 11"/>
            <p:cNvSpPr txBox="1"/>
            <p:nvPr/>
          </p:nvSpPr>
          <p:spPr>
            <a:xfrm>
              <a:off x="1684746" y="3041614"/>
              <a:ext cx="20002640" cy="9952394"/>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的为本考点题</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en-US" altLang="zh-CN" sz="1695" b="1"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2017</a:t>
              </a:r>
              <a:r>
                <a:rPr lang="zh-CN" altLang="zh-CN"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Ⅰ</a:t>
              </a:r>
              <a:r>
                <a:rPr lang="en-US" altLang="zh-CN" sz="1695" b="1"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阅读下面的文言文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完成题目。</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谢弘微</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陈郡阳夏人也。父思</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武昌太守。从叔峻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司空琰第二子也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无后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以弘微为嗣。弘微本名密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犯所继内讳</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故以字行。</a:t>
              </a:r>
              <a:r>
                <a:rPr lang="zh-CN" altLang="zh-CN" sz="1695" u="wavy" dirty="0">
                  <a:latin typeface="微软雅黑" panose="020B0503020204020204" charset="-122"/>
                  <a:ea typeface="微软雅黑" panose="020B0503020204020204" charset="-122"/>
                </a:rPr>
                <a:t>童幼时精神端审时然后言所继叔父混名知人见而异之谓思曰此儿深中夙敏方成佳器有子如此足矣</a:t>
              </a:r>
              <a:r>
                <a:rPr lang="zh-CN" altLang="zh-CN" sz="1695" dirty="0">
                  <a:latin typeface="微软雅黑" panose="020B0503020204020204" charset="-122"/>
                  <a:ea typeface="微软雅黑" panose="020B0503020204020204" charset="-122"/>
                </a:rPr>
                <a:t>弘微家素贫俭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而所继丰泰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唯受书数千卷</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遗财禄秩</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一不关豫。混风格高峻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少所交纳</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唯与族子灵运、瞻、曜、弘微并以文义赏会。尝共宴处</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居在乌衣巷</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故谓之乌衣之游。瞻等才辞辩富</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弘微每以约言服之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混特所敬贵</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号曰微子。义熙八年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混以刘毅党见诛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妻晋陵公主以混家事委之弘微。弘微经纪生业</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事若在公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一钱尺帛出入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皆有文簿。高祖受命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晋陵公主降为东乡君。自混亡</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至是九载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而室宇修整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仓廪充盈</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门徒业使</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不异平日</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sp>
          <p:nvSpPr>
            <p:cNvPr id="11" name="TextBox 10"/>
            <p:cNvSpPr txBox="1"/>
            <p:nvPr/>
          </p:nvSpPr>
          <p:spPr>
            <a:xfrm>
              <a:off x="9361364" y="5148813"/>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12"/>
            <p:cNvSpPr txBox="1"/>
            <p:nvPr/>
          </p:nvSpPr>
          <p:spPr>
            <a:xfrm>
              <a:off x="8702357" y="6042917"/>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20" name="TextBox 10"/>
            <p:cNvSpPr txBox="1"/>
            <p:nvPr/>
          </p:nvSpPr>
          <p:spPr>
            <a:xfrm>
              <a:off x="6697068" y="6013691"/>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21" name="TextBox 12"/>
            <p:cNvSpPr txBox="1"/>
            <p:nvPr/>
          </p:nvSpPr>
          <p:spPr>
            <a:xfrm>
              <a:off x="10945540" y="9469293"/>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22" name="TextBox 10"/>
            <p:cNvSpPr txBox="1"/>
            <p:nvPr/>
          </p:nvSpPr>
          <p:spPr>
            <a:xfrm>
              <a:off x="18578388" y="9469293"/>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23" name="TextBox 10"/>
            <p:cNvSpPr txBox="1"/>
            <p:nvPr/>
          </p:nvSpPr>
          <p:spPr>
            <a:xfrm>
              <a:off x="12974277" y="11287496"/>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654826" y="2036201"/>
            <a:ext cx="7826867" cy="3149600"/>
            <a:chOff x="1701729" y="3041614"/>
            <a:chExt cx="20340071" cy="8185023"/>
          </a:xfrm>
        </p:grpSpPr>
        <p:sp>
          <p:nvSpPr>
            <p:cNvPr id="12" name="TextBox 11"/>
            <p:cNvSpPr txBox="1"/>
            <p:nvPr/>
          </p:nvSpPr>
          <p:spPr>
            <a:xfrm>
              <a:off x="1701729" y="3041614"/>
              <a:ext cx="20002640" cy="8185023"/>
            </a:xfrm>
            <a:prstGeom prst="rect">
              <a:avLst/>
            </a:prstGeom>
            <a:noFill/>
          </p:spPr>
          <p:txBody>
            <a:bodyPr wrap="square" rtlCol="0">
              <a:spAutoFit/>
            </a:bodyPr>
            <a:lstStyle/>
            <a:p>
              <a:pPr>
                <a:lnSpc>
                  <a:spcPct val="130000"/>
                </a:lnSpc>
              </a:pPr>
              <a:r>
                <a:rPr lang="zh-CN" altLang="zh-CN" sz="1695" dirty="0">
                  <a:latin typeface="微软雅黑" panose="020B0503020204020204" charset="-122"/>
                  <a:ea typeface="微软雅黑" panose="020B0503020204020204" charset="-122"/>
                </a:rPr>
                <a:t>田畴垦辟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有加于旧。中外姻亲</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道俗义旧</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入门莫不叹息</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或为之涕流</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感弘微之义也。</a:t>
              </a:r>
              <a:r>
                <a:rPr lang="zh-CN" altLang="zh-CN" sz="1695" u="sng" dirty="0">
                  <a:latin typeface="微软雅黑" panose="020B0503020204020204" charset="-122"/>
                  <a:ea typeface="微软雅黑" panose="020B0503020204020204" charset="-122"/>
                </a:rPr>
                <a:t>性严正</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举止必循礼度</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事继亲之党</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恭谨过常。</a:t>
              </a:r>
              <a:r>
                <a:rPr lang="zh-CN" altLang="zh-CN" sz="1695" dirty="0">
                  <a:latin typeface="微软雅黑" panose="020B0503020204020204" charset="-122"/>
                  <a:ea typeface="微软雅黑" panose="020B0503020204020204" charset="-122"/>
                </a:rPr>
                <a:t>太祖镇江陵</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弘微为文学。母忧去职。居丧以孝称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服阕逾年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菜蔬不改。兄曜历御史中丞</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元嘉四年卒。弘微蔬食积时</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哀戚过礼</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服虽除</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犹不啖鱼肉。弘微少孤</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事兄如父</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兄弟友穆之至</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举世莫及也。弘微口不言人短长</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而曜好臧否人物</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曜每言论</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弘微常以它语乱之。</a:t>
              </a:r>
              <a:r>
                <a:rPr lang="zh-CN" altLang="zh-CN" sz="1695" dirty="0">
                  <a:latin typeface="微软雅黑" panose="020B0503020204020204" charset="-122"/>
                  <a:ea typeface="微软雅黑" panose="020B0503020204020204" charset="-122"/>
                </a:rPr>
                <a:t>九年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东乡君薨</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资财钜万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园宅十余所</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奴僮犹有数百人。弘微一无所取</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自以私禄营葬。曰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“亲戚争财</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为鄙之甚。今分多共少</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不至有乏</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身死之后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岂复见关。”十年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卒</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时年四十二。上甚痛惜之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使二卫千人营毕葬事。追赠太常。</a:t>
              </a:r>
              <a:endParaRPr lang="zh-CN" altLang="zh-CN"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节选自《宋书</a:t>
              </a:r>
              <a:r>
                <a:rPr lang="zh-CN" altLang="zh-CN" sz="1695" i="1" dirty="0">
                  <a:latin typeface="微软雅黑" panose="020B0503020204020204" charset="-122"/>
                  <a:ea typeface="微软雅黑" panose="020B0503020204020204" charset="-122"/>
                </a:rPr>
                <a:t>·</a:t>
              </a:r>
              <a:r>
                <a:rPr lang="en-US" altLang="zh-CN" sz="1695" i="1"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谢弘微传》</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sp>
          <p:nvSpPr>
            <p:cNvPr id="11" name="TextBox 10"/>
            <p:cNvSpPr txBox="1"/>
            <p:nvPr/>
          </p:nvSpPr>
          <p:spPr>
            <a:xfrm>
              <a:off x="6481044" y="3388195"/>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12"/>
            <p:cNvSpPr txBox="1"/>
            <p:nvPr/>
          </p:nvSpPr>
          <p:spPr>
            <a:xfrm>
              <a:off x="13516006" y="7847116"/>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10"/>
            <p:cNvSpPr txBox="1"/>
            <p:nvPr/>
          </p:nvSpPr>
          <p:spPr>
            <a:xfrm>
              <a:off x="17596894" y="4311525"/>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10"/>
            <p:cNvSpPr txBox="1"/>
            <p:nvPr/>
          </p:nvSpPr>
          <p:spPr>
            <a:xfrm>
              <a:off x="15933851" y="4311525"/>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10"/>
            <p:cNvSpPr txBox="1"/>
            <p:nvPr/>
          </p:nvSpPr>
          <p:spPr>
            <a:xfrm>
              <a:off x="17969834" y="6929359"/>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6" name="TextBox 10"/>
            <p:cNvSpPr txBox="1"/>
            <p:nvPr/>
          </p:nvSpPr>
          <p:spPr>
            <a:xfrm>
              <a:off x="8209236" y="9541301"/>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672204" y="2097743"/>
            <a:ext cx="7697024" cy="3149600"/>
            <a:chOff x="1746891" y="3201546"/>
            <a:chExt cx="20002640" cy="8185023"/>
          </a:xfrm>
        </p:grpSpPr>
        <p:sp>
          <p:nvSpPr>
            <p:cNvPr id="11" name="TextBox 10"/>
            <p:cNvSpPr txBox="1"/>
            <p:nvPr/>
          </p:nvSpPr>
          <p:spPr>
            <a:xfrm>
              <a:off x="1746891" y="3201546"/>
              <a:ext cx="20002640" cy="8185023"/>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图解技法</a:t>
              </a:r>
              <a:endParaRPr lang="en-US" altLang="zh-CN" sz="1695" b="1"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当实词按字面意思理解不通的时候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可以考虑是否出现了通假现象。但是需要注意不要胡乱代替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因为通假字往往是约定俗成的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所以要注重平时积累。</a:t>
              </a:r>
              <a:endParaRPr lang="zh-CN" altLang="en-US" sz="1695" dirty="0">
                <a:latin typeface="微软雅黑" panose="020B0503020204020204" charset="-122"/>
                <a:ea typeface="微软雅黑" panose="020B0503020204020204" charset="-122"/>
              </a:endParaRPr>
            </a:p>
          </p:txBody>
        </p:sp>
        <p:pic>
          <p:nvPicPr>
            <p:cNvPr id="12" name="图4.jpg" descr="id:2147501118;FounderCES"/>
            <p:cNvPicPr/>
            <p:nvPr/>
          </p:nvPicPr>
          <p:blipFill>
            <a:blip r:embed="rId1" cstate="print"/>
            <a:stretch>
              <a:fillRect/>
            </a:stretch>
          </p:blipFill>
          <p:spPr>
            <a:xfrm>
              <a:off x="4320804" y="4088327"/>
              <a:ext cx="13753528" cy="4599607"/>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65134" y="2348360"/>
            <a:ext cx="7619048" cy="3149600"/>
          </a:xfrm>
          <a:prstGeom prst="rect">
            <a:avLst/>
          </a:prstGeom>
        </p:spPr>
        <p:txBody>
          <a:bodyPr wrap="square">
            <a:spAutoFit/>
          </a:bodyPr>
          <a:lstStyle/>
          <a:p>
            <a:pPr eaLnBrk="1" hangingPunct="1">
              <a:lnSpc>
                <a:spcPct val="130000"/>
              </a:lnSpc>
              <a:buNone/>
            </a:pPr>
            <a:r>
              <a:rPr lang="en-US" altLang="zh-CN" sz="1695" b="1" dirty="0">
                <a:solidFill>
                  <a:schemeClr val="accent6">
                    <a:lumMod val="75000"/>
                  </a:schemeClr>
                </a:solidFill>
                <a:latin typeface="微软雅黑" panose="020B0503020204020204" charset="-122"/>
                <a:ea typeface="微软雅黑" panose="020B0503020204020204" charset="-122"/>
                <a:cs typeface="Times New Roman" panose="02020603050405020304" pitchFamily="18" charset="0"/>
              </a:rPr>
              <a:t>1.  </a:t>
            </a:r>
            <a:r>
              <a:rPr lang="zh-CN" altLang="en-US" sz="1695" dirty="0">
                <a:latin typeface="微软雅黑" panose="020B0503020204020204" charset="-122"/>
                <a:ea typeface="微软雅黑" panose="020B0503020204020204" charset="-122"/>
                <a:cs typeface="Times New Roman" panose="02020603050405020304" pitchFamily="18" charset="0"/>
              </a:rPr>
              <a:t>下列对文中画波浪线部分的断句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正确的一项是</a:t>
            </a:r>
            <a:r>
              <a:rPr lang="en-US" altLang="zh-CN" sz="1695" dirty="0">
                <a:latin typeface="微软雅黑" panose="020B0503020204020204" charset="-122"/>
                <a:ea typeface="微软雅黑" panose="020B0503020204020204" charset="-122"/>
                <a:cs typeface="Times New Roman" panose="02020603050405020304" pitchFamily="18" charset="0"/>
              </a:rPr>
              <a:t>(3</a:t>
            </a:r>
            <a:r>
              <a:rPr lang="zh-CN" altLang="en-US" sz="1695" dirty="0">
                <a:latin typeface="微软雅黑" panose="020B0503020204020204" charset="-122"/>
                <a:ea typeface="微软雅黑" panose="020B0503020204020204" charset="-122"/>
                <a:cs typeface="Times New Roman" panose="02020603050405020304" pitchFamily="18" charset="0"/>
              </a:rPr>
              <a:t>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 </a:t>
            </a:r>
            <a:r>
              <a:rPr lang="zh-CN" altLang="en-US" sz="1695" dirty="0">
                <a:latin typeface="微软雅黑" panose="020B0503020204020204" charset="-122"/>
                <a:ea typeface="微软雅黑" panose="020B0503020204020204" charset="-122"/>
                <a:cs typeface="Times New Roman" panose="02020603050405020304" pitchFamily="18" charset="0"/>
              </a:rPr>
              <a:t>童幼时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精神端审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时然后言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所继叔父混名知人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见而异之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谓思曰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此儿深中夙敏方成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佳器有子如此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足矣</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B. </a:t>
            </a:r>
            <a:r>
              <a:rPr lang="zh-CN" altLang="en-US" sz="1695" dirty="0">
                <a:latin typeface="微软雅黑" panose="020B0503020204020204" charset="-122"/>
                <a:ea typeface="微软雅黑" panose="020B0503020204020204" charset="-122"/>
                <a:cs typeface="Times New Roman" panose="02020603050405020304" pitchFamily="18" charset="0"/>
              </a:rPr>
              <a:t>童幼时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精神端审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时然后言所继叔父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混名知人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见而异之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谓思曰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此儿深中夙敏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方成佳器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有子如此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足矣</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C. </a:t>
            </a:r>
            <a:r>
              <a:rPr lang="zh-CN" altLang="en-US" sz="1695" dirty="0">
                <a:latin typeface="微软雅黑" panose="020B0503020204020204" charset="-122"/>
                <a:ea typeface="微软雅黑" panose="020B0503020204020204" charset="-122"/>
                <a:cs typeface="Times New Roman" panose="02020603050405020304" pitchFamily="18" charset="0"/>
              </a:rPr>
              <a:t>童幼时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精神端审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时然后言所继叔父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混名知人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见而异之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谓思曰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此儿深中夙敏方成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佳器有子如此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足矣</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D. </a:t>
            </a:r>
            <a:r>
              <a:rPr lang="zh-CN" altLang="en-US" sz="1695" dirty="0">
                <a:latin typeface="微软雅黑" panose="020B0503020204020204" charset="-122"/>
                <a:ea typeface="微软雅黑" panose="020B0503020204020204" charset="-122"/>
                <a:cs typeface="Times New Roman" panose="02020603050405020304" pitchFamily="18" charset="0"/>
              </a:rPr>
              <a:t>童幼时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精神端审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时然后言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所继叔父混名知人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见而异之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谓思曰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此儿深中夙敏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方成佳器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有子如此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足矣</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grpSp>
        <p:nvGrpSpPr>
          <p:cNvPr id="10" name="组合 38"/>
          <p:cNvGrpSpPr/>
          <p:nvPr/>
        </p:nvGrpSpPr>
        <p:grpSpPr>
          <a:xfrm>
            <a:off x="781099" y="1935547"/>
            <a:ext cx="1367751" cy="417290"/>
            <a:chOff x="2074961" y="4329310"/>
            <a:chExt cx="2907010" cy="597458"/>
          </a:xfrm>
        </p:grpSpPr>
        <p:pic>
          <p:nvPicPr>
            <p:cNvPr id="11"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2" name="矩形 11"/>
            <p:cNvSpPr/>
            <p:nvPr/>
          </p:nvSpPr>
          <p:spPr>
            <a:xfrm>
              <a:off x="2217938" y="4341706"/>
              <a:ext cx="2764033" cy="570956"/>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原味母题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2206456"/>
            <a:ext cx="7619048" cy="223311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2206456"/>
            <a:ext cx="7619048"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断句要依据前后文的句意与基本的语法结构。正确的标点为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童幼时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精神端审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时然后言。所继叔父混名知人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见而异之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谓思曰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此儿深中夙敏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方成佳器。有子如此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足矣。’”句中“混”指的是“所继叔父”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此处不应断开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可据此排除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项。“深中夙敏”“方成佳器”皆是四字短句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介绍人物特征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可排除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62537" y="2071273"/>
            <a:ext cx="7619048" cy="1790065"/>
          </a:xfrm>
          <a:prstGeom prst="rect">
            <a:avLst/>
          </a:prstGeom>
        </p:spPr>
        <p:txBody>
          <a:bodyPr wrap="square">
            <a:spAutoFit/>
          </a:bodyPr>
          <a:lstStyle/>
          <a:p>
            <a:pPr eaLnBrk="1" hangingPunct="1">
              <a:lnSpc>
                <a:spcPct val="130000"/>
              </a:lnSpc>
              <a:buNone/>
            </a:pPr>
            <a:r>
              <a:rPr lang="zh-CN" altLang="en-US" sz="1695" b="1" dirty="0">
                <a:solidFill>
                  <a:schemeClr val="accent6">
                    <a:lumMod val="75000"/>
                  </a:schemeClr>
                </a:solidFill>
                <a:latin typeface="微软雅黑" panose="020B0503020204020204" charset="-122"/>
                <a:ea typeface="微软雅黑" panose="020B0503020204020204" charset="-122"/>
                <a:cs typeface="Times New Roman" panose="02020603050405020304" pitchFamily="18" charset="0"/>
              </a:rPr>
              <a:t>*</a:t>
            </a:r>
            <a:r>
              <a:rPr lang="en-US" altLang="zh-CN" sz="1695" b="1" dirty="0">
                <a:solidFill>
                  <a:schemeClr val="accent6">
                    <a:lumMod val="75000"/>
                  </a:schemeClr>
                </a:solidFill>
                <a:latin typeface="微软雅黑" panose="020B0503020204020204" charset="-122"/>
                <a:ea typeface="微软雅黑" panose="020B0503020204020204" charset="-122"/>
                <a:cs typeface="Times New Roman" panose="02020603050405020304" pitchFamily="18" charset="0"/>
              </a:rPr>
              <a:t>2.  </a:t>
            </a:r>
            <a:r>
              <a:rPr lang="zh-CN" altLang="en-US" sz="1695" dirty="0">
                <a:latin typeface="微软雅黑" panose="020B0503020204020204" charset="-122"/>
                <a:ea typeface="微软雅黑" panose="020B0503020204020204" charset="-122"/>
                <a:cs typeface="Times New Roman" panose="02020603050405020304" pitchFamily="18" charset="0"/>
              </a:rPr>
              <a:t>下列对文中加点词语的相关内容的解说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不正确的一项是</a:t>
            </a:r>
            <a:r>
              <a:rPr lang="en-US" altLang="zh-CN" sz="1695" dirty="0">
                <a:latin typeface="微软雅黑" panose="020B0503020204020204" charset="-122"/>
                <a:ea typeface="微软雅黑" panose="020B0503020204020204" charset="-122"/>
                <a:cs typeface="Times New Roman" panose="02020603050405020304" pitchFamily="18" charset="0"/>
              </a:rPr>
              <a:t>(3</a:t>
            </a:r>
            <a:r>
              <a:rPr lang="zh-CN" altLang="en-US" sz="1695" dirty="0">
                <a:latin typeface="微软雅黑" panose="020B0503020204020204" charset="-122"/>
                <a:ea typeface="微软雅黑" panose="020B0503020204020204" charset="-122"/>
                <a:cs typeface="Times New Roman" panose="02020603050405020304" pitchFamily="18" charset="0"/>
              </a:rPr>
              <a:t>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 </a:t>
            </a:r>
            <a:r>
              <a:rPr lang="zh-CN" altLang="en-US" sz="1695" dirty="0">
                <a:latin typeface="微软雅黑" panose="020B0503020204020204" charset="-122"/>
                <a:ea typeface="微软雅黑" panose="020B0503020204020204" charset="-122"/>
                <a:cs typeface="Times New Roman" panose="02020603050405020304" pitchFamily="18" charset="0"/>
              </a:rPr>
              <a:t>以字行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是指在古代社会生活中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某人的字得以通行使用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他的名反而不常用。</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B. </a:t>
            </a:r>
            <a:r>
              <a:rPr lang="zh-CN" altLang="en-US" sz="1695" dirty="0">
                <a:latin typeface="微软雅黑" panose="020B0503020204020204" charset="-122"/>
                <a:ea typeface="微软雅黑" panose="020B0503020204020204" charset="-122"/>
                <a:cs typeface="Times New Roman" panose="02020603050405020304" pitchFamily="18" charset="0"/>
              </a:rPr>
              <a:t>姻亲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指由于婚姻关系结成的亲戚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它与血亲有同有异</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只是血亲中的一部分。</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C. </a:t>
            </a:r>
            <a:r>
              <a:rPr lang="zh-CN" altLang="en-US" sz="1695" dirty="0">
                <a:latin typeface="微软雅黑" panose="020B0503020204020204" charset="-122"/>
                <a:ea typeface="微软雅黑" panose="020B0503020204020204" charset="-122"/>
                <a:cs typeface="Times New Roman" panose="02020603050405020304" pitchFamily="18" charset="0"/>
              </a:rPr>
              <a:t>母忧是指母亲的丧事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古代官员遭逢父母去世时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按照规定需要离职居家守丧。</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D. </a:t>
            </a:r>
            <a:r>
              <a:rPr lang="zh-CN" altLang="en-US" sz="1695" dirty="0">
                <a:latin typeface="微软雅黑" panose="020B0503020204020204" charset="-122"/>
                <a:ea typeface="微软雅黑" panose="020B0503020204020204" charset="-122"/>
                <a:cs typeface="Times New Roman" panose="02020603050405020304" pitchFamily="18" charset="0"/>
              </a:rPr>
              <a:t>私禄中的“禄”指俸禄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即古代官员的薪水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这里强调未用东乡君家钱财营葬。</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
        <p:nvSpPr>
          <p:cNvPr id="9" name="矩形 8"/>
          <p:cNvSpPr/>
          <p:nvPr/>
        </p:nvSpPr>
        <p:spPr>
          <a:xfrm>
            <a:off x="762537" y="3900048"/>
            <a:ext cx="7715605" cy="15017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859095" y="3900048"/>
            <a:ext cx="7619048"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本题考查考生了解并掌握常见的古代文化知识的能力。“血亲”指有血缘关系的亲属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是以具有共同祖先为特征的亲属关系。“姻亲”指由婚姻而结成的亲戚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包括血亲的配偶、配偶的血亲以及配偶的血亲的配偶。也有直系与旁系、尊亲属与卑亲属之分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均以配偶为标准。所以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姻亲”与“血亲”不同。</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95327" y="2040576"/>
            <a:ext cx="7619048" cy="3149600"/>
          </a:xfrm>
          <a:prstGeom prst="rect">
            <a:avLst/>
          </a:prstGeom>
        </p:spPr>
        <p:txBody>
          <a:bodyPr wrap="square">
            <a:spAutoFit/>
          </a:bodyPr>
          <a:lstStyle/>
          <a:p>
            <a:pPr eaLnBrk="1" hangingPunct="1">
              <a:lnSpc>
                <a:spcPct val="130000"/>
              </a:lnSpc>
              <a:buNone/>
            </a:pPr>
            <a:r>
              <a:rPr lang="en-US" altLang="zh-CN" sz="1695" b="1" dirty="0">
                <a:solidFill>
                  <a:schemeClr val="accent6">
                    <a:lumMod val="75000"/>
                  </a:schemeClr>
                </a:solidFill>
                <a:latin typeface="微软雅黑" panose="020B0503020204020204" charset="-122"/>
                <a:ea typeface="微软雅黑" panose="020B0503020204020204" charset="-122"/>
                <a:cs typeface="Times New Roman" panose="02020603050405020304" pitchFamily="18" charset="0"/>
              </a:rPr>
              <a:t>3.  </a:t>
            </a:r>
            <a:r>
              <a:rPr lang="zh-CN" altLang="en-US" sz="1695" dirty="0">
                <a:latin typeface="微软雅黑" panose="020B0503020204020204" charset="-122"/>
                <a:ea typeface="微软雅黑" panose="020B0503020204020204" charset="-122"/>
                <a:cs typeface="Times New Roman" panose="02020603050405020304" pitchFamily="18" charset="0"/>
              </a:rPr>
              <a:t>下列对原文有关内容的概括和分析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不正确的一项是</a:t>
            </a:r>
            <a:r>
              <a:rPr lang="en-US" altLang="zh-CN" sz="1695" dirty="0">
                <a:latin typeface="微软雅黑" panose="020B0503020204020204" charset="-122"/>
                <a:ea typeface="微软雅黑" panose="020B0503020204020204" charset="-122"/>
                <a:cs typeface="Times New Roman" panose="02020603050405020304" pitchFamily="18" charset="0"/>
              </a:rPr>
              <a:t>(3</a:t>
            </a:r>
            <a:r>
              <a:rPr lang="zh-CN" altLang="en-US" sz="1695" dirty="0">
                <a:latin typeface="微软雅黑" panose="020B0503020204020204" charset="-122"/>
                <a:ea typeface="微软雅黑" panose="020B0503020204020204" charset="-122"/>
                <a:cs typeface="Times New Roman" panose="02020603050405020304" pitchFamily="18" charset="0"/>
              </a:rPr>
              <a:t>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 </a:t>
            </a:r>
            <a:r>
              <a:rPr lang="zh-CN" altLang="en-US" sz="1695" dirty="0">
                <a:latin typeface="微软雅黑" panose="020B0503020204020204" charset="-122"/>
                <a:ea typeface="微软雅黑" panose="020B0503020204020204" charset="-122"/>
                <a:cs typeface="Times New Roman" panose="02020603050405020304" pitchFamily="18" charset="0"/>
              </a:rPr>
              <a:t>弘微出继从叔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一心只爱读书。他是陈郡阳夏人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从叔谢峻将他作为后嗣。新家比原来家庭富有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但他只是接受数千卷书籍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其余财物全不留意。</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B. </a:t>
            </a:r>
            <a:r>
              <a:rPr lang="zh-CN" altLang="en-US" sz="1695" dirty="0">
                <a:latin typeface="微软雅黑" panose="020B0503020204020204" charset="-122"/>
                <a:ea typeface="微软雅黑" panose="020B0503020204020204" charset="-122"/>
                <a:cs typeface="Times New Roman" panose="02020603050405020304" pitchFamily="18" charset="0"/>
              </a:rPr>
              <a:t>弘微简言服众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此举受到重视。他参与集会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常与子弟们诗文唱和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住在乌衣巷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称为乌衣之游</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又极有文才口才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受到叔父谢混赏识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称为微子。 </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C. </a:t>
            </a:r>
            <a:r>
              <a:rPr lang="zh-CN" altLang="en-US" sz="1695" dirty="0">
                <a:latin typeface="微软雅黑" panose="020B0503020204020204" charset="-122"/>
                <a:ea typeface="微软雅黑" panose="020B0503020204020204" charset="-122"/>
                <a:cs typeface="Times New Roman" panose="02020603050405020304" pitchFamily="18" charset="0"/>
              </a:rPr>
              <a:t>弘微为人审慎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治业井井有条。谢混去世以后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他掌管产业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犹如替公家办事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账目分明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九年以后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多个方面得到很大发展</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人们见后无不感叹。</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D. </a:t>
            </a:r>
            <a:r>
              <a:rPr lang="zh-CN" altLang="en-US" sz="1695" dirty="0">
                <a:latin typeface="微软雅黑" panose="020B0503020204020204" charset="-122"/>
                <a:ea typeface="微软雅黑" panose="020B0503020204020204" charset="-122"/>
                <a:cs typeface="Times New Roman" panose="02020603050405020304" pitchFamily="18" charset="0"/>
              </a:rPr>
              <a:t>弘微事兄如父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临财清正廉洁。他对谢曜感情极深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谢曜去世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他哀戚过礼</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除孝后仍不食荤腥。东乡君死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留下巨万资财、园宅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他一无所取。</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441"/>
            <a:ext cx="7619048" cy="15017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1999441"/>
            <a:ext cx="7619048"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本题主要考查考生归纳内容要点的能力。“常与子弟们诗文唱和”错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原文中是指谢混“唯与族子灵运、瞻、曜、弘微并以文义赏会”。</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06306" y="1954600"/>
            <a:ext cx="7619048" cy="2130425"/>
          </a:xfrm>
          <a:prstGeom prst="rect">
            <a:avLst/>
          </a:prstGeom>
        </p:spPr>
        <p:txBody>
          <a:bodyPr wrap="square">
            <a:spAutoFit/>
          </a:bodyPr>
          <a:lstStyle/>
          <a:p>
            <a:pPr eaLnBrk="1" hangingPunct="1">
              <a:lnSpc>
                <a:spcPct val="130000"/>
              </a:lnSpc>
              <a:buNone/>
            </a:pPr>
            <a:r>
              <a:rPr lang="en-US" altLang="zh-CN" sz="1695" b="1" dirty="0">
                <a:solidFill>
                  <a:schemeClr val="accent6">
                    <a:lumMod val="75000"/>
                  </a:schemeClr>
                </a:solidFill>
                <a:latin typeface="微软雅黑" panose="020B0503020204020204" charset="-122"/>
                <a:ea typeface="微软雅黑" panose="020B0503020204020204" charset="-122"/>
                <a:cs typeface="Times New Roman" panose="02020603050405020304" pitchFamily="18" charset="0"/>
              </a:rPr>
              <a:t>4.  </a:t>
            </a:r>
            <a:r>
              <a:rPr lang="zh-CN" altLang="en-US" sz="1695" dirty="0">
                <a:latin typeface="微软雅黑" panose="020B0503020204020204" charset="-122"/>
                <a:ea typeface="微软雅黑" panose="020B0503020204020204" charset="-122"/>
                <a:cs typeface="Times New Roman" panose="02020603050405020304" pitchFamily="18" charset="0"/>
              </a:rPr>
              <a:t>把文中画横线的句子翻译成现代汉语。</a:t>
            </a:r>
            <a:r>
              <a:rPr lang="en-US" altLang="zh-CN" sz="1695" dirty="0">
                <a:latin typeface="微软雅黑" panose="020B0503020204020204" charset="-122"/>
                <a:ea typeface="微软雅黑" panose="020B0503020204020204" charset="-122"/>
                <a:cs typeface="Times New Roman" panose="02020603050405020304" pitchFamily="18" charset="0"/>
              </a:rPr>
              <a:t>(10</a:t>
            </a:r>
            <a:r>
              <a:rPr lang="zh-CN" altLang="en-US" sz="1695" dirty="0">
                <a:latin typeface="微软雅黑" panose="020B0503020204020204" charset="-122"/>
                <a:ea typeface="微软雅黑" panose="020B0503020204020204" charset="-122"/>
                <a:cs typeface="Times New Roman" panose="02020603050405020304" pitchFamily="18" charset="0"/>
              </a:rPr>
              <a:t>分</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(1)</a:t>
            </a:r>
            <a:r>
              <a:rPr lang="zh-CN" altLang="en-US" sz="1695" dirty="0">
                <a:latin typeface="微软雅黑" panose="020B0503020204020204" charset="-122"/>
                <a:ea typeface="微软雅黑" panose="020B0503020204020204" charset="-122"/>
                <a:cs typeface="Times New Roman" panose="02020603050405020304" pitchFamily="18" charset="0"/>
              </a:rPr>
              <a:t>性严正</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举止必循礼度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事继亲之党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恭谨过常。</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译文</a:t>
            </a:r>
            <a:r>
              <a:rPr lang="en-US" altLang="zh-CN" sz="1695" dirty="0">
                <a:latin typeface="微软雅黑" panose="020B0503020204020204" charset="-122"/>
                <a:ea typeface="微软雅黑" panose="020B0503020204020204" charset="-122"/>
                <a:cs typeface="Times New Roman" panose="02020603050405020304" pitchFamily="18" charset="0"/>
              </a:rPr>
              <a:t>:________________________________________________________________________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(2)</a:t>
            </a:r>
            <a:r>
              <a:rPr lang="zh-CN" altLang="en-US" sz="1695" dirty="0">
                <a:latin typeface="微软雅黑" panose="020B0503020204020204" charset="-122"/>
                <a:ea typeface="微软雅黑" panose="020B0503020204020204" charset="-122"/>
                <a:cs typeface="Times New Roman" panose="02020603050405020304" pitchFamily="18" charset="0"/>
              </a:rPr>
              <a:t>而曜好臧否人物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曜每言论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弘微常以它语乱之。</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译文</a:t>
            </a:r>
            <a:r>
              <a:rPr lang="en-US" altLang="zh-CN" sz="1695" dirty="0">
                <a:latin typeface="微软雅黑" panose="020B0503020204020204" charset="-122"/>
                <a:ea typeface="微软雅黑" panose="020B0503020204020204" charset="-122"/>
                <a:cs typeface="Times New Roman" panose="02020603050405020304" pitchFamily="18" charset="0"/>
              </a:rPr>
              <a:t>: ________________________________________________________________________</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
        <p:nvSpPr>
          <p:cNvPr id="9" name="矩形 8"/>
          <p:cNvSpPr/>
          <p:nvPr/>
        </p:nvSpPr>
        <p:spPr>
          <a:xfrm>
            <a:off x="498881" y="3805970"/>
            <a:ext cx="7840717" cy="16067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553876" y="3868006"/>
            <a:ext cx="7730729"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品性严肃正直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行为坚持遵守礼制法度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侍奉过继家的亲族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恭敬谨慎过于常礼。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严正”“循”“党”“过”各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语意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而谢曜喜爱褒贬人物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谢曜每每发表议论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弘微常说其他的事岔开话头。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臧否”</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“每”“言论”“乱”各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语意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54168" y="2413236"/>
            <a:ext cx="7619048" cy="2470150"/>
          </a:xfrm>
          <a:prstGeom prst="rect">
            <a:avLst/>
          </a:prstGeom>
        </p:spPr>
        <p:txBody>
          <a:bodyPr wrap="square">
            <a:spAutoFit/>
          </a:bodyPr>
          <a:lstStyle/>
          <a:p>
            <a:pPr eaLnBrk="1" hangingPunct="1">
              <a:lnSpc>
                <a:spcPct val="130000"/>
              </a:lnSpc>
              <a:buNone/>
            </a:pPr>
            <a:r>
              <a:rPr lang="en-US" altLang="zh-CN" sz="1695" b="1" dirty="0">
                <a:solidFill>
                  <a:schemeClr val="accent6">
                    <a:lumMod val="75000"/>
                  </a:schemeClr>
                </a:solidFill>
                <a:latin typeface="微软雅黑" panose="020B0503020204020204" charset="-122"/>
                <a:ea typeface="微软雅黑" panose="020B0503020204020204" charset="-122"/>
                <a:cs typeface="Times New Roman" panose="02020603050405020304" pitchFamily="18" charset="0"/>
              </a:rPr>
              <a:t>5.  </a:t>
            </a:r>
            <a:r>
              <a:rPr lang="zh-CN" altLang="en-US" sz="1695" dirty="0">
                <a:latin typeface="微软雅黑" panose="020B0503020204020204" charset="-122"/>
                <a:ea typeface="微软雅黑" panose="020B0503020204020204" charset="-122"/>
                <a:cs typeface="Times New Roman" panose="02020603050405020304" pitchFamily="18" charset="0"/>
              </a:rPr>
              <a:t>下列对文中加点词语的相关内容的解说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不正确的一项是	</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 </a:t>
            </a:r>
            <a:r>
              <a:rPr lang="zh-CN" altLang="en-US" sz="1695" dirty="0">
                <a:latin typeface="微软雅黑" panose="020B0503020204020204" charset="-122"/>
                <a:ea typeface="微软雅黑" panose="020B0503020204020204" charset="-122"/>
                <a:cs typeface="Times New Roman" panose="02020603050405020304" pitchFamily="18" charset="0"/>
              </a:rPr>
              <a:t>太守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战国时对郡守的尊称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西汉时改郡守为太守。隋初存州废郡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州刺史代郡守之任。</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B. </a:t>
            </a:r>
            <a:r>
              <a:rPr lang="zh-CN" altLang="en-US" sz="1695" dirty="0">
                <a:latin typeface="微软雅黑" panose="020B0503020204020204" charset="-122"/>
                <a:ea typeface="微软雅黑" panose="020B0503020204020204" charset="-122"/>
                <a:cs typeface="Times New Roman" panose="02020603050405020304" pitchFamily="18" charset="0"/>
              </a:rPr>
              <a:t>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指避讳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回避君父尊亲名字的一种要求</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避讳的对象有帝王、长官、圣贤、长辈四类。</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C. </a:t>
            </a:r>
            <a:r>
              <a:rPr lang="zh-CN" altLang="en-US" sz="1695" dirty="0">
                <a:latin typeface="微软雅黑" panose="020B0503020204020204" charset="-122"/>
                <a:ea typeface="微软雅黑" panose="020B0503020204020204" charset="-122"/>
                <a:cs typeface="Times New Roman" panose="02020603050405020304" pitchFamily="18" charset="0"/>
              </a:rPr>
              <a:t>公主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是帝王、诸侯之女的称号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公主的封号通常有国名、郡县名、美名三种。</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D. </a:t>
            </a:r>
            <a:r>
              <a:rPr lang="zh-CN" altLang="en-US" sz="1695" dirty="0">
                <a:latin typeface="微软雅黑" panose="020B0503020204020204" charset="-122"/>
                <a:ea typeface="微软雅黑" panose="020B0503020204020204" charset="-122"/>
                <a:cs typeface="Times New Roman" panose="02020603050405020304" pitchFamily="18" charset="0"/>
              </a:rPr>
              <a:t>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古代专门用于皇帝的高等级妃嫔和所生育的皇子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或者封王的贵族死去。</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grpSp>
        <p:nvGrpSpPr>
          <p:cNvPr id="4" name="组合 38"/>
          <p:cNvGrpSpPr/>
          <p:nvPr/>
        </p:nvGrpSpPr>
        <p:grpSpPr>
          <a:xfrm>
            <a:off x="723549" y="1925528"/>
            <a:ext cx="1310216" cy="428650"/>
            <a:chOff x="2074961" y="4329310"/>
            <a:chExt cx="3001946" cy="627108"/>
          </a:xfrm>
        </p:grpSpPr>
        <p:pic>
          <p:nvPicPr>
            <p:cNvPr id="11"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2" name="矩形 11"/>
            <p:cNvSpPr/>
            <p:nvPr/>
          </p:nvSpPr>
          <p:spPr>
            <a:xfrm>
              <a:off x="2097267" y="4373010"/>
              <a:ext cx="2979640" cy="583408"/>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对点子题</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13" name="矩形 12"/>
          <p:cNvSpPr/>
          <p:nvPr/>
        </p:nvSpPr>
        <p:spPr>
          <a:xfrm>
            <a:off x="529808" y="4900594"/>
            <a:ext cx="7867768" cy="5467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613592" y="4942234"/>
            <a:ext cx="7701516" cy="431165"/>
          </a:xfrm>
          <a:prstGeom prst="rect">
            <a:avLst/>
          </a:prstGeom>
        </p:spPr>
        <p:txBody>
          <a:bodyPr wrap="square">
            <a:spAutoFit/>
          </a:bodyPr>
          <a:lstStyle/>
          <a:p>
            <a:pPr eaLnBrk="1" hangingPunct="1">
              <a:lnSpc>
                <a:spcPct val="130000"/>
              </a:lnSpc>
              <a:buNone/>
            </a:pPr>
            <a:r>
              <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薨”解说的范围小了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其也可用于诸侯或有爵位的大官死去。</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20551" y="1960439"/>
            <a:ext cx="7619048" cy="3149600"/>
          </a:xfrm>
          <a:prstGeom prst="rect">
            <a:avLst/>
          </a:prstGeom>
        </p:spPr>
        <p:txBody>
          <a:bodyPr wrap="square">
            <a:spAutoFit/>
          </a:bodyPr>
          <a:lstStyle/>
          <a:p>
            <a:pPr eaLnBrk="1" hangingPunct="1">
              <a:lnSpc>
                <a:spcPct val="130000"/>
              </a:lnSpc>
              <a:buNone/>
            </a:pPr>
            <a:r>
              <a:rPr lang="en-US" altLang="zh-CN" sz="1695" b="1" dirty="0">
                <a:solidFill>
                  <a:schemeClr val="accent6">
                    <a:lumMod val="75000"/>
                  </a:schemeClr>
                </a:solidFill>
                <a:latin typeface="微软雅黑" panose="020B0503020204020204" charset="-122"/>
                <a:ea typeface="微软雅黑" panose="020B0503020204020204" charset="-122"/>
                <a:cs typeface="Times New Roman" panose="02020603050405020304" pitchFamily="18" charset="0"/>
              </a:rPr>
              <a:t>6.  </a:t>
            </a:r>
            <a:r>
              <a:rPr lang="zh-CN" altLang="en-US" sz="1695" dirty="0">
                <a:latin typeface="微软雅黑" panose="020B0503020204020204" charset="-122"/>
                <a:ea typeface="微软雅黑" panose="020B0503020204020204" charset="-122"/>
                <a:cs typeface="Times New Roman" panose="02020603050405020304" pitchFamily="18" charset="0"/>
              </a:rPr>
              <a:t>下列对文中加点词语的相关内容的解说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不正确的一项是	</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 </a:t>
            </a:r>
            <a:r>
              <a:rPr lang="zh-CN" altLang="en-US" sz="1695" dirty="0">
                <a:latin typeface="微软雅黑" panose="020B0503020204020204" charset="-122"/>
                <a:ea typeface="微软雅黑" panose="020B0503020204020204" charset="-122"/>
                <a:cs typeface="Times New Roman" panose="02020603050405020304" pitchFamily="18" charset="0"/>
              </a:rPr>
              <a:t>义熙八年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是古代帝王年号纪年法</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义熙”是东晋皇帝的年号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一个皇帝可以有多个年号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也可以有一个年号。</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B. </a:t>
            </a:r>
            <a:r>
              <a:rPr lang="zh-CN" altLang="en-US" sz="1695" dirty="0">
                <a:latin typeface="微软雅黑" panose="020B0503020204020204" charset="-122"/>
                <a:ea typeface="微软雅黑" panose="020B0503020204020204" charset="-122"/>
                <a:cs typeface="Times New Roman" panose="02020603050405020304" pitchFamily="18" charset="0"/>
              </a:rPr>
              <a:t>仓廪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中国古代仓库的名称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一般称贮藏谷物的建筑物为仓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贮藏米的建筑物为廪。</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C. </a:t>
            </a:r>
            <a:r>
              <a:rPr lang="zh-CN" altLang="en-US" sz="1695" dirty="0">
                <a:latin typeface="微软雅黑" panose="020B0503020204020204" charset="-122"/>
                <a:ea typeface="微软雅黑" panose="020B0503020204020204" charset="-122"/>
                <a:cs typeface="Times New Roman" panose="02020603050405020304" pitchFamily="18" charset="0"/>
              </a:rPr>
              <a:t>文学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中国古代属于人文学科的学科之一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与哲学、宗教、法律、政治并驾于社会建筑上层。</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D. </a:t>
            </a:r>
            <a:r>
              <a:rPr lang="zh-CN" altLang="en-US" sz="1695" dirty="0">
                <a:latin typeface="微软雅黑" panose="020B0503020204020204" charset="-122"/>
                <a:ea typeface="微软雅黑" panose="020B0503020204020204" charset="-122"/>
                <a:cs typeface="Times New Roman" panose="02020603050405020304" pitchFamily="18" charset="0"/>
              </a:rPr>
              <a:t>追赠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古代对死者赠以官爵或称号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有实物形式的物质追赠和名称职位等荣誉名声的精神追赠。</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3" name="矩形 12"/>
          <p:cNvSpPr/>
          <p:nvPr/>
        </p:nvSpPr>
        <p:spPr>
          <a:xfrm>
            <a:off x="654826" y="2086494"/>
            <a:ext cx="7800062" cy="140185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673225" y="2249366"/>
            <a:ext cx="7797673"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文中的“文学”是古代职官名。汉代设此官掌以五经教育诸生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为后世学官之始。魏晋后有“文学从事”之名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唐代于州县置“博士”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德宗时改“文学”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宋以后废。</a:t>
            </a:r>
            <a:r>
              <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441"/>
            <a:ext cx="7617335" cy="33414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48260" y="2015856"/>
            <a:ext cx="7619048" cy="348932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谢弘微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是陈郡阳夏人。父亲叫谢思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任武昌太守。堂叔谢峻是司空谢琰的第二个儿子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谢峻自己没有儿子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就过继谢弘微作为后嗣。谢弘微本名是谢密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因为触犯了过继家中母亲的名讳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所以就用字代名。谢弘微孩童时期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风采充溢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但却端庄谨慎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遇上适当的时机才说话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他过继家父亲的弟弟谢混有知人之名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见到谢弘微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认为他不同于寻常之人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谢混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对谢思说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这个孩子内心廉明正直、早慧</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将成为才行出众之人。有这样的儿子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该满足了。”谢弘微自己家里一向贫寒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而过继家中父亲的产业却很丰盈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谢弘微却只接受了他的几千卷书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财产俸禄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一概不过问。谢混为人严格冷峻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很少同人交往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只同他的同族兄弟的儿子谢灵运、谢瞻、谢曜、</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54826" y="1860308"/>
            <a:ext cx="7697024" cy="3117850"/>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找出下列句子中的通假字并解释。</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秦王还柱而走</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___________</a:t>
            </a:r>
            <a:r>
              <a:rPr lang="zh-CN" altLang="en-US" sz="1695" dirty="0">
                <a:latin typeface="微软雅黑" panose="020B0503020204020204" charset="-122"/>
                <a:ea typeface="微软雅黑" panose="020B0503020204020204" charset="-122"/>
              </a:rPr>
              <a:t>通</a:t>
            </a:r>
            <a:r>
              <a:rPr lang="en-US" altLang="zh-CN" sz="1695" dirty="0">
                <a:latin typeface="微软雅黑" panose="020B0503020204020204" charset="-122"/>
                <a:ea typeface="微软雅黑" panose="020B0503020204020204" charset="-122"/>
              </a:rPr>
              <a:t>______________, ________________________________ </a:t>
            </a:r>
            <a:br>
              <a:rPr lang="en-US" altLang="zh-CN" sz="1695" dirty="0">
                <a:latin typeface="微软雅黑" panose="020B0503020204020204" charset="-122"/>
                <a:ea typeface="微软雅黑" panose="020B0503020204020204" charset="-122"/>
              </a:rPr>
            </a:b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浩浩乎如冯虚御风</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a:t>
            </a:r>
            <a:r>
              <a:rPr lang="zh-CN" altLang="en-US" sz="1695" dirty="0">
                <a:latin typeface="微软雅黑" panose="020B0503020204020204" charset="-122"/>
                <a:ea typeface="微软雅黑" panose="020B0503020204020204" charset="-122"/>
              </a:rPr>
              <a:t>通</a:t>
            </a:r>
            <a:r>
              <a:rPr lang="en-US" altLang="zh-CN" sz="1695" dirty="0">
                <a:latin typeface="微软雅黑" panose="020B0503020204020204" charset="-122"/>
                <a:ea typeface="微软雅黑" panose="020B0503020204020204" charset="-122"/>
              </a:rPr>
              <a:t>______________, 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共其乏困</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a:t>
            </a:r>
            <a:r>
              <a:rPr lang="zh-CN" altLang="en-US" sz="1695" dirty="0">
                <a:latin typeface="微软雅黑" panose="020B0503020204020204" charset="-122"/>
                <a:ea typeface="微软雅黑" panose="020B0503020204020204" charset="-122"/>
              </a:rPr>
              <a:t>通</a:t>
            </a:r>
            <a:r>
              <a:rPr lang="en-US" altLang="zh-CN" sz="1695" dirty="0">
                <a:latin typeface="微软雅黑" panose="020B0503020204020204" charset="-122"/>
                <a:ea typeface="微软雅黑" panose="020B0503020204020204" charset="-122"/>
              </a:rPr>
              <a:t>______________, ________________________________</a:t>
            </a:r>
            <a:endParaRPr lang="zh-CN" altLang="en-US"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 </a:t>
            </a: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p:txBody>
      </p:sp>
      <p:sp>
        <p:nvSpPr>
          <p:cNvPr id="12" name="矩形 11"/>
          <p:cNvSpPr/>
          <p:nvPr/>
        </p:nvSpPr>
        <p:spPr>
          <a:xfrm>
            <a:off x="638083" y="4652200"/>
            <a:ext cx="7752002" cy="66553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20551" y="4703600"/>
            <a:ext cx="7669534" cy="4311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还”通“环”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环绕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冯”通“凭”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共”通“供”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供给。</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441"/>
            <a:ext cx="7617335" cy="33414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48260" y="2015856"/>
            <a:ext cx="7619048" cy="3829685"/>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谢弘微等人交往并因讲论文义而聚会。他们曾经一同游宴歇息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居住在乌衣巷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所以称之为乌衣之游。谢瞻等人才气横溢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机智善辩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谢弘微每每以简要的言语使众人信服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谢混特别敬重他这一点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称他为微子。义熙八年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谢混因为是刘毅的同党被诛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他的妻子晋陵公主便把谢混的家事托付给谢弘微。谢弘微为谢混家经营产业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如同替公家办事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一枚钱一尺帛的收入支出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都有账册记载。高祖登上帝位之后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晋陵公主被降为东乡君。从谢混死到这时已有九年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谢混家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屋宇整齐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仓廪充盈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仆人和平常没有什么不同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田地的开垦种植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比原来有所增加。内外的亲戚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朋友故旧</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进门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见到这么齐整的家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没有谁不感慨叹息的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甚至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有人为之流泪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深为谢弘微的德义所感动。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谢弘微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品性严肃正直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行为坚持遵守礼制法度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侍奉过继家父亲的亲族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恭敬谨慎过于常礼。太祖镇守江陵时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以谢弘微为文学。谢弘微因为母亲</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441"/>
            <a:ext cx="7617335" cy="33414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48260" y="2015856"/>
            <a:ext cx="7619048" cy="3489325"/>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亲去世离职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守丧期间以孝道著称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除服后超过一年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仍旧食素不变。谢弘微的兄长谢曜历任御史中丞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元嘉四年去世。谢弘微为他长时间吃素食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哀戚超过常礼</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虽然服丧期满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还是不吃荤腥。谢弘微从小失去父亲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侍奉兄长如同侍奉父亲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兄弟之间非常友爱和睦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当代没有人能够比得上。谢弘微从不说别人好坏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然而谢曜喜爱褒贬别人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谢曜每每发表议论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弘微常说其他的事岔开话头。元嘉九年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东乡君去世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留下资财非常多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园宅十余所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奴仆尚有数百人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而谢弘微一无所取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自己以私人官俸营办东乡君丧事。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谢弘微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亲戚之间争夺财产</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可算是最为卑鄙之事。现在财产多则分用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少则共用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不至于困乏就行了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身死之后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哪里还去管它。”元嘉十年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谢弘微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去世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享年四十二岁。皇上十分痛惜谢弘微之死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派左右二卫一千人营办丧事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一直到丧事完毕。朝廷追赠谢弘微为太常。</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792670" y="2038623"/>
            <a:ext cx="1300480" cy="422877"/>
            <a:chOff x="2074961" y="4329310"/>
            <a:chExt cx="2987854" cy="605459"/>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074961" y="4363811"/>
              <a:ext cx="2987854" cy="570958"/>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考点精讲</a:t>
              </a:r>
              <a:endParaRPr lang="zh-CN" altLang="en-US" sz="2000" b="1" spc="200" dirty="0">
                <a:solidFill>
                  <a:schemeClr val="bg1"/>
                </a:solidFill>
                <a:latin typeface="微软雅黑" panose="020B0503020204020204" charset="-122"/>
                <a:ea typeface="微软雅黑" panose="020B0503020204020204" charset="-122"/>
              </a:endParaRPr>
            </a:p>
          </p:txBody>
        </p:sp>
      </p:grpSp>
      <p:grpSp>
        <p:nvGrpSpPr>
          <p:cNvPr id="13" name="组合 12"/>
          <p:cNvGrpSpPr/>
          <p:nvPr/>
        </p:nvGrpSpPr>
        <p:grpSpPr>
          <a:xfrm>
            <a:off x="751039" y="2329425"/>
            <a:ext cx="7697024" cy="3517900"/>
            <a:chOff x="1951762" y="3803630"/>
            <a:chExt cx="20002640" cy="9142143"/>
          </a:xfrm>
        </p:grpSpPr>
        <p:sp>
          <p:nvSpPr>
            <p:cNvPr id="69" name="TextBox 68"/>
            <p:cNvSpPr txBox="1"/>
            <p:nvPr/>
          </p:nvSpPr>
          <p:spPr>
            <a:xfrm>
              <a:off x="1951762" y="3803630"/>
              <a:ext cx="20002640" cy="9142143"/>
            </a:xfrm>
            <a:prstGeom prst="rect">
              <a:avLst/>
            </a:prstGeom>
            <a:noFill/>
          </p:spPr>
          <p:txBody>
            <a:bodyPr wrap="square" rtlCol="0">
              <a:spAutoFit/>
            </a:bodyPr>
            <a:lstStyle/>
            <a:p>
              <a:pPr algn="ctr">
                <a:lnSpc>
                  <a:spcPct val="130000"/>
                </a:lnSpc>
                <a:spcAft>
                  <a:spcPts val="0"/>
                </a:spcAft>
              </a:pPr>
              <a:r>
                <a:rPr lang="zh-CN" altLang="en-US" sz="200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课文文化常识类类清</a:t>
              </a:r>
              <a:endParaRPr lang="zh-CN" altLang="en-US" sz="200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高考考查的文化常识大部分与课本内容相关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所以考生掌握课本上的基本文化常识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对解题有很大的帮助。下面是对课本中出现的文化常识进行的分类梳理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来帮助考生掌握解答文化常识题的窍门。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一、姓名、称谓</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敢以烦执事。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烛之武退秦师</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执事</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2736628" y="8631596"/>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1375788" y="4364672"/>
            <a:ext cx="6957399" cy="770890"/>
          </a:xfrm>
          <a:prstGeom prst="rect">
            <a:avLst/>
          </a:prstGeom>
        </p:spPr>
        <p:txBody>
          <a:bodyPr wrap="square">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在古代有多种意思。如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从事工作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主管其事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有职守之人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即官员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指供役使者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仆从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对对方的敬称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;⑤</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差事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工作。本句中是对秦伯的敬称。</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748260" y="1932730"/>
            <a:ext cx="7697024" cy="2470150"/>
            <a:chOff x="1944540" y="2772718"/>
            <a:chExt cx="20002640" cy="6419302"/>
          </a:xfrm>
        </p:grpSpPr>
        <p:sp>
          <p:nvSpPr>
            <p:cNvPr id="69" name="TextBox 68"/>
            <p:cNvSpPr txBox="1"/>
            <p:nvPr/>
          </p:nvSpPr>
          <p:spPr>
            <a:xfrm>
              <a:off x="1944540" y="2772718"/>
              <a:ext cx="20002640" cy="6419302"/>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公曰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吾不能早用子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今急而求子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是寡人之过也。然郑亡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子亦有不利焉。”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烛之武退秦师</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子</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寡人</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13"/>
            <p:cNvSpPr txBox="1"/>
            <p:nvPr/>
          </p:nvSpPr>
          <p:spPr>
            <a:xfrm>
              <a:off x="6880602" y="3204597"/>
              <a:ext cx="129614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10553165" y="3180610"/>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7" name="矩形 16"/>
          <p:cNvSpPr/>
          <p:nvPr/>
        </p:nvSpPr>
        <p:spPr>
          <a:xfrm>
            <a:off x="806742" y="3429000"/>
            <a:ext cx="7619048" cy="18231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787248" y="3429000"/>
            <a:ext cx="7619048"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古代对男子的美称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称老师或称有道德、有学问的人。用于尊长和朋辈之间的敬称有君、子、公、足下、夫子、先生、大人等。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寡人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古代君主、诸侯王的谦称。古代帝王使用的谦辞有孤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小国之君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、寡人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少德之人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748260" y="1932730"/>
            <a:ext cx="7697024" cy="2809875"/>
            <a:chOff x="1944540" y="2772718"/>
            <a:chExt cx="20002640" cy="7302163"/>
          </a:xfrm>
        </p:grpSpPr>
        <p:sp>
          <p:nvSpPr>
            <p:cNvPr id="69" name="TextBox 68"/>
            <p:cNvSpPr txBox="1"/>
            <p:nvPr/>
          </p:nvSpPr>
          <p:spPr>
            <a:xfrm>
              <a:off x="1944540" y="2772718"/>
              <a:ext cx="20002640" cy="7302163"/>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则虽欲长侍足下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岂可得哉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荆轲刺秦王</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足下</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至陛下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秦武阳色变振恐。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荆轲刺秦王</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陛下</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2304580" y="4879599"/>
              <a:ext cx="270381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4522149" y="3292593"/>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7" name="矩形 16"/>
          <p:cNvSpPr/>
          <p:nvPr/>
        </p:nvSpPr>
        <p:spPr>
          <a:xfrm>
            <a:off x="801525" y="3413863"/>
            <a:ext cx="7619048" cy="18231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776815" y="3484417"/>
            <a:ext cx="7619048"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3.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古时交际用语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对对方的敬称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多用于下称上或同辈之间。</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陛”指帝王宫殿前的台阶。“陛下”原来指的是站在台阶下的侍者。臣子向天子进言时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不能直呼天子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必须先呼台下的侍者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请其代为转告。后来“陛下”就成为臣子对帝王的敬称。</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659998" y="1932730"/>
            <a:ext cx="7785285" cy="3829685"/>
            <a:chOff x="1715171" y="2772718"/>
            <a:chExt cx="20232009" cy="9952394"/>
          </a:xfrm>
        </p:grpSpPr>
        <p:sp>
          <p:nvSpPr>
            <p:cNvPr id="69" name="TextBox 68"/>
            <p:cNvSpPr txBox="1"/>
            <p:nvPr/>
          </p:nvSpPr>
          <p:spPr>
            <a:xfrm>
              <a:off x="1944540" y="2772718"/>
              <a:ext cx="20002640" cy="9952394"/>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不然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籍何以至此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鸿门宴</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籍</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6. </a:t>
              </a:r>
              <a:r>
                <a:rPr lang="zh-CN" altLang="en-US" sz="1695" kern="100" dirty="0">
                  <a:latin typeface="微软雅黑" panose="020B0503020204020204" charset="-122"/>
                  <a:ea typeface="微软雅黑" panose="020B0503020204020204" charset="-122"/>
                  <a:cs typeface="Courier New" panose="02070309020205020404" pitchFamily="49" charset="0"/>
                </a:rPr>
                <a:t>竖子不足与谋</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鸿门宴</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竖子</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7. </a:t>
              </a:r>
              <a:r>
                <a:rPr lang="zh-CN" altLang="en-US" sz="1695" kern="100" dirty="0">
                  <a:latin typeface="微软雅黑" panose="020B0503020204020204" charset="-122"/>
                  <a:ea typeface="微软雅黑" panose="020B0503020204020204" charset="-122"/>
                  <a:cs typeface="Courier New" panose="02070309020205020404" pitchFamily="49" charset="0"/>
                </a:rPr>
                <a:t>临川王某记。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游褒禅山记</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某</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1715171" y="4927374"/>
              <a:ext cx="270381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13"/>
            <p:cNvSpPr txBox="1"/>
            <p:nvPr/>
          </p:nvSpPr>
          <p:spPr>
            <a:xfrm>
              <a:off x="3384700" y="3153970"/>
              <a:ext cx="129614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3159332" y="6656892"/>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7" name="矩形 16"/>
          <p:cNvSpPr/>
          <p:nvPr/>
        </p:nvSpPr>
        <p:spPr>
          <a:xfrm>
            <a:off x="778528" y="3978259"/>
            <a:ext cx="7619048" cy="14457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778528" y="3978259"/>
            <a:ext cx="7619048"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古人通常表示尊敬对方时称自己的名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表示自谦时也称自己的名。如 “籍”就是项羽自呼己名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表示对对方的尊敬。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6.</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是对人的鄙称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表示轻慢斥骂的态度。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7.</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古人作文起稿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写到自己的名字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往往只作“某”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或在“某”上冠姓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等到誊写时才把姓名写出。根据书稿编的文集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也常保留“某”的字样。</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48260" y="1932730"/>
            <a:ext cx="7697024" cy="2406015"/>
            <a:chOff x="1944540" y="2772718"/>
            <a:chExt cx="20002640" cy="6252631"/>
          </a:xfrm>
        </p:grpSpPr>
        <p:sp>
          <p:nvSpPr>
            <p:cNvPr id="69" name="TextBox 68"/>
            <p:cNvSpPr txBox="1"/>
            <p:nvPr/>
          </p:nvSpPr>
          <p:spPr>
            <a:xfrm>
              <a:off x="1944540" y="2772718"/>
              <a:ext cx="20002640" cy="6252631"/>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8. </a:t>
              </a:r>
              <a:r>
                <a:rPr lang="zh-CN" altLang="en-US" sz="1695" kern="100" dirty="0">
                  <a:latin typeface="微软雅黑" panose="020B0503020204020204" charset="-122"/>
                  <a:ea typeface="微软雅黑" panose="020B0503020204020204" charset="-122"/>
                  <a:cs typeface="Courier New" panose="02070309020205020404" pitchFamily="49" charset="0"/>
                </a:rPr>
                <a:t>汉天子我丈人行也。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苏武传</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丈人</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9. </a:t>
              </a:r>
              <a:r>
                <a:rPr lang="zh-CN" altLang="en-US" sz="1695" kern="100" dirty="0">
                  <a:latin typeface="微软雅黑" panose="020B0503020204020204" charset="-122"/>
                  <a:ea typeface="微软雅黑" panose="020B0503020204020204" charset="-122"/>
                  <a:cs typeface="Courier New" panose="02070309020205020404" pitchFamily="49" charset="0"/>
                </a:rPr>
                <a:t>单于出猎。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苏武传</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单于</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en-US" altLang="zh-CN" sz="1540"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_________________________________________________________________________________</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3" name="TextBox 12"/>
            <p:cNvSpPr txBox="1"/>
            <p:nvPr/>
          </p:nvSpPr>
          <p:spPr>
            <a:xfrm>
              <a:off x="4248796" y="3132589"/>
              <a:ext cx="2232248"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
        <p:nvSpPr>
          <p:cNvPr id="16" name="TextBox 12"/>
          <p:cNvSpPr txBox="1"/>
          <p:nvPr/>
        </p:nvSpPr>
        <p:spPr>
          <a:xfrm>
            <a:off x="730814" y="2729193"/>
            <a:ext cx="858970" cy="410845"/>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7" name="矩形 16"/>
          <p:cNvSpPr/>
          <p:nvPr/>
        </p:nvSpPr>
        <p:spPr>
          <a:xfrm>
            <a:off x="613592" y="3413863"/>
            <a:ext cx="7884957" cy="18231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645573" y="3429000"/>
            <a:ext cx="7750289" cy="280987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8.</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古代对老人和长辈的尊称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如“子路从而后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遇丈人”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论语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。“丈人”也指妻父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又称泰山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妻母称丈母或泰水。</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9.</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匈奴人对他们部落联盟首领的专称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意为“广大”。此称号创于匈奴著名的冒顿单于之父头曼单于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之后该称号一直沿袭至匈奴灭亡。而东汉三国之际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有乌丸、鲜卑的部落使用单于这个称号。至两晋十六国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皆改称为大单于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但地位已不如以前。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748260" y="1932730"/>
            <a:ext cx="7697024" cy="2809875"/>
            <a:chOff x="1944540" y="2772718"/>
            <a:chExt cx="20002640" cy="7302163"/>
          </a:xfrm>
        </p:grpSpPr>
        <p:grpSp>
          <p:nvGrpSpPr>
            <p:cNvPr id="4" name="组合 15"/>
            <p:cNvGrpSpPr/>
            <p:nvPr/>
          </p:nvGrpSpPr>
          <p:grpSpPr>
            <a:xfrm>
              <a:off x="1944540" y="2772718"/>
              <a:ext cx="20002640" cy="7302163"/>
              <a:chOff x="1944540" y="2772718"/>
              <a:chExt cx="20002640" cy="7302163"/>
            </a:xfrm>
          </p:grpSpPr>
          <p:sp>
            <p:nvSpPr>
              <p:cNvPr id="69" name="TextBox 68"/>
              <p:cNvSpPr txBox="1"/>
              <p:nvPr/>
            </p:nvSpPr>
            <p:spPr>
              <a:xfrm>
                <a:off x="1944540" y="2772718"/>
                <a:ext cx="20002640" cy="7302163"/>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10. </a:t>
                </a:r>
                <a:r>
                  <a:rPr lang="zh-CN" altLang="zh-CN" sz="1695" dirty="0">
                    <a:latin typeface="微软雅黑" panose="020B0503020204020204" charset="-122"/>
                    <a:ea typeface="微软雅黑" panose="020B0503020204020204" charset="-122"/>
                  </a:rPr>
                  <a:t>汉末建安中。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《孔雀东南飞》</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建安</a:t>
                </a:r>
                <a:r>
                  <a:rPr lang="en-US" altLang="zh-CN" sz="1695" dirty="0">
                    <a:latin typeface="微软雅黑" panose="020B0503020204020204" charset="-122"/>
                    <a:ea typeface="微软雅黑" panose="020B0503020204020204" charset="-122"/>
                  </a:rPr>
                  <a:t>:</a:t>
                </a:r>
                <a:r>
                  <a:rPr lang="en-US" altLang="zh-CN" sz="1695" u="sng" dirty="0">
                    <a:latin typeface="微软雅黑" panose="020B0503020204020204" charset="-122"/>
                    <a:ea typeface="微软雅黑" panose="020B0503020204020204" charset="-122"/>
                  </a:rPr>
                  <a:t>                                _________________________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11. </a:t>
                </a:r>
                <a:r>
                  <a:rPr lang="zh-CN" altLang="zh-CN" sz="1695" dirty="0">
                    <a:latin typeface="微软雅黑" panose="020B0503020204020204" charset="-122"/>
                    <a:ea typeface="微软雅黑" panose="020B0503020204020204" charset="-122"/>
                  </a:rPr>
                  <a:t>君子博学而日参省乎己。</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《劝学》</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君子</a:t>
                </a:r>
                <a:r>
                  <a:rPr lang="en-US" altLang="zh-CN" sz="1695" dirty="0">
                    <a:latin typeface="微软雅黑" panose="020B0503020204020204" charset="-122"/>
                    <a:ea typeface="微软雅黑" panose="020B0503020204020204" charset="-122"/>
                  </a:rPr>
                  <a:t>:</a:t>
                </a:r>
                <a:r>
                  <a:rPr lang="en-US" altLang="zh-CN" sz="1695" u="sng" dirty="0">
                    <a:latin typeface="微软雅黑" panose="020B0503020204020204" charset="-122"/>
                    <a:ea typeface="微软雅黑" panose="020B0503020204020204" charset="-122"/>
                  </a:rPr>
                  <a:t>                                                                   _________________________      </a:t>
                </a:r>
                <a:endParaRPr lang="zh-CN" altLang="zh-CN" sz="1695" dirty="0">
                  <a:latin typeface="微软雅黑" panose="020B0503020204020204" charset="-122"/>
                  <a:ea typeface="微软雅黑" panose="020B0503020204020204" charset="-122"/>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3168676" y="3072194"/>
                <a:ext cx="2656958"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
          <p:nvSpPr>
            <p:cNvPr id="16" name="TextBox 15"/>
            <p:cNvSpPr txBox="1"/>
            <p:nvPr/>
          </p:nvSpPr>
          <p:spPr>
            <a:xfrm>
              <a:off x="3381031" y="4882869"/>
              <a:ext cx="2232248"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748260" y="3486565"/>
            <a:ext cx="7619048" cy="18231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748260" y="3486565"/>
            <a:ext cx="7619048"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10.</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汉献帝的年号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这个时期的东汉朝廷的政治大权主要由曹操掌握。文学方面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在曹操父子的推动下形成了以曹氏父子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曹操、曹丕、曹植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为代表的“建安文学”。</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西周、春秋时对贵族的通称。“君子”指当时的统治者。后来指有道德的人。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4169410"/>
          </a:xfrm>
          <a:prstGeom prst="rect">
            <a:avLst/>
          </a:prstGeom>
          <a:noFill/>
        </p:spPr>
        <p:txBody>
          <a:bodyPr wrap="square" rtlCol="0">
            <a:spAutoFit/>
          </a:bodyPr>
          <a:lstStyle/>
          <a:p>
            <a:pPr>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下列关于文化常识的解说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古代臣子向天子进言时不能直呼皇帝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就告诉站在陛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宫殿前的台阶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下的侍者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请他们把意思传达上去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后来用陛下尊称皇帝。</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古代帝王的自称有孤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小国之君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少德之人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古人通常表示尊敬对方时称自己的字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表示自谦时也称自己的字。如“不然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籍何以至此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中的“籍”就是项羽自呼己字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表示对对方的尊敬。</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竖子不足与谋”中的“竖子”是骂人的话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相当于今天的“小子”。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4" name="矩形 13"/>
          <p:cNvSpPr/>
          <p:nvPr/>
        </p:nvSpPr>
        <p:spPr>
          <a:xfrm>
            <a:off x="692842" y="4703600"/>
            <a:ext cx="7869273" cy="8312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矩形 16"/>
          <p:cNvSpPr/>
          <p:nvPr/>
        </p:nvSpPr>
        <p:spPr>
          <a:xfrm>
            <a:off x="775968" y="4759018"/>
            <a:ext cx="7786147" cy="77089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古人通常表示尊敬对方时称自己的名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表示自谦时也称自己的名。“籍”是项羽自呼己名。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4041140"/>
          </a:xfrm>
          <a:prstGeom prst="rect">
            <a:avLst/>
          </a:prstGeom>
          <a:noFill/>
        </p:spPr>
        <p:txBody>
          <a:bodyPr wrap="square" rtlCol="0">
            <a:spAutoFit/>
          </a:bodyPr>
          <a:lstStyle/>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下列关于文化常识的解说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士大夫”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旧时指官吏或较有声望、地位的知识分子。如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师说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中有“士大夫之族”。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君主时代官吏和百姓的统称。古人表示谦卑的自称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后多用作官吏对皇帝上书或说话时的自称。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古人作文起稿写到自己的名字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往往只作“某”或在“某”上冠姓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等到誊写时才把姓名写出。根据书稿编的文集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也常保留“某”的字样。</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黔首”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是战国及秦朝对平民的一种尊称。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4" name="矩形 13"/>
          <p:cNvSpPr/>
          <p:nvPr/>
        </p:nvSpPr>
        <p:spPr>
          <a:xfrm>
            <a:off x="692842" y="4703600"/>
            <a:ext cx="7730729" cy="5548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矩形 16"/>
          <p:cNvSpPr/>
          <p:nvPr/>
        </p:nvSpPr>
        <p:spPr>
          <a:xfrm>
            <a:off x="775968" y="4759018"/>
            <a:ext cx="7786147" cy="4311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黔首”并不是“尊称”。</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阅读下面的文言文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宣帝即位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久之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渤海左右郡岁饥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盗贼并起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二千石不能禽制。上选能治者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丞相御史举龚遂可用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上以为渤海太守。时遂年七十馀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召见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形貌短小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宣帝望见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不副所闻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心内轻焉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谓遂曰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渤海废乱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朕甚忧之。君欲何以息其盗贼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以称朕意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遂对曰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海濒遐远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不沾圣化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其民困于饥寒而吏不恤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故使陛下赤子盗弄陛下之兵于潢池中耳。今欲使臣胜之邪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将安之也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上闻遂对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甚说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选用贤良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固欲安之也。”</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汉书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循吏传第五十九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4509135"/>
          </a:xfrm>
          <a:prstGeom prst="rect">
            <a:avLst/>
          </a:prstGeom>
          <a:noFill/>
        </p:spPr>
        <p:txBody>
          <a:bodyPr wrap="square" rtlCol="0">
            <a:spAutoFit/>
          </a:bodyPr>
          <a:lstStyle/>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下列关于文化常识的解说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古人幼时取字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字和名有意义上的联系。出于礼貌和尊敬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对平辈或尊长称字。如称屈平为屈原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称司马迁为司马子长。</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建安”是汉献帝的年号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这个时期的文学方面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在曹操父子的推动下形成了以曹操、曹丕、曹植为代表的“建安文学”。</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又叫别号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一般自己取定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以显示某种志趣或抒发某种情感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对人称号也是一种尊敬。</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令”可用于尊称对方亲属。如“令堂”是对对方母亲的尊称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令尊”是对对方父亲的尊称。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0" name="矩形 9"/>
          <p:cNvSpPr/>
          <p:nvPr/>
        </p:nvSpPr>
        <p:spPr>
          <a:xfrm>
            <a:off x="828000" y="5006931"/>
            <a:ext cx="7619048" cy="47889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矩形 10"/>
          <p:cNvSpPr/>
          <p:nvPr/>
        </p:nvSpPr>
        <p:spPr>
          <a:xfrm>
            <a:off x="828000" y="5006931"/>
            <a:ext cx="7619048" cy="4311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古人幼时取字”错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应该是“古人幼时取名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成年取字”。</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3829685"/>
          </a:xfrm>
          <a:prstGeom prst="rect">
            <a:avLst/>
          </a:prstGeom>
          <a:noFill/>
        </p:spPr>
        <p:txBody>
          <a:bodyPr wrap="square" rtlCol="0">
            <a:spAutoFit/>
          </a:bodyPr>
          <a:lstStyle/>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下列关于文化常识的解说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丈人”可以指古代对老人和长辈的尊称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也可以专指妻父。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苏武传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中“汉天子我丈人行也”中的“丈人”是前一个意思。</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文人的文集命名方式多种多样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白氏长庆集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是白居易的文集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这是以自己住所的名字命名的。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春秋战国时期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诸侯死了叫“薨”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而士的死则称为 “不禄”。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单于”是汉代匈奴部落联盟首领的称号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后世鲜卑等少数民族首领也称单于。</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0" name="矩形 9"/>
          <p:cNvSpPr/>
          <p:nvPr/>
        </p:nvSpPr>
        <p:spPr>
          <a:xfrm>
            <a:off x="828000" y="4565057"/>
            <a:ext cx="7619048" cy="9207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矩形 10"/>
          <p:cNvSpPr/>
          <p:nvPr/>
        </p:nvSpPr>
        <p:spPr>
          <a:xfrm>
            <a:off x="828000" y="4671996"/>
            <a:ext cx="7619048" cy="4311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白氏长庆集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是以年号命名的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因编于穆宗长庆年间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故名。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48260" y="1932730"/>
            <a:ext cx="7697024" cy="3149600"/>
            <a:chOff x="1944540" y="2772718"/>
            <a:chExt cx="20002640" cy="8185023"/>
          </a:xfrm>
        </p:grpSpPr>
        <p:sp>
          <p:nvSpPr>
            <p:cNvPr id="69" name="TextBox 68"/>
            <p:cNvSpPr txBox="1"/>
            <p:nvPr/>
          </p:nvSpPr>
          <p:spPr>
            <a:xfrm>
              <a:off x="1944540" y="2772718"/>
              <a:ext cx="20002640" cy="8185023"/>
            </a:xfrm>
            <a:prstGeom prst="rect">
              <a:avLst/>
            </a:prstGeom>
            <a:noFill/>
          </p:spPr>
          <p:txBody>
            <a:bodyPr wrap="square" rtlCol="0">
              <a:spAutoFit/>
            </a:bodyPr>
            <a:lstStyle/>
            <a:p>
              <a:pPr>
                <a:lnSpc>
                  <a:spcPct val="130000"/>
                </a:lnSpc>
              </a:pPr>
              <a:r>
                <a:rPr lang="zh-CN" altLang="zh-CN" sz="1695" dirty="0">
                  <a:latin typeface="微软雅黑" panose="020B0503020204020204" charset="-122"/>
                  <a:ea typeface="微软雅黑" panose="020B0503020204020204" charset="-122"/>
                </a:rPr>
                <a:t>二、官职、科举</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 </a:t>
              </a:r>
              <a:r>
                <a:rPr lang="zh-CN" altLang="zh-CN" sz="1695" dirty="0">
                  <a:latin typeface="微软雅黑" panose="020B0503020204020204" charset="-122"/>
                  <a:ea typeface="微软雅黑" panose="020B0503020204020204" charset="-122"/>
                </a:rPr>
                <a:t>晋侯、秦伯围郑。</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《烛之武退秦师》</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侯、伯</a:t>
              </a:r>
              <a:r>
                <a:rPr lang="en-US" altLang="zh-CN" sz="1695" dirty="0">
                  <a:latin typeface="微软雅黑" panose="020B0503020204020204" charset="-122"/>
                  <a:ea typeface="微软雅黑" panose="020B0503020204020204" charset="-122"/>
                </a:rPr>
                <a:t>:</a:t>
              </a:r>
              <a:r>
                <a:rPr lang="en-US" altLang="zh-CN" sz="1695" u="sng" dirty="0">
                  <a:latin typeface="微软雅黑" panose="020B0503020204020204" charset="-122"/>
                  <a:ea typeface="微软雅黑" panose="020B0503020204020204" charset="-122"/>
                </a:rPr>
                <a:t>_______________________________________________________________________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 </a:t>
              </a:r>
              <a:r>
                <a:rPr lang="zh-CN" altLang="zh-CN" sz="1695" dirty="0">
                  <a:latin typeface="微软雅黑" panose="020B0503020204020204" charset="-122"/>
                  <a:ea typeface="微软雅黑" panose="020B0503020204020204" charset="-122"/>
                </a:rPr>
                <a:t>毋内诸侯。</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《鸿门宴》</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诸侯</a:t>
              </a:r>
              <a:r>
                <a:rPr lang="en-US" altLang="zh-CN" sz="1695" dirty="0">
                  <a:latin typeface="微软雅黑" panose="020B0503020204020204" charset="-122"/>
                  <a:ea typeface="微软雅黑" panose="020B0503020204020204" charset="-122"/>
                </a:rPr>
                <a:t>:</a:t>
              </a:r>
              <a:r>
                <a:rPr lang="en-US" altLang="zh-CN" sz="1695" u="sng" dirty="0">
                  <a:latin typeface="微软雅黑" panose="020B0503020204020204" charset="-122"/>
                  <a:ea typeface="微软雅黑" panose="020B0503020204020204" charset="-122"/>
                </a:rPr>
                <a:t>__________________________________________________________________________                                                                      </a:t>
              </a:r>
              <a:endParaRPr lang="zh-CN" altLang="zh-CN" sz="1695" dirty="0">
                <a:latin typeface="微软雅黑" panose="020B0503020204020204" charset="-122"/>
                <a:ea typeface="微软雅黑" panose="020B0503020204020204" charset="-122"/>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2905796" y="5721896"/>
              <a:ext cx="2703814"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2952652" y="3980386"/>
              <a:ext cx="2656958"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778528" y="3765214"/>
            <a:ext cx="7619048" cy="17342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808797" y="3765214"/>
            <a:ext cx="7619048"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春秋时期公、侯、伯、子、男五等爵位中的两种。爵位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是古代皇帝对贵戚功臣的封赐。后代爵称和爵位制度往往因时而异。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古代中央政权所分封的各国国君的统称。周代分公、侯、伯、子、男五等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汉朝分王、侯二等。周制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诸侯名义上须服从王室的政令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向王室朝贡、述职、服役以及出兵勤王等。汉时诸侯国由皇帝派相或长吏治理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王、侯仅食赋税。此处指其他率兵攻秦的人。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48260" y="1932730"/>
            <a:ext cx="7697024" cy="2470150"/>
            <a:chOff x="1944540" y="2772718"/>
            <a:chExt cx="20002640" cy="6419302"/>
          </a:xfrm>
        </p:grpSpPr>
        <p:sp>
          <p:nvSpPr>
            <p:cNvPr id="69" name="TextBox 68"/>
            <p:cNvSpPr txBox="1"/>
            <p:nvPr/>
          </p:nvSpPr>
          <p:spPr>
            <a:xfrm>
              <a:off x="1944540" y="2772718"/>
              <a:ext cx="20002640" cy="6419302"/>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楚左尹项伯者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项羽季父也。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鸿门宴</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左尹</a:t>
              </a:r>
              <a:r>
                <a:rPr lang="en-US" altLang="zh-CN" sz="1695" dirty="0">
                  <a:latin typeface="微软雅黑" panose="020B0503020204020204" charset="-122"/>
                  <a:ea typeface="微软雅黑" panose="020B0503020204020204" charset="-122"/>
                </a:rPr>
                <a:t>:_________________________________________________________________________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项王使都尉陈平召沛公。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鸿门宴</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都尉</a:t>
              </a:r>
              <a:r>
                <a:rPr lang="en-US" altLang="zh-CN" sz="1695" dirty="0">
                  <a:latin typeface="微软雅黑" panose="020B0503020204020204" charset="-122"/>
                  <a:ea typeface="微软雅黑" panose="020B0503020204020204" charset="-122"/>
                </a:rPr>
                <a:t>:_________________________________________________________________________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384700" y="4904413"/>
              <a:ext cx="2703814"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2304580" y="3132589"/>
              <a:ext cx="2656958"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778528" y="3462580"/>
            <a:ext cx="7619048" cy="18783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815015" y="3543453"/>
            <a:ext cx="7619048"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楚国官名。又有右尹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位次于令尹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为楚国之卿。</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秦汉时期重要的高级武官。都尉一职最早出现在战国后期。西汉时期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都尉一职的含义不断扩大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并逐步扩大成为一个都尉体系。东汉后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都尉的地位不断下降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到魏晋时期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都尉的品级主要在第五品至第七品之间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总体地位呈明显下降趋势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而且职务虚化。</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748260" y="1932730"/>
            <a:ext cx="7697024" cy="4169410"/>
            <a:chOff x="1944540" y="2772718"/>
            <a:chExt cx="20002640" cy="10835254"/>
          </a:xfrm>
        </p:grpSpPr>
        <p:grpSp>
          <p:nvGrpSpPr>
            <p:cNvPr id="4" name="组合 15"/>
            <p:cNvGrpSpPr/>
            <p:nvPr/>
          </p:nvGrpSpPr>
          <p:grpSpPr>
            <a:xfrm>
              <a:off x="1944540" y="2772718"/>
              <a:ext cx="20002640" cy="10835254"/>
              <a:chOff x="1944540" y="2772718"/>
              <a:chExt cx="20002640" cy="10835254"/>
            </a:xfrm>
          </p:grpSpPr>
          <p:sp>
            <p:nvSpPr>
              <p:cNvPr id="69" name="TextBox 68"/>
              <p:cNvSpPr txBox="1"/>
              <p:nvPr/>
            </p:nvSpPr>
            <p:spPr>
              <a:xfrm>
                <a:off x="1944540" y="2772718"/>
                <a:ext cx="20002640" cy="10835254"/>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5. </a:t>
                </a:r>
                <a:r>
                  <a:rPr lang="zh-CN" altLang="en-US" sz="1695" dirty="0">
                    <a:latin typeface="微软雅黑" panose="020B0503020204020204" charset="-122"/>
                    <a:ea typeface="微软雅黑" panose="020B0503020204020204" charset="-122"/>
                  </a:rPr>
                  <a:t>遣丞为媒人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主簿通语言。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孔雀东南飞</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丞</a:t>
                </a:r>
                <a:r>
                  <a:rPr lang="en-US" altLang="zh-CN" sz="1695" dirty="0">
                    <a:latin typeface="微软雅黑" panose="020B0503020204020204" charset="-122"/>
                    <a:ea typeface="微软雅黑" panose="020B0503020204020204" charset="-122"/>
                  </a:rPr>
                  <a:t>: ___________________________________________________________________________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6. </a:t>
                </a:r>
                <a:r>
                  <a:rPr lang="zh-CN" altLang="en-US" sz="1695" dirty="0">
                    <a:latin typeface="微软雅黑" panose="020B0503020204020204" charset="-122"/>
                    <a:ea typeface="微软雅黑" panose="020B0503020204020204" charset="-122"/>
                  </a:rPr>
                  <a:t>予左迁九江郡司马。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琵琶行</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左迁</a:t>
                </a:r>
                <a:r>
                  <a:rPr lang="en-US" altLang="zh-CN" sz="1695" dirty="0">
                    <a:latin typeface="微软雅黑" panose="020B0503020204020204" charset="-122"/>
                    <a:ea typeface="微软雅黑" panose="020B0503020204020204" charset="-122"/>
                  </a:rPr>
                  <a:t>:_________________________________________________________________________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迁</a:t>
                </a:r>
                <a:r>
                  <a:rPr lang="en-US" altLang="zh-CN" sz="1695" dirty="0">
                    <a:latin typeface="微软雅黑" panose="020B0503020204020204" charset="-122"/>
                    <a:ea typeface="微软雅黑" panose="020B0503020204020204" charset="-122"/>
                  </a:rPr>
                  <a:t>:____________________________________________________________________________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司马</a:t>
                </a:r>
                <a:r>
                  <a:rPr lang="en-US" altLang="zh-CN" sz="1695" dirty="0">
                    <a:latin typeface="微软雅黑" panose="020B0503020204020204" charset="-122"/>
                    <a:ea typeface="微软雅黑" panose="020B0503020204020204" charset="-122"/>
                  </a:rPr>
                  <a:t>:_________________________________________________________________________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5184900" y="4860781"/>
                <a:ext cx="2703814"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2241299" y="4886918"/>
                <a:ext cx="2656958"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
          <p:nvSpPr>
            <p:cNvPr id="13" name="TextBox 14"/>
            <p:cNvSpPr txBox="1"/>
            <p:nvPr/>
          </p:nvSpPr>
          <p:spPr>
            <a:xfrm>
              <a:off x="2023200" y="3097358"/>
              <a:ext cx="2656958"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441"/>
            <a:ext cx="7619048" cy="33414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2098982"/>
            <a:ext cx="7619048" cy="34893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封建时代多为辅佐主要官员做事的官吏。</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6.</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左迁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贬官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降职。犹言下迁。汉代贵右贱左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故将贬官称为左迁。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汉书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周昌传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中“左迁”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颜师古注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是时尊右而卑左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故谓贬秩位为左迁。”宋代戴埴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鼠璞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汉以右为尊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谓贬秩为左迁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仕诸侯为左官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居高位为右职。”后世沿用之。</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调动官职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包括升级、降级、平级转调三种情况。为易于区分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人们常在“迁”字的前面或后面加一个字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升级叫迁升、迁授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降级叫迁削、迁谪、左迁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平级转调叫转迁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离职后调复原职叫迁复。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司马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官名。相传商代已置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掌管军政和军赋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职权大小不定。汉武帝时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为掌管军事之职。隋唐时是州郡太守的属官。</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471173" y="1932730"/>
            <a:ext cx="7974111" cy="2130425"/>
            <a:chOff x="1224460" y="2772718"/>
            <a:chExt cx="20722720" cy="5536442"/>
          </a:xfrm>
        </p:grpSpPr>
        <p:sp>
          <p:nvSpPr>
            <p:cNvPr id="69" name="TextBox 68"/>
            <p:cNvSpPr txBox="1"/>
            <p:nvPr/>
          </p:nvSpPr>
          <p:spPr>
            <a:xfrm>
              <a:off x="1944540" y="2772718"/>
              <a:ext cx="20002640" cy="5536442"/>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7. </a:t>
              </a:r>
              <a:r>
                <a:rPr lang="zh-CN" altLang="en-US" sz="1695" dirty="0">
                  <a:latin typeface="微软雅黑" panose="020B0503020204020204" charset="-122"/>
                  <a:ea typeface="微软雅黑" panose="020B0503020204020204" charset="-122"/>
                </a:rPr>
                <a:t>谪居卧病浔阳城。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琵琶行</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谪</a:t>
              </a:r>
              <a:r>
                <a:rPr lang="en-US" altLang="zh-CN" sz="1695" dirty="0">
                  <a:latin typeface="微软雅黑" panose="020B0503020204020204" charset="-122"/>
                  <a:ea typeface="微软雅黑" panose="020B0503020204020204" charset="-122"/>
                </a:rPr>
                <a:t>:____________________________________________________________________________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8. </a:t>
              </a:r>
              <a:r>
                <a:rPr lang="zh-CN" altLang="en-US" sz="1695" dirty="0">
                  <a:latin typeface="微软雅黑" panose="020B0503020204020204" charset="-122"/>
                  <a:ea typeface="微软雅黑" panose="020B0503020204020204" charset="-122"/>
                </a:rPr>
                <a:t>名属教坊第一部。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琵琶行</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教坊</a:t>
              </a:r>
              <a:r>
                <a:rPr lang="en-US" altLang="zh-CN" sz="1695" dirty="0">
                  <a:latin typeface="微软雅黑" panose="020B0503020204020204" charset="-122"/>
                  <a:ea typeface="微软雅黑" panose="020B0503020204020204" charset="-122"/>
                </a:rPr>
                <a:t>:_________________________________________________________________________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2880644" y="4816778"/>
              <a:ext cx="2703814"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1224460" y="3191840"/>
              <a:ext cx="2656958"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696060" y="3361067"/>
            <a:ext cx="7619048" cy="19798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701077" y="3297231"/>
            <a:ext cx="7619048" cy="247015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7.</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封建时代特指官吏降职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调往边远地区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如谪迁、谪降、谪戍、谪居和贬谪等都指贬官。</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8.</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唐高祖时置内教坊于禁中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其官吏掌教习音乐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属太常寺。武则天时改称云韶府。玄宗开元二年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又置内教坊于蓬莱宫侧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洛阳、长安又各置左右教坊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掌俳优杂技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教习俗乐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以宦官为教坊使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从此不再属太常寺。此后凡祭祀朝会用太常雅乐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岁时宴飨则用教坊俗乐。宋、元亦置教坊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明置教坊司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隶属礼部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清废。</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748260" y="1932730"/>
            <a:ext cx="7697024" cy="2470150"/>
            <a:chOff x="1944540" y="2772718"/>
            <a:chExt cx="20002640" cy="6419302"/>
          </a:xfrm>
        </p:grpSpPr>
        <p:grpSp>
          <p:nvGrpSpPr>
            <p:cNvPr id="4" name="组合 15"/>
            <p:cNvGrpSpPr/>
            <p:nvPr/>
          </p:nvGrpSpPr>
          <p:grpSpPr>
            <a:xfrm>
              <a:off x="1944540" y="2772718"/>
              <a:ext cx="20002640" cy="6419302"/>
              <a:chOff x="1944540" y="2772718"/>
              <a:chExt cx="20002640" cy="6419302"/>
            </a:xfrm>
          </p:grpSpPr>
          <p:sp>
            <p:nvSpPr>
              <p:cNvPr id="69" name="TextBox 68"/>
              <p:cNvSpPr txBox="1"/>
              <p:nvPr/>
            </p:nvSpPr>
            <p:spPr>
              <a:xfrm>
                <a:off x="1944540" y="2772718"/>
                <a:ext cx="20002640" cy="6419302"/>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9. </a:t>
                </a:r>
                <a:r>
                  <a:rPr lang="zh-CN" altLang="en-US" sz="1695" kern="100" dirty="0">
                    <a:latin typeface="微软雅黑" panose="020B0503020204020204" charset="-122"/>
                    <a:ea typeface="微软雅黑" panose="020B0503020204020204" charset="-122"/>
                    <a:cs typeface="Courier New" panose="02070309020205020404" pitchFamily="49" charset="0"/>
                  </a:rPr>
                  <a:t>拜为上卿。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廉颇蔺相如列传</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上卿</a:t>
                </a:r>
                <a:r>
                  <a:rPr lang="en-US" altLang="zh-CN" sz="1695" dirty="0">
                    <a:latin typeface="微软雅黑" panose="020B0503020204020204" charset="-122"/>
                    <a:ea typeface="微软雅黑" panose="020B0503020204020204" charset="-122"/>
                  </a:rPr>
                  <a:t>:_________________________________________________________________________</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10. </a:t>
                </a:r>
                <a:r>
                  <a:rPr lang="zh-CN" altLang="en-US" sz="1695" kern="100" dirty="0">
                    <a:latin typeface="微软雅黑" panose="020B0503020204020204" charset="-122"/>
                    <a:ea typeface="微软雅黑" panose="020B0503020204020204" charset="-122"/>
                    <a:cs typeface="Courier New" panose="02070309020205020404" pitchFamily="49" charset="0"/>
                  </a:rPr>
                  <a:t>相如顾召赵御史书。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廉颇蔺相如列传</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御史</a:t>
                </a:r>
                <a:r>
                  <a:rPr lang="en-US" altLang="zh-CN" sz="1695" dirty="0">
                    <a:latin typeface="微软雅黑" panose="020B0503020204020204" charset="-122"/>
                    <a:ea typeface="微软雅黑" panose="020B0503020204020204" charset="-122"/>
                  </a:rPr>
                  <a:t>:_________________________________________________________________________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2880644" y="3171491"/>
                <a:ext cx="2656958"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
          <p:nvSpPr>
            <p:cNvPr id="16" name="TextBox 15"/>
            <p:cNvSpPr txBox="1"/>
            <p:nvPr/>
          </p:nvSpPr>
          <p:spPr>
            <a:xfrm>
              <a:off x="5112892" y="4904413"/>
              <a:ext cx="2232248"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748260" y="3373338"/>
            <a:ext cx="7619048" cy="18231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748260" y="3373337"/>
            <a:ext cx="7619048"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9.</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古代官名。卿是西周至战国王室及诸侯国爵制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公以下、大夫以上为卿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后分为上、中、下三级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上卿、中卿、下卿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10.</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中国古代一种官名。春秋战国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天子、诸侯、大夫、邑宰皆置“史”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是负责记录的史官、秘书官。自秦朝开始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御史专门作为监察性质的官职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负责监察朝廷、诸侯、官吏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一直延续到清朝。</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48260" y="1932730"/>
            <a:ext cx="7697024" cy="3489325"/>
            <a:chOff x="1944540" y="2772718"/>
            <a:chExt cx="20002640" cy="9067883"/>
          </a:xfrm>
        </p:grpSpPr>
        <p:grpSp>
          <p:nvGrpSpPr>
            <p:cNvPr id="5" name="组合 15"/>
            <p:cNvGrpSpPr/>
            <p:nvPr/>
          </p:nvGrpSpPr>
          <p:grpSpPr>
            <a:xfrm>
              <a:off x="1944540" y="2772718"/>
              <a:ext cx="20002640" cy="9067883"/>
              <a:chOff x="1944540" y="2772718"/>
              <a:chExt cx="20002640" cy="9067883"/>
            </a:xfrm>
          </p:grpSpPr>
          <p:sp>
            <p:nvSpPr>
              <p:cNvPr id="69" name="TextBox 68"/>
              <p:cNvSpPr txBox="1"/>
              <p:nvPr/>
            </p:nvSpPr>
            <p:spPr>
              <a:xfrm>
                <a:off x="1944540" y="2772718"/>
                <a:ext cx="20002640" cy="9067883"/>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11. </a:t>
                </a:r>
                <a:r>
                  <a:rPr lang="zh-CN" altLang="en-US" sz="1695" kern="100" dirty="0">
                    <a:latin typeface="微软雅黑" panose="020B0503020204020204" charset="-122"/>
                    <a:ea typeface="微软雅黑" panose="020B0503020204020204" charset="-122"/>
                    <a:cs typeface="Courier New" panose="02070309020205020404" pitchFamily="49" charset="0"/>
                  </a:rPr>
                  <a:t>召有司案图。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廉颇蔺相如列传</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有司</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12. </a:t>
                </a:r>
                <a:r>
                  <a:rPr lang="zh-CN" altLang="en-US" sz="1695" kern="100" dirty="0">
                    <a:latin typeface="微软雅黑" panose="020B0503020204020204" charset="-122"/>
                    <a:ea typeface="微软雅黑" panose="020B0503020204020204" charset="-122"/>
                    <a:cs typeface="Courier New" panose="02070309020205020404" pitchFamily="49" charset="0"/>
                  </a:rPr>
                  <a:t>宦骑与黄门驸马争船。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苏武传</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驸马</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13. </a:t>
                </a:r>
                <a:r>
                  <a:rPr lang="zh-CN" altLang="en-US" sz="1695" kern="100" dirty="0">
                    <a:latin typeface="微软雅黑" panose="020B0503020204020204" charset="-122"/>
                    <a:ea typeface="微软雅黑" panose="020B0503020204020204" charset="-122"/>
                    <a:cs typeface="Courier New" panose="02070309020205020404" pitchFamily="49" charset="0"/>
                  </a:rPr>
                  <a:t>公车特征拜郎中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再迁为太史令。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张衡传</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郎中</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太史令</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12"/>
              <p:cNvSpPr txBox="1"/>
              <p:nvPr/>
            </p:nvSpPr>
            <p:spPr>
              <a:xfrm>
                <a:off x="2880644" y="3204597"/>
                <a:ext cx="2232248"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
          <p:nvSpPr>
            <p:cNvPr id="10" name="TextBox 12"/>
            <p:cNvSpPr txBox="1"/>
            <p:nvPr/>
          </p:nvSpPr>
          <p:spPr>
            <a:xfrm>
              <a:off x="4882684" y="4840304"/>
              <a:ext cx="2232248"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1" name="TextBox 12"/>
            <p:cNvSpPr txBox="1"/>
            <p:nvPr/>
          </p:nvSpPr>
          <p:spPr>
            <a:xfrm>
              <a:off x="5006401" y="6664895"/>
              <a:ext cx="2232248"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2" name="TextBox 12"/>
            <p:cNvSpPr txBox="1"/>
            <p:nvPr/>
          </p:nvSpPr>
          <p:spPr>
            <a:xfrm>
              <a:off x="7777188" y="6667921"/>
              <a:ext cx="3240360"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  ·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441"/>
            <a:ext cx="7619048" cy="33896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84144" y="2127743"/>
            <a:ext cx="7619048" cy="34893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官吏的通称。古代设官分职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各有专司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所以称职官为“有司”。</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官名。驸马都尉的简称。汉武帝时始置驸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马都尉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即副。驸马都尉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掌副车。魏晋时期多用作宗室、外戚功臣子等加官。魏国的何晏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以帝婿的身份被授官驸马都尉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以后又有晋代杜预娶晋宣帝之女高陆公主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王济娶司马炎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武帝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之女常山公主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杜王二人都被授官驸马都尉。魏晋以后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帝婿照例都加驸马都尉称号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简称驸马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非实官。以后驸马即用以称帝婿。清代称额驸。</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郎中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官名。始置于战国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为宫廷侍卫。秦汉沿置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内充侍卫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外从作战。魏晋南北朝时为尚书省郎曹的长官。隋唐以后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六部都设置郎中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分掌部内各司政务。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太史令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中国古代掌管天文观测和推算节气历法的长官。秦汉始设太史令。</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15082" y="1863002"/>
            <a:ext cx="8758656" cy="4015105"/>
            <a:chOff x="-39194" y="2591513"/>
            <a:chExt cx="22761556" cy="10434254"/>
          </a:xfrm>
        </p:grpSpPr>
        <p:grpSp>
          <p:nvGrpSpPr>
            <p:cNvPr id="5" name="组合 4"/>
            <p:cNvGrpSpPr/>
            <p:nvPr/>
          </p:nvGrpSpPr>
          <p:grpSpPr>
            <a:xfrm>
              <a:off x="-39194" y="2591513"/>
              <a:ext cx="21634696" cy="10434254"/>
              <a:chOff x="176830" y="2906905"/>
              <a:chExt cx="21634696" cy="10434254"/>
            </a:xfrm>
          </p:grpSpPr>
          <p:sp>
            <p:nvSpPr>
              <p:cNvPr id="14" name="TextBox 72"/>
              <p:cNvSpPr txBox="1"/>
              <p:nvPr/>
            </p:nvSpPr>
            <p:spPr>
              <a:xfrm>
                <a:off x="12169676" y="8821221"/>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8" name="TextBox 68"/>
              <p:cNvSpPr txBox="1"/>
              <p:nvPr/>
            </p:nvSpPr>
            <p:spPr>
              <a:xfrm>
                <a:off x="2023200" y="2906905"/>
                <a:ext cx="19788326" cy="10434254"/>
              </a:xfrm>
              <a:prstGeom prst="rect">
                <a:avLst/>
              </a:prstGeom>
              <a:noFill/>
            </p:spPr>
            <p:txBody>
              <a:bodyPr wrap="square" rtlCol="0">
                <a:spAutoFit/>
              </a:bodyPr>
              <a:lstStyle/>
              <a:p>
                <a:pPr>
                  <a:lnSpc>
                    <a:spcPct val="150000"/>
                  </a:lnSpc>
                </a:pPr>
                <a:r>
                  <a:rPr lang="en-US" altLang="zh-CN" sz="1695" b="1"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2019·</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Ⅰ] </a:t>
                </a:r>
                <a:r>
                  <a:rPr lang="zh-CN" altLang="en-US" sz="1695" dirty="0">
                    <a:latin typeface="微软雅黑" panose="020B0503020204020204" charset="-122"/>
                    <a:ea typeface="微软雅黑" panose="020B0503020204020204" charset="-122"/>
                  </a:rPr>
                  <a:t>阅读下面的文言文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a:t>
                </a:r>
                <a:r>
                  <a:rPr lang="en-US" altLang="zh-CN" sz="1695" dirty="0">
                    <a:latin typeface="微软雅黑" panose="020B0503020204020204" charset="-122"/>
                    <a:ea typeface="微软雅黑" panose="020B0503020204020204" charset="-122"/>
                  </a:rPr>
                  <a:t>1~4</a:t>
                </a:r>
                <a:r>
                  <a:rPr lang="zh-CN" altLang="en-US" sz="1695" dirty="0">
                    <a:latin typeface="微软雅黑" panose="020B0503020204020204" charset="-122"/>
                    <a:ea typeface="微软雅黑" panose="020B0503020204020204" charset="-122"/>
                  </a:rPr>
                  <a:t>题。</a:t>
                </a:r>
                <a:endParaRPr lang="zh-CN" altLang="en-US" sz="1695" dirty="0">
                  <a:latin typeface="微软雅黑" panose="020B0503020204020204" charset="-122"/>
                  <a:ea typeface="微软雅黑" panose="020B0503020204020204" charset="-122"/>
                </a:endParaRPr>
              </a:p>
              <a:p>
                <a:pPr>
                  <a:lnSpc>
                    <a:spcPct val="150000"/>
                  </a:lnSpc>
                </a:pPr>
                <a:r>
                  <a:rPr lang="zh-CN" altLang="en-US" sz="1695" dirty="0">
                    <a:latin typeface="微软雅黑" panose="020B0503020204020204" charset="-122"/>
                    <a:ea typeface="微软雅黑" panose="020B0503020204020204" charset="-122"/>
                  </a:rPr>
                  <a:t>　　</a:t>
                </a:r>
                <a:r>
                  <a:rPr lang="zh-CN" altLang="en-US" sz="1695" u="wavy" dirty="0">
                    <a:latin typeface="微软雅黑" panose="020B0503020204020204" charset="-122"/>
                    <a:ea typeface="微软雅黑" panose="020B0503020204020204" charset="-122"/>
                  </a:rPr>
                  <a:t>贾生名谊洛阳人也年十八以能诵诗属书闻于郡中吴廷尉为河南守闻其秀才召置门下甚幸爱</a:t>
                </a:r>
                <a:r>
                  <a:rPr lang="zh-CN" altLang="en-US" sz="1695" dirty="0">
                    <a:latin typeface="微软雅黑" panose="020B0503020204020204" charset="-122"/>
                    <a:ea typeface="微软雅黑" panose="020B0503020204020204" charset="-122"/>
                  </a:rPr>
                  <a:t>孝文皇帝初立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闻河南守吴公治平为天下第一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故与李斯同邑而常学事焉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乃征为廷尉。廷尉乃言贾生年少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颇通诸子百家之书。文帝召以为博士。是时贾生年二十余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最为少。每诏令议下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诸老先生不能言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贾生尽为之对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人人各如其意所欲出。诸生于是乃以为能不及也。孝文帝说之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超迁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一岁中至太中大夫。贾生以为汉兴至孝文二十余年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天下和洽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而固当改正朔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易服色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法制度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定官名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兴礼乐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乃悉草具其事仪法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色尚黄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数用五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为官名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悉更秦之法。孝文帝初即位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谦让未遑也。诸律令所更定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及列侯悉就国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其说皆自贾生发之。于是天子议以为贾生任</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
            <p:nvSpPr>
              <p:cNvPr id="9" name="TextBox 72"/>
              <p:cNvSpPr txBox="1"/>
              <p:nvPr/>
            </p:nvSpPr>
            <p:spPr>
              <a:xfrm>
                <a:off x="7201124" y="7421195"/>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72"/>
              <p:cNvSpPr txBox="1"/>
              <p:nvPr/>
            </p:nvSpPr>
            <p:spPr>
              <a:xfrm>
                <a:off x="2023200" y="6793443"/>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72"/>
              <p:cNvSpPr txBox="1"/>
              <p:nvPr/>
            </p:nvSpPr>
            <p:spPr>
              <a:xfrm>
                <a:off x="12562206" y="6485091"/>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72"/>
              <p:cNvSpPr txBox="1"/>
              <p:nvPr/>
            </p:nvSpPr>
            <p:spPr>
              <a:xfrm>
                <a:off x="7845397" y="11493075"/>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72"/>
              <p:cNvSpPr txBox="1"/>
              <p:nvPr/>
            </p:nvSpPr>
            <p:spPr>
              <a:xfrm>
                <a:off x="720404" y="10810108"/>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6" name="TextBox 72"/>
              <p:cNvSpPr txBox="1"/>
              <p:nvPr/>
            </p:nvSpPr>
            <p:spPr>
              <a:xfrm>
                <a:off x="176830" y="10513588"/>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7" name="TextBox 72"/>
            <p:cNvSpPr txBox="1"/>
            <p:nvPr/>
          </p:nvSpPr>
          <p:spPr>
            <a:xfrm>
              <a:off x="18650396" y="9181261"/>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778528" y="1972063"/>
            <a:ext cx="7642045" cy="2130425"/>
            <a:chOff x="2023200" y="2874936"/>
            <a:chExt cx="19859764" cy="5536442"/>
          </a:xfrm>
        </p:grpSpPr>
        <p:sp>
          <p:nvSpPr>
            <p:cNvPr id="69" name="TextBox 68"/>
            <p:cNvSpPr txBox="1"/>
            <p:nvPr/>
          </p:nvSpPr>
          <p:spPr>
            <a:xfrm>
              <a:off x="2023200" y="2874936"/>
              <a:ext cx="19859764" cy="5536442"/>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对下列句子中加点词的解释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二千石不能禽制　　　 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通“擒”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捉拿</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时遂年七十馀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召见	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通“诏”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皇帝的命令</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不副所闻	             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相称</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上闻遂对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甚说	             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通“悦”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高兴</a:t>
              </a:r>
              <a:endParaRPr lang="zh-CN" altLang="en-US"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
          <p:nvSpPr>
            <p:cNvPr id="12" name="TextBox 75"/>
            <p:cNvSpPr txBox="1"/>
            <p:nvPr/>
          </p:nvSpPr>
          <p:spPr>
            <a:xfrm>
              <a:off x="4487811" y="414070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75"/>
            <p:cNvSpPr txBox="1"/>
            <p:nvPr/>
          </p:nvSpPr>
          <p:spPr>
            <a:xfrm>
              <a:off x="5112892" y="5083899"/>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75"/>
            <p:cNvSpPr txBox="1"/>
            <p:nvPr/>
          </p:nvSpPr>
          <p:spPr>
            <a:xfrm>
              <a:off x="2139286" y="5899792"/>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75"/>
            <p:cNvSpPr txBox="1"/>
            <p:nvPr/>
          </p:nvSpPr>
          <p:spPr>
            <a:xfrm>
              <a:off x="4487811" y="6715684"/>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16"/>
          <p:cNvGrpSpPr/>
          <p:nvPr/>
        </p:nvGrpSpPr>
        <p:grpSpPr>
          <a:xfrm>
            <a:off x="748260" y="1932730"/>
            <a:ext cx="7697024" cy="4169410"/>
            <a:chOff x="1944540" y="2772718"/>
            <a:chExt cx="20002640" cy="10835254"/>
          </a:xfrm>
        </p:grpSpPr>
        <p:grpSp>
          <p:nvGrpSpPr>
            <p:cNvPr id="5" name="组合 15"/>
            <p:cNvGrpSpPr/>
            <p:nvPr/>
          </p:nvGrpSpPr>
          <p:grpSpPr>
            <a:xfrm>
              <a:off x="1944540" y="2772718"/>
              <a:ext cx="20002640" cy="10835254"/>
              <a:chOff x="1944540" y="2772718"/>
              <a:chExt cx="20002640" cy="10835254"/>
            </a:xfrm>
          </p:grpSpPr>
          <p:sp>
            <p:nvSpPr>
              <p:cNvPr id="69" name="TextBox 68"/>
              <p:cNvSpPr txBox="1"/>
              <p:nvPr/>
            </p:nvSpPr>
            <p:spPr>
              <a:xfrm>
                <a:off x="1944540" y="2772718"/>
                <a:ext cx="20002640" cy="10835254"/>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14. </a:t>
                </a:r>
                <a:r>
                  <a:rPr lang="zh-CN" altLang="zh-CN" sz="1695" dirty="0">
                    <a:latin typeface="微软雅黑" panose="020B0503020204020204" charset="-122"/>
                    <a:ea typeface="微软雅黑" panose="020B0503020204020204" charset="-122"/>
                  </a:rPr>
                  <a:t>衡下车</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治威严。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《张衡传》</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下车</a:t>
                </a:r>
                <a:r>
                  <a:rPr lang="en-US" altLang="zh-CN" sz="1695" dirty="0">
                    <a:latin typeface="微软雅黑" panose="020B0503020204020204" charset="-122"/>
                    <a:ea typeface="微软雅黑" panose="020B0503020204020204" charset="-122"/>
                  </a:rPr>
                  <a:t>:</a:t>
                </a:r>
                <a:r>
                  <a:rPr lang="en-US" altLang="zh-CN" sz="1695" u="sng" dirty="0">
                    <a:latin typeface="微软雅黑" panose="020B0503020204020204" charset="-122"/>
                    <a:ea typeface="微软雅黑" panose="020B0503020204020204" charset="-122"/>
                  </a:rPr>
                  <a:t> ________________________________________________________________________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15. </a:t>
                </a:r>
                <a:r>
                  <a:rPr lang="zh-CN" altLang="zh-CN" sz="1695" dirty="0">
                    <a:latin typeface="微软雅黑" panose="020B0503020204020204" charset="-122"/>
                    <a:ea typeface="微软雅黑" panose="020B0503020204020204" charset="-122"/>
                  </a:rPr>
                  <a:t>视事三年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上书乞骸骨。</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《张衡传》</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视事</a:t>
                </a:r>
                <a:r>
                  <a:rPr lang="en-US" altLang="zh-CN" sz="1695" dirty="0">
                    <a:latin typeface="微软雅黑" panose="020B0503020204020204" charset="-122"/>
                    <a:ea typeface="微软雅黑" panose="020B0503020204020204" charset="-122"/>
                  </a:rPr>
                  <a:t>:</a:t>
                </a:r>
                <a:r>
                  <a:rPr lang="en-US" altLang="zh-CN" sz="1695" u="sng" dirty="0">
                    <a:latin typeface="微软雅黑" panose="020B0503020204020204" charset="-122"/>
                    <a:ea typeface="微软雅黑" panose="020B0503020204020204" charset="-122"/>
                  </a:rPr>
                  <a:t>   _______________________________________________________________________                                                                      </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乞骸骨</a:t>
                </a:r>
                <a:r>
                  <a:rPr lang="en-US" altLang="zh-CN" sz="1695" dirty="0">
                    <a:latin typeface="微软雅黑" panose="020B0503020204020204" charset="-122"/>
                    <a:ea typeface="微软雅黑" panose="020B0503020204020204" charset="-122"/>
                  </a:rPr>
                  <a:t>:</a:t>
                </a:r>
                <a:r>
                  <a:rPr lang="en-US" altLang="zh-CN" sz="1695" u="sng" dirty="0">
                    <a:latin typeface="微软雅黑" panose="020B0503020204020204" charset="-122"/>
                    <a:ea typeface="微软雅黑" panose="020B0503020204020204" charset="-122"/>
                  </a:rPr>
                  <a:t>   _____________________________________________________________________                                                                      </a:t>
                </a:r>
                <a:endParaRPr lang="zh-CN" altLang="zh-CN" sz="1695" dirty="0">
                  <a:latin typeface="微软雅黑" panose="020B0503020204020204" charset="-122"/>
                  <a:ea typeface="微软雅黑" panose="020B0503020204020204" charset="-122"/>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2668289" y="3204597"/>
                <a:ext cx="2656958"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
          <p:nvSpPr>
            <p:cNvPr id="16" name="TextBox 15"/>
            <p:cNvSpPr txBox="1"/>
            <p:nvPr/>
          </p:nvSpPr>
          <p:spPr>
            <a:xfrm>
              <a:off x="2255563" y="4840304"/>
              <a:ext cx="223224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15"/>
          <p:cNvSpPr txBox="1"/>
          <p:nvPr/>
        </p:nvSpPr>
        <p:spPr>
          <a:xfrm>
            <a:off x="2299947" y="2728338"/>
            <a:ext cx="1022398"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矩形 12"/>
          <p:cNvSpPr/>
          <p:nvPr/>
        </p:nvSpPr>
        <p:spPr>
          <a:xfrm>
            <a:off x="822541" y="3746591"/>
            <a:ext cx="7619048" cy="17051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871111" y="3772263"/>
            <a:ext cx="7402965"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礼记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乐记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载“武王克殷反商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未及下车而封黄帝之后于蓟”。后称官吏初到任为“下车”。</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视事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官员就职治理政务。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乞骸骨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古代官吏自请退职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意谓使骸骨得以归葬故乡。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晏子春秋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外篇上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臣愚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不能复治东阿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愿乞骸骨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避贤者之路。”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6"/>
          <p:cNvGrpSpPr/>
          <p:nvPr/>
        </p:nvGrpSpPr>
        <p:grpSpPr>
          <a:xfrm>
            <a:off x="739540" y="1661549"/>
            <a:ext cx="7697024" cy="3489325"/>
            <a:chOff x="1831297" y="2969248"/>
            <a:chExt cx="20002640" cy="9067883"/>
          </a:xfrm>
        </p:grpSpPr>
        <p:sp>
          <p:nvSpPr>
            <p:cNvPr id="69" name="TextBox 68"/>
            <p:cNvSpPr txBox="1"/>
            <p:nvPr/>
          </p:nvSpPr>
          <p:spPr>
            <a:xfrm>
              <a:off x="1831297" y="2969248"/>
              <a:ext cx="20002640" cy="9067883"/>
            </a:xfrm>
            <a:prstGeom prst="rect">
              <a:avLst/>
            </a:prstGeom>
            <a:noFill/>
          </p:spPr>
          <p:txBody>
            <a:bodyPr wrap="square" rtlCol="0">
              <a:spAutoFit/>
            </a:bodyPr>
            <a:lstStyle/>
            <a:p>
              <a:pPr>
                <a:lnSpc>
                  <a:spcPct val="130000"/>
                </a:lnSpc>
              </a:pPr>
              <a:r>
                <a:rPr lang="en-US" altLang="zh-CN" sz="1695" u="sng"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16. </a:t>
              </a:r>
              <a:r>
                <a:rPr lang="zh-CN" altLang="en-US" sz="1695" dirty="0">
                  <a:latin typeface="微软雅黑" panose="020B0503020204020204" charset="-122"/>
                  <a:ea typeface="微软雅黑" panose="020B0503020204020204" charset="-122"/>
                </a:rPr>
                <a:t>猥以微贱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当侍东宫。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陈情表</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东宫</a:t>
              </a:r>
              <a:r>
                <a:rPr lang="en-US" altLang="zh-CN" sz="1695" dirty="0">
                  <a:latin typeface="微软雅黑" panose="020B0503020204020204" charset="-122"/>
                  <a:ea typeface="微软雅黑" panose="020B0503020204020204" charset="-122"/>
                </a:rPr>
                <a:t>:</a:t>
              </a:r>
              <a:r>
                <a:rPr lang="en-US" altLang="zh-CN" sz="1695" u="sng" dirty="0">
                  <a:latin typeface="微软雅黑" panose="020B0503020204020204" charset="-122"/>
                  <a:ea typeface="微软雅黑" panose="020B0503020204020204" charset="-122"/>
                </a:rPr>
                <a:t> ________________________________________________________________________ </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17. </a:t>
              </a:r>
              <a:r>
                <a:rPr lang="zh-CN" altLang="en-US" sz="1695" dirty="0">
                  <a:latin typeface="微软雅黑" panose="020B0503020204020204" charset="-122"/>
                  <a:ea typeface="微软雅黑" panose="020B0503020204020204" charset="-122"/>
                </a:rPr>
                <a:t>谨庠序之教。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寡人之于国也</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庠序</a:t>
              </a:r>
              <a:r>
                <a:rPr lang="en-US" altLang="zh-CN" sz="1695" dirty="0">
                  <a:latin typeface="微软雅黑" panose="020B0503020204020204" charset="-122"/>
                  <a:ea typeface="微软雅黑" panose="020B0503020204020204" charset="-122"/>
                </a:rPr>
                <a:t>:</a:t>
              </a:r>
              <a:r>
                <a:rPr lang="en-US" altLang="zh-CN" sz="1695" u="sng" dirty="0">
                  <a:latin typeface="微软雅黑" panose="020B0503020204020204" charset="-122"/>
                  <a:ea typeface="微软雅黑" panose="020B0503020204020204" charset="-122"/>
                </a:rPr>
                <a:t> ________________________________________________________________________ </a:t>
              </a:r>
              <a:r>
                <a:rPr lang="en-US" altLang="zh-CN" sz="1695" dirty="0">
                  <a:latin typeface="微软雅黑" panose="020B0503020204020204" charset="-122"/>
                  <a:ea typeface="微软雅黑" panose="020B0503020204020204" charset="-122"/>
                </a:rPr>
                <a:t> </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6" name="TextBox 15"/>
            <p:cNvSpPr txBox="1"/>
            <p:nvPr/>
          </p:nvSpPr>
          <p:spPr>
            <a:xfrm>
              <a:off x="5670381" y="4247651"/>
              <a:ext cx="223224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2" name="TextBox 15"/>
          <p:cNvSpPr txBox="1"/>
          <p:nvPr/>
        </p:nvSpPr>
        <p:spPr>
          <a:xfrm>
            <a:off x="1025347" y="2796550"/>
            <a:ext cx="1022398"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矩形 12"/>
          <p:cNvSpPr/>
          <p:nvPr/>
        </p:nvSpPr>
        <p:spPr>
          <a:xfrm>
            <a:off x="554025" y="3429000"/>
            <a:ext cx="8036072" cy="18231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636493" y="3500043"/>
            <a:ext cx="7953604"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16.</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指封建时代太子所居住的宫殿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也指太子本人。本句中取第二个意思。东宫也可以指太后所居之宫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也代指太后。汉朝太后居长乐宫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在未央宫东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亦称东宫。</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17.</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古代的地方学校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后也泛称学校或教育事业。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史记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儒林列传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闻三代之道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乡里有教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夏曰校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殷曰序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周曰庠。”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汉书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董仲舒传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立大学以教于国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设庠序以化于邑。”</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6"/>
          <p:cNvGrpSpPr/>
          <p:nvPr/>
        </p:nvGrpSpPr>
        <p:grpSpPr>
          <a:xfrm>
            <a:off x="723549" y="1931410"/>
            <a:ext cx="7697024" cy="2470150"/>
            <a:chOff x="1831297" y="2969248"/>
            <a:chExt cx="20002640" cy="6419302"/>
          </a:xfrm>
        </p:grpSpPr>
        <p:sp>
          <p:nvSpPr>
            <p:cNvPr id="69" name="TextBox 68"/>
            <p:cNvSpPr txBox="1"/>
            <p:nvPr/>
          </p:nvSpPr>
          <p:spPr>
            <a:xfrm>
              <a:off x="1831297" y="2969248"/>
              <a:ext cx="20002640" cy="6419302"/>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18. </a:t>
              </a:r>
              <a:r>
                <a:rPr lang="zh-CN" altLang="en-US" sz="1695" dirty="0">
                  <a:latin typeface="微软雅黑" panose="020B0503020204020204" charset="-122"/>
                  <a:ea typeface="微软雅黑" panose="020B0503020204020204" charset="-122"/>
                </a:rPr>
                <a:t>因入京师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观太学。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张衡传</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太学</a:t>
              </a:r>
              <a:r>
                <a:rPr lang="en-US" altLang="zh-CN" sz="1695" dirty="0">
                  <a:latin typeface="微软雅黑" panose="020B0503020204020204" charset="-122"/>
                  <a:ea typeface="微软雅黑" panose="020B0503020204020204" charset="-122"/>
                </a:rPr>
                <a:t>:</a:t>
              </a:r>
              <a:r>
                <a:rPr lang="en-US" altLang="zh-CN" sz="1695" u="sng" dirty="0">
                  <a:latin typeface="微软雅黑" panose="020B0503020204020204" charset="-122"/>
                  <a:ea typeface="微软雅黑" panose="020B0503020204020204" charset="-122"/>
                </a:rPr>
                <a:t> ________________________________________________________________________</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19. </a:t>
              </a:r>
              <a:r>
                <a:rPr lang="zh-CN" altLang="en-US" sz="1695" dirty="0">
                  <a:latin typeface="微软雅黑" panose="020B0503020204020204" charset="-122"/>
                  <a:ea typeface="微软雅黑" panose="020B0503020204020204" charset="-122"/>
                </a:rPr>
                <a:t>举孝廉不行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连辟公府不就。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张衡传</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孝廉</a:t>
              </a:r>
              <a:r>
                <a:rPr lang="en-US" altLang="zh-CN" sz="1695" dirty="0">
                  <a:latin typeface="微软雅黑" panose="020B0503020204020204" charset="-122"/>
                  <a:ea typeface="微软雅黑" panose="020B0503020204020204" charset="-122"/>
                </a:rPr>
                <a:t>: </a:t>
              </a:r>
              <a:r>
                <a:rPr lang="en-US" altLang="zh-CN" sz="1695" u="sng" dirty="0">
                  <a:latin typeface="微软雅黑" panose="020B0503020204020204" charset="-122"/>
                  <a:ea typeface="微软雅黑" panose="020B0503020204020204" charset="-122"/>
                </a:rPr>
                <a:t>________________________________________________________________________</a:t>
              </a:r>
              <a:r>
                <a:rPr lang="en-US" altLang="zh-CN" sz="1695" dirty="0">
                  <a:latin typeface="微软雅黑" panose="020B0503020204020204" charset="-122"/>
                  <a:ea typeface="微软雅黑" panose="020B0503020204020204" charset="-122"/>
                </a:rPr>
                <a:t>  </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6" name="TextBox 15"/>
            <p:cNvSpPr txBox="1"/>
            <p:nvPr/>
          </p:nvSpPr>
          <p:spPr>
            <a:xfrm>
              <a:off x="5135873" y="3331784"/>
              <a:ext cx="223224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2" name="TextBox 15"/>
          <p:cNvSpPr txBox="1"/>
          <p:nvPr/>
        </p:nvSpPr>
        <p:spPr>
          <a:xfrm>
            <a:off x="991849" y="2735107"/>
            <a:ext cx="1022398"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矩形 12"/>
          <p:cNvSpPr/>
          <p:nvPr/>
        </p:nvSpPr>
        <p:spPr>
          <a:xfrm>
            <a:off x="613592" y="3678378"/>
            <a:ext cx="8036072" cy="182314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696060" y="3739821"/>
            <a:ext cx="7953604" cy="247015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18.</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中国古代设在京城的全国最高学府。其名始于西周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汉武帝时设五经博士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弟子五十人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为西汉太学建立之始。隋初置国子寺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隋炀帝改为国子监。唐设国子、太学、广文、四门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隶属国子监。明以后只设国子监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不设太学。在国子监读书的学生叫太学生。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19.</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汉代选拔官员的科目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孝廉是“孝顺亲长、廉能正直”的意思。后来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孝廉”变成对明朝、清朝举人的雅称。</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4169410"/>
          </a:xfrm>
          <a:prstGeom prst="rect">
            <a:avLst/>
          </a:prstGeom>
          <a:noFill/>
        </p:spPr>
        <p:txBody>
          <a:bodyPr wrap="square" rtlCol="0">
            <a:spAutoFit/>
          </a:bodyPr>
          <a:lstStyle/>
          <a:p>
            <a:pPr>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下列关于文化常识的解说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郎中”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战国时为宫廷医生。隋唐以后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六部都设置郎中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分掌部内各司政务。</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迁客”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指被贬谪在外的官吏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如范仲淹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岳阳楼记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迁客骚人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多会于此。”</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孝廉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意为“孝顺亲长、廉能正直”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是汉代设立的察举制度的科目。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用事”指统治者执掌政权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视事”指官吏到职办公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两个词中的“事”均指政事。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4" name="矩形 13"/>
          <p:cNvSpPr/>
          <p:nvPr/>
        </p:nvSpPr>
        <p:spPr>
          <a:xfrm>
            <a:off x="684425" y="4510517"/>
            <a:ext cx="7730729" cy="7204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矩形 16"/>
          <p:cNvSpPr/>
          <p:nvPr/>
        </p:nvSpPr>
        <p:spPr>
          <a:xfrm>
            <a:off x="779668" y="4584036"/>
            <a:ext cx="7786147" cy="4311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战国时为宫廷医生”错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应该是“战国时为宫廷侍卫”。</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3829685"/>
          </a:xfrm>
          <a:prstGeom prst="rect">
            <a:avLst/>
          </a:prstGeom>
          <a:noFill/>
        </p:spPr>
        <p:txBody>
          <a:bodyPr wrap="square" rtlCol="0">
            <a:spAutoFit/>
          </a:bodyPr>
          <a:lstStyle/>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6.  </a:t>
            </a:r>
            <a:r>
              <a:rPr lang="zh-CN" altLang="en-US" sz="1695" kern="100" dirty="0">
                <a:latin typeface="微软雅黑" panose="020B0503020204020204" charset="-122"/>
                <a:ea typeface="微软雅黑" panose="020B0503020204020204" charset="-122"/>
                <a:cs typeface="Courier New" panose="02070309020205020404" pitchFamily="49" charset="0"/>
              </a:rPr>
              <a:t>下列关于文化常识的解说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斋戒”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指古人在祭祀或进行重大活动前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沐浴更衣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不喝酒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不吃荤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洁身清心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以示虔诚。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爵位。侯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古爵位名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为春秋时期五等爵的第三等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比“伯”低一等。如晋侯比秦伯低一等。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乞骸骨”意为请求使骸骨归葬故乡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为古代官吏自请退职之说。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有司”是官吏的通称。古代设官分职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各有专司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所以称职官为“有司”。</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4" name="矩形 13"/>
          <p:cNvSpPr/>
          <p:nvPr/>
        </p:nvSpPr>
        <p:spPr>
          <a:xfrm>
            <a:off x="692842" y="4426514"/>
            <a:ext cx="7730729" cy="997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9668" y="4584036"/>
            <a:ext cx="7786147" cy="4311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侯是二等爵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比伯高一等。晋侯比秦伯高一等。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12715" y="1928073"/>
            <a:ext cx="8001819" cy="4509135"/>
          </a:xfrm>
          <a:prstGeom prst="rect">
            <a:avLst/>
          </a:prstGeom>
          <a:noFill/>
        </p:spPr>
        <p:txBody>
          <a:bodyPr wrap="square" rtlCol="0">
            <a:spAutoFit/>
          </a:bodyPr>
          <a:lstStyle/>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7.  </a:t>
            </a:r>
            <a:r>
              <a:rPr lang="zh-CN" altLang="en-US" sz="1695" kern="100" dirty="0">
                <a:latin typeface="微软雅黑" panose="020B0503020204020204" charset="-122"/>
                <a:ea typeface="微软雅黑" panose="020B0503020204020204" charset="-122"/>
                <a:cs typeface="Courier New" panose="02070309020205020404" pitchFamily="49" charset="0"/>
              </a:rPr>
              <a:t>下列关于文化常识的解说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东宫”是封建时代太子所居住的宫殿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也可指太子本人。东宫也可以指太后所居之宫。</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卿”是西周至战国时的爵位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公以下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大夫以上为卿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后分为上卿、中卿、下卿三级。</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迁谪”谓官吏因犯罪被降职并流放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其中“迁”指官员的调动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有升有降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但“左迁”必是升职。</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庠”和“序”指的是地方开设的学校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寡人之于国也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中有“谨庠序之教”。</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4" name="矩形 13"/>
          <p:cNvSpPr/>
          <p:nvPr/>
        </p:nvSpPr>
        <p:spPr>
          <a:xfrm>
            <a:off x="612714" y="4774552"/>
            <a:ext cx="7829271" cy="7204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02137" y="4793532"/>
            <a:ext cx="7786147" cy="4311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左迁”是降职。</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48260" y="1932730"/>
            <a:ext cx="7697024" cy="2809875"/>
            <a:chOff x="1944540" y="2772718"/>
            <a:chExt cx="20002640" cy="7302163"/>
          </a:xfrm>
        </p:grpSpPr>
        <p:sp>
          <p:nvSpPr>
            <p:cNvPr id="69" name="TextBox 68"/>
            <p:cNvSpPr txBox="1"/>
            <p:nvPr/>
          </p:nvSpPr>
          <p:spPr>
            <a:xfrm>
              <a:off x="1944540" y="2772718"/>
              <a:ext cx="20002640" cy="7302163"/>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三、宗法、礼俗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燕王拜送于庭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使使以闻大王。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荆轲刺秦王</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拜</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乃朝服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设九宾。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荆轲刺秦王</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九宾</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4104780" y="5708034"/>
              <a:ext cx="270381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13"/>
            <p:cNvSpPr txBox="1"/>
            <p:nvPr/>
          </p:nvSpPr>
          <p:spPr>
            <a:xfrm>
              <a:off x="3240684" y="3973455"/>
              <a:ext cx="129614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3" name="矩形 12"/>
          <p:cNvSpPr/>
          <p:nvPr/>
        </p:nvSpPr>
        <p:spPr>
          <a:xfrm>
            <a:off x="776580" y="3841974"/>
            <a:ext cx="7829271" cy="15315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866003" y="3860954"/>
            <a:ext cx="7786147" cy="21304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古人常用的表示礼节的方式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就是行礼叩头。不同的场合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用不同的拜礼。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周礼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春官宗伯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辨九拜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一曰稽首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二曰顿首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三曰空首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四曰振动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五曰吉拜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六曰凶拜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七曰奇拜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八曰褒拜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九曰肃拜。”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九宾之礼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是我国古代外交上最为隆重的礼节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由傧者九人依次传呼接引宾客上殿。</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23549" y="1951021"/>
            <a:ext cx="7697024" cy="1450340"/>
            <a:chOff x="1944540" y="2772317"/>
            <a:chExt cx="20002640" cy="3769071"/>
          </a:xfrm>
        </p:grpSpPr>
        <p:sp>
          <p:nvSpPr>
            <p:cNvPr id="69" name="TextBox 68"/>
            <p:cNvSpPr txBox="1"/>
            <p:nvPr/>
          </p:nvSpPr>
          <p:spPr>
            <a:xfrm>
              <a:off x="1944540" y="2772317"/>
              <a:ext cx="20002640" cy="3769071"/>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楚左尹项伯者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项羽季父也。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鸿门宴</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季父</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6329236" y="3228669"/>
              <a:ext cx="270381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3" name="矩形 12"/>
          <p:cNvSpPr/>
          <p:nvPr/>
        </p:nvSpPr>
        <p:spPr>
          <a:xfrm>
            <a:off x="689105" y="2847117"/>
            <a:ext cx="7829271" cy="25769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732229" y="2904522"/>
            <a:ext cx="7786147" cy="314960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古代兄弟间依长幼排行时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习惯上以伯、仲、叔、季为次序。一般来说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伯”是老大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仲”是老二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叔”是老三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季”是最小的。如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左传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文公十八年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高辛氏有才子八人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伯奋、仲堪、叔献、季仲、伯虎、仲熊、叔豹、季狸。”次序依伯、仲、叔、季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并循环使用。兄弟中年纪最大的称“伯”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有时也称“孟”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但二者有区别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嫡长子称“伯”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庶出长子称“孟”。另外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因“伯”指老大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仲”指老二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所以后代常用“伯仲”指兄弟或表示不相上下。如陆游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书愤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出师一表真名世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千载谁堪伯仲间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23549" y="1951176"/>
            <a:ext cx="7697024" cy="1110615"/>
            <a:chOff x="1944540" y="2772718"/>
            <a:chExt cx="20002640" cy="2886211"/>
          </a:xfrm>
        </p:grpSpPr>
        <p:sp>
          <p:nvSpPr>
            <p:cNvPr id="69" name="TextBox 68"/>
            <p:cNvSpPr txBox="1"/>
            <p:nvPr/>
          </p:nvSpPr>
          <p:spPr>
            <a:xfrm>
              <a:off x="1944540" y="2772718"/>
              <a:ext cx="20002640" cy="2886211"/>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项王、项伯东向坐。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鸿门宴</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东向</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4566889" y="3283928"/>
              <a:ext cx="270381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3" name="矩形 12"/>
          <p:cNvSpPr/>
          <p:nvPr/>
        </p:nvSpPr>
        <p:spPr>
          <a:xfrm>
            <a:off x="689105" y="3151913"/>
            <a:ext cx="7829271" cy="18009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735617" y="3151913"/>
            <a:ext cx="7786147" cy="21304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古时官场座次尊卑有别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十分严格。官高为尊居上位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官低为卑处下位。古代建筑通常是堂室结构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前堂后室。在堂上举行的礼节活动是以南向为尊。皇帝宴请群臣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他的座位一定是坐北向南的。因此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古人常称居帝王之位或其他尊位为“南面”。室东西长而南北窄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因此室内最尊的座次是坐西面东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其次是坐北向南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再次是坐南面北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最卑的是坐东面西。文中项王座次最尊。</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48260" y="1932730"/>
            <a:ext cx="7697024" cy="2130425"/>
            <a:chOff x="1944540" y="2772718"/>
            <a:chExt cx="20002640" cy="5536442"/>
          </a:xfrm>
        </p:grpSpPr>
        <p:sp>
          <p:nvSpPr>
            <p:cNvPr id="69" name="TextBox 68"/>
            <p:cNvSpPr txBox="1"/>
            <p:nvPr/>
          </p:nvSpPr>
          <p:spPr>
            <a:xfrm>
              <a:off x="1944540" y="2772718"/>
              <a:ext cx="20002640" cy="5536442"/>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项王按剑而跽曰。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鸿门宴</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跽</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6. </a:t>
              </a:r>
              <a:r>
                <a:rPr lang="zh-CN" altLang="en-US" sz="1695" kern="100" dirty="0">
                  <a:latin typeface="微软雅黑" panose="020B0503020204020204" charset="-122"/>
                  <a:ea typeface="微软雅黑" panose="020B0503020204020204" charset="-122"/>
                  <a:cs typeface="Courier New" panose="02070309020205020404" pitchFamily="49" charset="0"/>
                </a:rPr>
                <a:t>新妇入青庐。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孔雀东南飞</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青庐</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456708" y="5044464"/>
              <a:ext cx="270381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13"/>
            <p:cNvSpPr txBox="1"/>
            <p:nvPr/>
          </p:nvSpPr>
          <p:spPr>
            <a:xfrm>
              <a:off x="5040884" y="3280958"/>
              <a:ext cx="129614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3" name="矩形 12"/>
          <p:cNvSpPr/>
          <p:nvPr/>
        </p:nvSpPr>
        <p:spPr>
          <a:xfrm>
            <a:off x="696060" y="3677111"/>
            <a:ext cx="7909791" cy="16964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783470" y="3733796"/>
            <a:ext cx="7866223" cy="17900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两膝着地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上身挺直。“跽”表示受惊而耸身欲起的样子。这种动作因与跪的动作相似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因而也叫“长跪”。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6.</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用青布搭成的篷帐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是举行婚礼的地方。东汉至唐有此风俗。北方一带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拜堂有在“青庐”中举行的。一般是在住宅的西南角“吉地”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露天设一帐幕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新娘从特备的毡席上踏入青庐。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22102" y="2087305"/>
            <a:ext cx="7752002" cy="26994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2126691"/>
            <a:ext cx="7701910"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二千石不能禽制”中“二千石”是俸禄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后被用来代指官职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禽制”是对前文所言“盗贼并起”的处理办法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禽”按本义讲不通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可考虑其为通假字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禽”通“擒”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意为“捉拿、擒获”。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召见”是文言文中常见的词语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召”就是“召”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不通“诏”。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由成语“名副其实”可推知“副”应译为“相称”。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根据语境可知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甚说”应是皇上听到龚遂的回答后心里愉悦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说”通“悦”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意为“高兴”。</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48260" y="1932730"/>
            <a:ext cx="7697024" cy="2130425"/>
            <a:chOff x="1944540" y="2772718"/>
            <a:chExt cx="20002640" cy="5536442"/>
          </a:xfrm>
        </p:grpSpPr>
        <p:sp>
          <p:nvSpPr>
            <p:cNvPr id="69" name="TextBox 68"/>
            <p:cNvSpPr txBox="1"/>
            <p:nvPr/>
          </p:nvSpPr>
          <p:spPr>
            <a:xfrm>
              <a:off x="1944540" y="2772718"/>
              <a:ext cx="20002640" cy="5536442"/>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7. </a:t>
              </a:r>
              <a:r>
                <a:rPr lang="zh-CN" altLang="en-US" sz="1695" kern="100" dirty="0">
                  <a:latin typeface="微软雅黑" panose="020B0503020204020204" charset="-122"/>
                  <a:ea typeface="微软雅黑" panose="020B0503020204020204" charset="-122"/>
                  <a:cs typeface="Courier New" panose="02070309020205020404" pitchFamily="49" charset="0"/>
                </a:rPr>
                <a:t>伏惟启阿母。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孔雀东南飞</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伏惟</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8. </a:t>
              </a:r>
              <a:r>
                <a:rPr lang="zh-CN" altLang="en-US" sz="1695" kern="100" dirty="0">
                  <a:latin typeface="微软雅黑" panose="020B0503020204020204" charset="-122"/>
                  <a:ea typeface="微软雅黑" panose="020B0503020204020204" charset="-122"/>
                  <a:cs typeface="Courier New" panose="02070309020205020404" pitchFamily="49" charset="0"/>
                </a:rPr>
                <a:t>申之以孝悌之义。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寡人之于国也</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孝悌</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528716" y="4916285"/>
              <a:ext cx="270381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3" name="矩形 12"/>
          <p:cNvSpPr/>
          <p:nvPr/>
        </p:nvSpPr>
        <p:spPr>
          <a:xfrm>
            <a:off x="696060" y="3677111"/>
            <a:ext cx="7909791" cy="16964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783470" y="3733796"/>
            <a:ext cx="7866223" cy="145034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7.</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下级对上级或晚辈对长辈说话表示恭敬的习惯用语。</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8.</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指孝顺父母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指敬爱兄长。孔子非常重视孝悌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认为孝悌是做人、做学问的根本。</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5" name="TextBox 11"/>
          <p:cNvSpPr txBox="1"/>
          <p:nvPr/>
        </p:nvSpPr>
        <p:spPr>
          <a:xfrm>
            <a:off x="674848" y="2064605"/>
            <a:ext cx="1040429"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48260" y="1932730"/>
            <a:ext cx="7697024" cy="2130425"/>
            <a:chOff x="1944540" y="2772718"/>
            <a:chExt cx="20002640" cy="5536442"/>
          </a:xfrm>
        </p:grpSpPr>
        <p:sp>
          <p:nvSpPr>
            <p:cNvPr id="69" name="TextBox 68"/>
            <p:cNvSpPr txBox="1"/>
            <p:nvPr/>
          </p:nvSpPr>
          <p:spPr>
            <a:xfrm>
              <a:off x="1944540" y="2772718"/>
              <a:ext cx="20002640" cy="5536442"/>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9. </a:t>
              </a:r>
              <a:r>
                <a:rPr lang="zh-CN" altLang="en-US" sz="1695" kern="100" dirty="0">
                  <a:latin typeface="微软雅黑" panose="020B0503020204020204" charset="-122"/>
                  <a:ea typeface="微软雅黑" panose="020B0503020204020204" charset="-122"/>
                  <a:cs typeface="Courier New" panose="02070309020205020404" pitchFamily="49" charset="0"/>
                </a:rPr>
                <a:t>修禊事也。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兰亭集序</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禊事</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10. </a:t>
              </a:r>
              <a:r>
                <a:rPr lang="zh-CN" altLang="en-US" sz="1695" kern="100" dirty="0">
                  <a:latin typeface="微软雅黑" panose="020B0503020204020204" charset="-122"/>
                  <a:ea typeface="微软雅黑" panose="020B0503020204020204" charset="-122"/>
                  <a:cs typeface="Courier New" panose="02070309020205020404" pitchFamily="49" charset="0"/>
                </a:rPr>
                <a:t>一夫作难而七庙隳。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过秦论</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七庙</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4896868" y="5004797"/>
              <a:ext cx="270381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3" name="矩形 12"/>
          <p:cNvSpPr/>
          <p:nvPr/>
        </p:nvSpPr>
        <p:spPr>
          <a:xfrm>
            <a:off x="696060" y="3677111"/>
            <a:ext cx="7909791" cy="16964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783470" y="3733796"/>
            <a:ext cx="7866223" cy="145034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9.</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古代习俗。三月三日人们到水边洗濯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嬉游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以祈福消灾。</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10.</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本指四亲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高祖、曾祖、祖、父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庙、二祧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高祖的父和祖父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庙和始祖庙。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礼记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王制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天子七庙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三昭三穆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与大祖之庙而七。”后泛指帝王的宗庙。</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5" name="TextBox 11"/>
          <p:cNvSpPr txBox="1"/>
          <p:nvPr/>
        </p:nvSpPr>
        <p:spPr>
          <a:xfrm>
            <a:off x="674848" y="2064605"/>
            <a:ext cx="1040429"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48260" y="1932730"/>
            <a:ext cx="7697024" cy="2809875"/>
            <a:chOff x="1944540" y="2772718"/>
            <a:chExt cx="20002640" cy="7302163"/>
          </a:xfrm>
        </p:grpSpPr>
        <p:sp>
          <p:nvSpPr>
            <p:cNvPr id="69" name="TextBox 68"/>
            <p:cNvSpPr txBox="1"/>
            <p:nvPr/>
          </p:nvSpPr>
          <p:spPr>
            <a:xfrm>
              <a:off x="1944540" y="2772718"/>
              <a:ext cx="20002640" cy="7302163"/>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11. </a:t>
              </a:r>
              <a:r>
                <a:rPr lang="zh-CN" altLang="en-US" sz="1695" kern="100" dirty="0">
                  <a:latin typeface="微软雅黑" panose="020B0503020204020204" charset="-122"/>
                  <a:ea typeface="微软雅黑" panose="020B0503020204020204" charset="-122"/>
                  <a:cs typeface="Courier New" panose="02070309020205020404" pitchFamily="49" charset="0"/>
                </a:rPr>
                <a:t>于是赵王乃斋戒五日。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廉颇蔺相如列传</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斋戒</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12. </a:t>
              </a:r>
              <a:r>
                <a:rPr lang="zh-CN" altLang="en-US" sz="1695" kern="100" dirty="0">
                  <a:latin typeface="微软雅黑" panose="020B0503020204020204" charset="-122"/>
                  <a:ea typeface="微软雅黑" panose="020B0503020204020204" charset="-122"/>
                  <a:cs typeface="Courier New" panose="02070309020205020404" pitchFamily="49" charset="0"/>
                </a:rPr>
                <a:t>外无期功强近之亲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内无应门五尺之僮。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陈情表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外</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期功</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135904" y="4899068"/>
              <a:ext cx="270381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3" name="矩形 12"/>
          <p:cNvSpPr/>
          <p:nvPr/>
        </p:nvSpPr>
        <p:spPr>
          <a:xfrm>
            <a:off x="691118" y="3739448"/>
            <a:ext cx="7909791" cy="160145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778528" y="3796133"/>
            <a:ext cx="7866223" cy="17900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古人在祭祀或进行重大活动前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沐浴更衣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不喝酒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不吃荤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以示诚心致敬。</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自己一房之外的亲族。古代以亲属关系的远近制定丧服的轻重。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期功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古代丧服的名称。期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服丧一年。功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按关系亲疏分大功和小功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大功服丧九个月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小功服丧五个月。亦用以指五服之内的宗亲。</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5" name="TextBox 11"/>
          <p:cNvSpPr txBox="1"/>
          <p:nvPr/>
        </p:nvSpPr>
        <p:spPr>
          <a:xfrm>
            <a:off x="1884317" y="2084138"/>
            <a:ext cx="1040429"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11"/>
          <p:cNvSpPr txBox="1"/>
          <p:nvPr/>
        </p:nvSpPr>
        <p:spPr>
          <a:xfrm>
            <a:off x="685076" y="2750950"/>
            <a:ext cx="1040429"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4041140"/>
          </a:xfrm>
          <a:prstGeom prst="rect">
            <a:avLst/>
          </a:prstGeom>
          <a:noFill/>
        </p:spPr>
        <p:txBody>
          <a:bodyPr wrap="square" rtlCol="0">
            <a:spAutoFit/>
          </a:bodyPr>
          <a:lstStyle/>
          <a:p>
            <a:pPr>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8.  </a:t>
            </a:r>
            <a:r>
              <a:rPr lang="zh-CN" altLang="en-US" sz="1695" kern="100" dirty="0">
                <a:latin typeface="微软雅黑" panose="020B0503020204020204" charset="-122"/>
                <a:ea typeface="微软雅黑" panose="020B0503020204020204" charset="-122"/>
                <a:cs typeface="Courier New" panose="02070309020205020404" pitchFamily="49" charset="0"/>
              </a:rPr>
              <a:t>下列关于文化常识的解说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斋戒”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古人在祭祀或进行重大活动前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沐浴更衣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不吃不喝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以示诚心致敬。</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期功”是古代丧服的名称。“功”按关系亲疏分大功和小功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大功服丧九个月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小功服丧五个月。</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孝”指孝顺父母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指敬爱兄长。孔子认为孝悌是做人、做学问的根本。</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七庙”本指四亲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高祖、曾祖、祖、父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庙、二祧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高祖的父和祖父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庙和始祖庙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后泛指帝王的宗庙。</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4" name="矩形 13"/>
          <p:cNvSpPr/>
          <p:nvPr/>
        </p:nvSpPr>
        <p:spPr>
          <a:xfrm>
            <a:off x="692842" y="4703600"/>
            <a:ext cx="7730729" cy="7204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矩形 16"/>
          <p:cNvSpPr/>
          <p:nvPr/>
        </p:nvSpPr>
        <p:spPr>
          <a:xfrm>
            <a:off x="775968" y="4759018"/>
            <a:ext cx="7786147" cy="4311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是不喝酒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不吃荤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而非“不吃不喝”。</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498881" y="1932730"/>
            <a:ext cx="8063234" cy="4509135"/>
          </a:xfrm>
          <a:prstGeom prst="rect">
            <a:avLst/>
          </a:prstGeom>
          <a:noFill/>
        </p:spPr>
        <p:txBody>
          <a:bodyPr wrap="square" rtlCol="0">
            <a:spAutoFit/>
          </a:bodyPr>
          <a:lstStyle/>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9.  </a:t>
            </a:r>
            <a:r>
              <a:rPr lang="zh-CN" altLang="en-US" sz="1695" kern="100" dirty="0">
                <a:latin typeface="微软雅黑" panose="020B0503020204020204" charset="-122"/>
                <a:ea typeface="微软雅黑" panose="020B0503020204020204" charset="-122"/>
                <a:cs typeface="Courier New" panose="02070309020205020404" pitchFamily="49" charset="0"/>
              </a:rPr>
              <a:t>下列关于文化常识的解说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伯仲叔季”是兄弟中长幼排行的次序。伯是老大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仲是老二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叔是老三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季是最小的。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拜”是古人常用的表示礼节的方式。不同的场合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用不同的拜礼。</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九宾”是古代外交上最为隆重的礼仪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由九名傧者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迎宾赞礼人员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立于殿廷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依次接引宾客上殿。</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古时官场座次尊卑有别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室东西长而南北窄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因此室内最尊的座次是坐西面东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其次是坐南面北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再次是坐北面南。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4" name="矩形 13"/>
          <p:cNvSpPr/>
          <p:nvPr/>
        </p:nvSpPr>
        <p:spPr>
          <a:xfrm>
            <a:off x="575576" y="4510517"/>
            <a:ext cx="7924690" cy="7204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矩形 16"/>
          <p:cNvSpPr/>
          <p:nvPr/>
        </p:nvSpPr>
        <p:spPr>
          <a:xfrm>
            <a:off x="657312" y="4565934"/>
            <a:ext cx="7981498" cy="431165"/>
          </a:xfrm>
          <a:prstGeom prst="rect">
            <a:avLst/>
          </a:prstGeom>
        </p:spPr>
        <p:txBody>
          <a:bodyPr wrap="square">
            <a:spAutoFit/>
          </a:bodyPr>
          <a:lstStyle/>
          <a:p>
            <a:pPr>
              <a:lnSpc>
                <a:spcPct val="130000"/>
              </a:lnSpc>
            </a:pPr>
            <a:r>
              <a:rPr lang="en-US" altLang="zh-CN"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其次是坐北面南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再次是坐南面北。</a:t>
            </a:r>
            <a:r>
              <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3149600"/>
          </a:xfrm>
          <a:prstGeom prst="rect">
            <a:avLst/>
          </a:prstGeom>
          <a:noFill/>
        </p:spPr>
        <p:txBody>
          <a:bodyPr wrap="square" rtlCol="0">
            <a:spAutoFit/>
          </a:bodyPr>
          <a:lstStyle/>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10.  </a:t>
            </a:r>
            <a:r>
              <a:rPr lang="zh-CN" altLang="en-US" sz="1695" kern="100" dirty="0">
                <a:latin typeface="微软雅黑" panose="020B0503020204020204" charset="-122"/>
                <a:ea typeface="微软雅黑" panose="020B0503020204020204" charset="-122"/>
                <a:cs typeface="Courier New" panose="02070309020205020404" pitchFamily="49" charset="0"/>
              </a:rPr>
              <a:t>下列关于文化常识的解说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伏惟”是上级对下级或长辈对晚辈说话表示恭敬的习惯用语。</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青庐”是用青布搭成的篷帐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是古代举行婚礼的地方。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跽”表示受惊而耸身欲起的样子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这种动作因与跪的动作相似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也叫“长跪”。</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禊事”是三月三日人们到水边洗濯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嬉游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以祈福消灾的一种禊祭活动。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4" name="矩形 13"/>
          <p:cNvSpPr/>
          <p:nvPr/>
        </p:nvSpPr>
        <p:spPr>
          <a:xfrm>
            <a:off x="703054" y="3963737"/>
            <a:ext cx="7730729" cy="7204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矩形 16"/>
          <p:cNvSpPr/>
          <p:nvPr/>
        </p:nvSpPr>
        <p:spPr>
          <a:xfrm>
            <a:off x="783556" y="3983174"/>
            <a:ext cx="7786147" cy="4311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应为下级对上级或晚辈对长辈。</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684068" y="1932730"/>
            <a:ext cx="7761215" cy="2470150"/>
            <a:chOff x="1777722" y="2772718"/>
            <a:chExt cx="20169458" cy="6419302"/>
          </a:xfrm>
        </p:grpSpPr>
        <p:grpSp>
          <p:nvGrpSpPr>
            <p:cNvPr id="4" name="组合 15"/>
            <p:cNvGrpSpPr/>
            <p:nvPr/>
          </p:nvGrpSpPr>
          <p:grpSpPr>
            <a:xfrm>
              <a:off x="1777722" y="2772718"/>
              <a:ext cx="20169458" cy="6419302"/>
              <a:chOff x="1777722" y="2772718"/>
              <a:chExt cx="20169458" cy="6419302"/>
            </a:xfrm>
          </p:grpSpPr>
          <p:sp>
            <p:nvSpPr>
              <p:cNvPr id="69" name="TextBox 68"/>
              <p:cNvSpPr txBox="1"/>
              <p:nvPr/>
            </p:nvSpPr>
            <p:spPr>
              <a:xfrm>
                <a:off x="1944540" y="2772718"/>
                <a:ext cx="20002640" cy="6419302"/>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四、天文、历法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鸡鸣入机织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夜夜不得息。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奄奄黄昏后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寂寂人定初。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孔雀东南飞</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鸡鸣、黄昏、人定</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12"/>
              <p:cNvSpPr txBox="1"/>
              <p:nvPr/>
            </p:nvSpPr>
            <p:spPr>
              <a:xfrm>
                <a:off x="2023200" y="4861324"/>
                <a:ext cx="295232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1777722" y="4003072"/>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6" name="TextBox 15"/>
            <p:cNvSpPr txBox="1"/>
            <p:nvPr/>
          </p:nvSpPr>
          <p:spPr>
            <a:xfrm>
              <a:off x="5328916" y="4836861"/>
              <a:ext cx="270381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698026" y="4091744"/>
            <a:ext cx="7730729" cy="7204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778528" y="4111181"/>
            <a:ext cx="7786147"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古人最初是根据天色的变化将一昼夜划分为十二个时辰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它们的名称是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夜半、鸡鸣、平旦、日出、食时、隅中、日中、日昳、晡时、日入、黄昏、人定。</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48260" y="1975682"/>
            <a:ext cx="7697024" cy="1450340"/>
            <a:chOff x="1944540" y="2772718"/>
            <a:chExt cx="20002640" cy="3769071"/>
          </a:xfrm>
        </p:grpSpPr>
        <p:sp>
          <p:nvSpPr>
            <p:cNvPr id="69" name="TextBox 68"/>
            <p:cNvSpPr txBox="1"/>
            <p:nvPr/>
          </p:nvSpPr>
          <p:spPr>
            <a:xfrm>
              <a:off x="1944540" y="2772718"/>
              <a:ext cx="20002640" cy="3769071"/>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岁在癸丑。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兰亭集序</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癸丑</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2880644" y="3126912"/>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731407" y="3007385"/>
            <a:ext cx="7730729" cy="17468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778528" y="3194325"/>
            <a:ext cx="7786147"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干支纪年中一个循环的第五十年称“癸丑年”。天干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甲、乙、丙、丁、戊、己、庚、辛、壬、癸。地支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子、丑、寅、卯、辰、巳、午、未、申、酉、戌、亥。十天干和十二地支依次相配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组成六十个基本单位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古人以此作为年、月、日、时的序号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叫“干支纪法”。</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48260" y="1975682"/>
            <a:ext cx="7697024" cy="2130425"/>
            <a:chOff x="1944540" y="2772718"/>
            <a:chExt cx="20002640" cy="5536442"/>
          </a:xfrm>
        </p:grpSpPr>
        <p:sp>
          <p:nvSpPr>
            <p:cNvPr id="69" name="TextBox 68"/>
            <p:cNvSpPr txBox="1"/>
            <p:nvPr/>
          </p:nvSpPr>
          <p:spPr>
            <a:xfrm>
              <a:off x="1944540" y="2772718"/>
              <a:ext cx="20002640" cy="5536442"/>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七月既望。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赤壁赋</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既望</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徘徊于斗牛之间。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赤壁赋</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斗牛</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2880644" y="3126912"/>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859095" y="3611433"/>
            <a:ext cx="7730729" cy="18415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831386" y="3639805"/>
            <a:ext cx="7786147"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农历每月十六日。古代对农历一个月中某些特殊的日子有特定的称谓。如每月第一日为“朔”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十五日为“望”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十六日为“既望”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最后一天为“晦”。</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4.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斗宿和牛宿。中国有二十八宿之称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其中北方七宿为斗、牛、女、虚、危、室、壁。斗和牛都在其中。斗宿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位于人马座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包含六颗星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也就是著名的“南斗六星”。牛宿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有星六颗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即摩羯座六星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因其星群组合如牛角而得名。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2" name="TextBox 14"/>
          <p:cNvSpPr txBox="1"/>
          <p:nvPr/>
        </p:nvSpPr>
        <p:spPr>
          <a:xfrm>
            <a:off x="696060" y="2745640"/>
            <a:ext cx="1022398"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48260" y="1975682"/>
            <a:ext cx="7697024" cy="2130425"/>
            <a:chOff x="1944540" y="2772718"/>
            <a:chExt cx="20002640" cy="5536442"/>
          </a:xfrm>
        </p:grpSpPr>
        <p:sp>
          <p:nvSpPr>
            <p:cNvPr id="69" name="TextBox 68"/>
            <p:cNvSpPr txBox="1"/>
            <p:nvPr/>
          </p:nvSpPr>
          <p:spPr>
            <a:xfrm>
              <a:off x="1944540" y="2772718"/>
              <a:ext cx="20002640" cy="5536442"/>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赵惠文王十六年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廉颇为赵将。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廉颇蔺相如列传</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赵惠文王十六年</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6. </a:t>
              </a:r>
              <a:r>
                <a:rPr lang="zh-CN" altLang="en-US" sz="1695" kern="100" dirty="0">
                  <a:latin typeface="微软雅黑" panose="020B0503020204020204" charset="-122"/>
                  <a:ea typeface="微软雅黑" panose="020B0503020204020204" charset="-122"/>
                  <a:cs typeface="Courier New" panose="02070309020205020404" pitchFamily="49" charset="0"/>
                </a:rPr>
                <a:t>尤致思于天文阴阳历算。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张衡传</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阴阳</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1949126" y="3131854"/>
              <a:ext cx="518457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  ·  ·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668351" y="3611433"/>
            <a:ext cx="7921472" cy="18415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723549" y="3611433"/>
            <a:ext cx="7921472"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王公即位年次纪年法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以王公在位年数来纪年。这种纪年法大多用于春秋战国时期。</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6.</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源自中国古代人民的自然观。古人观察到自然界中各种对立又相关联的现象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如天地、日月、昼夜、寒暑、男女、上下等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便以哲学的思想方式归纳出“阴阳”这个概念。</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2" name="TextBox 14"/>
          <p:cNvSpPr txBox="1"/>
          <p:nvPr/>
        </p:nvSpPr>
        <p:spPr>
          <a:xfrm>
            <a:off x="1967443" y="2781442"/>
            <a:ext cx="1022398"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23549" y="1960439"/>
            <a:ext cx="7752002" cy="34728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37294" y="1971058"/>
            <a:ext cx="7669534" cy="348932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汉宣帝即位后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过了很长时间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渤海郡及其相邻地区闹饥荒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盗贼四起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太守不能捉拿制服他们。宣帝要选一个能管理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这个地区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的人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丞相和御史推荐了龚遂</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认为他可以胜任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皇帝任命龚遂为渤海郡太守。当时龚遂已七十多岁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被召见时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由于他身材矮小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宣帝见到他后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认为龚遂</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并非像人们说的那样有才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心中不免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对他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有轻视之感。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宣帝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对龚遂说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渤海郡一片荒乱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我十分担忧。你准备用什么方法平息那里的盗贼</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来使我称心满意呢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龚遂回答说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渤海郡地处偏远</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圣上的恩德教化不能惠及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那里的百姓为饥寒所迫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地方官吏却不知加以救济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致使陛下的子民群起反抗。现在您打算让我去剿灭他们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还是去安抚他们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宣帝听了龚遂的回答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很高兴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选贤良之臣</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前去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本来就是想对他们进行安抚。”</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194086" y="1975682"/>
            <a:ext cx="8251198" cy="2130425"/>
            <a:chOff x="504380" y="2772718"/>
            <a:chExt cx="21442800" cy="5536442"/>
          </a:xfrm>
        </p:grpSpPr>
        <p:sp>
          <p:nvSpPr>
            <p:cNvPr id="69" name="TextBox 68"/>
            <p:cNvSpPr txBox="1"/>
            <p:nvPr/>
          </p:nvSpPr>
          <p:spPr>
            <a:xfrm>
              <a:off x="1944540" y="2772718"/>
              <a:ext cx="20002640" cy="5536442"/>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7. </a:t>
              </a:r>
              <a:r>
                <a:rPr lang="zh-CN" altLang="en-US" sz="1695" kern="100" dirty="0">
                  <a:latin typeface="微软雅黑" panose="020B0503020204020204" charset="-122"/>
                  <a:ea typeface="微软雅黑" panose="020B0503020204020204" charset="-122"/>
                  <a:cs typeface="Courier New" panose="02070309020205020404" pitchFamily="49" charset="0"/>
                </a:rPr>
                <a:t>仲秋至冬。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归去来兮辞</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仲秋</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8. </a:t>
              </a:r>
              <a:r>
                <a:rPr lang="zh-CN" altLang="en-US" sz="1695" kern="100" dirty="0">
                  <a:latin typeface="微软雅黑" panose="020B0503020204020204" charset="-122"/>
                  <a:ea typeface="微软雅黑" panose="020B0503020204020204" charset="-122"/>
                  <a:cs typeface="Courier New" panose="02070309020205020404" pitchFamily="49" charset="0"/>
                </a:rPr>
                <a:t>星分翼轸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地接衡庐。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滕王阁序</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翼轸</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504380" y="3167596"/>
              <a:ext cx="518457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668351" y="3611433"/>
            <a:ext cx="7921472" cy="12708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723549" y="3611433"/>
            <a:ext cx="7921472"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7.</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古人把春夏秋冬四个季节中各季的三个月分别用孟、仲、季表示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孟”是第一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仲”是第二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季”是第三。仲秋为秋季的第二个月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即农历八月。</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8.</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二十八宿中的翼宿和轸宿。古为楚地的分野。</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2" name="TextBox 14"/>
          <p:cNvSpPr txBox="1"/>
          <p:nvPr/>
        </p:nvSpPr>
        <p:spPr>
          <a:xfrm>
            <a:off x="1108473" y="2848768"/>
            <a:ext cx="1022398"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4509135"/>
          </a:xfrm>
          <a:prstGeom prst="rect">
            <a:avLst/>
          </a:prstGeom>
          <a:noFill/>
        </p:spPr>
        <p:txBody>
          <a:bodyPr wrap="square" rtlCol="0">
            <a:spAutoFit/>
          </a:bodyPr>
          <a:lstStyle/>
          <a:p>
            <a:pPr>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11.  </a:t>
            </a:r>
            <a:r>
              <a:rPr lang="zh-CN" altLang="en-US" sz="1695" kern="100" dirty="0">
                <a:latin typeface="微软雅黑" panose="020B0503020204020204" charset="-122"/>
                <a:ea typeface="微软雅黑" panose="020B0503020204020204" charset="-122"/>
                <a:cs typeface="Courier New" panose="02070309020205020404" pitchFamily="49" charset="0"/>
              </a:rPr>
              <a:t>下列关于文化常识的解说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指农历每月的十五日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而农历的每月十六日则称为 “既望”。如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赤壁赋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壬戌之秋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七月既望。”</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中国有二十八宿之称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斗宿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位于人马星座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包含六颗星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也就是著名的“南斗六星”。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古代纪年法有多种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有干支纪年法、帝王年号纪年法、王公即位年次纪年法等。“赵惠文王十六年”属于帝王年号纪年法。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兰亭集序</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永和九年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岁在癸丑”中的“癸丑”属于干支纪年法。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778528" y="4997446"/>
            <a:ext cx="7730729" cy="4819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9235" y="4999667"/>
            <a:ext cx="7921472" cy="4311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赵惠文王十六年”属于王公即位年次纪年法。</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4041140"/>
          </a:xfrm>
          <a:prstGeom prst="rect">
            <a:avLst/>
          </a:prstGeom>
          <a:noFill/>
        </p:spPr>
        <p:txBody>
          <a:bodyPr wrap="square" rtlCol="0">
            <a:spAutoFit/>
          </a:bodyPr>
          <a:lstStyle/>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12.  </a:t>
            </a:r>
            <a:r>
              <a:rPr lang="zh-CN" altLang="en-US" sz="1695" kern="100" dirty="0">
                <a:latin typeface="微软雅黑" panose="020B0503020204020204" charset="-122"/>
                <a:ea typeface="微软雅黑" panose="020B0503020204020204" charset="-122"/>
                <a:cs typeface="Courier New" panose="02070309020205020404" pitchFamily="49" charset="0"/>
              </a:rPr>
              <a:t>下列关于文化常识的解说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一个季节中的三个月分别用“孟、仲、季”来表示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如“孟冬”指冬季的第一个月。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古代的纪时法比较特殊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如平旦、晡时、黄昏、人定等。按时间先后来说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人定”在“黄昏”之前。</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指的是阴历每月的最后一天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这是古代特定称谓纪日法中的一类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此外还有朔、望等。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古代以水北、山南为“阳”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以水南、 山北为“阴”。</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4" name="矩形 13"/>
          <p:cNvSpPr/>
          <p:nvPr/>
        </p:nvSpPr>
        <p:spPr>
          <a:xfrm>
            <a:off x="692842" y="4703600"/>
            <a:ext cx="7730729" cy="7204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00552" y="4825605"/>
            <a:ext cx="7921472" cy="4311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人定’在‘黄昏’之前”错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应该是“‘人定’在‘黄昏’之后”。</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48260" y="1932730"/>
            <a:ext cx="7697024" cy="2809875"/>
            <a:chOff x="1944540" y="2772718"/>
            <a:chExt cx="20002640" cy="7302163"/>
          </a:xfrm>
        </p:grpSpPr>
        <p:sp>
          <p:nvSpPr>
            <p:cNvPr id="69" name="TextBox 68"/>
            <p:cNvSpPr txBox="1"/>
            <p:nvPr/>
          </p:nvSpPr>
          <p:spPr>
            <a:xfrm>
              <a:off x="1944540" y="2772718"/>
              <a:ext cx="20002640" cy="7302163"/>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五、地理、刑法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至易水上。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荆轲刺秦王</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易水</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沛公欲王关中。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鸿门宴</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关中</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2304580" y="4068693"/>
              <a:ext cx="270381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12"/>
            <p:cNvSpPr txBox="1"/>
            <p:nvPr/>
          </p:nvSpPr>
          <p:spPr>
            <a:xfrm>
              <a:off x="3960764" y="5898510"/>
              <a:ext cx="295232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692842" y="3867424"/>
            <a:ext cx="7841564" cy="155660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748260" y="3867424"/>
            <a:ext cx="7921472"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也称易河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河流名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位于河北省易县境内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分南易水、中易水、北易水。因燕太子丹送荆轲刺秦王于此作别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高渐离击筑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荆轲和着音乐高歌“风萧萧兮易水寒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壮士一去兮不复还”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而名扬天下。后人常用“易水”指代“荆轲”或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易水歌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所指范围不一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古人习惯上将函谷关以西的地区称为关中。</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48260" y="1932730"/>
            <a:ext cx="7697024" cy="2470150"/>
            <a:chOff x="1944540" y="2772718"/>
            <a:chExt cx="20002640" cy="6419302"/>
          </a:xfrm>
        </p:grpSpPr>
        <p:sp>
          <p:nvSpPr>
            <p:cNvPr id="69" name="TextBox 68"/>
            <p:cNvSpPr txBox="1"/>
            <p:nvPr/>
          </p:nvSpPr>
          <p:spPr>
            <a:xfrm>
              <a:off x="1944540" y="2772718"/>
              <a:ext cx="20002640" cy="6419302"/>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沛公居山东时。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鸿门宴</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山东</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将军战河北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臣战河南。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鸿门宴</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河北、河南</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456708" y="3133015"/>
              <a:ext cx="270381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12"/>
            <p:cNvSpPr txBox="1"/>
            <p:nvPr/>
          </p:nvSpPr>
          <p:spPr>
            <a:xfrm>
              <a:off x="3456708" y="4860733"/>
              <a:ext cx="295232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737796" y="3428799"/>
            <a:ext cx="7841564" cy="19952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737796" y="3493795"/>
            <a:ext cx="7841564"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顾名思义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指山的东面。因“山东”之“山”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可指崤山、华山、太行山、泰山等数种不同的山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因而所指地域不尽相同。此处指崤山以东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也就是函谷关以东的地区。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黄河以北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黄河以南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不同于今天的河北省和河南省。</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5" name="TextBox 12"/>
          <p:cNvSpPr txBox="1"/>
          <p:nvPr/>
        </p:nvSpPr>
        <p:spPr>
          <a:xfrm>
            <a:off x="2216821" y="2753007"/>
            <a:ext cx="1136057"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48260" y="1932730"/>
            <a:ext cx="7697024" cy="1790065"/>
            <a:chOff x="1944540" y="2772718"/>
            <a:chExt cx="20002640" cy="4651931"/>
          </a:xfrm>
        </p:grpSpPr>
        <p:sp>
          <p:nvSpPr>
            <p:cNvPr id="69" name="TextBox 68"/>
            <p:cNvSpPr txBox="1"/>
            <p:nvPr/>
          </p:nvSpPr>
          <p:spPr>
            <a:xfrm>
              <a:off x="1944540" y="2772718"/>
              <a:ext cx="20002640" cy="4651931"/>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南取汉中。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过秦论</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汉中</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6. </a:t>
              </a:r>
              <a:r>
                <a:rPr lang="zh-CN" altLang="en-US" sz="1695" kern="100" dirty="0">
                  <a:latin typeface="微软雅黑" panose="020B0503020204020204" charset="-122"/>
                  <a:ea typeface="微软雅黑" panose="020B0503020204020204" charset="-122"/>
                  <a:cs typeface="Courier New" panose="02070309020205020404" pitchFamily="49" charset="0"/>
                </a:rPr>
                <a:t>以为桂林、象郡。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过秦论</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郡</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2952652" y="3226072"/>
              <a:ext cx="270381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737796" y="3428800"/>
            <a:ext cx="7841564" cy="16350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737796" y="3493795"/>
            <a:ext cx="7841564"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位于陕西省西南部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古称梁州、南郑、兴元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是汉王朝的发祥地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长江第一大支流汉江的源头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秦巴地区三大中心城市之一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有“汉家发祥地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中华聚宝盆”的美誉。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6.</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古代的行政区域。秦统一天下设三十六郡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隋唐州郡互称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明清称府。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5" name="TextBox 12"/>
          <p:cNvSpPr txBox="1"/>
          <p:nvPr/>
        </p:nvSpPr>
        <p:spPr>
          <a:xfrm>
            <a:off x="1726911" y="2736199"/>
            <a:ext cx="1136057"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48260" y="1932730"/>
            <a:ext cx="7697024" cy="2470150"/>
            <a:chOff x="1944540" y="2772718"/>
            <a:chExt cx="20002640" cy="6419302"/>
          </a:xfrm>
        </p:grpSpPr>
        <p:sp>
          <p:nvSpPr>
            <p:cNvPr id="69" name="TextBox 68"/>
            <p:cNvSpPr txBox="1"/>
            <p:nvPr/>
          </p:nvSpPr>
          <p:spPr>
            <a:xfrm>
              <a:off x="1944540" y="2772718"/>
              <a:ext cx="20002640" cy="6419302"/>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7. </a:t>
              </a:r>
              <a:r>
                <a:rPr lang="zh-CN" altLang="en-US" sz="1695" kern="100" dirty="0">
                  <a:latin typeface="微软雅黑" panose="020B0503020204020204" charset="-122"/>
                  <a:ea typeface="微软雅黑" panose="020B0503020204020204" charset="-122"/>
                  <a:cs typeface="Courier New" panose="02070309020205020404" pitchFamily="49" charset="0"/>
                </a:rPr>
                <a:t>而倔起阡陌之中。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过秦论</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阡陌</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8. </a:t>
              </a:r>
              <a:r>
                <a:rPr lang="zh-CN" altLang="en-US" sz="1695" kern="100" dirty="0">
                  <a:latin typeface="微软雅黑" panose="020B0503020204020204" charset="-122"/>
                  <a:ea typeface="微软雅黑" panose="020B0503020204020204" charset="-122"/>
                  <a:cs typeface="Courier New" panose="02070309020205020404" pitchFamily="49" charset="0"/>
                </a:rPr>
                <a:t>望长安于日下。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滕王阁序</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日下</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528716" y="3165601"/>
              <a:ext cx="270381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739695" y="3350227"/>
            <a:ext cx="7841564" cy="21846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739695" y="3415223"/>
            <a:ext cx="7841564" cy="247015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7.</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在广袤田野上呈南北走向和东西走向并且相互交错的小路。其中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阡”是指南北走向的小路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陌”是指东西走向的小路。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8.</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京城。古代以太阳比喻帝王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帝王所在处称为“日下”。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世说新语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夙惠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晋明帝数岁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坐元帝膝上。有人从长安来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元帝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因问明帝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汝意谓长安何如日远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日远。不闻人从日边来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居然可知。’元帝异之。明日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集群臣宴会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告以此意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更重问之。乃答曰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日近。’元帝失色曰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尔何故异昨日之言邪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举目见日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不见长安。’”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5" name="TextBox 12"/>
          <p:cNvSpPr txBox="1"/>
          <p:nvPr/>
        </p:nvSpPr>
        <p:spPr>
          <a:xfrm>
            <a:off x="1413269" y="2783029"/>
            <a:ext cx="1136057"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47636" y="1500310"/>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34596" y="1894299"/>
            <a:ext cx="7697024" cy="2470150"/>
            <a:chOff x="1634390" y="3915190"/>
            <a:chExt cx="20002640" cy="6419302"/>
          </a:xfrm>
        </p:grpSpPr>
        <p:sp>
          <p:nvSpPr>
            <p:cNvPr id="69" name="TextBox 68"/>
            <p:cNvSpPr txBox="1"/>
            <p:nvPr/>
          </p:nvSpPr>
          <p:spPr>
            <a:xfrm>
              <a:off x="1634390" y="3915190"/>
              <a:ext cx="20002640" cy="6419302"/>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9. </a:t>
              </a:r>
              <a:r>
                <a:rPr lang="zh-CN" altLang="en-US" sz="1695" kern="100" dirty="0">
                  <a:latin typeface="微软雅黑" panose="020B0503020204020204" charset="-122"/>
                  <a:ea typeface="微软雅黑" panose="020B0503020204020204" charset="-122"/>
                  <a:cs typeface="Courier New" panose="02070309020205020404" pitchFamily="49" charset="0"/>
                </a:rPr>
                <a:t>以其乃华山之阳名之也。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游褒禅山记</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阳</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10. </a:t>
              </a:r>
              <a:r>
                <a:rPr lang="zh-CN" altLang="en-US" sz="1695" kern="100" dirty="0">
                  <a:latin typeface="微软雅黑" panose="020B0503020204020204" charset="-122"/>
                  <a:ea typeface="微软雅黑" panose="020B0503020204020204" charset="-122"/>
                  <a:cs typeface="Courier New" panose="02070309020205020404" pitchFamily="49" charset="0"/>
                </a:rPr>
                <a:t>臣请就汤镬。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廉颇蔺相如列传</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汤镬</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4622227" y="4405153"/>
              <a:ext cx="270381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651279" y="3929119"/>
            <a:ext cx="7758247" cy="12231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651279" y="3994114"/>
            <a:ext cx="7697024"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9.</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古人在说到地名时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多用“阳”指山的南面或水的北面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用“阴”指山的北面或水的南面。</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10.</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煮着滚水的无足大鼎。常用作刑具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是古代的一种酷刑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用来烹煮罪人。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5" name="TextBox 12"/>
          <p:cNvSpPr txBox="1"/>
          <p:nvPr/>
        </p:nvSpPr>
        <p:spPr>
          <a:xfrm>
            <a:off x="1316288" y="2731316"/>
            <a:ext cx="1136057"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47636" y="1500310"/>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81672" y="2126691"/>
            <a:ext cx="7697024" cy="1450340"/>
            <a:chOff x="1634390" y="3915190"/>
            <a:chExt cx="20002640" cy="3769071"/>
          </a:xfrm>
        </p:grpSpPr>
        <p:sp>
          <p:nvSpPr>
            <p:cNvPr id="69" name="TextBox 68"/>
            <p:cNvSpPr txBox="1"/>
            <p:nvPr/>
          </p:nvSpPr>
          <p:spPr>
            <a:xfrm>
              <a:off x="1634390" y="3915190"/>
              <a:ext cx="20002640" cy="3769071"/>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11. </a:t>
              </a:r>
              <a:r>
                <a:rPr lang="zh-CN" altLang="en-US" sz="1695" kern="100" dirty="0">
                  <a:latin typeface="微软雅黑" panose="020B0503020204020204" charset="-122"/>
                  <a:ea typeface="微软雅黑" panose="020B0503020204020204" charset="-122"/>
                  <a:cs typeface="Courier New" panose="02070309020205020404" pitchFamily="49" charset="0"/>
                </a:rPr>
                <a:t>游于三辅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因入京师。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张衡传</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三辅</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2949734" y="4306510"/>
              <a:ext cx="270381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750863" y="3512126"/>
            <a:ext cx="7841564" cy="10836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750863" y="3577122"/>
            <a:ext cx="7841564"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西汉时本指治理京畿地区的三位官员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后指这三位官员管辖的地区。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记王忠肃公翱三事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公一女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嫁为畿辅某官某妻。”隋唐以后简称“辅”。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5188585"/>
          </a:xfrm>
          <a:prstGeom prst="rect">
            <a:avLst/>
          </a:prstGeom>
          <a:noFill/>
        </p:spPr>
        <p:txBody>
          <a:bodyPr wrap="square" rtlCol="0">
            <a:spAutoFit/>
          </a:bodyPr>
          <a:lstStyle/>
          <a:p>
            <a:pPr>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13.  </a:t>
            </a:r>
            <a:r>
              <a:rPr lang="zh-CN" altLang="en-US" sz="1695" kern="100" dirty="0">
                <a:latin typeface="微软雅黑" panose="020B0503020204020204" charset="-122"/>
                <a:ea typeface="微软雅黑" panose="020B0503020204020204" charset="-122"/>
                <a:cs typeface="Courier New" panose="02070309020205020404" pitchFamily="49" charset="0"/>
              </a:rPr>
              <a:t>下列关于文化常识的解说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百越”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又作“百粤”。古代越族居住在桂、浙、闽、粤等地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统称为“百越”。古文中常用其泛指南方地区。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山东”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指泰山以东的地区。如“沛公居山东时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贪于财货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好美姬”中的“山东”指的就是这个地区。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关中”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指函谷关以西的地区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秦故地。如“自以为关中之固”中的“关中”指的就是这里。</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河北”在古代指的是黄河以北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这是一个古今异义词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与现代汉语中的行政区划是不同的。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626396" y="1972063"/>
            <a:ext cx="7794177" cy="3829685"/>
            <a:chOff x="1627846" y="2874936"/>
            <a:chExt cx="20255118" cy="9952394"/>
          </a:xfrm>
        </p:grpSpPr>
        <p:grpSp>
          <p:nvGrpSpPr>
            <p:cNvPr id="16" name="组合 15"/>
            <p:cNvGrpSpPr/>
            <p:nvPr/>
          </p:nvGrpSpPr>
          <p:grpSpPr>
            <a:xfrm>
              <a:off x="1627846" y="2874936"/>
              <a:ext cx="20255118" cy="9952394"/>
              <a:chOff x="1627846" y="2874936"/>
              <a:chExt cx="20255118" cy="9952394"/>
            </a:xfrm>
          </p:grpSpPr>
          <p:sp>
            <p:nvSpPr>
              <p:cNvPr id="69" name="TextBox 68"/>
              <p:cNvSpPr txBox="1"/>
              <p:nvPr/>
            </p:nvSpPr>
            <p:spPr>
              <a:xfrm>
                <a:off x="2023200" y="2874936"/>
                <a:ext cx="19859764" cy="9952394"/>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阅读下面的文言文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吴既赦越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越王句践反国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乃苦身焦思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置胆于坐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坐卧即仰胆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饮食亦尝胆也。曰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女忘会稽之耻邪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身自耕作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夫人自织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食不加肉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衣不重采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折节下贤人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厚遇宾客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振贫吊死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与百姓同其劳。</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节选自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史记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越王句践世家第十一</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解释下面句子中加点的词。</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吴既赦越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越王句践反国　　 反</a:t>
                </a:r>
                <a:r>
                  <a:rPr lang="en-US" altLang="zh-CN" sz="1695" dirty="0">
                    <a:latin typeface="微软雅黑" panose="020B0503020204020204" charset="-122"/>
                    <a:ea typeface="微软雅黑" panose="020B0503020204020204" charset="-122"/>
                  </a:rPr>
                  <a:t>: 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乃苦身焦思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置胆于坐  	        坐</a:t>
                </a:r>
                <a:r>
                  <a:rPr lang="en-US" altLang="zh-CN" sz="1695" dirty="0">
                    <a:latin typeface="微软雅黑" panose="020B0503020204020204" charset="-122"/>
                    <a:ea typeface="微软雅黑" panose="020B0503020204020204" charset="-122"/>
                  </a:rPr>
                  <a:t>: 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女忘会稽之耻邪	        女</a:t>
                </a:r>
                <a:r>
                  <a:rPr lang="en-US" altLang="zh-CN" sz="1695" dirty="0">
                    <a:latin typeface="微软雅黑" panose="020B0503020204020204" charset="-122"/>
                    <a:ea typeface="微软雅黑" panose="020B0503020204020204" charset="-122"/>
                  </a:rPr>
                  <a:t>: 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厚遇宾客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振贫吊死	        振</a:t>
                </a:r>
                <a:r>
                  <a:rPr lang="en-US" altLang="zh-CN" sz="1695" dirty="0">
                    <a:latin typeface="微软雅黑" panose="020B0503020204020204" charset="-122"/>
                    <a:ea typeface="微软雅黑" panose="020B0503020204020204" charset="-122"/>
                  </a:rPr>
                  <a:t>: ______________________________</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solidFill>
                    <a:schemeClr val="tx1">
                      <a:lumMod val="50000"/>
                      <a:lumOff val="50000"/>
                    </a:schemeClr>
                  </a:solidFill>
                  <a:latin typeface="微软雅黑" panose="020B0503020204020204" charset="-122"/>
                  <a:ea typeface="微软雅黑" panose="020B0503020204020204" charset="-122"/>
                </a:endParaRPr>
              </a:p>
            </p:txBody>
          </p:sp>
          <p:sp>
            <p:nvSpPr>
              <p:cNvPr id="12" name="TextBox 75"/>
              <p:cNvSpPr txBox="1"/>
              <p:nvPr/>
            </p:nvSpPr>
            <p:spPr>
              <a:xfrm>
                <a:off x="6265020" y="842667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75"/>
              <p:cNvSpPr txBox="1"/>
              <p:nvPr/>
            </p:nvSpPr>
            <p:spPr>
              <a:xfrm>
                <a:off x="6275895" y="9342782"/>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75"/>
              <p:cNvSpPr txBox="1"/>
              <p:nvPr/>
            </p:nvSpPr>
            <p:spPr>
              <a:xfrm>
                <a:off x="4032772" y="11106884"/>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75"/>
              <p:cNvSpPr txBox="1"/>
              <p:nvPr/>
            </p:nvSpPr>
            <p:spPr>
              <a:xfrm>
                <a:off x="1627846" y="10158856"/>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7" name="TextBox 75"/>
            <p:cNvSpPr txBox="1"/>
            <p:nvPr/>
          </p:nvSpPr>
          <p:spPr>
            <a:xfrm>
              <a:off x="6697068" y="414070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8" name="TextBox 75"/>
            <p:cNvSpPr txBox="1"/>
            <p:nvPr/>
          </p:nvSpPr>
          <p:spPr>
            <a:xfrm>
              <a:off x="12561300" y="4144794"/>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9" name="TextBox 75"/>
            <p:cNvSpPr txBox="1"/>
            <p:nvPr/>
          </p:nvSpPr>
          <p:spPr>
            <a:xfrm>
              <a:off x="2808636" y="5812300"/>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20" name="TextBox 75"/>
            <p:cNvSpPr txBox="1"/>
            <p:nvPr/>
          </p:nvSpPr>
          <p:spPr>
            <a:xfrm>
              <a:off x="2261596" y="506403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778528" y="2182108"/>
            <a:ext cx="7730729" cy="110834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2226947"/>
            <a:ext cx="7841564"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山东”可指崤山、华山、泰山等山以东的地区。在该句中指崤山以东地区。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3701415"/>
          </a:xfrm>
          <a:prstGeom prst="rect">
            <a:avLst/>
          </a:prstGeom>
          <a:noFill/>
        </p:spPr>
        <p:txBody>
          <a:bodyPr wrap="square" rtlCol="0">
            <a:spAutoFit/>
          </a:bodyPr>
          <a:lstStyle/>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14.  </a:t>
            </a:r>
            <a:r>
              <a:rPr lang="zh-CN" altLang="en-US" sz="1695" kern="100" dirty="0">
                <a:latin typeface="微软雅黑" panose="020B0503020204020204" charset="-122"/>
                <a:ea typeface="微软雅黑" panose="020B0503020204020204" charset="-122"/>
                <a:cs typeface="Courier New" panose="02070309020205020404" pitchFamily="49" charset="0"/>
              </a:rPr>
              <a:t>下列关于文化常识的解说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郡”是古代的行政区域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秦统一天下后设三十六郡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隋唐州郡互称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明清称府。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汤镬” 是古代的一种酷刑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指用煮着滚水的无足大鼎来烹煮罪人。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笞刑”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古代的一种刑罚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用小荆条或小竹板抽打臀、腿、背。隋代定其为五刑中最轻的一等。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阡陌”指田野上相互交错的小路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其中“阡”是指东西走向的小路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陌”是指南北走向的小路。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4" name="矩形 13"/>
          <p:cNvSpPr/>
          <p:nvPr/>
        </p:nvSpPr>
        <p:spPr>
          <a:xfrm>
            <a:off x="714554" y="4343387"/>
            <a:ext cx="7730729" cy="7204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矩形 16"/>
          <p:cNvSpPr/>
          <p:nvPr/>
        </p:nvSpPr>
        <p:spPr>
          <a:xfrm>
            <a:off x="797680" y="4398805"/>
            <a:ext cx="7786147" cy="4311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阡”是指南北走向的小路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陌”是指东西走向的小路。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677380" y="1932730"/>
            <a:ext cx="7767904" cy="2809875"/>
            <a:chOff x="1760340" y="2772718"/>
            <a:chExt cx="20186840" cy="7302163"/>
          </a:xfrm>
        </p:grpSpPr>
        <p:sp>
          <p:nvSpPr>
            <p:cNvPr id="69" name="TextBox 68"/>
            <p:cNvSpPr txBox="1"/>
            <p:nvPr/>
          </p:nvSpPr>
          <p:spPr>
            <a:xfrm>
              <a:off x="1944540" y="2772718"/>
              <a:ext cx="20002640" cy="7302163"/>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六、民俗、节日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初七及下九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嬉戏莫相忘。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孔雀东南飞</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初七</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下九</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419560" y="4124792"/>
              <a:ext cx="270381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1760340" y="3929394"/>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7" name="矩形 16"/>
          <p:cNvSpPr/>
          <p:nvPr/>
        </p:nvSpPr>
        <p:spPr>
          <a:xfrm>
            <a:off x="785435" y="3999955"/>
            <a:ext cx="7730729" cy="15009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785435" y="4044794"/>
            <a:ext cx="7841564"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初七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农历七月七日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旧时妇女这天晚上在院子里穿针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陈瓜果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以乞求智巧。</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下九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农历每月的十九日。古人以农历每月的二十九为上九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初九为中九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十九为下九。在汉代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每月十九日是妇女欢聚的日子。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704513" y="1932730"/>
            <a:ext cx="7740770" cy="2470150"/>
            <a:chOff x="1830853" y="2772718"/>
            <a:chExt cx="20116327" cy="6419302"/>
          </a:xfrm>
        </p:grpSpPr>
        <p:grpSp>
          <p:nvGrpSpPr>
            <p:cNvPr id="4" name="组合 15"/>
            <p:cNvGrpSpPr/>
            <p:nvPr/>
          </p:nvGrpSpPr>
          <p:grpSpPr>
            <a:xfrm>
              <a:off x="1830853" y="2772718"/>
              <a:ext cx="20116327" cy="6419302"/>
              <a:chOff x="1830853" y="2772718"/>
              <a:chExt cx="20116327" cy="6419302"/>
            </a:xfrm>
          </p:grpSpPr>
          <p:sp>
            <p:nvSpPr>
              <p:cNvPr id="69" name="TextBox 68"/>
              <p:cNvSpPr txBox="1"/>
              <p:nvPr/>
            </p:nvSpPr>
            <p:spPr>
              <a:xfrm>
                <a:off x="1944540" y="2772718"/>
                <a:ext cx="20002640" cy="6419302"/>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六合正相应。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孔雀东南飞</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六合</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槌床便大怒。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孔雀东南飞</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床</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1830853" y="3098980"/>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TextBox 13"/>
            <p:cNvSpPr txBox="1"/>
            <p:nvPr/>
          </p:nvSpPr>
          <p:spPr>
            <a:xfrm>
              <a:off x="2023200" y="4903506"/>
              <a:ext cx="295232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7" name="矩形 16"/>
          <p:cNvSpPr/>
          <p:nvPr/>
        </p:nvSpPr>
        <p:spPr>
          <a:xfrm>
            <a:off x="706697" y="3628832"/>
            <a:ext cx="7730729" cy="15009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706697" y="3673671"/>
            <a:ext cx="7841564"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指结婚选好日子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要年、月、日的干支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年、月、日的干支合起来共六个字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例如甲子年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乙丑月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丙寅日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都相适合。</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古代一种简易的坐具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小得只能坐一个人。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73268" y="2087565"/>
            <a:ext cx="7697024" cy="1450340"/>
            <a:chOff x="2009530" y="3175096"/>
            <a:chExt cx="20002640" cy="3769071"/>
          </a:xfrm>
        </p:grpSpPr>
        <p:sp>
          <p:nvSpPr>
            <p:cNvPr id="69" name="TextBox 68"/>
            <p:cNvSpPr txBox="1"/>
            <p:nvPr/>
          </p:nvSpPr>
          <p:spPr>
            <a:xfrm>
              <a:off x="2009530" y="3175096"/>
              <a:ext cx="20002640" cy="3769071"/>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江州司马青衫湿。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琵琶行</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青衫</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4032772" y="3525938"/>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7" name="矩形 16"/>
          <p:cNvSpPr/>
          <p:nvPr/>
        </p:nvSpPr>
        <p:spPr>
          <a:xfrm>
            <a:off x="706697" y="3429000"/>
            <a:ext cx="7730729" cy="14962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706697" y="3673671"/>
            <a:ext cx="7841564"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黑色单衣。在古代指代内容非常丰富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古时学子所穿之服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借指学子、书生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唐代官职低的服色为青黑色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后借指失意的官员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泛指官职卑微。</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51039" y="1883193"/>
            <a:ext cx="7697024" cy="1110615"/>
            <a:chOff x="1964594" y="3026495"/>
            <a:chExt cx="20002640" cy="2886211"/>
          </a:xfrm>
        </p:grpSpPr>
        <p:sp>
          <p:nvSpPr>
            <p:cNvPr id="69" name="TextBox 68"/>
            <p:cNvSpPr txBox="1"/>
            <p:nvPr/>
          </p:nvSpPr>
          <p:spPr>
            <a:xfrm>
              <a:off x="1964594" y="3026495"/>
              <a:ext cx="20002640" cy="2886211"/>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为刎颈之交。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廉颇蔺相如列传</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刎颈之交</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3037492" y="3425142"/>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7" name="矩形 16"/>
          <p:cNvSpPr/>
          <p:nvPr/>
        </p:nvSpPr>
        <p:spPr>
          <a:xfrm>
            <a:off x="696060" y="2621228"/>
            <a:ext cx="7730729" cy="28859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717333" y="2600837"/>
            <a:ext cx="7748020" cy="314960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比喻可以同生死、共患难的朋友。刎颈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用刀割脖子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交情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友谊。古人对人与人之间的交往有多种称法。不同的朋友关系有不同的称谓。贫贱而地位低下时结交的朋友叫“贫贱之交”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情谊契合、亲如兄弟姐妹的朋友叫“金兰之交”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在遇到磨难时结成的朋友叫“患难之交”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情投意合、友谊深厚的朋友叫“莫逆之交”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从小一块儿长大的异性好朋友叫“竹马之交”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以平民身份相交往的朋友叫“布衣之交”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辈分不同、年岁相差较大的朋友叫“忘年交”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不拘于身份、形迹的朋友叫“忘形交”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不因贵贱的变化而改变深厚友情的朋友叫“车笠交”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在道义上彼此支持的朋友叫“君子交”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心意相投、相知很深的朋友叫“神交”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神交”也指彼此慕名而未见过面的朋友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73268" y="2087565"/>
            <a:ext cx="7697024" cy="1110615"/>
            <a:chOff x="2009530" y="3175096"/>
            <a:chExt cx="20002640" cy="2886211"/>
          </a:xfrm>
        </p:grpSpPr>
        <p:sp>
          <p:nvSpPr>
            <p:cNvPr id="69" name="TextBox 68"/>
            <p:cNvSpPr txBox="1"/>
            <p:nvPr/>
          </p:nvSpPr>
          <p:spPr>
            <a:xfrm>
              <a:off x="2009530" y="3175096"/>
              <a:ext cx="20002640" cy="2886211"/>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6. </a:t>
              </a:r>
              <a:r>
                <a:rPr lang="zh-CN" altLang="en-US" sz="1695" kern="100" dirty="0">
                  <a:latin typeface="微软雅黑" panose="020B0503020204020204" charset="-122"/>
                  <a:ea typeface="微软雅黑" panose="020B0503020204020204" charset="-122"/>
                  <a:cs typeface="Courier New" panose="02070309020205020404" pitchFamily="49" charset="0"/>
                </a:rPr>
                <a:t>匈奴与汉和亲。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苏武传</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和亲</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4104780" y="3492629"/>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7" name="矩形 16"/>
          <p:cNvSpPr/>
          <p:nvPr/>
        </p:nvSpPr>
        <p:spPr>
          <a:xfrm>
            <a:off x="706697" y="3179622"/>
            <a:ext cx="7730729" cy="17456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714361" y="3231941"/>
            <a:ext cx="7841564"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西汉为缓和汉、匈关系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嫁宗室女与匈奴单于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使两个对立民族停止战争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捐弃仇怨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转而建立和平、友好、亲睦的关系。这不是自然形成的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而是经由两个民族的政治、军事当局协商并用正式条约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口头或文字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规定的一种民族关系。</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96060" y="1860554"/>
            <a:ext cx="7697024" cy="4936490"/>
          </a:xfrm>
          <a:prstGeom prst="rect">
            <a:avLst/>
          </a:prstGeom>
          <a:noFill/>
        </p:spPr>
        <p:txBody>
          <a:bodyPr wrap="square" rtlCol="0">
            <a:spAutoFit/>
          </a:bodyPr>
          <a:lstStyle/>
          <a:p>
            <a:pPr>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15.  </a:t>
            </a:r>
            <a:r>
              <a:rPr lang="zh-CN" altLang="en-US" sz="1695" kern="100" dirty="0">
                <a:latin typeface="微软雅黑" panose="020B0503020204020204" charset="-122"/>
                <a:ea typeface="微软雅黑" panose="020B0503020204020204" charset="-122"/>
                <a:cs typeface="Courier New" panose="02070309020205020404" pitchFamily="49" charset="0"/>
              </a:rPr>
              <a:t>下列关于文化常识的解说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乞巧”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旧时风俗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农历七月七日夜妇女在庭院向织女星乞求智巧。</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六合”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指结婚选好日子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要年、月、日的干支都相适合。如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孔雀东南飞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中“六合正相应”中的“六合”就是这个意思。</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刎颈之交”指可以同生死、共患难的朋友。在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廉颇蔺相如列传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中廉颇与蔺相如终成刎颈之交。</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古人以农历每月的初九为上九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十九为中九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二十九为下九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在汉代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每月十九日是妇女欢聚的日子。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38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385" kern="100" dirty="0">
                <a:latin typeface="微软雅黑" panose="020B0503020204020204" charset="-122"/>
                <a:ea typeface="微软雅黑" panose="020B0503020204020204" charset="-122"/>
                <a:cs typeface="Courier New" panose="02070309020205020404" pitchFamily="49" charset="0"/>
              </a:rPr>
              <a:t> </a:t>
            </a:r>
            <a:endParaRPr lang="zh-CN" altLang="en-US" sz="138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540"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0" name="矩形 9"/>
          <p:cNvSpPr/>
          <p:nvPr/>
        </p:nvSpPr>
        <p:spPr>
          <a:xfrm>
            <a:off x="696060" y="4992023"/>
            <a:ext cx="7805533" cy="48742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矩形 10"/>
          <p:cNvSpPr/>
          <p:nvPr/>
        </p:nvSpPr>
        <p:spPr>
          <a:xfrm>
            <a:off x="723549" y="5044341"/>
            <a:ext cx="7896543" cy="4311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在古代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以农历每月的二十九为上九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初九为中九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十九为下九。</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3829685"/>
          </a:xfrm>
          <a:prstGeom prst="rect">
            <a:avLst/>
          </a:prstGeom>
          <a:noFill/>
        </p:spPr>
        <p:txBody>
          <a:bodyPr wrap="square" rtlCol="0">
            <a:spAutoFit/>
          </a:bodyPr>
          <a:lstStyle/>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16.  </a:t>
            </a:r>
            <a:r>
              <a:rPr lang="zh-CN" altLang="en-US" sz="1695" kern="100" dirty="0">
                <a:latin typeface="微软雅黑" panose="020B0503020204020204" charset="-122"/>
                <a:ea typeface="微软雅黑" panose="020B0503020204020204" charset="-122"/>
                <a:cs typeface="Courier New" panose="02070309020205020404" pitchFamily="49" charset="0"/>
              </a:rPr>
              <a:t>下列关于文化常识的解说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重阳节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是我国民间传统节日。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易经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将“九”定为阳数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两九相重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故农历九月初九为“重阳”。旧时这一天有登高望远、赏菊赋诗、喝菊花酒、插茱萸等习俗。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床”在古代也指一种简易的坐具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小得只能坐一个人。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西汉为缓和汉、匈关系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嫁宗室女与匈奴单于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史称“和亲”。</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昌黎先生文集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是韩愈的作品集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这是以号命名其文集。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4" name="矩形 13"/>
          <p:cNvSpPr/>
          <p:nvPr/>
        </p:nvSpPr>
        <p:spPr>
          <a:xfrm>
            <a:off x="692842" y="4343388"/>
            <a:ext cx="8063234" cy="10806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48260" y="4494416"/>
            <a:ext cx="7841564"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以号命名”错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韩愈自称 “郡望昌黎”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昌黎”是他的祖籍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故该文集是“以籍贯命名”的。</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48260" y="1932730"/>
            <a:ext cx="7697024" cy="2470150"/>
            <a:chOff x="1944540" y="2772718"/>
            <a:chExt cx="20002640" cy="6419302"/>
          </a:xfrm>
        </p:grpSpPr>
        <p:sp>
          <p:nvSpPr>
            <p:cNvPr id="69" name="TextBox 68"/>
            <p:cNvSpPr txBox="1"/>
            <p:nvPr/>
          </p:nvSpPr>
          <p:spPr>
            <a:xfrm>
              <a:off x="1944540" y="2772718"/>
              <a:ext cx="20002640" cy="6419302"/>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七、文史、典故</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妇女无所幸。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鸿门宴</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幸</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游褒禅山记。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游褒禅山记</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记</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 </a:t>
              </a: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686147" y="5723290"/>
              <a:ext cx="270381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3744740" y="3981083"/>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740694" y="3728032"/>
            <a:ext cx="7730729" cy="16961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748358" y="3780351"/>
            <a:ext cx="7841564"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通常指封建帝王到达某地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也叫巡幸。也可以指皇帝对妻妾的宠爱。此处为后一种意思。</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古代的一种文体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可记叙描写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也可议论抒情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属于散文的范畴。主要还是记载事物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往往通过记事、记物、写景、记人来抒发作者的感情或见解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即景抒情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托物言志。</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23549" y="2054184"/>
            <a:ext cx="7752002" cy="31926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8244" y="2043565"/>
            <a:ext cx="7669534" cy="247015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反”通“返”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返回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坐”通“座”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座位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女”通“汝”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振”通“赈”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救济。</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吴王赦免越王后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越王句践返回越国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就忧心苦思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把苦胆挂在座位上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坐处、卧处抬头就能看到苦胆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吃饭也尝苦胆。自语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你忘了会稽的耻辱了吗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亲自去耕种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其妻子亲自织布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不吃肉食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不穿有多种颜色的华美衣服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降低身份礼待贤士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厚待宾客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救济贫苦的人家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悼念死者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与百姓共同劳作。</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48260" y="1932730"/>
            <a:ext cx="7697024" cy="1110615"/>
            <a:chOff x="1944540" y="2772718"/>
            <a:chExt cx="20002640" cy="2886211"/>
          </a:xfrm>
        </p:grpSpPr>
        <p:sp>
          <p:nvSpPr>
            <p:cNvPr id="69" name="TextBox 68"/>
            <p:cNvSpPr txBox="1"/>
            <p:nvPr/>
          </p:nvSpPr>
          <p:spPr>
            <a:xfrm>
              <a:off x="1944540" y="2772718"/>
              <a:ext cx="20002640" cy="2886211"/>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杜鹃啼血猿哀鸣。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琵琶行</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杜鹃啼血</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 </a:t>
              </a: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2374389" y="3051358"/>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714554" y="3358790"/>
            <a:ext cx="7730729" cy="156648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737106" y="3432891"/>
            <a:ext cx="7841564"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杜鹃鸟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俗称布谷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又名子规、杜宇、子鹃。春夏时节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杜鹃彻夜不停啼鸣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啼声清脆而短促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唤起人们多种情思。如果仔细地看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杜鹃口腔上皮和舌部都为红色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古人误以为它啼得满嘴流血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凑巧杜鹃高歌之时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正是杜鹃花盛开之际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人们见杜鹃花那样鲜红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便把其说成是杜鹃啼的血。</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48260" y="1932730"/>
            <a:ext cx="7697024" cy="1110615"/>
            <a:chOff x="1944540" y="2772718"/>
            <a:chExt cx="20002640" cy="2886211"/>
          </a:xfrm>
        </p:grpSpPr>
        <p:sp>
          <p:nvSpPr>
            <p:cNvPr id="69" name="TextBox 68"/>
            <p:cNvSpPr txBox="1"/>
            <p:nvPr/>
          </p:nvSpPr>
          <p:spPr>
            <a:xfrm>
              <a:off x="1944540" y="2772718"/>
              <a:ext cx="20002640" cy="2886211"/>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当此之时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齐有孟尝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赵有平原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楚有春申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魏有信陵。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过秦论</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孟尝、平原、春申、信陵</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 </a:t>
              </a: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5904980" y="3110020"/>
              <a:ext cx="3882577"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758487" y="2952499"/>
            <a:ext cx="7730729" cy="21550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778528" y="3071600"/>
            <a:ext cx="7841564"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战国四公子。战国末期秦国越来越强大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各诸侯国贵族为了对付秦国的侵扰和挽救本国的灭亡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竭力网罗人才。他们礼贤下士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广招宾客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以扩大自己的势力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因此养“士”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包括学士、方士、策士或术士等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之风盛行。当时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以养“士”著称的就是魏国的信陵君魏无忌、齐国的孟尝君田文、赵国的平原君赵胜、楚国的春申君黄歇。因其四人都是王公贵族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故被称为“战国四公子”。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2" name="TextBox 14"/>
          <p:cNvSpPr txBox="1"/>
          <p:nvPr/>
        </p:nvSpPr>
        <p:spPr>
          <a:xfrm>
            <a:off x="4073305" y="2062524"/>
            <a:ext cx="1494017"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696060" y="1932730"/>
            <a:ext cx="7749223" cy="770890"/>
            <a:chOff x="1808886" y="2772718"/>
            <a:chExt cx="20138294" cy="2003350"/>
          </a:xfrm>
        </p:grpSpPr>
        <p:sp>
          <p:nvSpPr>
            <p:cNvPr id="69" name="TextBox 68"/>
            <p:cNvSpPr txBox="1"/>
            <p:nvPr/>
          </p:nvSpPr>
          <p:spPr>
            <a:xfrm>
              <a:off x="1944540" y="2772718"/>
              <a:ext cx="20002640" cy="2003350"/>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六艺经传皆通习之。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师说</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六艺经传</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 </a:t>
              </a: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1808886" y="3110020"/>
              <a:ext cx="3882577"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758487" y="2952499"/>
            <a:ext cx="7730729" cy="21550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778528" y="3071600"/>
            <a:ext cx="7841564"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“六经”的经文和传文。六艺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此处是指六种经书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春秋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。“六艺”有时也指礼、乐、射、御、书、数六种技艺。传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古代解释经书的著作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春秋左氏传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等。“六艺经传”一词源于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史记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太史公自序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夫儒者以‘六艺’为法。‘六艺’经传以千万数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累世不能通其学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当年不能究其礼。”</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48260" y="1932730"/>
            <a:ext cx="7697024" cy="1110615"/>
            <a:chOff x="1944540" y="2772718"/>
            <a:chExt cx="20002640" cy="2886211"/>
          </a:xfrm>
        </p:grpSpPr>
        <p:sp>
          <p:nvSpPr>
            <p:cNvPr id="69" name="TextBox 68"/>
            <p:cNvSpPr txBox="1"/>
            <p:nvPr/>
          </p:nvSpPr>
          <p:spPr>
            <a:xfrm>
              <a:off x="1944540" y="2772718"/>
              <a:ext cx="20002640" cy="2886211"/>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6. </a:t>
              </a:r>
              <a:r>
                <a:rPr lang="zh-CN" altLang="en-US" sz="1695" kern="100" dirty="0">
                  <a:latin typeface="微软雅黑" panose="020B0503020204020204" charset="-122"/>
                  <a:ea typeface="微软雅黑" panose="020B0503020204020204" charset="-122"/>
                  <a:cs typeface="Courier New" panose="02070309020205020404" pitchFamily="49" charset="0"/>
                </a:rPr>
                <a:t>归去来兮辞。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归去来兮辞</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辞</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__________________________________________________________________________ </a:t>
              </a: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3177347" y="3122387"/>
              <a:ext cx="3882577"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758487" y="2952499"/>
            <a:ext cx="7686797" cy="215502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778528" y="3071600"/>
            <a:ext cx="7607108"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一种讲究句式和押韵的散文。因为产生于战国时期的楚国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又称楚辞、楚辞体。又因屈原所作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离骚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为这种文体的代表作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故又称骚体。到了汉代常把辞和赋统称为辞赋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后人一般也将辞赋并称。这种文体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富有抒情的浪漫气息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很像诗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但押韵和句式都较诗自由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比散文整齐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且篇幅、字句较长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句中多以“兮”字来帮助和谐语气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表情达意。</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48260" y="1932730"/>
            <a:ext cx="7697024" cy="2130425"/>
            <a:chOff x="1944540" y="2772718"/>
            <a:chExt cx="20002640" cy="5536442"/>
          </a:xfrm>
        </p:grpSpPr>
        <p:sp>
          <p:nvSpPr>
            <p:cNvPr id="69" name="TextBox 68"/>
            <p:cNvSpPr txBox="1"/>
            <p:nvPr/>
          </p:nvSpPr>
          <p:spPr>
            <a:xfrm>
              <a:off x="1944540" y="2772718"/>
              <a:ext cx="20002640" cy="5536442"/>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7. </a:t>
              </a:r>
              <a:r>
                <a:rPr lang="zh-CN" altLang="en-US" sz="1695" kern="100" dirty="0">
                  <a:latin typeface="微软雅黑" panose="020B0503020204020204" charset="-122"/>
                  <a:ea typeface="微软雅黑" panose="020B0503020204020204" charset="-122"/>
                  <a:cs typeface="Courier New" panose="02070309020205020404" pitchFamily="49" charset="0"/>
                </a:rPr>
                <a:t>棨戟遥临。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滕王阁序</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棨戟</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8. </a:t>
              </a:r>
              <a:r>
                <a:rPr lang="zh-CN" altLang="en-US" sz="1695" kern="100" dirty="0">
                  <a:latin typeface="微软雅黑" panose="020B0503020204020204" charset="-122"/>
                  <a:ea typeface="微软雅黑" panose="020B0503020204020204" charset="-122"/>
                  <a:cs typeface="Courier New" panose="02070309020205020404" pitchFamily="49" charset="0"/>
                </a:rPr>
                <a:t>闾阎扑地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钟鸣鼎食之家。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滕王阁序</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钟鸣鼎食</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 </a:t>
              </a: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4104780" y="4860781"/>
              <a:ext cx="3882577"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672112" y="3567886"/>
            <a:ext cx="7841564" cy="14283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dirty="0"/>
          </a:p>
        </p:txBody>
      </p:sp>
      <p:sp>
        <p:nvSpPr>
          <p:cNvPr id="16" name="矩形 15"/>
          <p:cNvSpPr/>
          <p:nvPr/>
        </p:nvSpPr>
        <p:spPr>
          <a:xfrm>
            <a:off x="672112" y="3602087"/>
            <a:ext cx="7947980"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7.</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有套的戟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古代官吏出行时做前导的一种仪仗。这里代指仪仗。</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8.</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古代贵族鸣钟列鼎而食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所以用钟鸣鼎食指代名门望族。</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2" name="TextBox 14"/>
          <p:cNvSpPr txBox="1"/>
          <p:nvPr/>
        </p:nvSpPr>
        <p:spPr>
          <a:xfrm>
            <a:off x="443464" y="2066622"/>
            <a:ext cx="1494017"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652167" y="1932730"/>
            <a:ext cx="7793116" cy="2130425"/>
            <a:chOff x="1694820" y="2772718"/>
            <a:chExt cx="20252360" cy="5536442"/>
          </a:xfrm>
        </p:grpSpPr>
        <p:sp>
          <p:nvSpPr>
            <p:cNvPr id="69" name="TextBox 68"/>
            <p:cNvSpPr txBox="1"/>
            <p:nvPr/>
          </p:nvSpPr>
          <p:spPr>
            <a:xfrm>
              <a:off x="1944540" y="2772718"/>
              <a:ext cx="20002640" cy="5536442"/>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9. </a:t>
              </a:r>
              <a:r>
                <a:rPr lang="zh-CN" altLang="en-US" sz="1695" kern="100" dirty="0">
                  <a:latin typeface="微软雅黑" panose="020B0503020204020204" charset="-122"/>
                  <a:ea typeface="微软雅黑" panose="020B0503020204020204" charset="-122"/>
                  <a:cs typeface="Courier New" panose="02070309020205020404" pitchFamily="49" charset="0"/>
                </a:rPr>
                <a:t>酌贪泉而觉爽。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滕王阁序</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贪泉</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10. </a:t>
              </a:r>
              <a:r>
                <a:rPr lang="zh-CN" altLang="en-US" sz="1695" kern="100" dirty="0">
                  <a:latin typeface="微软雅黑" panose="020B0503020204020204" charset="-122"/>
                  <a:ea typeface="微软雅黑" panose="020B0503020204020204" charset="-122"/>
                  <a:cs typeface="Courier New" panose="02070309020205020404" pitchFamily="49" charset="0"/>
                </a:rPr>
                <a:t>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三尺微命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一介书生。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滕王阁序</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三尺</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1694820" y="3153803"/>
              <a:ext cx="3882577"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742349" y="3451402"/>
            <a:ext cx="7730729" cy="202178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762390" y="3437267"/>
            <a:ext cx="7811296" cy="247015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9.</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在广州附近的石门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传说饮此水会变得贪得无厌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吴隐之喝下此水操守反而更加坚定。据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晋书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吴隐之传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廉官吴隐之赴广州任刺史时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饮贪泉之水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并作诗说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古人云此水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一歃怀千金。试使夷齐饮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终当不易心。”</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10.</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士佩三尺长的绅。古时服饰制度中束在腰间的绅的长度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因地位不同而有所区别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士的绅长规定为三尺。古人称成人为“七尺之躯”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称不大懂事的小孩儿为“三尺童儿”。</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3" name="TextBox 14"/>
          <p:cNvSpPr txBox="1"/>
          <p:nvPr/>
        </p:nvSpPr>
        <p:spPr>
          <a:xfrm>
            <a:off x="859095" y="2784002"/>
            <a:ext cx="1494017"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76054" y="2070517"/>
            <a:ext cx="7697024" cy="1110615"/>
            <a:chOff x="1944540" y="2772718"/>
            <a:chExt cx="20002640" cy="2886211"/>
          </a:xfrm>
        </p:grpSpPr>
        <p:sp>
          <p:nvSpPr>
            <p:cNvPr id="69" name="TextBox 68"/>
            <p:cNvSpPr txBox="1"/>
            <p:nvPr/>
          </p:nvSpPr>
          <p:spPr>
            <a:xfrm>
              <a:off x="1944540" y="2772718"/>
              <a:ext cx="20002640" cy="2886211"/>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11. </a:t>
              </a:r>
              <a:r>
                <a:rPr lang="zh-CN" altLang="en-US" sz="1695" kern="100" dirty="0">
                  <a:latin typeface="微软雅黑" panose="020B0503020204020204" charset="-122"/>
                  <a:ea typeface="微软雅黑" panose="020B0503020204020204" charset="-122"/>
                  <a:cs typeface="Courier New" panose="02070309020205020404" pitchFamily="49" charset="0"/>
                </a:rPr>
                <a:t>陈情表。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陈情表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表</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2376588" y="3195086"/>
              <a:ext cx="3882577"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613592" y="3300373"/>
            <a:ext cx="7859486" cy="21728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694651" y="3306082"/>
            <a:ext cx="7811296"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古代臣子向帝王上书言事或陈述某种意见的一种文体。表的主要作用就是表达臣子对君主的忠诚和希望以及陈说政治的请求和愿望。表的内容是议论和叙事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往往带有抒情色彩。我国古代臣子写给君主的呈文有各种不同的名称。战国时期统称为“书”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如李斯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谏逐客书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。到了汉代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这类文字分成章、奏、表、议四小类。“章以谢恩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奏以按劾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表以陈请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议以执异。”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文心雕龙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。表的基本特征是“动之以情”。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08170" y="2021907"/>
            <a:ext cx="7697024" cy="1450340"/>
            <a:chOff x="1944540" y="2772718"/>
            <a:chExt cx="20002640" cy="3769071"/>
          </a:xfrm>
        </p:grpSpPr>
        <p:sp>
          <p:nvSpPr>
            <p:cNvPr id="69" name="TextBox 68"/>
            <p:cNvSpPr txBox="1"/>
            <p:nvPr/>
          </p:nvSpPr>
          <p:spPr>
            <a:xfrm>
              <a:off x="1944540" y="2772718"/>
              <a:ext cx="20002640" cy="3769071"/>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12. </a:t>
              </a:r>
              <a:r>
                <a:rPr lang="zh-CN" altLang="en-US" sz="1695" kern="100" dirty="0">
                  <a:latin typeface="微软雅黑" panose="020B0503020204020204" charset="-122"/>
                  <a:ea typeface="微软雅黑" panose="020B0503020204020204" charset="-122"/>
                  <a:cs typeface="Courier New" panose="02070309020205020404" pitchFamily="49" charset="0"/>
                </a:rPr>
                <a:t>死当结草。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陈情表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结草</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2546522" y="3158353"/>
              <a:ext cx="3882577"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613592" y="3451402"/>
            <a:ext cx="7859486" cy="177954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682404" y="3451402"/>
            <a:ext cx="7811296"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左传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记载的一个故事说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晋大夫魏武子临死时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嘱咐他儿子魏颗把武子的爱妾杀了殉葬。魏颗没有照办而是把她嫁出去了。后来魏颗与秦将杜回作战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看见一个老人结草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把杜回绊倒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杜回因此被擒。魏颗夜间梦见这个老人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他说他是那个再嫁之妾的父亲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是特来报恩的。后世用结草代指报恩。</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4658360"/>
          </a:xfrm>
          <a:prstGeom prst="rect">
            <a:avLst/>
          </a:prstGeom>
          <a:noFill/>
        </p:spPr>
        <p:txBody>
          <a:bodyPr wrap="square" rtlCol="0">
            <a:spAutoFit/>
          </a:bodyPr>
          <a:lstStyle/>
          <a:p>
            <a:pPr>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17.  </a:t>
            </a:r>
            <a:r>
              <a:rPr lang="zh-CN" altLang="en-US" sz="1695" kern="100" dirty="0">
                <a:latin typeface="微软雅黑" panose="020B0503020204020204" charset="-122"/>
                <a:ea typeface="微软雅黑" panose="020B0503020204020204" charset="-122"/>
                <a:cs typeface="Courier New" panose="02070309020205020404" pitchFamily="49" charset="0"/>
              </a:rPr>
              <a:t>下列关于文化常识的解说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孟子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是记述孟子言行的著作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论语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合称“四书”。“四书”是我国封建社会正统教育的必读书和科举取士的初级标准书。</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记是古代的一种文体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可记叙描写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也可议论抒情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主要记载事物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往往通过记事、记物、写景、记人来抒发作者的感情或见解。</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六艺”可以指“礼、乐、射、御、书、数”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其中的“书”是指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尚书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战国末期魏国的信陵君魏无忌、齐国的孟尝君田文、赵国的平原君赵胜、楚国的春申君黄歇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被后人称为“战国四公子”。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38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38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0" name="矩形 9"/>
          <p:cNvSpPr/>
          <p:nvPr/>
        </p:nvSpPr>
        <p:spPr>
          <a:xfrm>
            <a:off x="780267" y="4996222"/>
            <a:ext cx="7730729" cy="455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矩形 10"/>
          <p:cNvSpPr/>
          <p:nvPr/>
        </p:nvSpPr>
        <p:spPr>
          <a:xfrm>
            <a:off x="787931" y="4999667"/>
            <a:ext cx="7841564" cy="4311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书”是指文字读写的识字教育。</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4041140"/>
          </a:xfrm>
          <a:prstGeom prst="rect">
            <a:avLst/>
          </a:prstGeom>
          <a:noFill/>
        </p:spPr>
        <p:txBody>
          <a:bodyPr wrap="square" rtlCol="0">
            <a:spAutoFit/>
          </a:bodyPr>
          <a:lstStyle/>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18.  </a:t>
            </a:r>
            <a:r>
              <a:rPr lang="zh-CN" altLang="en-US" sz="1695" kern="100" dirty="0">
                <a:latin typeface="微软雅黑" panose="020B0503020204020204" charset="-122"/>
                <a:ea typeface="微软雅黑" panose="020B0503020204020204" charset="-122"/>
                <a:cs typeface="Courier New" panose="02070309020205020404" pitchFamily="49" charset="0"/>
              </a:rPr>
              <a:t>下列关于文化常识的解说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古代臣子向帝王上书言事或陈述某种意见的一种文体。表的主要作用就是表达臣子对君主的忠诚和希望以及陈说政治的请求和愿望。</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幸”通常指封建帝王到达某地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也叫巡幸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鸿门宴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中“妇女无所幸”就是这个意思。</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古代贵族鸣钟列鼎而食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所以用钟鸣鼎食指代名门望族。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古时服饰制度中束在腰间的绅的长度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因地位不同而有所区别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士的绅长规定为三尺。古人称成人为“七尺之躯”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称不大懂事的小孩儿为“三尺童儿”。</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0" name="矩形 9"/>
          <p:cNvSpPr/>
          <p:nvPr/>
        </p:nvSpPr>
        <p:spPr>
          <a:xfrm>
            <a:off x="613592" y="4759018"/>
            <a:ext cx="7730729" cy="58188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矩形 10"/>
          <p:cNvSpPr/>
          <p:nvPr/>
        </p:nvSpPr>
        <p:spPr>
          <a:xfrm>
            <a:off x="621256" y="4811337"/>
            <a:ext cx="7841564" cy="4311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鸿门宴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中“妇女无所幸”的“幸”是指皇帝对妻妾的宠幸。</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2809875"/>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类型二　多义词</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b="1"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　多义实词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一直都是文言文阅读考查的重点。“一词多义”即一个词具有多种含义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乃至属于不同词类。这种现象在现代汉语中较常见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在以单音词为主的文言文中更是普遍。一般来说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词的意义有本义、引申义、比喻义之分。</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本义</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在多义词的诸多义项中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总有一个是最原始、最基本的意义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称之为本义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如“向”的最初意义是“朝北的窗户”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兵”的最初意义是“兵器”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走”的最初意义是“跑”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等。</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755924" y="2011200"/>
            <a:ext cx="7697024" cy="2470150"/>
            <a:chOff x="1944540" y="2772718"/>
            <a:chExt cx="20002640" cy="6419302"/>
          </a:xfrm>
        </p:grpSpPr>
        <p:sp>
          <p:nvSpPr>
            <p:cNvPr id="69" name="TextBox 68"/>
            <p:cNvSpPr txBox="1"/>
            <p:nvPr/>
          </p:nvSpPr>
          <p:spPr>
            <a:xfrm>
              <a:off x="1944540" y="2772718"/>
              <a:ext cx="20002640" cy="6419302"/>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八、其他</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为变徵之声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复为慷慨羽声。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荆轲刺秦王</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变徵、羽</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7469239" y="4006376"/>
              <a:ext cx="270381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12"/>
            <p:cNvSpPr txBox="1"/>
            <p:nvPr/>
          </p:nvSpPr>
          <p:spPr>
            <a:xfrm>
              <a:off x="2232572" y="4006376"/>
              <a:ext cx="295232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矩形 13"/>
          <p:cNvSpPr/>
          <p:nvPr/>
        </p:nvSpPr>
        <p:spPr>
          <a:xfrm>
            <a:off x="758696" y="3989017"/>
            <a:ext cx="7730729" cy="7204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703279" y="4007997"/>
            <a:ext cx="7841564"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古代音乐七音中的两种声调。古时音乐分宫、商、角、徵、羽、变宫、变徵七音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变徵”是徵音的变调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声调悲凉。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758696" y="3165819"/>
            <a:ext cx="7730729" cy="15436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789295" y="3165819"/>
            <a:ext cx="7841564"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在汉文化圈中是指人死后所居住的地方。打井至深处时地下水呈黄色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又因人死后埋于地下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故古人以地极深处黄泉地带为人死后居住的地下世界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也就是阴曹地府。黄泉又称九泉、九泉之下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九在古代常表示极、多之意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九泉指深不见底的地下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地下极深处即所谓黄泉。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5"/>
          <p:cNvGrpSpPr/>
          <p:nvPr/>
        </p:nvGrpSpPr>
        <p:grpSpPr>
          <a:xfrm>
            <a:off x="613592" y="2011200"/>
            <a:ext cx="7839356" cy="1790065"/>
            <a:chOff x="1574655" y="2772718"/>
            <a:chExt cx="20372525" cy="4651931"/>
          </a:xfrm>
        </p:grpSpPr>
        <p:sp>
          <p:nvSpPr>
            <p:cNvPr id="69" name="TextBox 68"/>
            <p:cNvSpPr txBox="1"/>
            <p:nvPr/>
          </p:nvSpPr>
          <p:spPr>
            <a:xfrm>
              <a:off x="1944540" y="2772718"/>
              <a:ext cx="20002640" cy="4651931"/>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黄泉下相见。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孔雀东南飞</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黄泉</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12"/>
            <p:cNvSpPr txBox="1"/>
            <p:nvPr/>
          </p:nvSpPr>
          <p:spPr>
            <a:xfrm>
              <a:off x="1574655" y="3120780"/>
              <a:ext cx="295232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7"/>
          <p:cNvGrpSpPr/>
          <p:nvPr/>
        </p:nvGrpSpPr>
        <p:grpSpPr>
          <a:xfrm>
            <a:off x="748260" y="1932730"/>
            <a:ext cx="7697024" cy="2470150"/>
            <a:chOff x="1944540" y="2772718"/>
            <a:chExt cx="20002640" cy="6419302"/>
          </a:xfrm>
        </p:grpSpPr>
        <p:grpSp>
          <p:nvGrpSpPr>
            <p:cNvPr id="5" name="组合 15"/>
            <p:cNvGrpSpPr/>
            <p:nvPr/>
          </p:nvGrpSpPr>
          <p:grpSpPr>
            <a:xfrm>
              <a:off x="1944540" y="2772718"/>
              <a:ext cx="20002640" cy="6419302"/>
              <a:chOff x="1944540" y="2772718"/>
              <a:chExt cx="20002640" cy="6419302"/>
            </a:xfrm>
          </p:grpSpPr>
          <p:sp>
            <p:nvSpPr>
              <p:cNvPr id="69" name="TextBox 68"/>
              <p:cNvSpPr txBox="1"/>
              <p:nvPr/>
            </p:nvSpPr>
            <p:spPr>
              <a:xfrm>
                <a:off x="1944540" y="2772718"/>
                <a:ext cx="20002640" cy="6419302"/>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寄蜉蝣于天地。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赤壁赋</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蜉蝣</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故不积跬步。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劝学</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跬</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135904" y="4904413"/>
                <a:ext cx="2703814"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
          <p:nvSpPr>
            <p:cNvPr id="16" name="TextBox 15"/>
            <p:cNvSpPr txBox="1"/>
            <p:nvPr/>
          </p:nvSpPr>
          <p:spPr>
            <a:xfrm>
              <a:off x="2416261" y="3124374"/>
              <a:ext cx="2656958"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
        <p:nvSpPr>
          <p:cNvPr id="18" name="矩形 17"/>
          <p:cNvSpPr/>
          <p:nvPr/>
        </p:nvSpPr>
        <p:spPr>
          <a:xfrm>
            <a:off x="665134" y="3755956"/>
            <a:ext cx="7730729" cy="11759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9" name="矩形 18"/>
          <p:cNvSpPr/>
          <p:nvPr/>
        </p:nvSpPr>
        <p:spPr>
          <a:xfrm>
            <a:off x="712092" y="3755956"/>
            <a:ext cx="7841564"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一种小飞虫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夏秋之交生在水边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生存期很短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古人说它朝生暮死。人们常用它比喻人生短促。</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古代称人行走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举足一次为“跬”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举足两次为“步”。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7"/>
          <p:cNvGrpSpPr/>
          <p:nvPr/>
        </p:nvGrpSpPr>
        <p:grpSpPr>
          <a:xfrm>
            <a:off x="696060" y="2097373"/>
            <a:ext cx="7697024" cy="1790065"/>
            <a:chOff x="1808886" y="3200585"/>
            <a:chExt cx="20002640" cy="4651931"/>
          </a:xfrm>
        </p:grpSpPr>
        <p:sp>
          <p:nvSpPr>
            <p:cNvPr id="69" name="TextBox 68"/>
            <p:cNvSpPr txBox="1"/>
            <p:nvPr/>
          </p:nvSpPr>
          <p:spPr>
            <a:xfrm>
              <a:off x="1808886" y="3200585"/>
              <a:ext cx="20002640" cy="4651931"/>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外连衡而斗诸侯。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过秦论</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连衡</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6" name="TextBox 15"/>
            <p:cNvSpPr txBox="1"/>
            <p:nvPr/>
          </p:nvSpPr>
          <p:spPr>
            <a:xfrm>
              <a:off x="2232572" y="3520894"/>
              <a:ext cx="2656958"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
        <p:nvSpPr>
          <p:cNvPr id="18" name="矩形 17"/>
          <p:cNvSpPr/>
          <p:nvPr/>
        </p:nvSpPr>
        <p:spPr>
          <a:xfrm>
            <a:off x="649102" y="3650670"/>
            <a:ext cx="7841564" cy="117592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9" name="矩形 18"/>
          <p:cNvSpPr/>
          <p:nvPr/>
        </p:nvSpPr>
        <p:spPr>
          <a:xfrm>
            <a:off x="696060" y="3650670"/>
            <a:ext cx="7841564"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也作“连横”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战国时张仪的政治主张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与苏秦游说六国联合抗秦的合纵相对。连衡即采用离间之计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使六国各自同秦国联合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从而逐个击破的策略。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7"/>
          <p:cNvGrpSpPr/>
          <p:nvPr/>
        </p:nvGrpSpPr>
        <p:grpSpPr>
          <a:xfrm>
            <a:off x="748260" y="1932730"/>
            <a:ext cx="7697024" cy="2809875"/>
            <a:chOff x="1944540" y="2772718"/>
            <a:chExt cx="20002640" cy="7302163"/>
          </a:xfrm>
        </p:grpSpPr>
        <p:grpSp>
          <p:nvGrpSpPr>
            <p:cNvPr id="5" name="组合 15"/>
            <p:cNvGrpSpPr/>
            <p:nvPr/>
          </p:nvGrpSpPr>
          <p:grpSpPr>
            <a:xfrm>
              <a:off x="1944540" y="2772718"/>
              <a:ext cx="20002640" cy="7302163"/>
              <a:chOff x="1944540" y="2772718"/>
              <a:chExt cx="20002640" cy="7302163"/>
            </a:xfrm>
          </p:grpSpPr>
          <p:sp>
            <p:nvSpPr>
              <p:cNvPr id="69" name="TextBox 68"/>
              <p:cNvSpPr txBox="1"/>
              <p:nvPr/>
            </p:nvSpPr>
            <p:spPr>
              <a:xfrm>
                <a:off x="1944540" y="2772718"/>
                <a:ext cx="20002640" cy="7302163"/>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6. </a:t>
                </a:r>
                <a:r>
                  <a:rPr lang="zh-CN" altLang="en-US" sz="1695" kern="100" dirty="0">
                    <a:latin typeface="微软雅黑" panose="020B0503020204020204" charset="-122"/>
                    <a:ea typeface="微软雅黑" panose="020B0503020204020204" charset="-122"/>
                    <a:cs typeface="Courier New" panose="02070309020205020404" pitchFamily="49" charset="0"/>
                  </a:rPr>
                  <a:t>不过数仞而下。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逍遥游</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仞</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7. </a:t>
                </a:r>
                <a:r>
                  <a:rPr lang="zh-CN" altLang="en-US" sz="1695" kern="100" dirty="0">
                    <a:latin typeface="微软雅黑" panose="020B0503020204020204" charset="-122"/>
                    <a:ea typeface="微软雅黑" panose="020B0503020204020204" charset="-122"/>
                    <a:cs typeface="Courier New" panose="02070309020205020404" pitchFamily="49" charset="0"/>
                  </a:rPr>
                  <a:t>授之书而习其句读者。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师说</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句读</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11"/>
              <p:cNvSpPr txBox="1"/>
              <p:nvPr/>
            </p:nvSpPr>
            <p:spPr>
              <a:xfrm>
                <a:off x="3135904" y="3204152"/>
                <a:ext cx="2703814"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
          <p:nvSpPr>
            <p:cNvPr id="16" name="TextBox 15"/>
            <p:cNvSpPr txBox="1"/>
            <p:nvPr/>
          </p:nvSpPr>
          <p:spPr>
            <a:xfrm>
              <a:off x="5112892" y="4882869"/>
              <a:ext cx="2656958"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en-US" altLang="zh-CN" sz="2080" kern="100" dirty="0">
                  <a:latin typeface="微软雅黑" panose="020B0503020204020204" charset="-122"/>
                  <a:ea typeface="微软雅黑" panose="020B0503020204020204" charset="-122"/>
                  <a:cs typeface="Courier New" panose="02070309020205020404" pitchFamily="49" charset="0"/>
                </a:rPr>
                <a:t>·  ·</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
        <p:nvSpPr>
          <p:cNvPr id="18" name="矩形 17"/>
          <p:cNvSpPr/>
          <p:nvPr/>
        </p:nvSpPr>
        <p:spPr>
          <a:xfrm>
            <a:off x="665134" y="3573282"/>
            <a:ext cx="7730729" cy="13585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9" name="矩形 18"/>
          <p:cNvSpPr/>
          <p:nvPr/>
        </p:nvSpPr>
        <p:spPr>
          <a:xfrm>
            <a:off x="723549" y="3645458"/>
            <a:ext cx="7841564"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6.</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古代长度单位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周制为八尺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汉制为七尺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这里应从周制。</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7.</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古人指文辞休止和停顿处。文辞语意已尽处为句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未尽而须停顿处为读。</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4596130"/>
          </a:xfrm>
          <a:prstGeom prst="rect">
            <a:avLst/>
          </a:prstGeom>
          <a:noFill/>
        </p:spPr>
        <p:txBody>
          <a:bodyPr wrap="square" rtlCol="0">
            <a:spAutoFit/>
          </a:bodyPr>
          <a:lstStyle/>
          <a:p>
            <a:pPr>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19.  </a:t>
            </a:r>
            <a:r>
              <a:rPr lang="zh-CN" altLang="en-US" sz="1695" kern="100" dirty="0">
                <a:latin typeface="微软雅黑" panose="020B0503020204020204" charset="-122"/>
                <a:ea typeface="微软雅黑" panose="020B0503020204020204" charset="-122"/>
                <a:cs typeface="Courier New" panose="02070309020205020404" pitchFamily="49" charset="0"/>
              </a:rPr>
              <a:t>下列关于文化常识的解说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蜉蝣是一种小飞虫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生存期很短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古人说它朝生暮死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人们常用它比喻人生短促。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古代打井至深处时地下水呈黄色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又因人死后埋于地下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故古人以地极深处黄泉地带为人死后居住的地下世界。</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古代称人行走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举足一次为“跬”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举足两次为“步”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故半步称“跬”。</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五声”也称“五音”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即我国古代五个音级中的宫、商、角、变徵、羽五个音级。</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38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38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38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4" name="矩形 13"/>
          <p:cNvSpPr/>
          <p:nvPr/>
        </p:nvSpPr>
        <p:spPr>
          <a:xfrm>
            <a:off x="692842" y="4703600"/>
            <a:ext cx="7730729" cy="7204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矩形 16"/>
          <p:cNvSpPr/>
          <p:nvPr/>
        </p:nvSpPr>
        <p:spPr>
          <a:xfrm>
            <a:off x="775968" y="4759018"/>
            <a:ext cx="7786147" cy="4311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五音”指宫、商、角、徵、羽五个音级。</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4509135"/>
          </a:xfrm>
          <a:prstGeom prst="rect">
            <a:avLst/>
          </a:prstGeom>
          <a:noFill/>
        </p:spPr>
        <p:txBody>
          <a:bodyPr wrap="square" rtlCol="0">
            <a:spAutoFit/>
          </a:bodyPr>
          <a:lstStyle/>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20.  </a:t>
            </a:r>
            <a:r>
              <a:rPr lang="zh-CN" altLang="en-US" sz="1695" kern="100" dirty="0">
                <a:latin typeface="微软雅黑" panose="020B0503020204020204" charset="-122"/>
                <a:ea typeface="微软雅黑" panose="020B0503020204020204" charset="-122"/>
                <a:cs typeface="Courier New" panose="02070309020205020404" pitchFamily="49" charset="0"/>
              </a:rPr>
              <a:t>下列关于文化常识的解说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朔漠”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指北方的沙漠地区。如杜甫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咏怀古迹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一去紫台连朔漠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独留青冢向黄昏。”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连衡”即“连横”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战国时张仪游说六国各自同秦国联合称连衡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与苏秦游说六国联合抗秦的合纵相对。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海内”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古代传说我国疆土四面环海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故称国境之内为海内。如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送杜少府之任蜀州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海内存知己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天涯若比邻。”</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在“臣所以去亲戚而事君者”中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亲戚”指的是外亲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也就是指跟自己家庭有婚姻关系或血缘关系的人。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706697" y="2597739"/>
            <a:ext cx="7730729" cy="130231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730465" y="2859884"/>
            <a:ext cx="7667110"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亲戚”是一个古今异义词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在此处指的是包括父母兄弟、妻子儿女等在内的内外亲属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而不是“外亲”。</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0551" y="2514613"/>
            <a:ext cx="7697024" cy="2437765"/>
          </a:xfrm>
          <a:prstGeom prst="rect">
            <a:avLst/>
          </a:prstGeom>
          <a:noFill/>
        </p:spPr>
        <p:txBody>
          <a:bodyPr wrap="square" rtlCol="0">
            <a:spAutoFit/>
          </a:bodyPr>
          <a:lstStyle/>
          <a:p>
            <a:pPr>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技法</a:t>
            </a:r>
            <a:r>
              <a:rPr lang="en-US" altLang="zh-CN" sz="1695" b="1" kern="100" dirty="0">
                <a:latin typeface="微软雅黑" panose="020B0503020204020204" charset="-122"/>
                <a:ea typeface="微软雅黑" panose="020B0503020204020204" charset="-122"/>
                <a:cs typeface="Courier New" panose="02070309020205020404" pitchFamily="49" charset="0"/>
              </a:rPr>
              <a:t>14</a:t>
            </a:r>
            <a:r>
              <a:rPr lang="zh-CN" altLang="en-US" sz="1695" b="1" kern="100" dirty="0">
                <a:latin typeface="微软雅黑" panose="020B0503020204020204" charset="-122"/>
                <a:ea typeface="微软雅黑" panose="020B0503020204020204" charset="-122"/>
                <a:cs typeface="Courier New" panose="02070309020205020404" pitchFamily="49" charset="0"/>
              </a:rPr>
              <a:t>　文化常识“两清”</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清楚常见的知识。中国古代文化博大精深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内涵十分丰富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并且有许多内容随着历史的发展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本身也在不断地发展演变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更显示出它的复杂性。它主要包括古代文学常识和古代文化常识。古代的文化常识主要包括以下几个方面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姓名和称谓、官职和科举、地理和刑法、宗法和礼俗、服饰和器物、历法和天文、古代音乐等。对于这些常识都要有所了解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然后再结合具体的语境来分辨。</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nvGrpSpPr>
          <p:cNvPr id="14" name="组合 38"/>
          <p:cNvGrpSpPr/>
          <p:nvPr/>
        </p:nvGrpSpPr>
        <p:grpSpPr>
          <a:xfrm>
            <a:off x="778528" y="1947871"/>
            <a:ext cx="1394613" cy="398780"/>
            <a:chOff x="2074961" y="4329310"/>
            <a:chExt cx="2909614" cy="626678"/>
          </a:xfrm>
        </p:grpSpPr>
        <p:pic>
          <p:nvPicPr>
            <p:cNvPr id="16"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7" name="矩形 16"/>
            <p:cNvSpPr/>
            <p:nvPr/>
          </p:nvSpPr>
          <p:spPr>
            <a:xfrm>
              <a:off x="2271353" y="4329310"/>
              <a:ext cx="2713222" cy="626678"/>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考点精讲</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7"/>
          <p:cNvGrpSpPr/>
          <p:nvPr/>
        </p:nvGrpSpPr>
        <p:grpSpPr>
          <a:xfrm>
            <a:off x="748260" y="1932730"/>
            <a:ext cx="7811032" cy="3489325"/>
            <a:chOff x="1944540" y="2772718"/>
            <a:chExt cx="20298918" cy="9067883"/>
          </a:xfrm>
        </p:grpSpPr>
        <p:sp>
          <p:nvSpPr>
            <p:cNvPr id="69" name="TextBox 68"/>
            <p:cNvSpPr txBox="1"/>
            <p:nvPr/>
          </p:nvSpPr>
          <p:spPr>
            <a:xfrm>
              <a:off x="1944540" y="2772718"/>
              <a:ext cx="20002640" cy="9067883"/>
            </a:xfrm>
            <a:prstGeom prst="rect">
              <a:avLst/>
            </a:prstGeom>
            <a:noFill/>
          </p:spPr>
          <p:txBody>
            <a:bodyPr wrap="square" rtlCol="0">
              <a:spAutoFit/>
            </a:bodyPr>
            <a:lstStyle/>
            <a:p>
              <a:pPr>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技法小练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下列对文中加点词语相关内容的解说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薛季昶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绛州龙门人也。则天初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上封事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解褐拜监察御史。频按制狱称旨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累迁御史中丞。有汴州孝女李氏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年八岁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父卒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柩殡在堂十馀载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每日哭临无限。及年长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母欲嫁之。遂截发自誓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请在家终养。及丧母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家无丈夫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自营棺椁。州里钦其至孝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送葬者千馀人。葬毕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庐于墓侧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蓬头跣足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负土成坟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手植松柏数百株。季昶列上其状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有制特表门闾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赐以粟帛。</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6" name="TextBox 15"/>
            <p:cNvSpPr txBox="1"/>
            <p:nvPr/>
          </p:nvSpPr>
          <p:spPr>
            <a:xfrm>
              <a:off x="11665620" y="4860781"/>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7" name="TextBox 16"/>
            <p:cNvSpPr txBox="1"/>
            <p:nvPr/>
          </p:nvSpPr>
          <p:spPr>
            <a:xfrm>
              <a:off x="19586500" y="4881151"/>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723549" y="1932730"/>
            <a:ext cx="7697024" cy="2809875"/>
            <a:chOff x="1880324" y="2772718"/>
            <a:chExt cx="20002640" cy="7302163"/>
          </a:xfrm>
        </p:grpSpPr>
        <p:sp>
          <p:nvSpPr>
            <p:cNvPr id="69" name="TextBox 68"/>
            <p:cNvSpPr txBox="1"/>
            <p:nvPr/>
          </p:nvSpPr>
          <p:spPr>
            <a:xfrm>
              <a:off x="1880324" y="2772718"/>
              <a:ext cx="20002640" cy="7302163"/>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引申义</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引申义是从本义引申出来的意义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同基本意义相类似、相对立或相关联。词义的引申方式主要有以下两种</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连锁式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本义和引申义环环相扣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步步延伸开去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因此各引申义与本义之间的联系有密有疏。例如</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寒         本义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冷                            引申义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贫寒        　         引申义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恐惧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害怕</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水为之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而寒于水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大庇天下寒士俱欢颜</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大渡桥横铁索寒</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75000"/>
                    <a:lumOff val="25000"/>
                  </a:schemeClr>
                </a:solidFill>
                <a:latin typeface="微软雅黑" panose="020B0503020204020204" charset="-122"/>
                <a:ea typeface="微软雅黑" panose="020B0503020204020204" charset="-122"/>
              </a:endParaRPr>
            </a:p>
          </p:txBody>
        </p:sp>
        <p:cxnSp>
          <p:nvCxnSpPr>
            <p:cNvPr id="11" name="直接箭头连接符 10"/>
            <p:cNvCxnSpPr/>
            <p:nvPr/>
          </p:nvCxnSpPr>
          <p:spPr>
            <a:xfrm>
              <a:off x="2592612" y="7597254"/>
              <a:ext cx="136815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9" name="直接箭头连接符 18"/>
            <p:cNvCxnSpPr/>
            <p:nvPr/>
          </p:nvCxnSpPr>
          <p:spPr>
            <a:xfrm>
              <a:off x="5976988" y="7597254"/>
              <a:ext cx="4392488"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21" name="直接箭头连接符 20"/>
            <p:cNvCxnSpPr/>
            <p:nvPr/>
          </p:nvCxnSpPr>
          <p:spPr>
            <a:xfrm>
              <a:off x="13465820" y="7596279"/>
              <a:ext cx="3168352"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17"/>
          <p:cNvGrpSpPr/>
          <p:nvPr/>
        </p:nvGrpSpPr>
        <p:grpSpPr>
          <a:xfrm>
            <a:off x="723549" y="2144100"/>
            <a:ext cx="7697024" cy="2470150"/>
            <a:chOff x="1944540" y="2772718"/>
            <a:chExt cx="20002640" cy="6419302"/>
          </a:xfrm>
        </p:grpSpPr>
        <p:grpSp>
          <p:nvGrpSpPr>
            <p:cNvPr id="5" name="组合 15"/>
            <p:cNvGrpSpPr/>
            <p:nvPr/>
          </p:nvGrpSpPr>
          <p:grpSpPr>
            <a:xfrm>
              <a:off x="1944540" y="2772718"/>
              <a:ext cx="20002640" cy="6419302"/>
              <a:chOff x="1944540" y="2772718"/>
              <a:chExt cx="20002640" cy="6419302"/>
            </a:xfrm>
          </p:grpSpPr>
          <p:sp>
            <p:nvSpPr>
              <p:cNvPr id="69" name="TextBox 68"/>
              <p:cNvSpPr txBox="1"/>
              <p:nvPr/>
            </p:nvSpPr>
            <p:spPr>
              <a:xfrm>
                <a:off x="1944540" y="2772718"/>
                <a:ext cx="20002640" cy="6419302"/>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久视元年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季昶自定州刺史入为雍州长史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威名甚著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前后京尹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无及之者。</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季昶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仰药而死。睿宗即位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下制曰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故儋州司马薛季昶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刚干义烈。早承先顾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驱策中外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绩誉昭宣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有庄、汤之推举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同汲黯之强直。属丑正操衡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除其异己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横加窜责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卒至殂亡。言念忠冤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有怀嘉悼。可赠左御史大夫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仍同敬晖等例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与一子官。”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旧唐书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有删改</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2800844" y="3087347"/>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7" name="TextBox 16"/>
            <p:cNvSpPr txBox="1"/>
            <p:nvPr/>
          </p:nvSpPr>
          <p:spPr>
            <a:xfrm>
              <a:off x="9065540" y="5784654"/>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3978910"/>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“褐”是指粗布或粗布衣服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解褐”是指脱去粗布衣服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比喻入仕为官。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累迁”也可说“迁累”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都指多次升迁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在古代多指变动官职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一般不涉及贬职等官位的变化情况。</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久视元年”是以皇帝的年号纪年的方法。此外古代还有用干支纪年或年号与干支合起来纪年的方法。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赠”是古代朝廷为表彰大臣的功绩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在大臣死后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追赠大臣一个较高的官职或称号。被追赠的人多为非正常死亡。</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38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38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4" name="矩形 13"/>
          <p:cNvSpPr/>
          <p:nvPr/>
        </p:nvSpPr>
        <p:spPr>
          <a:xfrm>
            <a:off x="590146" y="4565057"/>
            <a:ext cx="7730729" cy="7204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矩形 16"/>
          <p:cNvSpPr/>
          <p:nvPr/>
        </p:nvSpPr>
        <p:spPr>
          <a:xfrm>
            <a:off x="775968" y="4759018"/>
            <a:ext cx="7786147" cy="4311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被追赠的人多为非正常死亡”说法不当。</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665134" y="2015856"/>
            <a:ext cx="7758438" cy="34081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矩形 16"/>
          <p:cNvSpPr/>
          <p:nvPr/>
        </p:nvSpPr>
        <p:spPr>
          <a:xfrm>
            <a:off x="665134" y="2126691"/>
            <a:ext cx="7786147" cy="382968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薛季昶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是绛州龙门人。武则天初年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呈上密封的奏章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由此入仕</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被授予监察御史一职。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多次审理案件都很符合皇帝的旨意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多次升迁做了御史中丞。汴州有个姓李的孝顺女子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八岁时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父亲去世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她父亲的灵柩在厅堂里放了十多年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她每天到灵前不停地哭泣。等到长大后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她的母亲准备让她出嫁。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于是剪掉头发自己发誓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请求在家奉养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母亲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以终其天年。等到母亲去世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家里没有男子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她自己置办棺材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下葬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。州里的人钦佩她的至诚之孝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前来送葬的有一千多人。埋葬完毕</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在墓旁盖了一所茅庐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蓬头赤脚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背来黄土建成坟墓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亲手种植了数百棵松柏。薛季昶把她的事迹陈列上奏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皇上下诏书特别表彰乡里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赐给她粮食布帛。</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665134" y="2015856"/>
            <a:ext cx="7758438" cy="34081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矩形 16"/>
          <p:cNvSpPr/>
          <p:nvPr/>
        </p:nvSpPr>
        <p:spPr>
          <a:xfrm>
            <a:off x="665134" y="2126691"/>
            <a:ext cx="7786147" cy="2809875"/>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久视元年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薛季昶由定州刺史入京任雍州长史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声名卓著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前后担任京兆尹官职的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没有能赶上他的人。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薛季昶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服毒药而死。睿宗即位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颁布诏令说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已故儋州司马薛季昶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正直有才干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忠义节烈。以前受到前朝的眷顾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历任内外官职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政绩和声誉显扬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有楚庄王、商汤一样举荐贤能的美德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有同汲黯一样刚强正直的品行。适逢嫉恨正直的人操持权柄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排斥异己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他无缘无故被放逐责罚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最终惨死。念及他的忠诚和冤屈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对他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常怀赞美和悼念之情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可以追赠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季昶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为左御史大夫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仍然同敬晖等人同列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授予他的一个儿子官职。”</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0551" y="2154400"/>
            <a:ext cx="7697024" cy="2470150"/>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清楚易混易错点。古代文化常识中有一些易混知识点要分清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如“谥号”</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古代帝王、大臣等死后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据其生平事迹评定的称号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如文帝、武帝、哀帝、炀帝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、“庙号”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是指皇帝死后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在太庙立室奉祀时特起的名号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如高祖、太宗等。习惯上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唐朝以前对殁世的皇帝简称谥号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如汉武帝、隋炀帝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唐朝以后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由于谥号文字加长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则改称庙号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如唐太宗、宋太祖。到了明清两代才用年号来称呼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、“年号”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纪年的名称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亦是帝王用的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如“贞观”是唐太宗李世民的年号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的区别等等。</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267329" y="1972359"/>
            <a:ext cx="8347380" cy="4848860"/>
            <a:chOff x="694721" y="2875703"/>
            <a:chExt cx="21692753" cy="12600975"/>
          </a:xfrm>
        </p:grpSpPr>
        <p:grpSp>
          <p:nvGrpSpPr>
            <p:cNvPr id="4" name="组合 17"/>
            <p:cNvGrpSpPr/>
            <p:nvPr/>
          </p:nvGrpSpPr>
          <p:grpSpPr>
            <a:xfrm>
              <a:off x="2023200" y="2875703"/>
              <a:ext cx="20364274" cy="12600975"/>
              <a:chOff x="2023200" y="2875703"/>
              <a:chExt cx="20364274" cy="12600975"/>
            </a:xfrm>
          </p:grpSpPr>
          <p:grpSp>
            <p:nvGrpSpPr>
              <p:cNvPr id="5" name="组合 15"/>
              <p:cNvGrpSpPr/>
              <p:nvPr/>
            </p:nvGrpSpPr>
            <p:grpSpPr>
              <a:xfrm>
                <a:off x="2023200" y="2875703"/>
                <a:ext cx="20002640" cy="12600975"/>
                <a:chOff x="2023200" y="2875703"/>
                <a:chExt cx="20002640" cy="12600975"/>
              </a:xfrm>
            </p:grpSpPr>
            <p:sp>
              <p:nvSpPr>
                <p:cNvPr id="69" name="TextBox 68"/>
                <p:cNvSpPr txBox="1"/>
                <p:nvPr/>
              </p:nvSpPr>
              <p:spPr>
                <a:xfrm>
                  <a:off x="2023200" y="2875703"/>
                  <a:ext cx="20002640" cy="12600975"/>
                </a:xfrm>
                <a:prstGeom prst="rect">
                  <a:avLst/>
                </a:prstGeom>
                <a:noFill/>
              </p:spPr>
              <p:txBody>
                <a:bodyPr wrap="square" rtlCol="0">
                  <a:spAutoFit/>
                </a:bodyPr>
                <a:lstStyle/>
                <a:p>
                  <a:pPr>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技法小练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下列对文中加点词语相关内容的解说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高弘图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字研文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胶州人。万历三十八年进士。授中书舍人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擢御史。天启初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陈时政八患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请用邹元标、赵南星。巡按陕西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题荐属吏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赵南星纠之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弘图不能无望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代还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移疾去。魏忠贤亟攻东林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其党以弘图尝与南星有隙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召起弘图故官。入都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则杨涟、左光斗、魏大中等已下诏狱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锻炼严酷。弘图果疏论南星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然言“国是已明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雷霆不宜频击”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诏狱诸臣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生杀宜听司败法”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则颇谓忠贤过当者。疏中又引汉元帝乘船事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忠贤方导帝游幸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矫旨切责之。后谏帝毋出跸东郊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又极论前陕西巡抚乔应甲罪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又尝语刺崔呈秀。呈秀、应甲皆忠贤党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由是忠贤大怒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拟顺天巡按不用。弘图乞归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遂令闲住。崇祯十六年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召拜南京兵部右侍郎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就迁户部尚书。国破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逃野寺中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绝粒而卒。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节选自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高弘图传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有删改</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3" name="TextBox 12"/>
                <p:cNvSpPr txBox="1"/>
                <p:nvPr/>
              </p:nvSpPr>
              <p:spPr>
                <a:xfrm>
                  <a:off x="16966439" y="5004797"/>
                  <a:ext cx="223224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14"/>
                <p:cNvSpPr txBox="1"/>
                <p:nvPr/>
              </p:nvSpPr>
              <p:spPr>
                <a:xfrm>
                  <a:off x="17543660" y="11095860"/>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6" name="TextBox 15"/>
              <p:cNvSpPr txBox="1"/>
              <p:nvPr/>
            </p:nvSpPr>
            <p:spPr>
              <a:xfrm>
                <a:off x="19730516" y="8425607"/>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7" name="TextBox 16"/>
              <p:cNvSpPr txBox="1"/>
              <p:nvPr/>
            </p:nvSpPr>
            <p:spPr>
              <a:xfrm>
                <a:off x="3528716" y="11095860"/>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4" name="TextBox 15"/>
            <p:cNvSpPr txBox="1"/>
            <p:nvPr/>
          </p:nvSpPr>
          <p:spPr>
            <a:xfrm>
              <a:off x="694721" y="9321514"/>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3829685"/>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御史”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专门作为监察性质的官职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负责监察朝廷、诸侯、官吏的失职和不法行为。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元帝”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庙号。庙号是古代帝王、大臣等死后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据其生平事迹评定的称号。</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乞归”和“乞骸骨、请辞、告老”意思相同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都是“请求辞职回乡”之意。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户部尚书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是六部中户部的最高长官。户部尚书主要负责国家财政、户籍、赋税等事。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4" name="矩形 13"/>
          <p:cNvSpPr/>
          <p:nvPr/>
        </p:nvSpPr>
        <p:spPr>
          <a:xfrm>
            <a:off x="692842" y="4204844"/>
            <a:ext cx="7871832" cy="791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矩形 16"/>
          <p:cNvSpPr/>
          <p:nvPr/>
        </p:nvSpPr>
        <p:spPr>
          <a:xfrm>
            <a:off x="692842" y="4354171"/>
            <a:ext cx="7871832"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元帝”是谥号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谥号是古代帝王、大臣等死后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据其生平事迹评定的称号。</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665134" y="2015856"/>
            <a:ext cx="7758438" cy="34081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矩形 16"/>
          <p:cNvSpPr/>
          <p:nvPr/>
        </p:nvSpPr>
        <p:spPr>
          <a:xfrm>
            <a:off x="665134" y="2126691"/>
            <a:ext cx="7732442" cy="348932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高弘图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字研文</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是胶州人。万历三十八年考中进士。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被授予中书舍人一职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被提升为御史。天启初年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高弘图上书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陈述当时政治的八项弊端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请求任用邹元标、赵南星。他巡察陕西时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上奏章推荐手下的官吏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赵南星检举他的过失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高弘图不可能不怨恨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被人接任官职返朝后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称病回乡去了。魏忠贤急于攻击东林党人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他的同伙认为高弘图曾经与赵南星有矛盾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召高弘图出来担任原职。高弘图进京以后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杨涟、左光斗、魏大中等人已经被关进了监狱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罗织罪名十分严酷。高弘图果然上书弹劾赵南星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奏疏中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说“国事现已明了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打击不应太频繁”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监狱中的几个大臣</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对他们的生杀应该由司法机关来决定”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颇有指责魏忠贤过分的意思。</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665134" y="2015856"/>
            <a:ext cx="7758438" cy="34081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矩形 16"/>
          <p:cNvSpPr/>
          <p:nvPr/>
        </p:nvSpPr>
        <p:spPr>
          <a:xfrm>
            <a:off x="665134" y="2126691"/>
            <a:ext cx="7732442" cy="2470150"/>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奏疏中又援引了汉元帝乘船游玩的事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当时魏忠贤正引导皇帝出游</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所以魏忠贤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不高兴了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假托皇帝的诏书严厉斥责了他。后来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高弘图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又劝谏皇帝不要到东郊出游</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又极力论述原陕西巡抚乔应甲的罪行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还曾用言语指责崔呈秀。呈秀、应甲都是魏忠贤的同党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魏忠贤很生气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朝廷拟让高弘图出任顺天巡按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魏忠贤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不用他。高弘图请求辞职回乡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朝廷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就免去他的官职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令他回家闲住。崇祯十六年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朝廷召他出任南京兵部右侍郎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到任后升为户部尚书。国家灭亡以后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逃进野外一座寺庙中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绝食而死。</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3489325"/>
          </a:xfrm>
          <a:prstGeom prst="rect">
            <a:avLst/>
          </a:prstGeom>
          <a:noFill/>
        </p:spPr>
        <p:txBody>
          <a:bodyPr wrap="square" rtlCol="0">
            <a:spAutoFit/>
          </a:bodyPr>
          <a:lstStyle/>
          <a:p>
            <a:pPr>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技法</a:t>
            </a:r>
            <a:r>
              <a:rPr lang="en-US" altLang="zh-CN" sz="1695" b="1" kern="100" dirty="0">
                <a:latin typeface="微软雅黑" panose="020B0503020204020204" charset="-122"/>
                <a:ea typeface="微软雅黑" panose="020B0503020204020204" charset="-122"/>
                <a:cs typeface="Courier New" panose="02070309020205020404" pitchFamily="49" charset="0"/>
              </a:rPr>
              <a:t>15</a:t>
            </a:r>
            <a:r>
              <a:rPr lang="zh-CN" altLang="en-US" sz="1695" b="1" kern="100" dirty="0">
                <a:latin typeface="微软雅黑" panose="020B0503020204020204" charset="-122"/>
                <a:ea typeface="微软雅黑" panose="020B0503020204020204" charset="-122"/>
                <a:cs typeface="Courier New" panose="02070309020205020404" pitchFamily="49" charset="0"/>
              </a:rPr>
              <a:t>　文化常识记忆“两法”</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高考对文化常识的考查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大多停留在识记层面上。因此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掌握一些识记技巧对考生来说是十分必要的。常用的方法有以下两种</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1. </a:t>
            </a:r>
            <a:r>
              <a:rPr lang="zh-CN" altLang="en-US" sz="1695" kern="100" dirty="0">
                <a:latin typeface="微软雅黑" panose="020B0503020204020204" charset="-122"/>
                <a:ea typeface="微软雅黑" panose="020B0503020204020204" charset="-122"/>
                <a:cs typeface="Courier New" panose="02070309020205020404" pitchFamily="49" charset="0"/>
              </a:rPr>
              <a:t>分类串记法。古代文化常识可考查的内容很多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这就要求我们在平时的学习中关注中国古代文化常识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通过查找资料等方法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分类积累并串记相关的文化常识。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23549" y="1972063"/>
            <a:ext cx="7697024" cy="3149600"/>
            <a:chOff x="1880324" y="2874936"/>
            <a:chExt cx="20002640" cy="8185023"/>
          </a:xfrm>
        </p:grpSpPr>
        <p:sp>
          <p:nvSpPr>
            <p:cNvPr id="69" name="TextBox 68"/>
            <p:cNvSpPr txBox="1"/>
            <p:nvPr/>
          </p:nvSpPr>
          <p:spPr>
            <a:xfrm>
              <a:off x="1880324" y="2874936"/>
              <a:ext cx="20002640" cy="8185023"/>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辐射式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词义的引申环绕着一个中心向不同的方向展开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各引申义与本义之间的联系紧密度相同。例如</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不难看出词义引申的一般规律是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由具体到抽象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由个别到一般。</a:t>
              </a:r>
              <a:endParaRPr lang="zh-CN" altLang="en-US" sz="1695" dirty="0">
                <a:latin typeface="微软雅黑" panose="020B0503020204020204" charset="-122"/>
                <a:ea typeface="微软雅黑" panose="020B0503020204020204" charset="-122"/>
              </a:endParaRPr>
            </a:p>
          </p:txBody>
        </p:sp>
        <p:pic>
          <p:nvPicPr>
            <p:cNvPr id="11" name="图片 10" descr="C:\Documents and Settings\Administrator\Application Data\Tencent\Users\53632416\QQ\WinTemp\RichOle\CWALS$46)TG3MA6J9CYAWJW.png"/>
            <p:cNvPicPr/>
            <p:nvPr/>
          </p:nvPicPr>
          <p:blipFill>
            <a:blip r:embed="rId1" cstate="print"/>
            <a:srcRect/>
            <a:stretch>
              <a:fillRect/>
            </a:stretch>
          </p:blipFill>
          <p:spPr bwMode="auto">
            <a:xfrm>
              <a:off x="3672732" y="4928562"/>
              <a:ext cx="15625736" cy="4828932"/>
            </a:xfrm>
            <a:prstGeom prst="rect">
              <a:avLst/>
            </a:prstGeom>
            <a:noFill/>
            <a:ln w="9525">
              <a:noFill/>
              <a:miter lim="800000"/>
              <a:headEnd/>
              <a:tailEnd/>
            </a:ln>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4848860"/>
          </a:xfrm>
          <a:prstGeom prst="rect">
            <a:avLst/>
          </a:prstGeom>
          <a:noFill/>
        </p:spPr>
        <p:txBody>
          <a:bodyPr wrap="square" rtlCol="0">
            <a:spAutoFit/>
          </a:bodyPr>
          <a:lstStyle/>
          <a:p>
            <a:pPr>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技法小练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下列关于文化常识的解说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在汉代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选官制度有察举制和征辟制。所谓察举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就是由公卿、列侯、刺史及郡国守相等推举人才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由朝廷考核后任以官职。征辟一般对被征辟者的资历不限制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只看才学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是当时一种比较自由的仕宦途径。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进士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中国古代科举制度中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通过朝廷最后一级考试者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称为进士。古代科举考试按照等级次序先后分为童生试、乡试、会试、殿试。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秋试”因考期在秋季八月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故又称秋闱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是对科举制度中乡试的借代性叫法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考中者称为进士。</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2470150"/>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殿试录取榜单中一甲第一名称状元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第二名称榜眼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第三名称探花。状元、榜眼、探花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就像一个鼎的三只足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所以又称三鼎甲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状元居三鼎甲之首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因而状元又被称为鼎元。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692842" y="4204844"/>
            <a:ext cx="7871832" cy="7913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692842" y="4354171"/>
            <a:ext cx="7871832" cy="4311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乡试考中者称为举人。殿试的一、二、三甲统称进士。</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778528" y="2043565"/>
            <a:ext cx="7697024" cy="3149600"/>
            <a:chOff x="2023200" y="3060750"/>
            <a:chExt cx="20002640" cy="8185023"/>
          </a:xfrm>
        </p:grpSpPr>
        <p:grpSp>
          <p:nvGrpSpPr>
            <p:cNvPr id="4" name="组合 3"/>
            <p:cNvGrpSpPr/>
            <p:nvPr/>
          </p:nvGrpSpPr>
          <p:grpSpPr>
            <a:xfrm>
              <a:off x="2023200" y="3060750"/>
              <a:ext cx="20002640" cy="8185023"/>
              <a:chOff x="2023200" y="3060750"/>
              <a:chExt cx="20002640" cy="8185023"/>
            </a:xfrm>
          </p:grpSpPr>
          <p:sp>
            <p:nvSpPr>
              <p:cNvPr id="28" name="矩形: 圆角 27"/>
              <p:cNvSpPr/>
              <p:nvPr/>
            </p:nvSpPr>
            <p:spPr>
              <a:xfrm>
                <a:off x="14279020" y="4891930"/>
                <a:ext cx="3435271" cy="720033"/>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7" name="矩形: 圆角 26"/>
              <p:cNvSpPr/>
              <p:nvPr/>
            </p:nvSpPr>
            <p:spPr>
              <a:xfrm>
                <a:off x="10873532" y="4836616"/>
                <a:ext cx="2808312" cy="720033"/>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6" name="矩形: 圆角 25"/>
              <p:cNvSpPr/>
              <p:nvPr/>
            </p:nvSpPr>
            <p:spPr>
              <a:xfrm>
                <a:off x="7561164" y="4932957"/>
                <a:ext cx="2808312" cy="720033"/>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1" name="矩形: 圆角 20"/>
              <p:cNvSpPr/>
              <p:nvPr/>
            </p:nvSpPr>
            <p:spPr>
              <a:xfrm>
                <a:off x="3096668" y="4932958"/>
                <a:ext cx="3998630" cy="720033"/>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9" name="TextBox 68"/>
              <p:cNvSpPr txBox="1"/>
              <p:nvPr/>
            </p:nvSpPr>
            <p:spPr>
              <a:xfrm>
                <a:off x="2023200" y="3060750"/>
                <a:ext cx="20002640" cy="8185023"/>
              </a:xfrm>
              <a:prstGeom prst="rect">
                <a:avLst/>
              </a:prstGeom>
              <a:noFill/>
            </p:spPr>
            <p:txBody>
              <a:bodyPr wrap="square" rtlCol="0">
                <a:spAutoFit/>
              </a:bodyPr>
              <a:lstStyle/>
              <a:p>
                <a:pPr>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联想记忆法。识记文化常识要进行相关的联想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或相似联想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或相反联想。如记忆官职变动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可以进行如下相关联想</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任、拜、除、征➝迁、擢、拔➝调、移、徙➝罢、贬、左迁</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授予官职             提升官职        调动官职     免除或降低官职</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这样举一反三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便能较系统地记住许多知识。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pSp>
        <p:cxnSp>
          <p:nvCxnSpPr>
            <p:cNvPr id="9" name="直接箭头连接符 8"/>
            <p:cNvCxnSpPr/>
            <p:nvPr/>
          </p:nvCxnSpPr>
          <p:spPr>
            <a:xfrm>
              <a:off x="5688956" y="6157094"/>
              <a:ext cx="2016224"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10153452" y="6152874"/>
              <a:ext cx="1152128"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13681844" y="6152874"/>
              <a:ext cx="720080"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4848860"/>
          </a:xfrm>
          <a:prstGeom prst="rect">
            <a:avLst/>
          </a:prstGeom>
          <a:noFill/>
        </p:spPr>
        <p:txBody>
          <a:bodyPr wrap="square" rtlCol="0">
            <a:spAutoFit/>
          </a:bodyPr>
          <a:lstStyle/>
          <a:p>
            <a:pPr>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技法小练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下列关于文化常识的解说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迁”是古代官职调动的一种叫法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一般指升职。表达“降职”意思的时候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古代常常用“左迁”一词。</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古代常用的纪年法有干支纪年法、王公即位年次纪年法、年号纪年法、年号干支兼用法等。如“正统二年”中的“正统”是年号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这里采用的是年号纪年法。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谥号”“庙号”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唐朝以前对殁世的皇帝一般简称谥号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如汉武帝、隋炀帝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唐朝以后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由于谥号的文字加长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则改称庙号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如唐太宗、宋太祖等。</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提升官职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其他如“除”“拔”“拜”也指官职的提升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改”“徙”“调”等都可以表示官职的变动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而“出”特指离京外调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入”则指入京为官。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3829685"/>
          </a:xfrm>
          <a:prstGeom prst="rect">
            <a:avLst/>
          </a:prstGeom>
          <a:noFill/>
        </p:spPr>
        <p:txBody>
          <a:bodyPr wrap="square" rtlCol="0">
            <a:spAutoFit/>
          </a:bodyPr>
          <a:lstStyle/>
          <a:p>
            <a:pPr>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技法</a:t>
            </a:r>
            <a:r>
              <a:rPr lang="en-US" altLang="zh-CN" sz="1695" b="1" kern="100" dirty="0">
                <a:latin typeface="微软雅黑" panose="020B0503020204020204" charset="-122"/>
                <a:ea typeface="微软雅黑" panose="020B0503020204020204" charset="-122"/>
                <a:cs typeface="Courier New" panose="02070309020205020404" pitchFamily="49" charset="0"/>
              </a:rPr>
              <a:t>16</a:t>
            </a:r>
            <a:r>
              <a:rPr lang="zh-CN" altLang="en-US" sz="1695" b="1" kern="100" dirty="0">
                <a:latin typeface="微软雅黑" panose="020B0503020204020204" charset="-122"/>
                <a:ea typeface="微软雅黑" panose="020B0503020204020204" charset="-122"/>
                <a:cs typeface="Courier New" panose="02070309020205020404" pitchFamily="49" charset="0"/>
              </a:rPr>
              <a:t>　 古代文化常识的推断技法</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随文命题的古代文化知识题考查考生的理解和推断能力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实际上就是考查文言实词在文中的含义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只不过这个实词具有文化内涵。碰到不熟悉的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考生要根据语境或拆分词语来判断。</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对古代文化知识正误的判断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主要靠复习备考时的大量积累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但在考场上碰到平时没积累到的文化知识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就需要通过语境或拆分词语来判断选项的解说是否正确。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3489325"/>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1.</a:t>
            </a:r>
            <a:r>
              <a:rPr lang="zh-CN" altLang="en-US" sz="1695" kern="100" dirty="0">
                <a:latin typeface="微软雅黑" panose="020B0503020204020204" charset="-122"/>
                <a:ea typeface="微软雅黑" panose="020B0503020204020204" charset="-122"/>
                <a:cs typeface="Courier New" panose="02070309020205020404" pitchFamily="49" charset="0"/>
              </a:rPr>
              <a:t>分析语境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把握选项解说正误。解答这类题目时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要注重把握具体的语境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根据语句体现出来的相关背景、句意等来判断。比如</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年高考语文全国卷</a:t>
            </a:r>
            <a:r>
              <a:rPr lang="en-US" altLang="zh-CN" sz="1695" kern="100" dirty="0">
                <a:latin typeface="微软雅黑" panose="020B0503020204020204" charset="-122"/>
                <a:ea typeface="微软雅黑" panose="020B0503020204020204" charset="-122"/>
                <a:cs typeface="Courier New" panose="02070309020205020404" pitchFamily="49" charset="0"/>
              </a:rPr>
              <a:t>Ⅲ</a:t>
            </a:r>
            <a:r>
              <a:rPr lang="zh-CN" altLang="en-US" sz="1695" kern="100" dirty="0">
                <a:latin typeface="微软雅黑" panose="020B0503020204020204" charset="-122"/>
                <a:ea typeface="微软雅黑" panose="020B0503020204020204" charset="-122"/>
                <a:cs typeface="Courier New" panose="02070309020205020404" pitchFamily="49" charset="0"/>
              </a:rPr>
              <a:t>中第</a:t>
            </a:r>
            <a:r>
              <a:rPr lang="en-US" altLang="zh-CN" sz="1695" kern="100" dirty="0">
                <a:latin typeface="微软雅黑" panose="020B0503020204020204" charset="-122"/>
                <a:ea typeface="微软雅黑" panose="020B0503020204020204" charset="-122"/>
                <a:cs typeface="Courier New" panose="02070309020205020404" pitchFamily="49" charset="0"/>
              </a:rPr>
              <a:t>11</a:t>
            </a:r>
            <a:r>
              <a:rPr lang="zh-CN" altLang="en-US" sz="1695" kern="100" dirty="0">
                <a:latin typeface="微软雅黑" panose="020B0503020204020204" charset="-122"/>
                <a:ea typeface="微软雅黑" panose="020B0503020204020204" charset="-122"/>
                <a:cs typeface="Courier New" panose="02070309020205020404" pitchFamily="49" charset="0"/>
              </a:rPr>
              <a:t>题的</a:t>
            </a:r>
            <a:r>
              <a:rPr lang="en-US" altLang="zh-CN" sz="1695" kern="100" dirty="0">
                <a:latin typeface="微软雅黑" panose="020B0503020204020204" charset="-122"/>
                <a:ea typeface="微软雅黑" panose="020B0503020204020204" charset="-122"/>
                <a:cs typeface="Courier New" panose="02070309020205020404" pitchFamily="49" charset="0"/>
              </a:rPr>
              <a:t>D</a:t>
            </a:r>
            <a:r>
              <a:rPr lang="zh-CN" altLang="en-US" sz="1695" kern="100" dirty="0">
                <a:latin typeface="微软雅黑" panose="020B0503020204020204" charset="-122"/>
                <a:ea typeface="微软雅黑" panose="020B0503020204020204" charset="-122"/>
                <a:cs typeface="Courier New" panose="02070309020205020404" pitchFamily="49" charset="0"/>
              </a:rPr>
              <a:t>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御名指皇帝名讳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古代与皇帝有关的事物前常加‘御’字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如御玺指皇帝印信”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根据原文“诜怒。会诜馆辽使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纯礼主宴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诜诬其辄斥御名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罢为端明殿学士、知颍昌府”分析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选项解释“御名”指皇帝名讳是正确的。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3829685"/>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a:t>
            </a:r>
            <a:r>
              <a:rPr lang="zh-CN" altLang="en-US" sz="1695" kern="100" dirty="0">
                <a:latin typeface="微软雅黑" panose="020B0503020204020204" charset="-122"/>
                <a:ea typeface="微软雅黑" panose="020B0503020204020204" charset="-122"/>
                <a:cs typeface="Courier New" panose="02070309020205020404" pitchFamily="49" charset="0"/>
              </a:rPr>
              <a:t>拆分词语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把握词语整体意思。虽然文化知识的意思未必就是构成这个词语的各个语素意思的叠加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但通过每个语素的意思能够进行初步判断。比如</a:t>
            </a:r>
            <a:r>
              <a:rPr lang="en-US" altLang="zh-CN" sz="1695" kern="100" dirty="0">
                <a:latin typeface="微软雅黑" panose="020B0503020204020204" charset="-122"/>
                <a:ea typeface="微软雅黑" panose="020B0503020204020204" charset="-122"/>
                <a:cs typeface="Courier New" panose="02070309020205020404" pitchFamily="49" charset="0"/>
              </a:rPr>
              <a:t>2018</a:t>
            </a:r>
            <a:r>
              <a:rPr lang="zh-CN" altLang="en-US" sz="1695" kern="100" dirty="0">
                <a:latin typeface="微软雅黑" panose="020B0503020204020204" charset="-122"/>
                <a:ea typeface="微软雅黑" panose="020B0503020204020204" charset="-122"/>
                <a:cs typeface="Courier New" panose="02070309020205020404" pitchFamily="49" charset="0"/>
              </a:rPr>
              <a:t>年高考语文全国卷</a:t>
            </a:r>
            <a:r>
              <a:rPr lang="en-US" altLang="zh-CN" sz="1695" kern="100" dirty="0">
                <a:latin typeface="微软雅黑" panose="020B0503020204020204" charset="-122"/>
                <a:ea typeface="微软雅黑" panose="020B0503020204020204" charset="-122"/>
                <a:cs typeface="Courier New" panose="02070309020205020404" pitchFamily="49" charset="0"/>
              </a:rPr>
              <a:t>Ⅲ</a:t>
            </a:r>
            <a:r>
              <a:rPr lang="zh-CN" altLang="en-US" sz="1695" kern="100" dirty="0">
                <a:latin typeface="微软雅黑" panose="020B0503020204020204" charset="-122"/>
                <a:ea typeface="微软雅黑" panose="020B0503020204020204" charset="-122"/>
                <a:cs typeface="Courier New" panose="02070309020205020404" pitchFamily="49" charset="0"/>
              </a:rPr>
              <a:t>中第</a:t>
            </a:r>
            <a:r>
              <a:rPr lang="en-US" altLang="zh-CN" sz="1695" kern="100" dirty="0">
                <a:latin typeface="微软雅黑" panose="020B0503020204020204" charset="-122"/>
                <a:ea typeface="微软雅黑" panose="020B0503020204020204" charset="-122"/>
                <a:cs typeface="Courier New" panose="02070309020205020404" pitchFamily="49" charset="0"/>
              </a:rPr>
              <a:t>11</a:t>
            </a:r>
            <a:r>
              <a:rPr lang="zh-CN" altLang="en-US" sz="1695" kern="100" dirty="0">
                <a:latin typeface="微软雅黑" panose="020B0503020204020204" charset="-122"/>
                <a:ea typeface="微软雅黑" panose="020B0503020204020204" charset="-122"/>
                <a:cs typeface="Courier New" panose="02070309020205020404" pitchFamily="49" charset="0"/>
              </a:rPr>
              <a:t>题的</a:t>
            </a:r>
            <a:r>
              <a:rPr lang="en-US" altLang="zh-CN" sz="1695" kern="100" dirty="0">
                <a:latin typeface="微软雅黑" panose="020B0503020204020204" charset="-122"/>
                <a:ea typeface="微软雅黑" panose="020B0503020204020204" charset="-122"/>
                <a:cs typeface="Courier New" panose="02070309020205020404" pitchFamily="49" charset="0"/>
              </a:rPr>
              <a:t>C</a:t>
            </a:r>
            <a:r>
              <a:rPr lang="zh-CN" altLang="en-US" sz="1695" kern="100" dirty="0">
                <a:latin typeface="微软雅黑" panose="020B0503020204020204" charset="-122"/>
                <a:ea typeface="微软雅黑" panose="020B0503020204020204" charset="-122"/>
                <a:cs typeface="Courier New" panose="02070309020205020404" pitchFamily="49" charset="0"/>
              </a:rPr>
              <a:t>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前尹在文中指开封府前任府尹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尹’为官名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如令尹、京兆尹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是知府的简称”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前”有前任的意思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尹”是职官名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如果联系语境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把“前尹”解释为开封府前任府尹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没有错误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但联系“令尹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泛称县、府等地方行政长官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、京兆尹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国都所在地区的行政长官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的意思看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选项在这个方面有误。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48260" y="1932730"/>
            <a:ext cx="7697024" cy="4169410"/>
            <a:chOff x="1944540" y="2772718"/>
            <a:chExt cx="20002640" cy="10835254"/>
          </a:xfrm>
        </p:grpSpPr>
        <p:sp>
          <p:nvSpPr>
            <p:cNvPr id="69" name="TextBox 68"/>
            <p:cNvSpPr txBox="1"/>
            <p:nvPr/>
          </p:nvSpPr>
          <p:spPr>
            <a:xfrm>
              <a:off x="1944540" y="2772718"/>
              <a:ext cx="20002640" cy="10835254"/>
            </a:xfrm>
            <a:prstGeom prst="rect">
              <a:avLst/>
            </a:prstGeom>
            <a:noFill/>
          </p:spPr>
          <p:txBody>
            <a:bodyPr wrap="square" rtlCol="0">
              <a:spAutoFit/>
            </a:bodyPr>
            <a:lstStyle/>
            <a:p>
              <a:pPr>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技法小练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下列下列对文中加点词语相关内容的解说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郭宗皋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字君弼。嘉靖八年进士。擢御史。宗皋劝帝敦崇宽厚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察纳忠言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勿专以严明为治。帝大怒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下诏狱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杖四十释之。坐夺俸两月。寻进兵部右侍郎。隆庆改元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从戍所起刑部右侍郎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改兵部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协理戎政。旋进南京右都御史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就改兵部尚书参赞机务。宗皋自以年老求去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诏许之。万历中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再存问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岁给廪隶。</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节选自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郭宗皋传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有删改</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8" name="TextBox 15"/>
            <p:cNvSpPr txBox="1"/>
            <p:nvPr/>
          </p:nvSpPr>
          <p:spPr>
            <a:xfrm>
              <a:off x="6913092" y="5698355"/>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9" name="TextBox 15"/>
            <p:cNvSpPr txBox="1"/>
            <p:nvPr/>
          </p:nvSpPr>
          <p:spPr>
            <a:xfrm>
              <a:off x="15914092" y="5742055"/>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15"/>
            <p:cNvSpPr txBox="1"/>
            <p:nvPr/>
          </p:nvSpPr>
          <p:spPr>
            <a:xfrm>
              <a:off x="12673732" y="7523592"/>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15"/>
            <p:cNvSpPr txBox="1"/>
            <p:nvPr/>
          </p:nvSpPr>
          <p:spPr>
            <a:xfrm>
              <a:off x="12169676" y="5701246"/>
              <a:ext cx="265695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2809875"/>
          </a:xfrm>
          <a:prstGeom prst="rect">
            <a:avLst/>
          </a:prstGeom>
          <a:noFill/>
        </p:spPr>
        <p:txBody>
          <a:bodyPr wrap="square" rtlCol="0">
            <a:spAutoFit/>
          </a:bodyPr>
          <a:lstStyle/>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诏狱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指皇帝下令查办的案件或关押钦犯的牢狱。文中指后者。</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夺俸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官吏因过失而被罚扣其俸禄。俸即俸禄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指官吏每年或每月所领的薪金。</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兵部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古代官署名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掌管选用武官及兵籍、兵械、军令等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其长官为兵部尚书。</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存问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指慰问并进行请教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在古代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多用于君主对臣下的一种关心和虚心纳谏。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36145" y="1988148"/>
            <a:ext cx="7871832" cy="343719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654826" y="1988148"/>
            <a:ext cx="7934998" cy="382968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对古代文化知识的推断有两种常见的方法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一是从具体的语境中把握词语的意思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二是根据拆分词语后得到的词语的意思进行推断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根据“帝大怒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下诏狱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杖四十释之”的整体意思和“下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字分析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文中“诏狱”是监狱的意思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拆分“诏狱”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皇帝下命令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狱”有案件和监狱的意思。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项正确。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根据“杖四十释之。坐夺俸两月”的语意分析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夺俸”是一种处罚方式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拆分“夺俸”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剥夺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俸禄。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项正确。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右侍郎”是职官名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兵部”是古代的衙门机构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即官署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拆分“兵部”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兵”有兵器、军队、军事等意思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故“兵部”是有关军队的部门。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项正确。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拆分“存问”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存”有慰问、省视的意思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问”有问候、慰问的意思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从前文郭宗皋以自己年老请求退休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并得到准许判断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朝廷只是通过慰问表示关心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所以选项中“进行请教”“虚心纳谏”的表述错误。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23549" y="1972063"/>
            <a:ext cx="7697024" cy="3514308"/>
            <a:chOff x="1880324" y="2874936"/>
            <a:chExt cx="20002640" cy="9132808"/>
          </a:xfrm>
        </p:grpSpPr>
        <p:sp>
          <p:nvSpPr>
            <p:cNvPr id="69" name="TextBox 68"/>
            <p:cNvSpPr txBox="1"/>
            <p:nvPr/>
          </p:nvSpPr>
          <p:spPr>
            <a:xfrm>
              <a:off x="1880324" y="2874936"/>
              <a:ext cx="20002640" cy="2886211"/>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比喻义</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词的比喻义是在比喻的基础上所产生的意义。因为它使用比喻的手法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使语言风格特殊、色彩鲜明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所以跟引申义并列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成为转义的一种。例如</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pic>
          <p:nvPicPr>
            <p:cNvPr id="11" name="图片 10"/>
            <p:cNvPicPr/>
            <p:nvPr/>
          </p:nvPicPr>
          <p:blipFill>
            <a:blip r:embed="rId1" cstate="print"/>
            <a:stretch>
              <a:fillRect/>
            </a:stretch>
          </p:blipFill>
          <p:spPr>
            <a:xfrm>
              <a:off x="3672732" y="5522198"/>
              <a:ext cx="11881320" cy="4451319"/>
            </a:xfrm>
            <a:prstGeom prst="rect">
              <a:avLst/>
            </a:prstGeom>
          </p:spPr>
        </p:pic>
        <p:pic>
          <p:nvPicPr>
            <p:cNvPr id="12" name="图片 11" descr="C:\Documents and Settings\Administrator\Application Data\Tencent\Users\53632416\QQ\WinTemp\RichOle\O60MD5ZLO]IZ37X0@RU5XQ5.png"/>
            <p:cNvPicPr/>
            <p:nvPr/>
          </p:nvPicPr>
          <p:blipFill>
            <a:blip r:embed="rId2" cstate="print"/>
            <a:srcRect/>
            <a:stretch>
              <a:fillRect/>
            </a:stretch>
          </p:blipFill>
          <p:spPr bwMode="auto">
            <a:xfrm>
              <a:off x="3099496" y="10199390"/>
              <a:ext cx="12742588" cy="1808354"/>
            </a:xfrm>
            <a:prstGeom prst="rect">
              <a:avLst/>
            </a:prstGeom>
            <a:noFill/>
            <a:ln w="9525">
              <a:noFill/>
              <a:miter lim="800000"/>
              <a:headEnd/>
              <a:tailEnd/>
            </a:ln>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665134" y="2015856"/>
            <a:ext cx="7758438" cy="34081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矩形 16"/>
          <p:cNvSpPr/>
          <p:nvPr/>
        </p:nvSpPr>
        <p:spPr>
          <a:xfrm>
            <a:off x="665134" y="2126691"/>
            <a:ext cx="7732442" cy="280987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郭宗皋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字君弼。嘉靖八年考中进士。被提拔为御史。宗皋劝说皇帝推崇宽容敦厚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认真考察采纳忠诚的言论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不要只是把严明作为治理的标准。皇帝大怒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将他关入监狱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打四十大板后释放了他。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郭宗皋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因罪被剥夺两月俸禄。不久晋升为兵部右侍郎。隆庆改元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从戍卫的地方起任刑部右侍郎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改任兵部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协助处理军政。很快晋升为南京右都御史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就职后改任兵部尚书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协助处理重要事务。宗皋自认为年老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请求退休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下诏准许他的请求。万历年间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两次派人前来慰问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每年供给粮食和奴仆。</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1630045"/>
          </a:xfrm>
          <a:prstGeom prst="rect">
            <a:avLst/>
          </a:prstGeom>
          <a:noFill/>
        </p:spPr>
        <p:txBody>
          <a:bodyPr wrap="square" rtlCol="0">
            <a:spAutoFit/>
          </a:bodyPr>
          <a:lstStyle/>
          <a:p>
            <a:pPr>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4" name="矩形 13"/>
          <p:cNvSpPr/>
          <p:nvPr/>
        </p:nvSpPr>
        <p:spPr>
          <a:xfrm>
            <a:off x="803677" y="2320652"/>
            <a:ext cx="7924690" cy="19119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矩形 16"/>
          <p:cNvSpPr/>
          <p:nvPr/>
        </p:nvSpPr>
        <p:spPr>
          <a:xfrm>
            <a:off x="886803" y="2376070"/>
            <a:ext cx="7786147" cy="1110615"/>
          </a:xfrm>
          <a:prstGeom prst="rect">
            <a:avLst/>
          </a:prstGeom>
        </p:spPr>
        <p:txBody>
          <a:bodyPr wrap="square">
            <a:spAutoFit/>
          </a:bodyPr>
          <a:lstStyle/>
          <a:p>
            <a:pPr>
              <a:lnSpc>
                <a:spcPct val="130000"/>
              </a:lnSpc>
            </a:pPr>
            <a:r>
              <a:rPr lang="zh-CN" altLang="en-US" sz="1695" b="1" dirty="0">
                <a:latin typeface="微软雅黑" panose="020B0503020204020204" charset="-122"/>
                <a:ea typeface="微软雅黑" panose="020B0503020204020204" charset="-122"/>
                <a:cs typeface="Times New Roman" panose="02020603050405020304" pitchFamily="18" charset="0"/>
              </a:rPr>
              <a:t>温馨提醒  </a:t>
            </a:r>
            <a:endParaRPr lang="zh-CN" altLang="en-US" sz="1695" b="1"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古代文化常识详解</a:t>
            </a: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请见速查速记</a:t>
            </a:r>
            <a:r>
              <a:rPr lang="en-US" altLang="zh-CN" sz="1695" dirty="0">
                <a:latin typeface="微软雅黑" panose="020B0503020204020204" charset="-122"/>
                <a:ea typeface="微软雅黑" panose="020B0503020204020204" charset="-122"/>
                <a:cs typeface="Times New Roman" panose="02020603050405020304" pitchFamily="18" charset="0"/>
              </a:rPr>
              <a:t>P033</a:t>
            </a:r>
            <a:r>
              <a:rPr lang="zh-CN" altLang="en-US"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32730"/>
            <a:ext cx="7697024" cy="1630045"/>
          </a:xfrm>
          <a:prstGeom prst="rect">
            <a:avLst/>
          </a:prstGeom>
          <a:noFill/>
        </p:spPr>
        <p:txBody>
          <a:bodyPr wrap="square" rtlCol="0">
            <a:spAutoFit/>
          </a:bodyPr>
          <a:lstStyle/>
          <a:p>
            <a:pPr>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4" name="矩形 13"/>
          <p:cNvSpPr/>
          <p:nvPr/>
        </p:nvSpPr>
        <p:spPr>
          <a:xfrm>
            <a:off x="803677" y="2320652"/>
            <a:ext cx="7924690" cy="19119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矩形 16"/>
          <p:cNvSpPr/>
          <p:nvPr/>
        </p:nvSpPr>
        <p:spPr>
          <a:xfrm>
            <a:off x="886803" y="2376070"/>
            <a:ext cx="7786147" cy="770890"/>
          </a:xfrm>
          <a:prstGeom prst="rect">
            <a:avLst/>
          </a:prstGeom>
        </p:spPr>
        <p:txBody>
          <a:bodyPr wrap="square">
            <a:spAutoFit/>
          </a:bodyPr>
          <a:lstStyle/>
          <a:p>
            <a:pPr>
              <a:lnSpc>
                <a:spcPct val="130000"/>
              </a:lnSpc>
            </a:pPr>
            <a:r>
              <a:rPr lang="zh-CN" altLang="en-US" sz="1695" b="1" dirty="0">
                <a:latin typeface="微软雅黑" panose="020B0503020204020204" charset="-122"/>
                <a:ea typeface="微软雅黑" panose="020B0503020204020204" charset="-122"/>
                <a:cs typeface="Times New Roman" panose="02020603050405020304" pitchFamily="18" charset="0"/>
              </a:rPr>
              <a:t>跟踪训练验收    </a:t>
            </a:r>
            <a:endParaRPr lang="en-US" altLang="zh-CN" sz="1695" b="1"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请完成子母变式练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三</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130" y="865787"/>
            <a:ext cx="9111861" cy="5126426"/>
          </a:xfrm>
          <a:prstGeom prst="rect">
            <a:avLst/>
          </a:prstGeom>
        </p:spPr>
      </p:pic>
      <p:sp>
        <p:nvSpPr>
          <p:cNvPr id="18" name="TextBox 17"/>
          <p:cNvSpPr txBox="1"/>
          <p:nvPr/>
        </p:nvSpPr>
        <p:spPr>
          <a:xfrm>
            <a:off x="3032657" y="2496607"/>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3</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32657" y="3816922"/>
            <a:ext cx="3903491" cy="321945"/>
          </a:xfrm>
          <a:prstGeom prst="rect">
            <a:avLst/>
          </a:prstGeom>
          <a:noFill/>
        </p:spPr>
        <p:txBody>
          <a:bodyPr wrap="square" rtlCol="0">
            <a:spAutoFit/>
          </a:bodyPr>
          <a:lstStyle/>
          <a:p>
            <a:pPr algn="ctr"/>
            <a:r>
              <a:rPr lang="zh-CN" altLang="en-US" sz="1500" dirty="0">
                <a:latin typeface="微软雅黑" panose="020B0503020204020204" charset="-122"/>
                <a:ea typeface="微软雅黑" panose="020B0503020204020204" charset="-122"/>
                <a:hlinkClick r:id="rId2" action="ppaction://hlinksldjump"/>
              </a:rPr>
              <a:t>子母题型变式  </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3" action="ppaction://hlinksldjump"/>
              </a:rPr>
              <a:t>考点技法精讲 </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3032657" y="2856725"/>
            <a:ext cx="5529458" cy="670560"/>
          </a:xfrm>
          <a:prstGeom prst="rect">
            <a:avLst/>
          </a:prstGeom>
          <a:noFill/>
        </p:spPr>
        <p:txBody>
          <a:bodyPr wrap="square" rtlCol="0">
            <a:spAutoFit/>
          </a:bodyPr>
          <a:lstStyle/>
          <a:p>
            <a:r>
              <a:rPr lang="zh-CN" altLang="en-US" sz="3770" b="1" dirty="0">
                <a:latin typeface="微软雅黑" panose="020B0503020204020204" charset="-122"/>
                <a:ea typeface="微软雅黑" panose="020B0503020204020204" charset="-122"/>
              </a:rPr>
              <a:t>分析综合</a:t>
            </a:r>
            <a:endParaRPr lang="zh-CN" altLang="en-US" sz="3770" b="1" dirty="0">
              <a:latin typeface="微软雅黑" panose="020B0503020204020204" charset="-122"/>
              <a:ea typeface="微软雅黑" panose="020B0503020204020204" charset="-122"/>
            </a:endParaRPr>
          </a:p>
        </p:txBody>
      </p:sp>
    </p:spTree>
  </p:cSld>
  <p:clrMapOvr>
    <a:masterClrMapping/>
  </p:clrMapOvr>
  <p:transition>
    <p:pull dir="d"/>
  </p:transition>
</p:sld>
</file>

<file path=ppt/slides/slide4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78528" y="2002052"/>
            <a:ext cx="7619048" cy="32962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TextBox 7"/>
          <p:cNvSpPr txBox="1"/>
          <p:nvPr/>
        </p:nvSpPr>
        <p:spPr>
          <a:xfrm>
            <a:off x="751039" y="1996145"/>
            <a:ext cx="7646537" cy="3270250"/>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在“古诗文阅读”中对该考点提出的要求是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筛选并整合文中信息”“归纳内容要点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概括中心意思”和“分析概括作者在文中的观点态度”。 能力层级为</a:t>
            </a: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级</a:t>
            </a:r>
            <a:endParaRPr lang="en-US" altLang="zh-CN" sz="1695" dirty="0">
              <a:latin typeface="微软雅黑" panose="020B0503020204020204" charset="-122"/>
              <a:ea typeface="微软雅黑" panose="020B0503020204020204" charset="-122"/>
            </a:endParaRPr>
          </a:p>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zh-CN" altLang="en-US" sz="1695" dirty="0">
                <a:latin typeface="微软雅黑" panose="020B0503020204020204" charset="-122"/>
                <a:ea typeface="微软雅黑" panose="020B0503020204020204" charset="-122"/>
              </a:rPr>
              <a:t>“分析综合”的考查类型有</a:t>
            </a: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六选三的信息筛选题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a:t>
            </a:r>
            <a:r>
              <a:rPr lang="en-US" altLang="zh-CN" sz="1695" dirty="0">
                <a:latin typeface="微软雅黑" panose="020B0503020204020204" charset="-122"/>
                <a:ea typeface="微软雅黑" panose="020B0503020204020204" charset="-122"/>
              </a:rPr>
              <a:t>2014</a:t>
            </a:r>
            <a:r>
              <a:rPr lang="zh-CN" altLang="en-US" sz="1695" dirty="0">
                <a:latin typeface="微软雅黑" panose="020B0503020204020204" charset="-122"/>
                <a:ea typeface="微软雅黑" panose="020B0503020204020204" charset="-122"/>
              </a:rPr>
              <a:t>年开始已经不考</a:t>
            </a: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概括分析题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一直考查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以选择题的形式来考查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分值一般为</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分。近几年来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虽然此类题目的考查形式稍有变化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但命题者的共识没有变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即文言文阅读首先必须读懂文章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对选文有一个全面的把握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然后再进行分析综合。</a:t>
            </a:r>
            <a:r>
              <a:rPr lang="en-US" altLang="zh-CN" sz="1695" dirty="0">
                <a:latin typeface="微软雅黑" panose="020B0503020204020204" charset="-122"/>
                <a:ea typeface="微软雅黑" panose="020B0503020204020204" charset="-122"/>
              </a:rPr>
              <a:t>2019</a:t>
            </a:r>
            <a:r>
              <a:rPr lang="zh-CN" altLang="en-US" sz="1695" dirty="0">
                <a:latin typeface="微软雅黑" panose="020B0503020204020204" charset="-122"/>
                <a:ea typeface="微软雅黑" panose="020B0503020204020204" charset="-122"/>
              </a:rPr>
              <a:t>年高考沿用</a:t>
            </a:r>
            <a:r>
              <a:rPr lang="en-US" altLang="zh-CN" sz="1695" dirty="0">
                <a:latin typeface="微软雅黑" panose="020B0503020204020204" charset="-122"/>
                <a:ea typeface="微软雅黑" panose="020B0503020204020204" charset="-122"/>
              </a:rPr>
              <a:t>2018</a:t>
            </a:r>
            <a:r>
              <a:rPr lang="zh-CN" altLang="en-US" sz="1695" dirty="0">
                <a:latin typeface="微软雅黑" panose="020B0503020204020204" charset="-122"/>
                <a:ea typeface="微软雅黑" panose="020B0503020204020204" charset="-122"/>
              </a:rPr>
              <a:t>年的高考题型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以选择题的形式直接考查分析综合。</a:t>
            </a:r>
            <a:r>
              <a:rPr lang="en-US" altLang="zh-CN" sz="1695" dirty="0">
                <a:latin typeface="微软雅黑" panose="020B0503020204020204" charset="-122"/>
                <a:ea typeface="微软雅黑" panose="020B0503020204020204" charset="-122"/>
              </a:rPr>
              <a:t>2020</a:t>
            </a:r>
            <a:r>
              <a:rPr lang="zh-CN" altLang="en-US" sz="1695" dirty="0">
                <a:latin typeface="微软雅黑" panose="020B0503020204020204" charset="-122"/>
                <a:ea typeface="微软雅黑" panose="020B0503020204020204" charset="-122"/>
              </a:rPr>
              <a:t>年高考仍然会单设选择题直接考查分析综合</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720551" y="1932730"/>
            <a:ext cx="7655392" cy="348932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的为本考点题</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en-US" altLang="zh-CN" sz="1695" b="1"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2017</a:t>
            </a:r>
            <a:r>
              <a:rPr lang="zh-CN" altLang="zh-CN"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Ⅱ</a:t>
            </a:r>
            <a:r>
              <a:rPr lang="en-US" altLang="zh-CN" sz="1695" b="1"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阅读下面的文言文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完成题目。</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赵憙字伯阳</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南阳宛人也。少有节操。从兄为人所杀</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无子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憙年十五</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常思报之。乃挟兵结客</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后遂往复仇。而仇家皆疾病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无相距者。憙以因疾报杀</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非仁者心</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且释之而去。顾谓仇曰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“尔曹若健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远相避也。”</a:t>
            </a:r>
            <a:r>
              <a:rPr lang="zh-CN" altLang="zh-CN" sz="1695" u="wavy" dirty="0">
                <a:latin typeface="微软雅黑" panose="020B0503020204020204" charset="-122"/>
                <a:ea typeface="微软雅黑" panose="020B0503020204020204" charset="-122"/>
              </a:rPr>
              <a:t>更始即位舞阴大姓李氏拥城不下更始遣柱天将军李宝降之不肯云闻宛之赵氏有孤孙憙信义著名愿得降之</a:t>
            </a:r>
            <a:r>
              <a:rPr lang="zh-CN" altLang="zh-CN" sz="1695" dirty="0">
                <a:latin typeface="微软雅黑" panose="020B0503020204020204" charset="-122"/>
                <a:ea typeface="微软雅黑" panose="020B0503020204020204" charset="-122"/>
              </a:rPr>
              <a:t>更始乃征憙。憙年未二十</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既引见</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即除为郎中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行偏将军事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使诣舞阴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而李氏遂降。光武破寻、邑</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憙被创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有战劳</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还拜中郎将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封勇功侯。邓奉反于南阳</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憙素与奉善</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数遗书切责之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而谗者因言憙与奉合谋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帝以为疑。及奉败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帝得憙书</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乃惊曰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“赵憙真长者也。”</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20551" y="1932730"/>
            <a:ext cx="7655392" cy="3489325"/>
            <a:chOff x="1872532" y="2772718"/>
            <a:chExt cx="19894449" cy="9067883"/>
          </a:xfrm>
        </p:grpSpPr>
        <p:grpSp>
          <p:nvGrpSpPr>
            <p:cNvPr id="11" name="组合 10"/>
            <p:cNvGrpSpPr/>
            <p:nvPr/>
          </p:nvGrpSpPr>
          <p:grpSpPr>
            <a:xfrm>
              <a:off x="1872532" y="2772718"/>
              <a:ext cx="19894449" cy="9067883"/>
              <a:chOff x="1872532" y="2772718"/>
              <a:chExt cx="19894449" cy="9067883"/>
            </a:xfrm>
          </p:grpSpPr>
          <p:sp>
            <p:nvSpPr>
              <p:cNvPr id="12" name="TextBox 11"/>
              <p:cNvSpPr txBox="1"/>
              <p:nvPr/>
            </p:nvSpPr>
            <p:spPr>
              <a:xfrm>
                <a:off x="1872532" y="2772718"/>
                <a:ext cx="19894449" cy="9067883"/>
              </a:xfrm>
              <a:prstGeom prst="rect">
                <a:avLst/>
              </a:prstGeom>
              <a:noFill/>
            </p:spPr>
            <p:txBody>
              <a:bodyPr wrap="square" rtlCol="0">
                <a:spAutoFit/>
              </a:bodyPr>
              <a:lstStyle/>
              <a:p>
                <a:pPr>
                  <a:lnSpc>
                    <a:spcPct val="130000"/>
                  </a:lnSpc>
                </a:pPr>
                <a:r>
                  <a:rPr lang="zh-CN" altLang="zh-CN" sz="1695" dirty="0">
                    <a:latin typeface="微软雅黑" panose="020B0503020204020204" charset="-122"/>
                    <a:ea typeface="微软雅黑" panose="020B0503020204020204" charset="-122"/>
                  </a:rPr>
                  <a:t>后拜怀令。大姓李子春先为琅邪相</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豪猾并兼</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为人所患。憙下车</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闻其二孙杀人事未发觉</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即穷诘其奸</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收考子春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二孙自杀。京师为请者数十</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终不听。时赵王良疾病将终</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车驾亲临王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问所欲言。王曰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“素与李子春厚</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今犯罪</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怀令赵憙欲杀之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愿乞其命。”</a:t>
                </a:r>
                <a:r>
                  <a:rPr lang="zh-CN" altLang="zh-CN" sz="1695" u="sng" dirty="0">
                    <a:latin typeface="微软雅黑" panose="020B0503020204020204" charset="-122"/>
                    <a:ea typeface="微软雅黑" panose="020B0503020204020204" charset="-122"/>
                  </a:rPr>
                  <a:t>帝曰</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“吏奉法</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律不可枉也</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更道它所欲。”王无复言。</a:t>
                </a:r>
                <a:r>
                  <a:rPr lang="zh-CN" altLang="zh-CN" sz="1695" dirty="0">
                    <a:latin typeface="微软雅黑" panose="020B0503020204020204" charset="-122"/>
                    <a:ea typeface="微软雅黑" panose="020B0503020204020204" charset="-122"/>
                  </a:rPr>
                  <a:t>其年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迁憙平原太守。时平原多盗贼</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憙与诸郡讨捕</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斩其渠帅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余党当坐者数千人。憙上言</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“恶恶止其身</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可一切徙京师近郡。”帝从之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乃悉移置颍川、陈留。于是擢举义行</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诛锄奸恶。</a:t>
                </a:r>
                <a:r>
                  <a:rPr lang="zh-CN" altLang="zh-CN" sz="1695" u="sng" dirty="0">
                    <a:latin typeface="微软雅黑" panose="020B0503020204020204" charset="-122"/>
                    <a:ea typeface="微软雅黑" panose="020B0503020204020204" charset="-122"/>
                  </a:rPr>
                  <a:t>后青州大蝗</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侵入平原界辄死</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岁屡有年</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百姓歌之。</a:t>
                </a:r>
                <a:r>
                  <a:rPr lang="zh-CN" altLang="zh-CN" sz="1695" dirty="0">
                    <a:latin typeface="微软雅黑" panose="020B0503020204020204" charset="-122"/>
                    <a:ea typeface="微软雅黑" panose="020B0503020204020204" charset="-122"/>
                  </a:rPr>
                  <a:t>二十七年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拜太尉</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赐爵关内侯。时南单于称臣</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乌桓、鲜卑并来入朝</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帝令憙典边事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思为久长规。建初五年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憙疾病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帝亲幸视。及薨</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车驾往临吊。时年八十四。谥曰正侯。</a:t>
                </a:r>
                <a:endParaRPr lang="zh-CN" altLang="zh-CN"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节选自《后汉书</a:t>
                </a:r>
                <a:r>
                  <a:rPr lang="zh-CN" altLang="zh-CN" sz="1695" i="1" dirty="0">
                    <a:latin typeface="微软雅黑" panose="020B0503020204020204" charset="-122"/>
                    <a:ea typeface="微软雅黑" panose="020B0503020204020204" charset="-122"/>
                  </a:rPr>
                  <a:t>·</a:t>
                </a:r>
                <a:r>
                  <a:rPr lang="en-US" altLang="zh-CN" sz="1695" i="1"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赵憙传》</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sp>
            <p:nvSpPr>
              <p:cNvPr id="8" name="TextBox 7"/>
              <p:cNvSpPr txBox="1"/>
              <p:nvPr/>
            </p:nvSpPr>
            <p:spPr>
              <a:xfrm>
                <a:off x="15554052" y="3195274"/>
                <a:ext cx="223224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9" name="TextBox 8"/>
              <p:cNvSpPr txBox="1"/>
              <p:nvPr/>
            </p:nvSpPr>
            <p:spPr>
              <a:xfrm>
                <a:off x="5979174" y="4000201"/>
                <a:ext cx="223224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9"/>
              <p:cNvSpPr txBox="1"/>
              <p:nvPr/>
            </p:nvSpPr>
            <p:spPr>
              <a:xfrm>
                <a:off x="2592612" y="4936426"/>
                <a:ext cx="223224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3" name="TextBox 9"/>
            <p:cNvSpPr txBox="1"/>
            <p:nvPr/>
          </p:nvSpPr>
          <p:spPr>
            <a:xfrm>
              <a:off x="4824860" y="7420878"/>
              <a:ext cx="223224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769379" y="2457601"/>
            <a:ext cx="7655392" cy="3149600"/>
          </a:xfrm>
          <a:prstGeom prst="rect">
            <a:avLst/>
          </a:prstGeom>
          <a:noFill/>
        </p:spPr>
        <p:txBody>
          <a:bodyPr wrap="square" rtlCol="0">
            <a:spAutoFit/>
          </a:bodyPr>
          <a:lstStyle/>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下列对文中画波浪线部分的断句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(3</a:t>
            </a:r>
            <a:r>
              <a:rPr lang="zh-CN" altLang="en-US" sz="1695" kern="100" dirty="0">
                <a:latin typeface="微软雅黑" panose="020B0503020204020204" charset="-122"/>
                <a:ea typeface="微软雅黑" panose="020B0503020204020204" charset="-122"/>
                <a:cs typeface="Courier New" panose="02070309020205020404" pitchFamily="49" charset="0"/>
              </a:rPr>
              <a:t>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更始即位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舞阴大姓李氏拥城不下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更始遣柱天将军李宝降之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闻宛之赵氏有孤孙憙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信义著名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愿得降之</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更始即位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舞阴大姓李氏拥城不下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更始遣柱天将军李宝降之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不肯云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闻宛之赵氏有孤孙憙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信义著名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愿得降之</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更始即位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舞阴大姓李氏拥城不下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更始遣柱天将军李宝降之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不肯云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闻宛之赵氏有孤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孙憙信义著名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愿得降之</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更始即位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舞阴大姓李氏拥城不下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更始遣柱天将军李宝降之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闻宛之赵氏有孤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孙憙信义著名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愿得降之</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pSp>
        <p:nvGrpSpPr>
          <p:cNvPr id="8" name="组合 7"/>
          <p:cNvGrpSpPr/>
          <p:nvPr/>
        </p:nvGrpSpPr>
        <p:grpSpPr>
          <a:xfrm>
            <a:off x="769379" y="1988147"/>
            <a:ext cx="1304348" cy="472933"/>
            <a:chOff x="2074961" y="4329310"/>
            <a:chExt cx="3123193" cy="597458"/>
          </a:xfrm>
        </p:grpSpPr>
        <p:pic>
          <p:nvPicPr>
            <p:cNvPr id="9"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084222" y="4406169"/>
              <a:ext cx="3113932" cy="503780"/>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原味母题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441"/>
            <a:ext cx="7619048" cy="16789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1999441"/>
            <a:ext cx="7619048" cy="111061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云”是说的意思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云”后面是说的内容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很明显“不肯云”如果不断开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后面就不能有说的内容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由此排除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赵氏有孤孙憙”的意思是“赵氏有个孤孙赵憙”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此处不应该断开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由此排除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最终确定答案为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4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775968" y="2071273"/>
            <a:ext cx="7655392" cy="2437765"/>
          </a:xfrm>
          <a:prstGeom prst="rect">
            <a:avLst/>
          </a:prstGeom>
          <a:noFill/>
        </p:spPr>
        <p:txBody>
          <a:bodyPr wrap="square" rtlCol="0">
            <a:spAutoFit/>
          </a:bodyPr>
          <a:lstStyle/>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2.</a:t>
            </a: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下列对文中加点词语的相关内容的解说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(3</a:t>
            </a:r>
            <a:r>
              <a:rPr lang="zh-CN" altLang="en-US" sz="1695" kern="100" dirty="0">
                <a:latin typeface="微软雅黑" panose="020B0503020204020204" charset="-122"/>
                <a:ea typeface="微软雅黑" panose="020B0503020204020204" charset="-122"/>
                <a:cs typeface="Courier New" panose="02070309020205020404" pitchFamily="49" charset="0"/>
              </a:rPr>
              <a:t>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下车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古代可以代指新任官吏就职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后来又常用“下车伊始”表示官吏初到任所。</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收考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指先行将嫌犯拘捕关进监狱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然后再做考察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进行犯罪事实的取证工作。</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车驾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原指帝王所乘的车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有时因不能直接称呼帝王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于是又可用作帝王的代称。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京师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古代指国家的都城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三国演义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中就经常提到“京师”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现代泛指首都。</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759978" y="4087602"/>
            <a:ext cx="7619048" cy="100880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62537" y="4126604"/>
            <a:ext cx="7619048" cy="77089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考”是通假字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拷打”的意思。“收考”指拘捕拷打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不是“再做考察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进行犯罪事实的取证工作”的意思。</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23549" y="2015856"/>
            <a:ext cx="7697024" cy="3132117"/>
            <a:chOff x="1821980" y="3085165"/>
            <a:chExt cx="20002640" cy="8139590"/>
          </a:xfrm>
        </p:grpSpPr>
        <p:sp>
          <p:nvSpPr>
            <p:cNvPr id="69" name="TextBox 68"/>
            <p:cNvSpPr txBox="1"/>
            <p:nvPr/>
          </p:nvSpPr>
          <p:spPr>
            <a:xfrm>
              <a:off x="1821980" y="3085165"/>
              <a:ext cx="20002640" cy="1120490"/>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图解技法</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dirty="0">
                <a:latin typeface="微软雅黑" panose="020B0503020204020204" charset="-122"/>
                <a:ea typeface="微软雅黑" panose="020B0503020204020204" charset="-122"/>
              </a:endParaRPr>
            </a:p>
          </p:txBody>
        </p:sp>
        <p:pic>
          <p:nvPicPr>
            <p:cNvPr id="9" name="图2.jpg" descr="id:2147501139;FounderCES"/>
            <p:cNvPicPr/>
            <p:nvPr/>
          </p:nvPicPr>
          <p:blipFill>
            <a:blip r:embed="rId1" cstate="print"/>
            <a:stretch>
              <a:fillRect/>
            </a:stretch>
          </p:blipFill>
          <p:spPr>
            <a:xfrm>
              <a:off x="5112892" y="3997611"/>
              <a:ext cx="12605522" cy="7227144"/>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775968" y="1932730"/>
            <a:ext cx="7655392" cy="3149600"/>
          </a:xfrm>
          <a:prstGeom prst="rect">
            <a:avLst/>
          </a:prstGeom>
          <a:noFill/>
        </p:spPr>
        <p:txBody>
          <a:bodyPr wrap="square" rtlCol="0">
            <a:spAutoFit/>
          </a:bodyPr>
          <a:lstStyle/>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3. </a:t>
            </a:r>
            <a:r>
              <a:rPr lang="zh-CN" altLang="en-US" sz="1695" kern="100" dirty="0">
                <a:latin typeface="微软雅黑" panose="020B0503020204020204" charset="-122"/>
                <a:ea typeface="微软雅黑" panose="020B0503020204020204" charset="-122"/>
                <a:cs typeface="Courier New" panose="02070309020205020404" pitchFamily="49" charset="0"/>
              </a:rPr>
              <a:t>下列对原文有关内容的概括和分析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(3</a:t>
            </a:r>
            <a:r>
              <a:rPr lang="zh-CN" altLang="en-US" sz="1695" kern="100" dirty="0">
                <a:latin typeface="微软雅黑" panose="020B0503020204020204" charset="-122"/>
                <a:ea typeface="微软雅黑" panose="020B0503020204020204" charset="-122"/>
                <a:cs typeface="Courier New" panose="02070309020205020404" pitchFamily="49" charset="0"/>
              </a:rPr>
              <a:t>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赵憙耿直磊落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为人光明正大。他自小有节操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从兄被害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为给从兄报仇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他有备而往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但知道仇家患病后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不愿乘人之困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因而暂时放过仇家。</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赵憙忠于朝廷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除恶得到支持。他虽与邓奉友善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但屡次谴责邓谋反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最终受到皇上赞赏。担任怀令时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坚持诛杀李子春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皇上也拒绝了赵王求情。</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赵憙制止祸患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大力推崇义行。他担任平原太守时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诛杀盗贼首领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但对待余党却能区别处理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只是将他们迁往异地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并教导他们应该弃恶从善。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赵憙忠于职守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身后深享哀荣。他官拜太尉时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南单于称臣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乌桓等来朝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于是受命对边事做长久规划。他患病去世期间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皇上亲自前往慰问吊唁。</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696060" y="2201586"/>
            <a:ext cx="7750591" cy="16789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27603" y="2514613"/>
            <a:ext cx="7619048" cy="77089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将他们迁往异地”是赵憙建议皇帝做的事情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教导他们应该弃恶从善”无中生有。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4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775968" y="2071273"/>
            <a:ext cx="7655392" cy="3829685"/>
          </a:xfrm>
          <a:prstGeom prst="rect">
            <a:avLst/>
          </a:prstGeom>
          <a:noFill/>
        </p:spPr>
        <p:txBody>
          <a:bodyPr wrap="square" rtlCol="0">
            <a:spAutoFit/>
          </a:bodyPr>
          <a:lstStyle/>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4.</a:t>
            </a:r>
            <a:r>
              <a:rPr lang="zh-CN" altLang="en-US" sz="1695" kern="100" dirty="0">
                <a:latin typeface="微软雅黑" panose="020B0503020204020204" charset="-122"/>
                <a:ea typeface="微软雅黑" panose="020B0503020204020204" charset="-122"/>
                <a:cs typeface="Courier New" panose="02070309020205020404" pitchFamily="49" charset="0"/>
              </a:rPr>
              <a:t>把文中画横线的句子翻译成现代汉语。</a:t>
            </a:r>
            <a:r>
              <a:rPr lang="en-US" altLang="zh-CN" sz="1695" kern="100" dirty="0">
                <a:latin typeface="微软雅黑" panose="020B0503020204020204" charset="-122"/>
                <a:ea typeface="微软雅黑" panose="020B0503020204020204" charset="-122"/>
                <a:cs typeface="Courier New" panose="02070309020205020404" pitchFamily="49" charset="0"/>
              </a:rPr>
              <a:t>(10</a:t>
            </a:r>
            <a:r>
              <a:rPr lang="zh-CN" altLang="en-US" sz="1695" kern="100" dirty="0">
                <a:latin typeface="微软雅黑" panose="020B0503020204020204" charset="-122"/>
                <a:ea typeface="微软雅黑" panose="020B0503020204020204" charset="-122"/>
                <a:cs typeface="Courier New" panose="02070309020205020404" pitchFamily="49" charset="0"/>
              </a:rPr>
              <a:t>分</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帝曰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吏奉法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律不可枉也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更道它所欲。”王无复言。</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______________________________________________________________________________(2)</a:t>
            </a:r>
            <a:r>
              <a:rPr lang="zh-CN" altLang="en-US" sz="1695" kern="100" dirty="0">
                <a:latin typeface="微软雅黑" panose="020B0503020204020204" charset="-122"/>
                <a:ea typeface="微软雅黑" panose="020B0503020204020204" charset="-122"/>
                <a:cs typeface="Courier New" panose="02070309020205020404" pitchFamily="49" charset="0"/>
              </a:rPr>
              <a:t>后青州大蝗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侵入平原界辄死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岁屡有年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百姓歌之。</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90283" y="2098987"/>
            <a:ext cx="7707293" cy="24848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46547" y="2251040"/>
            <a:ext cx="7619048" cy="21304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皇上说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官吏奉行法典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律令是不可违犯的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再说说其他要求。”赵王没有再说话。</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后来青州出现蝗灾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蝗虫进入平原地界就死去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连年丰收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百姓歌颂。</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采分点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枉”“更”“它”“复”是关键词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律不可枉也”是判断句。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采分点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大蝗”“界”“辄”“屡”是关键词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侵入平原界辄死”是省略主语“蝗虫”的省略句。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723549" y="2449239"/>
            <a:ext cx="7724513" cy="1758315"/>
          </a:xfrm>
          <a:prstGeom prst="rect">
            <a:avLst/>
          </a:prstGeom>
          <a:noFill/>
        </p:spPr>
        <p:txBody>
          <a:bodyPr wrap="square" rtlCol="0">
            <a:spAutoFit/>
          </a:bodyPr>
          <a:lstStyle/>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5.</a:t>
            </a: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下列各组句子中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全都能够表现赵憙“仁”或“义”的一项是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且释之而去　②帝以为疑　③使诣舞阴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而李氏遂降　④京师为请者数十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⑤拜太尉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赐爵关内侯　⑥于是擢举义行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诛锄奸恶</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①②③</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B. ①③⑥</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C. ③⑤⑥</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D. ②④⑤</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nvGrpSpPr>
          <p:cNvPr id="8" name="组合 7"/>
          <p:cNvGrpSpPr/>
          <p:nvPr/>
        </p:nvGrpSpPr>
        <p:grpSpPr>
          <a:xfrm>
            <a:off x="803605" y="1955752"/>
            <a:ext cx="1313398" cy="398780"/>
            <a:chOff x="2074961" y="4329310"/>
            <a:chExt cx="2922551" cy="630802"/>
          </a:xfrm>
        </p:grpSpPr>
        <p:pic>
          <p:nvPicPr>
            <p:cNvPr id="9"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0" name="矩形 9"/>
            <p:cNvSpPr/>
            <p:nvPr/>
          </p:nvSpPr>
          <p:spPr>
            <a:xfrm>
              <a:off x="2103705" y="4329310"/>
              <a:ext cx="2893807" cy="630802"/>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对点子题</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11" name="矩形 10"/>
          <p:cNvSpPr/>
          <p:nvPr/>
        </p:nvSpPr>
        <p:spPr>
          <a:xfrm>
            <a:off x="762537" y="4121718"/>
            <a:ext cx="7619048" cy="10365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65097" y="4160720"/>
            <a:ext cx="7619048"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说的是皇帝怀疑赵憙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说的是京城为李子春说情的人的数量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,⑤</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说的是赵憙被授官的情形。</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TextBox 11"/>
          <p:cNvSpPr txBox="1"/>
          <p:nvPr/>
        </p:nvSpPr>
        <p:spPr>
          <a:xfrm>
            <a:off x="775968" y="1932730"/>
            <a:ext cx="7655392" cy="3149600"/>
          </a:xfrm>
          <a:prstGeom prst="rect">
            <a:avLst/>
          </a:prstGeom>
          <a:noFill/>
        </p:spPr>
        <p:txBody>
          <a:bodyPr wrap="square" rtlCol="0">
            <a:spAutoFit/>
          </a:bodyPr>
          <a:lstStyle/>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6. </a:t>
            </a:r>
            <a:r>
              <a:rPr lang="zh-CN" altLang="en-US" sz="1695" kern="100" dirty="0">
                <a:latin typeface="微软雅黑" panose="020B0503020204020204" charset="-122"/>
                <a:ea typeface="微软雅黑" panose="020B0503020204020204" charset="-122"/>
                <a:cs typeface="Courier New" panose="02070309020205020404" pitchFamily="49" charset="0"/>
              </a:rPr>
              <a:t>下列对原文有关内容的概括与赏析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赵憙年纪轻轻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却因信义而闻名。更始帝即位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舞阴大族李氏据守城池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朝廷久攻不下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李氏愿意向赵憙投降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更始帝就征召还不到二十岁的赵憙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李氏遂降。</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赵憙作战负伤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因战功而升官。光武帝打败王寻、王邑时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赵憙受了伤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因为有战功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回朝后被任命为中郎将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被封为勇功侯。</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赵憙处理刑事案件雷厉风行。赵憙刚到任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听说李子春的两个孙子杀人的事没有被揭发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就追问他们所做的奸邪事情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拘捕拷打李子春。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赵憙对朋友犯罪毫不徇私情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坚决予以斥责。邓奉在南阳反叛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赵憙虽然平素与邓奉交好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却多次送信严词谴责他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导致两人断绝了关系。</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812312" y="5038010"/>
            <a:ext cx="7619048" cy="4691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12312" y="5054652"/>
            <a:ext cx="7619048" cy="4311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导致两人断绝了关系”无中生有。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 grpId="0"/>
    </p:bldLst>
  </p:timing>
</p:sld>
</file>

<file path=ppt/slides/slide4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54826" y="1544808"/>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819762" y="2181813"/>
            <a:ext cx="7655790" cy="30649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859095" y="2182108"/>
            <a:ext cx="7669534" cy="348932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赵憙字伯阳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是南阳宛郡人。年轻时就有节操。堂兄被人杀害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没有儿子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赵憙当时十五岁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时常想替他报仇。于是带着兵器约好朋友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之后就前去报仇。而仇人家里的人都患病了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没有人能抵抗。赵憙认为趁仇人生病而报仇杀死他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不是仁者应有的思想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姑且放了他们而离去。回头对仇人说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你们这些人如果身体好了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就躲我远远的。” 更始帝即位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舞阴大族李氏据守城池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朝廷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久攻不下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更始帝派遣柱天将军李宝去劝降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李氏不答应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听说宛县赵氏有个孤孙赵憙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因讲信义闻名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我愿意向他投降。”更始帝就征召赵憙。赵憙还不到二十岁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被引见后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更始帝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就任命他为郎中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代理偏将军事务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让他前往舞阴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李氏就归降了。光武帝打败王寻、</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54826" y="1544808"/>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819762" y="2181813"/>
            <a:ext cx="7655790" cy="30649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859095" y="2182108"/>
            <a:ext cx="7669534" cy="3489325"/>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王邑时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赵憙受伤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有战功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回朝后被任命为中郎将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被封为勇功侯。邓奉在南阳反叛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赵憙平素与邓奉交好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多次送信严词谴责他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而进谗言的人趁机说赵憙与邓奉合谋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光武帝也怀疑这件事。等到邓奉失败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光武帝得到赵憙的书信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便吃惊地说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赵憙真是一位有德行的人。”后来任命赵憙做怀县县令。大族李子春先前做过琅邪相</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强横狡猾而且不守法度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是当地一大祸患。赵憙刚到任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听说他的两个孙子杀人的事没有被揭发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就追问他们所做的奸邪事情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拘捕拷打李子春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他的两个孙子自杀。京城中替李子春求情的有几十个人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赵憙始终不听从。当时赵王刘良重病临终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光武帝亲临赵王府第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问他有什么要求要说。赵王说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我平素与李子春交情很深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现在他犯了罪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怀县县令赵憙想杀了他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希望皇上给他一条生路。”皇上说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官吏奉</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54826" y="1544808"/>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819762" y="2181813"/>
            <a:ext cx="7655790" cy="30649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859095" y="2182108"/>
            <a:ext cx="7669534" cy="3149600"/>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行法典</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律令是不可违犯的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再说说其他要求。”赵王没有再说话。这一年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赵憙升任平原太守。当时平原有许多强盗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赵憙和各郡一起追捕</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杀死他们的头领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其余党羽应判罪的有几千人。赵憙上书说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惩罚坏人仅限于其本人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可把其他人全部转移安置到京师附近的郡。”光武帝听从了他的建议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就把那批人全部转移安置到颍川、陈留。于是推荐提拔有善行的人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诛杀铲除坏人。后来青州出现蝗灾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蝗虫进入平原地界就死去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连年丰收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百姓歌颂。建武二十七年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赵憙被任命为太尉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赐爵位为关内侯。这时南单于降服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乌桓、鲜卑一起来朝贡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光武帝命令赵憙主管边疆事务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考虑做长远打算。建初五年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赵憙病重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章帝亲自前去探视。等赵憙去世后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章帝前去祭吊。这一年他八十四岁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谥号正侯。</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784331" y="1936572"/>
            <a:ext cx="1368734" cy="407620"/>
            <a:chOff x="2074959" y="4329310"/>
            <a:chExt cx="3150960" cy="640559"/>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074959" y="4343202"/>
              <a:ext cx="3150960" cy="626667"/>
            </a:xfrm>
            <a:prstGeom prst="rect">
              <a:avLst/>
            </a:prstGeom>
          </p:spPr>
          <p:txBody>
            <a:bodyPr wrap="square">
              <a:spAutoFit/>
            </a:bodyPr>
            <a:lstStyle/>
            <a:p>
              <a:r>
                <a:rPr lang="zh-CN" altLang="en-US" sz="2000" b="1" spc="200" dirty="0">
                  <a:solidFill>
                    <a:schemeClr val="bg1"/>
                  </a:solidFill>
                  <a:latin typeface="微软雅黑" panose="020B0503020204020204" charset="-122"/>
                  <a:ea typeface="微软雅黑" panose="020B0503020204020204" charset="-122"/>
                </a:rPr>
                <a:t>考点精讲</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69" name="TextBox 68"/>
          <p:cNvSpPr txBox="1"/>
          <p:nvPr/>
        </p:nvSpPr>
        <p:spPr>
          <a:xfrm>
            <a:off x="720909" y="2325605"/>
            <a:ext cx="7655392" cy="3149600"/>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一、归纳内容要点</a:t>
            </a: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概括中心意思</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“归纳内容要点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概括中心意思”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是对所述事件或所说明的道理进行综合判断和推理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要求学生把握某个论点的依据、某个事件发生的原因、某种发展导致的结果等。这是在理解文意的基础上进一步考查综合分析能力。考查的内容有</a:t>
            </a:r>
            <a:r>
              <a:rPr lang="en-US" altLang="zh-CN" sz="1695" kern="1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某个论点的依据</a:t>
            </a:r>
            <a:r>
              <a:rPr lang="en-US" altLang="zh-CN" sz="1695" kern="1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某种现象的内在本质</a:t>
            </a:r>
            <a:r>
              <a:rPr lang="en-US" altLang="zh-CN" sz="1695" kern="100" dirty="0">
                <a:latin typeface="微软雅黑" panose="020B0503020204020204" charset="-122"/>
                <a:ea typeface="微软雅黑" panose="020B0503020204020204" charset="-122"/>
                <a:cs typeface="Courier New" panose="02070309020205020404" pitchFamily="49" charset="0"/>
              </a:rPr>
              <a:t>;③</a:t>
            </a:r>
            <a:r>
              <a:rPr lang="zh-CN" altLang="en-US" sz="1695" kern="100" dirty="0">
                <a:latin typeface="微软雅黑" panose="020B0503020204020204" charset="-122"/>
                <a:ea typeface="微软雅黑" panose="020B0503020204020204" charset="-122"/>
                <a:cs typeface="Courier New" panose="02070309020205020404" pitchFamily="49" charset="0"/>
              </a:rPr>
              <a:t>某件事发生的原因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以及发展所导致的结果</a:t>
            </a:r>
            <a:r>
              <a:rPr lang="en-US" altLang="zh-CN" sz="1695" kern="100" dirty="0">
                <a:latin typeface="微软雅黑" panose="020B0503020204020204" charset="-122"/>
                <a:ea typeface="微软雅黑" panose="020B0503020204020204" charset="-122"/>
                <a:cs typeface="Courier New" panose="02070309020205020404" pitchFamily="49" charset="0"/>
              </a:rPr>
              <a:t>;④</a:t>
            </a:r>
            <a:r>
              <a:rPr lang="zh-CN" altLang="en-US" sz="1695" kern="100" dirty="0">
                <a:latin typeface="微软雅黑" panose="020B0503020204020204" charset="-122"/>
                <a:ea typeface="微软雅黑" panose="020B0503020204020204" charset="-122"/>
                <a:cs typeface="Courier New" panose="02070309020205020404" pitchFamily="49" charset="0"/>
              </a:rPr>
              <a:t>某个人物的思想性格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等等。该类题的错误项往往以误扰正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以假乱真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即在大体正确的情况下夹杂一两处不正确的表述作为干扰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因此解答时一定要注意采用“题文对照”的方法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即把每个选项还原到文中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找到对应区域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每一部分内容都应该找到信息源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尤其要注意细节之处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要仔细对照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看看有无曲解文意。</a:t>
            </a:r>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726512" y="1863002"/>
            <a:ext cx="7752476" cy="4015105"/>
          </a:xfrm>
          <a:prstGeom prst="rect">
            <a:avLst/>
          </a:prstGeom>
          <a:noFill/>
        </p:spPr>
        <p:txBody>
          <a:bodyPr wrap="square" rtlCol="0">
            <a:spAutoFit/>
          </a:bodyPr>
          <a:lstStyle/>
          <a:p>
            <a:pPr>
              <a:lnSpc>
                <a:spcPct val="150000"/>
              </a:lnSpc>
            </a:pPr>
            <a:r>
              <a:rPr lang="zh-CN" altLang="en-US" sz="1695" dirty="0">
                <a:latin typeface="微软雅黑" panose="020B0503020204020204" charset="-122"/>
                <a:ea typeface="微软雅黑" panose="020B0503020204020204" charset="-122"/>
              </a:rPr>
              <a:t>公卿之位。绛、灌、东阳侯、冯敬之属尽害之</a:t>
            </a:r>
            <a:r>
              <a:rPr lang="en-US" altLang="zh-CN" sz="1695"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乃短贾生曰</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洛阳之人</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年少初学</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专欲擅权</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纷乱诸事。”</a:t>
            </a:r>
            <a:r>
              <a:rPr lang="zh-CN" altLang="en-US" sz="1695" dirty="0">
                <a:latin typeface="微软雅黑" panose="020B0503020204020204" charset="-122"/>
                <a:ea typeface="微软雅黑" panose="020B0503020204020204" charset="-122"/>
              </a:rPr>
              <a:t>于是天子后亦疏之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不用其议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乃以贾生为长沙王太傅。贾生既辞往行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及渡湘水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为赋以吊屈原。为长沙王太傅三年。后岁余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贾生征见。孝文帝方受釐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坐宣室。上因感鬼神事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而问鬼神之本。贾生因具道所以然之状。至夜半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文帝前席。既罢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吾久不见贾生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自以为过之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今不及也。”居顷之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拜贾生为梁怀王太傅。梁怀王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文帝之少子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而好书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故令贾生傅之。文帝复封淮南厉王子四人皆为列侯。贾生谏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以为患之兴自此起矣。</a:t>
            </a:r>
            <a:r>
              <a:rPr lang="zh-CN" altLang="en-US" sz="1695" u="sng" dirty="0">
                <a:latin typeface="微软雅黑" panose="020B0503020204020204" charset="-122"/>
                <a:ea typeface="微软雅黑" panose="020B0503020204020204" charset="-122"/>
              </a:rPr>
              <a:t>贾生数上疏</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言诸侯或连数郡</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非古之制</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可稍削之。</a:t>
            </a:r>
            <a:r>
              <a:rPr lang="zh-CN" altLang="en-US" sz="1695" dirty="0">
                <a:latin typeface="微软雅黑" panose="020B0503020204020204" charset="-122"/>
                <a:ea typeface="微软雅黑" panose="020B0503020204020204" charset="-122"/>
              </a:rPr>
              <a:t>文帝不听。居数年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怀王骑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堕马而死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无后。贾生自伤为傅无状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哭泣岁余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亦死。</a:t>
            </a:r>
            <a:endParaRPr lang="en-US" altLang="zh-CN" sz="1695" dirty="0">
              <a:latin typeface="微软雅黑" panose="020B0503020204020204" charset="-122"/>
              <a:ea typeface="微软雅黑" panose="020B0503020204020204" charset="-122"/>
            </a:endParaRPr>
          </a:p>
          <a:p>
            <a:pPr algn="r">
              <a:lnSpc>
                <a:spcPct val="15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节选自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史记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屈原贾生列传</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613592" y="4537348"/>
            <a:ext cx="7861960" cy="70946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562484" y="4665392"/>
            <a:ext cx="7861960" cy="4311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名词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道路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路边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名词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道理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名词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风尚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名词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道德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道义。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17" name="组合 16"/>
          <p:cNvGrpSpPr/>
          <p:nvPr/>
        </p:nvGrpSpPr>
        <p:grpSpPr>
          <a:xfrm>
            <a:off x="700552" y="1940559"/>
            <a:ext cx="7697024" cy="2575017"/>
            <a:chOff x="1820560" y="3067632"/>
            <a:chExt cx="20002640" cy="6397851"/>
          </a:xfrm>
        </p:grpSpPr>
        <p:sp>
          <p:nvSpPr>
            <p:cNvPr id="69" name="TextBox 68"/>
            <p:cNvSpPr txBox="1"/>
            <p:nvPr/>
          </p:nvSpPr>
          <p:spPr>
            <a:xfrm>
              <a:off x="1820560" y="3067632"/>
              <a:ext cx="20002640" cy="6137300"/>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下列句子中“道”的含义。</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有碑仆道</a:t>
              </a:r>
              <a:r>
                <a:rPr lang="en-US" altLang="zh-CN" sz="1695" dirty="0">
                  <a:latin typeface="微软雅黑" panose="020B0503020204020204" charset="-122"/>
                  <a:ea typeface="微软雅黑" panose="020B0503020204020204" charset="-122"/>
                </a:rPr>
                <a:t>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何可胜道也哉</a:t>
              </a:r>
              <a:r>
                <a:rPr lang="en-US" altLang="zh-CN" sz="1695" dirty="0">
                  <a:latin typeface="微软雅黑" panose="020B0503020204020204" charset="-122"/>
                  <a:ea typeface="微软雅黑" panose="020B0503020204020204" charset="-122"/>
                </a:rPr>
                <a:t>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其闻道也固先乎吾</a:t>
              </a:r>
              <a:r>
                <a:rPr lang="en-US" altLang="zh-CN" sz="1695" dirty="0">
                  <a:latin typeface="微软雅黑" panose="020B0503020204020204" charset="-122"/>
                  <a:ea typeface="微软雅黑" panose="020B0503020204020204" charset="-122"/>
                </a:rPr>
                <a:t>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师道之不传也久矣</a:t>
              </a:r>
              <a:r>
                <a:rPr lang="en-US" altLang="zh-CN" sz="1695" dirty="0">
                  <a:latin typeface="微软雅黑" panose="020B0503020204020204" charset="-122"/>
                  <a:ea typeface="微软雅黑" panose="020B0503020204020204" charset="-122"/>
                </a:rPr>
                <a:t>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得道多助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失道寡助</a:t>
              </a:r>
              <a:r>
                <a:rPr lang="en-US" altLang="zh-CN" sz="1695" dirty="0">
                  <a:latin typeface="微软雅黑" panose="020B0503020204020204" charset="-122"/>
                  <a:ea typeface="微软雅黑" panose="020B0503020204020204" charset="-122"/>
                </a:rPr>
                <a:t>___________________________________________</a:t>
              </a:r>
              <a:endParaRPr lang="en-US" altLang="zh-CN" sz="1695" dirty="0">
                <a:latin typeface="微软雅黑" panose="020B0503020204020204" charset="-122"/>
                <a:ea typeface="微软雅黑" panose="020B0503020204020204" charset="-122"/>
              </a:endParaRPr>
            </a:p>
          </p:txBody>
        </p:sp>
        <p:sp>
          <p:nvSpPr>
            <p:cNvPr id="10" name="TextBox 75"/>
            <p:cNvSpPr txBox="1"/>
            <p:nvPr/>
          </p:nvSpPr>
          <p:spPr>
            <a:xfrm>
              <a:off x="3240684" y="5851986"/>
              <a:ext cx="2857520" cy="1020780"/>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75"/>
            <p:cNvSpPr txBox="1"/>
            <p:nvPr/>
          </p:nvSpPr>
          <p:spPr>
            <a:xfrm>
              <a:off x="2071235" y="8444703"/>
              <a:ext cx="2857520" cy="1020780"/>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75"/>
            <p:cNvSpPr txBox="1"/>
            <p:nvPr/>
          </p:nvSpPr>
          <p:spPr>
            <a:xfrm>
              <a:off x="2592612" y="6696786"/>
              <a:ext cx="2857520" cy="1020780"/>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75"/>
            <p:cNvSpPr txBox="1"/>
            <p:nvPr/>
          </p:nvSpPr>
          <p:spPr>
            <a:xfrm>
              <a:off x="2075172" y="7576714"/>
              <a:ext cx="2857520" cy="1020780"/>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6" name="TextBox 75"/>
            <p:cNvSpPr txBox="1"/>
            <p:nvPr/>
          </p:nvSpPr>
          <p:spPr>
            <a:xfrm>
              <a:off x="3240684" y="5100349"/>
              <a:ext cx="2857520" cy="1020780"/>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9866" y="1865803"/>
            <a:ext cx="7655392" cy="4015105"/>
          </a:xfrm>
          <a:prstGeom prst="rect">
            <a:avLst/>
          </a:prstGeom>
          <a:noFill/>
        </p:spPr>
        <p:txBody>
          <a:bodyPr wrap="square" rtlCol="0">
            <a:spAutoFit/>
          </a:bodyPr>
          <a:lstStyle/>
          <a:p>
            <a:pPr algn="just">
              <a:lnSpc>
                <a:spcPct val="15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nSpc>
                <a:spcPct val="15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的为本考点题</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50000"/>
              </a:lnSpc>
            </a:pPr>
            <a:r>
              <a:rPr lang="en-US" altLang="zh-CN" sz="1695" b="1"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2019</a:t>
            </a:r>
            <a:r>
              <a:rPr lang="zh-CN" altLang="zh-CN"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Ⅱ</a:t>
            </a:r>
            <a:r>
              <a:rPr lang="en-US" altLang="zh-CN" sz="1695" b="1"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阅读下面的文言文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完成</a:t>
            </a:r>
            <a:r>
              <a:rPr lang="en-US" altLang="zh-CN" sz="1695" dirty="0">
                <a:latin typeface="微软雅黑" panose="020B0503020204020204" charset="-122"/>
                <a:ea typeface="微软雅黑" panose="020B0503020204020204" charset="-122"/>
              </a:rPr>
              <a:t>1~4</a:t>
            </a:r>
            <a:r>
              <a:rPr lang="zh-CN" altLang="zh-CN" sz="1695" dirty="0">
                <a:latin typeface="微软雅黑" panose="020B0503020204020204" charset="-122"/>
                <a:ea typeface="微软雅黑" panose="020B0503020204020204" charset="-122"/>
              </a:rPr>
              <a:t>题。</a:t>
            </a:r>
            <a:endParaRPr lang="zh-CN" altLang="zh-CN" sz="1695" dirty="0">
              <a:latin typeface="微软雅黑" panose="020B0503020204020204" charset="-122"/>
              <a:ea typeface="微软雅黑" panose="020B0503020204020204" charset="-122"/>
            </a:endParaRPr>
          </a:p>
          <a:p>
            <a:pPr>
              <a:lnSpc>
                <a:spcPct val="150000"/>
              </a:lnSpc>
            </a:pPr>
            <a:r>
              <a:rPr lang="zh-CN" altLang="zh-CN" sz="1695" dirty="0">
                <a:latin typeface="微软雅黑" panose="020B0503020204020204" charset="-122"/>
                <a:ea typeface="微软雅黑" panose="020B0503020204020204" charset="-122"/>
              </a:rPr>
              <a:t>　　商君者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卫之诸庶孽公子也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名鞅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姓公孙氏</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其祖本姬姓也。鞅少好刑名之学</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事魏相公叔座。公叔座知其贤</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未及进。</a:t>
            </a:r>
            <a:r>
              <a:rPr lang="zh-CN" altLang="zh-CN" sz="1695" u="wavy" dirty="0">
                <a:latin typeface="微软雅黑" panose="020B0503020204020204" charset="-122"/>
                <a:ea typeface="微软雅黑" panose="020B0503020204020204" charset="-122"/>
              </a:rPr>
              <a:t>会座病魏惠王亲往问病公叔曰公孙鞅年虽少有奇才愿王举国而听之王即不听用鞅必杀之无令出境</a:t>
            </a:r>
            <a:r>
              <a:rPr lang="zh-CN" altLang="zh-CN" sz="1695" dirty="0">
                <a:latin typeface="微软雅黑" panose="020B0503020204020204" charset="-122"/>
                <a:ea typeface="微软雅黑" panose="020B0503020204020204" charset="-122"/>
              </a:rPr>
              <a:t>公叔既死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鞅闻秦孝公下令国中求贤者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将修缪公之业</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东复侵地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乃遂西入秦</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因孝公宠臣景监以求见孝公。公与语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数日不厌。景监曰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“子何以中吾君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吾君之欢甚也。”鞅曰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“吾以强国之术说君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君大说之耳。”孝公既用卫鞅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鞅欲变法</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恐天下议己。卫鞅曰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“疑行无名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疑事</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sp>
        <p:nvSpPr>
          <p:cNvPr id="9" name="TextBox 72"/>
          <p:cNvSpPr txBox="1"/>
          <p:nvPr/>
        </p:nvSpPr>
        <p:spPr>
          <a:xfrm>
            <a:off x="1524104" y="4375947"/>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88147"/>
            <a:ext cx="7655392" cy="2837815"/>
          </a:xfrm>
          <a:prstGeom prst="rect">
            <a:avLst/>
          </a:prstGeom>
          <a:noFill/>
        </p:spPr>
        <p:txBody>
          <a:bodyPr wrap="square" rtlCol="0">
            <a:spAutoFit/>
          </a:bodyPr>
          <a:lstStyle/>
          <a:p>
            <a:pPr algn="just">
              <a:lnSpc>
                <a:spcPct val="150000"/>
              </a:lnSpc>
              <a:spcAft>
                <a:spcPts val="0"/>
              </a:spcAft>
            </a:pPr>
            <a:r>
              <a:rPr lang="zh-CN" altLang="zh-CN" sz="1695" dirty="0">
                <a:latin typeface="微软雅黑" panose="020B0503020204020204" charset="-122"/>
                <a:ea typeface="微软雅黑" panose="020B0503020204020204" charset="-122"/>
              </a:rPr>
              <a:t>无功。</a:t>
            </a:r>
            <a:r>
              <a:rPr lang="zh-CN" altLang="zh-CN" sz="1695" u="sng" dirty="0">
                <a:latin typeface="微软雅黑" panose="020B0503020204020204" charset="-122"/>
                <a:ea typeface="微软雅黑" panose="020B0503020204020204" charset="-122"/>
              </a:rPr>
              <a:t>圣人苟可以强国</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不法其故</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苟可以利民</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不循其礼。</a:t>
            </a:r>
            <a:r>
              <a:rPr lang="zh-CN" altLang="zh-CN" sz="1695" dirty="0">
                <a:latin typeface="微软雅黑" panose="020B0503020204020204" charset="-122"/>
                <a:ea typeface="微软雅黑" panose="020B0503020204020204" charset="-122"/>
              </a:rPr>
              <a:t>”孝公曰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“善。”“治世不一道</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便国不法古。故汤武不循古而王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夏殷不易礼而亡。反古者不可非</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而循礼者不足多。”孝公曰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“善。”以卫鞅为左庶长</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卒定变法之令。</a:t>
            </a:r>
            <a:r>
              <a:rPr lang="zh-CN" altLang="zh-CN" sz="1695" u="sng" dirty="0">
                <a:latin typeface="微软雅黑" panose="020B0503020204020204" charset="-122"/>
                <a:ea typeface="微软雅黑" panose="020B0503020204020204" charset="-122"/>
              </a:rPr>
              <a:t>令行于民期年</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秦民之国都言初令之不便者以千数。</a:t>
            </a:r>
            <a:r>
              <a:rPr lang="zh-CN" altLang="zh-CN" sz="1695" dirty="0">
                <a:latin typeface="微软雅黑" panose="020B0503020204020204" charset="-122"/>
                <a:ea typeface="微软雅黑" panose="020B0503020204020204" charset="-122"/>
              </a:rPr>
              <a:t>于是太子犯法。卫鞅曰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“法之不行</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自上犯之。”将法太子。太子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君嗣也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不可施刑</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刑其傅公子虔</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黥其师公孙贾。明日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秦人皆趋令。行之十年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秦民大说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道不拾遗</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山无盗贼</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家给人足。民勇于公战</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怯于私斗</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sp>
        <p:nvSpPr>
          <p:cNvPr id="8" name="TextBox 72"/>
          <p:cNvSpPr txBox="1"/>
          <p:nvPr/>
        </p:nvSpPr>
        <p:spPr>
          <a:xfrm>
            <a:off x="2632452" y="2569965"/>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9" name="TextBox 72"/>
          <p:cNvSpPr txBox="1"/>
          <p:nvPr/>
        </p:nvSpPr>
        <p:spPr>
          <a:xfrm>
            <a:off x="5300091" y="2962803"/>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72"/>
          <p:cNvSpPr txBox="1"/>
          <p:nvPr/>
        </p:nvSpPr>
        <p:spPr>
          <a:xfrm>
            <a:off x="5237070" y="3706022"/>
            <a:ext cx="1566894" cy="410845"/>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88147"/>
            <a:ext cx="7655392" cy="2445385"/>
          </a:xfrm>
          <a:prstGeom prst="rect">
            <a:avLst/>
          </a:prstGeom>
          <a:noFill/>
        </p:spPr>
        <p:txBody>
          <a:bodyPr wrap="square" rtlCol="0">
            <a:spAutoFit/>
          </a:bodyPr>
          <a:lstStyle/>
          <a:p>
            <a:pPr algn="just">
              <a:lnSpc>
                <a:spcPct val="150000"/>
              </a:lnSpc>
              <a:spcAft>
                <a:spcPts val="0"/>
              </a:spcAft>
            </a:pPr>
            <a:r>
              <a:rPr lang="zh-CN" altLang="zh-CN" sz="1695" dirty="0">
                <a:latin typeface="微软雅黑" panose="020B0503020204020204" charset="-122"/>
                <a:ea typeface="微软雅黑" panose="020B0503020204020204" charset="-122"/>
              </a:rPr>
              <a:t>乡邑大治。于是以鞅为大良造。居五年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秦人富强。孝公使卫鞅将而伐魏。卫鞅伏甲士而袭虏魏公子卬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因攻其军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尽破之以归秦。魏惠王兵数破于齐秦</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国内空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日以削</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乃使使割河西之地献于秦以和。而魏遂去安邑</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徙都大梁。惠王曰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“寡人恨不用公叔座之言也。”卫鞅既破魏还</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秦封之於、商十五邑</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号为商君。</a:t>
            </a:r>
            <a:endParaRPr lang="zh-CN" altLang="zh-CN" sz="1695" dirty="0">
              <a:latin typeface="微软雅黑" panose="020B0503020204020204" charset="-122"/>
              <a:ea typeface="微软雅黑" panose="020B0503020204020204" charset="-122"/>
            </a:endParaRPr>
          </a:p>
          <a:p>
            <a:pPr algn="r">
              <a:lnSpc>
                <a:spcPct val="15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节选自《史记</a:t>
            </a:r>
            <a:r>
              <a:rPr lang="zh-CN" altLang="zh-CN" sz="1695" i="1"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商君列传》</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88147"/>
            <a:ext cx="7655392" cy="4169410"/>
          </a:xfrm>
          <a:prstGeom prst="rect">
            <a:avLst/>
          </a:prstGeom>
          <a:noFill/>
        </p:spPr>
        <p:txBody>
          <a:bodyPr wrap="square" rtlCol="0">
            <a:spAutoFit/>
          </a:bodyPr>
          <a:lstStyle/>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下列对文中画波浪线部分的断句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正确的一项是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a:t>
            </a:r>
            <a:r>
              <a:rPr lang="zh-CN" altLang="en-US" sz="1695" kern="100" dirty="0">
                <a:latin typeface="微软雅黑" panose="020B0503020204020204" charset="-122"/>
                <a:ea typeface="微软雅黑" panose="020B0503020204020204" charset="-122"/>
                <a:cs typeface="Courier New" panose="02070309020205020404" pitchFamily="49" charset="0"/>
              </a:rPr>
              <a:t>会座病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魏惠王亲往问病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公叔曰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公孙鞅年虽少有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奇才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愿王举国而听之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王即不听用鞅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必杀之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无令出境</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a:t>
            </a:r>
            <a:r>
              <a:rPr lang="zh-CN" altLang="en-US" sz="1695" kern="100" dirty="0">
                <a:latin typeface="微软雅黑" panose="020B0503020204020204" charset="-122"/>
                <a:ea typeface="微软雅黑" panose="020B0503020204020204" charset="-122"/>
                <a:cs typeface="Courier New" panose="02070309020205020404" pitchFamily="49" charset="0"/>
              </a:rPr>
              <a:t>会座病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魏惠王亲往问病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公叔曰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公孙鞅年虽少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有奇才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愿王举国而听之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王即不听用鞅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必杀之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无令出境</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a:t>
            </a:r>
            <a:r>
              <a:rPr lang="zh-CN" altLang="en-US" sz="1695" kern="100" dirty="0">
                <a:latin typeface="微软雅黑" panose="020B0503020204020204" charset="-122"/>
                <a:ea typeface="微软雅黑" panose="020B0503020204020204" charset="-122"/>
                <a:cs typeface="Courier New" panose="02070309020205020404" pitchFamily="49" charset="0"/>
              </a:rPr>
              <a:t>会座病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魏惠王亲往问病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公叔曰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公孙鞅年虽少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有奇才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愿王举国而听之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王即不听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用鞅必杀之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无令出境</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a:t>
            </a:r>
            <a:r>
              <a:rPr lang="zh-CN" altLang="en-US" sz="1695" kern="100" dirty="0">
                <a:latin typeface="微软雅黑" panose="020B0503020204020204" charset="-122"/>
                <a:ea typeface="微软雅黑" panose="020B0503020204020204" charset="-122"/>
                <a:cs typeface="Courier New" panose="02070309020205020404" pitchFamily="49" charset="0"/>
              </a:rPr>
              <a:t>会座病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魏惠王亲往问病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公叔曰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公孙鞅年虽少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有奇才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愿王举国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而听之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王即不听用鞅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必杀之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无令出境</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90283" y="2098987"/>
            <a:ext cx="7707293" cy="24848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46547" y="2251040"/>
            <a:ext cx="7619048" cy="17900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公孙鞅年虽少有奇才”一句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年虽少”和“有奇才”中间断开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这是两个带有转折意义的句子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排除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项。“举国”后不能断开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它和“而听之”构成一个完整的句子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排除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项。“王即不听用鞅”是一句话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意思是“大王如果不任用公孙鞅”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中间不能断开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排除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项。做断句题一定要粗知大意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找准主语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把握动词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弄清句意关系。</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88147"/>
            <a:ext cx="7655392" cy="2130425"/>
          </a:xfrm>
          <a:prstGeom prst="rect">
            <a:avLst/>
          </a:prstGeom>
          <a:noFill/>
        </p:spPr>
        <p:txBody>
          <a:bodyPr wrap="square" rtlCol="0">
            <a:spAutoFit/>
          </a:bodyPr>
          <a:lstStyle/>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下列对文中加点的词语相关内容的解说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a:t>
            </a:r>
            <a:r>
              <a:rPr lang="zh-CN" altLang="en-US" sz="1695" kern="100" dirty="0">
                <a:latin typeface="微软雅黑" panose="020B0503020204020204" charset="-122"/>
                <a:ea typeface="微软雅黑" panose="020B0503020204020204" charset="-122"/>
                <a:cs typeface="Courier New" panose="02070309020205020404" pitchFamily="49" charset="0"/>
              </a:rPr>
              <a:t>缪公即秦穆公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春秋时秦国国君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在位期间任用贤臣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使国力趋强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称霸西戎。</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a:t>
            </a:r>
            <a:r>
              <a:rPr lang="zh-CN" altLang="en-US" sz="1695" kern="100" dirty="0">
                <a:latin typeface="微软雅黑" panose="020B0503020204020204" charset="-122"/>
                <a:ea typeface="微软雅黑" panose="020B0503020204020204" charset="-122"/>
                <a:cs typeface="Courier New" panose="02070309020205020404" pitchFamily="49" charset="0"/>
              </a:rPr>
              <a:t>汤武即商汤与孙武的并称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他们二人均以善于用人用计、战功赫赫留名于青史。</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a:t>
            </a:r>
            <a:r>
              <a:rPr lang="zh-CN" altLang="en-US" sz="1695" kern="100" dirty="0">
                <a:latin typeface="微软雅黑" panose="020B0503020204020204" charset="-122"/>
                <a:ea typeface="微软雅黑" panose="020B0503020204020204" charset="-122"/>
                <a:cs typeface="Courier New" panose="02070309020205020404" pitchFamily="49" charset="0"/>
              </a:rPr>
              <a:t>变法是指对国家的法令制度做出重大变革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商鞅变法为秦国富强奠定了基础。</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a:t>
            </a:r>
            <a:r>
              <a:rPr lang="zh-CN" altLang="en-US" sz="1695" kern="100" dirty="0">
                <a:latin typeface="微软雅黑" panose="020B0503020204020204" charset="-122"/>
                <a:ea typeface="微软雅黑" panose="020B0503020204020204" charset="-122"/>
                <a:cs typeface="Courier New" panose="02070309020205020404" pitchFamily="49" charset="0"/>
              </a:rPr>
              <a:t>黥是古代的一种刑罚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在犯人脸上刺上记号或文字并涂上墨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在刑罚之中较轻。</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812312" y="4288704"/>
            <a:ext cx="7619048" cy="9690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80566" y="4398805"/>
            <a:ext cx="7619048" cy="4311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汤武”是商汤与周武王的并称。</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5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748260" y="1988147"/>
            <a:ext cx="7655392" cy="3149600"/>
          </a:xfrm>
          <a:prstGeom prst="rect">
            <a:avLst/>
          </a:prstGeom>
          <a:noFill/>
        </p:spPr>
        <p:txBody>
          <a:bodyPr wrap="square" rtlCol="0">
            <a:spAutoFit/>
          </a:bodyPr>
          <a:lstStyle/>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下列对原文有关内容的概括和分析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a:t>
            </a:r>
            <a:r>
              <a:rPr lang="zh-CN" altLang="en-US" sz="1695" kern="100" dirty="0">
                <a:latin typeface="微软雅黑" panose="020B0503020204020204" charset="-122"/>
                <a:ea typeface="微软雅黑" panose="020B0503020204020204" charset="-122"/>
                <a:cs typeface="Courier New" panose="02070309020205020404" pitchFamily="49" charset="0"/>
              </a:rPr>
              <a:t>商鞅投奔秦国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受到孝公赏识。他本是卫国公子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恰遇秦孝公招揽贤才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于是通过景监见到孝公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说之以强国之术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孝公与他交谈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数日不觉厌烦。</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a:t>
            </a:r>
            <a:r>
              <a:rPr lang="zh-CN" altLang="en-US" sz="1695" kern="100" dirty="0">
                <a:latin typeface="微软雅黑" panose="020B0503020204020204" charset="-122"/>
                <a:ea typeface="微软雅黑" panose="020B0503020204020204" charset="-122"/>
                <a:cs typeface="Courier New" panose="02070309020205020404" pitchFamily="49" charset="0"/>
              </a:rPr>
              <a:t>商鞅旁征博引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说服孝公变法。他初步站稳脚跟后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又借历史兴亡来证明改革的必要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劝说孝公变法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最终孝公赐予他官职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又下达了变法的命令。</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a:t>
            </a:r>
            <a:r>
              <a:rPr lang="zh-CN" altLang="en-US" sz="1695" kern="100" dirty="0">
                <a:latin typeface="微软雅黑" panose="020B0503020204020204" charset="-122"/>
                <a:ea typeface="微软雅黑" panose="020B0503020204020204" charset="-122"/>
                <a:cs typeface="Courier New" panose="02070309020205020404" pitchFamily="49" charset="0"/>
              </a:rPr>
              <a:t>商鞅厉行法治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秦国太平富强。他铁面无私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不徇私情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无论何人犯法均施以刑罚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国人受此震慑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全都遵守法令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治安状况改善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民众家给人足。</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a:t>
            </a:r>
            <a:r>
              <a:rPr lang="zh-CN" altLang="en-US" sz="1695" kern="100" dirty="0">
                <a:latin typeface="微软雅黑" panose="020B0503020204020204" charset="-122"/>
                <a:ea typeface="微软雅黑" panose="020B0503020204020204" charset="-122"/>
                <a:cs typeface="Courier New" panose="02070309020205020404" pitchFamily="49" charset="0"/>
              </a:rPr>
              <a:t>魏国被迫迁都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惠王深表懊悔。魏国战事失利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无奈割让河西之地献给秦国以求和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并迁都至大梁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惠王感慨说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遗憾的是没有听从公叔座的劝告。</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90283" y="2098987"/>
            <a:ext cx="7707293" cy="24848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46547" y="2251040"/>
            <a:ext cx="7619048" cy="77089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从原文看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治安状况改善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民众家给人足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这是变法十年后的状况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不是当时产生的结果。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716286" y="1863002"/>
            <a:ext cx="7655392" cy="2778125"/>
          </a:xfrm>
          <a:prstGeom prst="rect">
            <a:avLst/>
          </a:prstGeom>
          <a:noFill/>
        </p:spPr>
        <p:txBody>
          <a:bodyPr wrap="square" rtlCol="0">
            <a:spAutoFit/>
          </a:bodyPr>
          <a:lstStyle/>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把文中画横线的句子翻译成现代汉语。</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圣人苟可以强国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不法其故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苟可以利民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不循其礼。</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a:t>
            </a:r>
            <a:r>
              <a:rPr lang="zh-CN" altLang="en-US" sz="1695" kern="100" dirty="0">
                <a:latin typeface="微软雅黑" panose="020B0503020204020204" charset="-122"/>
                <a:ea typeface="微软雅黑" panose="020B0503020204020204" charset="-122"/>
                <a:cs typeface="Courier New" panose="02070309020205020404" pitchFamily="49" charset="0"/>
              </a:rPr>
              <a:t>令行于民期年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秦民之国都言初令之不便者以千数。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2" name="矩形 11"/>
          <p:cNvSpPr/>
          <p:nvPr/>
        </p:nvSpPr>
        <p:spPr>
          <a:xfrm>
            <a:off x="752630" y="3733796"/>
            <a:ext cx="7619048" cy="17278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811135" y="3731232"/>
            <a:ext cx="7619048" cy="17900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圣人如果可以使国家强盛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不必效法陈规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如果可以使百姓获利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不必遵守旧制。</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法令在民间实行一年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秦人到国都诉说新法不便利的数以千计。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关键词“苟”“法”“循”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不法其故”“不循其礼”的句式相同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翻译时要注意。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期年”“之”“国都”等词是关键词。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5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20551" y="1960439"/>
            <a:ext cx="7841564" cy="3491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48260" y="1960439"/>
            <a:ext cx="7669534" cy="382968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商君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是卫国国君姬妾生的儿子。名鞅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姓公孙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他的祖先本来姓姬。公孙鞅年轻时就喜欢刑名之学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侍奉魏国国相公叔座。公叔座知道他贤能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还没来得及向魏王推荐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。正赶上公叔座得了重病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魏惠王亲自去看望他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公叔座说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公孙鞅虽然年轻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却有奇才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希望大王能把国政全部交给他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由他去治理。大王如果不任用公孙鞅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就一定要杀掉他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不要让他走出国境。”公叔座死后不久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公孙鞅听说秦孝公下令在全国寻访有才能的人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要重整秦穆公时代的霸业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向东收复失地。他就西去秦国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通过孝公的宠臣景监求见孝公。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公孙鞅见到了孝公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孝公跟他谈了好几天都不觉得厌倦。景监说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您凭什么能合乎我们大王的心意呢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我们大王高兴极了。”公孙鞅说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我用强国的办法劝说他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他才特别高兴。”孝公任用卫鞅后不久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卫鞅</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569554" y="2180905"/>
            <a:ext cx="7884887" cy="2130425"/>
            <a:chOff x="1480128" y="3417662"/>
            <a:chExt cx="20490851" cy="5536442"/>
          </a:xfrm>
        </p:grpSpPr>
        <p:sp>
          <p:nvSpPr>
            <p:cNvPr id="18" name="TextBox 75"/>
            <p:cNvSpPr txBox="1"/>
            <p:nvPr/>
          </p:nvSpPr>
          <p:spPr>
            <a:xfrm>
              <a:off x="18290356" y="6588973"/>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69" name="TextBox 68"/>
            <p:cNvSpPr txBox="1"/>
            <p:nvPr/>
          </p:nvSpPr>
          <p:spPr>
            <a:xfrm>
              <a:off x="1968339" y="3417662"/>
              <a:ext cx="20002640" cy="5536442"/>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天保初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清河王岳拜司州牧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闻业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孟业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名行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复召为法曹。业形貌短小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及谒见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岳心鄙其眇小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笑而不言。后寻业断决之处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乃谓业曰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卿断决之明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可谓有过躯貌之用。”寻迁东郡守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以宽惠著。其年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麦一茎五穗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其馀三穗四穗共一茎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合郡人以为政化所感。</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北齐书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列传第三十八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  </a:t>
              </a:r>
              <a:endParaRPr lang="zh-CN" altLang="en-US" sz="1695" dirty="0">
                <a:solidFill>
                  <a:schemeClr val="tx1">
                    <a:lumMod val="75000"/>
                    <a:lumOff val="25000"/>
                  </a:schemeClr>
                </a:solidFill>
                <a:latin typeface="微软雅黑" panose="020B0503020204020204" charset="-122"/>
                <a:ea typeface="微软雅黑" panose="020B0503020204020204" charset="-122"/>
              </a:endParaRPr>
            </a:p>
          </p:txBody>
        </p:sp>
        <p:sp>
          <p:nvSpPr>
            <p:cNvPr id="10" name="TextBox 75"/>
            <p:cNvSpPr txBox="1"/>
            <p:nvPr/>
          </p:nvSpPr>
          <p:spPr>
            <a:xfrm>
              <a:off x="7771308" y="5572827"/>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75"/>
            <p:cNvSpPr txBox="1"/>
            <p:nvPr/>
          </p:nvSpPr>
          <p:spPr>
            <a:xfrm>
              <a:off x="6121004" y="4657538"/>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75"/>
            <p:cNvSpPr txBox="1"/>
            <p:nvPr/>
          </p:nvSpPr>
          <p:spPr>
            <a:xfrm>
              <a:off x="3059051" y="6506089"/>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75"/>
            <p:cNvSpPr txBox="1"/>
            <p:nvPr/>
          </p:nvSpPr>
          <p:spPr>
            <a:xfrm>
              <a:off x="8227960" y="6377800"/>
              <a:ext cx="194421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6" name="TextBox 75"/>
            <p:cNvSpPr txBox="1"/>
            <p:nvPr/>
          </p:nvSpPr>
          <p:spPr>
            <a:xfrm>
              <a:off x="1480128" y="647712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7" name="TextBox 75"/>
            <p:cNvSpPr txBox="1"/>
            <p:nvPr/>
          </p:nvSpPr>
          <p:spPr>
            <a:xfrm>
              <a:off x="16262732" y="4657538"/>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9" name="TextBox 75"/>
            <p:cNvSpPr txBox="1"/>
            <p:nvPr/>
          </p:nvSpPr>
          <p:spPr>
            <a:xfrm>
              <a:off x="11702429" y="4657538"/>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20551" y="1960439"/>
            <a:ext cx="7841564" cy="3491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48260" y="1960439"/>
            <a:ext cx="7669534" cy="3829685"/>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打算变更法度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孝公恐怕天下人议论自己。卫鞅说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行动犹豫不决就不会搞出名堂</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办事犹豫不决就不会成功。圣人如果可以使国家强盛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不必效法陈规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如果可以使百姓获利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不必遵守旧制。”孝公说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讲得好。”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卫鞅说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治理国家没有一成不变的办法</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有利于国家就不仿效旧法度。所以汤武不沿袭旧法度而能称王天下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夏殷不变更旧礼制而灭亡。反对旧法的人不能被非难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而沿袭旧礼的人不值得赞扬。”孝公说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讲得好。”于是任命卫鞅为左庶长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终于制定了变更成法的命令。法令在民间实行一年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秦人到国都诉说新法不便利的数以千计。正当这时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太子触犯了新法。卫鞅说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新法不能顺利推行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是因为上层人触犯了它。”将依新法处罚太子。太子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是国君的继承人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不能被施以刑罚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于是就处罚了监督他行为的老师公子虔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以墨刑处罚了给他传授知识的老师公孙贾。第二天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秦国人就都遵循新法</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20551" y="1960439"/>
            <a:ext cx="7841564" cy="3491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48260" y="1960439"/>
            <a:ext cx="7669534" cy="3149600"/>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了。新法推行了十年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秦国百姓都非常高兴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路上没有拾别人丢的东西占为己有的人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山林里也没了盗贼</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家家衣食充裕</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人人生活富足。人民勇于为国家打仗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不敢为私利争斗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乡村、城镇局势安定。于是卫鞅被任命为大良造。又过了五年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秦国国富民强。孝公派卫鞅率领军队攻打魏国。卫鞅埋伏的身穿铠甲的士兵突然袭击并俘虏了魏公子卬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趁机攻打他的军队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彻底打垮了魏军后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押着公子卬回秦国。魏惠王的军队多次被齐、秦击溃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国内空虚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一天比一天削弱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魏惠王害怕了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就派使者割让河西之地奉献给秦国以求和。魏国就离开安邑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迁都大梁。魏惠王说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我真后悔当初没采纳公叔座的意见啊。”卫鞅打败魏军回来以后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秦孝公把於、商十五个邑封给了他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封号叫作商君。</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3489325"/>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二、筛选并整合文中信息</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“筛选并整合文中信息”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是指根据题目的要求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筛选出符合要求的信息。它要求学生在理解文意的基础上能够对文章的内容进行分析和归类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从而体现出对文章的理解程度。历年高考试题涉及提取的信息有</a:t>
            </a:r>
            <a:r>
              <a:rPr lang="en-US" altLang="zh-CN" sz="1695" dirty="0">
                <a:latin typeface="微软雅黑" panose="020B0503020204020204" charset="-122"/>
                <a:ea typeface="微软雅黑" panose="020B0503020204020204" charset="-122"/>
              </a:rPr>
              <a:t>:①</a:t>
            </a:r>
            <a:r>
              <a:rPr lang="zh-CN" altLang="en-US" sz="1695" dirty="0">
                <a:latin typeface="微软雅黑" panose="020B0503020204020204" charset="-122"/>
                <a:ea typeface="微软雅黑" panose="020B0503020204020204" charset="-122"/>
              </a:rPr>
              <a:t>表现人物行为举止特点的信息</a:t>
            </a:r>
            <a:r>
              <a:rPr lang="en-US" altLang="zh-CN" sz="1695"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体现人物志向和思想主张的信息</a:t>
            </a:r>
            <a:r>
              <a:rPr lang="en-US" altLang="zh-CN" sz="1695" dirty="0">
                <a:latin typeface="微软雅黑" panose="020B0503020204020204" charset="-122"/>
                <a:ea typeface="微软雅黑" panose="020B0503020204020204" charset="-122"/>
              </a:rPr>
              <a:t>;③</a:t>
            </a:r>
            <a:r>
              <a:rPr lang="zh-CN" altLang="en-US" sz="1695" dirty="0">
                <a:latin typeface="微软雅黑" panose="020B0503020204020204" charset="-122"/>
                <a:ea typeface="微软雅黑" panose="020B0503020204020204" charset="-122"/>
              </a:rPr>
              <a:t>反映人物道德情操或才智的信息</a:t>
            </a:r>
            <a:r>
              <a:rPr lang="en-US" altLang="zh-CN" sz="1695" dirty="0">
                <a:latin typeface="微软雅黑" panose="020B0503020204020204" charset="-122"/>
                <a:ea typeface="微软雅黑" panose="020B0503020204020204" charset="-122"/>
              </a:rPr>
              <a:t>;④</a:t>
            </a:r>
            <a:r>
              <a:rPr lang="zh-CN" altLang="en-US" sz="1695" dirty="0">
                <a:latin typeface="微软雅黑" panose="020B0503020204020204" charset="-122"/>
                <a:ea typeface="微软雅黑" panose="020B0503020204020204" charset="-122"/>
              </a:rPr>
              <a:t>展现人物性格和情感的信息。</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筛选并整合文中的信息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是建立在理解文章基础上的一种考查方式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它可以促使我们在阅读过程中达到读懂所有材料的目的。因为此类试题考查的信息量大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综合性强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考查的效果良好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故已成为近几年高考文言文部分的传统题目。</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5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31496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文言文“筛选并整合文中信息”题常见的错误设置类型有</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混淆主体</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题干要求筛选出属于甲的有关行为、事件或品格的信息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但命题者故意把属于乙的有关行为、事件或品格的信息也放进备选信息中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以张冠李戴的方式进行干扰。考生一不小心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就可能混淆主体。因此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考生答题时不仅要看这些句子是不是都表现了同一种行为、事件或品格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更要把句子从原文中找出来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看它的主体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主语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是谁。</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5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17900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混淆不同品格、事件</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有时命题者故意把在同一个人身上发生的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不符合题干要求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或反映其他品格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的事件也掺和在一起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以达到鱼目混珠的干扰目的。考生要特别注意联系全文去判断事件的内容和性质。</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5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78528" y="1972063"/>
            <a:ext cx="7619048" cy="382968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阅读下面的文言文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相威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国王速浑察之子也。性弘毅重厚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不饮酒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寡言笑。喜延士大夫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听读经史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谕古今治乱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至直臣尽忠、良将制胜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必为之击节称善。以故临大事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决大议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言必中节。</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至元十一年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世祖命相威总速浑察元统弘吉剌等五投下兵从伐宋。由正阳取安丰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略庐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克和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攻司空山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平野人原。道安庆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渡江东下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会丞相伯颜兵于润州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分三道并进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相威率左军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参政董文炳为副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部署将校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申明约束。江阴、华亭、澉浦、上海悉望风款附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吏民按堵如故。</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78528" y="1972063"/>
            <a:ext cx="7619048" cy="31496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十四年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召拜江南诸道行台御史大夫。乃上奏曰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陛下以臣为耳目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臣以监察御史、按察司为耳目。倘非其人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是人之耳目先自闭塞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下情何由上达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帝嘉之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命御史台清其选。每除目至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必集幕僚御史议其可否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不协公论者即劾去之。</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十六年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入觐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会左丞崔斌等言平章阿合马不法事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有旨命相威及知枢密院博罗自开平驰驿大都共鞫之。阿合马称疾不出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博罗欲回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相威厉声色曰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奉旨按问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敢回奏耶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令舆疾赴对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首责数事。既引伏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有旨释免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仍喻相威曰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朕知卿不惜颜面。”复命还南行台。</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78528" y="1919048"/>
            <a:ext cx="7619048" cy="416941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十八年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右丞范文虎、参政李庭以兵十万航海征倭。七昼夜至竹岛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与辽阳省臣兵合。欲先攻太宰府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迟疑不发。八月朔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飓风大作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士卒十丧六七。帝震怒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复命行省左丞相阿塔海征之。一时无敢谏者。相威遣使入奏曰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倭不奉职贡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可伐而不可恕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可缓而不可急。向者师行迫期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战船不坚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前车已覆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后当改辙。今为之计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预修战舰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训练士卒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耀兵扬武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使彼闻之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深自备御。迟以岁月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俟其疲怠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出其不意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乘风疾往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一举而下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万全之策也。”帝意始释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遂罢其役。</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十九年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又奏阿里海牙占降民一千八百户为奴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阿里海牙以为征讨所得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果降民也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还之有司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若征讨所得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令御史台籍其数以闻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量赐有功者。”阿里海牙又自陈其功比伯颜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当赐养老户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御史滕鲁瞻劾之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阿里海牙自辨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有旨遣使赴行台逮问。相威曰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为臣敢尔欺诳邪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滕御史何罪。”即驰奏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使者竟归。</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元史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列传第十五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有删节</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48260" y="1988147"/>
            <a:ext cx="7655392" cy="3829685"/>
          </a:xfrm>
          <a:prstGeom prst="rect">
            <a:avLst/>
          </a:prstGeom>
          <a:noFill/>
        </p:spPr>
        <p:txBody>
          <a:bodyPr wrap="square" rtlCol="0">
            <a:spAutoFit/>
          </a:bodyPr>
          <a:lstStyle/>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下列各组句子中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全都表明相威为官刚正不阿的一组是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决大议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言必中节　②命御史台清其选　③令舆疾赴对　④首责数事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⑤又奏阿里海牙占降民一千八百户为奴　⑥为臣敢尔欺诳邪</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①②⑤</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B. ①③⑥</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②④⑤	                D. ③④⑥</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62821" y="3761504"/>
            <a:ext cx="7606238" cy="138543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35112" y="3789213"/>
            <a:ext cx="7669534"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是相威议事时的表现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不能表现“为官刚正不阿”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混淆了不同品格。②是皇帝的行为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不是相威的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混淆了主体。排除含①②的即可选出答案。</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5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92843" y="3900048"/>
            <a:ext cx="7617375" cy="13344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04168" y="3977555"/>
            <a:ext cx="7669534"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是相威“听读经史”时的表现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与“军事才能”无关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是皇帝的旨意。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是军事活动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但不能说明相威“军事才能出众”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是陈述自己职位的作用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不能表现“处事公正”。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是他人的军事活动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是皇帝的旨意。</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1" name="TextBox 10"/>
          <p:cNvSpPr txBox="1"/>
          <p:nvPr/>
        </p:nvSpPr>
        <p:spPr>
          <a:xfrm>
            <a:off x="654826" y="1898424"/>
            <a:ext cx="7655392" cy="3489325"/>
          </a:xfrm>
          <a:prstGeom prst="rect">
            <a:avLst/>
          </a:prstGeom>
          <a:noFill/>
        </p:spPr>
        <p:txBody>
          <a:bodyPr wrap="square" rtlCol="0">
            <a:spAutoFit/>
          </a:bodyPr>
          <a:lstStyle/>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6.  </a:t>
            </a:r>
            <a:r>
              <a:rPr lang="zh-CN" altLang="en-US" sz="1695" kern="100" dirty="0">
                <a:latin typeface="微软雅黑" panose="020B0503020204020204" charset="-122"/>
                <a:ea typeface="微软雅黑" panose="020B0503020204020204" charset="-122"/>
                <a:cs typeface="Courier New" panose="02070309020205020404" pitchFamily="49" charset="0"/>
              </a:rPr>
              <a:t>下列各组句子中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分别表现相威军事才能出众和处事公正的一组是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①</a:t>
            </a:r>
            <a:r>
              <a:rPr lang="zh-CN" altLang="en-US" sz="1695" kern="100" dirty="0">
                <a:latin typeface="微软雅黑" panose="020B0503020204020204" charset="-122"/>
                <a:ea typeface="微软雅黑" panose="020B0503020204020204" charset="-122"/>
                <a:cs typeface="Courier New" panose="02070309020205020404" pitchFamily="49" charset="0"/>
              </a:rPr>
              <a:t>必为之击节称善  　     ②命御史台清其选</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①</a:t>
            </a:r>
            <a:r>
              <a:rPr lang="zh-CN" altLang="en-US" sz="1695" kern="100" dirty="0">
                <a:latin typeface="微软雅黑" panose="020B0503020204020204" charset="-122"/>
                <a:ea typeface="微软雅黑" panose="020B0503020204020204" charset="-122"/>
                <a:cs typeface="Courier New" panose="02070309020205020404" pitchFamily="49" charset="0"/>
              </a:rPr>
              <a:t>部署将校，申明约束　②陛下以臣为耳目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①</a:t>
            </a:r>
            <a:r>
              <a:rPr lang="zh-CN" altLang="en-US" sz="1695" kern="100" dirty="0">
                <a:latin typeface="微软雅黑" panose="020B0503020204020204" charset="-122"/>
                <a:ea typeface="微软雅黑" panose="020B0503020204020204" charset="-122"/>
                <a:cs typeface="Courier New" panose="02070309020205020404" pitchFamily="49" charset="0"/>
              </a:rPr>
              <a:t>江阴、华亭、</a:t>
            </a:r>
            <a:r>
              <a:rPr lang="zh-CN" altLang="en-US" sz="1695" dirty="0">
                <a:latin typeface="微软雅黑" panose="020B0503020204020204" charset="-122"/>
                <a:ea typeface="微软雅黑" panose="020B0503020204020204" charset="-122"/>
              </a:rPr>
              <a:t>澉浦、上海悉望风款附</a:t>
            </a:r>
            <a:r>
              <a:rPr lang="zh-CN" altLang="en-US" sz="1695" kern="100" dirty="0">
                <a:latin typeface="微软雅黑" panose="020B0503020204020204" charset="-122"/>
                <a:ea typeface="微软雅黑" panose="020B0503020204020204" charset="-122"/>
                <a:cs typeface="Courier New" panose="02070309020205020404" pitchFamily="49" charset="0"/>
              </a:rPr>
              <a:t>　②不协公论者即劾去之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①</a:t>
            </a:r>
            <a:r>
              <a:rPr lang="zh-CN" altLang="en-US" sz="1695" kern="100" dirty="0">
                <a:latin typeface="微软雅黑" panose="020B0503020204020204" charset="-122"/>
                <a:ea typeface="微软雅黑" panose="020B0503020204020204" charset="-122"/>
                <a:cs typeface="Courier New" panose="02070309020205020404" pitchFamily="49" charset="0"/>
              </a:rPr>
              <a:t>七昼夜至竹岛　②令御史台籍其数以闻</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marL="742950" indent="-742950" algn="just">
              <a:lnSpc>
                <a:spcPct val="130000"/>
              </a:lnSpc>
              <a:spcAft>
                <a:spcPts val="0"/>
              </a:spcAft>
              <a:buAutoNum type="alphaUcPeriod"/>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39540" y="2098982"/>
            <a:ext cx="7697024" cy="2130425"/>
            <a:chOff x="1944540" y="2628702"/>
            <a:chExt cx="20002640" cy="5536442"/>
          </a:xfrm>
        </p:grpSpPr>
        <p:sp>
          <p:nvSpPr>
            <p:cNvPr id="69" name="TextBox 68"/>
            <p:cNvSpPr txBox="1"/>
            <p:nvPr/>
          </p:nvSpPr>
          <p:spPr>
            <a:xfrm>
              <a:off x="1944540" y="2628702"/>
              <a:ext cx="20002640" cy="5536442"/>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对下列加点词的解释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清河王岳拜司州牧　　　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拜见</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闻业名行	                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出行</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业形貌短小	                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形容</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后寻业断决之处	   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寻找</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
          <p:nvSpPr>
            <p:cNvPr id="10" name="TextBox 75"/>
            <p:cNvSpPr txBox="1"/>
            <p:nvPr/>
          </p:nvSpPr>
          <p:spPr>
            <a:xfrm>
              <a:off x="3816748" y="3901285"/>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75"/>
            <p:cNvSpPr txBox="1"/>
            <p:nvPr/>
          </p:nvSpPr>
          <p:spPr>
            <a:xfrm>
              <a:off x="2197714" y="6494169"/>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75"/>
            <p:cNvSpPr txBox="1"/>
            <p:nvPr/>
          </p:nvSpPr>
          <p:spPr>
            <a:xfrm>
              <a:off x="3626474" y="4738853"/>
              <a:ext cx="194421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7" name="TextBox 75"/>
            <p:cNvSpPr txBox="1"/>
            <p:nvPr/>
          </p:nvSpPr>
          <p:spPr>
            <a:xfrm>
              <a:off x="2043565" y="560549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65792" y="3851185"/>
            <a:ext cx="7800199" cy="11450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0"/>
          <p:cNvSpPr txBox="1"/>
          <p:nvPr/>
        </p:nvSpPr>
        <p:spPr>
          <a:xfrm>
            <a:off x="748260" y="1988147"/>
            <a:ext cx="7655392" cy="2809875"/>
          </a:xfrm>
          <a:prstGeom prst="rect">
            <a:avLst/>
          </a:prstGeom>
          <a:noFill/>
        </p:spPr>
        <p:txBody>
          <a:bodyPr wrap="square" rtlCol="0">
            <a:spAutoFit/>
          </a:bodyPr>
          <a:lstStyle/>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7.  </a:t>
            </a:r>
            <a:r>
              <a:rPr lang="zh-CN" altLang="en-US" sz="1695" kern="100" dirty="0">
                <a:latin typeface="微软雅黑" panose="020B0503020204020204" charset="-122"/>
                <a:ea typeface="微软雅黑" panose="020B0503020204020204" charset="-122"/>
                <a:cs typeface="Courier New" panose="02070309020205020404" pitchFamily="49" charset="0"/>
              </a:rPr>
              <a:t>下列各组句子中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全部属于相威成功说服皇帝的内容的一组是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言必中节　②命御史台清其选　③有旨释免　④遂罢其役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⑤当赐养老户　⑥使者竟归</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①②⑤	            B. ①③⑥</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②④⑥	            D. ③④⑤</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696060" y="3851185"/>
            <a:ext cx="7636620" cy="111061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是相威“临大事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决大议”时的表现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混淆不同事件。③是皇帝主动赦免阿合马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不属于相威成功说服皇帝的内容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混淆不同事件。⑤是阿里海牙的要求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混淆了主体。这三项都不属于相威成功说服皇帝的内容。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5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20551" y="1960439"/>
            <a:ext cx="7841564" cy="3491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48260" y="1960439"/>
            <a:ext cx="7669534" cy="382968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相威是国王速浑察的儿子。他性情宽宏刚毅、庄重仁厚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不喝酒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不苟言笑。喜好延请士大夫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听他们朗读经史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谈论古往今来关于治世和乱世的道理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听到刚直之臣为国尽忠、杰出将领克敌制胜时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必定要为之击节叫好。因此每逢大事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决断大问题</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说出的话必能切中要害。</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至元十一年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世祖命令相威统率速浑察原来统领的弘吉剌等五个投下的部队跟随他讨伐宋朝。从正阳出发攻取安丰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占领庐州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攻克和州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进攻司空山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平定野人原。取道安庆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渡过长江向东进军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在润州和丞相伯颜的兵马会师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再兵分三路齐头并进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相威率领左路军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以参政董文炳为副将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部署军将校官</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申明军纪。江阴、华亭、澉浦、上海等地都望风归附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官吏百姓都安居如故。</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20551" y="1960439"/>
            <a:ext cx="7694171" cy="36575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29400" y="1960439"/>
            <a:ext cx="7669534" cy="4169410"/>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十四年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朝廷征召并任命他为江南诸道行台御史大夫。于是他上奏章说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陛下把我当作耳目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我就把监察御史、按察司当作耳目。倘若所用的人不称职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就等于一个人先自己闭上眼睛、塞住耳朵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下面的情况怎能使上级知道呢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皇帝赞赏他的观点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命令御史台清查人选。每当任命的名单送来时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相威必定召集幕僚御史讨论这些人能否胜任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不符合大家要求的人选就立刻去掉。</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十六年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召相威入京朝觐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正赶上左丞崔斌等人讲平章政事阿合马横行不法之事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皇帝降旨命令相威和知枢密院事博罗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从开平驾乘驿马疾行赶到大都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一起审理此案。阿合马自称有病不肯出来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博罗想要回去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相威声色俱厉地说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奉圣旨办案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没有结果</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敢回去上报吗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命令阿合马带病乘车前来回话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首先斥责他的几次所作所为。阿合马已经服罪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下圣旨赦免他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然后告诉相威说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朕知道你不讲私人情面。”又命令他回南行台。</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20551" y="1960439"/>
            <a:ext cx="7841564" cy="3491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48260" y="1960439"/>
            <a:ext cx="7669534" cy="3489325"/>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十八年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右丞范文虎、参政李庭带兵十万出海征讨倭寇。航行七天七夜到达竹岛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和辽阳行省的大臣部队会合。想要先攻打太宰府</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然而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犹豫不决没有行动。八月初一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刮起了飓风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士兵死亡者有十分之六七。皇帝盛怒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又命令行省左丞相阿塔海去征伐。一时没有人敢劝谏。相威派人入朝上奏说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倭寇不遵循职守进贡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应该讨伐不能宽恕</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但可以慢慢来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不能着急。从前军队行动时间紧迫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战船不够结实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前车已翻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后车就该改道。现在的办法是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预先修造战船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训练士兵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炫耀军队显示武力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让对方知道厉害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一心只做防御。拖延时间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等他们疲劳松懈了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再出其不意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趁势快速前往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一举攻下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这才是万全之策。”皇帝的怒气才开始消解</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于是终止了这次出兵。</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20551" y="1960439"/>
            <a:ext cx="7841564" cy="3491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48260" y="1960439"/>
            <a:ext cx="7669534" cy="3149600"/>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十九年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相威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又上奏说阿里海牙霸占投降的百姓一千八百户为奴隶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阿里海牙认为这些人是他征讨时抓获的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皇帝下圣旨说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如果真是归降的百姓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就送还有关部门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如果真是征讨时抓获的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就命御史台登记数目上报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按规定数额赏赐给有功的人。”阿里海牙又自陈他的功劳与伯颜同等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应该赏赐他养老户口</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御史滕鲁瞻弹劾他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阿里海牙为自己申辩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皇帝下旨派使臣到行台逮捕御史问罪。相威说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阿里海牙作为臣子竟敢这样欺瞒陛下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滕御史有什么罪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立刻兼程赶到宫中上奏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皇帝派去的使臣最终返回。</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778528" y="2002051"/>
            <a:ext cx="1368340" cy="427980"/>
            <a:chOff x="2074961" y="4329310"/>
            <a:chExt cx="3041358" cy="609524"/>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25790" y="4370897"/>
              <a:ext cx="2890529" cy="567937"/>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技法点拨</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69" name="TextBox 68"/>
          <p:cNvSpPr txBox="1"/>
          <p:nvPr/>
        </p:nvSpPr>
        <p:spPr>
          <a:xfrm>
            <a:off x="834110" y="2553364"/>
            <a:ext cx="7655392" cy="213042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技法</a:t>
            </a:r>
            <a:r>
              <a:rPr lang="en-US" altLang="zh-CN" sz="1695" b="1" kern="100" dirty="0">
                <a:latin typeface="微软雅黑" panose="020B0503020204020204" charset="-122"/>
                <a:ea typeface="微软雅黑" panose="020B0503020204020204" charset="-122"/>
                <a:cs typeface="Courier New" panose="02070309020205020404" pitchFamily="49" charset="0"/>
              </a:rPr>
              <a:t>17</a:t>
            </a:r>
            <a:r>
              <a:rPr lang="zh-CN" altLang="en-US" sz="1695" b="1" kern="100" dirty="0">
                <a:latin typeface="微软雅黑" panose="020B0503020204020204" charset="-122"/>
                <a:ea typeface="微软雅黑" panose="020B0503020204020204" charset="-122"/>
                <a:cs typeface="Courier New" panose="02070309020205020404" pitchFamily="49" charset="0"/>
              </a:rPr>
              <a:t>　五个角度细比对</a:t>
            </a: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巧解分析综合题</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分析综合题的题目要求为“选是”或“选非”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但多为“选非”。选项内容多是命题者对原文的概括、转述和分析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比对法就是把选项与原文进行细致的比对、分析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从中发现选项与原文意思不一致的地方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进而找出选项的干扰之处。比对法主要是从以下几个角度进行细比对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人物、时间、地点、关键词语、添加内容、因果关系等。</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843679" y="2015856"/>
            <a:ext cx="7655392" cy="43116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一、比对关键词语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避免曲解文意</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855758" y="2570030"/>
          <a:ext cx="7745730" cy="1554480"/>
        </p:xfrm>
        <a:graphic>
          <a:graphicData uri="http://schemas.openxmlformats.org/drawingml/2006/table">
            <a:tbl>
              <a:tblPr firstRow="1" firstCol="1" bandRow="1">
                <a:tableStyleId>{5940675A-B579-460E-94D1-54222C63F5DA}</a:tableStyleId>
              </a:tblPr>
              <a:tblGrid>
                <a:gridCol w="516255"/>
                <a:gridCol w="7229475"/>
              </a:tblGrid>
              <a:tr h="777240">
                <a:tc>
                  <a:txBody>
                    <a:bodyPr/>
                    <a:lstStyle/>
                    <a:p>
                      <a:pPr algn="ctr">
                        <a:lnSpc>
                          <a:spcPct val="150000"/>
                        </a:lnSpc>
                        <a:spcAft>
                          <a:spcPts val="0"/>
                        </a:spcAft>
                      </a:pPr>
                      <a:r>
                        <a:rPr lang="zh-CN" sz="1695" kern="100">
                          <a:effectLst/>
                          <a:latin typeface="微软雅黑" panose="020B0503020204020204" charset="-122"/>
                          <a:ea typeface="微软雅黑" panose="020B0503020204020204" charset="-122"/>
                        </a:rPr>
                        <a:t>命题</a:t>
                      </a:r>
                      <a:endParaRPr lang="zh-CN" sz="1695" kern="100">
                        <a:effectLst/>
                        <a:latin typeface="微软雅黑" panose="020B0503020204020204" charset="-122"/>
                        <a:ea typeface="微软雅黑" panose="020B0503020204020204" charset="-122"/>
                      </a:endParaRPr>
                    </a:p>
                    <a:p>
                      <a:pPr algn="ctr">
                        <a:lnSpc>
                          <a:spcPct val="150000"/>
                        </a:lnSpc>
                        <a:spcAft>
                          <a:spcPts val="0"/>
                        </a:spcAft>
                      </a:pPr>
                      <a:r>
                        <a:rPr lang="zh-CN" sz="1695" kern="100">
                          <a:effectLst/>
                          <a:latin typeface="微软雅黑" panose="020B0503020204020204" charset="-122"/>
                          <a:ea typeface="微软雅黑" panose="020B0503020204020204" charset="-122"/>
                        </a:rPr>
                        <a:t>设误</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a:effectLst/>
                          <a:latin typeface="微软雅黑" panose="020B0503020204020204" charset="-122"/>
                          <a:ea typeface="微软雅黑" panose="020B0503020204020204" charset="-122"/>
                        </a:rPr>
                        <a:t>　故意曲解文中某一关键词语的意义</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从而制造干扰项干扰考生</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这种方式是命题的主要设误方式</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77240">
                <a:tc>
                  <a:txBody>
                    <a:bodyPr/>
                    <a:lstStyle/>
                    <a:p>
                      <a:pPr algn="ctr">
                        <a:lnSpc>
                          <a:spcPct val="150000"/>
                        </a:lnSpc>
                        <a:spcAft>
                          <a:spcPts val="0"/>
                        </a:spcAft>
                      </a:pPr>
                      <a:r>
                        <a:rPr lang="zh-CN" sz="1695" kern="100">
                          <a:effectLst/>
                          <a:latin typeface="微软雅黑" panose="020B0503020204020204" charset="-122"/>
                          <a:ea typeface="微软雅黑" panose="020B0503020204020204" charset="-122"/>
                        </a:rPr>
                        <a:t>比对</a:t>
                      </a:r>
                      <a:endParaRPr lang="zh-CN" sz="1695" kern="100">
                        <a:effectLst/>
                        <a:latin typeface="微软雅黑" panose="020B0503020204020204" charset="-122"/>
                        <a:ea typeface="微软雅黑" panose="020B0503020204020204" charset="-122"/>
                      </a:endParaRPr>
                    </a:p>
                    <a:p>
                      <a:pPr algn="ctr">
                        <a:lnSpc>
                          <a:spcPct val="150000"/>
                        </a:lnSpc>
                        <a:spcAft>
                          <a:spcPts val="0"/>
                        </a:spcAft>
                      </a:pPr>
                      <a:r>
                        <a:rPr lang="zh-CN" sz="1695" kern="100">
                          <a:effectLst/>
                          <a:latin typeface="微软雅黑" panose="020B0503020204020204" charset="-122"/>
                          <a:ea typeface="微软雅黑" panose="020B0503020204020204" charset="-122"/>
                        </a:rPr>
                        <a:t>方法</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dirty="0">
                          <a:effectLst/>
                          <a:latin typeface="微软雅黑" panose="020B0503020204020204" charset="-122"/>
                          <a:ea typeface="微软雅黑" panose="020B0503020204020204" charset="-122"/>
                        </a:rPr>
                        <a:t>　要细心辨析选项中对人物的分析、对文本道理的阐述等有无夸大、歪曲或偷换概念的现象</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要注意比对选项转述时是否漏掉了某个起关键作用的词语</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98857"/>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75968" y="1905021"/>
            <a:ext cx="7619048" cy="382968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技法小练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1. </a:t>
            </a:r>
            <a:r>
              <a:rPr lang="zh-CN" altLang="en-US" sz="1695" dirty="0">
                <a:latin typeface="微软雅黑" panose="020B0503020204020204" charset="-122"/>
                <a:ea typeface="微软雅黑" panose="020B0503020204020204" charset="-122"/>
              </a:rPr>
              <a:t>阅读下面的文言文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贡禹字少翁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琅邪人也。元帝初即位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征禹为谏大夫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数虚己问以政事。是时年岁不登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郡国多困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禹奏言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今大夫僭诸侯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诸侯僭天子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天子过天道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其日久矣。承衰救乱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矫复古化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在于陛下。”天子纳善其忠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乃下诏。迁禹为光禄大夫。顷之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禹上书曰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臣禹八十一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耳目不聪明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非复能有补益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所谓洿朝之臣也。愿乞骸骨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及身生归乡里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死亡所恨。”天子报曰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朕以生有伯夷之廉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史鱼之直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守经据古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不阿当世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孳孳于民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俗之所寡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故亲近生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几参国政。今未得久闻生之奇论也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而云欲退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意岂有所恨与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后月馀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以禹为长信少府。会御史大夫陈万年卒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禹代为御史</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75968" y="1905021"/>
            <a:ext cx="7619048" cy="280987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大夫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列于三公。自禹在位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数言得失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书数十上。禹言诸离宫及长乐宫卫可减其太半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以宽繇役。又诸官奴婢十万馀人戏游亡事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税良民以给之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岁费五六钜万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宜免为庶人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廪食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令代关东戍卒。天子下其议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令民产子七岁乃出口钱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自此始。又罢上林宫馆希幸御者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减诸侯王庙卫卒省其半。馀虽未尽从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然嘉其质直之意。禹又奏欲罢郡国庙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定汉宗庙迭毁之礼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皆未施行。为御史大夫数月卒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天子赐钱百万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以其子为郎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官至东郡都尉。</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汉书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王贡两龚鲍传第四十二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48260" y="1988147"/>
            <a:ext cx="7655392" cy="416941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下列对原文有关内容的概括和分析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贡禹为臣忠诚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心忧国事。他建言元帝承接衰微的局面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挽救混乱的礼制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恢复古代的教化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元帝欣赏他的忠诚并提拔了他。</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贡禹品行端正。元帝称赞他有伯夷的廉洁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有史鱼的刚直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认为他是当时世上少有的高尚贤良的人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值得亲近。</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贡禹年事虽高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仍被重用。元帝拒绝了他告老还乡的请求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反而任命他为长信少府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后又让他担任御史大夫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位列三公。</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a:t>
            </a:r>
            <a:r>
              <a:rPr lang="zh-CN" altLang="en-US" sz="1695" kern="100" dirty="0">
                <a:latin typeface="微软雅黑" panose="020B0503020204020204" charset="-122"/>
                <a:ea typeface="微软雅黑" panose="020B0503020204020204" charset="-122"/>
                <a:cs typeface="Courier New" panose="02070309020205020404" pitchFamily="49" charset="0"/>
              </a:rPr>
              <a:t>贡禹反对奢侈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为民请命。皇帝多次听从他的建议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延后了口钱起征的时间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减少了诸侯王庙的卫兵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罢除了郡国的宗庙。</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2" name="矩形 21"/>
          <p:cNvSpPr/>
          <p:nvPr/>
        </p:nvSpPr>
        <p:spPr>
          <a:xfrm>
            <a:off x="672442" y="2071273"/>
            <a:ext cx="7913068" cy="26046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23" name="矩形 22"/>
          <p:cNvSpPr/>
          <p:nvPr/>
        </p:nvSpPr>
        <p:spPr>
          <a:xfrm>
            <a:off x="672442" y="2199317"/>
            <a:ext cx="7861960" cy="247015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根据语境可知“岳”是人名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司州牧”是官职名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把“拜见”代入语境很明显语意不通顺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此处“拜”应解释为“授予”。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根据语境可知“名”“行”是并列关系。“名”是“名声”之意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行”应是“品行”之意。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根据词语搭配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短小”形容的应是“形体”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所以“形”应是“形体”之意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另外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形”“貌”是并列关系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貌”是“形貌”之意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所以“形”也应该是个名词。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根据语境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是后来高岳找到孟业判决过的案件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寻”应为“寻找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找到”之意。</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5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76391" y="2098982"/>
            <a:ext cx="7666888" cy="11450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816141" y="2500884"/>
            <a:ext cx="7636620" cy="4311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贡禹罢除郡国宗庙的建议并未得到采纳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选项曲解文意。</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20551" y="1960439"/>
            <a:ext cx="7841564" cy="3491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48260" y="1960439"/>
            <a:ext cx="7669534" cy="382968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贡禹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字少翁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是琅邪人。汉元帝即位不久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征召贡禹为谏大夫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多次虚心地向他询问政事。当时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年成不好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粮食歉收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郡县封地大多处境困难。贡禹上奏说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现今大夫僭越诸侯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诸侯僭越天子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天子超越天道的情况由来已久了。承接衰微的局面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挽救混乱的礼制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恢复古代的教化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这一切都指望陛下您了。”元帝很欣赏贡禹的忠诚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就下了诏令。升任贡禹为光禄大夫。不久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贡禹上书说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我八十一岁了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耳朵听不清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眼睛也看不清了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不能再对国家对朝廷有所贡献了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我就是所说的有损朝廷形象的臣子了。希望能辞去官职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返回故里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若能如愿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便死而无憾了。”元帝批复说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朕因为先生有伯夷的廉洁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史鱼的刚直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遵循经义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据守古道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不盲目屈从世风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孜孜不倦地为民请命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是当今俗世少见的高尚贤良的人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因而亲近先生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希望先生参</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20551" y="1960439"/>
            <a:ext cx="7841564" cy="3491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48260" y="1960439"/>
            <a:ext cx="7669534" cy="3489325"/>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与国政。如今还没来得及多听听先生的高论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先生却说要隐退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难道是先生有什么不顺心的事吗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此后一个多月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任贡禹为长信少府。正赶上御史大夫陈万年去世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贡禹便接替他担任御史大夫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列于三公之位。自贡禹任此职位后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多次评论政事得失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上书数十次。贡禹建议各处行宫别馆以及长乐宫的戍卫人员可以削减一大半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以减轻百姓的徭役负担。再有各官府的奴婢总共有十多万人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他们终日游戏玩耍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无所事事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还要靠征收百姓的赋税来供给他们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每年费用有五六万之多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应当免去他们的奴婢身份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使他们成为庶人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给他们吃的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让他们代替关东戍守的士兵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戍守关东</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。皇帝将他的奏议下发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命令百姓生孩子七年后再开始交纳口钱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人头税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这个规定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从此开始。又停用了上林苑离宫别馆中那些皇帝很少临幸的处所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将各诸侯</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96060" y="1964390"/>
            <a:ext cx="7841564" cy="29331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48260" y="1960439"/>
            <a:ext cx="7669534" cy="1450340"/>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王庙的卫兵减少一半。其他方面元帝虽没有完全听从贡禹的建议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但很赞赏他的质朴耿直之心。贡禹又上疏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要求罢除郡国的宗庙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制定汉宗庙迭毁制度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都未能施行。 贡禹任御史大夫几个月后去世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元帝赐钱百万</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任他的儿子为郎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他的儿子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做到东郡都尉。</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803677" y="1988147"/>
            <a:ext cx="7655392" cy="77089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二、比对内容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避免增、减内容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803677" y="2502529"/>
          <a:ext cx="7618730" cy="2881630"/>
        </p:xfrm>
        <a:graphic>
          <a:graphicData uri="http://schemas.openxmlformats.org/drawingml/2006/table">
            <a:tbl>
              <a:tblPr firstRow="1" firstCol="1" bandRow="1">
                <a:tableStyleId>{5940675A-B579-460E-94D1-54222C63F5DA}</a:tableStyleId>
              </a:tblPr>
              <a:tblGrid>
                <a:gridCol w="440690"/>
                <a:gridCol w="841375"/>
                <a:gridCol w="6336665"/>
              </a:tblGrid>
              <a:tr h="857885">
                <a:tc rowSpan="2">
                  <a:txBody>
                    <a:bodyPr/>
                    <a:lstStyle/>
                    <a:p>
                      <a:pPr algn="ctr">
                        <a:lnSpc>
                          <a:spcPct val="150000"/>
                        </a:lnSpc>
                        <a:spcAft>
                          <a:spcPts val="0"/>
                        </a:spcAft>
                      </a:pPr>
                      <a:r>
                        <a:rPr lang="zh-CN" sz="1695" kern="100">
                          <a:effectLst/>
                          <a:latin typeface="微软雅黑" panose="020B0503020204020204" charset="-122"/>
                          <a:ea typeface="微软雅黑" panose="020B0503020204020204" charset="-122"/>
                        </a:rPr>
                        <a:t>命题</a:t>
                      </a:r>
                      <a:endParaRPr lang="zh-CN" sz="1695" kern="100">
                        <a:effectLst/>
                        <a:latin typeface="微软雅黑" panose="020B0503020204020204" charset="-122"/>
                        <a:ea typeface="微软雅黑" panose="020B0503020204020204" charset="-122"/>
                      </a:endParaRPr>
                    </a:p>
                    <a:p>
                      <a:pPr algn="ctr">
                        <a:lnSpc>
                          <a:spcPct val="150000"/>
                        </a:lnSpc>
                        <a:spcAft>
                          <a:spcPts val="0"/>
                        </a:spcAft>
                      </a:pPr>
                      <a:r>
                        <a:rPr lang="zh-CN" sz="1695" kern="100">
                          <a:effectLst/>
                          <a:latin typeface="微软雅黑" panose="020B0503020204020204" charset="-122"/>
                          <a:ea typeface="微软雅黑" panose="020B0503020204020204" charset="-122"/>
                        </a:rPr>
                        <a:t>设误</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dirty="0">
                          <a:effectLst/>
                          <a:latin typeface="微软雅黑" panose="020B0503020204020204" charset="-122"/>
                          <a:ea typeface="微软雅黑" panose="020B0503020204020204" charset="-122"/>
                        </a:rPr>
                        <a:t>无中</a:t>
                      </a:r>
                      <a:endParaRPr lang="zh-CN" sz="1695" kern="100" dirty="0">
                        <a:effectLst/>
                        <a:latin typeface="微软雅黑" panose="020B0503020204020204" charset="-122"/>
                        <a:ea typeface="微软雅黑" panose="020B0503020204020204" charset="-122"/>
                      </a:endParaRPr>
                    </a:p>
                    <a:p>
                      <a:pPr algn="ctr">
                        <a:lnSpc>
                          <a:spcPct val="150000"/>
                        </a:lnSpc>
                        <a:spcAft>
                          <a:spcPts val="0"/>
                        </a:spcAft>
                      </a:pPr>
                      <a:r>
                        <a:rPr lang="zh-CN" sz="1695" kern="100" dirty="0">
                          <a:effectLst/>
                          <a:latin typeface="微软雅黑" panose="020B0503020204020204" charset="-122"/>
                          <a:ea typeface="微软雅黑" panose="020B0503020204020204" charset="-122"/>
                        </a:rPr>
                        <a:t>生有</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a:effectLst/>
                          <a:latin typeface="微软雅黑" panose="020B0503020204020204" charset="-122"/>
                          <a:ea typeface="微软雅黑" panose="020B0503020204020204" charset="-122"/>
                        </a:rPr>
                        <a:t>　故意添加原材料中未涉及的人物、事件或观点等内容</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使选项的分析概括于文无据</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857885">
                <a:tc vMerge="1">
                  <a:tcPr/>
                </a:tc>
                <a:tc>
                  <a:txBody>
                    <a:bodyPr/>
                    <a:lstStyle/>
                    <a:p>
                      <a:pPr algn="ctr">
                        <a:lnSpc>
                          <a:spcPct val="150000"/>
                        </a:lnSpc>
                        <a:spcAft>
                          <a:spcPts val="0"/>
                        </a:spcAft>
                      </a:pPr>
                      <a:r>
                        <a:rPr lang="zh-CN" sz="1695" kern="100" dirty="0">
                          <a:effectLst/>
                          <a:latin typeface="微软雅黑" panose="020B0503020204020204" charset="-122"/>
                          <a:ea typeface="微软雅黑" panose="020B0503020204020204" charset="-122"/>
                        </a:rPr>
                        <a:t>以偏</a:t>
                      </a:r>
                      <a:endParaRPr lang="zh-CN" sz="1695" kern="100" dirty="0">
                        <a:effectLst/>
                        <a:latin typeface="微软雅黑" panose="020B0503020204020204" charset="-122"/>
                        <a:ea typeface="微软雅黑" panose="020B0503020204020204" charset="-122"/>
                      </a:endParaRPr>
                    </a:p>
                    <a:p>
                      <a:pPr algn="ctr">
                        <a:lnSpc>
                          <a:spcPct val="150000"/>
                        </a:lnSpc>
                        <a:spcAft>
                          <a:spcPts val="0"/>
                        </a:spcAft>
                      </a:pPr>
                      <a:r>
                        <a:rPr lang="zh-CN" sz="1695" kern="100" dirty="0">
                          <a:effectLst/>
                          <a:latin typeface="微软雅黑" panose="020B0503020204020204" charset="-122"/>
                          <a:ea typeface="微软雅黑" panose="020B0503020204020204" charset="-122"/>
                        </a:rPr>
                        <a:t>概全</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a:effectLst/>
                          <a:latin typeface="微软雅黑" panose="020B0503020204020204" charset="-122"/>
                          <a:ea typeface="微软雅黑" panose="020B0503020204020204" charset="-122"/>
                        </a:rPr>
                        <a:t>　将原文对某一方面的判断通过增加或删减表范围或程度及其他类的词语</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故意扩大或缩小判断对象的范围</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165860">
                <a:tc>
                  <a:txBody>
                    <a:bodyPr/>
                    <a:lstStyle/>
                    <a:p>
                      <a:pPr algn="ctr">
                        <a:lnSpc>
                          <a:spcPct val="150000"/>
                        </a:lnSpc>
                        <a:spcAft>
                          <a:spcPts val="0"/>
                        </a:spcAft>
                      </a:pPr>
                      <a:r>
                        <a:rPr lang="zh-CN" sz="1695" kern="100">
                          <a:effectLst/>
                          <a:latin typeface="微软雅黑" panose="020B0503020204020204" charset="-122"/>
                          <a:ea typeface="微软雅黑" panose="020B0503020204020204" charset="-122"/>
                        </a:rPr>
                        <a:t>比对</a:t>
                      </a:r>
                      <a:endParaRPr lang="zh-CN" sz="1695" kern="100">
                        <a:effectLst/>
                        <a:latin typeface="微软雅黑" panose="020B0503020204020204" charset="-122"/>
                        <a:ea typeface="微软雅黑" panose="020B0503020204020204" charset="-122"/>
                      </a:endParaRPr>
                    </a:p>
                    <a:p>
                      <a:pPr algn="ctr">
                        <a:lnSpc>
                          <a:spcPct val="150000"/>
                        </a:lnSpc>
                        <a:spcAft>
                          <a:spcPts val="0"/>
                        </a:spcAft>
                      </a:pPr>
                      <a:r>
                        <a:rPr lang="zh-CN" sz="1695" kern="100">
                          <a:effectLst/>
                          <a:latin typeface="微软雅黑" panose="020B0503020204020204" charset="-122"/>
                          <a:ea typeface="微软雅黑" panose="020B0503020204020204" charset="-122"/>
                        </a:rPr>
                        <a:t>方法</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gridSpan="2">
                  <a:txBody>
                    <a:bodyPr/>
                    <a:lstStyle/>
                    <a:p>
                      <a:pPr algn="just">
                        <a:lnSpc>
                          <a:spcPct val="150000"/>
                        </a:lnSpc>
                        <a:spcAft>
                          <a:spcPts val="0"/>
                        </a:spcAft>
                      </a:pPr>
                      <a:r>
                        <a:rPr lang="zh-CN" sz="1695" kern="100" dirty="0">
                          <a:effectLst/>
                          <a:latin typeface="微软雅黑" panose="020B0503020204020204" charset="-122"/>
                          <a:ea typeface="微软雅黑" panose="020B0503020204020204" charset="-122"/>
                        </a:rPr>
                        <a:t>　辨析时应将选项的内容与原文仔细比对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检查是否有故意添加原材料中未涉及的内容或词语</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或者筛查选项中有无漏掉原文关键词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尤其是表范围或程度的副词</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的情况</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hMerge="1">
                  <a:tcPr/>
                </a:tc>
              </a:tr>
            </a:tbl>
          </a:graphicData>
        </a:graphic>
      </p:graphicFrame>
      <p:sp>
        <p:nvSpPr>
          <p:cNvPr id="5" name="Rectangle 1"/>
          <p:cNvSpPr>
            <a:spLocks noChangeArrowheads="1"/>
          </p:cNvSpPr>
          <p:nvPr/>
        </p:nvSpPr>
        <p:spPr bwMode="auto">
          <a:xfrm>
            <a:off x="628586" y="3764038"/>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75968" y="1905021"/>
            <a:ext cx="7619048" cy="4456430"/>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技法小练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2.  </a:t>
            </a:r>
            <a:r>
              <a:rPr lang="zh-CN" altLang="en-US" sz="1695" dirty="0">
                <a:latin typeface="微软雅黑" panose="020B0503020204020204" charset="-122"/>
                <a:ea typeface="微软雅黑" panose="020B0503020204020204" charset="-122"/>
              </a:rPr>
              <a:t>阅读下面的文言文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回答问题。</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王翃字宏肱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并州晋阳人。少治兵家。大历中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擢容管经略使。时夷酋梁崇牵号“平南都统”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与别帅覃问合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又与西原贼张侯、夏永更诱啸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因陷城邑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遂据容州。前经略使陈仁琇等皆侨治藤、梧。翃至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言于众曰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容州刺史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安可客治它所</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必得容乃止。”即出私财募士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有功者许署吏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于是人自奋。不数月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斩贼帅欧阳珪。因至广州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请节度使李勉出兵并力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勉不许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容陷贼久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獠方强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今速攻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只自败耳。”翃曰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大夫即不出师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愿下书州县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阳言以兵为助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冀藉此声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成万一功。”勉许诺。翃乃移书义、藤二州刺史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约皆进讨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引兵三千与贼鏖战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日数遇。勉檄止之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辄匿不发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战愈力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卒破贼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禽崇牵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悉复容州故地。</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gn="r">
              <a:lnSpc>
                <a:spcPct val="110000"/>
              </a:lnSpc>
            </a:pPr>
            <a:endParaRPr lang="en-US" altLang="zh-CN" sz="1695"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en-US" altLang="zh-CN" sz="1695" dirty="0">
                <a:solidFill>
                  <a:schemeClr val="tx1">
                    <a:lumMod val="75000"/>
                    <a:lumOff val="25000"/>
                  </a:schemeClr>
                </a:solidFill>
                <a:latin typeface="微软雅黑" panose="020B0503020204020204" charset="-122"/>
                <a:ea typeface="微软雅黑" panose="020B0503020204020204" charset="-122"/>
              </a:rPr>
              <a:t> </a:t>
            </a:r>
            <a:endParaRPr lang="en-US" altLang="zh-CN" sz="1695"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75968" y="1905021"/>
            <a:ext cx="7619048" cy="3437255"/>
            <a:chOff x="2016548" y="2700710"/>
            <a:chExt cx="19800000" cy="8932566"/>
          </a:xfrm>
        </p:grpSpPr>
        <p:sp>
          <p:nvSpPr>
            <p:cNvPr id="8" name="TextBox 7"/>
            <p:cNvSpPr txBox="1"/>
            <p:nvPr/>
          </p:nvSpPr>
          <p:spPr>
            <a:xfrm>
              <a:off x="2016548" y="2700710"/>
              <a:ext cx="19800000" cy="8932566"/>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捷书闻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诏更置顺州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以定馀乱。翃凡百馀战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禽首领七十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覃问遁去。复遣将李寔等分讨西原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平郁林等诸州。累兼御史中丞、招讨处置使。时吐蕃入寇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郭子仪悉河中兵乘边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召翃为河中少尹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领节度后务。悍将凌正数干法不逞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约其徒夜斩关逐翃。翃觉之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阴乱漏刻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以差其期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众惊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不敢发。俄禽正诛之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一军惕息。会起泾原兵讨李希烈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次      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京兆主供拟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饔败肉腐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众怒曰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食是而讨贼乎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遂叛。翃挺身走奉天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拜太子詹事。徙东都留守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既至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开田二十馀屯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修器械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皆良金寿革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练士卒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号令精明。俄而吴少诚叛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独东畿为有备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关东赖之。</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新唐书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王翃传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r">
                <a:lnSpc>
                  <a:spcPct val="110000"/>
                </a:lnSpc>
              </a:pPr>
              <a:endParaRPr lang="en-US" altLang="zh-CN" sz="1695"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en-US" altLang="zh-CN" sz="1695" dirty="0">
                  <a:solidFill>
                    <a:schemeClr val="tx1">
                      <a:lumMod val="75000"/>
                      <a:lumOff val="25000"/>
                    </a:schemeClr>
                  </a:solidFill>
                  <a:latin typeface="微软雅黑" panose="020B0503020204020204" charset="-122"/>
                  <a:ea typeface="微软雅黑" panose="020B0503020204020204" charset="-122"/>
                </a:rPr>
                <a:t> </a:t>
              </a:r>
              <a:endParaRPr lang="en-US" altLang="zh-CN" sz="1695" dirty="0">
                <a:solidFill>
                  <a:schemeClr val="tx1">
                    <a:lumMod val="75000"/>
                    <a:lumOff val="25000"/>
                  </a:schemeClr>
                </a:solidFill>
                <a:latin typeface="微软雅黑" panose="020B0503020204020204" charset="-122"/>
                <a:ea typeface="微软雅黑" panose="020B0503020204020204" charset="-122"/>
              </a:endParaRPr>
            </a:p>
          </p:txBody>
        </p:sp>
        <p:pic>
          <p:nvPicPr>
            <p:cNvPr id="9" name="产K.EPS" descr="id:2147501698;FounderCES"/>
            <p:cNvPicPr/>
            <p:nvPr/>
          </p:nvPicPr>
          <p:blipFill>
            <a:blip r:embed="rId1" cstate="print"/>
            <a:stretch>
              <a:fillRect/>
            </a:stretch>
          </p:blipFill>
          <p:spPr>
            <a:xfrm>
              <a:off x="6265020" y="6432666"/>
              <a:ext cx="830278" cy="604808"/>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699081" y="2020063"/>
            <a:ext cx="7655392" cy="444500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下列对原文有关内容的概括和分析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王翃为官一处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奋发有为。赴容州任职时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恰逢少数民族首领梁崇牵和偏军统帅覃问等作乱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在李勉不发兵支持的情况下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他努力作战捉拿梁崇牵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一举收复容州。</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王翃屡经战阵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功勋卓著。王翃收复容州使朝廷得以令设顺州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收复失地过程中他亲历百余次战斗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擒获叛军首领七十人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遣将分兵讨伐西原后平定郁林等州。</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王翃为人机智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执法严明。郭子仪领军防守边境时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王翃任河中少尹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兼理后方军政事务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他略施小计就破坏了凌正的叛乱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将凌正绳之以法。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王翃忠于朝廷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忠于职守。泾原兵作乱时王翃脱身逃到奉天避乱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任东都留守时开荒屯田、修治器械、训练部队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为后来朝廷抗拒吴少诚叛乱做出重要贡献。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gn="just">
              <a:lnSpc>
                <a:spcPct val="130000"/>
              </a:lnSpc>
              <a:spcAft>
                <a:spcPts val="0"/>
              </a:spcAft>
            </a:pPr>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81787" y="2311177"/>
            <a:ext cx="7767434" cy="18382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9686" y="2320652"/>
            <a:ext cx="7669534"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就本题而言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三项对文意的概括与分析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均与文本一致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一举”属于无中生有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依据文中“卒破贼”等信息可知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他经历了多次战斗才收复容州。</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20551" y="1960439"/>
            <a:ext cx="7841564" cy="3491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48260" y="1960439"/>
            <a:ext cx="7669534" cy="348932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王翃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字宏肱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是并州晋阳人。年轻时他研究过军事学问。大历年间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他被提拔为容管经略使。当时少数民族首领梁崇牵自称“平南都统”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和偏军统帅覃问合兵一处后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又与西原盗贼张侯、夏永相互诱发叛乱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趁机攻陷城镇</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于是就占领了容州。前任经略使陈仁琇等人都到藤州、梧州安置州治机构。王翃到任后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对众人说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我是容州刺史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怎么可以寄居其他地方进行治理</a:t>
            </a: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我一定要在收复容州之后才罢手。”他立即拿出自己的钱财来招募士兵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许诺有战功的人可以担任州署里的官吏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正因如此应募民众人人自我奋发。没有几个月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王翃就率军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斩杀了叛军元帅欧阳珪。于是他来到广州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请求节度使李勉出兵与自己合力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剿灭叛军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李勉没有答应</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pic>
        <p:nvPicPr>
          <p:cNvPr id="94209" name="产K.EPS" descr="id:2147487082;FounderCES"/>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1041718"/>
            <a:ext cx="43983" cy="4398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613592" y="2126691"/>
            <a:ext cx="7831691" cy="2130425"/>
            <a:chOff x="1594572" y="2628702"/>
            <a:chExt cx="20352608" cy="5536442"/>
          </a:xfrm>
        </p:grpSpPr>
        <p:sp>
          <p:nvSpPr>
            <p:cNvPr id="69" name="TextBox 68"/>
            <p:cNvSpPr txBox="1"/>
            <p:nvPr/>
          </p:nvSpPr>
          <p:spPr>
            <a:xfrm>
              <a:off x="1944540" y="2628702"/>
              <a:ext cx="20002640" cy="5536442"/>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对下列加点词的解释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错误的一项是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可谓有过躯貌之用	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才能</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寻迁东郡守	             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不久</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以宽惠著	             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著称</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合郡人以为政化所感	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集合</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
          <p:nvSpPr>
            <p:cNvPr id="10" name="TextBox 75"/>
            <p:cNvSpPr txBox="1"/>
            <p:nvPr/>
          </p:nvSpPr>
          <p:spPr>
            <a:xfrm>
              <a:off x="5472932" y="384624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75"/>
            <p:cNvSpPr txBox="1"/>
            <p:nvPr/>
          </p:nvSpPr>
          <p:spPr>
            <a:xfrm>
              <a:off x="1594572" y="6475866"/>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75"/>
            <p:cNvSpPr txBox="1"/>
            <p:nvPr/>
          </p:nvSpPr>
          <p:spPr>
            <a:xfrm>
              <a:off x="2009546" y="4785378"/>
              <a:ext cx="194421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7" name="TextBox 75"/>
            <p:cNvSpPr txBox="1"/>
            <p:nvPr/>
          </p:nvSpPr>
          <p:spPr>
            <a:xfrm>
              <a:off x="3169822" y="5588035"/>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3" name="矩形 12"/>
          <p:cNvSpPr/>
          <p:nvPr/>
        </p:nvSpPr>
        <p:spPr>
          <a:xfrm>
            <a:off x="613592" y="4323754"/>
            <a:ext cx="7861960" cy="9230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6" name="矩形 15"/>
          <p:cNvSpPr/>
          <p:nvPr/>
        </p:nvSpPr>
        <p:spPr>
          <a:xfrm>
            <a:off x="641081" y="4394328"/>
            <a:ext cx="7861960" cy="77089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全。判断这个“合”的意义时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我们可以采用“联系成语联想法”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可联系“合家欢乐”的“合”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由此得出解释。</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5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20551" y="1960439"/>
            <a:ext cx="7841564" cy="3491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48260" y="1960439"/>
            <a:ext cx="7669534" cy="3829685"/>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容州陷入叛军之手已经很久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叛军的势力正强盛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现在就急速进攻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只能自取失败。”王翃说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您即使不派出军队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我也希望您向各州县下发文书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谎称您要用军队做我的外援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我盼望凭借这种声势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取得概率很小的胜利。”李勉答应了他。王翃于是送文书给义州、藤州刺史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约定一同进军讨伐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他亲自带领军队三千人和叛军激烈战斗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一天当中多次与叛军交锋。李勉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得知情况后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下文书阻止他行动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王翃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却隐藏着文书不给他人看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而作战却更加努力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最终击败了叛军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捉拿了梁崇牵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全部收复了容州旧地。</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捷报传到朝廷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朝廷下令令设顺州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以便平定残余的叛军。王翃总共参加了一百多次战斗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捉拿了叛军首领七十人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覃问战败后逃走。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王翃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又派遣将领李寔等人分兵进讨西原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平定了郁林等州的叛乱。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王翃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多次升迁后兼任御史中丞、招讨处置</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pic>
        <p:nvPicPr>
          <p:cNvPr id="11" name="产K.EPS" descr="id:2147487082;FounderCES"/>
          <p:cNvPicPr/>
          <p:nvPr/>
        </p:nvPicPr>
        <p:blipFill>
          <a:blip r:embed="rId1" cstate="print"/>
          <a:stretch>
            <a:fillRect/>
          </a:stretch>
        </p:blipFill>
        <p:spPr>
          <a:xfrm>
            <a:off x="4551047" y="3407986"/>
            <a:ext cx="42028" cy="4202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20551" y="1960439"/>
            <a:ext cx="7841564" cy="3491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pic>
        <p:nvPicPr>
          <p:cNvPr id="11" name="产K.EPS" descr="id:2147487082;FounderCES"/>
          <p:cNvPicPr/>
          <p:nvPr/>
        </p:nvPicPr>
        <p:blipFill>
          <a:blip r:embed="rId1" cstate="print"/>
          <a:stretch>
            <a:fillRect/>
          </a:stretch>
        </p:blipFill>
        <p:spPr>
          <a:xfrm>
            <a:off x="4551047" y="3407986"/>
            <a:ext cx="42028" cy="42028"/>
          </a:xfrm>
          <a:prstGeom prst="rect">
            <a:avLst/>
          </a:prstGeom>
        </p:spPr>
      </p:pic>
      <p:grpSp>
        <p:nvGrpSpPr>
          <p:cNvPr id="4" name="组合 3"/>
          <p:cNvGrpSpPr/>
          <p:nvPr/>
        </p:nvGrpSpPr>
        <p:grpSpPr>
          <a:xfrm>
            <a:off x="748260" y="1960439"/>
            <a:ext cx="7758438" cy="4169410"/>
            <a:chOff x="1944540" y="2844726"/>
            <a:chExt cx="20162240" cy="10835254"/>
          </a:xfrm>
        </p:grpSpPr>
        <p:sp>
          <p:nvSpPr>
            <p:cNvPr id="10" name="矩形 9"/>
            <p:cNvSpPr/>
            <p:nvPr/>
          </p:nvSpPr>
          <p:spPr>
            <a:xfrm>
              <a:off x="1944540" y="2844726"/>
              <a:ext cx="20162240" cy="10835254"/>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使。当时吐蕃进扰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郭子仪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调动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全部河中部队去防守边境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朝廷征召王翃担任河中少尹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兼理后方军政事务。悍将凌正屡次违犯法规没有得逞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与他的党羽约定在晚上攻破关门驱赶王翃。王翃察觉这件事后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就派人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暗地弄乱他计时的漏刻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错开他们约定的时间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大家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对凌正未按时到达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感到吃惊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不敢行动。不一会儿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王翃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就擒获了凌正</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将他诛杀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全军将士都提心吊胆。适逢朝廷调动泾原军队讨伐李希烈</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军队就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驻扎在     水岸边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京兆府掌管军需供给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但饭和肉都是腐烂的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将士们发怒说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吃这样的食物让我们去讨伐叛军吗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于是军队哗变。王翃独自脱身逃到奉天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被授职太子詹事。后来王翃又调任东都留守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到任之后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他开辟田地二十多屯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修理守城的军事器械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所用材料都是上好的铜铁、皮革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他训练士兵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号令精要严明。不久吴少诚叛乱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唯独京城东郊地区是有防备的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函谷关以东完全依靠东都防守。</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pic>
          <p:nvPicPr>
            <p:cNvPr id="12" name="产K.EPS" descr="id:2147487082;FounderCES"/>
            <p:cNvPicPr/>
            <p:nvPr/>
          </p:nvPicPr>
          <p:blipFill>
            <a:blip r:embed="rId1" cstate="print"/>
            <a:stretch>
              <a:fillRect/>
            </a:stretch>
          </p:blipFill>
          <p:spPr>
            <a:xfrm>
              <a:off x="5832972" y="7450184"/>
              <a:ext cx="622290" cy="478274"/>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52448" y="2126263"/>
            <a:ext cx="7655392" cy="1032510"/>
          </a:xfrm>
          <a:prstGeom prst="rect">
            <a:avLst/>
          </a:prstGeom>
          <a:noFill/>
        </p:spPr>
        <p:txBody>
          <a:bodyPr wrap="square" rtlCol="0">
            <a:spAutoFit/>
          </a:bodyPr>
          <a:lstStyle/>
          <a:p>
            <a:r>
              <a:rPr lang="zh-CN" altLang="zh-CN" sz="1695" dirty="0">
                <a:latin typeface="微软雅黑" panose="020B0503020204020204" charset="-122"/>
                <a:ea typeface="微软雅黑" panose="020B0503020204020204" charset="-122"/>
              </a:rPr>
              <a:t>三、比对人物</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避免张冠李戴</a:t>
            </a:r>
            <a:endParaRPr lang="zh-CN" altLang="zh-CN" sz="1695" dirty="0">
              <a:latin typeface="微软雅黑" panose="020B0503020204020204" charset="-122"/>
              <a:ea typeface="微软雅黑" panose="020B0503020204020204" charset="-122"/>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35042" y="2597739"/>
          <a:ext cx="7886700" cy="2088515"/>
        </p:xfrm>
        <a:graphic>
          <a:graphicData uri="http://schemas.openxmlformats.org/drawingml/2006/table">
            <a:tbl>
              <a:tblPr firstRow="1" firstCol="1" bandRow="1">
                <a:tableStyleId>{5940675A-B579-460E-94D1-54222C63F5DA}</a:tableStyleId>
              </a:tblPr>
              <a:tblGrid>
                <a:gridCol w="525145"/>
                <a:gridCol w="7361555"/>
              </a:tblGrid>
              <a:tr h="922655">
                <a:tc>
                  <a:txBody>
                    <a:bodyPr/>
                    <a:lstStyle/>
                    <a:p>
                      <a:pPr algn="ctr">
                        <a:lnSpc>
                          <a:spcPct val="150000"/>
                        </a:lnSpc>
                        <a:spcAft>
                          <a:spcPts val="0"/>
                        </a:spcAft>
                      </a:pPr>
                      <a:r>
                        <a:rPr lang="zh-CN" sz="1695" kern="100" dirty="0">
                          <a:effectLst/>
                          <a:latin typeface="微软雅黑" panose="020B0503020204020204" charset="-122"/>
                          <a:ea typeface="微软雅黑" panose="020B0503020204020204" charset="-122"/>
                        </a:rPr>
                        <a:t>命题</a:t>
                      </a:r>
                      <a:endParaRPr lang="zh-CN" sz="1695" kern="100" dirty="0">
                        <a:effectLst/>
                        <a:latin typeface="微软雅黑" panose="020B0503020204020204" charset="-122"/>
                        <a:ea typeface="微软雅黑" panose="020B0503020204020204" charset="-122"/>
                      </a:endParaRPr>
                    </a:p>
                    <a:p>
                      <a:pPr algn="ctr">
                        <a:lnSpc>
                          <a:spcPct val="150000"/>
                        </a:lnSpc>
                        <a:spcAft>
                          <a:spcPts val="0"/>
                        </a:spcAft>
                      </a:pPr>
                      <a:r>
                        <a:rPr lang="zh-CN" sz="1695" kern="100" dirty="0">
                          <a:effectLst/>
                          <a:latin typeface="微软雅黑" panose="020B0503020204020204" charset="-122"/>
                          <a:ea typeface="微软雅黑" panose="020B0503020204020204" charset="-122"/>
                        </a:rPr>
                        <a:t>方式</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dirty="0">
                          <a:effectLst/>
                          <a:latin typeface="微软雅黑" panose="020B0503020204020204" charset="-122"/>
                          <a:ea typeface="微软雅黑" panose="020B0503020204020204" charset="-122"/>
                        </a:rPr>
                        <a:t>　这类陷阱设置就是在选项中将原文某人做的事、说的话“移花接木”到另一个人物身上</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导致对象错位</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1165860">
                <a:tc>
                  <a:txBody>
                    <a:bodyPr/>
                    <a:lstStyle/>
                    <a:p>
                      <a:pPr algn="ctr">
                        <a:lnSpc>
                          <a:spcPct val="150000"/>
                        </a:lnSpc>
                        <a:spcAft>
                          <a:spcPts val="0"/>
                        </a:spcAft>
                      </a:pPr>
                      <a:r>
                        <a:rPr lang="zh-CN" sz="1695" kern="100">
                          <a:effectLst/>
                          <a:latin typeface="微软雅黑" panose="020B0503020204020204" charset="-122"/>
                          <a:ea typeface="微软雅黑" panose="020B0503020204020204" charset="-122"/>
                        </a:rPr>
                        <a:t>比对</a:t>
                      </a:r>
                      <a:endParaRPr lang="zh-CN" sz="1695" kern="100">
                        <a:effectLst/>
                        <a:latin typeface="微软雅黑" panose="020B0503020204020204" charset="-122"/>
                        <a:ea typeface="微软雅黑" panose="020B0503020204020204" charset="-122"/>
                      </a:endParaRPr>
                    </a:p>
                    <a:p>
                      <a:pPr algn="ctr">
                        <a:lnSpc>
                          <a:spcPct val="150000"/>
                        </a:lnSpc>
                        <a:spcAft>
                          <a:spcPts val="0"/>
                        </a:spcAft>
                      </a:pPr>
                      <a:r>
                        <a:rPr lang="zh-CN" sz="1695" kern="100">
                          <a:effectLst/>
                          <a:latin typeface="微软雅黑" panose="020B0503020204020204" charset="-122"/>
                          <a:ea typeface="微软雅黑" panose="020B0503020204020204" charset="-122"/>
                        </a:rPr>
                        <a:t>方法</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dirty="0">
                          <a:effectLst/>
                          <a:latin typeface="微软雅黑" panose="020B0503020204020204" charset="-122"/>
                          <a:ea typeface="微软雅黑" panose="020B0503020204020204" charset="-122"/>
                        </a:rPr>
                        <a:t>　分清主要人物和次要人物在不同时间、不同地点做的不同事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产生的不同结果</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防止张冠李戴、颠倒事实。辨析时应重点抓住“是谁</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在何时何地</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说过什么话</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做过什么事”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尤其要看主语、谓语与原文是否一致</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75968" y="1905021"/>
            <a:ext cx="7758438" cy="3592830"/>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技法小练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2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3. </a:t>
            </a:r>
            <a:r>
              <a:rPr lang="zh-CN" altLang="en-US" sz="1695" dirty="0">
                <a:latin typeface="微软雅黑" panose="020B0503020204020204" charset="-122"/>
                <a:ea typeface="微软雅黑" panose="020B0503020204020204" charset="-122"/>
              </a:rPr>
              <a:t>阅读下面的文言文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nSpc>
                <a:spcPct val="120000"/>
              </a:lnSpc>
            </a:pPr>
            <a:r>
              <a:rPr lang="zh-CN" altLang="en-US" sz="1695" dirty="0">
                <a:latin typeface="微软雅黑" panose="020B0503020204020204" charset="-122"/>
                <a:ea typeface="微软雅黑" panose="020B0503020204020204" charset="-122"/>
              </a:rPr>
              <a:t>　　危稹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字逢吉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抚州临川人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淳熙十四年举进士。时洪迈得稹文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为之赏激。调南康军教授。转运使杨万里按部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骤见叹奖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偕游庐山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相与酬倡。调广东帐司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未上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服父丧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调临安府教授。倪思荐之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且语人曰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吾得此一士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可以报国矣。”丁母忧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干办京西安抚司公事。入为武学谕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改太学录。</a:t>
            </a:r>
            <a:endParaRPr lang="zh-CN" altLang="en-US" sz="1695" dirty="0">
              <a:latin typeface="微软雅黑" panose="020B0503020204020204" charset="-122"/>
              <a:ea typeface="微软雅黑" panose="020B0503020204020204" charset="-122"/>
            </a:endParaRPr>
          </a:p>
          <a:p>
            <a:pPr>
              <a:lnSpc>
                <a:spcPct val="120000"/>
              </a:lnSpc>
            </a:pPr>
            <a:r>
              <a:rPr lang="zh-CN" altLang="en-US" sz="1695" dirty="0">
                <a:latin typeface="微软雅黑" panose="020B0503020204020204" charset="-122"/>
                <a:ea typeface="微软雅黑" panose="020B0503020204020204" charset="-122"/>
              </a:rPr>
              <a:t>      嘉定九年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新学成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改充博士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其教养之规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稹所论建。升著作郎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兼屯田郎官。</a:t>
            </a:r>
            <a:endParaRPr lang="zh-CN" altLang="en-US" sz="1695" dirty="0">
              <a:latin typeface="微软雅黑" panose="020B0503020204020204" charset="-122"/>
              <a:ea typeface="微软雅黑" panose="020B0503020204020204" charset="-122"/>
            </a:endParaRPr>
          </a:p>
          <a:p>
            <a:pPr>
              <a:lnSpc>
                <a:spcPct val="120000"/>
              </a:lnSpc>
            </a:pPr>
            <a:r>
              <a:rPr lang="zh-CN" altLang="en-US" sz="1695" dirty="0">
                <a:latin typeface="微软雅黑" panose="020B0503020204020204" charset="-122"/>
                <a:ea typeface="微软雅黑" panose="020B0503020204020204" charset="-122"/>
              </a:rPr>
              <a:t>      稹始进对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请叙复军功之赏以立大信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抆拭功臣之罪以厉忠节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置局以立武事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遣使以省边防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厚赏以精间谍。次论和、战、守利害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而请颛意于守。</a:t>
            </a:r>
            <a:endParaRPr lang="zh-CN" altLang="en-US" sz="1695" dirty="0">
              <a:latin typeface="微软雅黑" panose="020B0503020204020204" charset="-122"/>
              <a:ea typeface="微软雅黑" panose="020B0503020204020204" charset="-122"/>
            </a:endParaRPr>
          </a:p>
          <a:p>
            <a:pPr>
              <a:lnSpc>
                <a:spcPct val="12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75968" y="1905021"/>
            <a:ext cx="7758438" cy="1685290"/>
          </a:xfrm>
          <a:prstGeom prst="rect">
            <a:avLst/>
          </a:prstGeom>
          <a:noFill/>
        </p:spPr>
        <p:txBody>
          <a:bodyPr wrap="square" rtlCol="0">
            <a:spAutoFit/>
          </a:bodyPr>
          <a:lstStyle/>
          <a:p>
            <a:pPr>
              <a:lnSpc>
                <a:spcPct val="120000"/>
              </a:lnSpc>
            </a:pPr>
            <a:r>
              <a:rPr lang="zh-CN" altLang="en-US" sz="1695" dirty="0">
                <a:latin typeface="微软雅黑" panose="020B0503020204020204" charset="-122"/>
                <a:ea typeface="微软雅黑" panose="020B0503020204020204" charset="-122"/>
              </a:rPr>
              <a:t>      久之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知漳州。漳郡有经、总制无名钱岁五千缗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厉民为甚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前守赵汝谠奏蠲五之二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稹疏于朝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悉罢之。会常平使有言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稹不欲辩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即自请以归。久之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提举崇禧观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与乡里耆艾七人为真率会。卒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年七十四。</a:t>
            </a:r>
            <a:endParaRPr lang="zh-CN" altLang="en-US" sz="1695" dirty="0">
              <a:latin typeface="微软雅黑" panose="020B0503020204020204" charset="-122"/>
              <a:ea typeface="微软雅黑" panose="020B0503020204020204" charset="-122"/>
            </a:endParaRPr>
          </a:p>
          <a:p>
            <a:pPr algn="r">
              <a:lnSpc>
                <a:spcPct val="12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宋史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危稹传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
        <p:nvSpPr>
          <p:cNvPr id="9" name="TextBox 10"/>
          <p:cNvSpPr txBox="1"/>
          <p:nvPr/>
        </p:nvSpPr>
        <p:spPr>
          <a:xfrm>
            <a:off x="827491" y="3302819"/>
            <a:ext cx="7655392" cy="339344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下列对原文有关内容的概括和分析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危稹文采高妙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受到高官赞叹。危稹有很高的文学才华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洪迈看到他的文章时十分赞赏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杨万里也对他夸赞不已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倪思认为危稹这样的儒学之士将来一定能够报效国家。</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危稹重视教育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创建学校规矩。嘉定九年时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新学校建成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危稹改职充任博士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这个学校的教育、修养等有关规定都是根据危稹的建议建立起来的。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5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48260" y="1988147"/>
            <a:ext cx="7655392" cy="305371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危稹注重军事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奏对封赏之事。危稹在奏对时向朝廷请求恢复以军功大小来给予赏赐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派遣使者到边疆省察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用丰厚的赏赐提高间谍的水平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同时也讨论了和、攻、守的问题。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危稹关注民生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请求减免赋税。漳州每年有经制钱、总制钱及没有名目的钱五千缗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为此勒索民众特别厉害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危稹向朝廷上疏请求免除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但常平使对这个请求有不同意见。</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23549" y="4121718"/>
            <a:ext cx="7714075" cy="11360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4391334"/>
            <a:ext cx="7534208" cy="77089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张冠李戴。“倪思认为危稹这样的儒学之士将来一定能够报效国家”错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倪思的意思是能够得到危稹这样的人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自己就可以报效国家了。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p:bldLst>
  </p:timing>
</p:sld>
</file>

<file path=ppt/slides/slide5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20551" y="1960439"/>
            <a:ext cx="7841564" cy="3491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48260" y="1960439"/>
            <a:ext cx="7669534" cy="382968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危稹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字逢吉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是抚州临川人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淳熙十四年考中进士。当时洪迈看到危稹的文章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为之赞赏不已。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危稹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被调至南康军担任教授。转运使杨万里到南康军巡视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与他一相见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就对他夸奖、叹服不已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同他一起游览庐山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互相酬唱应对。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危稹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调至广南东路担任帐司</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没有到任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因为父服丧而被免职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后调至临安府担任教授。倪思推荐他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并对别人说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我得到这样的一个儒学之士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可以报效国家了。”危稹因服母丧而被免职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任京西安抚司干办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处理各种公事。入朝为武学谕</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改任太学录。</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嘉定九年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新学校建成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危稹改职充任博士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这个学校的教育、修养等有关规定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都是根据危稹的建议建立起来的。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危稹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晋升为著作郎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兼任屯田郎官。</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20551" y="1960439"/>
            <a:ext cx="7841564" cy="3491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48260" y="1960439"/>
            <a:ext cx="7669534" cy="3149600"/>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危稹初始进谒并答对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请求恢复按军功大小予以赏赐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以树立崇高威信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洗脱功臣的罪责以表彰忠节</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设置武局以提倡习练武事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派遣使者以省察边防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给予厚赏使间谍精干。其次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讨论讲和、攻战、坚守的利益与害处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为此请求专心一意坚守。</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很久以后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担任漳州知州。漳州每年有经制钱、总制钱及没有名目的钱五千缗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为此勒索民众特别厉害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前任漳州知州赵汝谠奏请减免五分之二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危稹又向朝廷上疏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请求</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全部免除。恰巧遇常平使有不同意见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危稹不想同他争辩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立刻请求离职回家。很久以后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掌管崇禧观</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与乡里的七个老人成立真率会。去世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享年七十四岁。</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803677" y="1988147"/>
            <a:ext cx="7655392" cy="73850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四、比对时间、地点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避免时序错乱</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78528" y="2486904"/>
          <a:ext cx="7654925" cy="1554480"/>
        </p:xfrm>
        <a:graphic>
          <a:graphicData uri="http://schemas.openxmlformats.org/drawingml/2006/table">
            <a:tbl>
              <a:tblPr firstRow="1" firstCol="1" bandRow="1">
                <a:tableStyleId>{5940675A-B579-460E-94D1-54222C63F5DA}</a:tableStyleId>
              </a:tblPr>
              <a:tblGrid>
                <a:gridCol w="509905"/>
                <a:gridCol w="7145020"/>
              </a:tblGrid>
              <a:tr h="777240">
                <a:tc>
                  <a:txBody>
                    <a:bodyPr/>
                    <a:lstStyle/>
                    <a:p>
                      <a:pPr algn="ctr">
                        <a:lnSpc>
                          <a:spcPct val="150000"/>
                        </a:lnSpc>
                        <a:spcAft>
                          <a:spcPts val="0"/>
                        </a:spcAft>
                      </a:pPr>
                      <a:r>
                        <a:rPr lang="zh-CN" sz="1695" kern="100">
                          <a:effectLst/>
                          <a:latin typeface="微软雅黑" panose="020B0503020204020204" charset="-122"/>
                          <a:ea typeface="微软雅黑" panose="020B0503020204020204" charset="-122"/>
                        </a:rPr>
                        <a:t>命题</a:t>
                      </a:r>
                      <a:endParaRPr lang="zh-CN" sz="1695" kern="100">
                        <a:effectLst/>
                        <a:latin typeface="微软雅黑" panose="020B0503020204020204" charset="-122"/>
                        <a:ea typeface="微软雅黑" panose="020B0503020204020204" charset="-122"/>
                      </a:endParaRPr>
                    </a:p>
                    <a:p>
                      <a:pPr algn="ctr">
                        <a:lnSpc>
                          <a:spcPct val="150000"/>
                        </a:lnSpc>
                        <a:spcAft>
                          <a:spcPts val="0"/>
                        </a:spcAft>
                      </a:pPr>
                      <a:r>
                        <a:rPr lang="zh-CN" sz="1695" kern="100">
                          <a:effectLst/>
                          <a:latin typeface="微软雅黑" panose="020B0503020204020204" charset="-122"/>
                          <a:ea typeface="微软雅黑" panose="020B0503020204020204" charset="-122"/>
                        </a:rPr>
                        <a:t>方式</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a:effectLst/>
                          <a:latin typeface="微软雅黑" panose="020B0503020204020204" charset="-122"/>
                          <a:ea typeface="微软雅黑" panose="020B0503020204020204" charset="-122"/>
                        </a:rPr>
                        <a:t>　这类陷阱设置就是在选项中把某一时间、地点发生的事转换到另一时间、地点</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777240">
                <a:tc>
                  <a:txBody>
                    <a:bodyPr/>
                    <a:lstStyle/>
                    <a:p>
                      <a:pPr algn="ctr">
                        <a:lnSpc>
                          <a:spcPct val="150000"/>
                        </a:lnSpc>
                        <a:spcAft>
                          <a:spcPts val="0"/>
                        </a:spcAft>
                      </a:pPr>
                      <a:r>
                        <a:rPr lang="zh-CN" sz="1695" kern="100">
                          <a:effectLst/>
                          <a:latin typeface="微软雅黑" panose="020B0503020204020204" charset="-122"/>
                          <a:ea typeface="微软雅黑" panose="020B0503020204020204" charset="-122"/>
                        </a:rPr>
                        <a:t>比对</a:t>
                      </a:r>
                      <a:endParaRPr lang="zh-CN" sz="1695" kern="100">
                        <a:effectLst/>
                        <a:latin typeface="微软雅黑" panose="020B0503020204020204" charset="-122"/>
                        <a:ea typeface="微软雅黑" panose="020B0503020204020204" charset="-122"/>
                      </a:endParaRPr>
                    </a:p>
                    <a:p>
                      <a:pPr algn="ctr">
                        <a:lnSpc>
                          <a:spcPct val="150000"/>
                        </a:lnSpc>
                        <a:spcAft>
                          <a:spcPts val="0"/>
                        </a:spcAft>
                      </a:pPr>
                      <a:r>
                        <a:rPr lang="zh-CN" sz="1695" kern="100">
                          <a:effectLst/>
                          <a:latin typeface="微软雅黑" panose="020B0503020204020204" charset="-122"/>
                          <a:ea typeface="微软雅黑" panose="020B0503020204020204" charset="-122"/>
                        </a:rPr>
                        <a:t>方法</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dirty="0">
                          <a:effectLst/>
                          <a:latin typeface="微软雅黑" panose="020B0503020204020204" charset="-122"/>
                          <a:ea typeface="微软雅黑" panose="020B0503020204020204" charset="-122"/>
                        </a:rPr>
                        <a:t>　分析时要特别注意选项中的时间词语</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人物行为、事件发生的地点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并与原文比对</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厘清人物在何时何地做了何事</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识破时间错误的陷阱</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防止地点错误</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665134" y="1905021"/>
            <a:ext cx="7841564" cy="4169410"/>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技法小练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4. </a:t>
            </a:r>
            <a:r>
              <a:rPr lang="zh-CN" altLang="en-US" sz="1695" dirty="0">
                <a:latin typeface="微软雅黑" panose="020B0503020204020204" charset="-122"/>
                <a:ea typeface="微软雅黑" panose="020B0503020204020204" charset="-122"/>
              </a:rPr>
              <a:t>阅读下面的文言文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杨大雅字子正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唐靖恭诸杨虞卿之后。虞卿孙承休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唐天祐初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以尚书刑部员外郎为吴越国册礼副使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杨行密据江、淮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道阻不克归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遂家钱塘。大雅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承休四世孙也。钱俶归朝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挈其族寓宋州。大雅素好学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日诵数万言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虽饮食不释卷。进士及第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历新息、鄢陵县主簿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改光禄寺丞、知新昌县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徙知浔州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监在京商税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再迁秘书丞。咸平中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交趾献犀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因奏赋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召试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迁太常博士。久之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又上书自荐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献所为文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复召试。直集贤院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出知筠、袁二州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提举开封府界诸县镇事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为三司盐铁判官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知越州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提点淮南路刑狱。还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考试国子监生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坐失荐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迭降监陈州酒。徙知常州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判三司都磨勘司、户部勾院。迁集贤殿修撰、知应天府。大雅朴学自信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无所阿附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直集贤院二十五年不迁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有出其后者</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23549" y="2088492"/>
            <a:ext cx="7639033" cy="315831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34739" y="2077873"/>
            <a:ext cx="7669534" cy="2470150"/>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天保初年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清河王高岳被授予司州牧一职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听说孟业的名声品行后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便又征召孟业做法曹。孟业身形矮小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等到谒见时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高岳因其矮小从心里看不起他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只是笑了笑没说什么。后来高岳找到孟业判决过的案件卷宗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才对孟业说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您判案的英明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可以说是超过了形貌的才能。”不久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孟业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升为东郡太守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他为官以宽厚和仁惠著称。那一年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麦子一根茎上长五个穗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其余的也是三四个穗长在一根茎上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全郡的人都认为这是被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孟业的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政令教化感动的结果。</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5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665134" y="1905021"/>
            <a:ext cx="7841564" cy="416941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往往致荣显。或笑其违世自守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大雅叹曰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吾不学乎世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而学乎圣人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由是以至此。吾之所有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不敢以荐于人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而尝自献乎天子矣。”天禧中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使淮南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循江按部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过金陵境上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遇风覆舟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得傍卒拯之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及岸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冠服尽丧。时丁谓镇金陵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遣人遗衣一袭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大雅辞不受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谓以为歉。宰相王钦若亦不悦之。晚与陈从易并命知制诰。</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宋史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杨大雅传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下列对原文有关内容的概括和分析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杨大雅勤奋好学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博闻强识。他在考中进士以前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每天诵读数万字文章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饮食时也手不释卷。</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杨大雅追求仕进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勇于自荐。他曾趁交趾进献犀牛的机会向朝廷献赋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后又上书自荐并献文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于是被任用为太常博士。</a:t>
            </a:r>
            <a:endParaRPr lang="zh-CN" altLang="en-US" sz="1695" dirty="0">
              <a:latin typeface="微软雅黑" panose="020B0503020204020204" charset="-122"/>
              <a:ea typeface="微软雅黑" panose="020B0503020204020204" charset="-122"/>
            </a:endParaRPr>
          </a:p>
          <a:p>
            <a:pPr algn="r">
              <a:lnSpc>
                <a:spcPct val="130000"/>
              </a:lnSpc>
            </a:pP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78528" y="4121718"/>
            <a:ext cx="7659096" cy="11360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0"/>
          <p:cNvSpPr txBox="1"/>
          <p:nvPr/>
        </p:nvSpPr>
        <p:spPr>
          <a:xfrm>
            <a:off x="748260" y="1960439"/>
            <a:ext cx="7655392" cy="2373630"/>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杨大雅不流世俗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心境平稳。他在集贤院干了二十五年却未升职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在他之后任职的人也往往显贵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可他对此仍淡然处之。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杨大雅不慕权贵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清高自守。他经过金陵时遇风翻了船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丢了衣帽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当地官员丁谓派人送了一套衣服给他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他却推辞不接受。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2" name="矩形 11"/>
          <p:cNvSpPr/>
          <p:nvPr/>
        </p:nvSpPr>
        <p:spPr>
          <a:xfrm>
            <a:off x="804957" y="4121718"/>
            <a:ext cx="7628963" cy="111061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就本题而言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三项的概括分析均与文本契合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于是被任用为太常博士”错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从原文看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升任太常博士应是在第一次“召试”后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属于“时间错误”的陷阱。</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5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20551" y="1960439"/>
            <a:ext cx="7841564" cy="3491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48260" y="1960439"/>
            <a:ext cx="7669534" cy="4169410"/>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杨大雅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字子正</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是唐朝靖恭杨家杨虞卿的后代。杨虞卿的孙子杨承休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唐天祐初年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以尚书省刑部员外郎的身份担任吴越国册礼副使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杨行密占据江、淮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道路阻断不能返回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杨承休就在钱塘安家。杨大雅是杨承休的四代孙。钱俶归降宋后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他的祖父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带着他们家族住在宋州。杨大雅素来好学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每天诵读数万字文章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即使饮食时也不放下书卷。考中进士以后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历任新息、鄢陵县主簿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改任光禄寺丞、新昌县知县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调任浔州知州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监察在京商税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再升任秘书丞。咸平年间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交趾进献犀牛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杨大雅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趁机向朝廷献赋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被皇帝召来考试</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升任太常博士。很久以后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又上书自荐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献上自己所写的文章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又被皇帝召来考试。在集贤院任职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又出任筠、袁二州的知州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掌管开封府界诸县镇事务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担任三司盐铁判官、越州知州、提点淮南路刑狱。回朝后</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20551" y="1960439"/>
            <a:ext cx="7841564" cy="3491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48260" y="1960439"/>
            <a:ext cx="7669534" cy="3489325"/>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考查国子监的学生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因荐举不实获罪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接连降职为陈州监酒。调任常州知州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在三司都磨勘司、户部勾院任职。升任集贤殿修撰、应天府知府。杨大雅为人质朴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好学自信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不肯阿谀投靠他人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在集贤院任职二十五年没有升职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有人在他之后任职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往往达到荣华显贵的地位。有人笑他不合时宜</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清高自守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杨大雅叹道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我不向世俗学习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而向圣人学习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因此到这个地步。我所有的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不敢推荐给别人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而曾经自己献给天子了。”天禧年间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他出使淮南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沿江巡视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经过金陵时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遇风翻了船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幸而被身旁的士兵救起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上岸后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帽子衣服都丢了。当时丁谓镇守金陵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派人送来一套衣服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杨大雅推辞没有接受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丁谓为此怀恨在心。宰相王钦若也对他不满。他晚年与陈从易一起被任命为知制诰。</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803677" y="1988147"/>
            <a:ext cx="7655392" cy="73850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五、比对因果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避免因果混乱</a:t>
            </a: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713758" y="2542321"/>
          <a:ext cx="7745095" cy="1554480"/>
        </p:xfrm>
        <a:graphic>
          <a:graphicData uri="http://schemas.openxmlformats.org/drawingml/2006/table">
            <a:tbl>
              <a:tblPr firstRow="1" firstCol="1" bandRow="1">
                <a:tableStyleId>{5940675A-B579-460E-94D1-54222C63F5DA}</a:tableStyleId>
              </a:tblPr>
              <a:tblGrid>
                <a:gridCol w="516255"/>
                <a:gridCol w="7228840"/>
              </a:tblGrid>
              <a:tr h="777240">
                <a:tc>
                  <a:txBody>
                    <a:bodyPr/>
                    <a:lstStyle/>
                    <a:p>
                      <a:pPr algn="ctr">
                        <a:lnSpc>
                          <a:spcPct val="150000"/>
                        </a:lnSpc>
                        <a:spcAft>
                          <a:spcPts val="0"/>
                        </a:spcAft>
                      </a:pPr>
                      <a:r>
                        <a:rPr lang="zh-CN" sz="1695" kern="100">
                          <a:effectLst/>
                          <a:latin typeface="微软雅黑" panose="020B0503020204020204" charset="-122"/>
                          <a:ea typeface="微软雅黑" panose="020B0503020204020204" charset="-122"/>
                        </a:rPr>
                        <a:t>命题</a:t>
                      </a:r>
                      <a:endParaRPr lang="zh-CN" sz="1695" kern="100">
                        <a:effectLst/>
                        <a:latin typeface="微软雅黑" panose="020B0503020204020204" charset="-122"/>
                        <a:ea typeface="微软雅黑" panose="020B0503020204020204" charset="-122"/>
                      </a:endParaRPr>
                    </a:p>
                    <a:p>
                      <a:pPr algn="ctr">
                        <a:lnSpc>
                          <a:spcPct val="150000"/>
                        </a:lnSpc>
                        <a:spcAft>
                          <a:spcPts val="0"/>
                        </a:spcAft>
                      </a:pPr>
                      <a:r>
                        <a:rPr lang="zh-CN" sz="1695" kern="100">
                          <a:effectLst/>
                          <a:latin typeface="微软雅黑" panose="020B0503020204020204" charset="-122"/>
                          <a:ea typeface="微软雅黑" panose="020B0503020204020204" charset="-122"/>
                        </a:rPr>
                        <a:t>方式</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a:effectLst/>
                          <a:latin typeface="微软雅黑" panose="020B0503020204020204" charset="-122"/>
                          <a:ea typeface="微软雅黑" panose="020B0503020204020204" charset="-122"/>
                        </a:rPr>
                        <a:t>　这类陷阱设置就是将直接的、根本的、已然的误设为间接的、枝叶的、未然的</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或反之</a:t>
                      </a:r>
                      <a:r>
                        <a:rPr lang="en-US" sz="1695" kern="100">
                          <a:effectLst/>
                          <a:latin typeface="微软雅黑" panose="020B0503020204020204" charset="-122"/>
                          <a:ea typeface="微软雅黑" panose="020B0503020204020204" charset="-122"/>
                        </a:rPr>
                        <a:t>,</a:t>
                      </a:r>
                      <a:r>
                        <a:rPr lang="zh-CN" sz="1695" kern="100">
                          <a:effectLst/>
                          <a:latin typeface="微软雅黑" panose="020B0503020204020204" charset="-122"/>
                          <a:ea typeface="微软雅黑" panose="020B0503020204020204" charset="-122"/>
                        </a:rPr>
                        <a:t>或者把因果关系说成其他关系</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r h="777240">
                <a:tc>
                  <a:txBody>
                    <a:bodyPr/>
                    <a:lstStyle/>
                    <a:p>
                      <a:pPr algn="ctr">
                        <a:lnSpc>
                          <a:spcPct val="150000"/>
                        </a:lnSpc>
                        <a:spcAft>
                          <a:spcPts val="0"/>
                        </a:spcAft>
                      </a:pPr>
                      <a:r>
                        <a:rPr lang="zh-CN" sz="1695" kern="100">
                          <a:effectLst/>
                          <a:latin typeface="微软雅黑" panose="020B0503020204020204" charset="-122"/>
                          <a:ea typeface="微软雅黑" panose="020B0503020204020204" charset="-122"/>
                        </a:rPr>
                        <a:t>比对</a:t>
                      </a:r>
                      <a:endParaRPr lang="zh-CN" sz="1695" kern="100">
                        <a:effectLst/>
                        <a:latin typeface="微软雅黑" panose="020B0503020204020204" charset="-122"/>
                        <a:ea typeface="微软雅黑" panose="020B0503020204020204" charset="-122"/>
                      </a:endParaRPr>
                    </a:p>
                    <a:p>
                      <a:pPr algn="ctr">
                        <a:lnSpc>
                          <a:spcPct val="150000"/>
                        </a:lnSpc>
                        <a:spcAft>
                          <a:spcPts val="0"/>
                        </a:spcAft>
                      </a:pPr>
                      <a:r>
                        <a:rPr lang="zh-CN" sz="1695" kern="100">
                          <a:effectLst/>
                          <a:latin typeface="微软雅黑" panose="020B0503020204020204" charset="-122"/>
                          <a:ea typeface="微软雅黑" panose="020B0503020204020204" charset="-122"/>
                        </a:rPr>
                        <a:t>方法</a:t>
                      </a:r>
                      <a:endParaRPr lang="zh-CN" sz="1695" kern="10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dirty="0">
                          <a:effectLst/>
                          <a:latin typeface="微软雅黑" panose="020B0503020204020204" charset="-122"/>
                          <a:ea typeface="微软雅黑" panose="020B0503020204020204" charset="-122"/>
                        </a:rPr>
                        <a:t>　比对命题人是否将原因说成结果</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或将结果说成原因</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或把未然说成已然</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或把已然说成未然</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或给句子强加因果关系</a:t>
                      </a:r>
                      <a:r>
                        <a:rPr lang="en-US" sz="1695" kern="100" dirty="0">
                          <a:effectLst/>
                          <a:latin typeface="微软雅黑" panose="020B0503020204020204" charset="-122"/>
                          <a:ea typeface="微软雅黑" panose="020B0503020204020204" charset="-122"/>
                        </a:rPr>
                        <a:t>,</a:t>
                      </a:r>
                      <a:r>
                        <a:rPr lang="zh-CN" sz="1695" kern="100" dirty="0">
                          <a:effectLst/>
                          <a:latin typeface="微软雅黑" panose="020B0503020204020204" charset="-122"/>
                          <a:ea typeface="微软雅黑" panose="020B0503020204020204" charset="-122"/>
                        </a:rPr>
                        <a:t>或者把因果关系说成其他关系</a:t>
                      </a:r>
                      <a:endParaRPr lang="zh-CN" sz="1695" kern="100" dirty="0">
                        <a:solidFill>
                          <a:srgbClr val="000000"/>
                        </a:solidFill>
                        <a:effectLst/>
                        <a:latin typeface="微软雅黑" panose="020B0503020204020204" charset="-122"/>
                        <a:ea typeface="微软雅黑" panose="020B0503020204020204" charset="-122"/>
                        <a:cs typeface="Times New Roman" panose="02020603050405020304" pitchFamily="18" charset="0"/>
                      </a:endParaRPr>
                    </a:p>
                  </a:txBody>
                  <a:tcPr marL="20769" marR="20769"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75968" y="1905021"/>
            <a:ext cx="7619048" cy="382968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技法小练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5.  </a:t>
            </a:r>
            <a:r>
              <a:rPr lang="zh-CN" altLang="en-US" sz="1695" dirty="0">
                <a:latin typeface="微软雅黑" panose="020B0503020204020204" charset="-122"/>
                <a:ea typeface="微软雅黑" panose="020B0503020204020204" charset="-122"/>
              </a:rPr>
              <a:t>阅读下面的文言文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成遵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南阳穰县人也。幼敏悟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读书日记数千百言。家贫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勤苦不废学问。二十能文章。时郡中先辈无治进士业者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遵欲为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以不合程式为患。会杨惠初登第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来尹穰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遵乃书所作数十篇见之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惠抚卷大喜。至京师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受业于夏镇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遂入为国子生。元统改元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中进士第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授翰林国史院编修官。至正改元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擢太常博士。明年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拜监察御史。扈从至上京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上封事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言天子宜慎起居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节嗜欲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以保养圣躬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圣躬安则宗社安矣。言甚迫切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帝改容称善。又言台察四事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帝皆喜纳之。十四年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调武昌路总管。会省臣出师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遵摄省事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于是省中府中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惟遵一人。乃远斥候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塞城门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籍民为兵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得五千馀人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设万夫长四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配守四门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所以为防御之备甚至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号令严肃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赏罚明当。贼船往来江中</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775968" y="1905021"/>
            <a:ext cx="7619048" cy="416941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终不敢近岸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城赖以安。十七年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升中书左丞。是时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太平在相位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以事忤皇太子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皇太子深衔之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以为遵及参知政事赵中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皆太平党也。十九年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用事者承望风旨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嗾邓子初等诬遵与参政赵中等六人皆受赃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皇太子命御史台等官杂问之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锻炼使成狱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遵等竟皆杖死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中外冤之。二十四年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御史台臣辩明遵等皆诬枉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诏复给还其所授宣敕。</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元史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成遵传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下列对原文有关内容的概括和分析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成遵聪颖好学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终能脱颖而出。他自幼聪敏颖悟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勤学不辍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苦于当地先辈中没有研究进士学业的人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后因受县尹杨惠赏识得以赴京师深造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考中进士。</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成遵勤于进谏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深受皇上器重。他担任监察御史时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上奏皇上要为国家安定而保重圣体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皇上深受感动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上奏关于御史台的四件事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皇上都高兴地接受了。</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31386" y="3983174"/>
            <a:ext cx="7606238" cy="12746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TextBox 10"/>
          <p:cNvSpPr txBox="1"/>
          <p:nvPr/>
        </p:nvSpPr>
        <p:spPr>
          <a:xfrm>
            <a:off x="748260" y="1988147"/>
            <a:ext cx="7655392" cy="280987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成遵守城有方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颇具组织才能。他在调任武昌路总管时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曾代理行省事务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负责武昌城的防务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因其防御周到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号令严明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江上贼寇的船只始终未敢靠岸。</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成遵含冤而死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后沉冤昭雪。他在任中书左丞时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被皇太子误认为是丞相太平的党羽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后遭人诬告、受审讯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最终被杖责而死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几年后才被平反。</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矩形 11"/>
          <p:cNvSpPr/>
          <p:nvPr/>
        </p:nvSpPr>
        <p:spPr>
          <a:xfrm>
            <a:off x="804957" y="4121718"/>
            <a:ext cx="7628963" cy="111061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后因受县尹杨惠赏识得以赴京师深造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考中进士”强加因果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杨惠来做穰县县尹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成遵于是抄录自己作的几十篇文章去拜见杨惠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杨惠看后非常高兴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但并未因此而得以到京师深造。</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5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20551" y="1960439"/>
            <a:ext cx="7841564" cy="3491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5968" y="1984456"/>
            <a:ext cx="7813855" cy="4169410"/>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成遵是南阳穰县人。幼年聪敏颖悟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每日读书记忆数千字。家境贫寒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但成遵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勤奋刻苦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不废弃学业。二十岁能作文章。当时南阳先辈中没有研究进士学业的人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成遵准备考进士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担忧作文不合规范形式。正好杨惠刚考中进士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来做穰县县尹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成遵于是抄录自己作的几十篇文章去拜见杨惠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杨惠看后拿着文稿非常高兴。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成遵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来到京师后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跟从夏镇学习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于是进入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国子监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做国子生。元统元年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成遵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考中进士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被授职翰林国史院编修官。至正元年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被提升为太常博士。第二年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被授予监察御史一职。随从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到上京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用密封的奏章上奏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说天子应当注意日常生活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节制嗜好欲望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以保重圣体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圣体安康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那么国家就安定了。言辞非常急迫恳切</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皇帝为之动容并称好。</a:t>
            </a: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成遵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又奏言关于御史台的四件事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皇帝都高兴地采纳了。至正十四年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成遵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调任武</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20551" y="1960439"/>
            <a:ext cx="7841564" cy="3491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5968" y="1984456"/>
            <a:ext cx="7813855" cy="3829685"/>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昌路总管。正逢行省官员率军出征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成遵代理行省事务</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当时行省和武昌路衙署中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只有成遵一人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负责</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。于是他远设哨所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关闭城门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征用百姓当兵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得到五千多人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设置四个万夫长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分配防守四面的城门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因此防御准备得很周到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号令严肃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赏罚分明得当。贼寇战船在长江中往来游弋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但始终不敢靠岸</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武昌城赖此得以安宁。至正十七年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成遵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升任中书左丞。当时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太平任丞相</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因为事情触犯了皇太子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皇太子对他极为憎恨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认为成遵和参知政事赵中都是太平的党羽。至正十九年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当权者秉承皇太子暗示的旨意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唆使邓子初等人诬告成遵与参知政事赵中等六人都接受了赃物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皇太子命御史台等部门官员共同审讯他们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罗织罪名进行诬陷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成遵等人最终都被杖责而死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朝廷内外都为他们感到冤屈。至正二十四年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御史台官员审查证明成遵等人全都是被诬陷的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皇上下诏并发还原来授予他们的委任状。</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654826" y="2015856"/>
            <a:ext cx="7697024" cy="3149600"/>
            <a:chOff x="1701729" y="2988742"/>
            <a:chExt cx="20002640" cy="8185023"/>
          </a:xfrm>
        </p:grpSpPr>
        <p:sp>
          <p:nvSpPr>
            <p:cNvPr id="69" name="TextBox 68"/>
            <p:cNvSpPr txBox="1"/>
            <p:nvPr/>
          </p:nvSpPr>
          <p:spPr>
            <a:xfrm>
              <a:off x="1701729" y="2988742"/>
              <a:ext cx="20002640" cy="8185023"/>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6.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申徽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字世仪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魏郡人也。性审慎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不妄交游。元颢入洛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以元邃为东徐州刺史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邃引徽为主簿。颢败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邃被槛车送洛阳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故吏宾客并委去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唯徽送之。及邃得免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乃广集宾友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叹徽有古人风。</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孝武初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周文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奇之。周文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察徽沉密有度量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每事信委之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乃为大行台郎中。时军国草创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幕府务殷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四方书檄皆徽之辞也。河桥之役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大军不利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近侍之官分散者众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徽独不离左右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魏帝称叹之。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十年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迁给事黄门侍郎。</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
          <p:nvSpPr>
            <p:cNvPr id="8" name="TextBox 75"/>
            <p:cNvSpPr txBox="1"/>
            <p:nvPr/>
          </p:nvSpPr>
          <p:spPr>
            <a:xfrm>
              <a:off x="12169676" y="5095514"/>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9" name="TextBox 75"/>
            <p:cNvSpPr txBox="1"/>
            <p:nvPr/>
          </p:nvSpPr>
          <p:spPr>
            <a:xfrm>
              <a:off x="16418148" y="6880919"/>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92842" y="1960439"/>
            <a:ext cx="7841564" cy="349129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48260" y="1960439"/>
            <a:ext cx="7669534" cy="1110615"/>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b="1" dirty="0">
                <a:latin typeface="微软雅黑" panose="020B0503020204020204" charset="-122"/>
                <a:ea typeface="微软雅黑" panose="020B0503020204020204" charset="-122"/>
                <a:cs typeface="Times New Roman" panose="02020603050405020304" pitchFamily="18" charset="0"/>
              </a:rPr>
              <a:t>跟踪训练验收</a:t>
            </a:r>
            <a:endParaRPr lang="zh-CN" altLang="en-US" sz="1695" b="1"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请完成子母变式练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四</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130" y="865787"/>
            <a:ext cx="9111861" cy="5126426"/>
          </a:xfrm>
          <a:prstGeom prst="rect">
            <a:avLst/>
          </a:prstGeom>
        </p:spPr>
      </p:pic>
      <p:sp>
        <p:nvSpPr>
          <p:cNvPr id="18" name="TextBox 17"/>
          <p:cNvSpPr txBox="1"/>
          <p:nvPr/>
        </p:nvSpPr>
        <p:spPr>
          <a:xfrm>
            <a:off x="2909539" y="2355099"/>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4</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75791" y="3799827"/>
            <a:ext cx="3903491" cy="321945"/>
          </a:xfrm>
          <a:prstGeom prst="rect">
            <a:avLst/>
          </a:prstGeom>
          <a:noFill/>
        </p:spPr>
        <p:txBody>
          <a:bodyPr wrap="square" rtlCol="0">
            <a:spAutoFit/>
          </a:bodyPr>
          <a:lstStyle/>
          <a:p>
            <a:pPr algn="ctr"/>
            <a:r>
              <a:rPr lang="zh-CN" altLang="en-US" sz="1500" dirty="0">
                <a:latin typeface="微软雅黑" panose="020B0503020204020204" charset="-122"/>
                <a:ea typeface="微软雅黑" panose="020B0503020204020204" charset="-122"/>
                <a:hlinkClick r:id="rId2" action="ppaction://hlinksldjump"/>
              </a:rPr>
              <a:t>子母题型变式  </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3" action="ppaction://hlinksldjump"/>
              </a:rPr>
              <a:t>考点技法精讲 </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2909539" y="2852180"/>
            <a:ext cx="5945089" cy="670560"/>
          </a:xfrm>
          <a:prstGeom prst="rect">
            <a:avLst/>
          </a:prstGeom>
          <a:noFill/>
        </p:spPr>
        <p:txBody>
          <a:bodyPr wrap="square" rtlCol="0">
            <a:spAutoFit/>
          </a:bodyPr>
          <a:lstStyle/>
          <a:p>
            <a:r>
              <a:rPr lang="zh-CN" altLang="en-US" sz="3770" b="1" dirty="0">
                <a:latin typeface="微软雅黑" panose="020B0503020204020204" charset="-122"/>
                <a:ea typeface="微软雅黑" panose="020B0503020204020204" charset="-122"/>
              </a:rPr>
              <a:t>理解并翻译文中的句子</a:t>
            </a:r>
            <a:endParaRPr lang="zh-CN" altLang="en-US" sz="3770" b="1" dirty="0">
              <a:latin typeface="微软雅黑" panose="020B0503020204020204" charset="-122"/>
              <a:ea typeface="微软雅黑" panose="020B0503020204020204" charset="-122"/>
            </a:endParaRPr>
          </a:p>
        </p:txBody>
      </p:sp>
    </p:spTree>
  </p:cSld>
  <p:clrMapOvr>
    <a:masterClrMapping/>
  </p:clrMapOvr>
  <p:transition>
    <p:pull dir="d"/>
  </p:transition>
</p:sld>
</file>

<file path=ppt/slides/slide5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46547" y="2002052"/>
            <a:ext cx="7651029" cy="209195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TextBox 7"/>
          <p:cNvSpPr txBox="1"/>
          <p:nvPr/>
        </p:nvSpPr>
        <p:spPr>
          <a:xfrm>
            <a:off x="751039" y="1996145"/>
            <a:ext cx="7646537" cy="1570990"/>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在“古诗文阅读”中对该考点提出的要求是“理解并翻译文中的句子”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能力层级为</a:t>
            </a: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级</a:t>
            </a:r>
            <a:endParaRPr lang="en-US" altLang="zh-CN" sz="1695" dirty="0">
              <a:latin typeface="微软雅黑" panose="020B0503020204020204" charset="-122"/>
              <a:ea typeface="微软雅黑" panose="020B0503020204020204" charset="-122"/>
            </a:endParaRPr>
          </a:p>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zh-CN" altLang="en-US" sz="2000" dirty="0">
                <a:solidFill>
                  <a:schemeClr val="tx1">
                    <a:lumMod val="50000"/>
                    <a:lumOff val="50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本考点是全国卷的必考内容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分值一般为</a:t>
            </a:r>
            <a:r>
              <a:rPr lang="en-US" altLang="zh-CN" sz="1695" dirty="0">
                <a:latin typeface="微软雅黑" panose="020B0503020204020204" charset="-122"/>
                <a:ea typeface="微软雅黑" panose="020B0503020204020204" charset="-122"/>
              </a:rPr>
              <a:t>10</a:t>
            </a:r>
            <a:r>
              <a:rPr lang="zh-CN" altLang="en-US" sz="1695" dirty="0">
                <a:latin typeface="微软雅黑" panose="020B0503020204020204" charset="-122"/>
                <a:ea typeface="微软雅黑" panose="020B0503020204020204" charset="-122"/>
              </a:rPr>
              <a:t>分。近年来考查形式为在文言文选文中找出两个句子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要求准确翻译句子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是主观题</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554299" y="1847974"/>
            <a:ext cx="7619048" cy="3829685"/>
            <a:chOff x="1440484" y="2552459"/>
            <a:chExt cx="19800000" cy="9952394"/>
          </a:xfrm>
        </p:grpSpPr>
        <p:sp>
          <p:nvSpPr>
            <p:cNvPr id="12" name="矩形 11"/>
            <p:cNvSpPr/>
            <p:nvPr/>
          </p:nvSpPr>
          <p:spPr>
            <a:xfrm>
              <a:off x="1440484" y="2552459"/>
              <a:ext cx="19800000" cy="9952394"/>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的为本考点题</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en-US" altLang="zh-CN" sz="1695" b="1"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2018</a:t>
              </a:r>
              <a:r>
                <a:rPr lang="zh-CN" altLang="zh-CN"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Ⅲ</a:t>
              </a:r>
              <a:r>
                <a:rPr lang="en-US" altLang="zh-CN" sz="1695" b="1"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阅读下面的文言文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完成题目。</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a:t>
              </a:r>
              <a:r>
                <a:rPr lang="zh-CN" altLang="zh-CN" sz="1695" u="wavy" dirty="0">
                  <a:latin typeface="微软雅黑" panose="020B0503020204020204" charset="-122"/>
                  <a:ea typeface="微软雅黑" panose="020B0503020204020204" charset="-122"/>
                </a:rPr>
                <a:t>纯礼字彝叟以父仲淹荫知陵台令兼永安县永昭陵建京西转运使配木石砖甓及工徒于一路独永安不受令</a:t>
              </a:r>
              <a:r>
                <a:rPr lang="zh-CN" altLang="zh-CN" sz="1695" u="sng" dirty="0">
                  <a:latin typeface="微软雅黑" panose="020B0503020204020204" charset="-122"/>
                  <a:ea typeface="微软雅黑" panose="020B0503020204020204" charset="-122"/>
                </a:rPr>
                <a:t>使者以白陵使韩琦</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琦曰</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“范纯礼岂不知此</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将必有说。”</a:t>
              </a:r>
              <a:r>
                <a:rPr lang="zh-CN" altLang="zh-CN" sz="1695" dirty="0">
                  <a:latin typeface="微软雅黑" panose="020B0503020204020204" charset="-122"/>
                  <a:ea typeface="微软雅黑" panose="020B0503020204020204" charset="-122"/>
                </a:rPr>
                <a:t>他日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众质之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纯礼曰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“陵寝皆在邑境</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岁时缮治无虚日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今乃与百县均赋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曷若置此</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使之奉常时用乎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”琦是其对。还朝</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用为三司盐铁判官</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以比部员外郎出知遂州。</a:t>
              </a:r>
              <a:r>
                <a:rPr lang="zh-CN" altLang="zh-CN" sz="1695" u="sng" dirty="0">
                  <a:latin typeface="微软雅黑" panose="020B0503020204020204" charset="-122"/>
                  <a:ea typeface="微软雅黑" panose="020B0503020204020204" charset="-122"/>
                </a:rPr>
                <a:t>泸南有边事</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调度苛棘</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纯礼一以静待之</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辨其可具者</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不取于民。</a:t>
              </a:r>
              <a:r>
                <a:rPr lang="zh-CN" altLang="zh-CN" sz="1695" dirty="0">
                  <a:latin typeface="微软雅黑" panose="020B0503020204020204" charset="-122"/>
                  <a:ea typeface="微软雅黑" panose="020B0503020204020204" charset="-122"/>
                </a:rPr>
                <a:t>民图像于庐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而奉之如神</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名曰“范公庵”。</a:t>
              </a:r>
              <a:r>
                <a:rPr lang="zh-CN" altLang="zh-CN" sz="1695" u="sng" dirty="0">
                  <a:latin typeface="微软雅黑" panose="020B0503020204020204" charset="-122"/>
                  <a:ea typeface="微软雅黑" panose="020B0503020204020204" charset="-122"/>
                </a:rPr>
                <a:t>草场火</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民情疑怖</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守吏惕息俟诛。纯礼曰</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“草湿则生火</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何足怪</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”但使密偿之。</a:t>
              </a:r>
              <a:r>
                <a:rPr lang="zh-CN" altLang="zh-CN" sz="1695" dirty="0">
                  <a:latin typeface="微软雅黑" panose="020B0503020204020204" charset="-122"/>
                  <a:ea typeface="微软雅黑" panose="020B0503020204020204" charset="-122"/>
                </a:rPr>
                <a:t>库吏盗丝多罪至死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纯礼曰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“以棼然之丝而杀之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吾不忍也。”听其家趣买以赎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命释其株连者。除户部郎中、京西转运副使。徽宗立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以</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sp>
          <p:nvSpPr>
            <p:cNvPr id="9" name="TextBox 8"/>
            <p:cNvSpPr txBox="1"/>
            <p:nvPr/>
          </p:nvSpPr>
          <p:spPr>
            <a:xfrm>
              <a:off x="8385739" y="10827567"/>
              <a:ext cx="223224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9"/>
            <p:cNvSpPr txBox="1"/>
            <p:nvPr/>
          </p:nvSpPr>
          <p:spPr>
            <a:xfrm>
              <a:off x="6337028" y="6471292"/>
              <a:ext cx="223224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23549" y="1957404"/>
            <a:ext cx="7684793" cy="3489325"/>
            <a:chOff x="1880324" y="2836841"/>
            <a:chExt cx="19970856" cy="9067883"/>
          </a:xfrm>
        </p:grpSpPr>
        <p:sp>
          <p:nvSpPr>
            <p:cNvPr id="12" name="矩形 11"/>
            <p:cNvSpPr/>
            <p:nvPr/>
          </p:nvSpPr>
          <p:spPr>
            <a:xfrm>
              <a:off x="1880324" y="2836841"/>
              <a:ext cx="19800000" cy="9067883"/>
            </a:xfrm>
            <a:prstGeom prst="rect">
              <a:avLst/>
            </a:prstGeom>
          </p:spPr>
          <p:txBody>
            <a:bodyPr wrap="square">
              <a:spAutoFit/>
            </a:bodyPr>
            <a:lstStyle/>
            <a:p>
              <a:pPr>
                <a:lnSpc>
                  <a:spcPct val="130000"/>
                </a:lnSpc>
              </a:pPr>
              <a:r>
                <a:rPr lang="zh-CN" altLang="zh-CN" sz="1695" dirty="0">
                  <a:latin typeface="微软雅黑" panose="020B0503020204020204" charset="-122"/>
                  <a:ea typeface="微软雅黑" panose="020B0503020204020204" charset="-122"/>
                </a:rPr>
                <a:t>以龙图阁直学士知开封府。前尹以刻深为治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纯礼曰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“宽猛相济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圣人之训。</a:t>
              </a:r>
              <a:r>
                <a:rPr lang="zh-CN" altLang="zh-CN" sz="1695" u="sng" dirty="0">
                  <a:latin typeface="微软雅黑" panose="020B0503020204020204" charset="-122"/>
                  <a:ea typeface="微软雅黑" panose="020B0503020204020204" charset="-122"/>
                </a:rPr>
                <a:t>方务去前之苛</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犹虑未尽</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岂有宽为患也。</a:t>
              </a:r>
              <a:r>
                <a:rPr lang="zh-CN" altLang="zh-CN" sz="1695" dirty="0">
                  <a:latin typeface="微软雅黑" panose="020B0503020204020204" charset="-122"/>
                  <a:ea typeface="微软雅黑" panose="020B0503020204020204" charset="-122"/>
                </a:rPr>
                <a:t>”由是一切以宽处之。中旨鞫享泽村民谋逆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纯礼审其故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此民入戏场观优</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归途见匠者作桶</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取而戴于首曰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“与刘先主如何</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”遂为匠擒。明日入对</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徽宗问何以处之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对曰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愚人村野无所知</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若以叛逆蔽罪</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恐辜好生之德。</a:t>
              </a:r>
              <a:r>
                <a:rPr lang="zh-CN" altLang="zh-CN" sz="1695" dirty="0">
                  <a:latin typeface="微软雅黑" panose="020B0503020204020204" charset="-122"/>
                  <a:ea typeface="微软雅黑" panose="020B0503020204020204" charset="-122"/>
                </a:rPr>
                <a:t>以不应为杖之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足矣。”</a:t>
              </a:r>
              <a:r>
                <a:rPr lang="zh-CN" altLang="zh-CN" sz="1695" u="sng" dirty="0">
                  <a:latin typeface="微软雅黑" panose="020B0503020204020204" charset="-122"/>
                  <a:ea typeface="微软雅黑" panose="020B0503020204020204" charset="-122"/>
                </a:rPr>
                <a:t>曰</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“何以戒后人</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”曰</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“正欲外间知陛下刑宪不滥</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足以为训尔。”徽宗从之。</a:t>
              </a:r>
              <a:r>
                <a:rPr lang="zh-CN" altLang="zh-CN" sz="1695" dirty="0">
                  <a:latin typeface="微软雅黑" panose="020B0503020204020204" charset="-122"/>
                  <a:ea typeface="微软雅黑" panose="020B0503020204020204" charset="-122"/>
                </a:rPr>
                <a:t>纯礼沉毅刚正</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曾布惮之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激驸马都尉王诜曰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“上欲除君承旨</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范右丞不可。”诜怒。会诜馆辽使</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纯礼主宴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诜诬其辄斥御名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罢为端明殿学士、知颍昌府</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提举崇福宫。崇宁五年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复左朝议大夫</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提举鸿庆宫。卒</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年七十六。</a:t>
              </a:r>
              <a:endParaRPr lang="zh-CN" altLang="zh-CN"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节选自《宋史</a:t>
              </a:r>
              <a:r>
                <a:rPr lang="zh-CN" altLang="zh-CN" sz="1695" i="1" dirty="0">
                  <a:latin typeface="微软雅黑" panose="020B0503020204020204" charset="-122"/>
                  <a:ea typeface="微软雅黑" panose="020B0503020204020204" charset="-122"/>
                </a:rPr>
                <a:t>·</a:t>
              </a:r>
              <a:r>
                <a:rPr lang="en-US" altLang="zh-CN" sz="1695" i="1"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范纯礼传》</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p:txBody>
        </p:sp>
        <p:sp>
          <p:nvSpPr>
            <p:cNvPr id="14" name="TextBox 7"/>
            <p:cNvSpPr txBox="1"/>
            <p:nvPr/>
          </p:nvSpPr>
          <p:spPr>
            <a:xfrm>
              <a:off x="8065220" y="3276605"/>
              <a:ext cx="223224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7"/>
            <p:cNvSpPr txBox="1"/>
            <p:nvPr/>
          </p:nvSpPr>
          <p:spPr>
            <a:xfrm>
              <a:off x="19618932" y="8461181"/>
              <a:ext cx="2232248"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673382" y="2425537"/>
            <a:ext cx="7619048" cy="3149600"/>
          </a:xfrm>
          <a:prstGeom prst="rect">
            <a:avLst/>
          </a:prstGeom>
        </p:spPr>
        <p:txBody>
          <a:bodyPr wrap="square">
            <a:spAutoFit/>
          </a:bodyPr>
          <a:lstStyle/>
          <a:p>
            <a:pPr eaLnBrk="1" hangingPunct="1">
              <a:lnSpc>
                <a:spcPct val="130000"/>
              </a:lnSpc>
              <a:buNone/>
            </a:pPr>
            <a:r>
              <a:rPr lang="en-US" altLang="zh-CN" sz="1695" b="1" dirty="0">
                <a:solidFill>
                  <a:schemeClr val="accent6">
                    <a:lumMod val="75000"/>
                  </a:schemeClr>
                </a:solidFill>
                <a:latin typeface="微软雅黑" panose="020B0503020204020204" charset="-122"/>
                <a:ea typeface="微软雅黑" panose="020B0503020204020204" charset="-122"/>
                <a:cs typeface="Times New Roman" panose="02020603050405020304" pitchFamily="18" charset="0"/>
              </a:rPr>
              <a:t>1. </a:t>
            </a:r>
            <a:r>
              <a:rPr lang="zh-CN" altLang="en-US" sz="1695" dirty="0">
                <a:latin typeface="微软雅黑" panose="020B0503020204020204" charset="-122"/>
                <a:ea typeface="微软雅黑" panose="020B0503020204020204" charset="-122"/>
                <a:cs typeface="Times New Roman" panose="02020603050405020304" pitchFamily="18" charset="0"/>
              </a:rPr>
              <a:t>下列对文中画波浪线部分的断句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正确的一项是</a:t>
            </a:r>
            <a:r>
              <a:rPr lang="en-US" altLang="zh-CN" sz="1695" dirty="0">
                <a:latin typeface="微软雅黑" panose="020B0503020204020204" charset="-122"/>
                <a:ea typeface="微软雅黑" panose="020B0503020204020204" charset="-122"/>
                <a:cs typeface="Times New Roman" panose="02020603050405020304" pitchFamily="18" charset="0"/>
              </a:rPr>
              <a:t>(3</a:t>
            </a:r>
            <a:r>
              <a:rPr lang="zh-CN" altLang="en-US" sz="1695" dirty="0">
                <a:latin typeface="微软雅黑" panose="020B0503020204020204" charset="-122"/>
                <a:ea typeface="微软雅黑" panose="020B0503020204020204" charset="-122"/>
                <a:cs typeface="Times New Roman" panose="02020603050405020304" pitchFamily="18" charset="0"/>
              </a:rPr>
              <a:t>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a:t>
            </a:r>
            <a:r>
              <a:rPr lang="zh-CN" altLang="en-US" sz="1695" dirty="0">
                <a:latin typeface="微软雅黑" panose="020B0503020204020204" charset="-122"/>
                <a:ea typeface="微软雅黑" panose="020B0503020204020204" charset="-122"/>
                <a:cs typeface="Times New Roman" panose="02020603050405020304" pitchFamily="18" charset="0"/>
              </a:rPr>
              <a:t>纯礼字彝叟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以父仲淹荫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知陵台令兼永安县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永昭陵建京西转运使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配木石砖甓及工徒于一路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独永安不受令</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B.</a:t>
            </a:r>
            <a:r>
              <a:rPr lang="zh-CN" altLang="en-US" sz="1695" dirty="0">
                <a:latin typeface="微软雅黑" panose="020B0503020204020204" charset="-122"/>
                <a:ea typeface="微软雅黑" panose="020B0503020204020204" charset="-122"/>
                <a:cs typeface="Times New Roman" panose="02020603050405020304" pitchFamily="18" charset="0"/>
              </a:rPr>
              <a:t>纯礼字彝叟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以父仲淹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荫知陵台令兼永安县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永昭陵建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京西转运使配木石砖甓及工徒于一路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独永安不受令</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C.</a:t>
            </a:r>
            <a:r>
              <a:rPr lang="zh-CN" altLang="en-US" sz="1695" dirty="0">
                <a:latin typeface="微软雅黑" panose="020B0503020204020204" charset="-122"/>
                <a:ea typeface="微软雅黑" panose="020B0503020204020204" charset="-122"/>
                <a:cs typeface="Times New Roman" panose="02020603050405020304" pitchFamily="18" charset="0"/>
              </a:rPr>
              <a:t>纯礼字彝叟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以父仲淹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荫知陵台令兼永安县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永昭陵建京西转运使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配木石砖甓及工徒于一路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独永安不受令</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D.</a:t>
            </a:r>
            <a:r>
              <a:rPr lang="zh-CN" altLang="en-US" sz="1695" dirty="0">
                <a:latin typeface="微软雅黑" panose="020B0503020204020204" charset="-122"/>
                <a:ea typeface="微软雅黑" panose="020B0503020204020204" charset="-122"/>
                <a:cs typeface="Times New Roman" panose="02020603050405020304" pitchFamily="18" charset="0"/>
              </a:rPr>
              <a:t>纯礼字彝叟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以父仲淹荫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知陵台令兼永安县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永昭陵建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京西转运使配木石砖甓及工徒于一路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独永安不受令</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grpSp>
        <p:nvGrpSpPr>
          <p:cNvPr id="13" name="组合 12"/>
          <p:cNvGrpSpPr/>
          <p:nvPr/>
        </p:nvGrpSpPr>
        <p:grpSpPr>
          <a:xfrm>
            <a:off x="777228" y="1932729"/>
            <a:ext cx="1374945" cy="470460"/>
            <a:chOff x="2074961" y="4329310"/>
            <a:chExt cx="3036015" cy="597458"/>
          </a:xfrm>
        </p:grpSpPr>
        <p:pic>
          <p:nvPicPr>
            <p:cNvPr id="14"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39386" y="4381184"/>
              <a:ext cx="2871590" cy="506429"/>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原味母题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2206456"/>
            <a:ext cx="7619048" cy="24140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2459195"/>
            <a:ext cx="7619048"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本题考查考生的断句能力。断句要依据前后文的句意与基本的语法结构。“以父仲淹荫”的意思是“依靠父亲范仲淹的荫庇”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中间不能断开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京西转运使”是一个官职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配木石砖甓及工徒于一路”是它的谓语和宾语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二者之间不能断开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而前句“永昭陵建”是个独立成分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后面不能加宾语。</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5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692842" y="1988147"/>
            <a:ext cx="7619048" cy="1790065"/>
          </a:xfrm>
          <a:prstGeom prst="rect">
            <a:avLst/>
          </a:prstGeom>
        </p:spPr>
        <p:txBody>
          <a:bodyPr wrap="square">
            <a:spAutoFit/>
          </a:bodyPr>
          <a:lstStyle/>
          <a:p>
            <a:pPr>
              <a:lnSpc>
                <a:spcPct val="130000"/>
              </a:lnSpc>
            </a:pPr>
            <a:r>
              <a:rPr lang="en-US" altLang="zh-CN" sz="1695" b="1" dirty="0">
                <a:solidFill>
                  <a:schemeClr val="accent6">
                    <a:lumMod val="75000"/>
                  </a:schemeClr>
                </a:solidFill>
                <a:latin typeface="微软雅黑" panose="020B0503020204020204" charset="-122"/>
                <a:ea typeface="微软雅黑" panose="020B0503020204020204" charset="-122"/>
                <a:cs typeface="Times New Roman" panose="02020603050405020304" pitchFamily="18" charset="0"/>
              </a:rPr>
              <a:t>2.</a:t>
            </a:r>
            <a:r>
              <a:rPr lang="zh-CN" altLang="zh-CN" sz="1695" dirty="0">
                <a:latin typeface="微软雅黑" panose="020B0503020204020204" charset="-122"/>
                <a:ea typeface="微软雅黑" panose="020B0503020204020204" charset="-122"/>
                <a:cs typeface="Times New Roman" panose="02020603050405020304" pitchFamily="18" charset="0"/>
              </a:rPr>
              <a:t>下列</a:t>
            </a:r>
            <a:r>
              <a:rPr lang="zh-CN" altLang="en-US" sz="1695" dirty="0">
                <a:latin typeface="微软雅黑" panose="020B0503020204020204" charset="-122"/>
                <a:ea typeface="微软雅黑" panose="020B0503020204020204" charset="-122"/>
                <a:cs typeface="Times New Roman" panose="02020603050405020304" pitchFamily="18" charset="0"/>
              </a:rPr>
              <a:t>对文中加点词语的相关内容的解说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不正确的一项是</a:t>
            </a:r>
            <a:r>
              <a:rPr lang="en-US" altLang="zh-CN" sz="1695" dirty="0">
                <a:latin typeface="微软雅黑" panose="020B0503020204020204" charset="-122"/>
                <a:ea typeface="微软雅黑" panose="020B0503020204020204" charset="-122"/>
                <a:cs typeface="Times New Roman" panose="02020603050405020304" pitchFamily="18" charset="0"/>
              </a:rPr>
              <a:t>(3</a:t>
            </a:r>
            <a:r>
              <a:rPr lang="zh-CN" altLang="en-US" sz="1695" dirty="0">
                <a:latin typeface="微软雅黑" panose="020B0503020204020204" charset="-122"/>
                <a:ea typeface="微软雅黑" panose="020B0503020204020204" charset="-122"/>
                <a:cs typeface="Times New Roman" panose="02020603050405020304" pitchFamily="18" charset="0"/>
              </a:rPr>
              <a:t>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a:t>
            </a:r>
            <a:r>
              <a:rPr lang="zh-CN" altLang="en-US" sz="1695" dirty="0">
                <a:latin typeface="微软雅黑" panose="020B0503020204020204" charset="-122"/>
                <a:ea typeface="微软雅黑" panose="020B0503020204020204" charset="-122"/>
                <a:cs typeface="Times New Roman" panose="02020603050405020304" pitchFamily="18" charset="0"/>
              </a:rPr>
              <a:t>陵寝是帝王死后安葬的陵墓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陵墓建成后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还需设置守陵奉祀的官员以及禁卫。</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B.“</a:t>
            </a:r>
            <a:r>
              <a:rPr lang="zh-CN" altLang="en-US" sz="1695" dirty="0">
                <a:latin typeface="微软雅黑" panose="020B0503020204020204" charset="-122"/>
                <a:ea typeface="微软雅黑" panose="020B0503020204020204" charset="-122"/>
                <a:cs typeface="Times New Roman" panose="02020603050405020304" pitchFamily="18" charset="0"/>
              </a:rPr>
              <a:t>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本义树根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根与根间紧密相连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因而“株连”又指一人有罪而牵连他人。</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C.</a:t>
            </a:r>
            <a:r>
              <a:rPr lang="zh-CN" altLang="en-US" sz="1695" dirty="0">
                <a:latin typeface="微软雅黑" panose="020B0503020204020204" charset="-122"/>
                <a:ea typeface="微软雅黑" panose="020B0503020204020204" charset="-122"/>
                <a:cs typeface="Times New Roman" panose="02020603050405020304" pitchFamily="18" charset="0"/>
              </a:rPr>
              <a:t>前尹在文中指开封府前任府尹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尹”为官名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如令尹、京兆尹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是知府的简称。</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D.</a:t>
            </a:r>
            <a:r>
              <a:rPr lang="zh-CN" altLang="en-US" sz="1695" dirty="0">
                <a:latin typeface="微软雅黑" panose="020B0503020204020204" charset="-122"/>
                <a:ea typeface="微软雅黑" panose="020B0503020204020204" charset="-122"/>
                <a:cs typeface="Times New Roman" panose="02020603050405020304" pitchFamily="18" charset="0"/>
              </a:rPr>
              <a:t>御名指皇帝名讳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古代与皇帝有关的事物前常加“御”字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如御玺指皇帝印信。</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
        <p:nvSpPr>
          <p:cNvPr id="11" name="矩形 10"/>
          <p:cNvSpPr/>
          <p:nvPr/>
        </p:nvSpPr>
        <p:spPr>
          <a:xfrm>
            <a:off x="675490" y="3913102"/>
            <a:ext cx="7757591" cy="131784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678708" y="3968519"/>
            <a:ext cx="7782082"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本题考查考生了解并掌握常见的古代文化知识的能力。令尹、京兆尹不是知府的简称。“令尹”在春秋战国时期是楚国的最高官衔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相当于宰相。“京兆尹”是京师的地方长官。简单地将令尹、京兆尹说成是知府的简称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表达明显有误。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5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20551" y="2098982"/>
            <a:ext cx="7619048" cy="3149600"/>
          </a:xfrm>
          <a:prstGeom prst="rect">
            <a:avLst/>
          </a:prstGeom>
        </p:spPr>
        <p:txBody>
          <a:bodyPr wrap="square">
            <a:spAutoFit/>
          </a:bodyPr>
          <a:lstStyle/>
          <a:p>
            <a:pPr eaLnBrk="1" hangingPunct="1">
              <a:lnSpc>
                <a:spcPct val="130000"/>
              </a:lnSpc>
              <a:buNone/>
            </a:pPr>
            <a:r>
              <a:rPr lang="en-US" altLang="zh-CN" sz="1695" b="1" dirty="0">
                <a:solidFill>
                  <a:schemeClr val="accent6">
                    <a:lumMod val="75000"/>
                  </a:schemeClr>
                </a:solidFill>
                <a:latin typeface="微软雅黑" panose="020B0503020204020204" charset="-122"/>
                <a:ea typeface="微软雅黑" panose="020B0503020204020204" charset="-122"/>
                <a:cs typeface="Times New Roman" panose="02020603050405020304" pitchFamily="18" charset="0"/>
              </a:rPr>
              <a:t>3. </a:t>
            </a:r>
            <a:r>
              <a:rPr lang="zh-CN" altLang="en-US" sz="1695" dirty="0">
                <a:latin typeface="微软雅黑" panose="020B0503020204020204" charset="-122"/>
                <a:ea typeface="微软雅黑" panose="020B0503020204020204" charset="-122"/>
                <a:cs typeface="Times New Roman" panose="02020603050405020304" pitchFamily="18" charset="0"/>
              </a:rPr>
              <a:t>下列对原文有关内容的概括和分析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不正确的一项是</a:t>
            </a:r>
            <a:r>
              <a:rPr lang="en-US" altLang="zh-CN" sz="1695" dirty="0">
                <a:latin typeface="微软雅黑" panose="020B0503020204020204" charset="-122"/>
                <a:ea typeface="微软雅黑" panose="020B0503020204020204" charset="-122"/>
                <a:cs typeface="Times New Roman" panose="02020603050405020304" pitchFamily="18" charset="0"/>
              </a:rPr>
              <a:t>(3</a:t>
            </a:r>
            <a:r>
              <a:rPr lang="zh-CN" altLang="en-US" sz="1695" dirty="0">
                <a:latin typeface="微软雅黑" panose="020B0503020204020204" charset="-122"/>
                <a:ea typeface="微软雅黑" panose="020B0503020204020204" charset="-122"/>
                <a:cs typeface="Times New Roman" panose="02020603050405020304" pitchFamily="18" charset="0"/>
              </a:rPr>
              <a:t>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a:t>
            </a:r>
            <a:r>
              <a:rPr lang="zh-CN" altLang="en-US" sz="1695" dirty="0">
                <a:latin typeface="微软雅黑" panose="020B0503020204020204" charset="-122"/>
                <a:ea typeface="微软雅黑" panose="020B0503020204020204" charset="-122"/>
                <a:cs typeface="Times New Roman" panose="02020603050405020304" pitchFamily="18" charset="0"/>
              </a:rPr>
              <a:t>纯礼敢于抗言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受到韩琦赏识。主管官员分配劳赋不当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他有理有据地提出异议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认为永安县负责陵寝日常维护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不应与各县均等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得到陵使韩琦认同。</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B.</a:t>
            </a:r>
            <a:r>
              <a:rPr lang="zh-CN" altLang="en-US" sz="1695" dirty="0">
                <a:latin typeface="微软雅黑" panose="020B0503020204020204" charset="-122"/>
                <a:ea typeface="微软雅黑" panose="020B0503020204020204" charset="-122"/>
                <a:cs typeface="Times New Roman" panose="02020603050405020304" pitchFamily="18" charset="0"/>
              </a:rPr>
              <a:t>纯礼关怀下属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处分重在惩戒。他在遂州任上对下属宽厚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草场失火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守吏惶恐等候诛杀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库吏因盗丝将被处死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他均认为罪不至死而采用赔偿的惩处。</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C.</a:t>
            </a:r>
            <a:r>
              <a:rPr lang="zh-CN" altLang="en-US" sz="1695" dirty="0">
                <a:latin typeface="微软雅黑" panose="020B0503020204020204" charset="-122"/>
                <a:ea typeface="微软雅黑" panose="020B0503020204020204" charset="-122"/>
                <a:cs typeface="Times New Roman" panose="02020603050405020304" pitchFamily="18" charset="0"/>
              </a:rPr>
              <a:t>纯礼鉴察往事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治事去苛从宽。在开封府任上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有村民被误告谋逆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他发现事实并非如此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认为应判杖刑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并以彰显皇上刑罚不滥为由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征得皇上认可。</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D.</a:t>
            </a:r>
            <a:r>
              <a:rPr lang="zh-CN" altLang="en-US" sz="1695" dirty="0">
                <a:latin typeface="微软雅黑" panose="020B0503020204020204" charset="-122"/>
                <a:ea typeface="微软雅黑" panose="020B0503020204020204" charset="-122"/>
                <a:cs typeface="Times New Roman" panose="02020603050405020304" pitchFamily="18" charset="0"/>
              </a:rPr>
              <a:t>纯礼坚毅刚直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不幸遭人算计。他的正直让曾布恐惧</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曾挑唆驸马都尉王诜诬告纯礼</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王即借纯礼宴请辽使事构陷纯礼</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致使纯礼蒙冤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最终遭到免职。</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623744" y="2542322"/>
            <a:ext cx="7773832" cy="18287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679162" y="2661706"/>
            <a:ext cx="7617322"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本题主要考查考生归纳内容要点的能力。“免职”错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应为“降职”。“王即借纯礼宴请辽使事构陷纯礼”错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原文是王诜宴请辽使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纯礼主持宴会。</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23549" y="1972063"/>
            <a:ext cx="7697024" cy="2809875"/>
            <a:chOff x="1880324" y="2874936"/>
            <a:chExt cx="20002640" cy="7302163"/>
          </a:xfrm>
        </p:grpSpPr>
        <p:sp>
          <p:nvSpPr>
            <p:cNvPr id="69" name="TextBox 68"/>
            <p:cNvSpPr txBox="1"/>
            <p:nvPr/>
          </p:nvSpPr>
          <p:spPr>
            <a:xfrm>
              <a:off x="1880324" y="2874936"/>
              <a:ext cx="20002640" cy="7302163"/>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频征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刘彦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不奉诏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又南通吐谷浑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将图叛逆。周文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难于动众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欲以权略致之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乃以徽为河西大使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密令图彦。徽轻以五十骑行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既至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止于宾馆。彦见徽单使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不以为疑。徽乃遣一人微劝彦归朝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以揣其意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彦不从。徽又使赞成其住计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彦便从之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遂来至馆。徽先与瓜州豪右密谋执彦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遂叱而缚之。彦辞无罪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徽数之曰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君无尺寸之功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滥居方岳之重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恃远背诞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不恭贡职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戮辱使人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轻忽诏命。计君之咎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实不容诛。但受诏之日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本令相送归阙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所恨不得即申明罚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以谢边远耳。”于是宣诏慰劳吏人及彦所部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复云大军续至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城内无敢动者。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
          <p:nvSpPr>
            <p:cNvPr id="8" name="TextBox 75"/>
            <p:cNvSpPr txBox="1"/>
            <p:nvPr/>
          </p:nvSpPr>
          <p:spPr>
            <a:xfrm>
              <a:off x="5256908" y="4932789"/>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9" name="TextBox 75"/>
            <p:cNvSpPr txBox="1"/>
            <p:nvPr/>
          </p:nvSpPr>
          <p:spPr>
            <a:xfrm>
              <a:off x="12385700" y="7597085"/>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692842" y="1988147"/>
            <a:ext cx="7619048" cy="2470150"/>
          </a:xfrm>
          <a:prstGeom prst="rect">
            <a:avLst/>
          </a:prstGeom>
        </p:spPr>
        <p:txBody>
          <a:bodyPr wrap="square">
            <a:spAutoFit/>
          </a:bodyPr>
          <a:lstStyle/>
          <a:p>
            <a:pPr>
              <a:lnSpc>
                <a:spcPct val="130000"/>
              </a:lnSpc>
            </a:pPr>
            <a:r>
              <a:rPr lang="en-US" altLang="zh-CN" sz="1695" b="1" dirty="0">
                <a:solidFill>
                  <a:schemeClr val="accent6">
                    <a:lumMod val="75000"/>
                  </a:schemeClr>
                </a:solidFill>
                <a:latin typeface="微软雅黑" panose="020B0503020204020204" charset="-122"/>
                <a:ea typeface="微软雅黑" panose="020B0503020204020204" charset="-122"/>
                <a:cs typeface="Times New Roman" panose="02020603050405020304" pitchFamily="18" charset="0"/>
              </a:rPr>
              <a:t>* 4. </a:t>
            </a:r>
            <a:r>
              <a:rPr lang="zh-CN" altLang="en-US" sz="1695" dirty="0">
                <a:latin typeface="微软雅黑" panose="020B0503020204020204" charset="-122"/>
                <a:ea typeface="微软雅黑" panose="020B0503020204020204" charset="-122"/>
                <a:cs typeface="Times New Roman" panose="02020603050405020304" pitchFamily="18" charset="0"/>
              </a:rPr>
              <a:t>把文中画横线的句子翻译成现代汉语。</a:t>
            </a:r>
            <a:r>
              <a:rPr lang="en-US" altLang="zh-CN" sz="1695" dirty="0">
                <a:latin typeface="微软雅黑" panose="020B0503020204020204" charset="-122"/>
                <a:ea typeface="微软雅黑" panose="020B0503020204020204" charset="-122"/>
                <a:cs typeface="Times New Roman" panose="02020603050405020304" pitchFamily="18" charset="0"/>
              </a:rPr>
              <a:t>(10</a:t>
            </a:r>
            <a:r>
              <a:rPr lang="zh-CN" altLang="en-US" sz="1695" dirty="0">
                <a:latin typeface="微软雅黑" panose="020B0503020204020204" charset="-122"/>
                <a:ea typeface="微软雅黑" panose="020B0503020204020204" charset="-122"/>
                <a:cs typeface="Times New Roman" panose="02020603050405020304" pitchFamily="18" charset="0"/>
              </a:rPr>
              <a:t>分</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(1)</a:t>
            </a:r>
            <a:r>
              <a:rPr lang="zh-CN" altLang="en-US" sz="1695" dirty="0">
                <a:latin typeface="微软雅黑" panose="020B0503020204020204" charset="-122"/>
                <a:ea typeface="微软雅黑" panose="020B0503020204020204" charset="-122"/>
                <a:cs typeface="Times New Roman" panose="02020603050405020304" pitchFamily="18" charset="0"/>
              </a:rPr>
              <a:t>方务去前之苛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犹虑未尽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岂有宽为患也。</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______________________________________________________________________________</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(2)</a:t>
            </a:r>
            <a:r>
              <a:rPr lang="zh-CN" altLang="en-US" sz="1695" dirty="0">
                <a:latin typeface="微软雅黑" panose="020B0503020204020204" charset="-122"/>
                <a:ea typeface="微软雅黑" panose="020B0503020204020204" charset="-122"/>
                <a:cs typeface="Times New Roman" panose="02020603050405020304" pitchFamily="18" charset="0"/>
              </a:rPr>
              <a:t>愚人村野无所知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若以叛逆蔽罪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恐辜好生之德。</a:t>
            </a:r>
            <a:r>
              <a:rPr lang="en-US" altLang="zh-CN" sz="1695" dirty="0">
                <a:latin typeface="微软雅黑" panose="020B0503020204020204" charset="-122"/>
                <a:ea typeface="微软雅黑" panose="020B0503020204020204" charset="-122"/>
                <a:cs typeface="Times New Roman" panose="02020603050405020304" pitchFamily="18" charset="0"/>
              </a:rPr>
              <a:t>______________________________________________________________________________</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
        <p:nvSpPr>
          <p:cNvPr id="11" name="矩形 10"/>
          <p:cNvSpPr/>
          <p:nvPr/>
        </p:nvSpPr>
        <p:spPr>
          <a:xfrm>
            <a:off x="613592" y="3808877"/>
            <a:ext cx="7757591" cy="153116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641301" y="3864294"/>
            <a:ext cx="7757591"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正尽力去除先前的苛严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尚且担心做得不够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哪有宽松成为祸患的呢。</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愚人粗鲁无知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如果以叛逆定罪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恐怕会辜负陛下爱惜生灵的仁德。</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本题主要考查考生理解并翻译文中句子的能力。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关键性词语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方、务、犹、虑、患。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关键性词语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村野、蔽罪、辜、德。</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5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31914" y="2531630"/>
            <a:ext cx="7619048" cy="1790065"/>
          </a:xfrm>
          <a:prstGeom prst="rect">
            <a:avLst/>
          </a:prstGeom>
        </p:spPr>
        <p:txBody>
          <a:bodyPr wrap="square">
            <a:spAutoFit/>
          </a:bodyPr>
          <a:lstStyle/>
          <a:p>
            <a:pPr>
              <a:lnSpc>
                <a:spcPct val="130000"/>
              </a:lnSpc>
            </a:pPr>
            <a:r>
              <a:rPr lang="en-US" altLang="zh-CN" sz="1695" b="1" dirty="0">
                <a:solidFill>
                  <a:schemeClr val="accent6">
                    <a:lumMod val="75000"/>
                  </a:schemeClr>
                </a:solidFill>
                <a:latin typeface="微软雅黑" panose="020B0503020204020204" charset="-122"/>
                <a:ea typeface="微软雅黑" panose="020B0503020204020204" charset="-122"/>
                <a:cs typeface="Times New Roman" panose="02020603050405020304" pitchFamily="18" charset="0"/>
              </a:rPr>
              <a:t>5.  </a:t>
            </a:r>
            <a:r>
              <a:rPr lang="zh-CN" altLang="en-US" sz="1695" dirty="0">
                <a:latin typeface="微软雅黑" panose="020B0503020204020204" charset="-122"/>
                <a:ea typeface="微软雅黑" panose="020B0503020204020204" charset="-122"/>
                <a:cs typeface="Times New Roman" panose="02020603050405020304" pitchFamily="18" charset="0"/>
              </a:rPr>
              <a:t>把文中画横线的句子翻译成现代汉语。</a:t>
            </a:r>
            <a:r>
              <a:rPr lang="en-US" altLang="zh-CN" sz="1695" dirty="0">
                <a:latin typeface="微软雅黑" panose="020B0503020204020204" charset="-122"/>
                <a:ea typeface="微软雅黑" panose="020B0503020204020204" charset="-122"/>
                <a:cs typeface="Times New Roman" panose="02020603050405020304" pitchFamily="18" charset="0"/>
              </a:rPr>
              <a:t>(10</a:t>
            </a:r>
            <a:r>
              <a:rPr lang="zh-CN" altLang="en-US" sz="1695" dirty="0">
                <a:latin typeface="微软雅黑" panose="020B0503020204020204" charset="-122"/>
                <a:ea typeface="微软雅黑" panose="020B0503020204020204" charset="-122"/>
                <a:cs typeface="Times New Roman" panose="02020603050405020304" pitchFamily="18" charset="0"/>
              </a:rPr>
              <a:t>分</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(1)</a:t>
            </a:r>
            <a:r>
              <a:rPr lang="zh-CN" altLang="en-US" sz="1695" dirty="0">
                <a:latin typeface="微软雅黑" panose="020B0503020204020204" charset="-122"/>
                <a:ea typeface="微软雅黑" panose="020B0503020204020204" charset="-122"/>
                <a:cs typeface="Times New Roman" panose="02020603050405020304" pitchFamily="18" charset="0"/>
              </a:rPr>
              <a:t>使者以白陵使韩琦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琦曰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范纯礼岂不知此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将必有说。”</a:t>
            </a:r>
            <a:r>
              <a:rPr lang="en-US" altLang="zh-CN" sz="1695" dirty="0">
                <a:latin typeface="微软雅黑" panose="020B0503020204020204" charset="-122"/>
                <a:ea typeface="微软雅黑" panose="020B0503020204020204" charset="-122"/>
                <a:cs typeface="Times New Roman" panose="02020603050405020304" pitchFamily="18" charset="0"/>
              </a:rPr>
              <a:t>(5</a:t>
            </a:r>
            <a:r>
              <a:rPr lang="zh-CN" altLang="en-US" sz="1695" dirty="0">
                <a:latin typeface="微软雅黑" panose="020B0503020204020204" charset="-122"/>
                <a:ea typeface="微软雅黑" panose="020B0503020204020204" charset="-122"/>
                <a:cs typeface="Times New Roman" panose="02020603050405020304" pitchFamily="18" charset="0"/>
              </a:rPr>
              <a:t>分</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译文</a:t>
            </a:r>
            <a:r>
              <a:rPr lang="en-US" altLang="zh-CN" sz="1695" dirty="0">
                <a:latin typeface="微软雅黑" panose="020B0503020204020204" charset="-122"/>
                <a:ea typeface="微软雅黑" panose="020B0503020204020204" charset="-122"/>
                <a:cs typeface="Times New Roman" panose="02020603050405020304" pitchFamily="18" charset="0"/>
              </a:rPr>
              <a:t>: ________________________________________________________________________</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grpSp>
        <p:nvGrpSpPr>
          <p:cNvPr id="4" name="组合 9"/>
          <p:cNvGrpSpPr/>
          <p:nvPr/>
        </p:nvGrpSpPr>
        <p:grpSpPr>
          <a:xfrm>
            <a:off x="778528" y="1960439"/>
            <a:ext cx="1381046" cy="491480"/>
            <a:chOff x="2074961" y="4329310"/>
            <a:chExt cx="3049488" cy="597458"/>
          </a:xfrm>
        </p:grpSpPr>
        <p:pic>
          <p:nvPicPr>
            <p:cNvPr id="14"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5" name="矩形 14"/>
            <p:cNvSpPr/>
            <p:nvPr/>
          </p:nvSpPr>
          <p:spPr>
            <a:xfrm>
              <a:off x="2252860" y="4426208"/>
              <a:ext cx="2871589" cy="484769"/>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对点子题</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11" name="矩形 10"/>
          <p:cNvSpPr/>
          <p:nvPr/>
        </p:nvSpPr>
        <p:spPr>
          <a:xfrm>
            <a:off x="695905" y="3760255"/>
            <a:ext cx="7619048" cy="135738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695905" y="3760255"/>
            <a:ext cx="7451237"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使者把这件事报告给陵使韩琦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韩琦说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范纯礼难道不知道这件事吗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一定有他的说法。”</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以”后面省略了宾语“之”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白”是动词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禀告、告诉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难道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名词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说法。</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23549" y="2043565"/>
            <a:ext cx="7619048" cy="1110615"/>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(2)</a:t>
            </a:r>
            <a:r>
              <a:rPr lang="zh-CN" altLang="en-US" sz="1695" dirty="0">
                <a:latin typeface="微软雅黑" panose="020B0503020204020204" charset="-122"/>
                <a:ea typeface="微软雅黑" panose="020B0503020204020204" charset="-122"/>
                <a:cs typeface="Times New Roman" panose="02020603050405020304" pitchFamily="18" charset="0"/>
              </a:rPr>
              <a:t>泸南有边事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调度苛棘</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纯礼一以静待之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辨其可具者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不取于民。</a:t>
            </a:r>
            <a:r>
              <a:rPr lang="en-US" altLang="zh-CN" sz="1695" dirty="0">
                <a:latin typeface="微软雅黑" panose="020B0503020204020204" charset="-122"/>
                <a:ea typeface="微软雅黑" panose="020B0503020204020204" charset="-122"/>
                <a:cs typeface="Times New Roman" panose="02020603050405020304" pitchFamily="18" charset="0"/>
              </a:rPr>
              <a:t>(5</a:t>
            </a:r>
            <a:r>
              <a:rPr lang="zh-CN" altLang="en-US" sz="1695" dirty="0">
                <a:latin typeface="微软雅黑" panose="020B0503020204020204" charset="-122"/>
                <a:ea typeface="微软雅黑" panose="020B0503020204020204" charset="-122"/>
                <a:cs typeface="Times New Roman" panose="02020603050405020304" pitchFamily="18" charset="0"/>
              </a:rPr>
              <a:t>分</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译文</a:t>
            </a:r>
            <a:r>
              <a:rPr lang="en-US" altLang="zh-CN" sz="1695" dirty="0">
                <a:latin typeface="微软雅黑" panose="020B0503020204020204" charset="-122"/>
                <a:ea typeface="微软雅黑" panose="020B0503020204020204" charset="-122"/>
                <a:cs typeface="Times New Roman" panose="02020603050405020304" pitchFamily="18" charset="0"/>
              </a:rPr>
              <a:t>: ________________________________________________________________________</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
        <p:nvSpPr>
          <p:cNvPr id="11" name="矩形 10"/>
          <p:cNvSpPr/>
          <p:nvPr/>
        </p:nvSpPr>
        <p:spPr>
          <a:xfrm>
            <a:off x="696060" y="2969246"/>
            <a:ext cx="7619048" cy="184518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832044" y="3115421"/>
            <a:ext cx="7258835"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泸南边境上有战事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征调赋税严苛急切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纯礼一概以静应对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分辨其中可以备办的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不从百姓那里征取。</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有边事”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边境上有战事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调度苛棘”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征调赋税严苛急切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一概、都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准备、备办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不取于民”是状语后置句。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692842" y="1988147"/>
            <a:ext cx="7619048" cy="1790065"/>
          </a:xfrm>
          <a:prstGeom prst="rect">
            <a:avLst/>
          </a:prstGeom>
        </p:spPr>
        <p:txBody>
          <a:bodyPr wrap="square">
            <a:spAutoFit/>
          </a:bodyPr>
          <a:lstStyle/>
          <a:p>
            <a:pPr>
              <a:lnSpc>
                <a:spcPct val="130000"/>
              </a:lnSpc>
            </a:pPr>
            <a:r>
              <a:rPr lang="en-US" altLang="zh-CN" sz="1695" b="1" dirty="0">
                <a:solidFill>
                  <a:schemeClr val="accent6">
                    <a:lumMod val="75000"/>
                  </a:schemeClr>
                </a:solidFill>
                <a:latin typeface="微软雅黑" panose="020B0503020204020204" charset="-122"/>
                <a:ea typeface="微软雅黑" panose="020B0503020204020204" charset="-122"/>
                <a:cs typeface="Times New Roman" panose="02020603050405020304" pitchFamily="18" charset="0"/>
              </a:rPr>
              <a:t>6. </a:t>
            </a:r>
            <a:r>
              <a:rPr lang="zh-CN" altLang="en-US" sz="1695" dirty="0">
                <a:latin typeface="微软雅黑" panose="020B0503020204020204" charset="-122"/>
                <a:ea typeface="微软雅黑" panose="020B0503020204020204" charset="-122"/>
                <a:cs typeface="Times New Roman" panose="02020603050405020304" pitchFamily="18" charset="0"/>
              </a:rPr>
              <a:t>把文中画横线的句子翻译成现代汉语。</a:t>
            </a:r>
            <a:r>
              <a:rPr lang="en-US" altLang="zh-CN" sz="1695" dirty="0">
                <a:latin typeface="微软雅黑" panose="020B0503020204020204" charset="-122"/>
                <a:ea typeface="微软雅黑" panose="020B0503020204020204" charset="-122"/>
                <a:cs typeface="Times New Roman" panose="02020603050405020304" pitchFamily="18" charset="0"/>
              </a:rPr>
              <a:t>(10</a:t>
            </a:r>
            <a:r>
              <a:rPr lang="zh-CN" altLang="en-US" sz="1695" dirty="0">
                <a:latin typeface="微软雅黑" panose="020B0503020204020204" charset="-122"/>
                <a:ea typeface="微软雅黑" panose="020B0503020204020204" charset="-122"/>
                <a:cs typeface="Times New Roman" panose="02020603050405020304" pitchFamily="18" charset="0"/>
              </a:rPr>
              <a:t>分</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(1)</a:t>
            </a:r>
            <a:r>
              <a:rPr lang="zh-CN" altLang="en-US" sz="1695" dirty="0">
                <a:latin typeface="微软雅黑" panose="020B0503020204020204" charset="-122"/>
                <a:ea typeface="微软雅黑" panose="020B0503020204020204" charset="-122"/>
                <a:cs typeface="Times New Roman" panose="02020603050405020304" pitchFamily="18" charset="0"/>
              </a:rPr>
              <a:t>草场火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民情疑怖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守吏惕息俟诛。纯礼曰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草湿则生火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何足怪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但使密偿之。</a:t>
            </a:r>
            <a:r>
              <a:rPr lang="en-US" altLang="zh-CN" sz="1695" dirty="0">
                <a:latin typeface="微软雅黑" panose="020B0503020204020204" charset="-122"/>
                <a:ea typeface="微软雅黑" panose="020B0503020204020204" charset="-122"/>
                <a:cs typeface="Times New Roman" panose="02020603050405020304" pitchFamily="18" charset="0"/>
              </a:rPr>
              <a:t>(5</a:t>
            </a:r>
            <a:r>
              <a:rPr lang="zh-CN" altLang="en-US" sz="1695" dirty="0">
                <a:latin typeface="微软雅黑" panose="020B0503020204020204" charset="-122"/>
                <a:ea typeface="微软雅黑" panose="020B0503020204020204" charset="-122"/>
                <a:cs typeface="Times New Roman" panose="02020603050405020304" pitchFamily="18" charset="0"/>
              </a:rPr>
              <a:t>分</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译文</a:t>
            </a:r>
            <a:r>
              <a:rPr lang="en-US" altLang="zh-CN" sz="1695" dirty="0">
                <a:latin typeface="微软雅黑" panose="020B0503020204020204" charset="-122"/>
                <a:ea typeface="微软雅黑" panose="020B0503020204020204" charset="-122"/>
                <a:cs typeface="Times New Roman" panose="02020603050405020304" pitchFamily="18" charset="0"/>
              </a:rPr>
              <a:t>: ________________________________________________________________________ </a:t>
            </a: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
        <p:nvSpPr>
          <p:cNvPr id="8" name="矩形 7"/>
          <p:cNvSpPr/>
          <p:nvPr/>
        </p:nvSpPr>
        <p:spPr>
          <a:xfrm>
            <a:off x="684308" y="3423662"/>
            <a:ext cx="7619048" cy="17343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23549" y="3532790"/>
            <a:ext cx="7506061"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草场失火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百姓疑虑害怕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看守草场的官吏惊恐地等待诛杀。纯礼说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草湿就会产生火气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有什么值得奇怪的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只让他们暗中赔偿。</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疑怖”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疑虑害怕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等待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赔偿。</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 grpId="0"/>
    </p:bldLst>
  </p:timing>
</p:sld>
</file>

<file path=ppt/slides/slide5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692842" y="1988147"/>
            <a:ext cx="7619048" cy="1450340"/>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(2)</a:t>
            </a:r>
            <a:r>
              <a:rPr lang="zh-CN" altLang="en-US" sz="1695" dirty="0">
                <a:latin typeface="微软雅黑" panose="020B0503020204020204" charset="-122"/>
                <a:ea typeface="微软雅黑" panose="020B0503020204020204" charset="-122"/>
                <a:cs typeface="Times New Roman" panose="02020603050405020304" pitchFamily="18" charset="0"/>
              </a:rPr>
              <a:t>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何以戒后人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正欲外间知陛下刑宪不滥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足以为训尔。”徽宗从之。</a:t>
            </a:r>
            <a:r>
              <a:rPr lang="en-US" altLang="zh-CN" sz="1695" dirty="0">
                <a:latin typeface="微软雅黑" panose="020B0503020204020204" charset="-122"/>
                <a:ea typeface="微软雅黑" panose="020B0503020204020204" charset="-122"/>
                <a:cs typeface="Times New Roman" panose="02020603050405020304" pitchFamily="18" charset="0"/>
              </a:rPr>
              <a:t>(5</a:t>
            </a:r>
            <a:r>
              <a:rPr lang="zh-CN" altLang="en-US" sz="1695" dirty="0">
                <a:latin typeface="微软雅黑" panose="020B0503020204020204" charset="-122"/>
                <a:ea typeface="微软雅黑" panose="020B0503020204020204" charset="-122"/>
                <a:cs typeface="Times New Roman" panose="02020603050405020304" pitchFamily="18" charset="0"/>
              </a:rPr>
              <a:t>分</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译文</a:t>
            </a:r>
            <a:r>
              <a:rPr lang="en-US" altLang="zh-CN" sz="1695" dirty="0">
                <a:latin typeface="微软雅黑" panose="020B0503020204020204" charset="-122"/>
                <a:ea typeface="微软雅黑" panose="020B0503020204020204" charset="-122"/>
                <a:cs typeface="Times New Roman" panose="02020603050405020304" pitchFamily="18" charset="0"/>
              </a:rPr>
              <a:t>: ________________________________________________________________________</a:t>
            </a:r>
            <a:endParaRPr lang="en-US" altLang="zh-CN" sz="1695" dirty="0">
              <a:latin typeface="微软雅黑" panose="020B0503020204020204" charset="-122"/>
              <a:ea typeface="微软雅黑" panose="020B0503020204020204" charset="-122"/>
              <a:cs typeface="Times New Roman" panose="02020603050405020304" pitchFamily="18" charset="0"/>
            </a:endParaRPr>
          </a:p>
        </p:txBody>
      </p:sp>
      <p:sp>
        <p:nvSpPr>
          <p:cNvPr id="8" name="矩形 7"/>
          <p:cNvSpPr/>
          <p:nvPr/>
        </p:nvSpPr>
        <p:spPr>
          <a:xfrm>
            <a:off x="684308" y="3423662"/>
            <a:ext cx="7619048" cy="173435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23549" y="3532790"/>
            <a:ext cx="7506061"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皇帝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这样做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怎么能够警诫后人呢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纯礼回答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正是想要朝廷外面的人知道陛下不滥施刑罚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足够把它作为典范了。”徽宗听从了他的话。</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何以”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怎么能够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警诫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刑宪不滥”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不滥施刑罚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以之为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把它作为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典范。</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 grpId="0"/>
    </p:bldLst>
  </p:timing>
</p:sld>
</file>

<file path=ppt/slides/slide5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54826" y="1544808"/>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775968" y="2043565"/>
            <a:ext cx="7699583" cy="32032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803677" y="2098982"/>
            <a:ext cx="7708557" cy="3489325"/>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范纯礼</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字彝叟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因父亲范仲淹的恩荫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担任陵台令和永安县令。兴建永昭陵时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京西转运使把木材、石料、砖和工匠役徒摊派给一路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只有永安县不接受命令。使者把这件事报告给陵使韩琦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韩琦说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范纯礼难道不知道这件事吗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一定有他的说法。”有一天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众人责问他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纯礼说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陵寝都在永安县境内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一年四季都要修缮管理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没有闲着的时候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现在竟然和各县平摊赋役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为什么不将赋役搁置此处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用它来供奉平时的用度呢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韩琦肯定了他的回答。回到朝中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范纯礼被任命为三司盐铁判官</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以比部员外郎的身份出京任遂州知府。泸南边境上有战事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征调赋税严苛急切</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纯礼一概以静应对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分辨其中可以备办的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不从百姓那里征取。百姓在庐舍中画像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把他</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54826" y="1544808"/>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775968" y="2043565"/>
            <a:ext cx="7699583" cy="32032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803677" y="2098982"/>
            <a:ext cx="7708557" cy="3489325"/>
          </a:xfrm>
          <a:prstGeom prst="rect">
            <a:avLst/>
          </a:prstGeom>
        </p:spPr>
        <p:txBody>
          <a:bodyPr wrap="square">
            <a:spAutoFit/>
          </a:bodyPr>
          <a:lstStyle/>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像神一样加以供奉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命名为“范公庵”。草场失火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百姓疑虑害怕</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看守草场的官吏惊恐地等候诛杀。纯礼说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草湿就会产生火气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有什么值得奇怪的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只让他们暗中赔偿。库吏偷丝太多当判死罪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纯礼说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因为乱纷纷的丝杀了他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我不忍心啊。”听任他的家人立刻出钱买下丝来赎罪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命令释放受到牵连的人。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纯礼</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被任命为户部郎中、京西转运副使。徽宗即位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纯礼</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以龙图阁直学士的身份担任开封府知府。开封府前任知府治政苛刻严酷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纯礼说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宽柔刚猛相济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是圣人的教诲。正尽力去除先前的苛严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尚且担心做得不够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哪有宽松成为祸患的呢。”因此一概以宽松处事。皇帝直接下诏命令审讯享泽村村民谋反一事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纯礼审问事情的缘由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原来是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这个人到戏场看戏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回来的路上见到工匠做桶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就把桶戴在头上说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和刘先主相比怎样</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54826" y="1544808"/>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  </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7" name="矩形 16"/>
          <p:cNvSpPr/>
          <p:nvPr/>
        </p:nvSpPr>
        <p:spPr>
          <a:xfrm>
            <a:off x="775968" y="2043565"/>
            <a:ext cx="7699583" cy="32032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8" name="矩形 17"/>
          <p:cNvSpPr/>
          <p:nvPr/>
        </p:nvSpPr>
        <p:spPr>
          <a:xfrm>
            <a:off x="803677" y="2098982"/>
            <a:ext cx="7708557" cy="3149600"/>
          </a:xfrm>
          <a:prstGeom prst="rect">
            <a:avLst/>
          </a:prstGeom>
        </p:spPr>
        <p:txBody>
          <a:bodyPr wrap="square">
            <a:spAutoFit/>
          </a:bodyPr>
          <a:lstStyle/>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于是被工匠抓住。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纯礼</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第二天上朝应对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徽宗问怎么处理这件事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纯礼</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回答说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愚人粗鲁无知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如果以叛逆定罪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恐怕会辜负陛下爱惜生灵的仁德。按不应做此事的罪名杖责他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就够了。”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这样做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怎么能够警诫后人呢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纯礼回答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正是想要朝廷外面的人知道陛下不滥施刑罚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足够作为典范了。”徽宗听从了他的话。纯礼沉稳坚毅刚强正直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曾布畏惧他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挑唆驸马都尉王诜说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皇上想要升任你为承旨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范右丞不同意。”王诜大怒。恰逢王诜招待辽国使者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纯礼主持宴会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王诜诬告他动不动就直称皇上名字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纯礼</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被罢免为端明殿学士、颍昌府知府</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提举崇福宫。崇宁五年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恢复左朝议大夫一职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提举鸿庆宫。去世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享年七十六岁。</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5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792670" y="2036997"/>
            <a:ext cx="1372799" cy="398780"/>
            <a:chOff x="2074961" y="4329310"/>
            <a:chExt cx="2917740" cy="597519"/>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228668" y="4329310"/>
              <a:ext cx="2764033" cy="597519"/>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考点精讲</a:t>
              </a:r>
              <a:endParaRPr lang="zh-CN" altLang="en-US" sz="2000" b="1" spc="200" dirty="0">
                <a:solidFill>
                  <a:schemeClr val="bg1"/>
                </a:solidFill>
                <a:latin typeface="微软雅黑" panose="020B0503020204020204" charset="-122"/>
                <a:ea typeface="微软雅黑" panose="020B0503020204020204" charset="-122"/>
              </a:endParaRPr>
            </a:p>
          </p:txBody>
        </p:sp>
      </p:grpSp>
      <p:sp>
        <p:nvSpPr>
          <p:cNvPr id="69" name="TextBox 68"/>
          <p:cNvSpPr txBox="1"/>
          <p:nvPr/>
        </p:nvSpPr>
        <p:spPr>
          <a:xfrm>
            <a:off x="742184" y="2632680"/>
            <a:ext cx="7655392" cy="1478915"/>
          </a:xfrm>
          <a:prstGeom prst="rect">
            <a:avLst/>
          </a:prstGeom>
          <a:noFill/>
        </p:spPr>
        <p:txBody>
          <a:bodyPr wrap="square" rtlCol="0">
            <a:spAutoFit/>
          </a:bodyPr>
          <a:lstStyle/>
          <a:p>
            <a:pPr algn="just">
              <a:lnSpc>
                <a:spcPct val="130000"/>
              </a:lnSpc>
              <a:spcAft>
                <a:spcPts val="0"/>
              </a:spcAft>
            </a:pPr>
            <a:r>
              <a:rPr lang="zh-CN" altLang="en-US" sz="200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角度一　译好得分点</a:t>
            </a:r>
            <a:endParaRPr lang="zh-CN" altLang="en-US" sz="200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文言文翻译跟很多题目一样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也是按得分点给分的。考生要通过训练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学会识别句子中的得分点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然后重点译好这些得分点。</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barn(inVertical)">
                                      <p:cBhvr>
                                        <p:cTn id="1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2071273"/>
            <a:ext cx="7655392" cy="3149600"/>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得分点一</a:t>
            </a: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重要实词</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所谓重要实词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从词性上看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以动词居多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其次是形容词和名词。从考查频率上看</a:t>
            </a:r>
            <a:r>
              <a:rPr lang="en-US" altLang="zh-CN" sz="1695" kern="100" dirty="0">
                <a:latin typeface="微软雅黑" panose="020B0503020204020204" charset="-122"/>
                <a:ea typeface="微软雅黑" panose="020B0503020204020204" charset="-122"/>
                <a:cs typeface="Courier New" panose="02070309020205020404" pitchFamily="49" charset="0"/>
              </a:rPr>
              <a:t>,120</a:t>
            </a:r>
            <a:r>
              <a:rPr lang="zh-CN" altLang="en-US" sz="1695" kern="100" dirty="0">
                <a:latin typeface="微软雅黑" panose="020B0503020204020204" charset="-122"/>
                <a:ea typeface="微软雅黑" panose="020B0503020204020204" charset="-122"/>
                <a:cs typeface="Courier New" panose="02070309020205020404" pitchFamily="49" charset="0"/>
              </a:rPr>
              <a:t>个常用实词及次常用实词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课本中出现的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是重要实词。从特殊性上看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与现代汉语同形的词语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如“妻子”“亲信”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可能是重要实词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用本义实在讲不通的通假字可能是重要实词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符合活用规律的词语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如名词做状语、形容词用作动词、意动用法、使动用法等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可能是重要实词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如“累其心”中的“累”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需临场推断的多义词及疑难词语也可能是重要实词。</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关键实词翻译到位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就是把句中的通假字、多义词、古今异义词、活用词语、特殊疑难词语准确理解了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并在译文中体现出来。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546677" y="1905021"/>
            <a:ext cx="7898606" cy="2809875"/>
            <a:chOff x="1420678" y="2700710"/>
            <a:chExt cx="20526502" cy="7302163"/>
          </a:xfrm>
        </p:grpSpPr>
        <p:sp>
          <p:nvSpPr>
            <p:cNvPr id="69" name="TextBox 68"/>
            <p:cNvSpPr txBox="1"/>
            <p:nvPr/>
          </p:nvSpPr>
          <p:spPr>
            <a:xfrm>
              <a:off x="1944540" y="2700710"/>
              <a:ext cx="20002640" cy="7302163"/>
            </a:xfrm>
            <a:prstGeom prst="rect">
              <a:avLst/>
            </a:prstGeom>
            <a:noFill/>
          </p:spPr>
          <p:txBody>
            <a:bodyPr wrap="square" rtlCol="0">
              <a:spAutoFit/>
            </a:bodyPr>
            <a:lstStyle/>
            <a:p>
              <a:pPr>
                <a:lnSpc>
                  <a:spcPct val="130000"/>
                </a:lnSpc>
              </a:pPr>
              <a:r>
                <a:rPr lang="zh-CN" altLang="zh-CN" sz="1695" dirty="0">
                  <a:latin typeface="微软雅黑" panose="020B0503020204020204" charset="-122"/>
                  <a:ea typeface="微软雅黑" panose="020B0503020204020204" charset="-122"/>
                </a:rPr>
                <a:t>解释下面句子中加点的词。</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(1)①</a:t>
              </a:r>
              <a:r>
                <a:rPr lang="zh-CN" altLang="zh-CN" sz="1695" dirty="0">
                  <a:latin typeface="微软雅黑" panose="020B0503020204020204" charset="-122"/>
                  <a:ea typeface="微软雅黑" panose="020B0503020204020204" charset="-122"/>
                </a:rPr>
                <a:t>故吏宾客并委去</a:t>
              </a:r>
              <a:r>
                <a:rPr lang="en-US" altLang="zh-CN" sz="1695" dirty="0">
                  <a:latin typeface="微软雅黑" panose="020B0503020204020204" charset="-122"/>
                  <a:ea typeface="微软雅黑" panose="020B0503020204020204" charset="-122"/>
                </a:rPr>
                <a:t>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②</a:t>
              </a:r>
              <a:r>
                <a:rPr lang="zh-CN" altLang="zh-CN" sz="1695" dirty="0">
                  <a:latin typeface="微软雅黑" panose="020B0503020204020204" charset="-122"/>
                  <a:ea typeface="微软雅黑" panose="020B0503020204020204" charset="-122"/>
                </a:rPr>
                <a:t>每事信委之</a:t>
              </a:r>
              <a:r>
                <a:rPr lang="en-US" altLang="zh-CN" sz="1695" dirty="0">
                  <a:latin typeface="微软雅黑" panose="020B0503020204020204" charset="-122"/>
                  <a:ea typeface="微软雅黑" panose="020B0503020204020204" charset="-122"/>
                </a:rPr>
                <a:t>_________________________________</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③</a:t>
              </a:r>
              <a:r>
                <a:rPr lang="zh-CN" altLang="zh-CN" sz="1695" dirty="0">
                  <a:latin typeface="微软雅黑" panose="020B0503020204020204" charset="-122"/>
                  <a:ea typeface="微软雅黑" panose="020B0503020204020204" charset="-122"/>
                </a:rPr>
                <a:t>曷不委心任去留</a:t>
              </a:r>
              <a:r>
                <a:rPr lang="en-US" altLang="zh-CN" sz="1695" dirty="0">
                  <a:latin typeface="微软雅黑" panose="020B0503020204020204" charset="-122"/>
                  <a:ea typeface="微软雅黑" panose="020B0503020204020204" charset="-122"/>
                </a:rPr>
                <a:t>_____________________________</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(2)①</a:t>
              </a:r>
              <a:r>
                <a:rPr lang="zh-CN" altLang="zh-CN" sz="1695" dirty="0">
                  <a:latin typeface="微软雅黑" panose="020B0503020204020204" charset="-122"/>
                  <a:ea typeface="微软雅黑" panose="020B0503020204020204" charset="-122"/>
                </a:rPr>
                <a:t>徽乃遣一人微劝彦归朝</a:t>
              </a:r>
              <a:r>
                <a:rPr lang="en-US" altLang="zh-CN" sz="1695" dirty="0">
                  <a:latin typeface="微软雅黑" panose="020B0503020204020204" charset="-122"/>
                  <a:ea typeface="微软雅黑" panose="020B0503020204020204" charset="-122"/>
                </a:rPr>
                <a:t>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②</a:t>
              </a:r>
              <a:r>
                <a:rPr lang="zh-CN" altLang="zh-CN" sz="1695" dirty="0">
                  <a:latin typeface="微软雅黑" panose="020B0503020204020204" charset="-122"/>
                  <a:ea typeface="微软雅黑" panose="020B0503020204020204" charset="-122"/>
                </a:rPr>
                <a:t>微夫人之力不及此</a:t>
              </a:r>
              <a:r>
                <a:rPr lang="en-US" altLang="zh-CN" sz="1695" dirty="0">
                  <a:latin typeface="微软雅黑" panose="020B0503020204020204" charset="-122"/>
                  <a:ea typeface="微软雅黑" panose="020B0503020204020204" charset="-122"/>
                </a:rPr>
                <a:t>________________</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③</a:t>
              </a:r>
              <a:r>
                <a:rPr lang="zh-CN" altLang="zh-CN" sz="1695" dirty="0">
                  <a:latin typeface="微软雅黑" panose="020B0503020204020204" charset="-122"/>
                  <a:ea typeface="微软雅黑" panose="020B0503020204020204" charset="-122"/>
                </a:rPr>
                <a:t>今臣亡国贱俘</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至微至陋</a:t>
              </a:r>
              <a:r>
                <a:rPr lang="en-US" altLang="zh-CN" sz="1695" dirty="0">
                  <a:latin typeface="微软雅黑" panose="020B0503020204020204" charset="-122"/>
                  <a:ea typeface="微软雅黑" panose="020B0503020204020204" charset="-122"/>
                </a:rPr>
                <a:t>_____________________</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sp>
          <p:nvSpPr>
            <p:cNvPr id="24" name="TextBox 75"/>
            <p:cNvSpPr txBox="1"/>
            <p:nvPr/>
          </p:nvSpPr>
          <p:spPr>
            <a:xfrm>
              <a:off x="5443529" y="8374029"/>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20" name="TextBox 75"/>
            <p:cNvSpPr txBox="1"/>
            <p:nvPr/>
          </p:nvSpPr>
          <p:spPr>
            <a:xfrm>
              <a:off x="3099595" y="4838918"/>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22" name="TextBox 75"/>
            <p:cNvSpPr txBox="1"/>
            <p:nvPr/>
          </p:nvSpPr>
          <p:spPr>
            <a:xfrm>
              <a:off x="2586009" y="565912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28" name="TextBox 75"/>
            <p:cNvSpPr txBox="1"/>
            <p:nvPr/>
          </p:nvSpPr>
          <p:spPr>
            <a:xfrm>
              <a:off x="4883664" y="6527369"/>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29" name="TextBox 75"/>
            <p:cNvSpPr txBox="1"/>
            <p:nvPr/>
          </p:nvSpPr>
          <p:spPr>
            <a:xfrm>
              <a:off x="1420678" y="7450699"/>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30" name="TextBox 75"/>
            <p:cNvSpPr txBox="1"/>
            <p:nvPr/>
          </p:nvSpPr>
          <p:spPr>
            <a:xfrm>
              <a:off x="4883664" y="3924677"/>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0748" y="1960439"/>
            <a:ext cx="7655392" cy="382968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指出下列句子中的重要实词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并把句子翻译成现代汉语。</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既东封郑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又欲肆其西封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若不阙秦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将焉取之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烛之武退秦师</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重要实词</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a:t>
            </a:r>
            <a:r>
              <a:rPr lang="zh-CN" altLang="en-US" sz="1695" kern="100" dirty="0">
                <a:latin typeface="微软雅黑" panose="020B0503020204020204" charset="-122"/>
                <a:ea typeface="微软雅黑" panose="020B0503020204020204" charset="-122"/>
                <a:cs typeface="Courier New" panose="02070309020205020404" pitchFamily="49" charset="0"/>
              </a:rPr>
              <a:t>君子博学而日参省乎己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则知明而行无过矣。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劝学</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重要实词</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(3)</a:t>
            </a:r>
            <a:r>
              <a:rPr lang="zh-CN" altLang="en-US" sz="1695" kern="100" dirty="0">
                <a:latin typeface="微软雅黑" panose="020B0503020204020204" charset="-122"/>
                <a:ea typeface="微软雅黑" panose="020B0503020204020204" charset="-122"/>
                <a:cs typeface="Courier New" panose="02070309020205020404" pitchFamily="49" charset="0"/>
              </a:rPr>
              <a:t>斩木为兵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揭竿为旗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天下云集响应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赢粮而景从。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贾谊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过秦论</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重要实词</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6" y="2098982"/>
            <a:ext cx="7978953" cy="29751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5968" y="2126691"/>
            <a:ext cx="7675312" cy="274764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重要实词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名词做状语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使动用法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重要动词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重要动词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晋国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已经在东边使郑国成为它的边境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又想扩大它西边的边界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如果不使秦国土地减少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将从哪里取得它所贪求的土地呢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重要实词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博学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古今异义词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名词做状语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、参省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重要动词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通假字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君子广泛地学习而且每天对自己检查、省察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那么他就会见识高明而行为没有过错了。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6" y="2098982"/>
            <a:ext cx="7978953" cy="27323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5968" y="2126691"/>
            <a:ext cx="7675312" cy="206819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重要实词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一词多义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名词做状语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名词用作状语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一词多义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通假字、名词做状语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砍下树木做兵器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高举竹竿当旗帜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天下的百姓像云那样聚集起来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像回声那样应声而起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许多人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担着粮食如影随形地跟着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陈涉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3149600"/>
          </a:xfrm>
          <a:prstGeom prst="rect">
            <a:avLst/>
          </a:prstGeom>
          <a:noFill/>
        </p:spPr>
        <p:txBody>
          <a:bodyPr wrap="square" rtlCol="0">
            <a:spAutoFit/>
          </a:bodyPr>
          <a:lstStyle/>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阅读</a:t>
            </a:r>
            <a:r>
              <a:rPr lang="zh-CN" altLang="zh-CN" sz="1695" dirty="0">
                <a:latin typeface="微软雅黑" panose="020B0503020204020204" charset="-122"/>
                <a:ea typeface="微软雅黑" panose="020B0503020204020204" charset="-122"/>
              </a:rPr>
              <a:t>下面的文言文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指出文中画横线句子中的重要实词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并把句子翻译成现代汉语。</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渤海鲍宣妻者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桓氏之女也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字少君。</a:t>
            </a:r>
            <a:r>
              <a:rPr lang="zh-CN" altLang="zh-CN" sz="1695" u="sng" dirty="0">
                <a:latin typeface="微软雅黑" panose="020B0503020204020204" charset="-122"/>
                <a:ea typeface="微软雅黑" panose="020B0503020204020204" charset="-122"/>
              </a:rPr>
              <a:t>宣尝就少君父学</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父奇其清苦</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故以女妻之</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装送资贿甚盛。</a:t>
            </a:r>
            <a:r>
              <a:rPr lang="zh-CN" altLang="zh-CN" sz="1695" dirty="0">
                <a:latin typeface="微软雅黑" panose="020B0503020204020204" charset="-122"/>
                <a:ea typeface="微软雅黑" panose="020B0503020204020204" charset="-122"/>
              </a:rPr>
              <a:t>宣不悦</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谓妻曰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“少君生富骄</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习美饰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而吾实贫贱</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不敢当礼。”妻曰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大人以先生修德守约</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故使贱妾侍执巾栉。既奉承君子</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唯命是从。</a:t>
            </a:r>
            <a:r>
              <a:rPr lang="zh-CN" altLang="zh-CN" sz="1695" dirty="0">
                <a:latin typeface="微软雅黑" panose="020B0503020204020204" charset="-122"/>
                <a:ea typeface="微软雅黑" panose="020B0503020204020204" charset="-122"/>
              </a:rPr>
              <a:t>”宣笑曰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“能如是</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是吾志也。”妻乃悉归侍御服饰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更著短布裳</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与宣共挽鹿车归乡里。拜姑礼毕</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提瓮出汲。修行妇道</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乡邦称之。</a:t>
            </a:r>
            <a:endParaRPr lang="zh-CN" altLang="zh-CN"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选自《后汉书</a:t>
            </a:r>
            <a:r>
              <a:rPr lang="zh-CN" altLang="zh-CN" sz="1695" i="1" dirty="0">
                <a:latin typeface="微软雅黑" panose="020B0503020204020204" charset="-122"/>
                <a:ea typeface="微软雅黑" panose="020B0503020204020204" charset="-122"/>
              </a:rPr>
              <a:t>·</a:t>
            </a:r>
            <a:r>
              <a:rPr lang="en-US" altLang="zh-CN" sz="1695" i="1"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列女传第七十四》</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213042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宣尝就少君父学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父奇其清苦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故以女妻之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装送资贿甚盛。</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重要实词</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(2)</a:t>
            </a:r>
            <a:r>
              <a:rPr lang="zh-CN" altLang="en-US" sz="1695" kern="100" dirty="0">
                <a:latin typeface="微软雅黑" panose="020B0503020204020204" charset="-122"/>
                <a:ea typeface="微软雅黑" panose="020B0503020204020204" charset="-122"/>
                <a:cs typeface="Courier New" panose="02070309020205020404" pitchFamily="49" charset="0"/>
              </a:rPr>
              <a:t>大人以先生修德守约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故使贱妾侍执巾栉。既奉承君子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唯命是从。</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重要实词</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6" y="2098982"/>
            <a:ext cx="7978953" cy="23849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5968" y="2126691"/>
            <a:ext cx="7675312" cy="206819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重要实词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接近”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根据语境可译为“跟随”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意动用法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名词用作动词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、资贿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财货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这里指“嫁妆”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见参考译文中第一处画线的句子。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重要实词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对父母叔伯等长辈的敬称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、奉承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古今异义词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见参考译文中第二处画线的句子。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804831" y="1986923"/>
            <a:ext cx="7669534" cy="348932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zh-CN" altLang="zh-CN" sz="1695" dirty="0">
                <a:latin typeface="微软雅黑" panose="020B0503020204020204" charset="-122"/>
                <a:ea typeface="微软雅黑" panose="020B0503020204020204" charset="-122"/>
              </a:rPr>
              <a:t>　渤海郡鲍宣的妻子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是桓氏的女儿</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字少君。</a:t>
            </a:r>
            <a:r>
              <a:rPr lang="zh-CN" altLang="zh-CN" sz="1695" u="sng" dirty="0">
                <a:latin typeface="微软雅黑" panose="020B0503020204020204" charset="-122"/>
                <a:ea typeface="微软雅黑" panose="020B0503020204020204" charset="-122"/>
              </a:rPr>
              <a:t>鲍宣曾经跟随少君的父亲学习</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少君的父亲对他能守贫刻苦感到惊奇</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因此把女儿嫁给他</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少君出嫁时</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陪送的嫁妆非常丰厚。</a:t>
            </a:r>
            <a:r>
              <a:rPr lang="zh-CN" altLang="zh-CN" sz="1695" dirty="0">
                <a:latin typeface="微软雅黑" panose="020B0503020204020204" charset="-122"/>
                <a:ea typeface="微软雅黑" panose="020B0503020204020204" charset="-122"/>
              </a:rPr>
              <a:t>鲍宣不高兴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对妻子说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“你生在富贵人家</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习惯穿漂亮的衣服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戴漂亮的首饰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可是我实在是贫穷低贱</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不敢承受这样的厚礼。”妻子说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我父亲因为您注重修养德行</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保持节俭</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所以让我服侍您。既然侍奉了您</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我</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只听从您的命令。</a:t>
            </a:r>
            <a:r>
              <a:rPr lang="zh-CN" altLang="zh-CN" sz="1695" dirty="0">
                <a:latin typeface="微软雅黑" panose="020B0503020204020204" charset="-122"/>
                <a:ea typeface="微软雅黑" panose="020B0503020204020204" charset="-122"/>
              </a:rPr>
              <a:t>”鲍宣笑着说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你</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能这样</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是我的愿望。”少君就全数退回了那些侍从、婢女、服装、首饰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改穿</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平民的</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短衣裳</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与鲍宣一起拉着简陋的车子回到家乡。</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她</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拜见婆母礼节完毕后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就提着水瓮出去打水。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她</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修习为妇之道</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同乡的人都称赞她。</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9903" y="1956120"/>
            <a:ext cx="7655392" cy="382968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得分点二</a:t>
            </a: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关键虚词</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从虚词角度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探究文言翻译题的规律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我们不难得出</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1. 《</a:t>
            </a:r>
            <a:r>
              <a:rPr lang="zh-CN" altLang="en-US" sz="1695" kern="100" dirty="0">
                <a:latin typeface="微软雅黑" panose="020B0503020204020204" charset="-122"/>
                <a:ea typeface="微软雅黑" panose="020B0503020204020204" charset="-122"/>
                <a:cs typeface="Courier New" panose="02070309020205020404" pitchFamily="49" charset="0"/>
              </a:rPr>
              <a:t>考试说明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规定考查的</a:t>
            </a:r>
            <a:r>
              <a:rPr lang="en-US" altLang="zh-CN" sz="1695" kern="100" dirty="0">
                <a:latin typeface="微软雅黑" panose="020B0503020204020204" charset="-122"/>
                <a:ea typeface="微软雅黑" panose="020B0503020204020204" charset="-122"/>
                <a:cs typeface="Courier New" panose="02070309020205020404" pitchFamily="49" charset="0"/>
              </a:rPr>
              <a:t>18</a:t>
            </a:r>
            <a:r>
              <a:rPr lang="zh-CN" altLang="en-US" sz="1695" kern="100" dirty="0">
                <a:latin typeface="微软雅黑" panose="020B0503020204020204" charset="-122"/>
                <a:ea typeface="微软雅黑" panose="020B0503020204020204" charset="-122"/>
                <a:cs typeface="Courier New" panose="02070309020205020404" pitchFamily="49" charset="0"/>
              </a:rPr>
              <a:t>个虚词是十分重要的得分点。只要句中出现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就要格外留心。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 </a:t>
            </a:r>
            <a:r>
              <a:rPr lang="zh-CN" altLang="en-US" sz="1695" kern="100" dirty="0">
                <a:latin typeface="微软雅黑" panose="020B0503020204020204" charset="-122"/>
                <a:ea typeface="微软雅黑" panose="020B0503020204020204" charset="-122"/>
                <a:cs typeface="Courier New" panose="02070309020205020404" pitchFamily="49" charset="0"/>
              </a:rPr>
              <a:t>关键虚词主要是指副词、连词、介词。</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虚词的译法较为复杂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通常有以下两种情况</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1. </a:t>
            </a:r>
            <a:r>
              <a:rPr lang="zh-CN" altLang="en-US" sz="1695" kern="100" dirty="0">
                <a:latin typeface="微软雅黑" panose="020B0503020204020204" charset="-122"/>
                <a:ea typeface="微软雅黑" panose="020B0503020204020204" charset="-122"/>
                <a:cs typeface="Courier New" panose="02070309020205020404" pitchFamily="49" charset="0"/>
              </a:rPr>
              <a:t>必须译出的</a:t>
            </a:r>
            <a:r>
              <a:rPr lang="en-US" altLang="zh-CN" sz="1695" kern="1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有实词义项的要译出实义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如做代词的“之”“其”等</a:t>
            </a:r>
            <a:r>
              <a:rPr lang="en-US" altLang="zh-CN" sz="1695" kern="1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现代汉语中有与之相对应的虚词可进行互换的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如“之”“而”“以”“于”等。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2. </a:t>
            </a:r>
            <a:r>
              <a:rPr lang="zh-CN" altLang="en-US" sz="1695" kern="100" dirty="0">
                <a:latin typeface="微软雅黑" panose="020B0503020204020204" charset="-122"/>
                <a:ea typeface="微软雅黑" panose="020B0503020204020204" charset="-122"/>
                <a:cs typeface="Courier New" panose="02070309020205020404" pitchFamily="49" charset="0"/>
              </a:rPr>
              <a:t>不必译出的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如起语法作用的“之”、发语词及句末语助词等。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总之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我们在翻译虚词时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能译出的要尽量译出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不需要译出的切不可强行译出。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20551" y="1932730"/>
            <a:ext cx="7655392" cy="484886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3.  </a:t>
            </a:r>
            <a:r>
              <a:rPr lang="zh-CN" altLang="en-US" sz="1695" kern="100" dirty="0">
                <a:latin typeface="微软雅黑" panose="020B0503020204020204" charset="-122"/>
                <a:ea typeface="微软雅黑" panose="020B0503020204020204" charset="-122"/>
                <a:cs typeface="Courier New" panose="02070309020205020404" pitchFamily="49" charset="0"/>
              </a:rPr>
              <a:t>指出下列句子中的关键虚词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并把句子翻译成现代汉语。</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项伯乃夜驰之沛公军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私见张良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具告以事。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司马迁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鸿门宴</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重要虚词</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(2)</a:t>
            </a:r>
            <a:r>
              <a:rPr lang="zh-CN" altLang="en-US" sz="1695" kern="100" dirty="0">
                <a:latin typeface="微软雅黑" panose="020B0503020204020204" charset="-122"/>
                <a:ea typeface="微软雅黑" panose="020B0503020204020204" charset="-122"/>
                <a:cs typeface="Courier New" panose="02070309020205020404" pitchFamily="49" charset="0"/>
              </a:rPr>
              <a:t>既其出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则或咎其欲出者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而余亦悔其随之而不得极夫游之乐也。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王安石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游褒禅山记</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重要虚词</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20551" y="1932730"/>
            <a:ext cx="7655392" cy="1790065"/>
          </a:xfrm>
          <a:prstGeom prst="rect">
            <a:avLst/>
          </a:prstGeom>
          <a:noFill/>
        </p:spPr>
        <p:txBody>
          <a:bodyPr wrap="square" rtlCol="0">
            <a:spAutoFit/>
          </a:bodyPr>
          <a:lstStyle/>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(3)</a:t>
            </a:r>
            <a:r>
              <a:rPr lang="zh-CN" altLang="en-US" sz="1695" kern="100" dirty="0">
                <a:latin typeface="微软雅黑" panose="020B0503020204020204" charset="-122"/>
                <a:ea typeface="微软雅黑" panose="020B0503020204020204" charset="-122"/>
                <a:cs typeface="Courier New" panose="02070309020205020404" pitchFamily="49" charset="0"/>
              </a:rPr>
              <a:t>巫医乐师百工之人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君子不齿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今其智乃反不能及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其可怪也欤</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韩愈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师说</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重要虚词</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a:t>
            </a:r>
            <a:endParaRPr lang="zh-CN"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612276" y="3096496"/>
            <a:ext cx="7978953" cy="23849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3124204"/>
            <a:ext cx="7675312" cy="274764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关键虚词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乃、之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项伯于是在夜里快马加鞭奔到刘邦军队驻地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私下里见了张良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把事情全部告诉了他。</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关键虚词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助词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无实义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指示代词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第三个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第一人称代词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、则、者、而、之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第三人称代词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助词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出洞后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就有人责怪那个想出来的人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并且我也后悔自己跟随他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出来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而不能尽情地享受游玩的乐趣。</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26590" y="1971721"/>
            <a:ext cx="7893983" cy="1790065"/>
            <a:chOff x="1368476" y="2874046"/>
            <a:chExt cx="20514488" cy="4651931"/>
          </a:xfrm>
        </p:grpSpPr>
        <p:sp>
          <p:nvSpPr>
            <p:cNvPr id="69" name="TextBox 68"/>
            <p:cNvSpPr txBox="1"/>
            <p:nvPr/>
          </p:nvSpPr>
          <p:spPr>
            <a:xfrm>
              <a:off x="1880324" y="2874046"/>
              <a:ext cx="20002640" cy="4651931"/>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(3)①</a:t>
              </a:r>
              <a:r>
                <a:rPr lang="zh-CN" altLang="zh-CN" sz="1695" dirty="0">
                  <a:latin typeface="微软雅黑" panose="020B0503020204020204" charset="-122"/>
                  <a:ea typeface="微软雅黑" panose="020B0503020204020204" charset="-122"/>
                </a:rPr>
                <a:t>以谢边远耳</a:t>
              </a:r>
              <a:r>
                <a:rPr lang="en-US" altLang="zh-CN" sz="1695" dirty="0">
                  <a:latin typeface="微软雅黑" panose="020B0503020204020204" charset="-122"/>
                  <a:ea typeface="微软雅黑" panose="020B0503020204020204" charset="-122"/>
                </a:rPr>
                <a:t>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②</a:t>
              </a:r>
              <a:r>
                <a:rPr lang="zh-CN" altLang="zh-CN" sz="1695" dirty="0">
                  <a:latin typeface="微软雅黑" panose="020B0503020204020204" charset="-122"/>
                  <a:ea typeface="微软雅黑" panose="020B0503020204020204" charset="-122"/>
                </a:rPr>
                <a:t>谢家来贵门</a:t>
              </a:r>
              <a:r>
                <a:rPr lang="en-US" altLang="zh-CN" sz="1695" dirty="0">
                  <a:latin typeface="微软雅黑" panose="020B0503020204020204" charset="-122"/>
                  <a:ea typeface="微软雅黑" panose="020B0503020204020204" charset="-122"/>
                </a:rPr>
                <a:t>__________________ </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③</a:t>
              </a:r>
              <a:r>
                <a:rPr lang="zh-CN" altLang="zh-CN" sz="1695" dirty="0">
                  <a:latin typeface="微软雅黑" panose="020B0503020204020204" charset="-122"/>
                  <a:ea typeface="微软雅黑" panose="020B0503020204020204" charset="-122"/>
                </a:rPr>
                <a:t>阿母谢媒人</a:t>
              </a:r>
              <a:r>
                <a:rPr lang="en-US" altLang="zh-CN" sz="1695" dirty="0">
                  <a:latin typeface="微软雅黑" panose="020B0503020204020204" charset="-122"/>
                  <a:ea typeface="微软雅黑" panose="020B0503020204020204" charset="-122"/>
                </a:rPr>
                <a:t>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④</a:t>
              </a:r>
              <a:r>
                <a:rPr lang="zh-CN" altLang="zh-CN" sz="1695" dirty="0">
                  <a:latin typeface="微软雅黑" panose="020B0503020204020204" charset="-122"/>
                  <a:ea typeface="微软雅黑" panose="020B0503020204020204" charset="-122"/>
                </a:rPr>
                <a:t>哙拜谢</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起</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立而饮之</a:t>
              </a:r>
              <a:r>
                <a:rPr lang="en-US" altLang="zh-CN" sz="1695" dirty="0">
                  <a:latin typeface="微软雅黑" panose="020B0503020204020204" charset="-122"/>
                  <a:ea typeface="微软雅黑" panose="020B0503020204020204" charset="-122"/>
                </a:rPr>
                <a:t>____________</a:t>
              </a:r>
              <a:endParaRPr lang="zh-CN" altLang="zh-CN" sz="1695" dirty="0">
                <a:latin typeface="微软雅黑" panose="020B0503020204020204" charset="-122"/>
                <a:ea typeface="微软雅黑" panose="020B0503020204020204" charset="-122"/>
              </a:endParaRPr>
            </a:p>
            <a:p>
              <a:pPr>
                <a:lnSpc>
                  <a:spcPct val="130000"/>
                </a:lnSpc>
              </a:pPr>
              <a:endParaRPr lang="zh-CN" altLang="zh-CN" sz="1695" dirty="0">
                <a:latin typeface="微软雅黑" panose="020B0503020204020204" charset="-122"/>
                <a:ea typeface="微软雅黑" panose="020B0503020204020204" charset="-122"/>
              </a:endParaRPr>
            </a:p>
          </p:txBody>
        </p:sp>
        <p:sp>
          <p:nvSpPr>
            <p:cNvPr id="24" name="TextBox 75"/>
            <p:cNvSpPr txBox="1"/>
            <p:nvPr/>
          </p:nvSpPr>
          <p:spPr>
            <a:xfrm>
              <a:off x="1368476" y="4068990"/>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25" name="TextBox 75"/>
            <p:cNvSpPr txBox="1"/>
            <p:nvPr/>
          </p:nvSpPr>
          <p:spPr>
            <a:xfrm>
              <a:off x="2506327" y="5887549"/>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26" name="TextBox 75"/>
            <p:cNvSpPr txBox="1"/>
            <p:nvPr/>
          </p:nvSpPr>
          <p:spPr>
            <a:xfrm>
              <a:off x="2520604" y="4992320"/>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27" name="TextBox 75"/>
            <p:cNvSpPr txBox="1"/>
            <p:nvPr/>
          </p:nvSpPr>
          <p:spPr>
            <a:xfrm>
              <a:off x="2520604" y="3204597"/>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6" y="2098982"/>
            <a:ext cx="7978953" cy="29751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5968" y="2126691"/>
            <a:ext cx="7675312"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关键虚词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指示代词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指代上文的“君子”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副词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表反诘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难道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竟然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巫医、乐师、工匠这些人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有道德有修养的人不屑与他们同列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现在有道德有修养的人的智慧竟然比不上这些人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难道不奇怪吗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2470150"/>
          </a:xfrm>
          <a:prstGeom prst="rect">
            <a:avLst/>
          </a:prstGeom>
          <a:noFill/>
        </p:spPr>
        <p:txBody>
          <a:bodyPr wrap="square" rtlCol="0">
            <a:spAutoFit/>
          </a:bodyPr>
          <a:lstStyle/>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指出文中画横线句子中的关键虚词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并把句子翻译成现代汉语。</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zh-CN" altLang="en-US" sz="1695" u="sng" kern="100" dirty="0">
                <a:latin typeface="微软雅黑" panose="020B0503020204020204" charset="-122"/>
                <a:ea typeface="微软雅黑" panose="020B0503020204020204" charset="-122"/>
                <a:cs typeface="Courier New" panose="02070309020205020404" pitchFamily="49" charset="0"/>
              </a:rPr>
              <a:t>陈涉少时</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尝与人佣耕</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辍耕之垄上</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怅恨久之</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曰</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苟富贵</a:t>
            </a:r>
            <a:r>
              <a:rPr lang="en-US" altLang="zh-CN" sz="1695" u="sng" kern="100" dirty="0">
                <a:latin typeface="微软雅黑" panose="020B0503020204020204" charset="-122"/>
                <a:ea typeface="微软雅黑" panose="020B0503020204020204" charset="-122"/>
                <a:cs typeface="Courier New" panose="02070309020205020404" pitchFamily="49" charset="0"/>
              </a:rPr>
              <a:t>,</a:t>
            </a:r>
            <a:r>
              <a:rPr lang="zh-CN" altLang="en-US" sz="1695" u="sng" kern="100" dirty="0">
                <a:latin typeface="微软雅黑" panose="020B0503020204020204" charset="-122"/>
                <a:ea typeface="微软雅黑" panose="020B0503020204020204" charset="-122"/>
                <a:cs typeface="Courier New" panose="02070309020205020404" pitchFamily="49" charset="0"/>
              </a:rPr>
              <a:t>无相忘。”</a:t>
            </a:r>
            <a:r>
              <a:rPr lang="zh-CN" altLang="en-US" sz="1695" kern="100" dirty="0">
                <a:latin typeface="微软雅黑" panose="020B0503020204020204" charset="-122"/>
                <a:ea typeface="微软雅黑" panose="020B0503020204020204" charset="-122"/>
                <a:cs typeface="Courier New" panose="02070309020205020404" pitchFamily="49" charset="0"/>
              </a:rPr>
              <a:t>佣者笑而应曰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若为佣耕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何富贵也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陈涉太息曰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嗟乎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燕雀安知鸿鹄之志哉</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司马迁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陈涉世家</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关键虚词</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6" y="2098982"/>
            <a:ext cx="7978953" cy="19725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5968" y="2126691"/>
            <a:ext cx="7675312" cy="138811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关键虚词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第一个是动词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去、往”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第二个是音节助词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无义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陈胜年轻时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曾经同别人一道被雇佣耕地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有一次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停止耕作走到田畔高地上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休息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因失望而叹恨了好久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对伙伴们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如果将来谁富贵了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不要忘掉彼此。”</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2071273"/>
            <a:ext cx="7655392" cy="2470150"/>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得分点三</a:t>
            </a: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文言句式</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要审出文言文中的特殊句式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必须具备“语言标志意识”。特殊句式总有一定的语言标志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如判断句多以“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也”或“乃、即、皆、则”等为标志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被动句多以“于”“见”“为”为标志。考生容易忽略的是定语后置句、宾语前置句、无被动标志的被动句、无判断标志的判断句和表反问的固定句式。平时多积累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方能在做题时得心应手。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2071273"/>
            <a:ext cx="7655392" cy="179006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要掌握各种句式的翻译格式。</a:t>
            </a: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判断句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应加上“是”“就是”等词语。</a:t>
            </a:r>
            <a:r>
              <a:rPr lang="en-US" altLang="zh-CN" sz="1695" kern="100" dirty="0">
                <a:latin typeface="微软雅黑" panose="020B0503020204020204" charset="-122"/>
                <a:ea typeface="微软雅黑" panose="020B0503020204020204" charset="-122"/>
                <a:cs typeface="Courier New" panose="02070309020205020404" pitchFamily="49" charset="0"/>
              </a:rPr>
              <a:t>(2)</a:t>
            </a:r>
            <a:r>
              <a:rPr lang="zh-CN" altLang="en-US" sz="1695" kern="100" dirty="0">
                <a:latin typeface="微软雅黑" panose="020B0503020204020204" charset="-122"/>
                <a:ea typeface="微软雅黑" panose="020B0503020204020204" charset="-122"/>
                <a:cs typeface="Courier New" panose="02070309020205020404" pitchFamily="49" charset="0"/>
              </a:rPr>
              <a:t>被动句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应加上“被”字。</a:t>
            </a:r>
            <a:r>
              <a:rPr lang="en-US" altLang="zh-CN" sz="1695" kern="100" dirty="0">
                <a:latin typeface="微软雅黑" panose="020B0503020204020204" charset="-122"/>
                <a:ea typeface="微软雅黑" panose="020B0503020204020204" charset="-122"/>
                <a:cs typeface="Courier New" panose="02070309020205020404" pitchFamily="49" charset="0"/>
              </a:rPr>
              <a:t>(3)</a:t>
            </a:r>
            <a:r>
              <a:rPr lang="zh-CN" altLang="en-US" sz="1695" kern="100" dirty="0">
                <a:latin typeface="微软雅黑" panose="020B0503020204020204" charset="-122"/>
                <a:ea typeface="微软雅黑" panose="020B0503020204020204" charset="-122"/>
                <a:cs typeface="Courier New" panose="02070309020205020404" pitchFamily="49" charset="0"/>
              </a:rPr>
              <a:t>倒装句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应用“调”的方法将固定的句式调到位。如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状语后置句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译时要将状语调到动词前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定语后置句和宾语前置句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译时要将定语和宾语恢复原位。</a:t>
            </a:r>
            <a:r>
              <a:rPr lang="en-US" altLang="zh-CN" sz="1695" kern="100" dirty="0">
                <a:latin typeface="微软雅黑" panose="020B0503020204020204" charset="-122"/>
                <a:ea typeface="微软雅黑" panose="020B0503020204020204" charset="-122"/>
                <a:cs typeface="Courier New" panose="02070309020205020404" pitchFamily="49" charset="0"/>
              </a:rPr>
              <a:t>(4)</a:t>
            </a:r>
            <a:r>
              <a:rPr lang="zh-CN" altLang="en-US" sz="1695" kern="100" dirty="0">
                <a:latin typeface="微软雅黑" panose="020B0503020204020204" charset="-122"/>
                <a:ea typeface="微软雅黑" panose="020B0503020204020204" charset="-122"/>
                <a:cs typeface="Courier New" panose="02070309020205020404" pitchFamily="49" charset="0"/>
              </a:rPr>
              <a:t>省略句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应用“补”的方法补出省略的成分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确保句意通顺。</a:t>
            </a:r>
            <a:r>
              <a:rPr lang="en-US" altLang="zh-CN" sz="1695" kern="100" dirty="0">
                <a:latin typeface="微软雅黑" panose="020B0503020204020204" charset="-122"/>
                <a:ea typeface="微软雅黑" panose="020B0503020204020204" charset="-122"/>
                <a:cs typeface="Courier New" panose="02070309020205020404" pitchFamily="49" charset="0"/>
              </a:rPr>
              <a:t>(5)</a:t>
            </a:r>
            <a:r>
              <a:rPr lang="zh-CN" altLang="en-US" sz="1695" kern="100" dirty="0">
                <a:latin typeface="微软雅黑" panose="020B0503020204020204" charset="-122"/>
                <a:ea typeface="微软雅黑" panose="020B0503020204020204" charset="-122"/>
                <a:cs typeface="Courier New" panose="02070309020205020404" pitchFamily="49" charset="0"/>
              </a:rPr>
              <a:t>固定句式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结构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千万不要生硬地翻译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它有固定的译法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须在平时掌握好。</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02392" y="1867344"/>
            <a:ext cx="7655392" cy="382968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5.  </a:t>
            </a:r>
            <a:r>
              <a:rPr lang="zh-CN" altLang="en-US" sz="1695" kern="100" dirty="0">
                <a:latin typeface="微软雅黑" panose="020B0503020204020204" charset="-122"/>
                <a:ea typeface="微软雅黑" panose="020B0503020204020204" charset="-122"/>
                <a:cs typeface="Courier New" panose="02070309020205020404" pitchFamily="49" charset="0"/>
              </a:rPr>
              <a:t>指出下列句子中的文言句式类型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并把句子翻译成现代汉语。</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是何异于刺人而杀之曰“非我也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兵也”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寡人之于国也</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句式类型</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a:t>
            </a:r>
            <a:r>
              <a:rPr lang="zh-CN" altLang="en-US" sz="1695" kern="100" dirty="0">
                <a:latin typeface="微软雅黑" panose="020B0503020204020204" charset="-122"/>
                <a:ea typeface="微软雅黑" panose="020B0503020204020204" charset="-122"/>
                <a:cs typeface="Courier New" panose="02070309020205020404" pitchFamily="49" charset="0"/>
              </a:rPr>
              <a:t>太子及宾客知其事者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皆白衣冠以送之。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荆轲刺秦王</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句式类型</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(3)</a:t>
            </a:r>
            <a:r>
              <a:rPr lang="zh-CN" altLang="en-US" sz="1695" kern="100" dirty="0">
                <a:latin typeface="微软雅黑" panose="020B0503020204020204" charset="-122"/>
                <a:ea typeface="微软雅黑" panose="020B0503020204020204" charset="-122"/>
                <a:cs typeface="Courier New" panose="02070309020205020404" pitchFamily="49" charset="0"/>
              </a:rPr>
              <a:t>夫赵强而燕弱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而君幸于赵王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故燕王欲结于君。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司马迁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廉颇蔺相如列传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句式类型</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6" y="2098982"/>
            <a:ext cx="7978953" cy="29751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5968" y="2126691"/>
            <a:ext cx="7675312" cy="240792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句式类型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介词结构后置句和判断句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这和刺人并将他杀害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然后说“不是我杀的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是兵器杀的”有什么不同呢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句式类型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定语后置句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太子和知道这件事的宾客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都穿上白色的衣服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戴上白色的帽子来为他送行。</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句式类型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被动句和介词结构后置句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赵国强大而燕国弱小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而您又被赵王宠幸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所以燕王想和您结交。</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5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4169410"/>
          </a:xfrm>
          <a:prstGeom prst="rect">
            <a:avLst/>
          </a:prstGeom>
          <a:noFill/>
        </p:spPr>
        <p:txBody>
          <a:bodyPr wrap="square" rtlCol="0">
            <a:spAutoFit/>
          </a:bodyPr>
          <a:lstStyle/>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6.   </a:t>
            </a:r>
            <a:r>
              <a:rPr lang="zh-CN" altLang="zh-CN" sz="1695" dirty="0">
                <a:latin typeface="微软雅黑" panose="020B0503020204020204" charset="-122"/>
                <a:ea typeface="微软雅黑" panose="020B0503020204020204" charset="-122"/>
              </a:rPr>
              <a:t>阅读下面的文言文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指出文中画横线的句子的文言句式类型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并把句子翻译成现代汉语。</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郭解</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轵人也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字翁伯。解姊子负解之势</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与人饮</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使之嚼。非其任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强必灌之。人怒</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拔刀刺杀解姊子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亡去。解姊怒曰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“以翁伯之义</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人杀吾子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贼不得。”弃其尸于道</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弗葬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欲以辱解。解使人微知贼处。贼窘自归</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具以实告解。解曰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“公杀之固当</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吾儿不直。”遂去其贼</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罪其姊子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乃收而葬之。</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解出入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人皆避之。有一人独箕倨视之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解遣人问其名姓。客欲杀之。解曰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居邑屋至不见敬</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是吾德不修也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彼何罪</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”乃阴属尉史曰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“是人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吾所急也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至践更时脱之。”每至践更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数过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吏弗求。怪之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问其故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乃解使脱之。箕踞者乃肉袒谢罪。少年闻之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愈益慕解之行。</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4477385"/>
          </a:xfrm>
          <a:prstGeom prst="rect">
            <a:avLst/>
          </a:prstGeom>
          <a:noFill/>
        </p:spPr>
        <p:txBody>
          <a:bodyPr wrap="square" rtlCol="0">
            <a:spAutoFit/>
          </a:bodyPr>
          <a:lstStyle/>
          <a:p>
            <a:pPr>
              <a:lnSpc>
                <a:spcPct val="130000"/>
              </a:lnSpc>
            </a:pPr>
            <a:r>
              <a:rPr lang="zh-CN" altLang="zh-CN" sz="1695" dirty="0">
                <a:latin typeface="微软雅黑" panose="020B0503020204020204" charset="-122"/>
                <a:ea typeface="微软雅黑" panose="020B0503020204020204" charset="-122"/>
              </a:rPr>
              <a:t>　　解之旁郡国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为人请求事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事可出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出之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不可者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各厌其意</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然后乃敢尝酒食。</a:t>
            </a:r>
            <a:r>
              <a:rPr lang="zh-CN" altLang="zh-CN" sz="1695" u="sng" dirty="0">
                <a:latin typeface="微软雅黑" panose="020B0503020204020204" charset="-122"/>
                <a:ea typeface="微软雅黑" panose="020B0503020204020204" charset="-122"/>
              </a:rPr>
              <a:t>诸公以故严重之</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争为用。</a:t>
            </a:r>
            <a:r>
              <a:rPr lang="zh-CN" altLang="zh-CN" sz="1695" dirty="0">
                <a:latin typeface="微软雅黑" panose="020B0503020204020204" charset="-122"/>
                <a:ea typeface="微软雅黑" panose="020B0503020204020204" charset="-122"/>
              </a:rPr>
              <a:t>邑中少年及旁近县贤豪</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夜半过门常十馀车</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请得解客舍养之。</a:t>
            </a:r>
            <a:endParaRPr lang="zh-CN" altLang="zh-CN"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选自《史记</a:t>
            </a:r>
            <a:r>
              <a:rPr lang="zh-CN" altLang="zh-CN" sz="1695" i="1" dirty="0">
                <a:latin typeface="微软雅黑" panose="020B0503020204020204" charset="-122"/>
                <a:ea typeface="微软雅黑" panose="020B0503020204020204" charset="-122"/>
              </a:rPr>
              <a:t>·</a:t>
            </a:r>
            <a:r>
              <a:rPr lang="en-US" altLang="zh-CN" sz="1695" i="1"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游侠列传第六十四》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居邑屋至不见敬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是吾德不修也。</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句式类型</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a:t>
            </a:r>
            <a:r>
              <a:rPr lang="zh-CN" altLang="en-US" sz="1695" kern="100" dirty="0">
                <a:latin typeface="微软雅黑" panose="020B0503020204020204" charset="-122"/>
                <a:ea typeface="微软雅黑" panose="020B0503020204020204" charset="-122"/>
                <a:cs typeface="Courier New" panose="02070309020205020404" pitchFamily="49" charset="0"/>
              </a:rPr>
              <a:t>诸公以故严重之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争为用。</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句式类型</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r">
              <a:lnSpc>
                <a:spcPct val="130000"/>
              </a:lnSpc>
            </a:pPr>
            <a:endParaRPr lang="zh-CN" altLang="zh-CN" sz="1695" dirty="0">
              <a:latin typeface="微软雅黑" panose="020B0503020204020204" charset="-122"/>
              <a:ea typeface="微软雅黑" panose="020B0503020204020204" charset="-122"/>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6" y="2098982"/>
            <a:ext cx="7978953" cy="254985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613592" y="2126691"/>
            <a:ext cx="7837688" cy="274764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句式类型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被动句和判断句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在乡里居住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同住一个乡里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竟不被人尊敬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是我自己的德行修养还不够。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见”“也”分别为被动句和判断句的标志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句式类型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被动句和省略句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大家因为这个原因十分尊敬他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争着被他任用。</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形容词用作动词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争为用”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既是被动句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又是省略句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为”表被动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后面省略了宾语“之”。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98823" y="2043565"/>
            <a:ext cx="7598753"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下列对文中画波浪线部分的断句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正确的一项是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贾生名谊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洛阳人也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年十八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以能诵诗属书闻于郡中吴廷尉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为河南守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闻其秀才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召置门下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甚幸爱</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贾生名谊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洛阳人也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年十八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以能诵诗属书闻于郡中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吴廷尉为河南守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闻其秀才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召置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门下甚幸爱</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贾生名谊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洛阳人也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年十八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以能诵诗属书闻于郡中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吴廷尉为河南守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闻其秀才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召置门下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甚幸爱</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贾生名谊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洛阳人也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年十八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以能诵诗属书闻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于郡中吴廷尉为河南守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闻其秀才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召置门下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甚幸爱</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23549" y="2054184"/>
            <a:ext cx="7752002" cy="23073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8244" y="2043565"/>
            <a:ext cx="7669534" cy="240792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抛弃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委托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随从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顺从。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委”为多义词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义项有“委托”“抛弃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舍弃”“顺从”“曲折”等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(2)①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暗中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暗暗地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没有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卑贱。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微”为多义词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义项有“隐蔽”“没有”“微小”“低贱”“暗中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暗暗地”等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(3)①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道歉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谢罪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辞别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拒绝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感谢。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谢”为多义词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义项有“道歉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谢罪”“推辞”“告诉”“拒绝”“辞别”“感谢”等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6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804831" y="1986923"/>
            <a:ext cx="7669534" cy="382968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郭解</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是轵县人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字翁伯。郭解姐姐的儿子依仗郭解的势力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同别人喝酒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让人家把酒饮尽。人家的酒量小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不能再喝了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他就强行给人家灌酒。那人发怒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拔刀刺死了郭解姐姐的儿子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逃跑了。郭解姐姐愤怒地说道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凭弟弟翁伯的仁义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人家杀了我的儿子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凶手竟然捉不到。”于是她把儿子的尸体丢弃在道路上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不埋葬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想以此来羞辱郭解。郭解派人暗中探知凶手的去处。凶手处境窘迫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自动投案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把真实情况详细地告诉了郭解。郭解说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你杀了他本来应该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是我家的孩子无理。”于是放走了那个凶手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把罪责归于姐姐的儿子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并收尸埋葬了他。 </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804831" y="1986923"/>
            <a:ext cx="7669534" cy="3489325"/>
          </a:xfrm>
          <a:prstGeom prst="rect">
            <a:avLst/>
          </a:prstGeom>
        </p:spPr>
        <p:txBody>
          <a:bodyPr wrap="square">
            <a:spAutoFit/>
          </a:bodyPr>
          <a:lstStyle/>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郭解每次外出或归来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人们都躲着他走。只有一个人两脚张开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像箕似的坐在地上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傲慢地看着他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郭解派人去问他的姓名。门客中有人要杀掉那个人。郭解说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在乡里居住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竟不被人尊敬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是我自己的德行修养还不够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他有什么罪过啊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于是他暗中嘱托尉史说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这个人是我最关心的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轮到他服徭役时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请免除他的徭役。”以后每到服徭役时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多次放过他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县中官吏都没找他。那人对此感到奇怪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探究事情的原因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竟然是郭解让人免除了他的徭役。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他就赤裸着上身去找郭解谢罪。少年们听说这件事情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越发仰慕郭解的品行。 </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804831" y="1986923"/>
            <a:ext cx="7669534" cy="2130425"/>
          </a:xfrm>
          <a:prstGeom prst="rect">
            <a:avLst/>
          </a:prstGeom>
        </p:spPr>
        <p:txBody>
          <a:bodyPr wrap="square">
            <a:spAutoFit/>
          </a:bodyPr>
          <a:lstStyle/>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郭解到别的郡国去替人办事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事能办成的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一定把它办成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办不成的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也要使双方都满意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然后才敢去喝人家的酒</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吃人家的饭。大家因为这个原因十分尊敬他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争着被他任用。乡里的少年及邻近县的贤人豪杰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半夜上门拜访郭解的人很多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门口常常有十多辆车子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请求把郭解家的门客接回自家供养。</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60439"/>
            <a:ext cx="7655392" cy="3209925"/>
          </a:xfrm>
          <a:prstGeom prst="rect">
            <a:avLst/>
          </a:prstGeom>
          <a:noFill/>
        </p:spPr>
        <p:txBody>
          <a:bodyPr wrap="square" rtlCol="0">
            <a:spAutoFit/>
          </a:bodyPr>
          <a:lstStyle/>
          <a:p>
            <a:pPr algn="just">
              <a:lnSpc>
                <a:spcPct val="130000"/>
              </a:lnSpc>
              <a:spcAft>
                <a:spcPts val="0"/>
              </a:spcAft>
            </a:pPr>
            <a:r>
              <a:rPr lang="zh-CN" altLang="en-US" sz="2000" b="1" kern="100" dirty="0">
                <a:solidFill>
                  <a:srgbClr val="EF8340"/>
                </a:solidFill>
                <a:latin typeface="微软雅黑" panose="020B0503020204020204" charset="-122"/>
                <a:ea typeface="微软雅黑" panose="020B0503020204020204" charset="-122"/>
                <a:cs typeface="Courier New" panose="02070309020205020404" pitchFamily="49" charset="0"/>
              </a:rPr>
              <a:t>角度二　记清两原则</a:t>
            </a:r>
            <a:endParaRPr lang="zh-CN" altLang="en-US" sz="2000" b="1" kern="100" dirty="0">
              <a:solidFill>
                <a:srgbClr val="EF8340"/>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直译为主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字字落实</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所谓“直译”就是字字落实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不可凭大意去翻译。所谓“字字落实”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就是在翻译时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要将文言语句中的每个词都落实到译文中去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这是文言文翻译的最基本的要求。发语词、语气词这些无法直接译出的词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考生可不必译出来。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例</a:t>
            </a: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师 者</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所以　  传　道　    受　 业       解  惑也。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韩愈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师说</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　      ↓　      ↓　 ↓　      ↓　   ↓　     ↓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老师</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是用来 传授 道理、教授 学业、解答疑难问题的人。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804831" y="1986923"/>
            <a:ext cx="7669534" cy="4169410"/>
          </a:xfrm>
          <a:prstGeom prst="rect">
            <a:avLst/>
          </a:prstGeom>
        </p:spPr>
        <p:txBody>
          <a:bodyPr wrap="square">
            <a:spAutoFit/>
          </a:bodyPr>
          <a:lstStyle/>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“直译为主”是文言文翻译最基本的方法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也是保证达到“字字落实”这一基本要求的最佳方法。“直译为主”是说对于大多数句子、大多数词语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可以采取直接翻译的方式来进行。</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7.  </a:t>
            </a:r>
            <a:r>
              <a:rPr lang="zh-CN" altLang="en-US" sz="1695" kern="100" dirty="0">
                <a:latin typeface="微软雅黑" panose="020B0503020204020204" charset="-122"/>
                <a:ea typeface="微软雅黑" panose="020B0503020204020204" charset="-122"/>
                <a:cs typeface="Courier New" panose="02070309020205020404" pitchFamily="49" charset="0"/>
              </a:rPr>
              <a:t>指出下列句子中的得分点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并把句子翻译成现代汉语。</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吾入关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秋毫不敢有所近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籍吏民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封府库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而待将军。所以遣将守关者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备他盗之出入与非常也。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司马迁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鸿门宴</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得分点</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613592" y="2015856"/>
            <a:ext cx="7655392" cy="2470150"/>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a:t>
            </a:r>
            <a:r>
              <a:rPr lang="zh-CN" altLang="en-US" sz="1695" kern="100" dirty="0">
                <a:latin typeface="微软雅黑" panose="020B0503020204020204" charset="-122"/>
                <a:ea typeface="微软雅黑" panose="020B0503020204020204" charset="-122"/>
                <a:cs typeface="Courier New" panose="02070309020205020404" pitchFamily="49" charset="0"/>
              </a:rPr>
              <a:t>蟹六跪而二螯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非蛇鳝之穴无可寄托者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用心躁也。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荀子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劝学</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得分点</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(3)</a:t>
            </a:r>
            <a:r>
              <a:rPr lang="zh-CN" altLang="en-US" sz="1695" kern="100" dirty="0">
                <a:latin typeface="微软雅黑" panose="020B0503020204020204" charset="-122"/>
                <a:ea typeface="微软雅黑" panose="020B0503020204020204" charset="-122"/>
                <a:cs typeface="Courier New" panose="02070309020205020404" pitchFamily="49" charset="0"/>
              </a:rPr>
              <a:t>武帝嘉其义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乃遣武以中郎将使持节送匈奴使留在汉者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因厚赂单于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答其善意。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班固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苏武传</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得分点</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582584" y="1941412"/>
            <a:ext cx="7978953" cy="29751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5968" y="2126691"/>
            <a:ext cx="7675312" cy="240792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得分点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秋毫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比喻细小的东西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名词用作动词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登记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表目的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的原因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出入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偏义复词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非常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古今异义词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第二句是判断句。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我进入函谷关以后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财物丝毫不敢据为己有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登记官吏、百姓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封闭了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收藏财物和兵器的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府库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来等待将军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的到来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。派遣将士去把守函谷关的原因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是防备其他盗贼的进入和意外的变故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发生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723549" y="2004450"/>
            <a:ext cx="7755220" cy="29751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5968" y="2126691"/>
            <a:ext cx="7675312" cy="274764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得分点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六跪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省略量词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省略量词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、之、寄托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古今异义词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判断句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螃蟹有六条腿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两个蟹钳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如果没有蛇、鳝的洞穴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它就无处藏身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这是因为它心思浮躁。</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得分点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嘉、其、乃、以、匈奴使留在汉者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定语后置句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、因、厚、赂。</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汉武帝赞许他这种合乎情理的做法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就派苏武以中郎将的身份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让他持节出使匈奴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送回被留在汉朝的匈奴使者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趁机送给单于很丰厚的礼物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回报他的好意。</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3829685"/>
          </a:xfrm>
          <a:prstGeom prst="rect">
            <a:avLst/>
          </a:prstGeom>
          <a:noFill/>
        </p:spPr>
        <p:txBody>
          <a:bodyPr wrap="square" rtlCol="0">
            <a:spAutoFit/>
          </a:bodyPr>
          <a:lstStyle/>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8. </a:t>
            </a:r>
            <a:r>
              <a:rPr lang="zh-CN" altLang="en-US" sz="1695" kern="100" dirty="0">
                <a:latin typeface="微软雅黑" panose="020B0503020204020204" charset="-122"/>
                <a:ea typeface="微软雅黑" panose="020B0503020204020204" charset="-122"/>
                <a:cs typeface="Courier New" panose="02070309020205020404" pitchFamily="49" charset="0"/>
              </a:rPr>
              <a:t>阅读</a:t>
            </a:r>
            <a:r>
              <a:rPr lang="zh-CN" altLang="zh-CN" sz="1695" dirty="0">
                <a:latin typeface="微软雅黑" panose="020B0503020204020204" charset="-122"/>
                <a:ea typeface="微软雅黑" panose="020B0503020204020204" charset="-122"/>
              </a:rPr>
              <a:t>下面的文言文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指出文中画横线的句子中的得分点</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并把句子翻译成现代汉语。</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庆历三年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轼始总角入乡校</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士有自京师来者</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以鲁人石守道所作《庆历圣德诗》示乡先生。</a:t>
            </a:r>
            <a:r>
              <a:rPr lang="zh-CN" altLang="zh-CN" sz="1695" dirty="0">
                <a:latin typeface="微软雅黑" panose="020B0503020204020204" charset="-122"/>
                <a:ea typeface="微软雅黑" panose="020B0503020204020204" charset="-122"/>
              </a:rPr>
              <a:t>轼从旁窃观</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则能诵习其词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问先生以所颂十一人者何人也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先生曰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“童子何用知之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”轼曰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“此天人也耶</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则不敢知</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若亦人耳</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何为其不可</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先生奇轼言</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尽以告之</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且曰</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“韩、范、富、欧阳</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此四人者</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人杰也</a:t>
            </a:r>
            <a:r>
              <a:rPr lang="en-US" altLang="zh-CN" sz="1695" u="sng"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”时虽未尽了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则已私识之矣。</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嘉祐二年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始举进士</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至京师</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则范公没</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既葬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而墓碑出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读之至流涕</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“吾得其为人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盖十有五年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而不一见其面</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岂非命欤</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选自苏轼</a:t>
            </a:r>
            <a:r>
              <a:rPr lang="zh-CN" altLang="en-US"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范文正公</a:t>
            </a:r>
            <a:r>
              <a:rPr lang="zh-CN" altLang="en-US" sz="1695" dirty="0">
                <a:latin typeface="微软雅黑" panose="020B0503020204020204" charset="-122"/>
                <a:ea typeface="微软雅黑" panose="020B0503020204020204" charset="-122"/>
              </a:rPr>
              <a:t>集＞</a:t>
            </a:r>
            <a:r>
              <a:rPr lang="zh-CN" altLang="zh-CN" sz="1695" dirty="0">
                <a:latin typeface="微软雅黑" panose="020B0503020204020204" charset="-122"/>
                <a:ea typeface="微软雅黑" panose="020B0503020204020204" charset="-122"/>
              </a:rPr>
              <a:t>叙》</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gn="just">
              <a:lnSpc>
                <a:spcPct val="130000"/>
              </a:lnSpc>
              <a:spcAft>
                <a:spcPts val="0"/>
              </a:spcAft>
            </a:pPr>
            <a:endPar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213042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士有自京师来者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以鲁人石守道所作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庆历圣德诗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示乡先生。</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得分点</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a:t>
            </a:r>
            <a:r>
              <a:rPr lang="zh-CN" altLang="en-US" sz="1695" kern="100" dirty="0">
                <a:latin typeface="微软雅黑" panose="020B0503020204020204" charset="-122"/>
                <a:ea typeface="微软雅黑" panose="020B0503020204020204" charset="-122"/>
                <a:cs typeface="Courier New" panose="02070309020205020404" pitchFamily="49" charset="0"/>
              </a:rPr>
              <a:t>先生奇轼言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尽以告之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且曰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韩、范、富、欧阳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此四人者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人杰也</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得分点</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 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613592" y="2054184"/>
            <a:ext cx="7861960" cy="336984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668571" y="2003123"/>
            <a:ext cx="7738258" cy="382968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申徽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字世仪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是魏郡人。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性情慎重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不乱与人交往。元颢进入洛阳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任用元邃做东徐州刺史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元邃推荐申徽做主簿。元颢兵败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元邃被装入囚车押送到洛阳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原先的属吏、门客都抛弃他而离开</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只有申徽去送他。等元邃被赦免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他就广招宾客朋友聚会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赞叹申徽有古人风骨。</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孝武初年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周文帝和申徽交谈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认为他是个奇才。周文帝观察申徽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认为他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深沉细致有气量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每逢有事都很信任地委托他去办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申徽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做了大行台郎中。当时军队和国家刚刚建立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幕府的事务很多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四方文书都是申徽写的。河桥之战</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朝廷的大军出师不利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近侍官吏逃散的很多</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只有申徽不离左右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魏帝称赞他。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大统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十年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申徽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升任给事黄门侍郎。</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6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7" y="2098982"/>
            <a:ext cx="7787860" cy="238492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613592" y="2247823"/>
            <a:ext cx="7675312" cy="172847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得分点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士有自京师来者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定语后置句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介词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见参考译文中第一处画线的句子。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得分点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意动用法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感到惊奇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介词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此四人者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人杰也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判断句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见参考译文中第二处画线的句子。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804831" y="1988148"/>
            <a:ext cx="7632793" cy="32463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804831" y="1986923"/>
            <a:ext cx="7669534" cy="382968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zh-CN" altLang="zh-CN" sz="1695" dirty="0">
                <a:latin typeface="微软雅黑" panose="020B0503020204020204" charset="-122"/>
                <a:ea typeface="微软雅黑" panose="020B0503020204020204" charset="-122"/>
              </a:rPr>
              <a:t>宋仁宗庆历三年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我还是个小孩子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在地方上的学校读书。</a:t>
            </a:r>
            <a:r>
              <a:rPr lang="en-US"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有一天</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一位从京城来的读书人</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把鲁人石守道写的《庆历圣德诗》给乡校的老师看。</a:t>
            </a:r>
            <a:r>
              <a:rPr lang="zh-CN" altLang="zh-CN" sz="1695" dirty="0">
                <a:latin typeface="微软雅黑" panose="020B0503020204020204" charset="-122"/>
                <a:ea typeface="微软雅黑" panose="020B0503020204020204" charset="-122"/>
              </a:rPr>
              <a:t>我在旁边偷看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就能诵读通晓其中的诗词</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然后我</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问先生诗中赞颂的十一个人都是什么人。先生说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“小孩子何必要知道他们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或</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小孩子知道他们又有什么用</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”我回答说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“如果他们是天上的神仙</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那么我不敢知道</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如果他们也是凡人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那为什么我不能知道</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先生对我的话感到很惊奇</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就把那些人一一告诉我</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并说</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“韩琦、范仲淹、富弼、欧阳修</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这四个人都是人中豪杰</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当时我虽然没有完全明白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但已经私下记住他们了。</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1" name="矩形 10"/>
          <p:cNvSpPr/>
          <p:nvPr/>
        </p:nvSpPr>
        <p:spPr>
          <a:xfrm>
            <a:off x="804831" y="1988148"/>
            <a:ext cx="7632793" cy="26046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2" name="矩形 11"/>
          <p:cNvSpPr/>
          <p:nvPr/>
        </p:nvSpPr>
        <p:spPr>
          <a:xfrm>
            <a:off x="804831" y="1986923"/>
            <a:ext cx="7669534" cy="1450340"/>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嘉祐二年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我刚中了进士</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到了京城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正赶上范公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范仲淹</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逝世。安葬了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范公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以后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立上了墓碑。我读碑铭读到痛哭流涕</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“我听说他的为人大概有十五年了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可是却见不了他一面</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难道这不是命中注定的吗</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60439"/>
            <a:ext cx="7655392" cy="2470150"/>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意译为辅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文通句顺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所谓“意译为辅”就是在难以直译或直译后难以表达原文意蕴的时候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酌情采用意译作为辅助手段。对于少数难以直接翻译的句子或句中的部分词语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要根据意思来翻译。客观地说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意译比直译更难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需要根据词语的本义及上下文来揣摩。</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b="1" kern="100" dirty="0">
                <a:solidFill>
                  <a:srgbClr val="EF8340"/>
                </a:solidFill>
                <a:latin typeface="微软雅黑" panose="020B0503020204020204" charset="-122"/>
                <a:ea typeface="微软雅黑" panose="020B0503020204020204" charset="-122"/>
                <a:cs typeface="Courier New" panose="02070309020205020404" pitchFamily="49" charset="0"/>
              </a:rPr>
              <a:t>例    </a:t>
            </a:r>
            <a:r>
              <a:rPr lang="zh-CN" altLang="en-US" sz="1695" kern="100" dirty="0">
                <a:latin typeface="微软雅黑" panose="020B0503020204020204" charset="-122"/>
                <a:ea typeface="微软雅黑" panose="020B0503020204020204" charset="-122"/>
                <a:cs typeface="Courier New" panose="02070309020205020404" pitchFamily="49" charset="0"/>
              </a:rPr>
              <a:t>假舆马者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非利足也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而致千里。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荀子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劝学</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借助车马的人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不是善于行走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却能到达千里之外的地方。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这里“利足”译为“善于行走”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就是意译。</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60439"/>
            <a:ext cx="7655392" cy="348932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文言文中常见的修辞手法有比喻、借代、互文等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翻译含有这些修辞手法的句子大都不能采用直译的方式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而应根据其修辞手法的特点进行意译。解答此类试题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一是要积累一定的文言文修辞知识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留心文言文修辞现象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二是要结合语境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把握好人物与人物之间的关系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确定使用的修辞手法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恰当翻译。</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(1)</a:t>
            </a:r>
            <a:r>
              <a:rPr lang="zh-CN" altLang="en-US" sz="1695" kern="100" dirty="0">
                <a:latin typeface="微软雅黑" panose="020B0503020204020204" charset="-122"/>
                <a:ea typeface="微软雅黑" panose="020B0503020204020204" charset="-122"/>
                <a:cs typeface="Courier New" panose="02070309020205020404" pitchFamily="49" charset="0"/>
              </a:rPr>
              <a:t>比喻的翻译。 ①明喻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译为“像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一样”。如“天下云集响应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赢粮而景从”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过秦论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中的“云”“响”“景”都使用了比喻的修辞手法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分别译为“像云一样”“像回声一样”“像影子一样”。②暗喻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译为“像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比喻义”。如“夫秦王有虎狼之心”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鸿门宴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可译为“秦王有像虎狼一样凶狠的心肠”。③借喻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翻译时需把喻体还原成本体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译出它所比喻的事物。</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60439"/>
            <a:ext cx="7655392" cy="382968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(2)</a:t>
            </a:r>
            <a:r>
              <a:rPr lang="zh-CN" altLang="en-US" sz="1695" kern="100" dirty="0">
                <a:latin typeface="微软雅黑" panose="020B0503020204020204" charset="-122"/>
                <a:ea typeface="微软雅黑" panose="020B0503020204020204" charset="-122"/>
                <a:cs typeface="Courier New" panose="02070309020205020404" pitchFamily="49" charset="0"/>
              </a:rPr>
              <a:t>借代的翻译。 古代汉语与现代汉语在借代的使用上差别很大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在古代汉语中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如果把借代直译过来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会让人不易理解和接受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所以借代应意译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译为它所代指的人或物。如“沛公不胜杯杓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不能辞”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鸿门宴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这里的“杯杓”代指“酒力”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整句话可译为“沛公承受不住酒力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不能前来告辞”。</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(3)</a:t>
            </a:r>
            <a:r>
              <a:rPr lang="zh-CN" altLang="en-US" sz="1695" kern="100" dirty="0">
                <a:latin typeface="微软雅黑" panose="020B0503020204020204" charset="-122"/>
                <a:ea typeface="微软雅黑" panose="020B0503020204020204" charset="-122"/>
                <a:cs typeface="Courier New" panose="02070309020205020404" pitchFamily="49" charset="0"/>
              </a:rPr>
              <a:t>夸张的翻译。①状态、程度方面的夸张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在翻译时前面加上“像要”或“快要”。如“相如因持璧却立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倚柱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怒发上冲冠”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廉颇蔺相如列传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中的“怒发上冲冠”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可译为“因愤怒而使头发竖起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像要顶起帽子”。②数量方面的夸张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可把数量词换成表示“多”“高”“大”等的副词或形容词。如“军书十二卷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卷卷有爷名”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木兰诗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可译为“征兵的名册很多卷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每卷都有父亲的名字”。</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60439"/>
            <a:ext cx="7655392" cy="348932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(4)</a:t>
            </a:r>
            <a:r>
              <a:rPr lang="zh-CN" altLang="en-US" sz="1695" kern="100" dirty="0">
                <a:latin typeface="微软雅黑" panose="020B0503020204020204" charset="-122"/>
                <a:ea typeface="微软雅黑" panose="020B0503020204020204" charset="-122"/>
                <a:cs typeface="Courier New" panose="02070309020205020404" pitchFamily="49" charset="0"/>
              </a:rPr>
              <a:t>互文的翻译。 互文又叫“互辞”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前后两句或两个短语意义相互交叉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互为补充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翻译时要把两部分合起来翻译。如“主人下马客在船”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琵琶行并序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应译为“我和客人都下了马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然后上船”。又如“叫嚣乎东西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隳突乎南北”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捕蛇者说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应译为“到处叫喊喧哗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骚扰破坏”。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(5)</a:t>
            </a:r>
            <a:r>
              <a:rPr lang="zh-CN" altLang="en-US" sz="1695" kern="100" dirty="0">
                <a:latin typeface="微软雅黑" panose="020B0503020204020204" charset="-122"/>
                <a:ea typeface="微软雅黑" panose="020B0503020204020204" charset="-122"/>
                <a:cs typeface="Courier New" panose="02070309020205020404" pitchFamily="49" charset="0"/>
              </a:rPr>
              <a:t>并提的翻译。 并提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就是在一个句子中同时表述两件相关的事情。古人为了使句子紧凑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文辞简练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常用并提法行文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考生在翻译时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需要将并提句分开翻译。如郦道元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三峡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中的“自非亭午夜分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不见曦月”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翻译时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一定要遵循“由合而分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各自配对”的原则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对并提的部分进行分解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译为“如果不是正午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就看不见太阳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如果不是半夜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就看不见月亮”。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60439"/>
            <a:ext cx="7655392" cy="3149600"/>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(6)</a:t>
            </a:r>
            <a:r>
              <a:rPr lang="zh-CN" altLang="en-US" sz="1695" kern="100" dirty="0">
                <a:latin typeface="微软雅黑" panose="020B0503020204020204" charset="-122"/>
                <a:ea typeface="微软雅黑" panose="020B0503020204020204" charset="-122"/>
                <a:cs typeface="Courier New" panose="02070309020205020404" pitchFamily="49" charset="0"/>
              </a:rPr>
              <a:t>委婉的翻译。 古人为了避粗俗、避忌讳、图吉利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或出于外交的需要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有时故意不直陈其事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而把话说得很含蓄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这就是委婉。翻译时应还原其本来的意思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如“季氏将有事于颛臾”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论语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中的“有事”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特指发动战争。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(7)</a:t>
            </a:r>
            <a:r>
              <a:rPr lang="zh-CN" altLang="en-US" sz="1695" kern="100" dirty="0">
                <a:latin typeface="微软雅黑" panose="020B0503020204020204" charset="-122"/>
                <a:ea typeface="微软雅黑" panose="020B0503020204020204" charset="-122"/>
                <a:cs typeface="Courier New" panose="02070309020205020404" pitchFamily="49" charset="0"/>
              </a:rPr>
              <a:t>用典的翻译。 古人为了使文章典雅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言简意丰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常常会引用典故。翻译典故常采用点义法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即不照抄典故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只点明典故的内涵。如“请洒潘江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各倾陆海云尔”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滕王阁序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这里引用了钟嵘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诗品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才如海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才如江”的说法来赞美与会宾客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可以译成“请各位宾客施展潘岳、陆机一般如江似海的才华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写出优秀的作品吧”。</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280987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9.  </a:t>
            </a:r>
            <a:r>
              <a:rPr lang="zh-CN" altLang="en-US" sz="1695" kern="100" dirty="0">
                <a:latin typeface="微软雅黑" panose="020B0503020204020204" charset="-122"/>
                <a:ea typeface="微软雅黑" panose="020B0503020204020204" charset="-122"/>
                <a:cs typeface="Courier New" panose="02070309020205020404" pitchFamily="49" charset="0"/>
              </a:rPr>
              <a:t>指出</a:t>
            </a:r>
            <a:r>
              <a:rPr lang="zh-CN" altLang="en-US" sz="1695" dirty="0">
                <a:latin typeface="微软雅黑" panose="020B0503020204020204" charset="-122"/>
                <a:ea typeface="微软雅黑" panose="020B0503020204020204" charset="-122"/>
              </a:rPr>
              <a:t>下列句子中的得分点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并把句子翻译成现代汉语。</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秦之遇将军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可谓深矣。父母宗族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皆为戮没。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荆轲刺秦王</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得分点</a:t>
            </a:r>
            <a:r>
              <a:rPr lang="en-US" altLang="zh-CN" sz="1695" dirty="0">
                <a:latin typeface="微软雅黑" panose="020B0503020204020204" charset="-122"/>
                <a:ea typeface="微软雅黑" panose="020B0503020204020204" charset="-122"/>
              </a:rPr>
              <a:t>: _________________________________________________________</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但以刘日薄西山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气息奄奄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人命危浅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朝不虑夕。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李密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陈情表</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得分点</a:t>
            </a:r>
            <a:r>
              <a:rPr lang="en-US" altLang="zh-CN" sz="1695" dirty="0">
                <a:latin typeface="微软雅黑" panose="020B0503020204020204" charset="-122"/>
                <a:ea typeface="微软雅黑" panose="020B0503020204020204" charset="-122"/>
              </a:rPr>
              <a:t>: _________________________________________________________</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6" y="2098982"/>
            <a:ext cx="7978953" cy="28972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5968" y="2126691"/>
            <a:ext cx="7758438" cy="274764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得分点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主谓之间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取消句子独立性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、遇、为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表被动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、戮没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杀戮和没收。重要的人被杀掉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其他人被没收为奴婢。翻译时要分别对应父母和宗族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需要意译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秦国对待将军可以说是刻毒极了。父母至亲都被杀死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其他人都被没收为奴婢。</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得分点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但、以、朝不虑夕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早上不能想到晚上怎样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需要意译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只因为祖母刘氏的生命即将终了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气息微弱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生命垂危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随时都可能死亡。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23549" y="2054184"/>
            <a:ext cx="7752002" cy="31926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37294" y="2003123"/>
            <a:ext cx="7669534" cy="3149600"/>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       (</a:t>
            </a:r>
            <a:r>
              <a:rPr lang="zh-CN" altLang="en-US" sz="1695" dirty="0">
                <a:latin typeface="微软雅黑" panose="020B0503020204020204" charset="-122"/>
                <a:ea typeface="微软雅黑" panose="020B0503020204020204" charset="-122"/>
                <a:cs typeface="Times New Roman" panose="02020603050405020304" pitchFamily="18" charset="0"/>
              </a:rPr>
              <a:t>朝廷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多次征召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刘彦进京朝见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刘彦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不接受命令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又在南方勾结吐谷浑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将要图谋叛乱。周文帝动用大军镇压比较困难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想用灵活的谋略擒拿他。于是让申徽做河西大使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秘密命令申徽谋取刘彦。申徽率轻骑五十出发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到了以后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停在宾馆。刘彦见申徽单独一人来做河西大使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就没有怀疑他。申徽就派一个人暗暗地劝刘彦归附朝廷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用来揣测刘彦的意图</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刘彦不听从。申徽又派人辅助促成刘彦到宾馆商议事情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刘彦就听从了他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于是来到宾馆。申徽先前已和瓜州的豪门大户秘密商议捉拿刘彦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于是就呵斥捆绑了刘彦。刘彦说自己没有罪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申徽一一列举他的罪状说</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6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498881" y="1863002"/>
            <a:ext cx="7935038" cy="4015105"/>
            <a:chOff x="1296468" y="2591513"/>
            <a:chExt cx="20621181" cy="10434254"/>
          </a:xfrm>
        </p:grpSpPr>
        <p:sp>
          <p:nvSpPr>
            <p:cNvPr id="9" name="TextBox 68"/>
            <p:cNvSpPr txBox="1"/>
            <p:nvPr/>
          </p:nvSpPr>
          <p:spPr>
            <a:xfrm>
              <a:off x="2023200" y="2591513"/>
              <a:ext cx="19894449" cy="10434254"/>
            </a:xfrm>
            <a:prstGeom prst="rect">
              <a:avLst/>
            </a:prstGeom>
            <a:noFill/>
          </p:spPr>
          <p:txBody>
            <a:bodyPr wrap="square" rtlCol="0">
              <a:spAutoFit/>
            </a:bodyPr>
            <a:lstStyle/>
            <a:p>
              <a:pPr>
                <a:lnSpc>
                  <a:spcPct val="15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10.  </a:t>
              </a:r>
              <a:r>
                <a:rPr lang="en-US" altLang="zh-CN" sz="1695" b="1"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2019</a:t>
              </a:r>
              <a:r>
                <a:rPr lang="zh-CN" altLang="zh-CN"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Ⅲ</a:t>
              </a:r>
              <a:r>
                <a:rPr lang="en-US" altLang="zh-CN" sz="1695" b="1"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阅读下面的文言文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完成题目。</a:t>
              </a:r>
              <a:endParaRPr lang="zh-CN" altLang="zh-CN" sz="1695" dirty="0">
                <a:latin typeface="微软雅黑" panose="020B0503020204020204" charset="-122"/>
                <a:ea typeface="微软雅黑" panose="020B0503020204020204" charset="-122"/>
              </a:endParaRPr>
            </a:p>
            <a:p>
              <a:pPr>
                <a:lnSpc>
                  <a:spcPct val="150000"/>
                </a:lnSpc>
              </a:pPr>
              <a:r>
                <a:rPr lang="zh-CN" altLang="zh-CN" sz="1695" dirty="0">
                  <a:latin typeface="微软雅黑" panose="020B0503020204020204" charset="-122"/>
                  <a:ea typeface="微软雅黑" panose="020B0503020204020204" charset="-122"/>
                </a:rPr>
                <a:t>　　吴起者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卫人也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事鲁君。齐人攻鲁</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将而攻齐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大破之。</a:t>
              </a:r>
              <a:r>
                <a:rPr lang="zh-CN" altLang="zh-CN" sz="1695" u="wavy" dirty="0">
                  <a:latin typeface="微软雅黑" panose="020B0503020204020204" charset="-122"/>
                  <a:ea typeface="微软雅黑" panose="020B0503020204020204" charset="-122"/>
                </a:rPr>
                <a:t>鲁人或曰夫鲁小国而有战胜之名则诸侯图鲁矣且鲁卫兄弟之国也而君用起则是弃卫鲁君疑之谢吴起</a:t>
              </a:r>
              <a:r>
                <a:rPr lang="zh-CN" altLang="zh-CN" sz="1695" dirty="0">
                  <a:latin typeface="微软雅黑" panose="020B0503020204020204" charset="-122"/>
                  <a:ea typeface="微软雅黑" panose="020B0503020204020204" charset="-122"/>
                </a:rPr>
                <a:t>吴起于是闻魏文侯贤</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欲事之。魏文侯以为将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击秦</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拔五城。起之为将</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与士卒最下者同衣食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与士卒分劳苦。卒有病疽者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起为吮之。卒母闻而哭之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“往年吴公吮其父</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其父战不旋踵</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遂死于敌。吴公今又吮其子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妾不知其死所矣。”文侯以吴起善用兵</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廉平</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尽能得士心</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乃以为西河守</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以拒秦、韩。魏文侯既卒</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起事其子武侯。武侯浮西河而下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中流</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顾而谓吴起曰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“美哉乎山河之固</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此魏国之宝也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”起对曰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“昔殷纣之国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左孟门</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右太行</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常山在其北</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大河经其南</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修政不德</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武王杀之。由此观之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sp>
          <p:nvSpPr>
            <p:cNvPr id="8" name="TextBox 72"/>
            <p:cNvSpPr txBox="1"/>
            <p:nvPr/>
          </p:nvSpPr>
          <p:spPr>
            <a:xfrm>
              <a:off x="1296468" y="11171320"/>
              <a:ext cx="1692188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682251" y="1932730"/>
            <a:ext cx="7751668" cy="4407535"/>
            <a:chOff x="1773001" y="2772718"/>
            <a:chExt cx="20144648" cy="11454081"/>
          </a:xfrm>
        </p:grpSpPr>
        <p:sp>
          <p:nvSpPr>
            <p:cNvPr id="9" name="TextBox 68"/>
            <p:cNvSpPr txBox="1"/>
            <p:nvPr/>
          </p:nvSpPr>
          <p:spPr>
            <a:xfrm>
              <a:off x="2023200" y="2772718"/>
              <a:ext cx="19894449" cy="11454081"/>
            </a:xfrm>
            <a:prstGeom prst="rect">
              <a:avLst/>
            </a:prstGeom>
            <a:noFill/>
          </p:spPr>
          <p:txBody>
            <a:bodyPr wrap="square" rtlCol="0">
              <a:spAutoFit/>
            </a:bodyPr>
            <a:lstStyle/>
            <a:p>
              <a:pPr>
                <a:lnSpc>
                  <a:spcPct val="150000"/>
                </a:lnSpc>
              </a:pPr>
              <a:r>
                <a:rPr lang="zh-CN" altLang="zh-CN" sz="1695" dirty="0">
                  <a:latin typeface="微软雅黑" panose="020B0503020204020204" charset="-122"/>
                  <a:ea typeface="微软雅黑" panose="020B0503020204020204" charset="-122"/>
                </a:rPr>
                <a:t>在德不在险。”武侯曰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“善。”吴起为西河守</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甚有声名。魏置相</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相田文。吴起不悦</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谓田文曰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“请与子论功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可乎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”文曰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“主少国疑</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大臣未附</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百姓不信</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方是之时</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属之于子乎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属之于我乎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”起默然良久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“属之子矣。”</a:t>
              </a:r>
              <a:r>
                <a:rPr lang="zh-CN" altLang="zh-CN" sz="1695" u="sng" dirty="0">
                  <a:latin typeface="微软雅黑" panose="020B0503020204020204" charset="-122"/>
                  <a:ea typeface="微软雅黑" panose="020B0503020204020204" charset="-122"/>
                </a:rPr>
                <a:t>文曰</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“此乃吾所以居子之上也。”吴起乃自知弗如田文。</a:t>
              </a:r>
              <a:r>
                <a:rPr lang="zh-CN" altLang="zh-CN" sz="1695" dirty="0">
                  <a:latin typeface="微软雅黑" panose="020B0503020204020204" charset="-122"/>
                  <a:ea typeface="微软雅黑" panose="020B0503020204020204" charset="-122"/>
                </a:rPr>
                <a:t>田文既死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公叔为相</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尚魏公主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而害吴起。吴起惧得罪</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遂去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即之楚。楚悼王素闻起贤</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至则相楚。于是南平百越</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北并陈蔡</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却三晋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西伐秦。诸侯患楚之强。故楚之贵戚尽欲害吴起。</a:t>
              </a:r>
              <a:r>
                <a:rPr lang="zh-CN" altLang="zh-CN" sz="1695" u="sng" dirty="0">
                  <a:latin typeface="微软雅黑" panose="020B0503020204020204" charset="-122"/>
                  <a:ea typeface="微软雅黑" panose="020B0503020204020204" charset="-122"/>
                </a:rPr>
                <a:t>及悼王死</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宗室大臣作乱而攻吴起</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吴起走之王尸而伏之。</a:t>
              </a:r>
              <a:r>
                <a:rPr lang="zh-CN" altLang="zh-CN" sz="1695" dirty="0">
                  <a:latin typeface="微软雅黑" panose="020B0503020204020204" charset="-122"/>
                  <a:ea typeface="微软雅黑" panose="020B0503020204020204" charset="-122"/>
                </a:rPr>
                <a:t>击起之徒因射刺吴起</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并中悼王。悼王既葬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太子立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乃使令尹尽诛射吴起而并中王尸者。坐射起而夷宗死者七十余家。</a:t>
              </a:r>
              <a:endParaRPr lang="zh-CN" altLang="zh-CN" sz="1695" dirty="0">
                <a:latin typeface="微软雅黑" panose="020B0503020204020204" charset="-122"/>
                <a:ea typeface="微软雅黑" panose="020B0503020204020204" charset="-122"/>
              </a:endParaRPr>
            </a:p>
            <a:p>
              <a:pPr algn="r">
                <a:lnSpc>
                  <a:spcPct val="15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节选自《史记</a:t>
              </a:r>
              <a:r>
                <a:rPr lang="zh-CN" altLang="zh-CN" sz="1695" i="1"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孙子吴起列传》</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50000"/>
                </a:lnSpc>
              </a:pPr>
              <a:r>
                <a:rPr lang="zh-CN" altLang="zh-CN"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p:txBody>
        </p:sp>
        <p:sp>
          <p:nvSpPr>
            <p:cNvPr id="8" name="TextBox 72"/>
            <p:cNvSpPr txBox="1"/>
            <p:nvPr/>
          </p:nvSpPr>
          <p:spPr>
            <a:xfrm>
              <a:off x="3528716" y="10346163"/>
              <a:ext cx="165618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72"/>
            <p:cNvSpPr txBox="1"/>
            <p:nvPr/>
          </p:nvSpPr>
          <p:spPr>
            <a:xfrm>
              <a:off x="1773001" y="8317165"/>
              <a:ext cx="1656184"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3149600"/>
          </a:xfrm>
          <a:prstGeom prst="rect">
            <a:avLst/>
          </a:prstGeom>
          <a:noFill/>
        </p:spPr>
        <p:txBody>
          <a:bodyPr wrap="square" rtlCol="0">
            <a:spAutoFit/>
          </a:bodyPr>
          <a:lstStyle/>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下列对文中画波浪线部分的断句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正确的一项是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a:t>
            </a:r>
            <a:r>
              <a:rPr lang="zh-CN" altLang="en-US" sz="1695" kern="100" dirty="0">
                <a:latin typeface="微软雅黑" panose="020B0503020204020204" charset="-122"/>
                <a:ea typeface="微软雅黑" panose="020B0503020204020204" charset="-122"/>
                <a:cs typeface="Courier New" panose="02070309020205020404" pitchFamily="49" charset="0"/>
              </a:rPr>
              <a:t>鲁人或曰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夫鲁小国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而有战胜之名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则诸侯图鲁矣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且鲁卫兄弟之国也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而君用起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则是弃卫鲁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君疑之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谢吴起</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B.</a:t>
            </a:r>
            <a:r>
              <a:rPr lang="zh-CN" altLang="en-US" sz="1695" kern="100" dirty="0">
                <a:latin typeface="微软雅黑" panose="020B0503020204020204" charset="-122"/>
                <a:ea typeface="微软雅黑" panose="020B0503020204020204" charset="-122"/>
                <a:cs typeface="Courier New" panose="02070309020205020404" pitchFamily="49" charset="0"/>
              </a:rPr>
              <a:t>鲁人或曰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夫鲁小国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而有战胜之名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则诸侯图鲁矣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且鲁卫兄弟之国也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而君用起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则是弃卫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鲁君疑之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谢吴起</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C.</a:t>
            </a:r>
            <a:r>
              <a:rPr lang="zh-CN" altLang="en-US" sz="1695" kern="100" dirty="0">
                <a:latin typeface="微软雅黑" panose="020B0503020204020204" charset="-122"/>
                <a:ea typeface="微软雅黑" panose="020B0503020204020204" charset="-122"/>
                <a:cs typeface="Courier New" panose="02070309020205020404" pitchFamily="49" charset="0"/>
              </a:rPr>
              <a:t>鲁人或曰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夫鲁小国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而有战胜之名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则诸侯图鲁矣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且鲁卫兄弟之国也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而君用起则是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弃卫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鲁君疑之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谢吴起</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D.</a:t>
            </a:r>
            <a:r>
              <a:rPr lang="zh-CN" altLang="en-US" sz="1695" kern="100" dirty="0">
                <a:latin typeface="微软雅黑" panose="020B0503020204020204" charset="-122"/>
                <a:ea typeface="微软雅黑" panose="020B0503020204020204" charset="-122"/>
                <a:cs typeface="Courier New" panose="02070309020205020404" pitchFamily="49" charset="0"/>
              </a:rPr>
              <a:t>鲁人或曰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夫鲁小国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而有战胜之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名则诸侯图鲁矣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且鲁卫兄弟之国也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而君用起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则是弃卫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鲁君疑之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谢吴起</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6" y="2043567"/>
            <a:ext cx="7978953" cy="26081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654826" y="2041379"/>
            <a:ext cx="7933844"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本题考查文言断句的能力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考查语言建构与运用、思维发展与提升、文化传承与理解的学科素养。“而君用起则是弃卫”句中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起”指吴起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君用起”指鲁君重用吴起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主谓宾已全。而“则是”是“则是弃卫”一句的开头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译为“就等于抛弃了卫国”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所以应在“则是”前和“弃卫”后断开。故排除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项“而有战胜之名”中的“之”是连接定语与中心词的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不能在它后面断开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所以排除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2130425"/>
          </a:xfrm>
          <a:prstGeom prst="rect">
            <a:avLst/>
          </a:prstGeom>
          <a:noFill/>
        </p:spPr>
        <p:txBody>
          <a:bodyPr wrap="square" rtlCol="0">
            <a:spAutoFit/>
          </a:bodyPr>
          <a:lstStyle/>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(2)</a:t>
            </a:r>
            <a:r>
              <a:rPr lang="zh-CN" altLang="en-US" sz="1695" kern="100" dirty="0">
                <a:latin typeface="微软雅黑" panose="020B0503020204020204" charset="-122"/>
                <a:ea typeface="微软雅黑" panose="020B0503020204020204" charset="-122"/>
                <a:cs typeface="Courier New" panose="02070309020205020404" pitchFamily="49" charset="0"/>
              </a:rPr>
              <a:t>下列对文中加点的词语相关内容的解说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a:t>
            </a:r>
            <a:r>
              <a:rPr lang="zh-CN" altLang="en-US" sz="1695" kern="100" dirty="0">
                <a:latin typeface="微软雅黑" panose="020B0503020204020204" charset="-122"/>
                <a:ea typeface="微软雅黑" panose="020B0503020204020204" charset="-122"/>
                <a:cs typeface="Courier New" panose="02070309020205020404" pitchFamily="49" charset="0"/>
              </a:rPr>
              <a:t>殷纣为商代末代国君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在位期间统治失控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好酒淫乐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暴敛酷刑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是有名的暴君。</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B.</a:t>
            </a:r>
            <a:r>
              <a:rPr lang="zh-CN" altLang="en-US" sz="1695" kern="100" dirty="0">
                <a:latin typeface="微软雅黑" panose="020B0503020204020204" charset="-122"/>
                <a:ea typeface="微软雅黑" panose="020B0503020204020204" charset="-122"/>
                <a:cs typeface="Courier New" panose="02070309020205020404" pitchFamily="49" charset="0"/>
              </a:rPr>
              <a:t>武王是周文王之子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继承其父遗志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联合众多部族与商激战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灭商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建立周王朝。</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C.</a:t>
            </a:r>
            <a:r>
              <a:rPr lang="zh-CN" altLang="en-US" sz="1695" kern="100" dirty="0">
                <a:latin typeface="微软雅黑" panose="020B0503020204020204" charset="-122"/>
                <a:ea typeface="微软雅黑" panose="020B0503020204020204" charset="-122"/>
                <a:cs typeface="Courier New" panose="02070309020205020404" pitchFamily="49" charset="0"/>
              </a:rPr>
              <a:t>三晋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春秋末韩、赵、燕三家分晋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战国时的韩、赵、燕三国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史上又称“三晋”。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D.</a:t>
            </a:r>
            <a:r>
              <a:rPr lang="zh-CN" altLang="en-US" sz="1695" kern="100" dirty="0">
                <a:latin typeface="微软雅黑" panose="020B0503020204020204" charset="-122"/>
                <a:ea typeface="微软雅黑" panose="020B0503020204020204" charset="-122"/>
                <a:cs typeface="Courier New" panose="02070309020205020404" pitchFamily="49" charset="0"/>
              </a:rPr>
              <a:t>令尹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春秋战国时期楚国设置的最高官位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辅佐楚国国君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执掌全国的军政大权。</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683808" y="3979743"/>
            <a:ext cx="7978953" cy="138543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28918" y="3977555"/>
            <a:ext cx="7933844" cy="111061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本题考查了解并掌握常见的古代文化常识的能力。春秋末期晋国被赵国、魏国、韩国三国所取代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史称“三家分晋”。三晋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原是中国战国时期的赵国、魏国、韩国三国的合称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后演变为中国山西省的别称。故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错。</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6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3149600"/>
          </a:xfrm>
          <a:prstGeom prst="rect">
            <a:avLst/>
          </a:prstGeom>
          <a:noFill/>
        </p:spPr>
        <p:txBody>
          <a:bodyPr wrap="square" rtlCol="0">
            <a:spAutoFit/>
          </a:bodyPr>
          <a:lstStyle/>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(3)</a:t>
            </a:r>
            <a:r>
              <a:rPr lang="zh-CN" altLang="en-US" sz="1695" kern="100" dirty="0">
                <a:latin typeface="微软雅黑" panose="020B0503020204020204" charset="-122"/>
                <a:ea typeface="微软雅黑" panose="020B0503020204020204" charset="-122"/>
                <a:cs typeface="Courier New" panose="02070309020205020404" pitchFamily="49" charset="0"/>
              </a:rPr>
              <a:t>下列对原文有关内容的概括和分析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不正确的一项是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A.</a:t>
            </a:r>
            <a:r>
              <a:rPr lang="zh-CN" altLang="en-US" sz="1695" kern="100" dirty="0">
                <a:latin typeface="微软雅黑" panose="020B0503020204020204" charset="-122"/>
                <a:ea typeface="微软雅黑" panose="020B0503020204020204" charset="-122"/>
                <a:cs typeface="Courier New" panose="02070309020205020404" pitchFamily="49" charset="0"/>
              </a:rPr>
              <a:t>吴起怜恤士卒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带兵屡建奇功。他本是卫国人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先是率鲁军抗齐得胜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后又率魏军攻陷秦国五城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这些战功都和他善于为将、与士卒同甘共苦密不可分。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B.</a:t>
            </a:r>
            <a:r>
              <a:rPr lang="zh-CN" altLang="en-US" sz="1695" kern="100" dirty="0">
                <a:latin typeface="微软雅黑" panose="020B0503020204020204" charset="-122"/>
                <a:ea typeface="微软雅黑" panose="020B0503020204020204" charset="-122"/>
                <a:cs typeface="Courier New" panose="02070309020205020404" pitchFamily="49" charset="0"/>
              </a:rPr>
              <a:t>吴起劝告魏侯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修德重于据险。魏武侯沿西河而下时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指出江河之固是魏国之宝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吴起表示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治国依据山河险固不如推行德政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修德才能免于国家灭亡。</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C.</a:t>
            </a:r>
            <a:r>
              <a:rPr lang="zh-CN" altLang="en-US" sz="1695" kern="100" dirty="0">
                <a:latin typeface="微软雅黑" panose="020B0503020204020204" charset="-122"/>
                <a:ea typeface="微软雅黑" panose="020B0503020204020204" charset="-122"/>
                <a:cs typeface="Courier New" panose="02070309020205020404" pitchFamily="49" charset="0"/>
              </a:rPr>
              <a:t>吴起声名渐起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遭到公叔嫉妒。他虽然对田文担任魏相表示不悦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但不久就平复了心情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而公叔继田文后为相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他深表不满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担心被害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于是逃往楚国。</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D.</a:t>
            </a:r>
            <a:r>
              <a:rPr lang="zh-CN" altLang="en-US" sz="1695" kern="100" dirty="0">
                <a:latin typeface="微软雅黑" panose="020B0503020204020204" charset="-122"/>
                <a:ea typeface="微软雅黑" panose="020B0503020204020204" charset="-122"/>
                <a:cs typeface="Courier New" panose="02070309020205020404" pitchFamily="49" charset="0"/>
              </a:rPr>
              <a:t>吴起为楚建功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反而受到祸害。他到楚国后虽然屡建奇功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而原本的楚国贵戚却想加害于他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施暴者乱箭射击吴起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太子继位之后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这才诛杀作乱之人。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6" y="2043567"/>
            <a:ext cx="7978953" cy="26081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654826" y="2041379"/>
            <a:ext cx="7933844"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本题考查归纳内容要点、概括中心意思的能力。公叔继田文后为相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尚魏公主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而害吴起”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吴起惧得罪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遂去”。原文没有吴起对公叔“深表不满”的意思。且“声名渐起”的表述也不准确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由“吴起为西河守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甚有声名”可知吴起的声名早就很大了。</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66550" y="1887083"/>
            <a:ext cx="7655392" cy="2470150"/>
          </a:xfrm>
          <a:prstGeom prst="rect">
            <a:avLst/>
          </a:prstGeom>
          <a:noFill/>
        </p:spPr>
        <p:txBody>
          <a:bodyPr wrap="square" rtlCol="0">
            <a:spAutoFit/>
          </a:bodyPr>
          <a:lstStyle/>
          <a:p>
            <a:pPr>
              <a:lnSpc>
                <a:spcPct val="130000"/>
              </a:lnSpc>
            </a:pPr>
            <a:r>
              <a:rPr lang="zh-CN" altLang="en-US" sz="1695" b="1" dirty="0">
                <a:solidFill>
                  <a:srgbClr val="EF8340"/>
                </a:solidFill>
                <a:latin typeface="微软雅黑" panose="020B0503020204020204" charset="-122"/>
                <a:ea typeface="微软雅黑" panose="020B0503020204020204" charset="-122"/>
              </a:rPr>
              <a:t>*</a:t>
            </a:r>
            <a:r>
              <a:rPr lang="en-US" altLang="zh-CN" sz="1695" kern="100" dirty="0">
                <a:latin typeface="微软雅黑" panose="020B0503020204020204" charset="-122"/>
                <a:ea typeface="微软雅黑" panose="020B0503020204020204" charset="-122"/>
                <a:cs typeface="Courier New" panose="02070309020205020404" pitchFamily="49" charset="0"/>
              </a:rPr>
              <a:t>(4)</a:t>
            </a:r>
            <a:r>
              <a:rPr lang="zh-CN" altLang="en-US" sz="1695" kern="100" dirty="0">
                <a:latin typeface="微软雅黑" panose="020B0503020204020204" charset="-122"/>
                <a:ea typeface="微软雅黑" panose="020B0503020204020204" charset="-122"/>
                <a:cs typeface="Courier New" panose="02070309020205020404" pitchFamily="49" charset="0"/>
              </a:rPr>
              <a:t>把文中画横线的句子翻译成现代汉语。</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文曰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此乃吾所以居子之上也。”吴起乃自知弗如田文。</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kern="100" dirty="0">
                <a:latin typeface="微软雅黑" panose="020B0503020204020204" charset="-122"/>
                <a:ea typeface="微软雅黑" panose="020B0503020204020204" charset="-122"/>
                <a:cs typeface="Courier New" panose="02070309020205020404" pitchFamily="49" charset="0"/>
              </a:rPr>
              <a:t>(2)</a:t>
            </a:r>
            <a:r>
              <a:rPr lang="zh-CN" altLang="en-US" sz="1695" kern="100" dirty="0">
                <a:latin typeface="微软雅黑" panose="020B0503020204020204" charset="-122"/>
                <a:ea typeface="微软雅黑" panose="020B0503020204020204" charset="-122"/>
                <a:cs typeface="Courier New" panose="02070309020205020404" pitchFamily="49" charset="0"/>
              </a:rPr>
              <a:t>及悼王死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宗室大臣作乱而攻吴起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吴起走之王尸而伏之。</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zh-CN" altLang="en-US" sz="1695" kern="100" dirty="0">
                <a:latin typeface="微软雅黑" panose="020B0503020204020204" charset="-122"/>
                <a:ea typeface="微软雅黑" panose="020B0503020204020204" charset="-122"/>
                <a:cs typeface="Courier New" panose="02070309020205020404" pitchFamily="49" charset="0"/>
              </a:rPr>
              <a:t>译文</a:t>
            </a: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709206" y="3646988"/>
            <a:ext cx="7978953" cy="17555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54316" y="3644799"/>
            <a:ext cx="7933844"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田文说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这就是我的地位在你之上的原因啊。”吴起才自知比不上田文。</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等到悼王死去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王室大臣暴乱而攻击吴起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吴起退逃到悼王尸旁并伏在尸体上。</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本题考查理解并翻译文中句子的能力。第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题中判断句“此乃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也”、“所以”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的原因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题中“作乱”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暴乱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发动叛乱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逃跑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句意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6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6" y="1960440"/>
            <a:ext cx="7978953" cy="338045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654826" y="1959216"/>
            <a:ext cx="7933844" cy="4107180"/>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吴起是卫国人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侍奉鲁国国君。齐国的军队攻打鲁国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鲁君任用吴起为将军攻打齐国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大败齐军。鲁国就有人说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鲁国是个小国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而有战胜的名声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诸侯们就打鲁国的主意。况且鲁国和卫国是兄弟国家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鲁君要是重用吴起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就等于抛弃了卫国。”鲁君怀疑吴起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疏远了他。这时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吴起听说魏文侯贤明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想去侍奉他。魏文侯就任用他为将军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攻打秦国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夺取了五座城池。吴起做主将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跟最下等的士兵穿一样的衣服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吃一样的伙食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和士兵们同甘共苦。有个士兵生了恶性毒疮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吴起替他吸吮脓液。这个士兵的母亲听说后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就放声大哭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往年吴将军替他父亲吸吮脓液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他父亲在战场上勇往直前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就死在敌人手里。如今吴将军又给我儿子吸吮脓液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我不知道他会死在什么地方。”魏文侯因为吴起善于用兵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廉洁公正</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能取得所有将士的欢心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就命他担任西河郡守一职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来　</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38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6" y="2043567"/>
            <a:ext cx="7978953" cy="32973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654826" y="2041379"/>
            <a:ext cx="7933844" cy="3489325"/>
          </a:xfrm>
          <a:prstGeom prst="rect">
            <a:avLst/>
          </a:prstGeom>
        </p:spPr>
        <p:txBody>
          <a:bodyPr wrap="square">
            <a:spAutoFit/>
          </a:bodyPr>
          <a:lstStyle/>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抵御秦国和韩国。魏文侯死后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吴起侍奉他的儿子魏武侯。武侯泛舟于西河并顺流而下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船行到半途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武侯回过头来对吴起说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太美了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山河险固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这是魏国的瑰宝啊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吴起回答说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从前殷纣的国都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左边有孟门山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右边有太行山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常山在它的北边</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黄河流经它的南面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因为他治政不施仁德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武王把他杀了。由此看来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政权稳固在于仁德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不在于地理形势的险要。”武侯说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讲得好。”吴起做西河郡守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取得了很高的声望。魏国设置了相位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任命田文为国相。吴起很不高兴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对田文说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请让我与你比一比功劳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可以吗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田文说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国君还年轻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国人疑虑不安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大臣不亲附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百姓不信任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在这个时候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是把政事托付给你呢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还是应当托付给我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吴起沉默了许久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应该托付给你啊。”田文说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这就是我的地位在你之上的原因啊。”吴起才自知比不上田文。田文死后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公　</a:t>
            </a:r>
            <a:endParaRPr lang="zh-CN" altLang="en-US" sz="138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23549" y="2054184"/>
            <a:ext cx="7752002" cy="31926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37294" y="2003123"/>
            <a:ext cx="7669534" cy="2130425"/>
          </a:xfrm>
          <a:prstGeom prst="rect">
            <a:avLst/>
          </a:prstGeom>
        </p:spPr>
        <p:txBody>
          <a:bodyPr wrap="square">
            <a:spAutoFit/>
          </a:bodyPr>
          <a:lstStyle/>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你没有一点点的功劳</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却越权掌管着一方重地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依仗着地方偏远做一些违背命令、放诞妄为的事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不恭敬地进献贡品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杀害侮辱朝廷派的人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轻视朝廷的命令。统计你的罪行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实在是杀了你也抵偿不了。但我接受朝廷的命令那天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一定要我把你送到朝廷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遗憾的是我不能立即申明法度将你惩处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来向边地的百姓谢罪。”于是宣读诏书慰问犒劳官吏、老百姓和刘彦的下属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又说大军接着就到</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城内没有一个敢闹事的人。</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6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6" y="2043567"/>
            <a:ext cx="7978953" cy="329733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654826" y="2041379"/>
            <a:ext cx="7933844" cy="2470150"/>
          </a:xfrm>
          <a:prstGeom prst="rect">
            <a:avLst/>
          </a:prstGeom>
        </p:spPr>
        <p:txBody>
          <a:bodyPr wrap="square">
            <a:spAutoFit/>
          </a:bodyPr>
          <a:lstStyle/>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叔出任国相</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娶了魏君的女儿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妒忌吴起。吴起怕招来灾祸</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于是离开魏国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随即就到楚国去了。楚悼王一向听说吴起贤能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吴起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刚到楚国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就被任命为国相。于是向南平定了百越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向北吞并了陈国和蔡国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打退韩、赵、魏三国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向西又讨伐了秦国。诸侯国对楚国的强大感到忧虑。原本的楚国贵戚都想谋害吴起。等到悼王死去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王室大臣暴乱而攻击吴起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吴起退逃到悼王尸旁并伏在尸体上。攻击吴起的那些人趁机用箭射吴起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也射中了悼王的尸体。等把悼王安葬后</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太子即位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就让令尹把射杀吴起同时射中悼王尸体的人全部处死。因射杀吴起而被灭族的有七十多家。</a:t>
            </a:r>
            <a:endParaRPr lang="zh-CN" altLang="en-US" sz="138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3876" y="2470960"/>
            <a:ext cx="7655392" cy="1450340"/>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 技法</a:t>
            </a:r>
            <a:r>
              <a:rPr lang="en-US" altLang="zh-CN" sz="1695" b="1" kern="100" dirty="0">
                <a:latin typeface="微软雅黑" panose="020B0503020204020204" charset="-122"/>
                <a:ea typeface="微软雅黑" panose="020B0503020204020204" charset="-122"/>
                <a:cs typeface="Courier New" panose="02070309020205020404" pitchFamily="49" charset="0"/>
              </a:rPr>
              <a:t>18</a:t>
            </a:r>
            <a:r>
              <a:rPr lang="zh-CN" altLang="en-US" sz="1695" b="1" kern="100" dirty="0">
                <a:latin typeface="微软雅黑" panose="020B0503020204020204" charset="-122"/>
                <a:ea typeface="微软雅黑" panose="020B0503020204020204" charset="-122"/>
                <a:cs typeface="Courier New" panose="02070309020205020404" pitchFamily="49" charset="0"/>
              </a:rPr>
              <a:t>　巧用六法破解文言翻译</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在对所要翻译的句子有一个整体的把握后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根据古今汉语的异同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翻译时我们可以用留、对、换、补、删、调六法。</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pSp>
        <p:nvGrpSpPr>
          <p:cNvPr id="8" name="组合 38"/>
          <p:cNvGrpSpPr/>
          <p:nvPr/>
        </p:nvGrpSpPr>
        <p:grpSpPr>
          <a:xfrm>
            <a:off x="791446" y="1960439"/>
            <a:ext cx="1366905" cy="398780"/>
            <a:chOff x="2074961" y="4314317"/>
            <a:chExt cx="3078151" cy="626669"/>
          </a:xfrm>
        </p:grpSpPr>
        <p:pic>
          <p:nvPicPr>
            <p:cNvPr id="1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11" name="矩形 10"/>
            <p:cNvSpPr/>
            <p:nvPr/>
          </p:nvSpPr>
          <p:spPr>
            <a:xfrm>
              <a:off x="2224543" y="4314317"/>
              <a:ext cx="2928569" cy="626669"/>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技法点拨</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1988147"/>
            <a:ext cx="7655392" cy="2470150"/>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一、保留法</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所谓“保留法”就是保留文言语句中的一些基本词汇和专有名词。包括</a:t>
            </a:r>
            <a:r>
              <a:rPr lang="en-US" altLang="zh-CN" sz="1695" kern="1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在现代汉语中常用的成语或习惯用语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即一般人都能够理解的、可以保留不译的词语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鸿门宴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中的“劳苦而功高如此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未有封侯之赏”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劳苦而功高”与成语“劳苦功高”的意思相同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所以“劳苦功高”这个成语就可以保留不译</a:t>
            </a:r>
            <a:r>
              <a:rPr lang="en-US" altLang="zh-CN" sz="1695" kern="1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朝代、年号、谥号、庙号、人名、爵位名、书名、地名、官职名、器物名、度量衡、特殊称谓等专有名词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也可保留不译。</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382968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技法小练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1.  </a:t>
            </a: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dirty="0">
                <a:latin typeface="微软雅黑" panose="020B0503020204020204" charset="-122"/>
                <a:ea typeface="微软雅黑" panose="020B0503020204020204" charset="-122"/>
              </a:rPr>
              <a:t>阅读下面这段文言文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指出文中画横线的句子中的保留词语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并把句子翻译成现代汉语。</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zh-CN" altLang="en-US" sz="1695" u="sng" dirty="0">
                <a:latin typeface="微软雅黑" panose="020B0503020204020204" charset="-122"/>
                <a:ea typeface="微软雅黑" panose="020B0503020204020204" charset="-122"/>
              </a:rPr>
              <a:t>孙策定丹阳</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吕范</a:t>
            </a:r>
            <a:r>
              <a:rPr lang="en-US" altLang="zh-CN" sz="1695" u="sng" baseline="30000" dirty="0">
                <a:latin typeface="微软雅黑" panose="020B0503020204020204" charset="-122"/>
                <a:ea typeface="微软雅黑" panose="020B0503020204020204" charset="-122"/>
              </a:rPr>
              <a:t>[</a:t>
            </a:r>
            <a:r>
              <a:rPr lang="zh-CN" altLang="en-US" sz="1695" u="sng" baseline="30000" dirty="0">
                <a:latin typeface="微软雅黑" panose="020B0503020204020204" charset="-122"/>
                <a:ea typeface="微软雅黑" panose="020B0503020204020204" charset="-122"/>
              </a:rPr>
              <a:t>注</a:t>
            </a:r>
            <a:r>
              <a:rPr lang="en-US" altLang="zh-CN" sz="1695" u="sng" baseline="30000"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请暂领都督</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策曰</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子衡已有大众</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岂宜复屈小职</a:t>
            </a:r>
            <a:r>
              <a:rPr lang="en-US" altLang="zh-CN" sz="1695" u="sng"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范曰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今舍本土而托将军者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欲济世务也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譬犹同舟涉海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一事不牢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即俱受其败。此亦范计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非但将军也。”策从之。周瑜闻策声问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便推结分好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及策卒权立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瑜谓权可与共成大业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遂委心服事焉。</a:t>
            </a:r>
            <a:r>
              <a:rPr lang="zh-CN" altLang="en-US" sz="1695" u="sng" dirty="0">
                <a:latin typeface="微软雅黑" panose="020B0503020204020204" charset="-122"/>
                <a:ea typeface="微软雅黑" panose="020B0503020204020204" charset="-122"/>
              </a:rPr>
              <a:t>诸葛亮在襄阳</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刘表不能起</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一见刘备</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事之不疑。</a:t>
            </a:r>
            <a:r>
              <a:rPr lang="zh-CN" altLang="en-US" sz="1695" dirty="0">
                <a:latin typeface="微软雅黑" panose="020B0503020204020204" charset="-122"/>
                <a:ea typeface="微软雅黑" panose="020B0503020204020204" charset="-122"/>
              </a:rPr>
              <a:t>此诸人识见如是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安得困于乱世哉</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注</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吕范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字子衡。</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容斋随笔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213042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孙策定丹阳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吕范请暂领都督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策曰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子衡已有大众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岂宜复屈小职</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保留词语</a:t>
            </a:r>
            <a:r>
              <a:rPr lang="en-US" altLang="zh-CN" sz="1695" dirty="0">
                <a:latin typeface="微软雅黑" panose="020B0503020204020204" charset="-122"/>
                <a:ea typeface="微软雅黑" panose="020B0503020204020204" charset="-122"/>
              </a:rPr>
              <a:t>: 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诸葛亮在襄阳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刘表不能起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一见刘备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事之不疑。</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保留词语</a:t>
            </a:r>
            <a:r>
              <a:rPr lang="en-US" altLang="zh-CN" sz="1695" dirty="0">
                <a:latin typeface="微软雅黑" panose="020B0503020204020204" charset="-122"/>
                <a:ea typeface="微软雅黑" panose="020B0503020204020204" charset="-122"/>
              </a:rPr>
              <a:t>: 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______________________________________________________________</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6" y="2098982"/>
            <a:ext cx="8090942" cy="23849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5968" y="2126691"/>
            <a:ext cx="7675312" cy="172847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保留词语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孙策、丹阳、吕范、都督、子衡。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见参考译文中第一处画线的句子。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保留词语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诸葛亮、襄阳、刘表、刘备。</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见参考译文中第二处画线的句子。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6" y="2098982"/>
            <a:ext cx="8090942" cy="3269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5968" y="2126691"/>
            <a:ext cx="7675312" cy="3149600"/>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zh-CN" altLang="en-US" sz="1695" u="sng" dirty="0">
                <a:latin typeface="微软雅黑" panose="020B0503020204020204" charset="-122"/>
                <a:ea typeface="微软雅黑" panose="020B0503020204020204" charset="-122"/>
                <a:cs typeface="Times New Roman" panose="02020603050405020304" pitchFamily="18" charset="0"/>
              </a:rPr>
              <a:t>孙策平定丹阳后</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吕范请求暂时兼任丹阳的都督一职。孙策说</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你已有了大批人马</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怎么适宜再屈任小职位呢</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吕范说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我现在舍弃故土而投靠您的原因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是要拯救时世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譬如同坐一条船过海</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一件事没做好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就都会受到它的危害。这也是为我考虑</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不完全只是为将军考虑。”孙策依从了他。周瑜听说了孙策的声誉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便与他推诚相交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等到孙策死了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孙权即位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周瑜认为孙权是可以与之共同成就大业的人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于是就一心侍奉他了。</a:t>
            </a:r>
            <a:r>
              <a:rPr lang="zh-CN" altLang="en-US" sz="1695" u="sng" dirty="0">
                <a:latin typeface="微软雅黑" panose="020B0503020204020204" charset="-122"/>
                <a:ea typeface="微软雅黑" panose="020B0503020204020204" charset="-122"/>
                <a:cs typeface="Times New Roman" panose="02020603050405020304" pitchFamily="18" charset="0"/>
              </a:rPr>
              <a:t>诸葛亮在襄阳时</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刘表不能够任用他</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诸葛亮</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一见到刘备</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就毫不迟疑地侍奉他。</a:t>
            </a:r>
            <a:r>
              <a:rPr lang="zh-CN" altLang="en-US" sz="1695" dirty="0">
                <a:latin typeface="微软雅黑" panose="020B0503020204020204" charset="-122"/>
                <a:ea typeface="微软雅黑" panose="020B0503020204020204" charset="-122"/>
                <a:cs typeface="Times New Roman" panose="02020603050405020304" pitchFamily="18" charset="0"/>
              </a:rPr>
              <a:t>这些人都如此有卓识远见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怎么会在乱世中遭受困厄呢</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2071273"/>
            <a:ext cx="7655392" cy="213042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二、对译法</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所谓“对译法”就是对应直译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逐字落实。指译文要尽可能对应原文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基本遵照原文的句式、风格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大量采用具有相同语素的双音节词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做到字字落实。如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秦将王翦破赵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虏赵王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尽收其地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进兵北略地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至燕南界。”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荆轲刺秦王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可译为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秦国的大将王翦攻破赵国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俘虏了赵王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全部占领了赵国的国土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向北进军侵占土地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到达燕国南部的边界。”</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416941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技法小练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2.  </a:t>
            </a: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dirty="0">
                <a:latin typeface="微软雅黑" panose="020B0503020204020204" charset="-122"/>
                <a:ea typeface="微软雅黑" panose="020B0503020204020204" charset="-122"/>
              </a:rPr>
              <a:t>阅读</a:t>
            </a:r>
            <a:r>
              <a:rPr lang="zh-CN" altLang="zh-CN" sz="1695" dirty="0">
                <a:latin typeface="微软雅黑" panose="020B0503020204020204" charset="-122"/>
                <a:ea typeface="微软雅黑" panose="020B0503020204020204" charset="-122"/>
              </a:rPr>
              <a:t>下面的文言文</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指出文中画横线的句子中的关键词语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并把句子翻译成现代汉语。</a:t>
            </a:r>
            <a:endParaRPr lang="zh-CN" altLang="zh-CN" sz="1695" dirty="0">
              <a:latin typeface="微软雅黑" panose="020B0503020204020204" charset="-122"/>
              <a:ea typeface="微软雅黑" panose="020B0503020204020204" charset="-122"/>
            </a:endParaRPr>
          </a:p>
          <a:p>
            <a:pPr>
              <a:lnSpc>
                <a:spcPct val="130000"/>
              </a:lnSpc>
            </a:pPr>
            <a:r>
              <a:rPr lang="zh-CN" altLang="zh-CN" sz="1695" dirty="0">
                <a:latin typeface="微软雅黑" panose="020B0503020204020204" charset="-122"/>
                <a:ea typeface="微软雅黑" panose="020B0503020204020204" charset="-122"/>
              </a:rPr>
              <a:t>　　郑子产有疾</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谓子大叔曰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“我死</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子必为政。唯有德者能以宽服民</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其次莫如猛。</a:t>
            </a:r>
            <a:r>
              <a:rPr lang="zh-CN" altLang="zh-CN" sz="1695" u="sng" dirty="0">
                <a:latin typeface="微软雅黑" panose="020B0503020204020204" charset="-122"/>
                <a:ea typeface="微软雅黑" panose="020B0503020204020204" charset="-122"/>
              </a:rPr>
              <a:t>夫火烈</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民望而畏之</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故鲜死焉</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水懦弱</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民狎而玩之</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则多死焉。故宽难。</a:t>
            </a:r>
            <a:r>
              <a:rPr lang="zh-CN" altLang="zh-CN" sz="1695" dirty="0">
                <a:latin typeface="微软雅黑" panose="020B0503020204020204" charset="-122"/>
                <a:ea typeface="微软雅黑" panose="020B0503020204020204" charset="-122"/>
              </a:rPr>
              <a:t>”疾数月而卒。大叔为政</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不忍猛而宽。郑国多盗</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取人于萑苻之泽。大叔悔之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“吾早从夫子</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不及此。”兴徒兵以攻萑苻之盗</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尽杀之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盗少止。</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仲尼曰</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“善哉</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政宽则民慢</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慢则纠之以猛。猛则民残</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残则施之以宽。宽以济猛</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猛以济宽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政是以和。”</a:t>
            </a:r>
            <a:endParaRPr lang="zh-CN" altLang="zh-CN"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选自《左传</a:t>
            </a:r>
            <a:r>
              <a:rPr lang="zh-CN" altLang="zh-CN" sz="1695" i="1"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昭公二十年》</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77089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关键词语</a:t>
            </a:r>
            <a:r>
              <a:rPr lang="en-US" altLang="zh-CN" sz="1695" dirty="0">
                <a:latin typeface="微软雅黑" panose="020B0503020204020204" charset="-122"/>
                <a:ea typeface="微软雅黑" panose="020B0503020204020204" charset="-122"/>
              </a:rPr>
              <a:t>: 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______________________________________________________________</a:t>
            </a:r>
            <a:endParaRPr lang="en-US" altLang="zh-CN" sz="1695" dirty="0">
              <a:latin typeface="微软雅黑" panose="020B0503020204020204" charset="-122"/>
              <a:ea typeface="微软雅黑" panose="020B0503020204020204" charset="-122"/>
            </a:endParaRPr>
          </a:p>
        </p:txBody>
      </p:sp>
      <p:sp>
        <p:nvSpPr>
          <p:cNvPr id="8" name="矩形 7"/>
          <p:cNvSpPr/>
          <p:nvPr/>
        </p:nvSpPr>
        <p:spPr>
          <a:xfrm>
            <a:off x="699173" y="3023188"/>
            <a:ext cx="8090942" cy="182514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3175687"/>
            <a:ext cx="7762209" cy="172847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关键词语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从远处看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兼词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于之、于此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、狎而玩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火”句与“水”句对举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可推知“望而畏”与“狎而玩”结构相同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望”与“狎”是反义词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畏”与“玩”是反义词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据此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可猜出其大意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见参考译文中画线的句子。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727731" cy="2809875"/>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类型三　古今异义词</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所谓“古今异义”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就是指文言词语与现代汉语书写相同而意义和用法不同的现象。这种意义和用法的差异是在语言的演变过程中出现的。辨明这些词语的“古”“今”意义和用法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有助于提高我们阅读文言文的能力。</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词义的扩大</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所谓“词义的扩大”就是说同样的词语在古代的意义窄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而在现代汉语中的意义变宽了。</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6" y="2098982"/>
            <a:ext cx="7924690" cy="3269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648359" y="2100207"/>
            <a:ext cx="7758438" cy="3412490"/>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14000"/>
              </a:lnSpc>
            </a:pPr>
            <a:r>
              <a:rPr lang="zh-CN" altLang="en-US" sz="1695" dirty="0">
                <a:latin typeface="微软雅黑" panose="020B0503020204020204" charset="-122"/>
                <a:ea typeface="微软雅黑" panose="020B0503020204020204" charset="-122"/>
                <a:cs typeface="Times New Roman" panose="02020603050405020304" pitchFamily="18" charset="0"/>
              </a:rPr>
              <a:t>　　</a:t>
            </a:r>
            <a:r>
              <a:rPr lang="zh-CN" altLang="zh-CN" sz="1695" dirty="0">
                <a:latin typeface="微软雅黑" panose="020B0503020204020204" charset="-122"/>
                <a:ea typeface="微软雅黑" panose="020B0503020204020204" charset="-122"/>
              </a:rPr>
              <a:t>郑国子产得了病</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对子太叔说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“我死后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你必定执政。只有有德行的人能用宽大的政策来使百姓服从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其次就没有比严厉的政策更合适的了。</a:t>
            </a:r>
            <a:r>
              <a:rPr lang="zh-CN" altLang="zh-CN" sz="1695" u="sng" dirty="0">
                <a:latin typeface="微软雅黑" panose="020B0503020204020204" charset="-122"/>
                <a:ea typeface="微软雅黑" panose="020B0503020204020204" charset="-122"/>
              </a:rPr>
              <a:t>火猛烈</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百姓从远处看就害怕它</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所以很少有人死在火里</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水柔弱</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百姓轻慢并玩弄它</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反而有很多人死在水里。因此</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对百姓</a:t>
            </a:r>
            <a:r>
              <a:rPr lang="en-US" altLang="zh-CN" sz="1695" u="sng" dirty="0">
                <a:latin typeface="微软雅黑" panose="020B0503020204020204" charset="-122"/>
                <a:ea typeface="微软雅黑" panose="020B0503020204020204" charset="-122"/>
              </a:rPr>
              <a:t>)</a:t>
            </a:r>
            <a:r>
              <a:rPr lang="zh-CN" altLang="zh-CN" sz="1695" u="sng" dirty="0">
                <a:latin typeface="微软雅黑" panose="020B0503020204020204" charset="-122"/>
                <a:ea typeface="微软雅黑" panose="020B0503020204020204" charset="-122"/>
              </a:rPr>
              <a:t>实行宽大的政策很难。</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子产</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病了几个月就死了。太叔执政</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不忍行严厉的政策而施宽大的政策。</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结果</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郑国盗贼很多</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聚集在萑苻泽里。太叔很后悔</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“我早点听从他老人家的话</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就不会到这一步。”出动步兵攻打萑苻泽里的盗贼</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全部杀死他们</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盗贼稍微有所收敛。</a:t>
            </a:r>
            <a:endParaRPr lang="zh-CN" altLang="zh-CN" sz="1695" dirty="0">
              <a:latin typeface="微软雅黑" panose="020B0503020204020204" charset="-122"/>
              <a:ea typeface="微软雅黑" panose="020B0503020204020204" charset="-122"/>
            </a:endParaRPr>
          </a:p>
          <a:p>
            <a:pPr>
              <a:lnSpc>
                <a:spcPct val="114000"/>
              </a:lnSpc>
            </a:pP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孔子说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子产的话</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讲得很好啊</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政令宽和</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百姓就怠慢</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怠慢了就用严政来纠正。政令严厉</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百姓就会受到伤害</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受到伤害了就施行宽政。用宽大来调节严厉</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用严厉来补充宽大</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政事因此调和。”</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77031" y="1960439"/>
            <a:ext cx="7790060" cy="4169410"/>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三、替换法</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对那些词义已经发展、用法已经变化、说法已经不同的词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在翻译时要替换为现代词语。如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所以遣将守关者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备他盗之出入与非常也。”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司马迁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鸿门宴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非常”在翻译时要替换成“意外的变故”。另外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难以准确翻译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尤其是文言文中运用修辞或典故的词句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应学会变通翻译。如</a:t>
            </a:r>
            <a:r>
              <a:rPr lang="en-US" altLang="zh-CN" sz="1695" kern="1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对比喻句的翻译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应尽量保留比喻的说法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如果不能保留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只译出本体即可。如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过秦论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中“金城千里”的“金城”可译为“坚固的城池”。②对借代句的翻译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一般只要把所代的事物写出来就可以了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如可以将“缙绅”“三尺”“纨绔”分别翻译成“士大夫”“法律”“富家子弟”。③对委婉说法的翻译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只要将委婉语句按照现代汉语的用语习惯表述出来就可以了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如可将“会猎”“更衣”分别翻译成“出兵征伐”“上厕所”。</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348932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技法小练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3.  </a:t>
            </a: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dirty="0">
                <a:latin typeface="微软雅黑" panose="020B0503020204020204" charset="-122"/>
                <a:ea typeface="微软雅黑" panose="020B0503020204020204" charset="-122"/>
              </a:rPr>
              <a:t>阅读下面的文言文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指出文中画横线的句子中的替换词语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并把句子翻译成现代汉语。</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草书大王</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张丞相好草书而不工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当时流辈皆讥笑之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丞相自若也。</a:t>
            </a:r>
            <a:r>
              <a:rPr lang="zh-CN" altLang="en-US" sz="1695" u="sng" dirty="0">
                <a:latin typeface="微软雅黑" panose="020B0503020204020204" charset="-122"/>
                <a:ea typeface="微软雅黑" panose="020B0503020204020204" charset="-122"/>
              </a:rPr>
              <a:t>一日得句</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索笔疾书</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满纸龙蛇飞动。使侄录之。当波险处</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侄罔然而止。</a:t>
            </a:r>
            <a:r>
              <a:rPr lang="zh-CN" altLang="en-US" sz="1695" dirty="0">
                <a:latin typeface="微软雅黑" panose="020B0503020204020204" charset="-122"/>
                <a:ea typeface="微软雅黑" panose="020B0503020204020204" charset="-122"/>
              </a:rPr>
              <a:t>执所书问曰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此何字也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丞相熟视久之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亦自不识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诟其侄曰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胡不早问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致予忘之。”</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冷斋夜话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卷九</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替换词语</a:t>
            </a:r>
            <a:r>
              <a:rPr lang="en-US" altLang="zh-CN" sz="1695" dirty="0">
                <a:latin typeface="微软雅黑" panose="020B0503020204020204" charset="-122"/>
                <a:ea typeface="微软雅黑" panose="020B0503020204020204" charset="-122"/>
              </a:rPr>
              <a:t>: 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______________________________________________________________</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6" y="2098982"/>
            <a:ext cx="7921472" cy="3269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696060" y="2243856"/>
            <a:ext cx="7701516" cy="280987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替换词语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龙蛇飞动”“波险”</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见参考译文中画线的句子。 </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张丞相喜爱写草书但不擅长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当时同辈的人都笑话他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丞相对此表现得很镇定。</a:t>
            </a:r>
            <a:r>
              <a:rPr lang="zh-CN" altLang="en-US" sz="1695" u="sng" dirty="0">
                <a:latin typeface="微软雅黑" panose="020B0503020204020204" charset="-122"/>
                <a:ea typeface="微软雅黑" panose="020B0503020204020204" charset="-122"/>
                <a:cs typeface="Times New Roman" panose="02020603050405020304" pitchFamily="18" charset="0"/>
              </a:rPr>
              <a:t>有一日他想到了一个好的句子</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就拿起笔迅速写下来</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整张纸上的字笔势蜿蜒</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有如龙蛇飞舞。他让侄子把句子抄下来。抄到笔画怪诞的地方时</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侄子茫然地停下来。</a:t>
            </a:r>
            <a:r>
              <a:rPr lang="zh-CN" altLang="en-US" sz="1695" dirty="0">
                <a:latin typeface="微软雅黑" panose="020B0503020204020204" charset="-122"/>
                <a:ea typeface="微软雅黑" panose="020B0503020204020204" charset="-122"/>
                <a:cs typeface="Times New Roman" panose="02020603050405020304" pitchFamily="18" charset="0"/>
              </a:rPr>
              <a:t>拿着丞相写的字问他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这是什么字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丞相仔细地看了许久</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自己也不认识了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便责怪侄子道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为什么不早问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以至于我都忘记写的什么了。”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0551" y="1988147"/>
            <a:ext cx="7869273" cy="3489325"/>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四、增补法</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补出相关省略成分和省略的语意。文言文中省略现象较多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常考的是主语、宾语和介词“于”的省略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为使译文语意明白通畅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不产生歧义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必须补译出被省略的成分。可先将其补足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然后依照常规句式翻译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译出补充部分后用括号标示。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①句子中省略的成分必须增补出来。如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乃召其酋豪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谕以祸福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诸蛮皆以君言为可信。”译成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于是召集他们的部落首领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把利害关系告知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各部落都认为许逖的话是可信的。”该句“谕”后面省略了代词“之”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部落首领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即“谕之以祸福”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翻译时必须把它补上。</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0551" y="1988147"/>
            <a:ext cx="7869273" cy="179006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②有词类活用现象时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必须根据活用的类型增补有关内容。如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是是、非非谓之知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非是、是非谓之愚。”译成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把对的看作对的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把错的看作错的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叫作聪明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把对的看作错的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把错的看作对的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叫作愚蠢。”该句中加点的“是”“非”是词类活用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属意动用法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翻译时必须增补上表意动的词语“以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看作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2809875"/>
          </a:xfrm>
          <a:prstGeom prst="rect">
            <a:avLst/>
          </a:prstGeom>
          <a:noFill/>
        </p:spPr>
        <p:txBody>
          <a:bodyPr wrap="square" rtlCol="0">
            <a:spAutoFit/>
          </a:bodyPr>
          <a:lstStyle/>
          <a:p>
            <a:pPr algn="just">
              <a:lnSpc>
                <a:spcPct val="130000"/>
              </a:lnSpc>
              <a:spcAft>
                <a:spcPts val="0"/>
              </a:spcAft>
            </a:pPr>
            <a:r>
              <a:rPr lang="en-US" altLang="zh-CN" sz="1695" b="1"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a:t>
            </a:r>
            <a:r>
              <a:rPr lang="zh-CN" altLang="en-US" sz="1695" b="1"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技法小练</a:t>
            </a:r>
            <a:r>
              <a:rPr lang="en-US" altLang="zh-CN" sz="1695" b="1"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a:t>
            </a:r>
            <a:endParaRPr lang="en-US" altLang="zh-CN" sz="1695" b="1"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4.  </a:t>
            </a: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dirty="0">
                <a:latin typeface="微软雅黑" panose="020B0503020204020204" charset="-122"/>
                <a:ea typeface="微软雅黑" panose="020B0503020204020204" charset="-122"/>
              </a:rPr>
              <a:t>阅读下面这段文言文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指出文中画横线的句子中的增补词语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并把句子翻译成现代汉语。</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楚厉王有警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为鼓以与百姓为戍。饮</a:t>
            </a:r>
            <a:r>
              <a:rPr lang="zh-CN" altLang="en-US" sz="1695" u="sng" dirty="0">
                <a:latin typeface="微软雅黑" panose="020B0503020204020204" charset="-122"/>
                <a:ea typeface="微软雅黑" panose="020B0503020204020204" charset="-122"/>
              </a:rPr>
              <a:t>酒醉</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过而击之也</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民大惊。使人止之</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曰</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吾醉而与左右戏</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过击之也。”</a:t>
            </a:r>
            <a:r>
              <a:rPr lang="zh-CN" altLang="en-US" sz="1695" dirty="0">
                <a:latin typeface="微软雅黑" panose="020B0503020204020204" charset="-122"/>
                <a:ea typeface="微软雅黑" panose="020B0503020204020204" charset="-122"/>
              </a:rPr>
              <a:t>民皆罢。</a:t>
            </a:r>
            <a:r>
              <a:rPr lang="zh-CN" altLang="en-US" sz="1695" u="sng" dirty="0">
                <a:latin typeface="微软雅黑" panose="020B0503020204020204" charset="-122"/>
                <a:ea typeface="微软雅黑" panose="020B0503020204020204" charset="-122"/>
              </a:rPr>
              <a:t>居数月</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有警</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击鼓而民不赴。乃更令明号而民信之。</a:t>
            </a:r>
            <a:endParaRPr lang="zh-CN" altLang="en-US" sz="1695" u="sng"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韩非子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外储说左上</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213042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饮酒醉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过而击之也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民大惊。使人止之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吾醉而与左右戏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过击之也。”</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增补词语</a:t>
            </a:r>
            <a:r>
              <a:rPr lang="en-US" altLang="zh-CN" sz="1695" dirty="0">
                <a:latin typeface="微软雅黑" panose="020B0503020204020204" charset="-122"/>
                <a:ea typeface="微软雅黑" panose="020B0503020204020204" charset="-122"/>
              </a:rPr>
              <a:t>: 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居数月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击鼓而民不赴。乃更令明号而民信之。</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增补词语</a:t>
            </a:r>
            <a:r>
              <a:rPr lang="en-US" altLang="zh-CN" sz="1695" dirty="0">
                <a:latin typeface="微软雅黑" panose="020B0503020204020204" charset="-122"/>
                <a:ea typeface="微软雅黑" panose="020B0503020204020204" charset="-122"/>
              </a:rPr>
              <a:t>: 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_____________________________________________________________</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6" y="2098982"/>
            <a:ext cx="8090942" cy="3269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5968" y="2126691"/>
            <a:ext cx="7675312" cy="20059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增补词语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楚厉王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饮酒醉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过而击之也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楚厉王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使人止之。</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见参考译文中第一处画线的句子。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增补词语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楚国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楚厉王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击鼓而民不赴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楚厉王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乃更令明号而民信之。</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见参考译文中第二处画线的句子。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 </a:t>
            </a:r>
            <a:endParaRPr lang="zh-CN" altLang="en-US" sz="1385" u="sng"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6" y="2098982"/>
            <a:ext cx="8090942" cy="3269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5968" y="2126691"/>
            <a:ext cx="7675312" cy="2130425"/>
          </a:xfrm>
          <a:prstGeom prst="rect">
            <a:avLst/>
          </a:prstGeom>
        </p:spPr>
        <p:txBody>
          <a:bodyPr wrap="square">
            <a:spAutoFit/>
          </a:bodyPr>
          <a:lstStyle/>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楚厉王约定有一种警报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遇到紧急情况就用敲鼓的方式来集合百姓参与防守。</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有一天</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楚厉王</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喝醉了酒</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他</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错误地敲响了鼓</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民众都非常惊慌地赶来守城。</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厉王</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派人制止大家说</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我是醉酒后和近侍开玩笑</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才错误地击了鼓。”</a:t>
            </a:r>
            <a:r>
              <a:rPr lang="zh-CN" altLang="en-US" sz="1695" dirty="0">
                <a:latin typeface="微软雅黑" panose="020B0503020204020204" charset="-122"/>
                <a:ea typeface="微软雅黑" panose="020B0503020204020204" charset="-122"/>
                <a:cs typeface="Times New Roman" panose="02020603050405020304" pitchFamily="18" charset="0"/>
              </a:rPr>
              <a:t>于是民众都散去了。</a:t>
            </a:r>
            <a:r>
              <a:rPr lang="zh-CN" altLang="en-US" sz="1695" u="sng" dirty="0">
                <a:latin typeface="微软雅黑" panose="020B0503020204020204" charset="-122"/>
                <a:ea typeface="微软雅黑" panose="020B0503020204020204" charset="-122"/>
                <a:cs typeface="Times New Roman" panose="02020603050405020304" pitchFamily="18" charset="0"/>
              </a:rPr>
              <a:t>过了几个月</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楚国</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遇到军情警报</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厉王</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击鼓</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民众却不来救援。于是</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他</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更改命令</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重新明确报警的信号</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民众才相信。  </a:t>
            </a:r>
            <a:endParaRPr lang="zh-CN" altLang="en-US" sz="1695" u="sng"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78528" y="2254887"/>
          <a:ext cx="7886700" cy="3108960"/>
        </p:xfrm>
        <a:graphic>
          <a:graphicData uri="http://schemas.openxmlformats.org/drawingml/2006/table">
            <a:tbl>
              <a:tblPr firstRow="1" firstCol="1" bandRow="1">
                <a:tableStyleId>{5940675A-B579-460E-94D1-54222C63F5DA}</a:tableStyleId>
              </a:tblPr>
              <a:tblGrid>
                <a:gridCol w="1105535"/>
                <a:gridCol w="6781165"/>
              </a:tblGrid>
              <a:tr h="38862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类别</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例句</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7724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通感扩大</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5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77240">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从部分扩</a:t>
                      </a:r>
                      <a:endParaRPr lang="zh-CN" sz="1695" kern="100" dirty="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大到整体</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endParaRPr lang="en-US"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165860">
                <a:tc>
                  <a:txBody>
                    <a:bodyPr/>
                    <a:lstStyle/>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从专指扩</a:t>
                      </a:r>
                      <a:endParaRPr lang="zh-CN" sz="1695" kern="100" dirty="0">
                        <a:solidFill>
                          <a:schemeClr val="tx1"/>
                        </a:solidFill>
                        <a:effectLst/>
                        <a:latin typeface="微软雅黑" panose="020B0503020204020204" charset="-122"/>
                        <a:ea typeface="微软雅黑" panose="020B0503020204020204" charset="-122"/>
                      </a:endParaRPr>
                    </a:p>
                    <a:p>
                      <a:pPr algn="ctr">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大到通用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5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50000"/>
                        </a:lnSpc>
                        <a:spcAft>
                          <a:spcPts val="0"/>
                        </a:spcAft>
                      </a:pPr>
                      <a:endParaRPr lang="en-US"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pic>
        <p:nvPicPr>
          <p:cNvPr id="920579" name="lq1.EPS"/>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312561" y="2707041"/>
            <a:ext cx="2678932" cy="512987"/>
          </a:xfrm>
          <a:prstGeom prst="rect">
            <a:avLst/>
          </a:prstGeom>
          <a:noFill/>
          <a:extLst>
            <a:ext uri="{909E8E84-426E-40DD-AFC4-6F175D3DCCD1}">
              <a14:hiddenFill xmlns:a14="http://schemas.microsoft.com/office/drawing/2010/main">
                <a:solidFill>
                  <a:srgbClr val="FFFFFF"/>
                </a:solidFill>
              </a14:hiddenFill>
            </a:ext>
          </a:extLst>
        </p:spPr>
      </p:pic>
      <p:pic>
        <p:nvPicPr>
          <p:cNvPr id="920578" name="lq2.EP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2561" y="3462439"/>
            <a:ext cx="3007635" cy="498897"/>
          </a:xfrm>
          <a:prstGeom prst="rect">
            <a:avLst/>
          </a:prstGeom>
          <a:noFill/>
          <a:extLst>
            <a:ext uri="{909E8E84-426E-40DD-AFC4-6F175D3DCCD1}">
              <a14:hiddenFill xmlns:a14="http://schemas.microsoft.com/office/drawing/2010/main">
                <a:solidFill>
                  <a:srgbClr val="FFFFFF"/>
                </a:solidFill>
              </a14:hiddenFill>
            </a:ext>
          </a:extLst>
        </p:spPr>
      </p:pic>
      <p:pic>
        <p:nvPicPr>
          <p:cNvPr id="920577" name="lq3.EP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4527" y="4247549"/>
            <a:ext cx="2923704" cy="80034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a:spLocks noChangeArrowheads="1"/>
          </p:cNvSpPr>
          <p:nvPr/>
        </p:nvSpPr>
        <p:spPr bwMode="auto">
          <a:xfrm>
            <a:off x="628586" y="3741436"/>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20577"/>
                                        </p:tgtEl>
                                        <p:attrNameLst>
                                          <p:attrName>style.visibility</p:attrName>
                                        </p:attrNameLst>
                                      </p:cBhvr>
                                      <p:to>
                                        <p:strVal val="visible"/>
                                      </p:to>
                                    </p:set>
                                    <p:animEffect transition="in" filter="fade">
                                      <p:cBhvr>
                                        <p:cTn id="7" dur="500"/>
                                        <p:tgtEl>
                                          <p:spTgt spid="920577"/>
                                        </p:tgtEl>
                                      </p:cBhvr>
                                    </p:animEffect>
                                  </p:childTnLst>
                                </p:cTn>
                              </p:par>
                              <p:par>
                                <p:cTn id="8" presetID="10" presetClass="entr" presetSubtype="0" fill="hold" nodeType="withEffect">
                                  <p:stCondLst>
                                    <p:cond delay="0"/>
                                  </p:stCondLst>
                                  <p:childTnLst>
                                    <p:set>
                                      <p:cBhvr>
                                        <p:cTn id="9" dur="1" fill="hold">
                                          <p:stCondLst>
                                            <p:cond delay="0"/>
                                          </p:stCondLst>
                                        </p:cTn>
                                        <p:tgtEl>
                                          <p:spTgt spid="920578"/>
                                        </p:tgtEl>
                                        <p:attrNameLst>
                                          <p:attrName>style.visibility</p:attrName>
                                        </p:attrNameLst>
                                      </p:cBhvr>
                                      <p:to>
                                        <p:strVal val="visible"/>
                                      </p:to>
                                    </p:set>
                                    <p:animEffect transition="in" filter="fade">
                                      <p:cBhvr>
                                        <p:cTn id="10" dur="500"/>
                                        <p:tgtEl>
                                          <p:spTgt spid="920578"/>
                                        </p:tgtEl>
                                      </p:cBhvr>
                                    </p:animEffect>
                                  </p:childTnLst>
                                </p:cTn>
                              </p:par>
                              <p:par>
                                <p:cTn id="11" presetID="10" presetClass="entr" presetSubtype="0" fill="hold" nodeType="withEffect">
                                  <p:stCondLst>
                                    <p:cond delay="0"/>
                                  </p:stCondLst>
                                  <p:childTnLst>
                                    <p:set>
                                      <p:cBhvr>
                                        <p:cTn id="12" dur="1" fill="hold">
                                          <p:stCondLst>
                                            <p:cond delay="0"/>
                                          </p:stCondLst>
                                        </p:cTn>
                                        <p:tgtEl>
                                          <p:spTgt spid="920579"/>
                                        </p:tgtEl>
                                        <p:attrNameLst>
                                          <p:attrName>style.visibility</p:attrName>
                                        </p:attrNameLst>
                                      </p:cBhvr>
                                      <p:to>
                                        <p:strVal val="visible"/>
                                      </p:to>
                                    </p:set>
                                    <p:animEffect transition="in" filter="fade">
                                      <p:cBhvr>
                                        <p:cTn id="13" dur="500"/>
                                        <p:tgtEl>
                                          <p:spTgt spid="920579"/>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2071273"/>
            <a:ext cx="7655392" cy="3149600"/>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五、删削法</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“删削法”就是把无实义或不必译出的虚词等删去。文言语句中有些词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如句首语气词“盖”“夫”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音节助词“之”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连词“而”等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在翻译时将其删去也不影响译文的准确、通顺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便可删去不译。如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兰亭集序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中的“夫人之相与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俯仰一世”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夫”为助词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引起下文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无实义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翻译时应删去。</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需要注意的是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有一些偏义复词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翻译时应把只起陪衬作用的那个词删去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否则译文就会显得啰唆赘余或不合文意。如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孔雀东南飞并序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中的“我有亲父母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逼迫兼弟兄”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父母”偏义在“母”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父”是衬字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弟兄”偏义在“兄”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弟”是衬字。翻译时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父”和“弟”都需删去。</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78528" y="2015856"/>
            <a:ext cx="7655392" cy="382968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技法小练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5.  </a:t>
            </a: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dirty="0">
                <a:latin typeface="微软雅黑" panose="020B0503020204020204" charset="-122"/>
                <a:ea typeface="微软雅黑" panose="020B0503020204020204" charset="-122"/>
              </a:rPr>
              <a:t>阅读下面这段文言文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指出文中画横线的句子中的删削词语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并把句子翻译成现代汉语。</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曾子之妻之市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其子随之而泣。其母曰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女还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顾反为女杀彘。”适市来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曾子欲捕彘杀之。妻止之曰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特与婴儿戏耳。”曾子曰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婴儿非与戏也。婴儿非有知也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待父母而学者也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听父母之教。今子欺之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是教子欺也。</a:t>
            </a:r>
            <a:r>
              <a:rPr lang="zh-CN" altLang="en-US" sz="1695" u="sng" dirty="0">
                <a:latin typeface="微软雅黑" panose="020B0503020204020204" charset="-122"/>
                <a:ea typeface="微软雅黑" panose="020B0503020204020204" charset="-122"/>
              </a:rPr>
              <a:t>母欺子</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子而不信其母</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非以成教也。”遂烹彘也。</a:t>
            </a:r>
            <a:endParaRPr lang="en-US" altLang="zh-CN" sz="1695" u="sng" dirty="0">
              <a:latin typeface="微软雅黑" panose="020B0503020204020204" charset="-122"/>
              <a:ea typeface="微软雅黑" panose="020B0503020204020204" charset="-122"/>
            </a:endParaRPr>
          </a:p>
          <a:p>
            <a:pPr algn="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韩非子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外储说左上</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删削词语</a:t>
            </a:r>
            <a:r>
              <a:rPr lang="en-US" altLang="zh-CN" sz="1695" dirty="0">
                <a:latin typeface="微软雅黑" panose="020B0503020204020204" charset="-122"/>
                <a:ea typeface="微软雅黑" panose="020B0503020204020204" charset="-122"/>
              </a:rPr>
              <a:t>: 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6" y="2098982"/>
            <a:ext cx="8090942" cy="3269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5968" y="2126691"/>
            <a:ext cx="7675312" cy="314960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删削词语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见参考译文中画线的句子。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曾子的妻子到集市上去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她的孩子跟在她后面哭泣。孩子的母亲</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曾子的妻子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你回去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等我回来杀猪给你吃。”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曾子的妻子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刚从集市回来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曾子就想捉猪来杀。他的妻子阻止他说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我只不过是和孩子开玩笑罢了。”曾子说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不能和小孩子开玩笑。小孩子没什么判断力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等着向父母学习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听从父母的教诲。现在你欺骗了他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就是教他骗人。</a:t>
            </a:r>
            <a:r>
              <a:rPr lang="zh-CN" altLang="en-US" sz="1695" u="sng" dirty="0">
                <a:latin typeface="微软雅黑" panose="020B0503020204020204" charset="-122"/>
                <a:ea typeface="微软雅黑" panose="020B0503020204020204" charset="-122"/>
                <a:cs typeface="Times New Roman" panose="02020603050405020304" pitchFamily="18" charset="0"/>
              </a:rPr>
              <a:t>母亲欺骗孩子</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孩子就不相信自己的母亲了</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这不是用来教导孩子的方法。”于是就把猪杀掉煮了。</a:t>
            </a:r>
            <a:endParaRPr lang="zh-CN" altLang="en-US" sz="1695" u="sng"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2071273"/>
            <a:ext cx="7655392" cy="1450340"/>
          </a:xfrm>
          <a:prstGeom prst="rect">
            <a:avLst/>
          </a:prstGeom>
          <a:noFill/>
        </p:spPr>
        <p:txBody>
          <a:bodyPr wrap="square" rtlCol="0">
            <a:spAutoFit/>
          </a:bodyPr>
          <a:lstStyle/>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六、调整法</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将倒装语序调整为正常语序。对于倒装句式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要先找出该句的谓语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再以此为核心找出主、宾、定、状、补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然后分析出该句是宾语前置句、定语后置句、谓语前置句和介词结构后置句等句式中的哪一种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然后根据句子的具体情况做调整。</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arn(inVertic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TextBox 68"/>
          <p:cNvSpPr txBox="1"/>
          <p:nvPr/>
        </p:nvSpPr>
        <p:spPr>
          <a:xfrm>
            <a:off x="708838" y="1876288"/>
            <a:ext cx="7770151" cy="450913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技法小练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nSpc>
                <a:spcPct val="130000"/>
              </a:lnSpc>
            </a:pPr>
            <a:r>
              <a:rPr lang="en-US" altLang="zh-CN" sz="1695"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6.  </a:t>
            </a: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dirty="0">
                <a:latin typeface="微软雅黑" panose="020B0503020204020204" charset="-122"/>
                <a:ea typeface="微软雅黑" panose="020B0503020204020204" charset="-122"/>
              </a:rPr>
              <a:t>阅读下面这段文言文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指出文中画横线的句子中的调整内容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并把句子翻译成现代汉语。</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晋文公攻原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裹十日粮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遂与大夫期十日。至原十日而原不下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击金而退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罢兵而去。</a:t>
            </a:r>
            <a:r>
              <a:rPr lang="zh-CN" altLang="en-US" sz="1695" u="sng" dirty="0">
                <a:latin typeface="微软雅黑" panose="020B0503020204020204" charset="-122"/>
                <a:ea typeface="微软雅黑" panose="020B0503020204020204" charset="-122"/>
              </a:rPr>
              <a:t>士有从原中出者</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曰</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原三日即下矣。”</a:t>
            </a:r>
            <a:r>
              <a:rPr lang="zh-CN" altLang="en-US" sz="1695" dirty="0">
                <a:latin typeface="微软雅黑" panose="020B0503020204020204" charset="-122"/>
                <a:ea typeface="微软雅黑" panose="020B0503020204020204" charset="-122"/>
              </a:rPr>
              <a:t>群臣左右谏曰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夫原之食竭力尽矣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君姑待之。”公曰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吾与士期十日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是亡吾信也。得原失信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吾不为也。”遂罢兵而去。原人闻曰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有君如彼其信也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可无归乎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乃降公。卫人闻曰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有君如彼其信也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可无从乎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乃降公。孔子闻而记之曰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攻原得卫者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信也。”</a:t>
            </a:r>
            <a:endParaRPr lang="en-US" altLang="zh-CN" sz="1695" dirty="0">
              <a:latin typeface="微软雅黑" panose="020B0503020204020204" charset="-122"/>
              <a:ea typeface="微软雅黑" panose="020B0503020204020204" charset="-122"/>
            </a:endParaRPr>
          </a:p>
          <a:p>
            <a:pPr algn="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韩非子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外储说左上</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调整内容</a:t>
            </a:r>
            <a:r>
              <a:rPr lang="en-US" altLang="zh-CN" sz="1695" dirty="0">
                <a:latin typeface="微软雅黑" panose="020B0503020204020204" charset="-122"/>
                <a:ea typeface="微软雅黑" panose="020B0503020204020204" charset="-122"/>
              </a:rPr>
              <a:t>: 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_____________________________________________________________ </a:t>
            </a:r>
            <a:endParaRPr lang="en-US" altLang="zh-CN" sz="1695" dirty="0">
              <a:latin typeface="微软雅黑" panose="020B0503020204020204" charset="-122"/>
              <a:ea typeface="微软雅黑" panose="020B0503020204020204" charset="-122"/>
            </a:endParaRPr>
          </a:p>
          <a:p>
            <a:pPr algn="r">
              <a:lnSpc>
                <a:spcPct val="130000"/>
              </a:lnSpc>
            </a:pP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6" y="2098982"/>
            <a:ext cx="7924690" cy="3269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609716" y="2126691"/>
            <a:ext cx="7924690" cy="34893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调整内容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士有从原中出者”为定语后置句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应调整为“有从原中出之士”</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译文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见参考译文中画线的句子。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385" dirty="0">
                <a:solidFill>
                  <a:schemeClr val="tx1">
                    <a:lumMod val="75000"/>
                    <a:lumOff val="25000"/>
                  </a:schemeClr>
                </a:solidFill>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　　晋文公攻打原国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只携带着可供食用十天的粮食</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于是和士大夫们约定十天期限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攻下原国收兵</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。到原国十天而没有攻下原国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晋文公便下令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敲锣退军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准备收兵回晋国。</a:t>
            </a:r>
            <a:r>
              <a:rPr lang="zh-CN" altLang="en-US" sz="1695" u="sng" dirty="0">
                <a:latin typeface="微软雅黑" panose="020B0503020204020204" charset="-122"/>
                <a:ea typeface="微软雅黑" panose="020B0503020204020204" charset="-122"/>
                <a:cs typeface="Times New Roman" panose="02020603050405020304" pitchFamily="18" charset="0"/>
              </a:rPr>
              <a:t>有个从原国都城中出来的人报告说</a:t>
            </a:r>
            <a:r>
              <a:rPr lang="en-US" altLang="zh-CN" sz="1695" u="sng" dirty="0">
                <a:latin typeface="微软雅黑" panose="020B0503020204020204" charset="-122"/>
                <a:ea typeface="微软雅黑" panose="020B0503020204020204" charset="-122"/>
                <a:cs typeface="Times New Roman" panose="02020603050405020304" pitchFamily="18" charset="0"/>
              </a:rPr>
              <a:t>:“</a:t>
            </a:r>
            <a:r>
              <a:rPr lang="zh-CN" altLang="en-US" sz="1695" u="sng" dirty="0">
                <a:latin typeface="微软雅黑" panose="020B0503020204020204" charset="-122"/>
                <a:ea typeface="微软雅黑" panose="020B0503020204020204" charset="-122"/>
                <a:cs typeface="Times New Roman" panose="02020603050405020304" pitchFamily="18" charset="0"/>
              </a:rPr>
              <a:t>再有三天就可以攻下原国了。”</a:t>
            </a:r>
            <a:r>
              <a:rPr lang="zh-CN" altLang="en-US" sz="1695" dirty="0">
                <a:latin typeface="微软雅黑" panose="020B0503020204020204" charset="-122"/>
                <a:ea typeface="微软雅黑" panose="020B0503020204020204" charset="-122"/>
                <a:cs typeface="Times New Roman" panose="02020603050405020304" pitchFamily="18" charset="0"/>
              </a:rPr>
              <a:t>群臣也劝谏说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原国的粮食已经吃完了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兵力也用尽了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请国君姑且再等待一些时日吧</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晋文公说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我跟士大夫们约定了十天的期限</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若不回去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这是要失去我的信用啊</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得到原国而失去信用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我是不会这样做的。”于是下令撤兵回晋国去了。原国的百姓听说这</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6" y="2098982"/>
            <a:ext cx="7924690" cy="32696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609716" y="2126691"/>
            <a:ext cx="7924690" cy="1450340"/>
          </a:xfrm>
          <a:prstGeom prst="rect">
            <a:avLst/>
          </a:prstGeom>
        </p:spPr>
        <p:txBody>
          <a:bodyPr wrap="square">
            <a:spAutoFit/>
          </a:bodyPr>
          <a:lstStyle/>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个消息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都说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有像晋文公这样讲信用的国君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能不归顺他吗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于是向晋文公投降了。卫国的人听到这个消息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便说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有像晋文公这样讲信用的君主</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能不跟随他吗</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于是向晋文公投降了。孔子听说后就把这件事记载下来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并且评价说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晋文公攻下原国同时得到了卫国的原因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是他能守信。”</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609716" y="2098982"/>
            <a:ext cx="7978953" cy="29751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5968" y="2126691"/>
            <a:ext cx="7675312" cy="770890"/>
          </a:xfrm>
          <a:prstGeom prst="rect">
            <a:avLst/>
          </a:prstGeom>
        </p:spPr>
        <p:txBody>
          <a:bodyPr wrap="square">
            <a:spAutoFit/>
          </a:bodyPr>
          <a:lstStyle/>
          <a:p>
            <a:pPr>
              <a:lnSpc>
                <a:spcPct val="130000"/>
              </a:lnSpc>
            </a:pPr>
            <a:r>
              <a:rPr lang="zh-CN" altLang="en-US" sz="1695" b="1" dirty="0">
                <a:latin typeface="微软雅黑" panose="020B0503020204020204" charset="-122"/>
                <a:ea typeface="微软雅黑" panose="020B0503020204020204" charset="-122"/>
                <a:cs typeface="Times New Roman" panose="02020603050405020304" pitchFamily="18" charset="0"/>
              </a:rPr>
              <a:t>跟踪训练验收</a:t>
            </a:r>
            <a:endParaRPr lang="zh-CN" altLang="en-US" sz="1695" b="1" dirty="0">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latin typeface="微软雅黑" panose="020B0503020204020204" charset="-122"/>
                <a:ea typeface="微软雅黑" panose="020B0503020204020204" charset="-122"/>
                <a:cs typeface="Times New Roman" panose="02020603050405020304" pitchFamily="18" charset="0"/>
              </a:rPr>
              <a:t>请完成子母变式练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及综合提升练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五</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723549" y="1972063"/>
            <a:ext cx="7697024" cy="1630045"/>
            <a:chOff x="1880324" y="2874936"/>
            <a:chExt cx="20002640" cy="4236079"/>
          </a:xfrm>
        </p:grpSpPr>
        <p:sp>
          <p:nvSpPr>
            <p:cNvPr id="69" name="TextBox 68"/>
            <p:cNvSpPr txBox="1"/>
            <p:nvPr/>
          </p:nvSpPr>
          <p:spPr>
            <a:xfrm>
              <a:off x="1880324" y="2874936"/>
              <a:ext cx="20002640" cy="4236079"/>
            </a:xfrm>
            <a:prstGeom prst="rect">
              <a:avLst/>
            </a:prstGeom>
            <a:noFill/>
          </p:spPr>
          <p:txBody>
            <a:bodyPr wrap="square" rtlCol="0">
              <a:spAutoFit/>
            </a:bodyPr>
            <a:lstStyle/>
            <a:p>
              <a:pPr>
                <a:lnSpc>
                  <a:spcPct val="130000"/>
                </a:lnSpc>
              </a:pPr>
              <a:r>
                <a:rPr lang="en-US" altLang="zh-CN" sz="1540" b="1" kern="100" dirty="0">
                  <a:latin typeface="微软雅黑" panose="020B0503020204020204" charset="-122"/>
                  <a:ea typeface="微软雅黑" panose="020B0503020204020204" charset="-122"/>
                  <a:cs typeface="Courier New" panose="02070309020205020404" pitchFamily="49" charset="0"/>
                </a:rPr>
                <a:t>【</a:t>
              </a:r>
              <a:r>
                <a:rPr lang="zh-CN" altLang="en-US" sz="1540" b="1" kern="100" dirty="0">
                  <a:latin typeface="微软雅黑" panose="020B0503020204020204" charset="-122"/>
                  <a:ea typeface="微软雅黑" panose="020B0503020204020204" charset="-122"/>
                  <a:cs typeface="Courier New" panose="02070309020205020404" pitchFamily="49" charset="0"/>
                </a:rPr>
                <a:t>针对训练</a:t>
              </a:r>
              <a:r>
                <a:rPr lang="en-US" altLang="zh-CN" sz="1540" b="1" kern="100" dirty="0">
                  <a:latin typeface="微软雅黑" panose="020B0503020204020204" charset="-122"/>
                  <a:ea typeface="微软雅黑" panose="020B0503020204020204" charset="-122"/>
                  <a:cs typeface="Courier New" panose="02070309020205020404" pitchFamily="49" charset="0"/>
                </a:rPr>
                <a:t>】</a:t>
              </a:r>
              <a:endParaRPr lang="en-US" altLang="zh-CN" sz="1540" dirty="0">
                <a:latin typeface="微软雅黑" panose="020B0503020204020204" charset="-122"/>
                <a:ea typeface="微软雅黑" panose="020B0503020204020204" charset="-122"/>
              </a:endParaRPr>
            </a:p>
            <a:p>
              <a:pPr>
                <a:lnSpc>
                  <a:spcPct val="130000"/>
                </a:lnSpc>
              </a:pPr>
              <a:r>
                <a:rPr lang="en-US" altLang="zh-CN" sz="1540" b="1" dirty="0">
                  <a:solidFill>
                    <a:srgbClr val="EF8340"/>
                  </a:solidFill>
                  <a:latin typeface="微软雅黑" panose="020B0503020204020204" charset="-122"/>
                  <a:ea typeface="微软雅黑" panose="020B0503020204020204" charset="-122"/>
                </a:rPr>
                <a:t>7. </a:t>
              </a:r>
              <a:r>
                <a:rPr lang="zh-CN" altLang="en-US" sz="1540" dirty="0">
                  <a:latin typeface="微软雅黑" panose="020B0503020204020204" charset="-122"/>
                  <a:ea typeface="微软雅黑" panose="020B0503020204020204" charset="-122"/>
                </a:rPr>
                <a:t>解释下面加点词语的古义和今义。</a:t>
              </a:r>
              <a:endParaRPr lang="zh-CN" altLang="en-US" sz="1540" dirty="0">
                <a:latin typeface="微软雅黑" panose="020B0503020204020204" charset="-122"/>
                <a:ea typeface="微软雅黑" panose="020B0503020204020204" charset="-122"/>
              </a:endParaRPr>
            </a:p>
            <a:p>
              <a:pPr>
                <a:lnSpc>
                  <a:spcPct val="130000"/>
                </a:lnSpc>
              </a:pPr>
              <a:r>
                <a:rPr lang="zh-CN" altLang="zh-CN" sz="1540" dirty="0">
                  <a:latin typeface="微软雅黑" panose="020B0503020204020204" charset="-122"/>
                  <a:ea typeface="微软雅黑" panose="020B0503020204020204" charset="-122"/>
                </a:rPr>
                <a:t>是女子不好……更求好女。</a:t>
              </a:r>
              <a:r>
                <a:rPr lang="en-US" altLang="zh-CN" sz="1540" dirty="0">
                  <a:latin typeface="微软雅黑" panose="020B0503020204020204" charset="-122"/>
                  <a:ea typeface="微软雅黑" panose="020B0503020204020204" charset="-122"/>
                </a:rPr>
                <a:t>(</a:t>
              </a:r>
              <a:r>
                <a:rPr lang="zh-CN" altLang="zh-CN" sz="1540" dirty="0">
                  <a:latin typeface="微软雅黑" panose="020B0503020204020204" charset="-122"/>
                  <a:ea typeface="微软雅黑" panose="020B0503020204020204" charset="-122"/>
                </a:rPr>
                <a:t>《西门豹治邺》</a:t>
              </a:r>
              <a:r>
                <a:rPr lang="en-US" altLang="zh-CN" sz="1540" dirty="0">
                  <a:latin typeface="微软雅黑" panose="020B0503020204020204" charset="-122"/>
                  <a:ea typeface="微软雅黑" panose="020B0503020204020204" charset="-122"/>
                </a:rPr>
                <a:t>)</a:t>
              </a:r>
              <a:endParaRPr lang="zh-CN" altLang="zh-CN" sz="1540" dirty="0">
                <a:latin typeface="微软雅黑" panose="020B0503020204020204" charset="-122"/>
                <a:ea typeface="微软雅黑" panose="020B0503020204020204" charset="-122"/>
              </a:endParaRPr>
            </a:p>
            <a:p>
              <a:pPr>
                <a:lnSpc>
                  <a:spcPct val="130000"/>
                </a:lnSpc>
              </a:pPr>
              <a:r>
                <a:rPr lang="zh-CN" altLang="en-US" sz="1540" dirty="0">
                  <a:latin typeface="微软雅黑" panose="020B0503020204020204" charset="-122"/>
                  <a:ea typeface="微软雅黑" panose="020B0503020204020204" charset="-122"/>
                </a:rPr>
                <a:t>古义：</a:t>
              </a:r>
              <a:r>
                <a:rPr lang="en-US" altLang="zh-CN" sz="1540" dirty="0">
                  <a:latin typeface="微软雅黑" panose="020B0503020204020204" charset="-122"/>
                  <a:ea typeface="微软雅黑" panose="020B0503020204020204" charset="-122"/>
                </a:rPr>
                <a:t>________________________________________________________________________</a:t>
              </a:r>
              <a:endParaRPr lang="en-US" altLang="zh-CN" sz="1540" dirty="0">
                <a:latin typeface="微软雅黑" panose="020B0503020204020204" charset="-122"/>
                <a:ea typeface="微软雅黑" panose="020B0503020204020204" charset="-122"/>
              </a:endParaRPr>
            </a:p>
            <a:p>
              <a:pPr>
                <a:lnSpc>
                  <a:spcPct val="130000"/>
                </a:lnSpc>
              </a:pPr>
              <a:r>
                <a:rPr lang="zh-CN" altLang="en-US" sz="1540" dirty="0">
                  <a:latin typeface="微软雅黑" panose="020B0503020204020204" charset="-122"/>
                  <a:ea typeface="微软雅黑" panose="020B0503020204020204" charset="-122"/>
                </a:rPr>
                <a:t>今义：</a:t>
              </a:r>
              <a:r>
                <a:rPr lang="en-US" altLang="zh-CN" sz="1540" dirty="0">
                  <a:solidFill>
                    <a:schemeClr val="tx1">
                      <a:lumMod val="75000"/>
                      <a:lumOff val="25000"/>
                    </a:schemeClr>
                  </a:solidFill>
                  <a:latin typeface="微软雅黑" panose="020B0503020204020204" charset="-122"/>
                  <a:ea typeface="微软雅黑" panose="020B0503020204020204" charset="-122"/>
                </a:rPr>
                <a:t>________________________________________________________________________</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76" name="TextBox 75"/>
            <p:cNvSpPr txBox="1"/>
            <p:nvPr/>
          </p:nvSpPr>
          <p:spPr>
            <a:xfrm>
              <a:off x="2808636" y="4772529"/>
              <a:ext cx="2857520"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
        <p:nvSpPr>
          <p:cNvPr id="13" name="矩形 12"/>
          <p:cNvSpPr/>
          <p:nvPr/>
        </p:nvSpPr>
        <p:spPr>
          <a:xfrm>
            <a:off x="668326" y="3757568"/>
            <a:ext cx="7752002" cy="7416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4" name="矩形 13"/>
          <p:cNvSpPr/>
          <p:nvPr/>
        </p:nvSpPr>
        <p:spPr>
          <a:xfrm>
            <a:off x="680039" y="3787165"/>
            <a:ext cx="7669534" cy="431165"/>
          </a:xfrm>
          <a:prstGeom prst="rect">
            <a:avLst/>
          </a:prstGeom>
        </p:spPr>
        <p:txBody>
          <a:bodyPr wrap="square">
            <a:spAutoFit/>
          </a:bodyPr>
          <a:lstStyle/>
          <a:p>
            <a:pPr eaLnBrk="1" hangingPunct="1">
              <a:lnSpc>
                <a:spcPct val="130000"/>
              </a:lnSpc>
              <a:buNone/>
            </a:pPr>
            <a:r>
              <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相貌好看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不涉及品德。今义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泛指一切美好的人或事物。</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17900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词义的缩小</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所谓“词义的缩小”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是指同样的词语在古代的词义宽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而在现代汉语中的意义变窄了。如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古代用来表示好坏气味均可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现在只表示坏的气味。“让”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古代既可表示辞让、谦让之意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又可表示责备之意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现在只有第一种意义了。“锲而不舍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金石可镂”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劝学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中的“金”原来泛指一切金属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现在专指黄金。</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723549" y="1972063"/>
            <a:ext cx="7697024" cy="3829685"/>
            <a:chOff x="1880324" y="2874936"/>
            <a:chExt cx="20002640" cy="9952394"/>
          </a:xfrm>
        </p:grpSpPr>
        <p:sp>
          <p:nvSpPr>
            <p:cNvPr id="69" name="TextBox 68"/>
            <p:cNvSpPr txBox="1"/>
            <p:nvPr/>
          </p:nvSpPr>
          <p:spPr>
            <a:xfrm>
              <a:off x="1880324" y="2874936"/>
              <a:ext cx="20002640" cy="9952394"/>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8. </a:t>
              </a:r>
              <a:r>
                <a:rPr lang="zh-CN" altLang="en-US" sz="1695" dirty="0">
                  <a:latin typeface="微软雅黑" panose="020B0503020204020204" charset="-122"/>
                  <a:ea typeface="微软雅黑" panose="020B0503020204020204" charset="-122"/>
                </a:rPr>
                <a:t>解释下列加点词语的古义和今义。</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沛公居山东时。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鸿门宴</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古义：</a:t>
              </a:r>
              <a:r>
                <a:rPr lang="en-US" altLang="zh-CN" sz="1695" dirty="0">
                  <a:latin typeface="微软雅黑" panose="020B0503020204020204" charset="-122"/>
                  <a:ea typeface="微软雅黑" panose="020B0503020204020204" charset="-122"/>
                </a:rPr>
                <a:t>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今义：</a:t>
              </a:r>
              <a:r>
                <a:rPr lang="en-US" altLang="zh-CN" sz="1695" dirty="0">
                  <a:latin typeface="微软雅黑" panose="020B0503020204020204" charset="-122"/>
                  <a:ea typeface="微软雅黑" panose="020B0503020204020204" charset="-122"/>
                </a:rPr>
                <a:t>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率妻子邑人来此绝境。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桃花源记</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古义：</a:t>
              </a:r>
              <a:r>
                <a:rPr lang="en-US" altLang="zh-CN" sz="1695" dirty="0">
                  <a:latin typeface="微软雅黑" panose="020B0503020204020204" charset="-122"/>
                  <a:ea typeface="微软雅黑" panose="020B0503020204020204" charset="-122"/>
                </a:rPr>
                <a:t>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今义：</a:t>
              </a:r>
              <a:r>
                <a:rPr lang="en-US" altLang="zh-CN" sz="1695" dirty="0">
                  <a:latin typeface="微软雅黑" panose="020B0503020204020204" charset="-122"/>
                  <a:ea typeface="微软雅黑" panose="020B0503020204020204" charset="-122"/>
                </a:rPr>
                <a:t>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古之学者必有师。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师说</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古义：</a:t>
              </a:r>
              <a:r>
                <a:rPr lang="en-US" altLang="zh-CN" sz="1695" dirty="0">
                  <a:latin typeface="微软雅黑" panose="020B0503020204020204" charset="-122"/>
                  <a:ea typeface="微软雅黑" panose="020B0503020204020204" charset="-122"/>
                </a:rPr>
                <a:t>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今义：</a:t>
              </a:r>
              <a:r>
                <a:rPr lang="en-US" altLang="zh-CN" sz="1695" dirty="0">
                  <a:latin typeface="微软雅黑" panose="020B0503020204020204" charset="-122"/>
                  <a:ea typeface="微软雅黑" panose="020B0503020204020204" charset="-122"/>
                </a:rPr>
                <a:t>___________________________________</a:t>
              </a:r>
              <a:endParaRPr lang="en-US" altLang="zh-CN" sz="1695" dirty="0">
                <a:latin typeface="微软雅黑" panose="020B0503020204020204" charset="-122"/>
                <a:ea typeface="微软雅黑" panose="020B0503020204020204" charset="-122"/>
              </a:endParaRPr>
            </a:p>
          </p:txBody>
        </p:sp>
        <p:sp>
          <p:nvSpPr>
            <p:cNvPr id="76" name="TextBox 75"/>
            <p:cNvSpPr txBox="1"/>
            <p:nvPr/>
          </p:nvSpPr>
          <p:spPr>
            <a:xfrm>
              <a:off x="3456708" y="5063995"/>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75"/>
            <p:cNvSpPr txBox="1"/>
            <p:nvPr/>
          </p:nvSpPr>
          <p:spPr>
            <a:xfrm>
              <a:off x="2232572" y="7647354"/>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75"/>
            <p:cNvSpPr txBox="1"/>
            <p:nvPr/>
          </p:nvSpPr>
          <p:spPr>
            <a:xfrm>
              <a:off x="2880644" y="10200127"/>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6" name="矩形 15"/>
          <p:cNvSpPr/>
          <p:nvPr/>
        </p:nvSpPr>
        <p:spPr>
          <a:xfrm>
            <a:off x="696060" y="2317127"/>
            <a:ext cx="7822758" cy="185441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7" name="矩形 16"/>
          <p:cNvSpPr/>
          <p:nvPr/>
        </p:nvSpPr>
        <p:spPr>
          <a:xfrm>
            <a:off x="728540" y="2542321"/>
            <a:ext cx="7669534" cy="770890"/>
          </a:xfrm>
          <a:prstGeom prst="rect">
            <a:avLst/>
          </a:prstGeom>
        </p:spPr>
        <p:txBody>
          <a:bodyPr wrap="square">
            <a:spAutoFit/>
          </a:bodyPr>
          <a:lstStyle/>
          <a:p>
            <a:pPr eaLnBrk="1" hangingPunct="1">
              <a:lnSpc>
                <a:spcPct val="130000"/>
              </a:lnSpc>
              <a:buNone/>
            </a:pPr>
            <a:r>
              <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崤山以东。今义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山东省。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妻子和儿女。今义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已婚男子对配偶的称呼。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求学的人。今义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在学术上有一定成就的人。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806018" y="2043565"/>
            <a:ext cx="7559577" cy="33896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813610" y="2021574"/>
            <a:ext cx="7587066" cy="34893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本题考查文言断句能力。作答本题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一是要正确理解句子的大致意思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二是要注意选项的不同断点之处。原句翻译为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贾生名叫贾谊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是洛阳人。十八岁的时候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便以博通诗书、能写文章而在全郡有名气。当时吴廷尉是河南郡郡守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听说贾谊是个优秀的人才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就把他召到自己门下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对他很赏识。四个选项中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前三处断点相同。第四处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两项相同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两项不同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闻于郡中”是状语后置句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可以肯定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又因为“吴廷尉”为人名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是后一句的主语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可以肯定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两项五、六处相同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第七处根据对句子意思的理解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应为“召置门下”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项错误。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方法指津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解答文言断句题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首先懂得句子大意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其次根据语法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理解上下文之间的关联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再次就是要善于比较。</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17900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词义转移</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所谓“词义转移”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是指同样的词语在古代是一个方面的意思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到了今天却变成别的方面的意思了。如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烈士暮年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壮心不已”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龟虽寿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中的“烈士”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本指有操守、有抱负的人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现在则专指为正义事业而牺牲的人</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置币遗单于”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苏武传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中的“币”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古义指“财物”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今义已转移为“钱”。</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665134" y="1972063"/>
            <a:ext cx="7755439" cy="2130425"/>
            <a:chOff x="1728516" y="2874936"/>
            <a:chExt cx="20154448" cy="5536442"/>
          </a:xfrm>
        </p:grpSpPr>
        <p:sp>
          <p:nvSpPr>
            <p:cNvPr id="69" name="TextBox 68"/>
            <p:cNvSpPr txBox="1"/>
            <p:nvPr/>
          </p:nvSpPr>
          <p:spPr>
            <a:xfrm>
              <a:off x="1880324" y="2874936"/>
              <a:ext cx="20002640" cy="5536442"/>
            </a:xfrm>
            <a:prstGeom prst="rect">
              <a:avLst/>
            </a:prstGeom>
            <a:noFill/>
          </p:spPr>
          <p:txBody>
            <a:bodyPr wrap="square" rtlCol="0">
              <a:spAutoFit/>
            </a:bodyPr>
            <a:lstStyle/>
            <a:p>
              <a:pPr>
                <a:lnSpc>
                  <a:spcPct val="130000"/>
                </a:lnSpc>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9. </a:t>
              </a:r>
              <a:r>
                <a:rPr lang="en-US" altLang="zh-CN" sz="1695"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解释下列加点词语的古义和今义。</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行李之往来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共其乏困。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烛之武退秦师</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古义：</a:t>
              </a:r>
              <a:r>
                <a:rPr lang="en-US" altLang="zh-CN" sz="1695" dirty="0">
                  <a:latin typeface="微软雅黑" panose="020B0503020204020204" charset="-122"/>
                  <a:ea typeface="微软雅黑" panose="020B0503020204020204" charset="-122"/>
                </a:rPr>
                <a:t>_____________________________     </a:t>
              </a:r>
              <a:r>
                <a:rPr lang="zh-CN" altLang="en-US" sz="1695" dirty="0">
                  <a:latin typeface="微软雅黑" panose="020B0503020204020204" charset="-122"/>
                  <a:ea typeface="微软雅黑" panose="020B0503020204020204" charset="-122"/>
                </a:rPr>
                <a:t>今义：</a:t>
              </a:r>
              <a:r>
                <a:rPr lang="en-US" altLang="zh-CN" sz="1695" dirty="0">
                  <a:latin typeface="微软雅黑" panose="020B0503020204020204" charset="-122"/>
                  <a:ea typeface="微软雅黑" panose="020B0503020204020204" charset="-122"/>
                </a:rPr>
                <a:t>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秋天漠漠向昏黑。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茅屋为秋风所破歌</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古义：</a:t>
              </a:r>
              <a:r>
                <a:rPr lang="en-US" altLang="zh-CN" sz="1695" dirty="0">
                  <a:latin typeface="微软雅黑" panose="020B0503020204020204" charset="-122"/>
                  <a:ea typeface="微软雅黑" panose="020B0503020204020204" charset="-122"/>
                </a:rPr>
                <a:t>_____________________________     </a:t>
              </a:r>
              <a:r>
                <a:rPr lang="zh-CN" altLang="en-US" sz="1695" dirty="0">
                  <a:latin typeface="微软雅黑" panose="020B0503020204020204" charset="-122"/>
                  <a:ea typeface="微软雅黑" panose="020B0503020204020204" charset="-122"/>
                </a:rPr>
                <a:t>今义：</a:t>
              </a:r>
              <a:r>
                <a:rPr lang="en-US" altLang="zh-CN" sz="1695" dirty="0">
                  <a:latin typeface="微软雅黑" panose="020B0503020204020204" charset="-122"/>
                  <a:ea typeface="微软雅黑" panose="020B0503020204020204" charset="-122"/>
                </a:rPr>
                <a:t>_____________________________</a:t>
              </a:r>
              <a:endParaRPr lang="en-US" altLang="zh-CN" sz="1695" dirty="0">
                <a:latin typeface="微软雅黑" panose="020B0503020204020204" charset="-122"/>
                <a:ea typeface="微软雅黑" panose="020B0503020204020204" charset="-122"/>
              </a:endParaRPr>
            </a:p>
          </p:txBody>
        </p:sp>
        <p:sp>
          <p:nvSpPr>
            <p:cNvPr id="75" name="TextBox 74"/>
            <p:cNvSpPr txBox="1"/>
            <p:nvPr/>
          </p:nvSpPr>
          <p:spPr>
            <a:xfrm>
              <a:off x="1728516" y="6807865"/>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76" name="TextBox 75"/>
            <p:cNvSpPr txBox="1"/>
            <p:nvPr/>
          </p:nvSpPr>
          <p:spPr>
            <a:xfrm>
              <a:off x="1808886" y="4985087"/>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
        <p:nvSpPr>
          <p:cNvPr id="15" name="矩形 14"/>
          <p:cNvSpPr/>
          <p:nvPr/>
        </p:nvSpPr>
        <p:spPr>
          <a:xfrm>
            <a:off x="637425" y="4426514"/>
            <a:ext cx="7669534" cy="82029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696060" y="4429231"/>
            <a:ext cx="7669534" cy="770890"/>
          </a:xfrm>
          <a:prstGeom prst="rect">
            <a:avLst/>
          </a:prstGeom>
        </p:spPr>
        <p:txBody>
          <a:bodyPr wrap="square">
            <a:spAutoFit/>
          </a:bodyPr>
          <a:lstStyle/>
          <a:p>
            <a:pPr eaLnBrk="1" hangingPunct="1">
              <a:lnSpc>
                <a:spcPct val="130000"/>
              </a:lnSpc>
              <a:buNone/>
            </a:pPr>
            <a:r>
              <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出使的人。今义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出门时带的包裹。</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秋日的天空。今义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秋季。</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649931" y="1988147"/>
            <a:ext cx="7747645" cy="3829685"/>
            <a:chOff x="1689007" y="2916734"/>
            <a:chExt cx="20134193" cy="9952394"/>
          </a:xfrm>
        </p:grpSpPr>
        <p:sp>
          <p:nvSpPr>
            <p:cNvPr id="69" name="TextBox 68"/>
            <p:cNvSpPr txBox="1"/>
            <p:nvPr/>
          </p:nvSpPr>
          <p:spPr>
            <a:xfrm>
              <a:off x="1820560" y="2916734"/>
              <a:ext cx="20002640" cy="9952394"/>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10.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 </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宣王好射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说人之谓己能用强也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其实所用不过三石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以示左右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左右皆引试之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中阙而止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皆曰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不下九石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非大王孰能用是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宣王悦之。然则宣王用不过三石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而终身自以为九石。三石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实也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九石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名也。宣王悦其名而丧其实。</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下列加点词语的解释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错误的一项是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其实所用不过三石　　　其实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他实际上</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左右皆引试之	                左右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侍从</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然则宣王用不过三石	   不过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只是</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而终身自以为九石	    以为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认为</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zh-CN" altLang="en-US" sz="1695" dirty="0">
                <a:solidFill>
                  <a:schemeClr val="tx1">
                    <a:lumMod val="75000"/>
                    <a:lumOff val="25000"/>
                  </a:schemeClr>
                </a:solidFill>
                <a:latin typeface="微软雅黑" panose="020B0503020204020204" charset="-122"/>
                <a:ea typeface="微软雅黑" panose="020B0503020204020204" charset="-122"/>
              </a:endParaRPr>
            </a:p>
          </p:txBody>
        </p:sp>
        <p:sp>
          <p:nvSpPr>
            <p:cNvPr id="8" name="TextBox 7"/>
            <p:cNvSpPr txBox="1"/>
            <p:nvPr/>
          </p:nvSpPr>
          <p:spPr>
            <a:xfrm>
              <a:off x="16753441" y="411747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9" name="TextBox 8"/>
            <p:cNvSpPr txBox="1"/>
            <p:nvPr/>
          </p:nvSpPr>
          <p:spPr>
            <a:xfrm>
              <a:off x="1762261" y="7689152"/>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9"/>
            <p:cNvSpPr txBox="1"/>
            <p:nvPr/>
          </p:nvSpPr>
          <p:spPr>
            <a:xfrm>
              <a:off x="1689007" y="8479219"/>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10"/>
            <p:cNvSpPr txBox="1"/>
            <p:nvPr/>
          </p:nvSpPr>
          <p:spPr>
            <a:xfrm>
              <a:off x="3960764" y="10268146"/>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7"/>
            <p:cNvSpPr txBox="1"/>
            <p:nvPr/>
          </p:nvSpPr>
          <p:spPr>
            <a:xfrm>
              <a:off x="17449331" y="5093878"/>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4" name="TextBox 8"/>
            <p:cNvSpPr txBox="1"/>
            <p:nvPr/>
          </p:nvSpPr>
          <p:spPr>
            <a:xfrm>
              <a:off x="9753173" y="411747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9"/>
            <p:cNvSpPr txBox="1"/>
            <p:nvPr/>
          </p:nvSpPr>
          <p:spPr>
            <a:xfrm>
              <a:off x="2232572" y="5868893"/>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6" name="TextBox 10"/>
            <p:cNvSpPr txBox="1"/>
            <p:nvPr/>
          </p:nvSpPr>
          <p:spPr>
            <a:xfrm>
              <a:off x="4473197" y="9402549"/>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23549" y="2054184"/>
            <a:ext cx="7752002" cy="31926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8244" y="2043565"/>
            <a:ext cx="7669534" cy="247015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不超过。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项中的“其实”、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项中的“左右”为古今异义词。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齐宣王喜爱射箭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喜欢人家说他能够使用强弓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他实际上用的弓不超过三石的力气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把弓给侍从看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侍从都试着拉弓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全只拉到一半就停止了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都说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拉开它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要用不少于九石的力气</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除了大王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谁能拉得开呢</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齐宣王非常高兴。但是齐宣王使用的是不超过三石力气的弓</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他一辈子却都认为自己拉开了需要九石力气的弓。三石是实</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九石是名</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齐宣王喜欢名而失了实。</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17900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感情色彩变化</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有些词语在应用过程中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感情色彩逐渐发生了变化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这往往与它们的意思的改变有关。如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卑鄙”原指地位低、见识浅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是中性词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现在表示品德低下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含贬义。“谤”古义指议论、批评他人的过失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如“能谤讥于市朝”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邹忌讽齐王纳谏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谤”今义有“恶意中伤”的意思。</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685127" y="1972063"/>
            <a:ext cx="7735446" cy="3829685"/>
            <a:chOff x="1780475" y="2874936"/>
            <a:chExt cx="20102489" cy="9952394"/>
          </a:xfrm>
        </p:grpSpPr>
        <p:sp>
          <p:nvSpPr>
            <p:cNvPr id="69" name="TextBox 68"/>
            <p:cNvSpPr txBox="1"/>
            <p:nvPr/>
          </p:nvSpPr>
          <p:spPr>
            <a:xfrm>
              <a:off x="1880324" y="2874936"/>
              <a:ext cx="20002640" cy="9952394"/>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11.</a:t>
              </a:r>
              <a:r>
                <a:rPr lang="en-US" altLang="zh-CN" sz="1695" b="1" dirty="0">
                  <a:solidFill>
                    <a:schemeClr val="tx1">
                      <a:lumMod val="50000"/>
                      <a:lumOff val="50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解释下列加点词语的古义和今义。</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可怜体无比，阿母为汝求。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孔雀东南飞</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古义：</a:t>
              </a:r>
              <a:r>
                <a:rPr lang="en-US" altLang="zh-CN" sz="1695" dirty="0">
                  <a:latin typeface="微软雅黑" panose="020B0503020204020204" charset="-122"/>
                  <a:ea typeface="微软雅黑" panose="020B0503020204020204" charset="-122"/>
                </a:rPr>
                <a:t>________________________________  </a:t>
              </a:r>
              <a:r>
                <a:rPr lang="zh-CN" altLang="en-US" sz="1695" dirty="0">
                  <a:latin typeface="微软雅黑" panose="020B0503020204020204" charset="-122"/>
                  <a:ea typeface="微软雅黑" panose="020B0503020204020204" charset="-122"/>
                </a:rPr>
                <a:t>今义：</a:t>
              </a:r>
              <a:r>
                <a:rPr lang="en-US" altLang="zh-CN" sz="1695" dirty="0">
                  <a:latin typeface="微软雅黑" panose="020B0503020204020204" charset="-122"/>
                  <a:ea typeface="微软雅黑" panose="020B0503020204020204" charset="-122"/>
                </a:rPr>
                <a:t>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牺牲玉帛，弗敢加也。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曹刿论战</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古义：</a:t>
              </a:r>
              <a:r>
                <a:rPr lang="en-US" altLang="zh-CN" sz="1695" dirty="0">
                  <a:latin typeface="微软雅黑" panose="020B0503020204020204" charset="-122"/>
                  <a:ea typeface="微软雅黑" panose="020B0503020204020204" charset="-122"/>
                </a:rPr>
                <a:t>________________________________  </a:t>
              </a:r>
              <a:r>
                <a:rPr lang="zh-CN" altLang="en-US" sz="1695" dirty="0">
                  <a:latin typeface="微软雅黑" panose="020B0503020204020204" charset="-122"/>
                  <a:ea typeface="微软雅黑" panose="020B0503020204020204" charset="-122"/>
                </a:rPr>
                <a:t>今义：</a:t>
              </a:r>
              <a:r>
                <a:rPr lang="en-US" altLang="zh-CN" sz="1695" dirty="0">
                  <a:latin typeface="微软雅黑" panose="020B0503020204020204" charset="-122"/>
                  <a:ea typeface="微软雅黑" panose="020B0503020204020204" charset="-122"/>
                </a:rPr>
                <a:t>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大江东去，浪淘尽，千古风流人物。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念奴娇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赤壁怀古</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古义：</a:t>
              </a:r>
              <a:r>
                <a:rPr lang="en-US" altLang="zh-CN" sz="1695" dirty="0">
                  <a:latin typeface="微软雅黑" panose="020B0503020204020204" charset="-122"/>
                  <a:ea typeface="微软雅黑" panose="020B0503020204020204" charset="-122"/>
                </a:rPr>
                <a:t>________________________________  </a:t>
              </a:r>
              <a:r>
                <a:rPr lang="zh-CN" altLang="en-US" sz="1695" dirty="0">
                  <a:latin typeface="微软雅黑" panose="020B0503020204020204" charset="-122"/>
                  <a:ea typeface="微软雅黑" panose="020B0503020204020204" charset="-122"/>
                </a:rPr>
                <a:t>今义：</a:t>
              </a:r>
              <a:r>
                <a:rPr lang="en-US" altLang="zh-CN" sz="1695" dirty="0">
                  <a:latin typeface="微软雅黑" panose="020B0503020204020204" charset="-122"/>
                  <a:ea typeface="微软雅黑" panose="020B0503020204020204" charset="-122"/>
                </a:rPr>
                <a:t>________________________________</a:t>
              </a:r>
              <a:endParaRPr lang="en-US" altLang="zh-CN" sz="1695" dirty="0">
                <a:latin typeface="微软雅黑" panose="020B0503020204020204" charset="-122"/>
                <a:ea typeface="微软雅黑" panose="020B0503020204020204" charset="-122"/>
              </a:endParaRPr>
            </a:p>
          </p:txBody>
        </p:sp>
        <p:sp>
          <p:nvSpPr>
            <p:cNvPr id="14" name="TextBox 75"/>
            <p:cNvSpPr txBox="1"/>
            <p:nvPr/>
          </p:nvSpPr>
          <p:spPr>
            <a:xfrm>
              <a:off x="2030015" y="5027616"/>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75"/>
            <p:cNvSpPr txBox="1"/>
            <p:nvPr/>
          </p:nvSpPr>
          <p:spPr>
            <a:xfrm>
              <a:off x="1780475" y="6765336"/>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6" name="TextBox 75"/>
            <p:cNvSpPr txBox="1"/>
            <p:nvPr/>
          </p:nvSpPr>
          <p:spPr>
            <a:xfrm>
              <a:off x="7993212" y="8533189"/>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23549" y="2054184"/>
            <a:ext cx="7752002" cy="319262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8244" y="2043565"/>
            <a:ext cx="7669534"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褒义词。今义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令人怜悯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中性词。</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指祭祀用的猪、牛、羊等祭品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中性词。今义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指为正义而舍弃生命或其他利益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褒义词。</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指杰出、英俊、有才华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褒义词。今义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多指轻浮放荡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含贬义。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92842" y="1932730"/>
            <a:ext cx="7697024" cy="145034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5. </a:t>
            </a:r>
            <a:r>
              <a:rPr lang="zh-CN" altLang="en-US" sz="1695" dirty="0">
                <a:latin typeface="微软雅黑" panose="020B0503020204020204" charset="-122"/>
                <a:ea typeface="微软雅黑" panose="020B0503020204020204" charset="-122"/>
              </a:rPr>
              <a:t>名称说法的演变</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有些时候古文中用某词表示某一意思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但现代汉语中已不再使用该词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而是换用别的词语表示了。如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目”现在已换用“眼睛”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寡”现在已换用“少”</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足”现在已换用“脚”。</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613592" y="2043565"/>
            <a:ext cx="7697024" cy="2809875"/>
            <a:chOff x="1594572" y="3060750"/>
            <a:chExt cx="20002640" cy="7302163"/>
          </a:xfrm>
        </p:grpSpPr>
        <p:sp>
          <p:nvSpPr>
            <p:cNvPr id="69" name="TextBox 68"/>
            <p:cNvSpPr txBox="1"/>
            <p:nvPr/>
          </p:nvSpPr>
          <p:spPr>
            <a:xfrm>
              <a:off x="1594572" y="3060750"/>
              <a:ext cx="20002640" cy="7302163"/>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12.  </a:t>
              </a:r>
              <a:r>
                <a:rPr lang="zh-CN" altLang="en-US" sz="1695" dirty="0">
                  <a:latin typeface="微软雅黑" panose="020B0503020204020204" charset="-122"/>
                  <a:ea typeface="微软雅黑" panose="020B0503020204020204" charset="-122"/>
                </a:rPr>
                <a:t>解释下列加点词语的古义和今义。</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读书欲睡，引锥自刺其股。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战国策</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古义：</a:t>
              </a:r>
              <a:r>
                <a:rPr lang="en-US" altLang="zh-CN" sz="1695" dirty="0">
                  <a:latin typeface="微软雅黑" panose="020B0503020204020204" charset="-122"/>
                  <a:ea typeface="微软雅黑" panose="020B0503020204020204" charset="-122"/>
                </a:rPr>
                <a:t>______________________________    </a:t>
              </a:r>
              <a:r>
                <a:rPr lang="zh-CN" altLang="en-US" sz="1695" dirty="0">
                  <a:latin typeface="微软雅黑" panose="020B0503020204020204" charset="-122"/>
                  <a:ea typeface="微软雅黑" panose="020B0503020204020204" charset="-122"/>
                </a:rPr>
                <a:t>今义：</a:t>
              </a:r>
              <a:r>
                <a:rPr lang="en-US" altLang="zh-CN" sz="1695" dirty="0">
                  <a:latin typeface="微软雅黑" panose="020B0503020204020204" charset="-122"/>
                  <a:ea typeface="微软雅黑" panose="020B0503020204020204" charset="-122"/>
                </a:rPr>
                <a:t>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愿为市鞍马。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木兰诗</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古义：</a:t>
              </a:r>
              <a:r>
                <a:rPr lang="en-US" altLang="zh-CN" sz="1695" dirty="0">
                  <a:latin typeface="微软雅黑" panose="020B0503020204020204" charset="-122"/>
                  <a:ea typeface="微软雅黑" panose="020B0503020204020204" charset="-122"/>
                </a:rPr>
                <a:t>______________________________    </a:t>
              </a:r>
              <a:r>
                <a:rPr lang="zh-CN" altLang="en-US" sz="1695" dirty="0">
                  <a:latin typeface="微软雅黑" panose="020B0503020204020204" charset="-122"/>
                  <a:ea typeface="微软雅黑" panose="020B0503020204020204" charset="-122"/>
                </a:rPr>
                <a:t>今义：</a:t>
              </a:r>
              <a:r>
                <a:rPr lang="en-US" altLang="zh-CN" sz="1695" dirty="0">
                  <a:latin typeface="微软雅黑" panose="020B0503020204020204" charset="-122"/>
                  <a:ea typeface="微软雅黑" panose="020B0503020204020204" charset="-122"/>
                </a:rPr>
                <a:t>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多谢后世人，戒之慎勿忘！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孔雀东南飞</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古义：</a:t>
              </a:r>
              <a:r>
                <a:rPr lang="en-US" altLang="zh-CN" sz="1695" dirty="0">
                  <a:latin typeface="微软雅黑" panose="020B0503020204020204" charset="-122"/>
                  <a:ea typeface="微软雅黑" panose="020B0503020204020204" charset="-122"/>
                </a:rPr>
                <a:t>______________________________    </a:t>
              </a:r>
              <a:r>
                <a:rPr lang="zh-CN" altLang="en-US" sz="1695" dirty="0">
                  <a:latin typeface="微软雅黑" panose="020B0503020204020204" charset="-122"/>
                  <a:ea typeface="微软雅黑" panose="020B0503020204020204" charset="-122"/>
                </a:rPr>
                <a:t>今义：</a:t>
              </a:r>
              <a:r>
                <a:rPr lang="en-US" altLang="zh-CN" sz="1695" dirty="0">
                  <a:latin typeface="微软雅黑" panose="020B0503020204020204" charset="-122"/>
                  <a:ea typeface="微软雅黑" panose="020B0503020204020204" charset="-122"/>
                </a:rPr>
                <a:t>______________________________</a:t>
              </a:r>
              <a:endParaRPr lang="en-US" altLang="zh-CN" sz="1695" dirty="0">
                <a:latin typeface="微软雅黑" panose="020B0503020204020204" charset="-122"/>
                <a:ea typeface="微软雅黑" panose="020B0503020204020204" charset="-122"/>
              </a:endParaRPr>
            </a:p>
          </p:txBody>
        </p:sp>
        <p:sp>
          <p:nvSpPr>
            <p:cNvPr id="14" name="TextBox 75"/>
            <p:cNvSpPr txBox="1"/>
            <p:nvPr/>
          </p:nvSpPr>
          <p:spPr>
            <a:xfrm>
              <a:off x="6841084" y="522082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5" name="TextBox 75"/>
            <p:cNvSpPr txBox="1"/>
            <p:nvPr/>
          </p:nvSpPr>
          <p:spPr>
            <a:xfrm>
              <a:off x="2376588" y="6949013"/>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6" name="TextBox 75"/>
            <p:cNvSpPr txBox="1"/>
            <p:nvPr/>
          </p:nvSpPr>
          <p:spPr>
            <a:xfrm>
              <a:off x="1756268" y="8709164"/>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625240" y="2530139"/>
            <a:ext cx="7752002" cy="9037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669935" y="2519519"/>
            <a:ext cx="7669534" cy="77089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大腿。今义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量词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用于成条的东西。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买。今义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集市。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古义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告诉。今义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感谢。</a:t>
            </a:r>
            <a:endParaRPr lang="zh-CN" altLang="en-US" sz="169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697024" cy="213042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下列对文中加点的词语相关内容的解说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诸子百家是先秦至汉初学术派别的总称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其中又以道、法、农三家影响最深远。</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a:t>
            </a:r>
            <a:r>
              <a:rPr lang="zh-CN" altLang="en-US" sz="1695" dirty="0">
                <a:latin typeface="微软雅黑" panose="020B0503020204020204" charset="-122"/>
                <a:ea typeface="微软雅黑" panose="020B0503020204020204" charset="-122"/>
              </a:rPr>
              <a:t>诏令作为古代的文体名称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是以皇帝的名义所发布的各种命令、文告的总称。</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a:t>
            </a:r>
            <a:r>
              <a:rPr lang="zh-CN" altLang="en-US" sz="1695" dirty="0">
                <a:latin typeface="微软雅黑" panose="020B0503020204020204" charset="-122"/>
                <a:ea typeface="微软雅黑" panose="020B0503020204020204" charset="-122"/>
              </a:rPr>
              <a:t>礼乐指礼制和音乐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古代帝王常常用兴礼乐作为手段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以维护社会秩序的稳定。</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a:t>
            </a:r>
            <a:r>
              <a:rPr lang="zh-CN" altLang="en-US" sz="1695" dirty="0">
                <a:latin typeface="微软雅黑" panose="020B0503020204020204" charset="-122"/>
                <a:ea typeface="微软雅黑" panose="020B0503020204020204" charset="-122"/>
              </a:rPr>
              <a:t>就国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是指受到君主分封并获得领地后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受封者前往领地居住并进行统治管理。</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50000"/>
                  <a:lumOff val="50000"/>
                </a:schemeClr>
              </a:solidFill>
              <a:latin typeface="微软雅黑" panose="020B0503020204020204" charset="-122"/>
              <a:ea typeface="微软雅黑" panose="020B0503020204020204" charset="-122"/>
            </a:endParaRPr>
          </a:p>
        </p:txBody>
      </p:sp>
      <p:sp>
        <p:nvSpPr>
          <p:cNvPr id="14" name="矩形 13"/>
          <p:cNvSpPr/>
          <p:nvPr/>
        </p:nvSpPr>
        <p:spPr>
          <a:xfrm>
            <a:off x="773242" y="3733796"/>
            <a:ext cx="7559577" cy="15944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751039" y="3852348"/>
            <a:ext cx="7587066"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本题考查了解并掌握常见的古代文化常识的能力。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选项中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诸子百家是对先秦时期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春秋战国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各学术派别的总称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以法家、道家、墨家、儒家影响最为深远。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443464" y="1972063"/>
            <a:ext cx="7977109" cy="3457575"/>
            <a:chOff x="1152452" y="2874936"/>
            <a:chExt cx="20730512" cy="8985373"/>
          </a:xfrm>
        </p:grpSpPr>
        <p:sp>
          <p:nvSpPr>
            <p:cNvPr id="69" name="TextBox 68"/>
            <p:cNvSpPr txBox="1"/>
            <p:nvPr/>
          </p:nvSpPr>
          <p:spPr>
            <a:xfrm>
              <a:off x="1880324" y="2874936"/>
              <a:ext cx="20002640" cy="8985373"/>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由于词语在发展过程中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词义或扩大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或缩小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或转移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所以我们在阅读文言文时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必须注意古今异义词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以免理解时产生偏差。</a:t>
              </a:r>
              <a:endParaRPr lang="en-US" altLang="zh-CN" sz="1695" dirty="0">
                <a:latin typeface="微软雅黑" panose="020B0503020204020204" charset="-122"/>
                <a:ea typeface="微软雅黑" panose="020B0503020204020204" charset="-122"/>
              </a:endParaRPr>
            </a:p>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13.</a:t>
              </a:r>
              <a:r>
                <a:rPr lang="en-US" altLang="zh-CN" sz="1695" b="1" dirty="0">
                  <a:solidFill>
                    <a:schemeClr val="tx1">
                      <a:lumMod val="50000"/>
                      <a:lumOff val="50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周经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字伯常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刑部尚书瑄子也。天顺四年进士。改庶吉士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授检讨。成化中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历侍读、中允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侍孝宗于东宫。经刚介方正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好强谏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虽重忤旨不恤。宦官、贵戚皆惮而疾之。太监李广死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帝得朝臣与馈遗簿籍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大怒。科道因劾诸臣交通状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有及经者。经上疏曰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昨科道劾廷臣奔竞李广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阑入臣名。虽蒙恩不问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实含伤忍痛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无以自明。</a:t>
              </a:r>
              <a:endParaRPr lang="en-US" altLang="zh-CN" sz="1695" dirty="0">
                <a:latin typeface="微软雅黑" panose="020B0503020204020204" charset="-122"/>
                <a:ea typeface="微软雅黑" panose="020B0503020204020204" charset="-122"/>
              </a:endParaRPr>
            </a:p>
            <a:p>
              <a:pPr>
                <a:lnSpc>
                  <a:spcPct val="130000"/>
                </a:lnSpc>
              </a:pPr>
              <a:r>
                <a:rPr lang="en-US" altLang="zh-CN" sz="1540" b="1"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TextBox 75"/>
            <p:cNvSpPr txBox="1"/>
            <p:nvPr/>
          </p:nvSpPr>
          <p:spPr>
            <a:xfrm>
              <a:off x="16562164" y="6754493"/>
              <a:ext cx="2857520" cy="1067683"/>
            </a:xfrm>
            <a:prstGeom prst="rect">
              <a:avLst/>
            </a:prstGeom>
            <a:noFill/>
          </p:spPr>
          <p:txBody>
            <a:bodyPr wrap="square" rtlCol="0" anchor="ctr" anchorCtr="1">
              <a:spAutoFit/>
            </a:bodyPr>
            <a:lstStyle/>
            <a:p>
              <a:r>
                <a:rPr lang="en-US" altLang="zh-CN" sz="2080" kern="10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9" name="TextBox 75"/>
            <p:cNvSpPr txBox="1"/>
            <p:nvPr/>
          </p:nvSpPr>
          <p:spPr>
            <a:xfrm>
              <a:off x="9649396" y="7677194"/>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75"/>
            <p:cNvSpPr txBox="1"/>
            <p:nvPr/>
          </p:nvSpPr>
          <p:spPr>
            <a:xfrm>
              <a:off x="1152452" y="846118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75"/>
            <p:cNvSpPr txBox="1"/>
            <p:nvPr/>
          </p:nvSpPr>
          <p:spPr>
            <a:xfrm>
              <a:off x="16562164" y="8460337"/>
              <a:ext cx="2857520" cy="1067683"/>
            </a:xfrm>
            <a:prstGeom prst="rect">
              <a:avLst/>
            </a:prstGeom>
            <a:noFill/>
          </p:spPr>
          <p:txBody>
            <a:bodyPr wrap="square" rtlCol="0" anchor="ctr" anchorCtr="1">
              <a:spAutoFit/>
            </a:bodyPr>
            <a:lstStyle/>
            <a:p>
              <a:r>
                <a:rPr lang="en-US" altLang="zh-CN" sz="2080" kern="10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75"/>
            <p:cNvSpPr txBox="1"/>
            <p:nvPr/>
          </p:nvSpPr>
          <p:spPr>
            <a:xfrm>
              <a:off x="7705180" y="9467448"/>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23549" y="1972063"/>
            <a:ext cx="7760208" cy="2130425"/>
            <a:chOff x="1880324" y="2874936"/>
            <a:chExt cx="20166841" cy="5536442"/>
          </a:xfrm>
        </p:grpSpPr>
        <p:sp>
          <p:nvSpPr>
            <p:cNvPr id="69" name="TextBox 68"/>
            <p:cNvSpPr txBox="1"/>
            <p:nvPr/>
          </p:nvSpPr>
          <p:spPr>
            <a:xfrm>
              <a:off x="1880324" y="2874936"/>
              <a:ext cx="20002640" cy="5536442"/>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夫人奔竞李广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冀其进言左右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图宠眷耳。陛下试思广在时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曾言及臣否。且交结馈遗簿籍具在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乞检曾否有臣姓名。更严鞫广家人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臣但有寸金、尺帛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即治臣交结之罪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斩首市曹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以为奔竞无耻之戒。若无干涉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亦乞为臣洗雪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庶得展布四体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终事圣明。若令含污忍垢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即死填沟壑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目且不瞑。”帝慰答之。十三年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星变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自陈乞休。报许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赐敕驰驿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加太子太保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以侣钟代。</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明史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列传七十一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
          <p:nvSpPr>
            <p:cNvPr id="8" name="TextBox 75"/>
            <p:cNvSpPr txBox="1"/>
            <p:nvPr/>
          </p:nvSpPr>
          <p:spPr>
            <a:xfrm>
              <a:off x="12961764" y="4068693"/>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9" name="TextBox 75"/>
            <p:cNvSpPr txBox="1"/>
            <p:nvPr/>
          </p:nvSpPr>
          <p:spPr>
            <a:xfrm>
              <a:off x="4230127" y="4960960"/>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75"/>
            <p:cNvSpPr txBox="1"/>
            <p:nvPr/>
          </p:nvSpPr>
          <p:spPr>
            <a:xfrm>
              <a:off x="10211927" y="4960960"/>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75"/>
            <p:cNvSpPr txBox="1"/>
            <p:nvPr/>
          </p:nvSpPr>
          <p:spPr>
            <a:xfrm>
              <a:off x="19189645" y="5884290"/>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723549" y="1972063"/>
            <a:ext cx="7697024" cy="4169410"/>
            <a:chOff x="1880324" y="2874936"/>
            <a:chExt cx="20002640" cy="10835254"/>
          </a:xfrm>
        </p:grpSpPr>
        <p:sp>
          <p:nvSpPr>
            <p:cNvPr id="69" name="TextBox 68"/>
            <p:cNvSpPr txBox="1"/>
            <p:nvPr/>
          </p:nvSpPr>
          <p:spPr>
            <a:xfrm>
              <a:off x="1880324" y="2874936"/>
              <a:ext cx="20002640" cy="10835254"/>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改庶吉士，授检讨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检讨：</a:t>
              </a:r>
              <a:r>
                <a:rPr lang="en-US" altLang="zh-CN" sz="1695" dirty="0">
                  <a:latin typeface="微软雅黑" panose="020B0503020204020204" charset="-122"/>
                  <a:ea typeface="微软雅黑" panose="020B0503020204020204" charset="-122"/>
                </a:rPr>
                <a:t>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经刚介方正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方正：</a:t>
              </a:r>
              <a:r>
                <a:rPr lang="en-US" altLang="zh-CN" sz="1695" dirty="0">
                  <a:latin typeface="微软雅黑" panose="020B0503020204020204" charset="-122"/>
                  <a:ea typeface="微软雅黑" panose="020B0503020204020204" charset="-122"/>
                </a:rPr>
                <a:t>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宦官、贵戚皆惮而疾之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疾：</a:t>
              </a:r>
              <a:r>
                <a:rPr lang="en-US" altLang="zh-CN" sz="1695" dirty="0">
                  <a:latin typeface="微软雅黑" panose="020B0503020204020204" charset="-122"/>
                  <a:ea typeface="微软雅黑" panose="020B0503020204020204" charset="-122"/>
                </a:rPr>
                <a:t>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科道因劾诸臣交通状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交通：</a:t>
              </a:r>
              <a:r>
                <a:rPr lang="en-US" altLang="zh-CN" sz="1695" dirty="0">
                  <a:latin typeface="微软雅黑" panose="020B0503020204020204" charset="-122"/>
                  <a:ea typeface="微软雅黑" panose="020B0503020204020204" charset="-122"/>
                </a:rPr>
                <a:t>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昨科道劾廷臣奔竞李广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竞：</a:t>
              </a:r>
              <a:r>
                <a:rPr lang="en-US" altLang="zh-CN" sz="1695" dirty="0">
                  <a:latin typeface="微软雅黑" panose="020B0503020204020204" charset="-122"/>
                  <a:ea typeface="微软雅黑" panose="020B0503020204020204" charset="-122"/>
                </a:rPr>
                <a:t>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
          <p:nvSpPr>
            <p:cNvPr id="8" name="TextBox 75"/>
            <p:cNvSpPr txBox="1"/>
            <p:nvPr/>
          </p:nvSpPr>
          <p:spPr>
            <a:xfrm>
              <a:off x="5040884" y="3220038"/>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9" name="TextBox 75"/>
            <p:cNvSpPr txBox="1"/>
            <p:nvPr/>
          </p:nvSpPr>
          <p:spPr>
            <a:xfrm>
              <a:off x="3515613" y="501236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75"/>
            <p:cNvSpPr txBox="1"/>
            <p:nvPr/>
          </p:nvSpPr>
          <p:spPr>
            <a:xfrm>
              <a:off x="5976988" y="678059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75"/>
            <p:cNvSpPr txBox="1"/>
            <p:nvPr/>
          </p:nvSpPr>
          <p:spPr>
            <a:xfrm>
              <a:off x="5067106" y="8568017"/>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2" name="TextBox 75"/>
            <p:cNvSpPr txBox="1"/>
            <p:nvPr/>
          </p:nvSpPr>
          <p:spPr>
            <a:xfrm>
              <a:off x="5400924" y="1026138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613592" y="1972063"/>
            <a:ext cx="7806981" cy="3149600"/>
            <a:chOff x="1594572" y="2874936"/>
            <a:chExt cx="20288392" cy="8185023"/>
          </a:xfrm>
        </p:grpSpPr>
        <p:sp>
          <p:nvSpPr>
            <p:cNvPr id="69" name="TextBox 68"/>
            <p:cNvSpPr txBox="1"/>
            <p:nvPr/>
          </p:nvSpPr>
          <p:spPr>
            <a:xfrm>
              <a:off x="1880324" y="2874936"/>
              <a:ext cx="20002640" cy="8185023"/>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臣但有寸金、尺帛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但：</a:t>
              </a:r>
              <a:r>
                <a:rPr lang="en-US" altLang="zh-CN" sz="1695" dirty="0">
                  <a:latin typeface="微软雅黑" panose="020B0503020204020204" charset="-122"/>
                  <a:ea typeface="微软雅黑" panose="020B0503020204020204" charset="-122"/>
                </a:rPr>
                <a:t>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(7)</a:t>
              </a:r>
              <a:r>
                <a:rPr lang="zh-CN" altLang="en-US" sz="1695" dirty="0">
                  <a:latin typeface="微软雅黑" panose="020B0503020204020204" charset="-122"/>
                  <a:ea typeface="微软雅黑" panose="020B0503020204020204" charset="-122"/>
                </a:rPr>
                <a:t>以为奔竞无耻之戒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以为：</a:t>
              </a:r>
              <a:r>
                <a:rPr lang="en-US" altLang="zh-CN" sz="1695" dirty="0">
                  <a:latin typeface="微软雅黑" panose="020B0503020204020204" charset="-122"/>
                  <a:ea typeface="微软雅黑" panose="020B0503020204020204" charset="-122"/>
                </a:rPr>
                <a:t>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(8)</a:t>
              </a:r>
              <a:r>
                <a:rPr lang="zh-CN" altLang="en-US" sz="1695" dirty="0">
                  <a:latin typeface="微软雅黑" panose="020B0503020204020204" charset="-122"/>
                  <a:ea typeface="微软雅黑" panose="020B0503020204020204" charset="-122"/>
                </a:rPr>
                <a:t>若无干涉，亦乞为臣洗雪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干涉：</a:t>
              </a:r>
              <a:r>
                <a:rPr lang="en-US" altLang="zh-CN" sz="1695" dirty="0">
                  <a:latin typeface="微软雅黑" panose="020B0503020204020204" charset="-122"/>
                  <a:ea typeface="微软雅黑" panose="020B0503020204020204" charset="-122"/>
                </a:rPr>
                <a:t>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(9)</a:t>
              </a:r>
              <a:r>
                <a:rPr lang="zh-CN" altLang="en-US" sz="1695" dirty="0">
                  <a:latin typeface="微软雅黑" panose="020B0503020204020204" charset="-122"/>
                  <a:ea typeface="微软雅黑" panose="020B0503020204020204" charset="-122"/>
                </a:rPr>
                <a:t>报许，赐敕驰驿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报：</a:t>
              </a:r>
              <a:r>
                <a:rPr lang="en-US" altLang="zh-CN" sz="1695" dirty="0">
                  <a:latin typeface="微软雅黑" panose="020B0503020204020204" charset="-122"/>
                  <a:ea typeface="微软雅黑" panose="020B0503020204020204" charset="-122"/>
                </a:rPr>
                <a:t>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endParaRPr lang="en-US" altLang="zh-CN" sz="1695" dirty="0">
                <a:latin typeface="微软雅黑" panose="020B0503020204020204" charset="-122"/>
                <a:ea typeface="微软雅黑" panose="020B0503020204020204" charset="-122"/>
              </a:endParaRPr>
            </a:p>
          </p:txBody>
        </p:sp>
        <p:sp>
          <p:nvSpPr>
            <p:cNvPr id="9" name="TextBox 75"/>
            <p:cNvSpPr txBox="1"/>
            <p:nvPr/>
          </p:nvSpPr>
          <p:spPr>
            <a:xfrm>
              <a:off x="1776387" y="4940010"/>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75"/>
            <p:cNvSpPr txBox="1"/>
            <p:nvPr/>
          </p:nvSpPr>
          <p:spPr>
            <a:xfrm>
              <a:off x="2048111" y="326383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1" name="TextBox 75"/>
            <p:cNvSpPr txBox="1"/>
            <p:nvPr/>
          </p:nvSpPr>
          <p:spPr>
            <a:xfrm>
              <a:off x="2869244" y="6725519"/>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75"/>
            <p:cNvSpPr txBox="1"/>
            <p:nvPr/>
          </p:nvSpPr>
          <p:spPr>
            <a:xfrm>
              <a:off x="1944540" y="7885117"/>
              <a:ext cx="2857520" cy="1067683"/>
            </a:xfrm>
            <a:prstGeom prst="rect">
              <a:avLst/>
            </a:prstGeom>
            <a:noFill/>
          </p:spPr>
          <p:txBody>
            <a:bodyPr wrap="square" rtlCol="0" anchor="ctr" anchorCtr="1">
              <a:spAutoFit/>
            </a:bodyPr>
            <a:lstStyle/>
            <a:p>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16" name="TextBox 75"/>
            <p:cNvSpPr txBox="1"/>
            <p:nvPr/>
          </p:nvSpPr>
          <p:spPr>
            <a:xfrm>
              <a:off x="1594572" y="8452075"/>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a:t>
              </a:r>
              <a:r>
                <a:rPr lang="en-US" altLang="zh-CN"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208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665134" y="1960439"/>
            <a:ext cx="7810418" cy="35467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5968" y="1960439"/>
            <a:ext cx="7669534" cy="382968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官职名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掌管国史修订编纂的官员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端方正直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品行端正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憎恨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厌恶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勾结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争着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竞相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;(6)</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;(7)</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;(8)</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牵涉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;(9)</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回复。</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周经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字伯常</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是刑部尚书周瑄的儿子。天顺四年考中进士。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改任庶吉士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被授予检讨职位。成化年间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先后做过侍读、中允</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在东宫侍奉孝宗。周经刚强耿直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喜欢极力劝谏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即使深深违逆皇上的旨意也不顾及。宦官、贵戚都害怕并且憎恨他。太监李广死了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皇帝得到朝中大臣参与赠送李广财物的账簿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非常生气。科道官员趁机弹劾各大臣勾结李广的情状</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有人提到了周经。周经上疏辩解说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昨天科道官员弹劾朝廷大臣争着投靠李广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奏章中</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收录了我的名字。虽然蒙受皇上恩德没有被审问</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我实在是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感到无比冤枉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含伤忍痛</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没有办法来证明自己。人们</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665134" y="1960439"/>
            <a:ext cx="7810418" cy="35467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5968" y="1960439"/>
            <a:ext cx="7669534" cy="2809875"/>
          </a:xfrm>
          <a:prstGeom prst="rect">
            <a:avLst/>
          </a:prstGeom>
        </p:spPr>
        <p:txBody>
          <a:bodyPr wrap="square">
            <a:spAutoFit/>
          </a:bodyPr>
          <a:lstStyle/>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争相投靠李广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希望他能在皇上面前多说好话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图的就是您的宠幸眷顾啊。陛下您试着想想李广活着的时候</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曾经谈到我没有。况且勾结李广赠送他物品的账簿都在</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请求检查上面有没有我的姓名。还应该严厉审问李广的家人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我只要有一点财物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进献李广</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就惩治我勾结李广的罪过</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在集市上斩首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作为对争着投靠李广等无耻行为的警诫。如果没有关涉</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也请皇上替我洗刷耻辱</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或许能让我施展才能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终生侍奉圣明的皇上。如果让我带着侮辱忍受诟骂</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即使我死了</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我的眼睛也不能闭上。”皇帝安慰并答复了他。弘治十三年</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星宿变化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周经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自己陈说请求退休。皇帝回复许可</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并下诏他可以驾乘驿马出京</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加封他为太子太保</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让侣钟代替他。</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770890"/>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类型四　偏义复词和同义复词</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56723" y="2367214"/>
          <a:ext cx="7763510" cy="3909060"/>
        </p:xfrm>
        <a:graphic>
          <a:graphicData uri="http://schemas.openxmlformats.org/drawingml/2006/table">
            <a:tbl>
              <a:tblPr firstRow="1" firstCol="1" bandRow="1">
                <a:tableStyleId>{5940675A-B579-460E-94D1-54222C63F5DA}</a:tableStyleId>
              </a:tblPr>
              <a:tblGrid>
                <a:gridCol w="526415"/>
                <a:gridCol w="812165"/>
                <a:gridCol w="6424930"/>
              </a:tblGrid>
              <a:tr h="33655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gridSpan="2">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释义</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hMerge="1">
                  <a:tcPr/>
                </a:tc>
              </a:tr>
              <a:tr h="1346200">
                <a:tc rowSpan="2">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偏义</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复词</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gridSpan="2">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古汉语中有少量的双音节词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偏义复词是其中特殊的一类。这类词由两个意义相近、相关或相反的语素构成</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而在特定的语境中</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其词义却偏在一个语素上</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另一个语素只起陪衬作用。不了解这类词的特点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就会产生误解。为避免误解</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要紧扣语境加以揣摩</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hMerge="1">
                  <a:tcPr/>
                </a:tc>
              </a:tr>
              <a:tr h="2226310">
                <a:tc vMerge="1">
                  <a:tcPr/>
                </a:tc>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语素意</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义相反</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“契阔谈</a:t>
                      </a:r>
                      <a:r>
                        <a:rPr lang="en-US" alt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心念旧恩”</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曹操《短歌行》</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中“契阔”的“契”是“投合”</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“阔”是“疏远”</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在这里是偏用“契”的意义。“契阔谈</a:t>
                      </a:r>
                      <a:r>
                        <a:rPr lang="en-US" altLang="zh-CN" sz="1695" kern="100" dirty="0">
                          <a:solidFill>
                            <a:schemeClr val="tx1"/>
                          </a:solidFill>
                          <a:effectLst/>
                          <a:latin typeface="微软雅黑" panose="020B0503020204020204" charset="-122"/>
                          <a:ea typeface="微软雅黑" panose="020B0503020204020204" charset="-122"/>
                        </a:rPr>
                        <a:t>      </a:t>
                      </a:r>
                      <a:r>
                        <a:rPr lang="zh-CN" sz="1695" kern="100" dirty="0">
                          <a:solidFill>
                            <a:schemeClr val="tx1"/>
                          </a:solidFill>
                          <a:effectLst/>
                          <a:latin typeface="微软雅黑" panose="020B0503020204020204" charset="-122"/>
                          <a:ea typeface="微软雅黑" panose="020B0503020204020204" charset="-122"/>
                        </a:rPr>
                        <a:t>”意为“久别重逢</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欢饮畅谈”</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272128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03500" y="4121718"/>
            <a:ext cx="285811" cy="318475"/>
          </a:xfrm>
          <a:prstGeom prst="rect">
            <a:avLst/>
          </a:prstGeom>
        </p:spPr>
      </p:pic>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244530" y="4826408"/>
            <a:ext cx="304796" cy="339629"/>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13592" y="2465471"/>
          <a:ext cx="7763510" cy="2747010"/>
        </p:xfrm>
        <a:graphic>
          <a:graphicData uri="http://schemas.openxmlformats.org/drawingml/2006/table">
            <a:tbl>
              <a:tblPr firstRow="1" firstCol="1" bandRow="1">
                <a:tableStyleId>{5940675A-B579-460E-94D1-54222C63F5DA}</a:tableStyleId>
              </a:tblPr>
              <a:tblGrid>
                <a:gridCol w="526415"/>
                <a:gridCol w="1228090"/>
                <a:gridCol w="6009005"/>
              </a:tblGrid>
              <a:tr h="33655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gridSpan="2">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释义</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hMerge="1">
                  <a:tcPr/>
                </a:tc>
              </a:tr>
              <a:tr h="1400810">
                <a:tc>
                  <a:txBody>
                    <a:bodyPr/>
                    <a:lstStyle/>
                    <a:p>
                      <a:pPr marL="0" algn="ctr" defTabSz="2118995" rtl="0" eaLnBrk="1" latinLnBrk="0" hangingPunct="1">
                        <a:lnSpc>
                          <a:spcPct val="130000"/>
                        </a:lnSpc>
                        <a:spcAft>
                          <a:spcPts val="0"/>
                        </a:spcAft>
                      </a:pPr>
                      <a:r>
                        <a:rPr lang="zh-CN" altLang="zh-CN" sz="1695" kern="100" dirty="0">
                          <a:solidFill>
                            <a:schemeClr val="tx1"/>
                          </a:solidFill>
                          <a:effectLst/>
                          <a:latin typeface="微软雅黑" panose="020B0503020204020204" charset="-122"/>
                          <a:ea typeface="微软雅黑" panose="020B0503020204020204" charset="-122"/>
                          <a:cs typeface="+mn-cs"/>
                        </a:rPr>
                        <a:t>偏义</a:t>
                      </a:r>
                      <a:endParaRPr lang="zh-CN" altLang="zh-CN" sz="1695" kern="100" dirty="0">
                        <a:solidFill>
                          <a:schemeClr val="tx1"/>
                        </a:solidFill>
                        <a:effectLst/>
                        <a:latin typeface="微软雅黑" panose="020B0503020204020204" charset="-122"/>
                        <a:ea typeface="微软雅黑" panose="020B0503020204020204" charset="-122"/>
                        <a:cs typeface="+mn-cs"/>
                      </a:endParaRPr>
                    </a:p>
                    <a:p>
                      <a:pPr marL="0" algn="ctr" defTabSz="2118995" rtl="0" eaLnBrk="1" latinLnBrk="0" hangingPunct="1">
                        <a:lnSpc>
                          <a:spcPct val="130000"/>
                        </a:lnSpc>
                        <a:spcAft>
                          <a:spcPts val="0"/>
                        </a:spcAft>
                      </a:pPr>
                      <a:r>
                        <a:rPr lang="zh-CN" altLang="zh-CN" sz="1695" kern="100" dirty="0">
                          <a:solidFill>
                            <a:schemeClr val="tx1"/>
                          </a:solidFill>
                          <a:effectLst/>
                          <a:latin typeface="微软雅黑" panose="020B0503020204020204" charset="-122"/>
                          <a:ea typeface="微软雅黑" panose="020B0503020204020204" charset="-122"/>
                          <a:cs typeface="+mn-cs"/>
                        </a:rPr>
                        <a:t>复词</a:t>
                      </a:r>
                      <a:endParaRPr lang="zh-CN" altLang="en-US" sz="1695" kern="100" dirty="0">
                        <a:solidFill>
                          <a:schemeClr val="tx1"/>
                        </a:solidFill>
                        <a:effectLst/>
                        <a:latin typeface="微软雅黑" panose="020B0503020204020204" charset="-122"/>
                        <a:ea typeface="微软雅黑" panose="020B0503020204020204" charset="-122"/>
                        <a:cs typeface="+mn-cs"/>
                      </a:endParaRPr>
                    </a:p>
                  </a:txBody>
                  <a:tcPr marL="35186" marR="35186" marT="17593" marB="17593"/>
                </a:tc>
                <a:tc>
                  <a:txBody>
                    <a:bodyPr/>
                    <a:lstStyle/>
                    <a:p>
                      <a:pPr marL="0" algn="ctr" defTabSz="2118995" rtl="0" eaLnBrk="1" latinLnBrk="0" hangingPunct="1">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cs typeface="+mn-cs"/>
                        </a:rPr>
                        <a:t>语素意</a:t>
                      </a:r>
                      <a:endParaRPr lang="zh-CN" altLang="en-US" sz="1695" kern="100" dirty="0">
                        <a:solidFill>
                          <a:schemeClr val="tx1"/>
                        </a:solidFill>
                        <a:effectLst/>
                        <a:latin typeface="微软雅黑" panose="020B0503020204020204" charset="-122"/>
                        <a:ea typeface="微软雅黑" panose="020B0503020204020204" charset="-122"/>
                        <a:cs typeface="+mn-cs"/>
                      </a:endParaRPr>
                    </a:p>
                    <a:p>
                      <a:pPr marL="0" algn="ctr" defTabSz="2118995" rtl="0" eaLnBrk="1" latinLnBrk="0" hangingPunct="1">
                        <a:lnSpc>
                          <a:spcPct val="130000"/>
                        </a:lnSpc>
                        <a:spcAft>
                          <a:spcPts val="0"/>
                        </a:spcAft>
                      </a:pPr>
                      <a:r>
                        <a:rPr lang="zh-CN" altLang="en-US" sz="1695" kern="100" dirty="0">
                          <a:solidFill>
                            <a:schemeClr val="tx1"/>
                          </a:solidFill>
                          <a:effectLst/>
                          <a:latin typeface="微软雅黑" panose="020B0503020204020204" charset="-122"/>
                          <a:ea typeface="微软雅黑" panose="020B0503020204020204" charset="-122"/>
                          <a:cs typeface="+mn-cs"/>
                        </a:rPr>
                        <a:t>义相关</a:t>
                      </a:r>
                      <a:endParaRPr lang="zh-CN" altLang="en-US" sz="1695" kern="100" dirty="0">
                        <a:solidFill>
                          <a:schemeClr val="tx1"/>
                        </a:solidFill>
                        <a:effectLst/>
                        <a:latin typeface="微软雅黑" panose="020B0503020204020204" charset="-122"/>
                        <a:ea typeface="微软雅黑" panose="020B0503020204020204" charset="-122"/>
                        <a:cs typeface="+mn-cs"/>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“以先国家之急而后私仇也”</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《廉颇蔺相如列传》</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中的“国家”是偏义复词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此处只取“国”之意</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100965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同义</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复词</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gridSpan="2">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同义复词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是指构成合成词的两个语素的意义相同。如“根本”中“根”“本”都是指“植物长在土里的部分”</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“谤讥”中“谤”“讥”都是“批评”的意思</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hMerge="1">
                  <a:tcPr/>
                </a:tc>
              </a:tr>
            </a:tbl>
          </a:graphicData>
        </a:graphic>
      </p:graphicFrame>
      <p:sp>
        <p:nvSpPr>
          <p:cNvPr id="5" name="Rectangle 1"/>
          <p:cNvSpPr>
            <a:spLocks noChangeArrowheads="1"/>
          </p:cNvSpPr>
          <p:nvPr/>
        </p:nvSpPr>
        <p:spPr bwMode="auto">
          <a:xfrm>
            <a:off x="628586" y="272128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431165"/>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graphicFrame>
        <p:nvGraphicFramePr>
          <p:cNvPr id="4" name="表格 3"/>
          <p:cNvGraphicFramePr>
            <a:graphicFrameLocks noGrp="1"/>
          </p:cNvGraphicFramePr>
          <p:nvPr/>
        </p:nvGraphicFramePr>
        <p:xfrm>
          <a:off x="640941" y="2435211"/>
          <a:ext cx="7763510" cy="2590165"/>
        </p:xfrm>
        <a:graphic>
          <a:graphicData uri="http://schemas.openxmlformats.org/drawingml/2006/table">
            <a:tbl>
              <a:tblPr firstRow="1" firstCol="1" bandRow="1">
                <a:tableStyleId>{5940675A-B579-460E-94D1-54222C63F5DA}</a:tableStyleId>
              </a:tblPr>
              <a:tblGrid>
                <a:gridCol w="673735"/>
                <a:gridCol w="7089775"/>
              </a:tblGrid>
              <a:tr h="57086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释义</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20193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区分点</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需要注意的是</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同义词连用与偏义复词很相似</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而考生要善于把二者区分开来。同义词连用时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其中的每一个实词的意义都有所保留</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而偏义复词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是在某一语境下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其中一个语素的意义失去了</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如“无毛羽以御寒暑”</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《汉书·刑法志》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与“寒暑易节</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始一反焉”</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《愚公移山》</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两个句子相比较</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前一句中的“寒暑”是偏义复词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偏在“寒”义</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后一句中的“寒暑”是两个单音节词</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兼有“寒”“暑”的意思</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是两词连用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2721282"/>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723549" y="1972063"/>
            <a:ext cx="7697024" cy="3024159"/>
            <a:chOff x="1880324" y="2874936"/>
            <a:chExt cx="20002640" cy="7859033"/>
          </a:xfrm>
        </p:grpSpPr>
        <p:sp>
          <p:nvSpPr>
            <p:cNvPr id="69" name="TextBox 68"/>
            <p:cNvSpPr txBox="1"/>
            <p:nvPr/>
          </p:nvSpPr>
          <p:spPr>
            <a:xfrm>
              <a:off x="1880324" y="2874936"/>
              <a:ext cx="20002640" cy="2003350"/>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图解技法</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pic>
          <p:nvPicPr>
            <p:cNvPr id="8" name="YWCS29.EPS" descr="id:2147501176;FounderCES"/>
            <p:cNvPicPr/>
            <p:nvPr/>
          </p:nvPicPr>
          <p:blipFill>
            <a:blip r:embed="rId1" cstate="print"/>
            <a:stretch>
              <a:fillRect/>
            </a:stretch>
          </p:blipFill>
          <p:spPr>
            <a:xfrm>
              <a:off x="4896868" y="3317145"/>
              <a:ext cx="13969552" cy="7416824"/>
            </a:xfrm>
            <a:prstGeom prst="rect">
              <a:avLst/>
            </a:prstGeom>
          </p:spPr>
        </p:pic>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高考真题体验</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4" name="矩形 13"/>
          <p:cNvSpPr/>
          <p:nvPr/>
        </p:nvSpPr>
        <p:spPr>
          <a:xfrm>
            <a:off x="822201" y="2244516"/>
            <a:ext cx="7559577" cy="15944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5" name="矩形 14"/>
          <p:cNvSpPr/>
          <p:nvPr/>
        </p:nvSpPr>
        <p:spPr>
          <a:xfrm>
            <a:off x="819446" y="2237526"/>
            <a:ext cx="7587066"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方法指津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对文化常识的考查主要集中在古代的称谓、官职的变迁、人才选拔、建筑的名称、年号、谥号、庙号、一些文书的名称、官场的一些礼节、朝廷的机构、典章制度、行政区划分、避讳的说法等。平时注意积累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尤其是与课本注释相关的内容。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4169410"/>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14.  </a:t>
            </a:r>
            <a:r>
              <a:rPr lang="zh-CN" altLang="en-US" sz="1695" dirty="0">
                <a:latin typeface="微软雅黑" panose="020B0503020204020204" charset="-122"/>
                <a:ea typeface="微软雅黑" panose="020B0503020204020204" charset="-122"/>
              </a:rPr>
              <a:t>指出下列句子中的偏义复词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同义复词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并写出类型及解释。</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陟罚臧否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不宜异同。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诸葛亮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出师表</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词语及类型</a:t>
            </a:r>
            <a:r>
              <a:rPr lang="en-US" altLang="zh-CN" sz="1695" dirty="0">
                <a:latin typeface="微软雅黑" panose="020B0503020204020204" charset="-122"/>
                <a:ea typeface="微软雅黑" panose="020B0503020204020204" charset="-122"/>
              </a:rPr>
              <a:t>:_________________________________________________________________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释义</a:t>
            </a:r>
            <a:r>
              <a:rPr lang="en-US" altLang="zh-CN" sz="1695" dirty="0">
                <a:latin typeface="微软雅黑" panose="020B0503020204020204" charset="-122"/>
                <a:ea typeface="微软雅黑" panose="020B0503020204020204" charset="-122"/>
              </a:rPr>
              <a:t>: _______________________________________________________________________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昼夜勤作息。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孔雀东南飞</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词语及类型</a:t>
            </a:r>
            <a:r>
              <a:rPr lang="en-US" altLang="zh-CN" sz="1695" dirty="0">
                <a:latin typeface="微软雅黑" panose="020B0503020204020204" charset="-122"/>
                <a:ea typeface="微软雅黑" panose="020B0503020204020204" charset="-122"/>
              </a:rPr>
              <a:t>:_________________________________________________________________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释义</a:t>
            </a:r>
            <a:r>
              <a:rPr lang="en-US" altLang="zh-CN" sz="1695" dirty="0">
                <a:latin typeface="微软雅黑" panose="020B0503020204020204" charset="-122"/>
                <a:ea typeface="微软雅黑" panose="020B0503020204020204" charset="-122"/>
              </a:rPr>
              <a:t>: 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备他盗之出入与非常也。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司马迁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鸿门宴</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词语及类型</a:t>
            </a:r>
            <a:r>
              <a:rPr lang="en-US" altLang="zh-CN" sz="1695" dirty="0">
                <a:latin typeface="微软雅黑" panose="020B0503020204020204" charset="-122"/>
                <a:ea typeface="微软雅黑" panose="020B0503020204020204" charset="-122"/>
              </a:rPr>
              <a:t>:_________________________________________________________________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释义</a:t>
            </a:r>
            <a:r>
              <a:rPr lang="en-US" altLang="zh-CN" sz="1695" dirty="0">
                <a:latin typeface="微软雅黑" panose="020B0503020204020204" charset="-122"/>
                <a:ea typeface="微软雅黑" panose="020B0503020204020204" charset="-122"/>
              </a:rPr>
              <a:t>: 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314960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缘溪行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忘路之远近。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陶渊明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桃花源记</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词语及类型</a:t>
            </a:r>
            <a:r>
              <a:rPr lang="en-US" altLang="zh-CN" sz="1695" dirty="0">
                <a:latin typeface="微软雅黑" panose="020B0503020204020204" charset="-122"/>
                <a:ea typeface="微软雅黑" panose="020B0503020204020204" charset="-122"/>
              </a:rPr>
              <a:t>:_________________________________________________________________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释义</a:t>
            </a:r>
            <a:r>
              <a:rPr lang="en-US" altLang="zh-CN" sz="1695" dirty="0">
                <a:latin typeface="微软雅黑" panose="020B0503020204020204" charset="-122"/>
                <a:ea typeface="微软雅黑" panose="020B0503020204020204" charset="-122"/>
              </a:rPr>
              <a:t>: 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我有亲父兄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性行暴如雷。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孔雀东南飞</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词语及类型</a:t>
            </a:r>
            <a:r>
              <a:rPr lang="en-US" altLang="zh-CN" sz="1695" dirty="0">
                <a:latin typeface="微软雅黑" panose="020B0503020204020204" charset="-122"/>
                <a:ea typeface="微软雅黑" panose="020B0503020204020204" charset="-122"/>
              </a:rPr>
              <a:t>:_________________________________________________________________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释义</a:t>
            </a:r>
            <a:r>
              <a:rPr lang="en-US" altLang="zh-CN" sz="1695" dirty="0">
                <a:latin typeface="微软雅黑" panose="020B0503020204020204" charset="-122"/>
                <a:ea typeface="微软雅黑" panose="020B0503020204020204" charset="-122"/>
              </a:rPr>
              <a:t>: 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谨庠序之教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申之以孝悌之义。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寡人之于国也</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词语及类型</a:t>
            </a:r>
            <a:r>
              <a:rPr lang="en-US" altLang="zh-CN" sz="1695" dirty="0">
                <a:latin typeface="微软雅黑" panose="020B0503020204020204" charset="-122"/>
                <a:ea typeface="微软雅黑" panose="020B0503020204020204" charset="-122"/>
              </a:rPr>
              <a:t>:_________________________________________________________________                                                    </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释义</a:t>
            </a:r>
            <a:r>
              <a:rPr lang="en-US" altLang="zh-CN" sz="1695" dirty="0">
                <a:latin typeface="微软雅黑" panose="020B0503020204020204" charset="-122"/>
                <a:ea typeface="微软雅黑" panose="020B0503020204020204" charset="-122"/>
              </a:rPr>
              <a:t>: 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23549" y="2054184"/>
            <a:ext cx="7752002" cy="294203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8244" y="2043565"/>
            <a:ext cx="7669534" cy="308737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异同　偏义复词　不一样、不相同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作息　偏义复词　劳作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出入　偏义复词　进入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远近　偏义复词　距离远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父兄　偏义复词　兄长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(6)</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庠序　同义复词　学校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异同”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义在“异”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同”是衬字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作息”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义在“作”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息”是衬字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出入”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义在“入”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出”是衬字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远近”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义在“远”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近”是衬字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父兄”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义在“兄”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父”是衬字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;(6)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庠、序”同义复词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庠、序”都为学校。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15.</a:t>
            </a:r>
            <a:r>
              <a:rPr lang="en-US" altLang="zh-CN" sz="1695" dirty="0">
                <a:solidFill>
                  <a:schemeClr val="tx1">
                    <a:lumMod val="50000"/>
                    <a:lumOff val="50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阅读下面的文言短文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把文中画横线的句子翻译成现代汉语。</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元载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凤翔岐山人也。内侍鱼朝恩负恃权宠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不与载协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载常惮之。大历四年冬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乘间密奏朝恩专权不轨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请除之。朝恩骄横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天下咸怒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上亦知之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及闻载奏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适会于心。五年三月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朝恩伏法。</a:t>
            </a:r>
            <a:r>
              <a:rPr lang="zh-CN" altLang="en-US" sz="1695" u="sng" dirty="0">
                <a:latin typeface="微软雅黑" panose="020B0503020204020204" charset="-122"/>
                <a:ea typeface="微软雅黑" panose="020B0503020204020204" charset="-122"/>
              </a:rPr>
              <a:t>载谓己有除恶之功</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是非前贤</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以为文武才略</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莫己之若。</a:t>
            </a:r>
            <a:endParaRPr lang="en-US" altLang="zh-CN" sz="1695" u="sng"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载谓己有除恶之功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是非前贤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以为文武才略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莫己之若。</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译文</a:t>
            </a:r>
            <a:r>
              <a:rPr lang="en-US" altLang="zh-CN" sz="1695" dirty="0">
                <a:latin typeface="微软雅黑" panose="020B0503020204020204" charset="-122"/>
                <a:ea typeface="微软雅黑" panose="020B0503020204020204" charset="-122"/>
              </a:rPr>
              <a:t>: _________________________________________________________________________</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775968" y="1988147"/>
            <a:ext cx="7869273" cy="33527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9" name="矩形 8"/>
          <p:cNvSpPr/>
          <p:nvPr/>
        </p:nvSpPr>
        <p:spPr>
          <a:xfrm>
            <a:off x="803677" y="2126691"/>
            <a:ext cx="7669534" cy="314960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元载以为自己有清除恶人的功绩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就贬损先贤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认为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天下人的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文才武略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没有谁比得上自己。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偏义复词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偏义于“非”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非议、贬损。以为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认为。才略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才能、谋略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参考译文</a:t>
            </a:r>
            <a:r>
              <a:rPr lang="en-US" altLang="zh-CN" sz="1695" dirty="0">
                <a:latin typeface="微软雅黑" panose="020B0503020204020204" charset="-122"/>
                <a:ea typeface="微软雅黑" panose="020B0503020204020204" charset="-122"/>
                <a:cs typeface="Times New Roman" panose="02020603050405020304" pitchFamily="18" charset="0"/>
              </a:rPr>
              <a:t>] </a:t>
            </a:r>
            <a:endParaRPr lang="en-US" altLang="zh-CN"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元载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是凤翔岐山人。宦官鱼朝恩依恃皇帝恩宠</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与元载不和</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元载常常怕他。大历四年冬天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元载</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趁机密奏鱼朝恩独揽大权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行为不合法度</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请求将他清除。鱼朝恩傲慢专横</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天下人都谴责他</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皇帝也知道这件事</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等听到元载的上奏</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正好符合他的心意。大历五年三月</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鱼朝恩被诛杀。元载以为自己有清除恶人的功绩</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就贬损先贤</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认为</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天下人的</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文才武略</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没有谁比得上自己。</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 name="组合 38"/>
          <p:cNvGrpSpPr/>
          <p:nvPr/>
        </p:nvGrpSpPr>
        <p:grpSpPr>
          <a:xfrm>
            <a:off x="792671" y="2035047"/>
            <a:ext cx="1269921" cy="385495"/>
            <a:chOff x="2074961" y="4329310"/>
            <a:chExt cx="2822607" cy="611767"/>
          </a:xfrm>
        </p:grpSpPr>
        <p:pic>
          <p:nvPicPr>
            <p:cNvPr id="40" name="Picture 2"/>
            <p:cNvPicPr>
              <a:picLocks noChangeAspect="1" noChangeArrowheads="1"/>
            </p:cNvPicPr>
            <p:nvPr/>
          </p:nvPicPr>
          <p:blipFill>
            <a:blip r:embed="rId1" cstate="print"/>
            <a:srcRect/>
            <a:stretch>
              <a:fillRect/>
            </a:stretch>
          </p:blipFill>
          <p:spPr bwMode="auto">
            <a:xfrm>
              <a:off x="2074961" y="4329310"/>
              <a:ext cx="2677891" cy="597458"/>
            </a:xfrm>
            <a:prstGeom prst="rect">
              <a:avLst/>
            </a:prstGeom>
            <a:solidFill>
              <a:srgbClr val="404040"/>
            </a:solidFill>
            <a:ln w="9525">
              <a:noFill/>
              <a:miter lim="800000"/>
              <a:headEnd/>
              <a:tailEnd/>
            </a:ln>
            <a:effectLst/>
          </p:spPr>
        </p:pic>
        <p:sp>
          <p:nvSpPr>
            <p:cNvPr id="47" name="矩形 46"/>
            <p:cNvSpPr/>
            <p:nvPr/>
          </p:nvSpPr>
          <p:spPr>
            <a:xfrm>
              <a:off x="2345773" y="4381791"/>
              <a:ext cx="2551795" cy="559286"/>
            </a:xfrm>
            <a:prstGeom prst="rect">
              <a:avLst/>
            </a:prstGeom>
          </p:spPr>
          <p:txBody>
            <a:bodyPr wrap="none">
              <a:spAutoFit/>
            </a:bodyPr>
            <a:lstStyle/>
            <a:p>
              <a:r>
                <a:rPr lang="zh-CN" altLang="en-US" sz="1695" b="1" spc="200" dirty="0">
                  <a:solidFill>
                    <a:schemeClr val="bg1"/>
                  </a:solidFill>
                  <a:latin typeface="微软雅黑" panose="020B0503020204020204" charset="-122"/>
                  <a:ea typeface="微软雅黑" panose="020B0503020204020204" charset="-122"/>
                </a:rPr>
                <a:t>技法点拨</a:t>
              </a:r>
              <a:endParaRPr lang="zh-CN" altLang="en-US" sz="1695" b="1" spc="200" dirty="0">
                <a:solidFill>
                  <a:schemeClr val="bg1"/>
                </a:solidFill>
                <a:latin typeface="微软雅黑" panose="020B0503020204020204" charset="-122"/>
                <a:ea typeface="微软雅黑" panose="020B0503020204020204" charset="-122"/>
              </a:endParaRPr>
            </a:p>
          </p:txBody>
        </p:sp>
      </p:grpSp>
      <p:sp>
        <p:nvSpPr>
          <p:cNvPr id="69" name="TextBox 68"/>
          <p:cNvSpPr txBox="1"/>
          <p:nvPr/>
        </p:nvSpPr>
        <p:spPr>
          <a:xfrm>
            <a:off x="746547" y="2444596"/>
            <a:ext cx="7604905" cy="2130425"/>
          </a:xfrm>
          <a:prstGeom prst="rect">
            <a:avLst/>
          </a:prstGeom>
          <a:noFill/>
        </p:spPr>
        <p:txBody>
          <a:bodyPr wrap="square" rtlCol="0">
            <a:spAutoFit/>
          </a:bodyPr>
          <a:lstStyle/>
          <a:p>
            <a:pPr algn="just">
              <a:lnSpc>
                <a:spcPct val="130000"/>
              </a:lnSpc>
              <a:spcAft>
                <a:spcPts val="0"/>
              </a:spcAft>
            </a:pPr>
            <a:r>
              <a:rPr lang="zh-CN" altLang="en-US" sz="1695" b="1" dirty="0">
                <a:latin typeface="微软雅黑" panose="020B0503020204020204" charset="-122"/>
                <a:ea typeface="微软雅黑" panose="020B0503020204020204" charset="-122"/>
              </a:rPr>
              <a:t>技法</a:t>
            </a:r>
            <a:r>
              <a:rPr lang="en-US" altLang="zh-CN" sz="1695" b="1" dirty="0">
                <a:latin typeface="微软雅黑" panose="020B0503020204020204" charset="-122"/>
                <a:ea typeface="微软雅黑" panose="020B0503020204020204" charset="-122"/>
              </a:rPr>
              <a:t>9</a:t>
            </a:r>
            <a:r>
              <a:rPr lang="zh-CN" altLang="en-US" sz="1695" b="1" dirty="0">
                <a:latin typeface="微软雅黑" panose="020B0503020204020204" charset="-122"/>
                <a:ea typeface="微软雅黑" panose="020B0503020204020204" charset="-122"/>
              </a:rPr>
              <a:t>　推断文言实词五法</a:t>
            </a:r>
            <a:endParaRPr lang="en-US" altLang="zh-CN" sz="1695" b="1"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正确把握文言实词的含义不仅是我们解读文言文内涵的关键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而且是每年高考文言文考查的重点之一。对文言实词的复习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除了平时注意积累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加强对一些通假字、古今异义词、多义词、偏义复词的识记之外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还需要掌握一些推断实词意义的技法。以下几种方法可供参考。</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9"/>
                                        </p:tgtEl>
                                        <p:attrNameLst>
                                          <p:attrName>style.visibility</p:attrName>
                                        </p:attrNameLst>
                                      </p:cBhvr>
                                      <p:to>
                                        <p:strVal val="visible"/>
                                      </p:to>
                                    </p:set>
                                    <p:animEffect transition="in" filter="fade">
                                      <p:cBhvr>
                                        <p:cTn id="14"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95814" y="1988147"/>
            <a:ext cx="7604905" cy="1790065"/>
          </a:xfrm>
          <a:prstGeom prst="rect">
            <a:avLst/>
          </a:prstGeom>
          <a:noFill/>
        </p:spPr>
        <p:txBody>
          <a:bodyPr wrap="square" rtlCol="0">
            <a:spAutoFit/>
          </a:bodyPr>
          <a:lstStyle/>
          <a:p>
            <a:pPr algn="just">
              <a:lnSpc>
                <a:spcPct val="130000"/>
              </a:lnSpc>
              <a:spcAft>
                <a:spcPts val="0"/>
              </a:spcAft>
            </a:pPr>
            <a:r>
              <a:rPr lang="en-US" altLang="zh-CN" sz="1695" dirty="0">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因文定义法</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由于任何一个实词在特定的语言环境中都只能有一个意义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因此考生可因文来定义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即根据具体的上下文语境来判断某个实词的具体义项。这是在推断词义时最为常用的一种方法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即把自己认为的意思代入具体语境中看句意是否通顺。代入后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如果句意通顺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那么可能就是正确的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反之必是错误的。</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526590" y="1988147"/>
            <a:ext cx="7874129" cy="3149600"/>
            <a:chOff x="1368476" y="2916734"/>
            <a:chExt cx="20462893" cy="8185023"/>
          </a:xfrm>
        </p:grpSpPr>
        <p:sp>
          <p:nvSpPr>
            <p:cNvPr id="8" name="TextBox 68"/>
            <p:cNvSpPr txBox="1"/>
            <p:nvPr/>
          </p:nvSpPr>
          <p:spPr>
            <a:xfrm>
              <a:off x="2068122" y="2916734"/>
              <a:ext cx="19763247" cy="8185023"/>
            </a:xfrm>
            <a:prstGeom prst="rect">
              <a:avLst/>
            </a:prstGeom>
            <a:noFill/>
          </p:spPr>
          <p:txBody>
            <a:bodyPr wrap="square" rtlCol="0">
              <a:spAutoFit/>
            </a:bodyPr>
            <a:lstStyle/>
            <a:p>
              <a:pPr algn="just">
                <a:lnSpc>
                  <a:spcPct val="130000"/>
                </a:lnSpc>
                <a:spcAft>
                  <a:spcPts val="0"/>
                </a:spcAft>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技法小练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gn="just">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阅读下面的文言文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解释下面句子中加点的词。</a:t>
              </a:r>
              <a:endParaRPr lang="zh-CN" altLang="en-US" sz="1695" dirty="0">
                <a:latin typeface="微软雅黑" panose="020B0503020204020204" charset="-122"/>
                <a:ea typeface="微软雅黑" panose="020B0503020204020204" charset="-122"/>
              </a:endParaRPr>
            </a:p>
            <a:p>
              <a:pPr algn="just">
                <a:lnSpc>
                  <a:spcPct val="130000"/>
                </a:lnSpc>
                <a:spcAft>
                  <a:spcPts val="0"/>
                </a:spcAft>
              </a:pPr>
              <a:r>
                <a:rPr lang="zh-CN" altLang="en-US" sz="1695" dirty="0">
                  <a:latin typeface="微软雅黑" panose="020B0503020204020204" charset="-122"/>
                  <a:ea typeface="微软雅黑" panose="020B0503020204020204" charset="-122"/>
                </a:rPr>
                <a:t>　　吴履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字德基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兰溪人。少受业于闻人梦吉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春秋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诸史。李文忠镇浙东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聘为郡学正。久之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举于朝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授南康丞。南康俗悍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谓丞儒也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易之。居数月</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发奸伏如老狱吏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则皆大惊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相率敛迹。履乃改崇宽大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与民休息。知县周以中巡视田野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为部民所詈。捕之不获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尽絷其乡邻。履阅狱问故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立释之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乃白以中。以中益怒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丞慢我。”履曰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犯公者一人耳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其邻何罪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今絷者众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而捕未已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急且有变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奈何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以中意乃解。邑有淫祠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每祀辄有蛇出户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民指为神。履缚巫责之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沉神像于江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淫祠遂绝。为丞六年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百姓爱之。</a:t>
              </a:r>
              <a:endParaRPr lang="zh-CN" altLang="en-US" sz="1695" dirty="0">
                <a:latin typeface="微软雅黑" panose="020B0503020204020204" charset="-122"/>
                <a:ea typeface="微软雅黑" panose="020B0503020204020204" charset="-122"/>
              </a:endParaRPr>
            </a:p>
          </p:txBody>
        </p:sp>
        <p:sp>
          <p:nvSpPr>
            <p:cNvPr id="15" name="TextBox 72"/>
            <p:cNvSpPr txBox="1"/>
            <p:nvPr/>
          </p:nvSpPr>
          <p:spPr>
            <a:xfrm>
              <a:off x="13897868" y="5890683"/>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6" name="TextBox 72"/>
            <p:cNvSpPr txBox="1"/>
            <p:nvPr/>
          </p:nvSpPr>
          <p:spPr>
            <a:xfrm>
              <a:off x="1368476" y="7669093"/>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7" name="TextBox 72"/>
            <p:cNvSpPr txBox="1"/>
            <p:nvPr/>
          </p:nvSpPr>
          <p:spPr>
            <a:xfrm>
              <a:off x="2072236" y="8592423"/>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8" name="TextBox 72"/>
            <p:cNvSpPr txBox="1"/>
            <p:nvPr/>
          </p:nvSpPr>
          <p:spPr>
            <a:xfrm>
              <a:off x="16274132" y="9483068"/>
              <a:ext cx="4071966"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723549" y="1972063"/>
            <a:ext cx="7697024" cy="3622675"/>
            <a:chOff x="1880324" y="2874936"/>
            <a:chExt cx="20002640" cy="9414427"/>
          </a:xfrm>
        </p:grpSpPr>
        <p:sp>
          <p:nvSpPr>
            <p:cNvPr id="8" name="TextBox 7"/>
            <p:cNvSpPr txBox="1"/>
            <p:nvPr/>
          </p:nvSpPr>
          <p:spPr>
            <a:xfrm>
              <a:off x="1880324" y="2874936"/>
              <a:ext cx="20002640" cy="9414427"/>
            </a:xfrm>
            <a:prstGeom prst="rect">
              <a:avLst/>
            </a:prstGeom>
            <a:noFill/>
          </p:spPr>
          <p:txBody>
            <a:bodyPr wrap="square" rtlCol="0">
              <a:spAutoFit/>
            </a:bodyPr>
            <a:lstStyle/>
            <a:p>
              <a:pPr>
                <a:lnSpc>
                  <a:spcPct val="15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南康俗悍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谓丞儒也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易之　　　　　</a:t>
              </a:r>
              <a:endParaRPr lang="en-US" altLang="zh-CN" sz="1695" dirty="0">
                <a:latin typeface="微软雅黑" panose="020B0503020204020204" charset="-122"/>
                <a:ea typeface="微软雅黑" panose="020B0503020204020204" charset="-122"/>
              </a:endParaRPr>
            </a:p>
            <a:p>
              <a:pPr>
                <a:lnSpc>
                  <a:spcPct val="150000"/>
                </a:lnSpc>
              </a:pPr>
              <a:r>
                <a:rPr lang="zh-CN" altLang="en-US" sz="1695" dirty="0">
                  <a:latin typeface="微软雅黑" panose="020B0503020204020204" charset="-122"/>
                  <a:ea typeface="微软雅黑" panose="020B0503020204020204" charset="-122"/>
                </a:rPr>
                <a:t>易</a:t>
              </a:r>
              <a:r>
                <a:rPr lang="en-US" altLang="zh-CN" sz="1695" dirty="0">
                  <a:latin typeface="微软雅黑" panose="020B0503020204020204" charset="-122"/>
                  <a:ea typeface="微软雅黑" panose="020B0503020204020204" charset="-122"/>
                </a:rPr>
                <a:t>: ________________________________</a:t>
              </a:r>
              <a:endParaRPr lang="en-US" altLang="zh-CN" sz="1695" dirty="0">
                <a:latin typeface="微软雅黑" panose="020B0503020204020204" charset="-122"/>
                <a:ea typeface="微软雅黑" panose="020B0503020204020204" charset="-122"/>
              </a:endParaRPr>
            </a:p>
            <a:p>
              <a:pPr>
                <a:lnSpc>
                  <a:spcPct val="15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知县周以中巡视田野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为部民所詈	</a:t>
              </a:r>
              <a:endParaRPr lang="en-US" altLang="zh-CN" sz="1695" dirty="0">
                <a:latin typeface="微软雅黑" panose="020B0503020204020204" charset="-122"/>
                <a:ea typeface="微软雅黑" panose="020B0503020204020204" charset="-122"/>
              </a:endParaRPr>
            </a:p>
            <a:p>
              <a:pPr>
                <a:lnSpc>
                  <a:spcPct val="150000"/>
                </a:lnSpc>
              </a:pPr>
              <a:r>
                <a:rPr lang="zh-CN" altLang="en-US" sz="1695" dirty="0">
                  <a:latin typeface="微软雅黑" panose="020B0503020204020204" charset="-122"/>
                  <a:ea typeface="微软雅黑" panose="020B0503020204020204" charset="-122"/>
                </a:rPr>
                <a:t>詈</a:t>
              </a:r>
              <a:r>
                <a:rPr lang="en-US" altLang="zh-CN" sz="1695" dirty="0">
                  <a:latin typeface="微软雅黑" panose="020B0503020204020204" charset="-122"/>
                  <a:ea typeface="微软雅黑" panose="020B0503020204020204" charset="-122"/>
                </a:rPr>
                <a:t>: ________________________________</a:t>
              </a:r>
              <a:endParaRPr lang="en-US" altLang="zh-CN" sz="1695" dirty="0">
                <a:latin typeface="微软雅黑" panose="020B0503020204020204" charset="-122"/>
                <a:ea typeface="微软雅黑" panose="020B0503020204020204" charset="-122"/>
              </a:endParaRPr>
            </a:p>
            <a:p>
              <a:pPr>
                <a:lnSpc>
                  <a:spcPct val="150000"/>
                </a:lnSpc>
              </a:pP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以中益怒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丞慢我。”  	</a:t>
              </a:r>
              <a:endParaRPr lang="en-US" altLang="zh-CN" sz="1695" dirty="0">
                <a:latin typeface="微软雅黑" panose="020B0503020204020204" charset="-122"/>
                <a:ea typeface="微软雅黑" panose="020B0503020204020204" charset="-122"/>
              </a:endParaRPr>
            </a:p>
            <a:p>
              <a:pPr>
                <a:lnSpc>
                  <a:spcPct val="150000"/>
                </a:lnSpc>
              </a:pPr>
              <a:r>
                <a:rPr lang="zh-CN" altLang="en-US" sz="1695" dirty="0">
                  <a:latin typeface="微软雅黑" panose="020B0503020204020204" charset="-122"/>
                  <a:ea typeface="微软雅黑" panose="020B0503020204020204" charset="-122"/>
                </a:rPr>
                <a:t>慢</a:t>
              </a:r>
              <a:r>
                <a:rPr lang="en-US" altLang="zh-CN" sz="1695" dirty="0">
                  <a:latin typeface="微软雅黑" panose="020B0503020204020204" charset="-122"/>
                  <a:ea typeface="微软雅黑" panose="020B0503020204020204" charset="-122"/>
                </a:rPr>
                <a:t>: ________________________________</a:t>
              </a:r>
              <a:endParaRPr lang="en-US" altLang="zh-CN" sz="1695" dirty="0">
                <a:latin typeface="微软雅黑" panose="020B0503020204020204" charset="-122"/>
                <a:ea typeface="微软雅黑" panose="020B0503020204020204" charset="-122"/>
              </a:endParaRPr>
            </a:p>
            <a:p>
              <a:pPr>
                <a:lnSpc>
                  <a:spcPct val="150000"/>
                </a:lnSpc>
              </a:pPr>
              <a:r>
                <a:rPr lang="en-US" altLang="zh-CN" sz="1695" dirty="0">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履缚巫责之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沉神像于江	               </a:t>
              </a:r>
              <a:endParaRPr lang="en-US" altLang="zh-CN" sz="1695" dirty="0">
                <a:latin typeface="微软雅黑" panose="020B0503020204020204" charset="-122"/>
                <a:ea typeface="微软雅黑" panose="020B0503020204020204" charset="-122"/>
              </a:endParaRPr>
            </a:p>
            <a:p>
              <a:pPr>
                <a:lnSpc>
                  <a:spcPct val="150000"/>
                </a:lnSpc>
              </a:pPr>
              <a:r>
                <a:rPr lang="zh-CN" altLang="en-US" sz="1695" dirty="0">
                  <a:latin typeface="微软雅黑" panose="020B0503020204020204" charset="-122"/>
                  <a:ea typeface="微软雅黑" panose="020B0503020204020204" charset="-122"/>
                </a:rPr>
                <a:t>责</a:t>
              </a:r>
              <a:r>
                <a:rPr lang="en-US" altLang="zh-CN" sz="1695" dirty="0">
                  <a:latin typeface="微软雅黑" panose="020B0503020204020204" charset="-122"/>
                  <a:ea typeface="微软雅黑" panose="020B0503020204020204" charset="-122"/>
                </a:rPr>
                <a:t>: ________________________________</a:t>
              </a:r>
              <a:endParaRPr lang="en-US" altLang="zh-CN" sz="1695" dirty="0">
                <a:latin typeface="微软雅黑" panose="020B0503020204020204" charset="-122"/>
                <a:ea typeface="微软雅黑" panose="020B0503020204020204" charset="-122"/>
              </a:endParaRPr>
            </a:p>
            <a:p>
              <a:pPr>
                <a:lnSpc>
                  <a:spcPct val="150000"/>
                </a:lnSpc>
              </a:pPr>
              <a:endParaRPr lang="en-US" altLang="zh-CN" sz="1695" dirty="0">
                <a:latin typeface="微软雅黑" panose="020B0503020204020204" charset="-122"/>
                <a:ea typeface="微软雅黑" panose="020B0503020204020204" charset="-122"/>
              </a:endParaRPr>
            </a:p>
          </p:txBody>
        </p:sp>
        <p:sp>
          <p:nvSpPr>
            <p:cNvPr id="9" name="TextBox 75"/>
            <p:cNvSpPr txBox="1"/>
            <p:nvPr/>
          </p:nvSpPr>
          <p:spPr>
            <a:xfrm>
              <a:off x="6265020" y="3322824"/>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0" name="TextBox 75"/>
            <p:cNvSpPr txBox="1"/>
            <p:nvPr/>
          </p:nvSpPr>
          <p:spPr>
            <a:xfrm>
              <a:off x="5666538" y="7349296"/>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1" name="TextBox 75"/>
            <p:cNvSpPr txBox="1"/>
            <p:nvPr/>
          </p:nvSpPr>
          <p:spPr>
            <a:xfrm>
              <a:off x="3059051" y="9451857"/>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sp>
          <p:nvSpPr>
            <p:cNvPr id="13" name="TextBox 75"/>
            <p:cNvSpPr txBox="1"/>
            <p:nvPr/>
          </p:nvSpPr>
          <p:spPr>
            <a:xfrm>
              <a:off x="8918164" y="5379581"/>
              <a:ext cx="2857520" cy="1067683"/>
            </a:xfrm>
            <a:prstGeom prst="rect">
              <a:avLst/>
            </a:prstGeom>
            <a:noFill/>
          </p:spPr>
          <p:txBody>
            <a:bodyPr wrap="square" rtlCol="0" anchor="ctr" anchorCtr="1">
              <a:spAutoFit/>
            </a:bodyPr>
            <a:lstStyle/>
            <a:p>
              <a:r>
                <a:rPr lang="en-US" altLang="zh-CN" sz="2080" kern="100" dirty="0">
                  <a:latin typeface="微软雅黑" panose="020B0503020204020204" charset="-122"/>
                  <a:ea typeface="微软雅黑" panose="020B0503020204020204" charset="-122"/>
                  <a:cs typeface="Courier New" panose="02070309020205020404" pitchFamily="49" charset="0"/>
                </a:rPr>
                <a:t>·    </a:t>
              </a:r>
              <a:endParaRPr lang="zh-CN" altLang="en-US" sz="2080" kern="100" dirty="0">
                <a:latin typeface="微软雅黑" panose="020B0503020204020204" charset="-122"/>
                <a:ea typeface="微软雅黑" panose="020B0503020204020204" charset="-122"/>
                <a:cs typeface="Courier New" panose="02070309020205020404" pitchFamily="49" charset="0"/>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78528" y="1999553"/>
            <a:ext cx="7619048" cy="32859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806018" y="2054531"/>
            <a:ext cx="7591558" cy="314960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轻视。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辱骂。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怠慢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责罚。</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结合语境看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南康一带民风凶悍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百姓认为县丞是个文人”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所以都“轻视”他。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结合语境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知县周以中来巡察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百姓无礼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他非常生气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逮捕了很多民众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据此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百姓的行为应是“辱骂”。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结合语境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吴履察知百姓的冤情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在未通知周以中的情况下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立释之”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在周以中看来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这是对自己的“大不敬”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是“怠慢”之举。这样分析后可知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此处的“慢”显然应该解释为“怠慢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(4)</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结合语境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吴履捆绑了巫师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并且把神像沉到江里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于是消除了胡乱祭祀鬼神的现象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此处的“责”不仅仅是“责备”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还应该含有“惩罚”的意思。应译为“责罚”。</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170410</Words>
  <Application>WPS 演示</Application>
  <PresentationFormat/>
  <Paragraphs>6869</Paragraphs>
  <Slides>657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657</vt:i4>
      </vt:variant>
    </vt:vector>
  </HeadingPairs>
  <TitlesOfParts>
    <vt:vector size="666" baseType="lpstr">
      <vt:lpstr>Arial</vt:lpstr>
      <vt:lpstr>宋体</vt:lpstr>
      <vt:lpstr>Wingdings</vt:lpstr>
      <vt:lpstr>微软雅黑</vt:lpstr>
      <vt:lpstr>Courier New</vt:lpstr>
      <vt:lpstr>Times New Roman</vt:lpstr>
      <vt:lpstr>Arial Unicode MS</vt:lpstr>
      <vt:lpstr>Calibri</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海鸥子</cp:lastModifiedBy>
  <cp:revision>5</cp:revision>
  <dcterms:created xsi:type="dcterms:W3CDTF">2020-05-13T07:08:00Z</dcterms:created>
  <dcterms:modified xsi:type="dcterms:W3CDTF">2020-05-21T07:55:06Z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