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950" r:id="rId3"/>
    <p:sldId id="949" r:id="rId4"/>
    <p:sldId id="979" r:id="rId5"/>
    <p:sldId id="826" r:id="rId6"/>
    <p:sldId id="1023" r:id="rId8"/>
    <p:sldId id="981" r:id="rId9"/>
    <p:sldId id="952" r:id="rId10"/>
    <p:sldId id="1067" r:id="rId11"/>
    <p:sldId id="1068" r:id="rId12"/>
    <p:sldId id="987" r:id="rId13"/>
    <p:sldId id="953" r:id="rId14"/>
    <p:sldId id="989" r:id="rId15"/>
    <p:sldId id="1069" r:id="rId16"/>
    <p:sldId id="1070" r:id="rId17"/>
    <p:sldId id="990" r:id="rId18"/>
    <p:sldId id="1026" r:id="rId19"/>
    <p:sldId id="1027" r:id="rId20"/>
    <p:sldId id="1071" r:id="rId21"/>
    <p:sldId id="1072" r:id="rId22"/>
    <p:sldId id="1028" r:id="rId23"/>
    <p:sldId id="844" r:id="rId24"/>
    <p:sldId id="978" r:id="rId25"/>
    <p:sldId id="865" r:id="rId26"/>
    <p:sldId id="871" r:id="rId27"/>
    <p:sldId id="1073" r:id="rId28"/>
    <p:sldId id="1078" r:id="rId29"/>
    <p:sldId id="1074" r:id="rId30"/>
    <p:sldId id="1075" r:id="rId31"/>
    <p:sldId id="1076" r:id="rId32"/>
    <p:sldId id="1077" r:id="rId33"/>
    <p:sldId id="1079" r:id="rId34"/>
    <p:sldId id="1080" r:id="rId35"/>
    <p:sldId id="1085" r:id="rId36"/>
    <p:sldId id="1081" r:id="rId37"/>
    <p:sldId id="1082" r:id="rId38"/>
    <p:sldId id="1083" r:id="rId39"/>
    <p:sldId id="1086" r:id="rId40"/>
    <p:sldId id="1087" r:id="rId41"/>
    <p:sldId id="1088" r:id="rId42"/>
    <p:sldId id="1089" r:id="rId43"/>
    <p:sldId id="1090" r:id="rId44"/>
    <p:sldId id="1091" r:id="rId45"/>
    <p:sldId id="1092" r:id="rId46"/>
    <p:sldId id="1093" r:id="rId47"/>
    <p:sldId id="1094" r:id="rId48"/>
    <p:sldId id="1096" r:id="rId49"/>
    <p:sldId id="1095" r:id="rId50"/>
    <p:sldId id="1097" r:id="rId51"/>
    <p:sldId id="1098" r:id="rId52"/>
    <p:sldId id="1108" r:id="rId53"/>
    <p:sldId id="1109" r:id="rId54"/>
    <p:sldId id="1110" r:id="rId55"/>
    <p:sldId id="1111" r:id="rId56"/>
    <p:sldId id="1100" r:id="rId57"/>
    <p:sldId id="1113" r:id="rId58"/>
    <p:sldId id="1114" r:id="rId59"/>
    <p:sldId id="1099" r:id="rId60"/>
    <p:sldId id="1112" r:id="rId61"/>
    <p:sldId id="1101" r:id="rId62"/>
    <p:sldId id="1102" r:id="rId63"/>
    <p:sldId id="1103" r:id="rId64"/>
    <p:sldId id="1115" r:id="rId65"/>
  </p:sldIdLst>
  <p:sldSz cx="12190095" cy="6859270"/>
  <p:notesSz cx="6858000" cy="9144000"/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164" autoAdjust="0"/>
  </p:normalViewPr>
  <p:slideViewPr>
    <p:cSldViewPr>
      <p:cViewPr>
        <p:scale>
          <a:sx n="75" d="100"/>
          <a:sy n="75" d="100"/>
        </p:scale>
        <p:origin x="-1728" y="-816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hdphoto1.wdp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29.xml"/><Relationship Id="rId1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38.xml"/><Relationship Id="rId1" Type="http://schemas.openxmlformats.org/officeDocument/2006/relationships/slide" Target="slide3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" Target="slide6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slide" Target="slide16.xml"/><Relationship Id="rId3" Type="http://schemas.openxmlformats.org/officeDocument/2006/relationships/slide" Target="slide11.xml"/><Relationship Id="rId2" Type="http://schemas.openxmlformats.org/officeDocument/2006/relationships/slide" Target="slide7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222\45080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0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/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500" kern="100" dirty="0">
                <a:latin typeface="Times New Roman" panose="02020603050405020304"/>
                <a:ea typeface="微软雅黑" panose="020B0503020204020204" pitchFamily="34" charset="-122"/>
              </a:rPr>
              <a:t>专题三　精准掌握分析概括古诗情感的路径</a:t>
            </a:r>
            <a:endParaRPr lang="zh-CN" altLang="zh-CN" sz="3500" kern="100" dirty="0"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第一章　古代诗文阅读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42273" y="1413570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下片表达了词人什么样的思想感情？请结合词句作简要分析。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273" y="2133650"/>
            <a:ext cx="11097549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胸中无事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：远离官场、了无牵挂的惬意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风景争来趁游戏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：寄情山水、物我相适的愉悦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称心如意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：对晚年美好时光的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珍爱。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剩活人间几岁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：对去日无多的感伤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洞天谁道在，尘寰外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：退隐嘉禾、忘却尘世、超然物外的陶然。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8777" y="333450"/>
            <a:ext cx="11752858" cy="588781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戏呈孔毅父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黄庭坚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城子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无食肉相，孔方兄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有绝交书。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文章功用不经世，何异丝窠缀露珠。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校书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著作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频诏除，犹能上车问何如。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忽忆僧床同野饭，梦随秋雁到东湖。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管城子，即毛笔。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孔方兄，即钱。古时的铜钱中有方孔，故有此称。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校书，即校书郎，旧掌校勘书籍。著作，即著作郎，旧掌编撰国史。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8074" y="837506"/>
            <a:ext cx="1129426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开头两句便写得很别致。韩愈的《毛颖传》将毛笔拟人化，为之立传，还说它受封为管城子。作者不明说自己靠着一支笔杆子立身处世，既升不了官，也发不了财，而是精心选择了四个本无关联的典故，把它们巧妙地组合到一起，构成了新颖奇特的联想。毛笔既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，就可以食肉封侯；钱既然称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，也就能够写绝交书。他将自己富贵无望的牢骚，用这样的方式表达出来，非但不显得生硬，还产生了谐谑幽默的情趣。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76960" y="42754"/>
            <a:ext cx="11636493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三、四句承上作进一步阐述，将自己未能博取功名富贵的原因归咎于文章无益于世；表面看来是自责，实际上是以反语暗指文章不为世人所赏识，在自嘲中寓有自负的意味。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丝窠缀露珠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，用清晨缀附于蛛网上闪闪发亮的露水珠子，来比喻外表华美而没有坚实内容的文章。构想新奇动人。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五、六句转入当前仕宦生活的自白。这两句诗不单纯是纪实，同时也在用典。北齐颜之推在《颜氏家训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勉学》中谈到，梁朝全盛之时，贵家子弟大多没有真才实学，却担任了秘书郎、著作郎之类官职，以致当时谣谚中有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上车不落则著作，体中何如即秘书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的讽刺语。这里套用成语，说他受任校书郎、著作郎的职位，也跟梁代那些公子哥儿们一样，仅能登上车子问候别人身体如何罢了。诗意表面上说他尸位素餐，其实是对于碌碌无为的官场生涯的不满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8074" y="738928"/>
            <a:ext cx="11294265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仕宦既不如意，富贵又无望，于是逼出了最后两句的追思。这是作者在内心矛盾解脱不开的情况下所能想到的唯一出路。不直说退隐，却写对往事的追忆，也给诗篇结尾添加了吞吐含茹的风韵。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诗抒写不得志的苦闷，却采用了自我嘲戏的笔调，感情上显得比较超脱，而诗意却更为深曲。不明了这一点，反话正听，把作者真看成一个对功名事业毫不上心的人，则会误解这一诗篇。文字技巧上的最大特点是善用典故，不仅用得自然贴切，还能通过生动的联想，将不同的故事材料串联组合起来，形成新的意象，取得了出奇制胜的效果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2870" y="1541148"/>
            <a:ext cx="110988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请概括本诗所蕴含的作者的情感。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2870" y="2279548"/>
            <a:ext cx="11098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富贵无望的自嘲之情；政治上不得意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或文章不被赏识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的苦闷之情；对碌碌无为的官场的不满，弃官归隐之情。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333450"/>
            <a:ext cx="11521280" cy="586241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阅读下面这首词，然后回答问题。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紫萸香慢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近重阳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姚云文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近重阳偏多风雨，绝怜此日暄明。问秋香浓未，待携客、出西城。正自羁怀多感，怕荒台高处，更不胜情。向尊前，又忆漉酒插花人。只座上、已无老兵。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凄清，浅醉还醒。愁不肯，与诗平。记长楸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走马，雕弓笮柳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，前事休评。紫萸一枝传赐，梦谁到、汉家陵。尽乌纱便随风去，要天知道，华发如此星星，歌罢涕零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1602" y="1228923"/>
            <a:ext cx="1140720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姚云文：宋末元初文学家。入元，授承直郎，抚、建两路儒学提举。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长楸：古时道边种楸树，绵延很长，称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长楸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笮柳：以箭射柳。笮，竹制盛箭器，引申为射击。</a:t>
            </a:r>
            <a:endParaRPr lang="en-US" altLang="zh-CN" sz="2800" kern="100" dirty="0" smtClean="0">
              <a:solidFill>
                <a:prstClr val="black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这首《紫萸香慢》应为姚云文自创词调。此词借重阳佳节发羁愁、念远之慨，含蓄而深沉地表达自己的亡国之哀，流露出壮志难酬的沧桑之痛，是重阳节感怀之作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-26590"/>
            <a:ext cx="1152128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词的上片写羁怀忆人之情。秋雨新晴，重阳已近，秋花香浓，正是登高的好时节。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绝怜此日暄明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，想今日如此温暖明丽，怎不叫人爱惜？词人兴致勃勃正欲携客出游，共赏秋日佳景。可是，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正自羁怀多感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，此处笔锋突然一转，以羁怀、忆人转出两层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绝怜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之余的感伤。重阳佳节，天色清明，欲要出游，饮酒赏花，却是怅然作罢。为何？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怕荒台高处，更不胜情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原来，词人是怕登临荒台高处之时，目睹那故国江山已物是人非，倍感羁旅漂泊之愁怀难抑，无法承受纷乱的悲感愁情集于方寸。那么，饮酒如何？不是说何以解忧，唯有杜康吗？不是说对酒当歌，人生几何吗？然而，词人却又莫名惆怅，只恐赏花饮酒，樽前座上，思念昔日滤酒插花，畅饮狂欢的旧侣。正因羁怀多感，故废登临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1602" y="226422"/>
            <a:ext cx="11407208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意欲饮酒追怀，却又因座中故人萧条而觉情怀黯然。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向尊前，又忆漉酒插花人。只座上、已无老兵。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寥寥几字，词人怀友之情尽显。词的下片抒忆昔伤今之慨。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凄清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二字承上启下，感慨今昔盛衰剧变。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凄清，浅醉还醒。愁不肯，与诗平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四句写忧愁之深，即使用诗词也无法抒愤。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记长楸走马，雕弓笮柳，前事休评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三句写出当年跑马神射的勇武精神，却已是，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前事休评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，于凄怆中寓愤激之情。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紫萸一枝传赐，梦谁到、汉家陵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三句暗示故国已亡。最后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尽乌纱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四句隐喻自己虽入元为学官，并不以任官为重，风吹乌纱官帽便任随它去，何足珍惜？吾意便要老天知道，我华发星星，依然心怀故国。末尾作直接的呼告，词人的爱国之心、报国之情喷薄欲出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20120827143334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6" t="1365" r="-1" b="3676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947802"/>
            <a:ext cx="4727054" cy="21602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117029" y="429389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17029" y="5010486"/>
            <a:ext cx="4023027" cy="69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7029" y="5734050"/>
            <a:ext cx="402302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57234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531158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12">
            <a:hlinkClick r:id="rId2" action="ppaction://hlinksldjump"/>
          </p:cNvPr>
          <p:cNvSpPr txBox="1"/>
          <p:nvPr/>
        </p:nvSpPr>
        <p:spPr>
          <a:xfrm>
            <a:off x="568976" y="4418742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把脉学情    准确诊断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13">
            <a:hlinkClick r:id="rId3" action="ppaction://hlinksldjump"/>
          </p:cNvPr>
          <p:cNvSpPr txBox="1"/>
          <p:nvPr/>
        </p:nvSpPr>
        <p:spPr>
          <a:xfrm>
            <a:off x="568976" y="5157986"/>
            <a:ext cx="3571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读文答题    精细突破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7376" y="217348"/>
            <a:ext cx="11209788" cy="26827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此词紧扣重阳节之习俗来写，使事用典贴切而意蕴丰厚。从结构看，以拟趁兴出游始，以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歌罢涕零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结，感情转宕变化出乎自然，意脉清晰，章法浑成。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词人的情感变化富有层次，请结合具体词句加以分析。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376" y="2826286"/>
            <a:ext cx="11209788" cy="33093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由开头偏多风雨的担忧到重阳暄明的绝怜欢快之情，通过虚字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正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更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层层铺陈转到羁怀忆友之悲慨，再过渡到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凄清，浅醉还醒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的孤寂、感伤中，通过对过去豪情的追忆与今天年老无功的感叹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长楸走马，雕弓笮柳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紫萸一枝传赐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的对比映衬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，进一步翻转出无以报国的无奈与悲愤之情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故国之思、亡国之痛、失路之悲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7917" y="1884071"/>
            <a:ext cx="11103913" cy="26258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分析概括古诗的思想感情是高考及复习中的重中之重。考生在此存在两个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老大难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问题：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分析概括不准，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分析概括不全。问题的存在，说到底还是掌握不了分析概括情感的具体路径。因此，在二轮复习中十分需要掌握、细化分析概括情感的具体路径。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911630" y="1985"/>
            <a:ext cx="1891295" cy="880109"/>
            <a:chOff x="10036559" y="-26590"/>
            <a:chExt cx="1891295" cy="880109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6559" y="-26590"/>
              <a:ext cx="1891295" cy="880109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10065622" y="88840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问题直击</a:t>
              </a:r>
              <a:endParaRPr lang="zh-CN" altLang="en-US" sz="3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2222\559110fc44e6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6"/>
          <a:stretch>
            <a:fillRect/>
          </a:stretch>
        </p:blipFill>
        <p:spPr bwMode="auto">
          <a:xfrm>
            <a:off x="8294687" y="794"/>
            <a:ext cx="38957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Ⅱ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326626" y="3069754"/>
              <a:ext cx="5280748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读文答题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精细突破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9260" y="1102163"/>
            <a:ext cx="1153189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一、抓住情感语言</a:t>
            </a:r>
            <a:r>
              <a:rPr lang="zh-CN" altLang="en-US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，</a:t>
            </a:r>
            <a:r>
              <a:rPr lang="zh-CN" altLang="en-US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掌握情感基调 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60" y="1812083"/>
            <a:ext cx="11531892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诗是言情艺术，它总是或多或少、或显或隐地告诉你要表达的情感。作为阅读者和考生，抓住诗中这些表明情感的词语至关重要，这是分析概括情感的最准确最便捷的路径。虽说一轮书中已经讲过，但是在这里还是要强调几点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1053530"/>
            <a:ext cx="1123615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直接拎出显性和隐性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显性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悲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喜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寂寞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等。隐性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是指传达感情时较间接、含蓄的词语，如诗中出现一个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客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字，已暗示了羁旅之愁、思家之切。另外，一些表情态、语气的虚词，如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惟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endParaRPr lang="en-US" altLang="zh-CN" sz="2800" kern="100" dirty="0" smtClean="0">
              <a:latin typeface="宋体" panose="02010600030101010101" pitchFamily="2" charset="-122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岂</a:t>
            </a:r>
            <a:r>
              <a:rPr lang="en-US" altLang="zh-CN" sz="2800" kern="100" dirty="0" smtClean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，也是重要的隐性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。在阅读与答题时，如果及时敏锐地捕捉到了这些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，就把握了情感基调，分析概括情感就不会有明显的偏差了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405458"/>
            <a:ext cx="11236155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知道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出现的位置。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像直接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，多出现在标题、开头、结尾处，特殊情况下中间及小序中也会出现。像隐性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一般藏在写景叙事绘人的文字中和诗的中间位置，有时会出现在注释中。必须盯紧这些关键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部位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 panose="02020603050405020304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关注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b="1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b="1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表达的特殊性。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正常情况下，诗人用什么情语，就表达出什么情感，但有时会用隐晦、曲折、反语的方式表达，如用了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字，就不一定真的表达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喜悦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之情，可能是反语。因此，不必将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情语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直接拿来就用，还要结合原文语境作准确的理解。当然，这种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口是心非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的表达方式较为少见。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1341562"/>
            <a:ext cx="11161240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送李侍郎赴常州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贾至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雪晴云散北风寒，楚水吴山道路难。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今日送君须尽醉，明朝相忆路漫漫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489192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485003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27215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765498"/>
            <a:ext cx="11236155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此诗既有依依惜别的情谊，又包含着前路珍重的殷切祝愿。首句写眼前景色，点明时令气候，属天时；次句预计李的别后行程，常州即今江苏省常州市，他当是沿江东下，所以说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楚水吴山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，属地理。这两句表明朋友旅途艰辛，自己对朋友的关切。后两句正面抒发惜别之意，以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今日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明朝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对照见今日相聚之促，得之不易，明朝相忆之深，失之难堪，愈觉非尽醉不足以散愁。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今日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句即王维诗《渭城曲》中的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劝君更尽一杯酒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明朝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句即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西出阳关无故人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。其中的渊源关系，一览可知。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1197546"/>
            <a:ext cx="114048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楚水吴山道路难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暗含作者什么样的情感？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1890769"/>
            <a:ext cx="114048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道路遥远难行，表达对友人此去的关切担忧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山川阻隔，后会难期，抒发离愁的沉重。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7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50590" y="981522"/>
            <a:ext cx="1090570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阅读下面这首词，然后回答问题。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柳梢青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黄简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病酒心情。唤愁无限，可奈流莺。又是一年，花惊寒食，柳认清明。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天涯翠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巘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层层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。是多少、长亭短亭。倦倚东风，只凭好梦，飞到银屏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2222\556277be979f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3"/>
          <a:stretch>
            <a:fillRect/>
          </a:stretch>
        </p:blipFill>
        <p:spPr bwMode="auto">
          <a:xfrm>
            <a:off x="8294686" y="1240"/>
            <a:ext cx="3895727" cy="685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6740972" cy="962038"/>
            <a:chOff x="910630" y="2899804"/>
            <a:chExt cx="674097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572973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Ⅰ</a:t>
              </a:r>
              <a:endParaRPr lang="zh-CN" altLang="en-US" sz="4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2278782" y="3030596"/>
              <a:ext cx="5272500" cy="759238"/>
            </a:xfrm>
            <a:prstGeom prst="rect">
              <a:avLst/>
            </a:prstGeom>
          </p:spPr>
          <p:txBody>
            <a:bodyPr/>
            <a:lstStyle>
              <a:lvl1pPr algn="ctr" defTabSz="1218565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>
                <a:spcAft>
                  <a:spcPct val="35000"/>
                </a:spcAft>
              </a:pP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把脉学情</a:t>
              </a:r>
              <a:r>
                <a:rPr lang="zh-CN" altLang="zh-CN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4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准确诊断</a:t>
              </a:r>
              <a:endPara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0948" y="-26590"/>
            <a:ext cx="1134851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这首词中的主人公喝了闷酒，醉得有些近乎病态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病酒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即醉酒，俗谓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醉酒如病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；黄莺鸟的叫声，本来是悦耳动听的，所以博得了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流莺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的雅号，杜甫也有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自在娇莺恰恰啼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的诗句。可是对这首词中的主人公来说，却只能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唤愁无限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，听得心烦，却又无法封住那流莺的嘴巴，真是无可奈何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可奈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怎奈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无可奈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！主人公的愁从何而来？细细想来，既不是源于病酒，也不是因为流莺。伤春？倒有些相似。你看，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又是一年，花惊寒食，柳认清明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，光阴荏苒，逝者如斯，转眼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又是一年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！春光如许，年复一年，时不我待，触景生情，感到时序惊心，慨叹流年暗换，从而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上心头，其实，春本无可伤，可伤者往往是与春一样美好的事物。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0948" y="-26590"/>
            <a:ext cx="1134851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当作者望尽天涯的层层翠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巘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，心中暗数着那根本数不清的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长亭短亭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，怀人之情油然而生，但天涯各一方，现实的现象不可能，绝望之下，只得寄希望于梦中与家人相会。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天涯翠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巘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层层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。是多少、长亭短亭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，是这首词中最关键的句子，也是读者理解和欣赏这首词的钥匙，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天涯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一句，是触景生情的诱发点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lvl="0" algn="di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上片的流莺、花柳，皆眼前身边之景，对于词境皆止于描述而没有开拓意义，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一句却既融入了上片诸景，又高瞻远瞩，意象博大，更重要的是它开拓出了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长亭短亭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一境，遂使全词豁然开朗，转出了一片新天地，这是一个成功的过片。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长亭短亭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句接踵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句而来，是词中主人公望尽天涯的直接所得，是揭示全词情感实质的关键处。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3667" y="207875"/>
            <a:ext cx="1123615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短亭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皆系行人休止之所，后来它就成了天涯羁旅、游子思归的象征。显然，这一句揭示了全词的抒情实质：乡关之思。读到这里，读者才能省悟到，上片所写的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病酒心情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以及流莺唤愁等等，都是主人公内心的乡关之思的外部流露，决不仅仅是因为春天即将逝去而感伤。结尾的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倦倚东风，只凭好梦，飞到银屏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三句，都是在思归而不能归的情况下的思想活动。实际上的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归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既不可能，只得寄希望于梦，在梦中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飞到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故乡的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银屏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，与亲人团聚，这自然是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好梦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了。虽是梦，也给人以希望和安慰。这三句把思归的心情作了更深一层的抒发。至此，全词所曲曲折折表达的思想感情，就凸现出来了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 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5206" y="837506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这首词表达了主人公什么样的心情？请结合全词简要分析。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206" y="1485460"/>
            <a:ext cx="11160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忧愁无奈。清明时节本就心烦意乱，又添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流莺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唤愁，只得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病酒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消愁而又无可奈何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惊心慨叹。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又是一年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，光阴荏苒，时不我待，连花柳之物都因时序惊心，令人感慨万千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思乡盼归。在异乡望尽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天涯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长亭短亭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是写思乡；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好梦，飞到银屏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是盼归团聚。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2753" y="94339"/>
            <a:ext cx="11124906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二、抓住抒情方式</a:t>
            </a:r>
            <a:r>
              <a:rPr lang="zh-CN" altLang="zh-CN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掌握情感内涵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诗抒情主要有直接抒情和间接抒情两种方式，对于考生来说，最重要的是间接抒情方式。虽说都知道它有借景抒情、借物抒情、借古抒情等多种方式，但在具体解读和答题时，不仅要掌握是哪种抒情方式，还要对这种抒情方式展开分析，从而掌握情感的具体内涵。如借景抒情是最常见的间接抒情方式，如何从描写的景物中挖掘出情感来，这才是关键所在。为此，就要通过细读，看看写了哪些景物，这些景物的特征是什么，色调是什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指冷色调与暖色调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，它们又与情感有着怎样的正关联或负关联。南朝诗人何逊的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夜雨滴空阶，晓灯暗离室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是写离别的名句，前一句写室外：夜已深沉，一片寂静，唯有雨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点滴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45418"/>
            <a:ext cx="11236155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落在台阶上，发出单调的声响。诗中虽然没有写人的活动和情感，但是通过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夜雨滴阶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的情景可以体察到离人心中的凄凉，冰冷的雨点仿佛滴在他们的心上。后一句写室内：天将破晓，油灯将要燃尽，充满离愁的屋子显得一片昏暗。破晓之际，屋子感觉上比较暗。从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晓灯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，暗示一个不眠之夜过去了，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，则渲染离人心境的凄凉。就这样抓住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晓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词语，不难读出景物中的凄凉之情。又如用典故抒情，我们要靠自己的积累和诗后注释，知道诗句是否用了典故及典故的内容，再结合内容看看是如何使用典故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正用或反用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，从而挖掘出内在的情感。知道了抒情方式，再进一步细致分析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抒情方式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的使用，才是分析概括情感的具体路径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3650" y="621482"/>
            <a:ext cx="11462002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3.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花底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杜甫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紫萼扶千蕊，黄须照万花。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忽疑行暮雨，何事入朝霞。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Courier New"/>
              </a:rPr>
              <a:t>    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恐是潘安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县，堪留卫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玠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车。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深知好颜色，莫作委泥沙。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写作此诗时，作者四十七岁。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潘安：西晋潘岳，他为河阳县令时，令全县种桃花。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卫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：西晋人，他长得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风神秀异，乘羊车入市，见者皆以为玉人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107395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103206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45418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5206" y="582710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这首诗表达了作者怎样的思想感情？请简要分析。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5206" y="1269554"/>
            <a:ext cx="11160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赞美花的美丽。紫萼黄蕊写花丽，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行暮雨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写花润，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入朝霞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写花鲜，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潘安县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写花多，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卫玠车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写花美。作者浓墨重彩，表现见花时的惊喜以及对花的赞叹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惋惜花的易谢。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莫作委泥沙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，是不忍见花的零落，表现作者的惜花之情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感叹韶华已逝，生命易老。作者时年四十有七，见花自叹，感伤人生迟暮。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452637"/>
            <a:ext cx="11236155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4.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阅读下面这首词，然后回答问题。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蝶恋花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陆游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桐叶晨飘蛩夜语。旅思秋光，黯黯长安路。忽记横戈盘马处，散关清渭应如故。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江海轻舟今已具。一卷兵书，叹息无人付。早信此生终不遇，当年悔草《长杨赋》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这首词是陆游晚年被罢官后所作。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《长杨赋》：汉代扬雄为讽谏汉成帝游幸长杨宫而作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90550" y="11752"/>
            <a:ext cx="1180931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　开头一句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桐叶晨飘蛩夜语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，词人托物起兴，桐叶飘零，寒蛩夜鸣，引发的都是悲秋之景。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晨飘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夜语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对举，表明了由朝至夕，终日触目盈耳的，无往而非凄清萧瑟的景象，这就充分渲染了时代气氛和词人的心境，两者形成鲜明的对比。第二句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旅思秋光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，承前启后，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秋光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点明了时间的先后顺序，叶落、虫语，勾起了词人的旅思：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黯黯长安路。</a:t>
            </a:r>
            <a:r>
              <a:rPr lang="en-US" altLang="zh-CN" sz="2800" kern="100" dirty="0"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这一句有两重含意，一为写实，一为暗喻。从写实方面来说，当日西北军事重镇长安已为金人占领，词人在南郑王炎宣抚使幕中时，他们的主要进取目标就是收复长安，而当朝廷下诏调走王炎，这一希望便化成了泡影，长安收复，渺茫无期，道路黯黯，这一切使得词人不禁凄然神伤。从暗喻方面来说，长安是周、秦、汉、唐的古都，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 panose="02020603050405020304"/>
              </a:rPr>
              <a:t>这里是借指南宋京</a:t>
            </a:r>
            <a:endParaRPr lang="en-US" altLang="zh-CN" sz="2800" kern="100" dirty="0">
              <a:effectLst/>
              <a:latin typeface="Times New Roman" panose="02020603050405020304"/>
              <a:ea typeface="华文细黑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9919" y="666151"/>
            <a:ext cx="11730575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1.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西涧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即事示卢陟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韦应物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寝扉临碧涧，晨起澹忘情。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空林细雨至，圆文遍水生。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永日无余事，山中伐木生。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知子尘喧久，暂可散烦缨。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西涧：在滁州南岩寺内。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49012" y="-6270"/>
            <a:ext cx="11692388" cy="64186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城临</a:t>
            </a:r>
            <a:r>
              <a:rPr lang="en-US" altLang="zh-CN" sz="2800" kern="100" dirty="0" smtClean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安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。通向京</a:t>
            </a:r>
            <a:r>
              <a:rPr lang="en-US" altLang="zh-CN" sz="2800" kern="100" dirty="0" smtClean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城的道路黯淡无光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，隐喻着词人对南宋小朝廷改变抗金决策的失望。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忽记横戈盘马处，散关清渭应如故</a:t>
            </a:r>
            <a:r>
              <a:rPr lang="en-US" altLang="zh-CN" sz="2800" kern="100" dirty="0" smtClean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 smtClean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 smtClean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词人北望长安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，东望临安，都使他深为不安，而最使他关切的还是抗金前线的情况，那大散关头和清澈的渭水旁，曾是他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横戈盘马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之处，也曾是他立志恢复中原与实现其理想的所在，而此时的情况又怎样呢？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忽记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，乃油然想起，猛上心头，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应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字是悬想，但愿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如故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，更担心能否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“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如故</a:t>
            </a:r>
            <a:r>
              <a:rPr lang="en-US" altLang="zh-CN" sz="2800" kern="1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/>
              </a:rPr>
              <a:t>”</a:t>
            </a:r>
            <a:r>
              <a:rPr lang="en-US" altLang="zh-CN" sz="2800" kern="100" dirty="0">
                <a:solidFill>
                  <a:prstClr val="black"/>
                </a:solidFill>
                <a:latin typeface="华文细黑"/>
                <a:ea typeface="华文细黑"/>
                <a:cs typeface="Times New Roman" panose="02020603050405020304"/>
              </a:rPr>
              <a:t>，也就是说，随着王炎内调以后形势的变化，金人会不会乘虚南下呢？表明词人对国事忧虑的深重。这两句不是旁斜横逸的转折，而是词人所感情事的变化，词人联想起自己那一段不平凡的战斗经历，说明他旅思的内涵，不是个人得失，不是旅途的风霜之苦，而是爱国忧时的情怀。</a:t>
            </a:r>
            <a:endParaRPr lang="en-US" altLang="zh-CN" sz="2800" kern="100" dirty="0">
              <a:solidFill>
                <a:prstClr val="black"/>
              </a:solidFill>
              <a:latin typeface="Times New Roman" panose="02020603050405020304"/>
              <a:ea typeface="华文细黑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3650" y="92089"/>
            <a:ext cx="11462002" cy="664814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5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下片转到描写个人的前途方面。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江海轻舟今已具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，承上片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旅思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而来，其意来源于苏轼的《临江仙》：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小舟从此逝，江海寄余生。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这句话含有想隐归江湖的意思。词人对个人的进退是无所萦怀的，难以忘情的是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一卷兵书，叹息无人付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一卷兵书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，既可实指他曾向王炎提出过的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经略中原，必自长安始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的一整套进军策略，也可虚指为抗敌兴国的重大抱负。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无人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不是一般所说的没有人，而是慨叹朝廷抗金志士零落无存，国家前途令人担忧。歇拍两句从慨叹转为激愤：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早信此生终不遇，当年悔草《长杨赋》。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《长杨赋》是西汉辞赋家扬雄的名作，他是为了讽谏汉成帝游幸长杨宫，纵胡客大校猎才献上这篇赋的。词里活用了这个典故，表明自己如果早知不被知遇，就不会陈述什么恢复方略了。这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悔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的背后是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恨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，透露出词人的愤愤不平之气，不过只用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悔</a:t>
            </a:r>
            <a:r>
              <a:rPr lang="en-US" altLang="zh-CN" sz="26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6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字表现得婉转一些罢了。</a:t>
            </a:r>
            <a:endParaRPr lang="zh-CN" altLang="zh-CN" sz="26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8582" y="1053530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下片表达了词人怎样的情感？请简要分析。</a:t>
            </a:r>
            <a:endParaRPr lang="zh-CN" altLang="zh-CN" sz="1050" kern="100" dirty="0" smtClean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582" y="1701602"/>
            <a:ext cx="11160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词人被罢官即将回家，满腹韬略却无人可托，表达了对抗金大业难以为继的悲哀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借用汉代扬雄作《长杨赋》的典故，表达了词人忠心耿耿献计献策却不被重用的愤慨。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84150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31795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129" y="75898"/>
            <a:ext cx="11236155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三、抓住时空转换</a:t>
            </a:r>
            <a:r>
              <a:rPr lang="zh-CN" altLang="zh-CN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微软雅黑" panose="020B0503020204020204" pitchFamily="34" charset="-122"/>
                <a:cs typeface="Times New Roman" panose="02020603050405020304"/>
              </a:rPr>
              <a:t>掌握情感的变化性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人的情感在诗中有时不是一成不变的，而是富于变化的，如何把握这变化的情感呢？其中一个重要路径就是抓住诗中时间、空间的变化。从时间上讲，诗人情感有过去、现在与将来的变化，如回忆过去，感到很美好；驻足现在，觉得伤感；展望将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想象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充满期待。读诗要善于分出不同的时间段，找出不同的情感。像离别诗，一般分成离别时和离别后两个时间段写，离别时自然要痛苦，离别后自然是思念之苦、重逢之盼。从空间上讲，空间不同，自然情感也就不同，如在家中，家人聚在一起，很温暖；在外乡的路上，颇有羁旅之苦。空间不同，实际上是不同景物对象的转换，读时如能抓住不同空间里的不同描写对象，自然就能捕捉到因空间变化而产生的情感变化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2198" y="907939"/>
            <a:ext cx="11124906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5.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过嘉兴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元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萨都剌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   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三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山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云海几千里，十幅蒲帆挂烟水。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吴中过客莫思家，江南画船如屋里。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芦芽短短穿碧沙，船头鲤鱼吹浪花。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吴姬荡桨入城去，细雨小寒生绿纱。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我歌水调无人续，江上月凉吹紫竹。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春风一曲鹧鸪词，花落莺啼满城绿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323419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319230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261442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0948" y="127586"/>
            <a:ext cx="1134851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本诗是诗人由大都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今北京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到福州任职，途经嘉兴所作。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三山：指福州。</a:t>
            </a:r>
            <a:endParaRPr lang="zh-CN" altLang="zh-CN" sz="280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这首诗是元代诗人萨都剌所作，作于至元二年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(1336)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春由北京赴闽途中。以绚烂的彩笔，将早春江南水乡的秀丽风光，描绘得细致真切，具有清新自然的乡土气息。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一、二两句总括烟水蒲帆的千里行程，境界阔大而含蕴悠长。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吴中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细雨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六句，写途经嘉兴为江南春色所陶醉。写景细腻生动，捕捉到了江南水乡的诱人神韵。然而，江南美景与自己客游身份，形成了鲜明对照，怅然若失之感油然而生。结尾四句便以含蓄蕴藉之笔，抒发了这略带惆怅意味的感慨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3838" y="1230796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诗人的情感经历了怎样的变化过程？试作简要分析。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3838" y="1969196"/>
            <a:ext cx="11160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诗人的情感紧扣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过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字而变化。开头写过嘉兴的背景，乘船从北京到福州，流露出淡淡的离愁；中间写过嘉兴的见闻，诗人陶醉在南国风光中；结尾写在嘉兴短暂停留旋即离去的依依别情。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0948" y="106915"/>
            <a:ext cx="11348517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四、抓住写作缘由</a:t>
            </a:r>
            <a:r>
              <a:rPr lang="zh-CN" altLang="zh-CN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掌握情感的隐藏性</a:t>
            </a:r>
            <a:endParaRPr lang="zh-CN" altLang="zh-CN" sz="105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生活中，诗人的情感总是有感而发，或因贬谪，或因离别，或因节日，或因宴会，是生活中纷纷扰扰的事触发生情促使他们拿起笔来，因此，如果能找到他们写作的缘由，不仅可以推知情感的趋向，还可以挖掘出隐藏的情感。请看下面这首词，要求概括其情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阳关曲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中秋月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]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苏　轼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暮云收尽溢清寒，银汉无声转玉盘。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此生此夜不长好，明月明年何处看。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该词作于熙宁十年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(1077)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八月十五日，苏轼与弟弟苏辙相别七年后相聚并共度中秋。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1801" y="738928"/>
            <a:ext cx="10905701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这首小词，题为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中秋月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，自然是写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人月圆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的喜悦；调寄《阳关曲》，则又涉及别情。记述的是作者与其胞弟苏辙久别重逢，共赏中秋月的赏心乐事，同时也抒发了聚后不久又得分手的哀伤与感慨。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首句言月到中秋分外明之意，但并不直接从月光下笔，而从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说起，用笔富于波折。明月先被云遮，一旦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暮云收尽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，转觉清光更多。句中并无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等字眼，而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溢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二字，都深得月光如水的神趣，全是积水空明的感觉。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1455526"/>
            <a:ext cx="11236155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月明星稀，银河也显得非常淡远。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银汉无声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并不只是简单的写实，它似乎说银河本来应该有声的，但由于遥远，也就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无声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了，天宇空阔的感觉便由此传出。此夜明月显得格外圆，恰如一面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白玉盘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似的。此处用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玉盘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的比喻写出月儿冰清玉洁的美感，而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转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字不但赋予它神奇的动感，而且暗示它的圆。两句并没有写赏月的人，但全是赏心悦目之意，而人自在其中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2416" y="333450"/>
            <a:ext cx="11385581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是一首比较特别的寄友诗。特别之处在于诗人以对空灵、清幽山水的描述，来寄托自己对闲适生活的喜爱之情。同时，诗人借此劝导友人卢陟能够抛弃俗世的烦恼，过上隐居生活。这首诗的创作比较有特色，开头两句诗先总体交代自己在西涧生活的感受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淡泊，忘却世俗烦恼。中间四句则综合运用了视觉、听觉相结合和以声衬静的艺术技巧。空寂的山林中弥漫着蒙蒙细雨，湖面荡漾着一圈圈的涟漪，山中还不时传来阵阵伐木声。诗人借此营造出一种清幽寂静的环境氛围，表达自己闲适恬淡的心境。诗歌结尾点明创作主旨，劝诫友人摆脱世俗生活的烦恼，过上与自己相似的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永日无余事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的闲适生活。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55227"/>
            <a:ext cx="11348517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明月圆，更值兄弟团聚，难怪词人要赞叹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了。从这层意思说，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此生此夜不长好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大有佳会难得，当尽情游乐，不负今宵之意。不过，恰如明月是暂满还亏一样，人生也是会难别易的。兄弟分离在即，又不能不令词人慨叹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之短。从这层意思说，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此生此夜不长好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又直接引出末句的别情。说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明月明年何处看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，当然含有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未必明年此会同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的意思，是抒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离忧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。同时，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何处看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不仅就对方发问，也是对自己发问，实寓行踪萍寄之感。末二句意思衔接，对仗天成。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明月明年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作对，字面工整，假借巧妙。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明年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义异而字同，借来与二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字对仗，实是妙手偶得。叠字唱答，再加上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不长好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何处看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一否定一疑问作唱答，便产生出悠悠不尽的情韵。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519422"/>
            <a:ext cx="11236155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这首词从月色的美好写到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人月圆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的愉快，又从当年当夜推想次年中秋，归结到别情。形象集中，境界高远，语言清丽，意味深长。《阳关曲》原以王维《送元二使安西》诗为歌词，苏轼此词与王维诗平仄四声，大体切合，是词家依谱填词之作。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如果根据词中后两句，可以概括出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离别后不知何时再聚的哀伤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这一情感；如果结合写作事由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兄弟相别七年后相聚并共度中秋看，自然能读出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不长好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背后的情感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此生此夜是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好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的，可以再挖掘出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作者与亲人相聚的喜悦之情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这一情感要点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665179"/>
            <a:ext cx="11236155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古诗中，诗人总会告诉你写作缘由的，告知的部位主要是标题，不少标题会交代写作事由，抓住它，自然可以推知即将要表达的情感。另外，命题者会以注释的形式告知你，抓住注释里的写作事由，自然可以挖掘出隐藏的情感。不过，要注意的是不可机械利用写作缘由来分析概括情感。像注释中经常出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该诗写于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××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年贬官途中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，少数考生马上就套以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贬谪之苦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这点，其中，贬官与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痛苦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间并无必然联系。最根本的是诗中的语言文字中有无隐含这方面的情感。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129" y="658470"/>
            <a:ext cx="11236155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6.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阅读下面这首词，然后回答问题。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临江仙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·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登凌歊台感怀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280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李之仪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偶向凌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台上望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，春光已过三分。江山重叠倍销魂。风花飞有态，烟絮坠无痕。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已是年来伤感甚，那堪旧恨仍存！清愁满眼共谁论？却应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台下草，不解忆王孙？</a:t>
            </a:r>
            <a:endParaRPr lang="zh-CN" altLang="zh-CN" sz="280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宋徽宗初年，李之仪因得罪权贵蔡京被除去名籍，编管太平州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今安徽当涂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，本词应作于李之仪居太平期间的某年春天。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却应，即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岂应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，相当于现代汉语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难道是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……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么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280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179403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175214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17426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77129" y="189434"/>
            <a:ext cx="11236155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这首词作于李之仪居今当涂期间的某年春天。凌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，南朝宋孝武帝曾建避暑离宫于此。实际上，凌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台并不很高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据《太平寰宇记》载仅高四十丈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，只是因周围平旷，才望得很远。李之仪的这首词就是登此台远望之所得。目的在借景发挥，借登凌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台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以抒发内心的感慨。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偶向凌</a:t>
            </a: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latin typeface="仿宋_GB2312"/>
                <a:ea typeface="华文细黑"/>
                <a:cs typeface="仿宋_GB2312"/>
              </a:rPr>
              <a:t>台上望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，春光已过三分。江山重叠倍销魂。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起首用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偶向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二字，便透露出他平时幽居抑郁的心情。李之仪虽身在江南，心犹念汴京和故土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李之仪的家乡在今山东庆云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。登高以眺远，自难免引起万千感触。但词人仅用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春光已过三分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一句概括他种种思绪，把无穷的空间感化作有限的时间感，从而收到含蓄蕴藉的审美效果。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销魂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一词，兼有极度高兴和极度伤心两方面的含义。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1836" y="549474"/>
            <a:ext cx="11462002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风花飞有态，烟絮坠无痕。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飞花、坠絮，本都是自然形态的东西；但经过词人的渲染，便都变成了含情物。飞花，指他人之乘风直上，舞态翩跹，得意非常；坠絮，喻己身之遭谤被逐，堕地沾泥，了无痕迹。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下片点明题意：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已是年来伤感甚，那堪旧恨仍存！清愁满眼共谁论？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伤感甚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，指以往岁月里所遭受的政治打击。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那堪旧恨仍存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，意味着此刻、此后仍然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旧恨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绵绵。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清愁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指所触起的新愁。词人在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字下加用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满眼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一词，便使人觉得愁如春天的游丝弥漫空际。至于愁些什么，词人并未明言，因此给读者留下了想象空间。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共谁论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，进一步表明词人决然独处，竟无人可为解愁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1165752"/>
            <a:ext cx="11236155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却应台下草，不解忆王孙？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却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，这里作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岂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解，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却应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即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岂应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。词人目睹凌</a:t>
            </a:r>
            <a:r>
              <a:rPr lang="zh-CN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歊</a:t>
            </a:r>
            <a:r>
              <a:rPr lang="zh-CN" altLang="zh-CN" sz="2800" kern="100" dirty="0">
                <a:solidFill>
                  <a:prstClr val="black"/>
                </a:solidFill>
                <a:latin typeface="仿宋_GB2312"/>
                <a:ea typeface="华文细黑"/>
                <a:cs typeface="仿宋_GB2312"/>
              </a:rPr>
              <a:t>台下春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草丛生，很自然会联想起淮南小山《招隐士》中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王孙游兮不归，春草生兮萋萋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的著名诗句。但李之仪这里的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王孙</a:t>
            </a:r>
            <a:r>
              <a:rPr lang="en-US" altLang="zh-CN" sz="2800" kern="100" dirty="0">
                <a:solidFill>
                  <a:prstClr val="black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指的不是别人，而是自己。词人把归乡不得的怨恨归咎于春草的不解相忆，实乃貌似无理却至情的说法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9822" y="726726"/>
            <a:ext cx="11160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全词抒发了词人怎样的思想感情？请简要分析。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822" y="1374680"/>
            <a:ext cx="11160000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伤春之情：看到眼前春光将尽，流露出遗憾伤感之情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思归之情：词人登台远眺，只见江山重叠，阻断望乡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望京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之路，更觉愁苦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被排挤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或政治不得志、被贬谪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的郁闷：词人因触犯权贵被编管太平州，前途无望，旧恨新愁，异常苦闷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无人理解的落寞：词人满怀愁绪，却无人可以倾诉，内心无限寂寞惆怅。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86946"/>
            <a:ext cx="11236155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五、抓住结构层次</a:t>
            </a:r>
            <a:r>
              <a:rPr lang="zh-CN" altLang="zh-CN" sz="2800" b="1" kern="1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/>
              </a:rPr>
              <a:t>，</a:t>
            </a:r>
            <a:r>
              <a:rPr lang="zh-CN" altLang="zh-CN" sz="2800" b="1" kern="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掌握情感的丰富性</a:t>
            </a:r>
            <a:endParaRPr lang="zh-CN" altLang="zh-CN" sz="2800" b="1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言少而情丰，是古诗表达的一个重要特点。诗人尽可能利用最经济、最凝炼的语言表达最丰富的情感。这一点，正是高考命题的重点。作为考生，自然要咀嚼这精练的语言。还要注意的是这情感的丰富性也与诗的结构层次密切相关。结构层次越多，表达的情感就越丰富；做题时善于切分结构层次，就有可能获得更丰富的情感要点。如果是一个诗句，可能有两个层次两个情感要点；如果是两句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一联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，往往是两个层次两个情感要点；如果是上片或下片，有几个句子，自然就有几个层次几个情感要点。阅读与答题时，必须要有这种层次的切分意识，有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字不离词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词不离句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句不离段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段不离篇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的整体意识，方能读出、答出丰富的情感来。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812677"/>
            <a:ext cx="11236155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7.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阅读下面这首诗，然后回答问题。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罢郡归洛阳寄友人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唐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刘禹锡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远谪年犹少，初归鬓已衰。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门闲故吏去，室静老僧期。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不见蜘蛛集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，频为佝偻欺。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颖微囊未出，寒甚谷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难吹。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 panose="02010600030101010101" pitchFamily="2" charset="-122"/>
                <a:ea typeface="华文细黑"/>
                <a:cs typeface="宋体" panose="02010600030101010101" pitchFamily="2" charset="-122"/>
              </a:rPr>
              <a:t>濩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落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唯心在，平生有己知。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商歌</a:t>
            </a:r>
            <a:r>
              <a:rPr lang="en-US" altLang="zh-CN" sz="2800" kern="100" baseline="300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夜深后，听者竟为谁？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0" y="251411"/>
            <a:ext cx="432048" cy="491359"/>
          </a:xfrm>
          <a:prstGeom prst="homePlate">
            <a:avLst>
              <a:gd name="adj" fmla="val 35304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334566" y="247222"/>
            <a:ext cx="1913736" cy="495548"/>
          </a:xfrm>
          <a:prstGeom prst="chevron">
            <a:avLst>
              <a:gd name="adj" fmla="val 3611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49" y="189434"/>
            <a:ext cx="172138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tabLst>
                <a:tab pos="1890395" algn="l"/>
              </a:tabLst>
            </a:pPr>
            <a:r>
              <a:rPr lang="zh-CN" altLang="en-US" sz="28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/>
              </a:rPr>
              <a:t>即时小练</a:t>
            </a:r>
            <a:endParaRPr lang="zh-CN" altLang="en-US" sz="2800" b="1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4281" y="1449533"/>
            <a:ext cx="11097549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诗歌最后两句表达了诗人什么样的情感？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4281" y="2169613"/>
            <a:ext cx="11097549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对晚生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友人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也可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卢陟的关切之情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对闲适生活的喜爱之情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对世俗事务的超然之情。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对官场生活的厌倦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亦可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4" grpId="0" uiExpand="1" build="allAtOnce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6734" y="1299190"/>
            <a:ext cx="1123615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　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此诗为作者被免职而重归故地洛阳后所作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蜘蛛集：古人认为蜘蛛聚集，寓示着喜事临门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③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谷：指谷风，即东风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④</a:t>
            </a:r>
            <a:r>
              <a:rPr lang="en-US" altLang="zh-CN" sz="2800" kern="100" dirty="0" err="1">
                <a:latin typeface="华文细黑"/>
                <a:ea typeface="华文细黑"/>
                <a:cs typeface="宋体" panose="02010600030101010101" pitchFamily="2" charset="-122"/>
              </a:rPr>
              <a:t>濩</a:t>
            </a:r>
            <a:r>
              <a:rPr lang="en-US" altLang="zh-CN" sz="2800" kern="100" dirty="0" err="1">
                <a:latin typeface="华文细黑"/>
                <a:ea typeface="华文细黑"/>
                <a:cs typeface="仿宋_GB2312"/>
              </a:rPr>
              <a:t>落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：沦落失意的样子</a:t>
            </a:r>
            <a:r>
              <a:rPr lang="en-US" altLang="zh-CN" sz="2800" kern="100" dirty="0">
                <a:latin typeface="华文细黑"/>
                <a:ea typeface="华文细黑"/>
                <a:cs typeface="Times New Roman" panose="02020603050405020304"/>
              </a:rPr>
              <a:t>。</a:t>
            </a:r>
            <a:r>
              <a:rPr lang="en-US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⑤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 panose="02020603050405020304"/>
              </a:rPr>
              <a:t>商歌：春秋时宁戚高唱商歌，以引起路过的齐桓公注意，后得到赏识并成就大业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 panose="02020603050405020304"/>
              </a:rPr>
              <a:t>。</a:t>
            </a:r>
            <a:endParaRPr lang="en-US" altLang="zh-CN" sz="2800" kern="100" dirty="0" smtClean="0">
              <a:latin typeface="华文细黑"/>
              <a:ea typeface="华文细黑"/>
              <a:cs typeface="Times New Roman" panose="020206030504050203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最后四句表达了作者哪些复杂的思想感情？请结合全诗简要分析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solidFill>
                <a:prstClr val="black"/>
              </a:solidFill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3" name="TextBox 2">
            <a:hlinkClick r:id="rId1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endPara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2782" y="1084907"/>
            <a:ext cx="112716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被贬后的失意。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濩落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一词注释简析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失意却初心不改的坚持。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濩落唯心在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简析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有知己的安慰。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平生有己知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简析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对施展才华的渴望。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商歌夜深后，听者竟为谁？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简析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en-US" altLang="zh-CN" sz="2800" kern="100" dirty="0" smtClean="0">
              <a:solidFill>
                <a:srgbClr val="C00000"/>
              </a:solidFill>
              <a:latin typeface="Times New Roman" panose="02020603050405020304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无人赏识的惆怅、遗憾和忧愤之情。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结合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商歌夜深后，听者竟为谁？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简析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 panose="02020603050405020304"/>
                <a:ea typeface="华文细黑"/>
                <a:cs typeface="Courier New"/>
              </a:rPr>
              <a:t>)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2782" y="693490"/>
            <a:ext cx="1127160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简析示例：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点：作者沦落失意却不改初心，努力保持澹定、豁达的心境。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点：作者沦落失意却不改初心，以人生幸得知己来宽慰自己，表达了对友人的感谢之情和内心的安慰之情。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点：作者在深夜时高唱商歌，却无人倾听，表明他渴望有施展才华的机会。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第</a:t>
            </a:r>
            <a:r>
              <a:rPr lang="en-US" altLang="zh-CN" sz="2800" kern="100" dirty="0">
                <a:solidFill>
                  <a:srgbClr val="C00000"/>
                </a:solidFill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点：作者在深夜时高唱商歌，却无人倾听，表达了作者难遇良主无人赏识的惆怅、遗憾和忧愤之情。</a:t>
            </a:r>
            <a:endParaRPr lang="zh-CN" altLang="zh-CN" sz="1050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</p:txBody>
      </p:sp>
      <p:pic>
        <p:nvPicPr>
          <p:cNvPr id="3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549474"/>
            <a:ext cx="1152128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2.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阅读下面这首词，然后回答问题。</a:t>
            </a:r>
            <a:endParaRPr lang="zh-CN" altLang="zh-CN" sz="2800" b="1" kern="100" dirty="0">
              <a:solidFill>
                <a:srgbClr val="0000FF"/>
              </a:solidFill>
              <a:latin typeface="Times New Roman" panose="02020603050405020304"/>
              <a:ea typeface="华文细黑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感皇恩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注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IPAPANNEW"/>
                <a:ea typeface="华文细黑"/>
                <a:cs typeface="Times New Roman" panose="02020603050405020304"/>
              </a:rPr>
              <a:t>]</a:t>
            </a:r>
            <a:endParaRPr lang="zh-CN" altLang="zh-CN" sz="1050" b="1" kern="100" dirty="0">
              <a:solidFill>
                <a:srgbClr val="C00000"/>
              </a:solidFill>
              <a:latin typeface="宋体" panose="02010600030101010101" pitchFamily="2" charset="-122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[</a:t>
            </a:r>
            <a:r>
              <a:rPr lang="zh-CN" altLang="zh-CN" sz="2800" kern="100" dirty="0">
                <a:latin typeface="IPAPANNEW"/>
                <a:ea typeface="华文细黑"/>
                <a:cs typeface="Times New Roman" panose="02020603050405020304"/>
              </a:rPr>
              <a:t>宋</a:t>
            </a:r>
            <a:r>
              <a:rPr lang="en-US" altLang="zh-CN" sz="2800" kern="100" dirty="0">
                <a:latin typeface="IPAPANNEW"/>
                <a:ea typeface="华文细黑"/>
                <a:cs typeface="Times New Roman" panose="02020603050405020304"/>
              </a:rPr>
              <a:t>]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朱敦儒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1818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一个小园儿，两三亩地。花竹随宜旋装缀。槿篱茅舍，便有山家风味。等闲池上饮，林间醉。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都为自家，胸中无事。风景争来趁游戏。称心如意，剩活人间几岁。洞天谁道在，尘寰外。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注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　词人因遭秦桧等弹劾罢职，晚年退居嘉禾。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3936" y="236582"/>
            <a:ext cx="11521280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 panose="02020603050405020304"/>
                <a:ea typeface="华文细黑"/>
                <a:cs typeface="Times New Roman" panose="02020603050405020304"/>
              </a:rPr>
              <a:t>鉴赏　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起首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一个小园儿，两三亩地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二句语言平易浅白。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一个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两三亩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这些小数目，如话家常，十分亲切。同时，也透出主人公知足寡欲的人生态度。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花竹随宜旋装缀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一句承上。开辟了一个两三亩地的小园儿，马上随方位地势之所宜，随品种配搭之所宜，栽花种竹，点缀园子。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便有山家风味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一句，既总结上文，又漾出词人的怡悦之情。前面几句写景之后，画面上出现了词人的自我形象：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等闲池上饮，林间醉。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栽花种竹之余，词人小具杯盘，徐图一醉。这种徜徉山水、从容度日的方式，正是来自遁迹山林者所乐的境界。词里突出地表现了这种闲适、超脱的襟怀。由景物入笔，又以景写人作为，很好地表达了词人的山水性情。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616" y="810936"/>
            <a:ext cx="11521280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下片转入议论，将词境拓深一步。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都为自家，胸中无事。风景争来趁游戏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三句语极朴拙，意却自然，调动口语，浅白有味。忘却世事营营，胸中没有半点挂虑，自然容易心与景合，感受到外间景物欣然自得，好像都争先恐后来取悦于人似的。以曲子词写理趣语，显得亲切活泼，饶有兴味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剩活人间几岁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，点出余日无多的暮景，却并无悲惋色彩。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洞天谁道在，尘寰外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句，即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“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谁道洞天尘寰外</a:t>
            </a:r>
            <a:r>
              <a:rPr lang="en-US" altLang="zh-CN" sz="2800" kern="100" dirty="0">
                <a:latin typeface="宋体" panose="02010600030101010101" pitchFamily="2" charset="-122"/>
                <a:ea typeface="华文细黑"/>
                <a:cs typeface="Times New Roman" panose="02020603050405020304"/>
              </a:rPr>
              <a:t>”</a:t>
            </a:r>
            <a:r>
              <a:rPr lang="zh-CN" altLang="zh-CN" sz="2800" kern="100" dirty="0">
                <a:latin typeface="Times New Roman" panose="02020603050405020304"/>
                <a:ea typeface="华文细黑"/>
                <a:cs typeface="Times New Roman" panose="02020603050405020304"/>
              </a:rPr>
              <a:t>，倒装是为了协调平仄。结句将上下片一并收束，表示要在这个人间洞天里度此余年，一派欣于所得的情致，可谓溢于言表了</a:t>
            </a:r>
            <a:r>
              <a:rPr lang="zh-CN" altLang="zh-CN" sz="2800" kern="100" dirty="0" smtClean="0">
                <a:latin typeface="Times New Roman" panose="02020603050405020304"/>
                <a:ea typeface="华文细黑"/>
                <a:cs typeface="Times New Roman" panose="02020603050405020304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/>
            </a:endParaRPr>
          </a:p>
        </p:txBody>
      </p:sp>
      <p:sp>
        <p:nvSpPr>
          <p:cNvPr id="14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125834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02286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  <a:endParaRPr lang="en-US" altLang="zh-CN" sz="1800" dirty="0">
              <a:solidFill>
                <a:srgbClr val="0000FF"/>
              </a:solidFill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078738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588051" y="6287001"/>
            <a:ext cx="396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12010</Words>
  <Application>WPS 演示</Application>
  <PresentationFormat>自定义</PresentationFormat>
  <Paragraphs>496</Paragraphs>
  <Slides>62</Slides>
  <Notes>49</Notes>
  <HiddenSlides>2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82" baseType="lpstr">
      <vt:lpstr>Arial</vt:lpstr>
      <vt:lpstr>宋体</vt:lpstr>
      <vt:lpstr>Wingdings</vt:lpstr>
      <vt:lpstr>微软雅黑</vt:lpstr>
      <vt:lpstr>Times New Roman</vt:lpstr>
      <vt:lpstr>Times New Roman</vt:lpstr>
      <vt:lpstr>黑体</vt:lpstr>
      <vt:lpstr>华文细黑</vt:lpstr>
      <vt:lpstr>IPAPANNEW</vt:lpstr>
      <vt:lpstr>Courier New</vt:lpstr>
      <vt:lpstr>Broadway</vt:lpstr>
      <vt:lpstr>楷体</vt:lpstr>
      <vt:lpstr>经典繁仿黑</vt:lpstr>
      <vt:lpstr>Calibri</vt:lpstr>
      <vt:lpstr>Arial Unicode MS</vt:lpstr>
      <vt:lpstr>楷体_GB2312</vt:lpstr>
      <vt:lpstr>仿宋_GB2312</vt:lpstr>
      <vt:lpstr>MingLiU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葡萄鱼蕃茄 </cp:lastModifiedBy>
  <cp:revision>1037</cp:revision>
  <dcterms:created xsi:type="dcterms:W3CDTF">2017-12-13T09:19:41Z</dcterms:created>
  <dcterms:modified xsi:type="dcterms:W3CDTF">2017-12-13T09:19:50Z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