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" ContentType="application/msword"/>
  <Default Extension="bin" ContentType="application/vnd.openxmlformats-officedocument.oleObject"/>
  <Default Extension="wav" ContentType="audio/x-wav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  <p:sldMasterId id="2147483676" r:id="rId3"/>
  </p:sldMasterIdLst>
  <p:notesMasterIdLst>
    <p:notesMasterId r:id="rId4"/>
  </p:notesMasterIdLst>
  <p:sldIdLst>
    <p:sldId id="375" r:id="rId5"/>
    <p:sldId id="417" r:id="rId6"/>
    <p:sldId id="377" r:id="rId7"/>
    <p:sldId id="479" r:id="rId8"/>
    <p:sldId id="481" r:id="rId9"/>
    <p:sldId id="418" r:id="rId10"/>
    <p:sldId id="419" r:id="rId11"/>
    <p:sldId id="421" r:id="rId12"/>
    <p:sldId id="422" r:id="rId13"/>
    <p:sldId id="423" r:id="rId14"/>
    <p:sldId id="424" r:id="rId15"/>
    <p:sldId id="425" r:id="rId16"/>
    <p:sldId id="426" r:id="rId17"/>
    <p:sldId id="427" r:id="rId18"/>
    <p:sldId id="428" r:id="rId19"/>
    <p:sldId id="480" r:id="rId20"/>
    <p:sldId id="381" r:id="rId21"/>
    <p:sldId id="382" r:id="rId22"/>
    <p:sldId id="409" r:id="rId23"/>
    <p:sldId id="408" r:id="rId24"/>
    <p:sldId id="410" r:id="rId25"/>
    <p:sldId id="411" r:id="rId26"/>
    <p:sldId id="412" r:id="rId27"/>
    <p:sldId id="413" r:id="rId28"/>
    <p:sldId id="414" r:id="rId29"/>
    <p:sldId id="482" r:id="rId30"/>
    <p:sldId id="484" r:id="rId31"/>
    <p:sldId id="401" r:id="rId32"/>
    <p:sldId id="388" r:id="rId33"/>
    <p:sldId id="485" r:id="rId34"/>
    <p:sldId id="433" r:id="rId35"/>
    <p:sldId id="434" r:id="rId36"/>
    <p:sldId id="435" r:id="rId37"/>
    <p:sldId id="436" r:id="rId38"/>
    <p:sldId id="390" r:id="rId39"/>
    <p:sldId id="544" r:id="rId40"/>
    <p:sldId id="392" r:id="rId41"/>
    <p:sldId id="397" r:id="rId42"/>
    <p:sldId id="541" r:id="rId43"/>
    <p:sldId id="572" r:id="rId44"/>
    <p:sldId id="570" r:id="rId45"/>
    <p:sldId id="398" r:id="rId46"/>
    <p:sldId id="591" r:id="rId47"/>
    <p:sldId id="592" r:id="rId48"/>
    <p:sldId id="566" r:id="rId49"/>
    <p:sldId id="564" r:id="rId50"/>
    <p:sldId id="615" r:id="rId51"/>
    <p:sldId id="565" r:id="rId52"/>
    <p:sldId id="573" r:id="rId53"/>
    <p:sldId id="415" r:id="rId54"/>
    <p:sldId id="416" r:id="rId55"/>
    <p:sldId id="622" r:id="rId56"/>
    <p:sldId id="585" r:id="rId57"/>
    <p:sldId id="384" r:id="rId58"/>
  </p:sldIdLst>
  <p:sldSz cx="9144000" cy="6858000" type="screen4x3"/>
  <p:notesSz cx="6858000" cy="9144000"/>
  <p:custDataLst>
    <p:tags r:id="rId5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>
          <p15:clr>
            <a:srgbClr val="A4A3A4"/>
          </p15:clr>
        </p15:guide>
        <p15:guide id="2" pos="2868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1446" y="54"/>
      </p:cViewPr>
      <p:guideLst>
        <p:guide orient="horz" pos="2184"/>
        <p:guide pos="28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notesMaster" Target="notesMasters/notes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slide" Target="slides/slide47.xml" /><Relationship Id="rId52" Type="http://schemas.openxmlformats.org/officeDocument/2006/relationships/slide" Target="slides/slide48.xml" /><Relationship Id="rId53" Type="http://schemas.openxmlformats.org/officeDocument/2006/relationships/slide" Target="slides/slide49.xml" /><Relationship Id="rId54" Type="http://schemas.openxmlformats.org/officeDocument/2006/relationships/slide" Target="slides/slide50.xml" /><Relationship Id="rId55" Type="http://schemas.openxmlformats.org/officeDocument/2006/relationships/slide" Target="slides/slide51.xml" /><Relationship Id="rId56" Type="http://schemas.openxmlformats.org/officeDocument/2006/relationships/slide" Target="slides/slide52.xml" /><Relationship Id="rId57" Type="http://schemas.openxmlformats.org/officeDocument/2006/relationships/slide" Target="slides/slide53.xml" /><Relationship Id="rId58" Type="http://schemas.openxmlformats.org/officeDocument/2006/relationships/slide" Target="slides/slide54.xml" /><Relationship Id="rId59" Type="http://schemas.openxmlformats.org/officeDocument/2006/relationships/tags" Target="tags/tag2.xml" /><Relationship Id="rId6" Type="http://schemas.openxmlformats.org/officeDocument/2006/relationships/slide" Target="slides/slide2.xml" /><Relationship Id="rId60" Type="http://schemas.openxmlformats.org/officeDocument/2006/relationships/presProps" Target="presProps.xml" /><Relationship Id="rId61" Type="http://schemas.openxmlformats.org/officeDocument/2006/relationships/viewProps" Target="viewProps.xml" /><Relationship Id="rId62" Type="http://schemas.openxmlformats.org/officeDocument/2006/relationships/theme" Target="theme/theme1.xml" /><Relationship Id="rId63" Type="http://schemas.openxmlformats.org/officeDocument/2006/relationships/tableStyles" Target="tableStyles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0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2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3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4.e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e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6.emf" /></Relationships>
</file>

<file path=ppt/drawings/_rels/vmlDrawing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6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2174288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AndTx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1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68538" y="3286125"/>
            <a:ext cx="6477000" cy="10382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68538" y="4365625"/>
            <a:ext cx="6400800" cy="766763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TW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TW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TW"/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slideLayout" Target="../slideLayouts/slideLayout25.xml" /><Relationship Id="rId14" Type="http://schemas.openxmlformats.org/officeDocument/2006/relationships/slideLayout" Target="../slideLayouts/slideLayout26.xml" /><Relationship Id="rId15" Type="http://schemas.openxmlformats.org/officeDocument/2006/relationships/image" Target="../media/image3.jpeg" /><Relationship Id="rId16" Type="http://schemas.openxmlformats.org/officeDocument/2006/relationships/image" Target="../media/image1.jpeg" /><Relationship Id="rId17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10" Type="http://schemas.openxmlformats.org/officeDocument/2006/relationships/slideLayout" Target="../slideLayouts/slideLayout36.xml" /><Relationship Id="rId11" Type="http://schemas.openxmlformats.org/officeDocument/2006/relationships/slideLayout" Target="../slideLayouts/slideLayout37.xml" /><Relationship Id="rId12" Type="http://schemas.openxmlformats.org/officeDocument/2006/relationships/slideLayout" Target="../slideLayouts/slideLayout38.xml" /><Relationship Id="rId13" Type="http://schemas.openxmlformats.org/officeDocument/2006/relationships/image" Target="../media/image1.jpeg" /><Relationship Id="rId14" Type="http://schemas.openxmlformats.org/officeDocument/2006/relationships/theme" Target="../theme/theme3.xml" /><Relationship Id="rId2" Type="http://schemas.openxmlformats.org/officeDocument/2006/relationships/slideLayout" Target="../slideLayouts/slideLayout28.xml" /><Relationship Id="rId3" Type="http://schemas.openxmlformats.org/officeDocument/2006/relationships/slideLayout" Target="../slideLayouts/slideLayout29.xml" /><Relationship Id="rId4" Type="http://schemas.openxmlformats.org/officeDocument/2006/relationships/slideLayout" Target="../slideLayouts/slideLayout30.xml" /><Relationship Id="rId5" Type="http://schemas.openxmlformats.org/officeDocument/2006/relationships/slideLayout" Target="../slideLayouts/slideLayout31.xml" /><Relationship Id="rId6" Type="http://schemas.openxmlformats.org/officeDocument/2006/relationships/slideLayout" Target="../slideLayouts/slideLayout32.xml" /><Relationship Id="rId7" Type="http://schemas.openxmlformats.org/officeDocument/2006/relationships/slideLayout" Target="../slideLayouts/slideLayout33.xml" /><Relationship Id="rId8" Type="http://schemas.openxmlformats.org/officeDocument/2006/relationships/slideLayout" Target="../slideLayouts/slideLayout34.xml" /><Relationship Id="rId9" Type="http://schemas.openxmlformats.org/officeDocument/2006/relationships/slideLayout" Target="../slideLayouts/slideLayout35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random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 descr="1-1副本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Rectangle 4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p:transition spd="slow">
    <p:random/>
  </p:transition>
  <p:timing/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 409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4098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ransition spd="slow">
    <p:random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4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13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14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6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17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18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NULL" TargetMode="External" /><Relationship Id="rId3" Type="http://schemas.openxmlformats.org/officeDocument/2006/relationships/image" Target="../media/image19.png" /><Relationship Id="rId4" Type="http://schemas.openxmlformats.org/officeDocument/2006/relationships/oleObject" Target="../embeddings/Microsoft_Word_97_-_2003___1.doc" TargetMode="Internal" /><Relationship Id="rId5" Type="http://schemas.openxmlformats.org/officeDocument/2006/relationships/oleObject" Target="../embeddings/oleObject1.bin" /><Relationship Id="rId6" Type="http://schemas.openxmlformats.org/officeDocument/2006/relationships/image" Target="../media/image20.emf" /><Relationship Id="rId7" Type="http://schemas.openxmlformats.org/officeDocument/2006/relationships/vmlDrawing" Target="../drawings/vmlDrawing1.v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5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oleObject" Target="../embeddings/Microsoft_Word_97_-_2003___2.doc" TargetMode="Internal" /><Relationship Id="rId3" Type="http://schemas.openxmlformats.org/officeDocument/2006/relationships/oleObject" Target="../embeddings/oleObject2.bin" /><Relationship Id="rId4" Type="http://schemas.openxmlformats.org/officeDocument/2006/relationships/image" Target="../media/image21.emf" /><Relationship Id="rId5" Type="http://schemas.openxmlformats.org/officeDocument/2006/relationships/vmlDrawing" Target="../drawings/vmlDrawing2.v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oleObject" Target="../embeddings/Microsoft_Word_97_-_2003___3.doc" TargetMode="Internal" /><Relationship Id="rId3" Type="http://schemas.openxmlformats.org/officeDocument/2006/relationships/oleObject" Target="../embeddings/oleObject3.bin" /><Relationship Id="rId4" Type="http://schemas.openxmlformats.org/officeDocument/2006/relationships/image" Target="../media/image22.emf" /><Relationship Id="rId5" Type="http://schemas.openxmlformats.org/officeDocument/2006/relationships/vmlDrawing" Target="../drawings/vmlDrawing3.v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oleObject" Target="../embeddings/Microsoft_Word_97_-_2003___4.doc" TargetMode="Internal" /><Relationship Id="rId3" Type="http://schemas.openxmlformats.org/officeDocument/2006/relationships/oleObject" Target="../embeddings/oleObject4.bin" /><Relationship Id="rId4" Type="http://schemas.openxmlformats.org/officeDocument/2006/relationships/image" Target="../media/image23.emf" /><Relationship Id="rId5" Type="http://schemas.openxmlformats.org/officeDocument/2006/relationships/vmlDrawing" Target="../drawings/vmlDrawing4.v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oleObject" Target="../embeddings/Microsoft_Word_97_-_2003___5.doc" TargetMode="Internal" /><Relationship Id="rId3" Type="http://schemas.openxmlformats.org/officeDocument/2006/relationships/oleObject" Target="../embeddings/oleObject5.bin" /><Relationship Id="rId4" Type="http://schemas.openxmlformats.org/officeDocument/2006/relationships/image" Target="../media/image24.emf" /><Relationship Id="rId5" Type="http://schemas.openxmlformats.org/officeDocument/2006/relationships/vmlDrawing" Target="../drawings/vmlDrawing5.v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oleObject" Target="../embeddings/Microsoft_Word_97_-_2003___6.doc" TargetMode="Internal" /><Relationship Id="rId3" Type="http://schemas.openxmlformats.org/officeDocument/2006/relationships/oleObject" Target="../embeddings/oleObject6.bin" /><Relationship Id="rId4" Type="http://schemas.openxmlformats.org/officeDocument/2006/relationships/image" Target="../media/image25.emf" /><Relationship Id="rId5" Type="http://schemas.openxmlformats.org/officeDocument/2006/relationships/vmlDrawing" Target="../drawings/vmlDrawing6.v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oleObject" Target="../embeddings/Microsoft_Word_97_-_2003___7.doc" TargetMode="Internal" /><Relationship Id="rId3" Type="http://schemas.openxmlformats.org/officeDocument/2006/relationships/oleObject" Target="../embeddings/oleObject7.bin" /><Relationship Id="rId4" Type="http://schemas.openxmlformats.org/officeDocument/2006/relationships/image" Target="../media/image26.emf" /><Relationship Id="rId5" Type="http://schemas.openxmlformats.org/officeDocument/2006/relationships/vmlDrawing" Target="../drawings/vmlDrawing7.v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27.jpeg" /><Relationship Id="rId3" Type="http://schemas.openxmlformats.org/officeDocument/2006/relationships/image" Target="../media/image8.jpeg" /><Relationship Id="rId4" Type="http://schemas.openxmlformats.org/officeDocument/2006/relationships/image" Target="../media/image9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8.jpeg" /><Relationship Id="rId3" Type="http://schemas.openxmlformats.org/officeDocument/2006/relationships/tags" Target="../tags/tag1.xml" /><Relationship Id="rId4" Type="http://schemas.openxmlformats.org/officeDocument/2006/relationships/image" Target="../media/image9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28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6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image" Target="../media/image18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image" Target="../media/image29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image" Target="../media/image30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audio" Target="../media/audio11.wav" /><Relationship Id="rId3" Type="http://schemas.openxmlformats.org/officeDocument/2006/relationships/audio" Target="../media/audio22.wav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Relationship Id="rId2" Type="http://schemas.openxmlformats.org/officeDocument/2006/relationships/image" Target="../media/image8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Relationship Id="rId4" Type="http://schemas.openxmlformats.org/officeDocument/2006/relationships/image" Target="../media/image9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31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32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2" Type="http://schemas.openxmlformats.org/officeDocument/2006/relationships/image" Target="../media/image33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34.jpeg" /><Relationship Id="rId3" Type="http://schemas.openxmlformats.org/officeDocument/2006/relationships/image" Target="../media/image8.jpeg" /><Relationship Id="rId4" Type="http://schemas.openxmlformats.org/officeDocument/2006/relationships/image" Target="../media/image9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10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NULL" TargetMode="External" /><Relationship Id="rId3" Type="http://schemas.openxmlformats.org/officeDocument/2006/relationships/image" Target="../media/image35.png" /><Relationship Id="rId4" Type="http://schemas.openxmlformats.org/officeDocument/2006/relationships/oleObject" Target="../embeddings/Microsoft_Word_97_-_2003___8.doc" TargetMode="Internal" /><Relationship Id="rId5" Type="http://schemas.openxmlformats.org/officeDocument/2006/relationships/oleObject" Target="../embeddings/oleObject8.bin" /><Relationship Id="rId6" Type="http://schemas.openxmlformats.org/officeDocument/2006/relationships/image" Target="../media/image36.emf" /><Relationship Id="rId7" Type="http://schemas.openxmlformats.org/officeDocument/2006/relationships/vmlDrawing" Target="../drawings/vmlDrawing8.v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11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1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6" name="图片 8193" descr="7534430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0"/>
            <a:ext cx="3200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占位符 8194"/>
          <p:cNvSpPr>
            <a:spLocks noGrp="1"/>
          </p:cNvSpPr>
          <p:nvPr>
            <p:ph idx="1"/>
          </p:nvPr>
        </p:nvSpPr>
        <p:spPr>
          <a:xfrm>
            <a:off x="0" y="304800"/>
            <a:ext cx="6019800" cy="65532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80000"/>
              </a:lnSpc>
              <a:buNone/>
            </a:pPr>
            <a:r>
              <a:rPr lang="zh-CN" altLang="en-US" sz="1600" b="1"/>
              <a:t>      </a:t>
            </a:r>
            <a:r>
              <a:rPr lang="zh-CN" altLang="en-US" sz="2800" b="1">
                <a:solidFill>
                  <a:srgbClr val="0033CC"/>
                </a:solidFill>
              </a:rPr>
              <a:t>兰亭临帖 行书如行云流水</a:t>
            </a:r>
            <a:br>
              <a:rPr lang="zh-CN" altLang="en-US" sz="2000" b="1"/>
            </a:br>
            <a:r>
              <a:rPr lang="zh-CN" altLang="en-US" sz="2000" b="1"/>
              <a:t>月下门推 心细如你脚步碎</a:t>
            </a:r>
            <a:br>
              <a:rPr lang="zh-CN" altLang="en-US" sz="2000" b="1"/>
            </a:br>
            <a:r>
              <a:rPr lang="zh-CN" altLang="en-US" sz="2000" b="1"/>
              <a:t>忙不迭 千年碑易拓 却难拓你的美</a:t>
            </a:r>
            <a:br>
              <a:rPr lang="zh-CN" altLang="en-US" sz="2000" b="1"/>
            </a:br>
            <a:r>
              <a:rPr lang="zh-CN" altLang="en-US" sz="2800" b="1">
                <a:solidFill>
                  <a:srgbClr val="0033CC"/>
                </a:solidFill>
              </a:rPr>
              <a:t>真迹绝</a:t>
            </a:r>
            <a:r>
              <a:rPr lang="zh-CN" altLang="en-US" sz="2000" b="1"/>
              <a:t> 真心能给谁</a:t>
            </a:r>
            <a:br>
              <a:rPr lang="zh-CN" altLang="en-US" sz="2000" b="1"/>
            </a:br>
            <a:br>
              <a:rPr lang="zh-CN" altLang="en-US" sz="2000" b="1"/>
            </a:br>
            <a:r>
              <a:rPr lang="zh-CN" altLang="en-US" sz="2000" b="1"/>
              <a:t>牧笛横吹 黄酒小菜又几碟</a:t>
            </a:r>
            <a:br>
              <a:rPr lang="zh-CN" altLang="en-US" sz="2000" b="1"/>
            </a:br>
            <a:r>
              <a:rPr lang="zh-CN" altLang="en-US" sz="2000" b="1"/>
              <a:t>夕阳余晖 如你的羞怯似醉</a:t>
            </a:r>
            <a:br>
              <a:rPr lang="zh-CN" altLang="en-US" sz="2000" b="1"/>
            </a:br>
            <a:r>
              <a:rPr lang="zh-CN" altLang="en-US" sz="2800" b="1">
                <a:solidFill>
                  <a:srgbClr val="0033CC"/>
                </a:solidFill>
              </a:rPr>
              <a:t>摹本易写 而墨香不退</a:t>
            </a:r>
            <a:r>
              <a:rPr lang="zh-CN" altLang="en-US" sz="2000" b="1"/>
              <a:t>与你同留余味</a:t>
            </a:r>
            <a:br>
              <a:rPr lang="zh-CN" altLang="en-US" sz="2000" b="1"/>
            </a:br>
            <a:r>
              <a:rPr lang="zh-CN" altLang="en-US" sz="2000" b="1"/>
              <a:t>一行朱砂 到底圈了谁</a:t>
            </a:r>
            <a:br>
              <a:rPr lang="zh-CN" altLang="en-US" sz="2000" b="1"/>
            </a:br>
            <a:br>
              <a:rPr lang="zh-CN" altLang="en-US" sz="2000" b="1"/>
            </a:br>
            <a:r>
              <a:rPr lang="zh-CN" altLang="en-US" sz="2000" b="1"/>
              <a:t>无关风月 我题序等你回</a:t>
            </a:r>
            <a:br>
              <a:rPr lang="zh-CN" altLang="en-US" sz="2000" b="1"/>
            </a:br>
            <a:r>
              <a:rPr lang="zh-CN" altLang="en-US" sz="2000" b="1"/>
              <a:t>悬笔一绝 那岸边浪千叠</a:t>
            </a:r>
            <a:br>
              <a:rPr lang="zh-CN" altLang="en-US" sz="2000" b="1"/>
            </a:br>
            <a:r>
              <a:rPr lang="zh-CN" altLang="en-US" sz="2000" b="1"/>
              <a:t>情字何解 怎落笔都不对</a:t>
            </a:r>
            <a:br>
              <a:rPr lang="zh-CN" altLang="en-US" sz="2000" b="1"/>
            </a:br>
            <a:r>
              <a:rPr lang="zh-CN" altLang="en-US" sz="2000" b="1"/>
              <a:t>而我独缺 你一生的了解</a:t>
            </a:r>
            <a:br>
              <a:rPr lang="zh-CN" altLang="en-US" sz="2000" b="1"/>
            </a:br>
            <a:br>
              <a:rPr lang="zh-CN" altLang="en-US" sz="2000" b="1"/>
            </a:br>
            <a:r>
              <a:rPr lang="zh-CN" altLang="en-US" sz="2000" b="1"/>
              <a:t>弹指岁月 倾城顷刻间烟灭</a:t>
            </a:r>
            <a:br>
              <a:rPr lang="zh-CN" altLang="en-US" sz="2000" b="1"/>
            </a:br>
            <a:r>
              <a:rPr lang="zh-CN" altLang="en-US" sz="2000" b="1"/>
              <a:t>青石板街 回眸一笑你婉约</a:t>
            </a:r>
            <a:br>
              <a:rPr lang="zh-CN" altLang="en-US" sz="2000" b="1"/>
            </a:br>
            <a:r>
              <a:rPr lang="zh-CN" altLang="en-US" sz="2000" b="1"/>
              <a:t>恨了没 你摇头轻叹谁让你蹙着眉</a:t>
            </a:r>
            <a:br>
              <a:rPr lang="zh-CN" altLang="en-US" sz="2000" b="1"/>
            </a:br>
            <a:r>
              <a:rPr lang="zh-CN" altLang="en-US" sz="2000" b="1"/>
              <a:t>而深闺 徒留胭脂味</a:t>
            </a:r>
            <a:br>
              <a:rPr lang="zh-CN" altLang="en-US" sz="2000" b="1"/>
            </a:br>
            <a:br>
              <a:rPr lang="zh-CN" altLang="en-US" sz="2000" b="1"/>
            </a:br>
            <a:r>
              <a:rPr lang="zh-CN" altLang="en-US" sz="2000" b="1"/>
              <a:t>人雁南飞 转身一瞥你噙泪</a:t>
            </a:r>
            <a:br>
              <a:rPr lang="zh-CN" altLang="en-US" sz="2000" b="1"/>
            </a:br>
            <a:r>
              <a:rPr lang="zh-CN" altLang="en-US" sz="2000" b="1"/>
              <a:t>掬一把月 手揽回忆怎么睡</a:t>
            </a:r>
            <a:br>
              <a:rPr lang="zh-CN" altLang="en-US" sz="2000" b="1"/>
            </a:br>
            <a:r>
              <a:rPr lang="zh-CN" altLang="en-US" sz="2000" b="1"/>
              <a:t>又怎么会 心事密缝绣花鞋针针怨怼</a:t>
            </a:r>
            <a:br>
              <a:rPr lang="zh-CN" altLang="en-US" sz="2000" b="1"/>
            </a:br>
            <a:r>
              <a:rPr lang="zh-CN" altLang="en-US" sz="2000" b="1"/>
              <a:t>若花怨蝶 你会怨着谁</a:t>
            </a:r>
            <a:br>
              <a:rPr lang="zh-CN" altLang="en-US" sz="2000" b="1"/>
            </a:br>
            <a:endParaRPr lang="zh-CN" altLang="en-US" sz="2000" b="1"/>
          </a:p>
        </p:txBody>
      </p:sp>
    </p:spTree>
  </p:cSld>
  <p:clrMapOvr>
    <a:masterClrMapping/>
  </p:clrMapOvr>
  <p:transition spd="slow"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8" name="Picture 2" descr="丧乱帖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" y="642938"/>
            <a:ext cx="8978900" cy="439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3"/>
          <p:cNvSpPr txBox="1"/>
          <p:nvPr/>
        </p:nvSpPr>
        <p:spPr>
          <a:xfrm>
            <a:off x="457200" y="5286375"/>
            <a:ext cx="8382000" cy="982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丧乱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二谢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得示帖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均为唐摹王羲之尺牍，行书。纸本。现藏日本帝室。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矩形 1"/>
          <p:cNvSpPr/>
          <p:nvPr/>
        </p:nvSpPr>
        <p:spPr>
          <a:xfrm>
            <a:off x="714375" y="357188"/>
            <a:ext cx="2441575" cy="584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、羲之其事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15363" name="矩形 2"/>
          <p:cNvSpPr/>
          <p:nvPr/>
        </p:nvSpPr>
        <p:spPr>
          <a:xfrm>
            <a:off x="500063" y="1071563"/>
            <a:ext cx="25193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TW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袒腹东床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4" name="矩形 3"/>
          <p:cNvSpPr/>
          <p:nvPr/>
        </p:nvSpPr>
        <p:spPr>
          <a:xfrm>
            <a:off x="714375" y="1643063"/>
            <a:ext cx="8072438" cy="474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晋代的大士族郗鉴欲与王氏家族联姻，就派了门生到王家去择婿。</a:t>
            </a: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王导让来人到东厢下逐一观察他的子侄。 门生回去后对郗鉴回报说：“王氏的诸少年都不错。他们听说来人是郗家派来选女婿的，都一个个神态矜持。只有一个人在东床上袒胸露腹地吃东西，好像不知道有这回事一样。” 郗鉴听了，说：“这就是我要找的佳婿。”后来一打听，知道坦腹而食的人是王羲之，就把女儿嫁给了他。</a:t>
            </a:r>
            <a:endParaRPr lang="zh-TW" altLang="en-US" sz="28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6" name="图片 1" descr="袒腹东床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05" y="836295"/>
            <a:ext cx="4735830" cy="4735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矩形 2"/>
          <p:cNvSpPr/>
          <p:nvPr/>
        </p:nvSpPr>
        <p:spPr>
          <a:xfrm>
            <a:off x="682943" y="764540"/>
            <a:ext cx="615950" cy="15287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TW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袒腹东床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35600" y="1052830"/>
            <a:ext cx="3583305" cy="40767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因为这个典故，后来人们就把“东床”作为女婿的美称，或称呼他人的女婿叫“令坦”。</a:t>
            </a:r>
            <a:endParaRPr lang="zh-CN" altLang="en-US" sz="3600"/>
          </a:p>
        </p:txBody>
      </p:sp>
    </p:spTree>
  </p:cSld>
  <p:clrMapOvr>
    <a:masterClrMapping/>
  </p:clrMapOvr>
  <p:transition spd="slow">
    <p:random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矩形 2"/>
          <p:cNvSpPr/>
          <p:nvPr/>
        </p:nvSpPr>
        <p:spPr>
          <a:xfrm>
            <a:off x="971233" y="1844358"/>
            <a:ext cx="7572375" cy="203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3000"/>
              </a:lnSpc>
              <a:buNone/>
            </a:pPr>
            <a:r>
              <a:rPr lang="en-US" altLang="zh-TW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晋书</a:t>
            </a:r>
            <a:r>
              <a:rPr lang="en-US" altLang="zh-CN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王羲之传</a:t>
            </a:r>
            <a:r>
              <a:rPr lang="en-US" altLang="zh-TW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记下了这样一件事：</a:t>
            </a:r>
          </a:p>
          <a:p>
            <a:pPr>
              <a:lnSpc>
                <a:spcPct val="113000"/>
              </a:lnSpc>
              <a:buNone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“性爱鹅，会稽有孤居姥养一鹅，善鸣。求市未能得，遂携亲友命驾就观。姥闻羲之将至，烹以待之，羲之叹惜弥日。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TW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5" name="矩形 3"/>
          <p:cNvSpPr/>
          <p:nvPr/>
        </p:nvSpPr>
        <p:spPr>
          <a:xfrm>
            <a:off x="914400" y="857250"/>
            <a:ext cx="18002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）鹅池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Picture 8" descr="圖片2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28688" y="357188"/>
            <a:ext cx="7191375" cy="4572000"/>
          </a:xfrm>
        </p:spPr>
      </p:pic>
      <p:sp>
        <p:nvSpPr>
          <p:cNvPr id="19459" name="矩形 4"/>
          <p:cNvSpPr>
            <a:spLocks noChangeArrowheads="1"/>
          </p:cNvSpPr>
          <p:nvPr/>
        </p:nvSpPr>
        <p:spPr bwMode="auto">
          <a:xfrm>
            <a:off x="1357313" y="5167313"/>
            <a:ext cx="6429375" cy="126206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绍兴的兰亭，现在是书法圣地。兰亭布局，以曲水流觞为中心，四周环绕着鹅池、鹅池亭、流觞亭、小兰亭、玉碑亭、墨华亭、右军祠等。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矩形 6"/>
          <p:cNvSpPr/>
          <p:nvPr/>
        </p:nvSpPr>
        <p:spPr>
          <a:xfrm>
            <a:off x="500063" y="3824288"/>
            <a:ext cx="8143875" cy="2462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传说“鹅池”两字出自王羲之、王献之父子两人的手笔。当年，王羲之在池边刚写完“鹅”字，忽然听到“圣旨到”，便搁笔迎旨。一旁正在练字的儿子王献之，趁父亲离开之际，提笔补上了“池”字，一碑两字，父子合璧，成了千古佳话。</a:t>
            </a:r>
            <a:endParaRPr lang="zh-TW" altLang="en-US" sz="280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3" name="图片 7" descr="鹅池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8" y="928688"/>
            <a:ext cx="3965575" cy="2643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矩形 10"/>
          <p:cNvSpPr>
            <a:spLocks noChangeArrowheads="1"/>
          </p:cNvSpPr>
          <p:nvPr/>
        </p:nvSpPr>
        <p:spPr bwMode="auto">
          <a:xfrm>
            <a:off x="5357813" y="1357313"/>
            <a:ext cx="3000375" cy="21240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鹅池的左旁，是一座式样别致的三角形石质碑亭。碑上镌刻“鹅池”两字，气势磅震荡礡。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竹子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45" y="-5080"/>
            <a:ext cx="9160510" cy="68675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58190" y="1598295"/>
            <a:ext cx="785495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 </a:t>
            </a:r>
            <a:r>
              <a:rPr lang="zh-CN" altLang="en-US" sz="3200" b="1"/>
              <a:t>                               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序</a:t>
            </a:r>
            <a:r>
              <a:rPr lang="zh-CN" altLang="en-US" sz="3200" b="1"/>
              <a:t>              </a:t>
            </a:r>
          </a:p>
          <a:p>
            <a:r>
              <a:rPr lang="zh-CN" altLang="en-US" sz="3200" b="1"/>
              <a:t>       </a:t>
            </a:r>
            <a:r>
              <a:rPr lang="zh-CN" altLang="en-US" sz="3200" b="1" u="sng"/>
              <a:t>序，也称“叙”或“引”，犹如今日的“引言”、“前言”。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说明作者写作目的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写作情况的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，也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有对作品的评论和相关问题的阐发的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/>
              <a:t>     “序”一般写在文章前面，列于书后称为“跋”或“后序”。本文是王羲之为《兰亭集》这部诗歌集子所写的序言。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13935" y="300355"/>
            <a:ext cx="3798570" cy="706755"/>
          </a:xfrm>
          <a:prstGeom prst="rect">
            <a:avLst/>
          </a:prstGeom>
          <a:noFill/>
        </p:spPr>
        <p:txBody>
          <a:bodyPr wrap="square" rtlCol="0">
            <a:prstTxWarp prst="textWave4">
              <a:avLst/>
            </a:prstTxWarp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        </a:t>
            </a:r>
            <a:r>
              <a:rPr lang="zh-CN" altLang="en-US" sz="4000" b="1">
                <a:solidFill>
                  <a:srgbClr val="FF0000"/>
                </a:solidFill>
              </a:rPr>
              <a:t>文体知识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 bwMode="auto">
          <a:xfrm>
            <a:off x="457200" y="22543"/>
            <a:ext cx="8229600" cy="1143000"/>
          </a:xfrm>
          <a:ln>
            <a:miter lim="800000"/>
          </a:ln>
          <a:effectLst/>
          <a:sp3d prstMaterial="plastic"/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文章背景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42975"/>
            <a:ext cx="9159875" cy="45275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buNone/>
            </a:pPr>
            <a:r>
              <a:rPr lang="en-US" altLang="zh-CN" sz="2800" b="1"/>
              <a:t>       </a:t>
            </a:r>
            <a:r>
              <a:rPr lang="zh-CN" altLang="en-US" sz="2800" b="1">
                <a:solidFill>
                  <a:srgbClr val="002060"/>
                </a:solidFill>
              </a:rPr>
              <a:t>古人每年三月初三，为求消灾除凶，到水边嬉游，称为修禊。</a:t>
            </a:r>
          </a:p>
          <a:p>
            <a:pPr marL="0" indent="0" eaLnBrk="1" hangingPunct="1">
              <a:buNone/>
            </a:pPr>
            <a:r>
              <a:rPr lang="zh-CN" altLang="en-US" sz="2800" b="1">
                <a:solidFill>
                  <a:srgbClr val="002060"/>
                </a:solidFill>
              </a:rPr>
              <a:t>       晋穆帝永和九年（公元353年）三月二日，51岁的王羲之（当时任会稽内史）邀请友人谢安、孙绰等四十一人在兰亭聚会（修禊），举行了一次别开生面的诗歌会。</a:t>
            </a:r>
          </a:p>
          <a:p>
            <a:pPr marL="0" indent="0" eaLnBrk="1" hangingPunct="1">
              <a:buNone/>
            </a:pPr>
            <a:r>
              <a:rPr lang="zh-CN" altLang="en-US" sz="2800" b="1">
                <a:solidFill>
                  <a:srgbClr val="002060"/>
                </a:solidFill>
              </a:rPr>
              <a:t>       他们做曲水流殇之饮（列坐曲水两侧，将酒杯置于清流之上，任其飘流，停在谁的前面，谁就即兴赋诗，否则罚酒），当时要求每人作四言、五言诗各一首。之后王羲之将诸名爵及诗作一一记录集结成集，是为《兰亭集》，并为此集作序一篇，这就是《兰亭集序》。书法上也称《兰亭序》，为“天下第一行书”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 Box 8"/>
          <p:cNvSpPr txBox="1"/>
          <p:nvPr/>
        </p:nvSpPr>
        <p:spPr>
          <a:xfrm>
            <a:off x="7385050" y="1066800"/>
            <a:ext cx="800100" cy="2857500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vert="eaVert">
            <a:spAutoFit/>
          </a:bodyPr>
          <a:lstStyle/>
          <a:p>
            <a:r>
              <a:rPr lang="en-US" altLang="zh-CN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‖</a:t>
            </a:r>
            <a:r>
              <a:rPr lang="zh-CN" altLang="en-US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生词注音</a:t>
            </a:r>
          </a:p>
        </p:txBody>
      </p:sp>
      <p:sp>
        <p:nvSpPr>
          <p:cNvPr id="13315" name="矩形 4"/>
          <p:cNvSpPr/>
          <p:nvPr/>
        </p:nvSpPr>
        <p:spPr>
          <a:xfrm>
            <a:off x="2571750" y="428625"/>
            <a:ext cx="4000500" cy="6111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9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癸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丑（      ）</a:t>
            </a:r>
          </a:p>
          <a:p>
            <a:pPr>
              <a:lnSpc>
                <a:spcPct val="129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会稽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山（       ） </a:t>
            </a:r>
          </a:p>
          <a:p>
            <a:pPr>
              <a:lnSpc>
                <a:spcPct val="129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修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事（       ）   </a:t>
            </a:r>
          </a:p>
          <a:p>
            <a:pPr>
              <a:lnSpc>
                <a:spcPct val="129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激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湍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       ）</a:t>
            </a:r>
          </a:p>
          <a:p>
            <a:pPr>
              <a:lnSpc>
                <a:spcPct val="129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流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觞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       ） </a:t>
            </a:r>
          </a:p>
          <a:p>
            <a:pPr>
              <a:lnSpc>
                <a:spcPct val="129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怀（         ）</a:t>
            </a:r>
          </a:p>
          <a:p>
            <a:pPr>
              <a:lnSpc>
                <a:spcPct val="129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放浪形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骸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   ）</a:t>
            </a:r>
          </a:p>
          <a:p>
            <a:pPr>
              <a:lnSpc>
                <a:spcPct val="129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趣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舍万殊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(     )</a:t>
            </a:r>
          </a:p>
          <a:p>
            <a:pPr>
              <a:lnSpc>
                <a:spcPct val="129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契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       ）</a:t>
            </a:r>
          </a:p>
          <a:p>
            <a:pPr>
              <a:lnSpc>
                <a:spcPct val="129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嗟悼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       ）        </a:t>
            </a:r>
          </a:p>
          <a:p>
            <a:pPr>
              <a:lnSpc>
                <a:spcPct val="129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彭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殇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       ）</a:t>
            </a:r>
          </a:p>
        </p:txBody>
      </p:sp>
      <p:sp>
        <p:nvSpPr>
          <p:cNvPr id="14340" name="矩形 5"/>
          <p:cNvSpPr/>
          <p:nvPr/>
        </p:nvSpPr>
        <p:spPr>
          <a:xfrm>
            <a:off x="3929063" y="571500"/>
            <a:ext cx="6508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ɡuǐ</a:t>
            </a:r>
            <a:endParaRPr lang="en-US" altLang="zh-CN" sz="24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1" name="矩形 6"/>
          <p:cNvSpPr/>
          <p:nvPr/>
        </p:nvSpPr>
        <p:spPr>
          <a:xfrm>
            <a:off x="4084638" y="1071563"/>
            <a:ext cx="12731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kuài jī</a:t>
            </a:r>
            <a:endParaRPr lang="en-US" altLang="zh-CN" sz="24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2" name="矩形 7"/>
          <p:cNvSpPr/>
          <p:nvPr/>
        </p:nvSpPr>
        <p:spPr>
          <a:xfrm>
            <a:off x="4143375" y="1609725"/>
            <a:ext cx="4953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xì</a:t>
            </a:r>
            <a:endParaRPr lang="en-US" altLang="zh-CN" sz="24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3" name="矩形 8"/>
          <p:cNvSpPr/>
          <p:nvPr/>
        </p:nvSpPr>
        <p:spPr>
          <a:xfrm>
            <a:off x="3857625" y="2143125"/>
            <a:ext cx="9620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tuān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4344" name="矩形 9"/>
          <p:cNvSpPr/>
          <p:nvPr/>
        </p:nvSpPr>
        <p:spPr>
          <a:xfrm>
            <a:off x="3857625" y="2714625"/>
            <a:ext cx="9620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shānɡ</a:t>
            </a:r>
            <a:endParaRPr lang="en-US" altLang="zh-CN" sz="24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5" name="矩形 10"/>
          <p:cNvSpPr/>
          <p:nvPr/>
        </p:nvSpPr>
        <p:spPr>
          <a:xfrm>
            <a:off x="3857625" y="3286125"/>
            <a:ext cx="11176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chěnɡ </a:t>
            </a:r>
            <a:endParaRPr lang="en-US" altLang="zh-CN" sz="24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6" name="矩形 11"/>
          <p:cNvSpPr/>
          <p:nvPr/>
        </p:nvSpPr>
        <p:spPr>
          <a:xfrm>
            <a:off x="4564063" y="3786188"/>
            <a:ext cx="6508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hái</a:t>
            </a:r>
            <a:endParaRPr lang="en-US" altLang="zh-CN" sz="24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7" name="矩形 12"/>
          <p:cNvSpPr/>
          <p:nvPr/>
        </p:nvSpPr>
        <p:spPr>
          <a:xfrm>
            <a:off x="4572000" y="4343400"/>
            <a:ext cx="4921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qǔ</a:t>
            </a:r>
          </a:p>
        </p:txBody>
      </p:sp>
      <p:sp>
        <p:nvSpPr>
          <p:cNvPr id="14348" name="矩形 13"/>
          <p:cNvSpPr/>
          <p:nvPr/>
        </p:nvSpPr>
        <p:spPr>
          <a:xfrm>
            <a:off x="4000500" y="4895850"/>
            <a:ext cx="4953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qì</a:t>
            </a:r>
            <a:endParaRPr lang="en-US" altLang="zh-CN" sz="24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9" name="矩形 14"/>
          <p:cNvSpPr/>
          <p:nvPr/>
        </p:nvSpPr>
        <p:spPr>
          <a:xfrm>
            <a:off x="3714750" y="5429250"/>
            <a:ext cx="14287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jiē dào </a:t>
            </a:r>
            <a:endParaRPr lang="en-US" altLang="zh-CN" sz="24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50" name="矩形 15"/>
          <p:cNvSpPr/>
          <p:nvPr/>
        </p:nvSpPr>
        <p:spPr>
          <a:xfrm>
            <a:off x="3895725" y="6000750"/>
            <a:ext cx="9620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shānɡ</a:t>
            </a:r>
            <a:endParaRPr lang="en-US" altLang="zh-CN" sz="24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7" name="矩形 14350"/>
          <p:cNvSpPr>
            <a:spLocks noTextEdit="1"/>
          </p:cNvSpPr>
          <p:nvPr/>
        </p:nvSpPr>
        <p:spPr>
          <a:xfrm>
            <a:off x="0" y="228600"/>
            <a:ext cx="2476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8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预习检测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2" grpId="0"/>
      <p:bldP spid="14343" grpId="0"/>
      <p:bldP spid="14344" grpId="0"/>
      <p:bldP spid="14345" grpId="0"/>
      <p:bldP spid="14346" grpId="0"/>
      <p:bldP spid="14347" grpId="0"/>
      <p:bldP spid="14348" grpId="0"/>
      <p:bldP spid="14349" grpId="0"/>
      <p:bldP spid="143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15480" name="图片 915479" descr="E:/2017新坐标一轮/一轮浙江学考语文/知识梳理.tif"/>
          <p:cNvPicPr>
            <a:picLocks noChangeAspect="1"/>
          </p:cNvPicPr>
          <p:nvPr/>
        </p:nvPicPr>
        <p:blipFill>
          <a:blip r:embed="rId3" r:link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7303" y="903872"/>
            <a:ext cx="2711615" cy="7056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15482" name="对象 915481"/>
          <p:cNvGraphicFramePr>
            <a:graphicFrameLocks noChangeAspect="1"/>
          </p:cNvGraphicFramePr>
          <p:nvPr/>
        </p:nvGraphicFramePr>
        <p:xfrm>
          <a:off x="251460" y="1700530"/>
          <a:ext cx="8650605" cy="442531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4" imgW="10485120" imgH="3566160" progId="Word.Document.8">
                  <p:embed/>
                </p:oleObj>
              </mc:Choice>
              <mc:Fallback>
                <p:oleObj r:id="rId4" imgW="10485120" imgH="356616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460" y="1700530"/>
                        <a:ext cx="8650605" cy="44253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5483" name="矩形 915482"/>
          <p:cNvSpPr/>
          <p:nvPr/>
        </p:nvSpPr>
        <p:spPr>
          <a:xfrm>
            <a:off x="2628122" y="4653304"/>
            <a:ext cx="252158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同“晤”，相对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915484" name="矩形 915483"/>
          <p:cNvSpPr/>
          <p:nvPr/>
        </p:nvSpPr>
        <p:spPr>
          <a:xfrm>
            <a:off x="2411898" y="5444895"/>
            <a:ext cx="252158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同“取”，取向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5483" grpId="0"/>
      <p:bldP spid="9154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691640" y="5949315"/>
            <a:ext cx="5357813" cy="7080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4000" kern="1200" cap="none" spc="0" normalizeH="0" baseline="0" noProof="0">
                <a:latin typeface="+mj-ea"/>
                <a:ea typeface="+mj-ea"/>
                <a:cs typeface="+mn-cs"/>
              </a:rPr>
              <a:t>《</a:t>
            </a:r>
            <a:r>
              <a:rPr kumimoji="1" lang="zh-CN" altLang="en-US" sz="4000" kern="1200" cap="none" spc="0" normalizeH="0" baseline="0" noProof="0">
                <a:latin typeface="+mj-ea"/>
                <a:ea typeface="+mj-ea"/>
                <a:cs typeface="+mn-cs"/>
              </a:rPr>
              <a:t>兰亭集序</a:t>
            </a:r>
            <a:r>
              <a:rPr kumimoji="1" lang="en-US" altLang="zh-CN" sz="4000" kern="1200" cap="none" spc="0" normalizeH="0" baseline="0" noProof="0">
                <a:latin typeface="+mj-ea"/>
                <a:ea typeface="+mj-ea"/>
                <a:cs typeface="+mn-cs"/>
              </a:rPr>
              <a:t>》</a:t>
            </a:r>
            <a:r>
              <a:rPr kumimoji="1" lang="zh-CN" altLang="en-US" sz="4000" kern="1200" cap="none" spc="0" normalizeH="0" baseline="0" noProof="0">
                <a:latin typeface="+mj-ea"/>
                <a:ea typeface="+mj-ea"/>
                <a:cs typeface="+mn-cs"/>
              </a:rPr>
              <a:t>（神龙本）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262063" y="5286375"/>
            <a:ext cx="6453188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kern="1200" cap="none" spc="0" normalizeH="0" baseline="0" noProof="0">
                <a:latin typeface="+mj-ea"/>
                <a:ea typeface="+mj-ea"/>
                <a:cs typeface="+mn-cs"/>
              </a:rPr>
              <a:t>唐人冯承素摹本，北京故宫博物院收藏</a:t>
            </a:r>
          </a:p>
        </p:txBody>
      </p:sp>
      <p:pic>
        <p:nvPicPr>
          <p:cNvPr id="7172" name="图片 4" descr="《兰亭集序》书法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57375"/>
            <a:ext cx="9144000" cy="314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59840" y="260350"/>
            <a:ext cx="29375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天下第一行书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97350" y="836295"/>
            <a:ext cx="4094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+mj-lt"/>
                <a:ea typeface="华文彩云" panose="02010800040101010101" pitchFamily="2" charset="-122"/>
                <a:cs typeface="+mj-cs"/>
                <a:sym typeface="+mn-ea"/>
              </a:rPr>
              <a:t>飘若浮云  矫若惊龙</a:t>
            </a:r>
            <a:endParaRPr lang="zh-CN" altLang="en-US" sz="3600"/>
          </a:p>
        </p:txBody>
      </p:sp>
    </p:spTree>
  </p:cSld>
  <p:clrMapOvr>
    <a:masterClrMapping/>
  </p:clrMapOvr>
  <p:transition spd="slow">
    <p:random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090564" name="对象 1090563"/>
          <p:cNvGraphicFramePr>
            <a:graphicFrameLocks noChangeAspect="1"/>
          </p:cNvGraphicFramePr>
          <p:nvPr/>
        </p:nvGraphicFramePr>
        <p:xfrm>
          <a:off x="107315" y="496570"/>
          <a:ext cx="9121140" cy="53625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2" imgW="10512425" imgH="4407535" progId="Word.Document.8">
                  <p:embed/>
                </p:oleObj>
              </mc:Choice>
              <mc:Fallback>
                <p:oleObj r:id="rId2" imgW="10512425" imgH="440753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315" y="496570"/>
                        <a:ext cx="9121140" cy="5362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094658" name="对象 1094657"/>
          <p:cNvGraphicFramePr>
            <a:graphicFrameLocks noChangeAspect="1"/>
          </p:cNvGraphicFramePr>
          <p:nvPr/>
        </p:nvGraphicFramePr>
        <p:xfrm>
          <a:off x="0" y="1196975"/>
          <a:ext cx="9649460" cy="439483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2" imgW="10464800" imgH="4165600" progId="Word.Document.8">
                  <p:embed/>
                </p:oleObj>
              </mc:Choice>
              <mc:Fallback>
                <p:oleObj r:id="rId2" imgW="10464800" imgH="41656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196975"/>
                        <a:ext cx="9649460" cy="43948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4659" name="矩形 1094658"/>
          <p:cNvSpPr/>
          <p:nvPr/>
        </p:nvSpPr>
        <p:spPr>
          <a:xfrm>
            <a:off x="3275775" y="1124892"/>
            <a:ext cx="187642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修饰，装饰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4660" name="矩形 1094659"/>
          <p:cNvSpPr/>
          <p:nvPr/>
        </p:nvSpPr>
        <p:spPr>
          <a:xfrm>
            <a:off x="3707742" y="1815425"/>
            <a:ext cx="187642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整治，修理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4661" name="矩形 1094660"/>
          <p:cNvSpPr/>
          <p:nvPr/>
        </p:nvSpPr>
        <p:spPr>
          <a:xfrm>
            <a:off x="4571874" y="2377066"/>
            <a:ext cx="187642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整治，修理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4662" name="矩形 1094661"/>
          <p:cNvSpPr/>
          <p:nvPr/>
        </p:nvSpPr>
        <p:spPr>
          <a:xfrm>
            <a:off x="2627501" y="3068868"/>
            <a:ext cx="90868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修建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4663" name="矩形 1094662"/>
          <p:cNvSpPr/>
          <p:nvPr/>
        </p:nvSpPr>
        <p:spPr>
          <a:xfrm>
            <a:off x="3996306" y="3645021"/>
            <a:ext cx="90868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修建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4664" name="矩形 1094663"/>
          <p:cNvSpPr/>
          <p:nvPr/>
        </p:nvSpPr>
        <p:spPr>
          <a:xfrm>
            <a:off x="2051637" y="4293432"/>
            <a:ext cx="155384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做，从事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4665" name="矩形 1094664"/>
          <p:cNvSpPr/>
          <p:nvPr/>
        </p:nvSpPr>
        <p:spPr>
          <a:xfrm>
            <a:off x="2798968" y="5013399"/>
            <a:ext cx="90868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施行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63845" y="3213100"/>
            <a:ext cx="3622040" cy="282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540">
                <a:solidFill>
                  <a:srgbClr val="FF0000"/>
                </a:solidFill>
              </a:rPr>
              <a:t>要眇宜修</a:t>
            </a:r>
            <a:r>
              <a:rPr lang="zh-CN" altLang="en-US" sz="2540"/>
              <a:t>（《九歌》屈原）</a:t>
            </a:r>
          </a:p>
          <a:p>
            <a:r>
              <a:rPr lang="zh-CN" altLang="en-US" sz="2540"/>
              <a:t>“要眇”是“好貌”，是一种美好的样子。“修，饰也。”修，是说这种美是带着修饰性的一种很精巧的美。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4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4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4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4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4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94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4659" grpId="0"/>
      <p:bldP spid="1094660" grpId="0"/>
      <p:bldP spid="1094661" grpId="0"/>
      <p:bldP spid="1094662" grpId="0"/>
      <p:bldP spid="1094663" grpId="0"/>
      <p:bldP spid="1094664" grpId="0"/>
      <p:bldP spid="10946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092610" name="对象 1092609"/>
          <p:cNvGraphicFramePr>
            <a:graphicFrameLocks noChangeAspect="1"/>
          </p:cNvGraphicFramePr>
          <p:nvPr/>
        </p:nvGraphicFramePr>
        <p:xfrm>
          <a:off x="107315" y="433070"/>
          <a:ext cx="9727565" cy="501332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2" imgW="10485120" imgH="4754880" progId="Word.Document.8">
                  <p:embed/>
                </p:oleObj>
              </mc:Choice>
              <mc:Fallback>
                <p:oleObj r:id="rId2" imgW="10485120" imgH="475488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315" y="433070"/>
                        <a:ext cx="9727565" cy="5013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2611" name="矩形 1092610"/>
          <p:cNvSpPr/>
          <p:nvPr/>
        </p:nvSpPr>
        <p:spPr>
          <a:xfrm>
            <a:off x="2267408" y="433093"/>
            <a:ext cx="58610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高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2612" name="矩形 1092611"/>
          <p:cNvSpPr/>
          <p:nvPr/>
        </p:nvSpPr>
        <p:spPr>
          <a:xfrm>
            <a:off x="2351245" y="1052520"/>
            <a:ext cx="58610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长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2613" name="矩形 1092612"/>
          <p:cNvSpPr/>
          <p:nvPr/>
        </p:nvSpPr>
        <p:spPr>
          <a:xfrm>
            <a:off x="2789585" y="1700837"/>
            <a:ext cx="58610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长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2614" name="矩形 1092613"/>
          <p:cNvSpPr/>
          <p:nvPr/>
        </p:nvSpPr>
        <p:spPr>
          <a:xfrm>
            <a:off x="2915205" y="2204773"/>
            <a:ext cx="123126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美好的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2615" name="矩形 1092614"/>
          <p:cNvSpPr/>
          <p:nvPr/>
        </p:nvSpPr>
        <p:spPr>
          <a:xfrm>
            <a:off x="4516819" y="2853222"/>
            <a:ext cx="90868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修养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2616" name="矩形 1092615"/>
          <p:cNvSpPr/>
          <p:nvPr/>
        </p:nvSpPr>
        <p:spPr>
          <a:xfrm>
            <a:off x="3275261" y="3500893"/>
            <a:ext cx="187642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修养，修行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2617" name="矩形 1092616"/>
          <p:cNvSpPr/>
          <p:nvPr/>
        </p:nvSpPr>
        <p:spPr>
          <a:xfrm>
            <a:off x="2699479" y="4149131"/>
            <a:ext cx="187642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编纂，书写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2618" name="矩形 1092617"/>
          <p:cNvSpPr/>
          <p:nvPr/>
        </p:nvSpPr>
        <p:spPr>
          <a:xfrm>
            <a:off x="3666918" y="4797212"/>
            <a:ext cx="90868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表达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629322" y="1484772"/>
            <a:ext cx="3514683" cy="1262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540"/>
              <a:t>藏，学习不是为了到处显摆，要藏三分.</a:t>
            </a:r>
          </a:p>
          <a:p>
            <a:r>
              <a:rPr lang="zh-CN" altLang="en-US" sz="2540"/>
              <a:t>修，修养自己的品行.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2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2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2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2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2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2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92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92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2611" grpId="0"/>
      <p:bldP spid="1092612" grpId="0"/>
      <p:bldP spid="1092613" grpId="0"/>
      <p:bldP spid="1092614" grpId="0"/>
      <p:bldP spid="1092615" grpId="0"/>
      <p:bldP spid="1092616" grpId="0"/>
      <p:bldP spid="1092617" grpId="0"/>
      <p:bldP spid="10926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097731" name="对象 1097730"/>
          <p:cNvGraphicFramePr>
            <a:graphicFrameLocks noChangeAspect="1"/>
          </p:cNvGraphicFramePr>
          <p:nvPr/>
        </p:nvGraphicFramePr>
        <p:xfrm>
          <a:off x="107425" y="1052571"/>
          <a:ext cx="11101829" cy="313163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r:id="rId2" imgW="10485120" imgH="2976880" progId="Word.Document.8">
                  <p:embed/>
                </p:oleObj>
              </mc:Choice>
              <mc:Fallback>
                <p:oleObj r:id="rId2" imgW="10485120" imgH="297688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425" y="1052571"/>
                        <a:ext cx="11101829" cy="31316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7732" name="矩形 1097731"/>
          <p:cNvSpPr/>
          <p:nvPr/>
        </p:nvSpPr>
        <p:spPr>
          <a:xfrm>
            <a:off x="3851813" y="1628705"/>
            <a:ext cx="90868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曲水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7733" name="矩形 1097732"/>
          <p:cNvSpPr/>
          <p:nvPr/>
        </p:nvSpPr>
        <p:spPr>
          <a:xfrm>
            <a:off x="3635949" y="2205031"/>
            <a:ext cx="284416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以为：把</a:t>
            </a:r>
            <a:r>
              <a:rPr lang="en-US" altLang="zh-CN" sz="2540" b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作为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7734" name="矩形 1097733"/>
          <p:cNvSpPr/>
          <p:nvPr/>
        </p:nvSpPr>
        <p:spPr>
          <a:xfrm>
            <a:off x="2915851" y="2852939"/>
            <a:ext cx="252158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怀抱：襟怀抱负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7735" name="矩形 1097734"/>
          <p:cNvSpPr/>
          <p:nvPr/>
        </p:nvSpPr>
        <p:spPr>
          <a:xfrm>
            <a:off x="5147656" y="3500952"/>
            <a:ext cx="252158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斯文：这些诗文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7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7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7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7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7732" grpId="0"/>
      <p:bldP spid="1097733" grpId="0"/>
      <p:bldP spid="1097734" grpId="0"/>
      <p:bldP spid="10977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095682" name="对象 1095681"/>
          <p:cNvGraphicFramePr>
            <a:graphicFrameLocks noChangeAspect="1"/>
          </p:cNvGraphicFramePr>
          <p:nvPr/>
        </p:nvGraphicFramePr>
        <p:xfrm>
          <a:off x="-108475" y="837108"/>
          <a:ext cx="11074948" cy="4395034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r:id="rId2" imgW="10464800" imgH="4165600" progId="Word.Document.8">
                  <p:embed/>
                </p:oleObj>
              </mc:Choice>
              <mc:Fallback>
                <p:oleObj r:id="rId2" imgW="10464800" imgH="41656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08475" y="837108"/>
                        <a:ext cx="11074948" cy="439503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684" name="矩形 1095683"/>
          <p:cNvSpPr/>
          <p:nvPr/>
        </p:nvSpPr>
        <p:spPr>
          <a:xfrm>
            <a:off x="3996055" y="1268413"/>
            <a:ext cx="5038725" cy="8718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形容词作名词，贤才、年轻的人、年长的人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5685" name="矩形 1095684"/>
          <p:cNvSpPr/>
          <p:nvPr/>
        </p:nvSpPr>
        <p:spPr>
          <a:xfrm>
            <a:off x="2267724" y="2060806"/>
            <a:ext cx="316674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形容词作名词，大事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5686" name="矩形 1095685"/>
          <p:cNvSpPr/>
          <p:nvPr/>
        </p:nvSpPr>
        <p:spPr>
          <a:xfrm>
            <a:off x="2987675" y="2504123"/>
            <a:ext cx="6005195" cy="8718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动词的使动用法，使</a:t>
            </a:r>
            <a:r>
              <a:rPr lang="en-US" altLang="zh-CN" sz="2540" b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纵展、使</a:t>
            </a:r>
            <a:r>
              <a:rPr lang="en-US" altLang="zh-CN" sz="2540" b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奔驰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5687" name="矩形 1095686"/>
          <p:cNvSpPr/>
          <p:nvPr/>
        </p:nvSpPr>
        <p:spPr>
          <a:xfrm>
            <a:off x="2267344" y="3376175"/>
            <a:ext cx="284416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名词作动词，喝酒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5688" name="矩形 1095687"/>
          <p:cNvSpPr/>
          <p:nvPr/>
        </p:nvSpPr>
        <p:spPr>
          <a:xfrm>
            <a:off x="3439000" y="4005206"/>
            <a:ext cx="510222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数词的意动用法，把</a:t>
            </a:r>
            <a:r>
              <a:rPr lang="en-US" altLang="zh-CN" sz="2540" b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看作一样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95689" name="矩形 1095688"/>
          <p:cNvSpPr/>
          <p:nvPr/>
        </p:nvSpPr>
        <p:spPr>
          <a:xfrm>
            <a:off x="2843560" y="4653418"/>
            <a:ext cx="542480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形容词的意动用法，把</a:t>
            </a:r>
            <a:r>
              <a:rPr lang="en-US" altLang="zh-CN" sz="2540" b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看作相等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5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5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95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5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95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684" grpId="0"/>
      <p:bldP spid="1095685" grpId="0"/>
      <p:bldP spid="1095686" grpId="0"/>
      <p:bldP spid="1095687" grpId="0"/>
      <p:bldP spid="1095688" grpId="0"/>
      <p:bldP spid="109568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117188" name="对象 1117187"/>
          <p:cNvGraphicFramePr>
            <a:graphicFrameLocks noChangeAspect="1"/>
          </p:cNvGraphicFramePr>
          <p:nvPr/>
        </p:nvGraphicFramePr>
        <p:xfrm>
          <a:off x="323325" y="548827"/>
          <a:ext cx="11101829" cy="501329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r:id="rId2" imgW="10485120" imgH="4754880" progId="Word.Document.8">
                  <p:embed/>
                </p:oleObj>
              </mc:Choice>
              <mc:Fallback>
                <p:oleObj r:id="rId2" imgW="10485120" imgH="475488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325" y="548827"/>
                        <a:ext cx="11101829" cy="50132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7189" name="矩形 1117188"/>
          <p:cNvSpPr/>
          <p:nvPr/>
        </p:nvSpPr>
        <p:spPr>
          <a:xfrm>
            <a:off x="2987791" y="1196665"/>
            <a:ext cx="123126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判断句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117190" name="矩形 1117189"/>
          <p:cNvSpPr/>
          <p:nvPr/>
        </p:nvSpPr>
        <p:spPr>
          <a:xfrm>
            <a:off x="4068111" y="1700333"/>
            <a:ext cx="123126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判断句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117191" name="矩形 1117190"/>
          <p:cNvSpPr/>
          <p:nvPr/>
        </p:nvSpPr>
        <p:spPr>
          <a:xfrm>
            <a:off x="4211788" y="2349049"/>
            <a:ext cx="123126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省略句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117192" name="矩形 1117191"/>
          <p:cNvSpPr/>
          <p:nvPr/>
        </p:nvSpPr>
        <p:spPr>
          <a:xfrm>
            <a:off x="3851686" y="2997367"/>
            <a:ext cx="123126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省略句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117193" name="矩形 1117192"/>
          <p:cNvSpPr/>
          <p:nvPr/>
        </p:nvSpPr>
        <p:spPr>
          <a:xfrm>
            <a:off x="4427712" y="3645038"/>
            <a:ext cx="252158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介词结构后置句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117194" name="矩形 1117193"/>
          <p:cNvSpPr/>
          <p:nvPr/>
        </p:nvSpPr>
        <p:spPr>
          <a:xfrm>
            <a:off x="3347814" y="4293356"/>
            <a:ext cx="252158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介词结构后置句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117195" name="矩形 1117194"/>
          <p:cNvSpPr/>
          <p:nvPr/>
        </p:nvSpPr>
        <p:spPr>
          <a:xfrm>
            <a:off x="5868236" y="4868873"/>
            <a:ext cx="1876425" cy="4813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540" b="0">
                <a:solidFill>
                  <a:srgbClr val="FF0000"/>
                </a:solidFill>
                <a:latin typeface="Times New Roman" panose="02020603050405020304" pitchFamily="18" charset="0"/>
              </a:rPr>
              <a:t>定语后置句</a:t>
            </a:r>
            <a:r>
              <a:rPr lang="zh-CN" altLang="en-US" sz="254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1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1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7189" grpId="0"/>
      <p:bldP spid="1117190" grpId="0"/>
      <p:bldP spid="1117191" grpId="0"/>
      <p:bldP spid="1117192" grpId="0"/>
      <p:bldP spid="1117193" grpId="0"/>
      <p:bldP spid="1117194" grpId="0"/>
      <p:bldP spid="111719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竹子1"/>
          <p:cNvPicPr>
            <a:picLocks noChangeAspect="1"/>
          </p:cNvPicPr>
          <p:nvPr/>
        </p:nvPicPr>
        <p:blipFill>
          <a:blip r:embed="rId2"/>
          <a:srcRect t="470" r="23544"/>
          <a:stretch>
            <a:fillRect/>
          </a:stretch>
        </p:blipFill>
        <p:spPr>
          <a:xfrm>
            <a:off x="-15240" y="0"/>
            <a:ext cx="9157970" cy="6859270"/>
          </a:xfrm>
          <a:prstGeom prst="rect">
            <a:avLst/>
          </a:prstGeom>
        </p:spPr>
      </p:pic>
      <p:pic>
        <p:nvPicPr>
          <p:cNvPr id="9219" name="Picture 4" descr="ZJRB2009120900012V01b004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2001" contrast="18000"/>
          </a:blip>
          <a:stretch>
            <a:fillRect/>
          </a:stretch>
        </p:blipFill>
        <p:spPr>
          <a:xfrm>
            <a:off x="771525" y="55880"/>
            <a:ext cx="2170430" cy="1878965"/>
          </a:xfrm>
        </p:spPr>
      </p:pic>
      <p:pic>
        <p:nvPicPr>
          <p:cNvPr id="9221" name="Picture 5" descr="截图0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5440" y="5322570"/>
            <a:ext cx="2290445" cy="1386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矩形 15362"/>
          <p:cNvSpPr>
            <a:spLocks noTextEdit="1"/>
          </p:cNvSpPr>
          <p:nvPr/>
        </p:nvSpPr>
        <p:spPr>
          <a:xfrm>
            <a:off x="3491865" y="620395"/>
            <a:ext cx="33528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0000"/>
          </a:bodyPr>
          <a:lstStyle/>
          <a:p>
            <a:pPr algn="ctr" eaLnBrk="0" hangingPunct="0"/>
            <a:r>
              <a:rPr lang="zh-CN" altLang="en-US" sz="44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整体感知</a:t>
            </a:r>
          </a:p>
        </p:txBody>
      </p:sp>
      <p:sp>
        <p:nvSpPr>
          <p:cNvPr id="14338" name="文本框 15361"/>
          <p:cNvSpPr txBox="1"/>
          <p:nvPr/>
        </p:nvSpPr>
        <p:spPr>
          <a:xfrm>
            <a:off x="755650" y="1988820"/>
            <a:ext cx="8080375" cy="140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>
                <a:latin typeface="Arial" panose="020b0604020202020204" pitchFamily="34" charset="0"/>
              </a:rPr>
              <a:t>      </a:t>
            </a:r>
            <a:r>
              <a:rPr lang="zh-CN" altLang="en-US" sz="3600" b="1">
                <a:latin typeface="Arial" panose="020b0604020202020204" pitchFamily="34" charset="0"/>
              </a:rPr>
              <a:t>自由朗读课文，并找出文中体现作者情感变化的语句。</a:t>
            </a:r>
            <a:r>
              <a:rPr lang="zh-CN" altLang="en-US" b="1"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15364" name="文本框 15363"/>
          <p:cNvSpPr txBox="1"/>
          <p:nvPr/>
        </p:nvSpPr>
        <p:spPr>
          <a:xfrm>
            <a:off x="1403350" y="4127500"/>
            <a:ext cx="609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信可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乐</a:t>
            </a:r>
            <a:r>
              <a:rPr lang="zh-CN" altLang="en-US" sz="3200" b="1">
                <a:latin typeface="Arial" panose="020b0604020202020204" pitchFamily="34" charset="0"/>
              </a:rPr>
              <a:t>也——岂不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痛</a:t>
            </a:r>
            <a:r>
              <a:rPr lang="zh-CN" altLang="en-US" sz="3200" b="1">
                <a:latin typeface="Arial" panose="020b0604020202020204" pitchFamily="34" charset="0"/>
              </a:rPr>
              <a:t>哉——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悲</a:t>
            </a:r>
            <a:r>
              <a:rPr lang="zh-CN" altLang="en-US" sz="3200" b="1">
                <a:latin typeface="Arial" panose="020b0604020202020204" pitchFamily="34" charset="0"/>
              </a:rPr>
              <a:t>夫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9" name="Picture 4" descr="ZJRB2009120900012V01b004"/>
          <p:cNvPicPr>
            <a:picLocks noGrp="1" noChangeAspect="1"/>
          </p:cNvPicPr>
          <p:nvPr>
            <p:ph idx="1"/>
            <p:custDataLst>
              <p:tags r:id="rId3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2001" contrast="18000"/>
          </a:blip>
          <a:stretch>
            <a:fillRect/>
          </a:stretch>
        </p:blipFill>
        <p:spPr>
          <a:xfrm>
            <a:off x="35560" y="548640"/>
            <a:ext cx="1143000" cy="1169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547495" y="620395"/>
            <a:ext cx="5362575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54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鉴赏乐情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1505" y="1844675"/>
            <a:ext cx="8199120" cy="3661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兰亭聚会,俯仰之间,“乐”在何处?</a:t>
            </a:r>
          </a:p>
          <a:p>
            <a:pPr>
              <a:lnSpc>
                <a:spcPct val="100000"/>
              </a:lnSpc>
            </a:pPr>
            <a:endParaRPr lang="zh-CN" altLang="en-US" sz="3200" b="1"/>
          </a:p>
          <a:p>
            <a:pPr>
              <a:lnSpc>
                <a:spcPct val="100000"/>
              </a:lnSpc>
            </a:pPr>
            <a:r>
              <a:rPr lang="zh-CN" altLang="en-US" sz="3200" b="1"/>
              <a:t>提示:王勃在《滕王阁序》中曾发出这样的感叹:“</a:t>
            </a:r>
            <a:r>
              <a:rPr lang="zh-CN" altLang="en-US" sz="3200" b="1">
                <a:solidFill>
                  <a:srgbClr val="FF0000"/>
                </a:solidFill>
              </a:rPr>
              <a:t>四美具,二难并</a:t>
            </a:r>
            <a:r>
              <a:rPr lang="zh-CN" altLang="en-US" sz="3200" b="1"/>
              <a:t>”,“四美具”指的是“</a:t>
            </a:r>
            <a:r>
              <a:rPr lang="zh-CN" altLang="en-US" sz="3200" b="1">
                <a:solidFill>
                  <a:srgbClr val="FF0000"/>
                </a:solidFill>
              </a:rPr>
              <a:t>良辰、美景、赏心、乐事</a:t>
            </a:r>
            <a:r>
              <a:rPr lang="zh-CN" altLang="en-US" sz="3200" b="1"/>
              <a:t>”,“二难并”指</a:t>
            </a:r>
            <a:r>
              <a:rPr lang="zh-CN" altLang="en-US" sz="3200" b="1">
                <a:solidFill>
                  <a:srgbClr val="FF0000"/>
                </a:solidFill>
              </a:rPr>
              <a:t>主客难得在一起,指人才聚集</a:t>
            </a:r>
            <a:r>
              <a:rPr lang="zh-CN" altLang="en-US" sz="3200" b="1"/>
              <a:t>。请据此分别指出“乐”之由。</a:t>
            </a:r>
          </a:p>
        </p:txBody>
      </p:sp>
      <p:pic>
        <p:nvPicPr>
          <p:cNvPr id="9221" name="Picture 5" descr="截图0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0560" y="5222240"/>
            <a:ext cx="2078990" cy="1635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标题 19457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4800" b="1">
                <a:solidFill>
                  <a:schemeClr val="accent2"/>
                </a:solidFill>
              </a:rPr>
              <a:t>对比鉴赏</a:t>
            </a:r>
          </a:p>
        </p:txBody>
      </p:sp>
      <p:sp>
        <p:nvSpPr>
          <p:cNvPr id="31747" name="文本占位符 19458"/>
          <p:cNvSpPr>
            <a:spLocks noGrp="1"/>
          </p:cNvSpPr>
          <p:nvPr>
            <p:ph idx="1"/>
          </p:nvPr>
        </p:nvSpPr>
        <p:spPr>
          <a:xfrm>
            <a:off x="315595" y="1676400"/>
            <a:ext cx="8482330" cy="4907280"/>
          </a:xfrm>
        </p:spPr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zh-CN" altLang="en-US" b="1"/>
              <a:t>暮春三月，江南草长，杂花生树，群莺乱飞。                     </a:t>
            </a:r>
            <a:r>
              <a:rPr lang="en-US" altLang="zh-CN" b="1"/>
              <a:t>——</a:t>
            </a:r>
            <a:r>
              <a:rPr lang="zh-CN" altLang="en-US" b="1"/>
              <a:t>丘迟</a:t>
            </a:r>
            <a:r>
              <a:rPr lang="en-US" altLang="zh-CN" b="1"/>
              <a:t>《</a:t>
            </a:r>
            <a:r>
              <a:rPr lang="zh-CN" altLang="en-US" b="1"/>
              <a:t>与陈伯之书</a:t>
            </a:r>
            <a:r>
              <a:rPr lang="en-US" altLang="zh-CN" b="1"/>
              <a:t>》</a:t>
            </a:r>
          </a:p>
          <a:p>
            <a:pPr eaLnBrk="1" hangingPunct="1"/>
            <a:r>
              <a:rPr lang="zh-CN" altLang="en-US" b="1"/>
              <a:t>日出江花红胜火，春来江水绿如蓝。</a:t>
            </a:r>
          </a:p>
          <a:p>
            <a:pPr eaLnBrk="1" hangingPunct="1"/>
            <a:r>
              <a:rPr lang="zh-CN" altLang="en-US" b="1"/>
              <a:t>                            </a:t>
            </a:r>
            <a:r>
              <a:rPr lang="en-US" altLang="zh-CN" b="1"/>
              <a:t>——</a:t>
            </a:r>
            <a:r>
              <a:rPr lang="zh-CN" altLang="en-US" b="1"/>
              <a:t>白居易</a:t>
            </a:r>
            <a:r>
              <a:rPr lang="en-US" altLang="zh-CN" b="1"/>
              <a:t>《</a:t>
            </a:r>
            <a:r>
              <a:rPr lang="zh-CN" altLang="en-US" b="1"/>
              <a:t>忆江南</a:t>
            </a:r>
            <a:r>
              <a:rPr lang="en-US" altLang="zh-CN" b="1"/>
              <a:t>》</a:t>
            </a:r>
          </a:p>
          <a:p>
            <a:pPr eaLnBrk="1" hangingPunct="1"/>
            <a:r>
              <a:rPr lang="zh-CN" altLang="en-US" b="1"/>
              <a:t>草树知春不久归，百般红紫斗芳菲。</a:t>
            </a:r>
          </a:p>
          <a:p>
            <a:pPr eaLnBrk="1" hangingPunct="1"/>
            <a:r>
              <a:rPr lang="zh-CN" altLang="en-US" b="1"/>
              <a:t>                            </a:t>
            </a:r>
            <a:r>
              <a:rPr lang="en-US" altLang="zh-CN" b="1"/>
              <a:t>——</a:t>
            </a:r>
            <a:r>
              <a:rPr lang="zh-CN" altLang="en-US" b="1"/>
              <a:t>韩愈</a:t>
            </a:r>
            <a:r>
              <a:rPr lang="en-US" altLang="zh-CN" b="1"/>
              <a:t>《</a:t>
            </a:r>
            <a:r>
              <a:rPr lang="zh-CN" altLang="en-US" b="1"/>
              <a:t>晚春</a:t>
            </a:r>
            <a:r>
              <a:rPr lang="en-US" altLang="zh-CN" b="1"/>
              <a:t>》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内容占位符 20481"/>
          <p:cNvSpPr>
            <a:spLocks noGrp="1"/>
          </p:cNvSpPr>
          <p:nvPr>
            <p:ph idx="1"/>
          </p:nvPr>
        </p:nvSpPr>
        <p:spPr>
          <a:xfrm>
            <a:off x="107950" y="620395"/>
            <a:ext cx="8844915" cy="61722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</a:pPr>
            <a:r>
              <a:rPr lang="zh-CN" altLang="en-US" sz="4000" b="1"/>
              <a:t>没有费力雕琢，着色清淡，用词浅切，更有</a:t>
            </a:r>
            <a:r>
              <a:rPr lang="zh-CN" altLang="en-US" sz="4000" b="1">
                <a:solidFill>
                  <a:srgbClr val="FF0000"/>
                </a:solidFill>
              </a:rPr>
              <a:t>清新</a:t>
            </a:r>
            <a:r>
              <a:rPr lang="zh-CN" altLang="en-US" sz="4000" b="1"/>
              <a:t>之感。   ——陈允吉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4000" b="1"/>
              <a:t>其内在之特色，还在于</a:t>
            </a:r>
            <a:r>
              <a:rPr lang="zh-CN" altLang="en-US" sz="4000" b="1">
                <a:solidFill>
                  <a:srgbClr val="FF0000"/>
                </a:solidFill>
              </a:rPr>
              <a:t>格调之淡雅</a:t>
            </a:r>
            <a:r>
              <a:rPr lang="zh-CN" altLang="en-US" sz="4000" b="1"/>
              <a:t>。</a:t>
            </a:r>
            <a:r>
              <a:rPr lang="zh-CN" altLang="en-US" sz="4000" b="1">
                <a:solidFill>
                  <a:schemeClr val="accent2">
                    <a:lumMod val="60000"/>
                    <a:lumOff val="40000"/>
                  </a:schemeClr>
                </a:solidFill>
              </a:rPr>
              <a:t>绘竹，只言其修而弃其绿；写水，只言其清而弃其碧</a:t>
            </a:r>
            <a:r>
              <a:rPr lang="zh-CN" altLang="en-US" sz="4000" b="1"/>
              <a:t>。一切过于浓重之色不用，这是</a:t>
            </a:r>
            <a:r>
              <a:rPr lang="zh-CN" altLang="en-US" sz="4000" b="1">
                <a:solidFill>
                  <a:srgbClr val="FF0000"/>
                </a:solidFill>
              </a:rPr>
              <a:t>色调的淡雅</a:t>
            </a:r>
            <a:r>
              <a:rPr lang="zh-CN" altLang="en-US" sz="4000" b="1"/>
              <a:t>。兰亭宴集，作者之喜悦不过分逾度，笔势始终从容沉稳，这是</a:t>
            </a:r>
            <a:r>
              <a:rPr lang="zh-CN" altLang="en-US" sz="4000" b="1">
                <a:solidFill>
                  <a:srgbClr val="FF0000"/>
                </a:solidFill>
              </a:rPr>
              <a:t>心境的淡雅</a:t>
            </a:r>
            <a:r>
              <a:rPr lang="zh-CN" altLang="en-US" sz="4000" b="1"/>
              <a:t>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/>
              <a:t>                                     ——方北辰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图片 10241" descr="20071210224948820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91815"/>
            <a:ext cx="2636520" cy="3766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占位符 10242"/>
          <p:cNvSpPr>
            <a:spLocks noGrp="1"/>
          </p:cNvSpPr>
          <p:nvPr>
            <p:ph idx="1"/>
          </p:nvPr>
        </p:nvSpPr>
        <p:spPr>
          <a:xfrm>
            <a:off x="2484120" y="1052830"/>
            <a:ext cx="6210300" cy="566928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zh-CN" altLang="en-US" sz="2800"/>
              <a:t>            </a:t>
            </a:r>
            <a:r>
              <a:rPr lang="zh-CN" altLang="en-US" sz="3600" b="1"/>
              <a:t>中国确实不乏各种各样的好书法，但是无论如何，王羲之和他的</a:t>
            </a:r>
            <a:r>
              <a:rPr lang="en-US" altLang="zh-CN" sz="3600" b="1"/>
              <a:t>《</a:t>
            </a:r>
            <a:r>
              <a:rPr lang="zh-CN" altLang="en-US" sz="3600" b="1"/>
              <a:t>兰亭序</a:t>
            </a:r>
            <a:r>
              <a:rPr lang="en-US" altLang="zh-CN" sz="3600" b="1"/>
              <a:t>》</a:t>
            </a:r>
            <a:r>
              <a:rPr lang="zh-CN" altLang="en-US" sz="3600" b="1"/>
              <a:t>是最高峰。</a:t>
            </a:r>
          </a:p>
          <a:p>
            <a:pPr eaLnBrk="1" hangingPunct="1">
              <a:buNone/>
            </a:pPr>
            <a:r>
              <a:rPr lang="zh-CN" altLang="en-US" sz="2800"/>
              <a:t>                                       </a:t>
            </a:r>
            <a:r>
              <a:rPr lang="en-US" altLang="zh-CN" sz="2800"/>
              <a:t>——</a:t>
            </a:r>
            <a:r>
              <a:rPr lang="zh-CN" altLang="en-US" sz="2800"/>
              <a:t>余秋雨                                        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115" y="1600200"/>
            <a:ext cx="8401685" cy="4526280"/>
          </a:xfrm>
        </p:spPr>
        <p:txBody>
          <a:bodyPr/>
          <a:lstStyle/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zh-CN" altLang="en-US" sz="4400" b="1">
                <a:solidFill>
                  <a:srgbClr val="FF0000"/>
                </a:solidFill>
              </a:rPr>
              <a:t>乃席芳草，镜清流，览卉木，观鱼鸟，具物同荣，资生咸畅。</a:t>
            </a:r>
            <a:r>
              <a:rPr lang="en-US" altLang="zh-CN" sz="4400" b="1">
                <a:solidFill>
                  <a:srgbClr val="FF0000"/>
                </a:solidFill>
              </a:rPr>
              <a:t>  </a:t>
            </a:r>
            <a:r>
              <a:rPr lang="en-US" altLang="zh-CN" sz="4400" b="1"/>
              <a:t>                 </a:t>
            </a:r>
          </a:p>
          <a:p>
            <a:pPr latinLnBrk="0">
              <a:lnSpc>
                <a:spcPct val="150000"/>
              </a:lnSpc>
              <a:spcBef>
                <a:spcPct val="0"/>
              </a:spcBef>
            </a:pPr>
            <a:r>
              <a:rPr lang="en-US" altLang="zh-CN" sz="4400" b="1"/>
              <a:t>              --</a:t>
            </a:r>
            <a:r>
              <a:rPr lang="zh-CN" altLang="en-US" sz="4400" b="1"/>
              <a:t>孙绰《兰亭诗序》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07950" y="188595"/>
            <a:ext cx="834644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背诵思路</a:t>
            </a:r>
          </a:p>
          <a:p>
            <a:pPr algn="l"/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、交代时间、地点、事由和人物</a:t>
            </a:r>
          </a:p>
          <a:p>
            <a:pPr algn="l"/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永和九年，岁在癸丑，暮春之初，会于会稽山阴之兰亭，修禊事也。群贤毕至，少长咸集。</a:t>
            </a:r>
          </a:p>
          <a:p>
            <a:pPr algn="l"/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交代兰亭美景和人物活动</a:t>
            </a:r>
          </a:p>
          <a:p>
            <a:pPr algn="l"/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此地有崇山峻岭，茂林修竹；又有清流激湍，映带左右，引以为流觞曲水，列坐其次。虽无丝竹管弦之盛，一觞一咏，亦足以畅叙幽情。</a:t>
            </a:r>
          </a:p>
          <a:p>
            <a:pPr algn="l"/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交代天气的美好和人主观的感慨</a:t>
            </a:r>
          </a:p>
          <a:p>
            <a:pPr algn="l"/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是日也，天朗气清，惠风和畅，仰观宇宙之大，俯察品类之盛，所以游目骋怀，足以极视听之娱，信可乐也。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16205" y="44450"/>
            <a:ext cx="891159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背诵思路</a:t>
            </a:r>
          </a:p>
          <a:p>
            <a:pPr algn="l"/>
            <a:endParaRPr lang="en-US" altLang="zh-CN" sz="32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、交代时间、地点、人物和事件</a:t>
            </a:r>
          </a:p>
          <a:p>
            <a:pPr algn="l"/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永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，岁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，暮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，会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，修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。群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，少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  <a:p>
            <a:pPr algn="l"/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交代兰亭美景和人物行为</a:t>
            </a:r>
          </a:p>
          <a:p>
            <a:pPr algn="l"/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此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，茂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；又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，映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，引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，列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。虽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，一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，亦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  <a:p>
            <a:pPr algn="l"/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交代天气的美好和人主观的感受</a:t>
            </a:r>
          </a:p>
          <a:p>
            <a:pPr algn="l"/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，天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，惠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，仰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，俯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，所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，足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，信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16205" y="44450"/>
            <a:ext cx="891159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强化背诵</a:t>
            </a:r>
            <a:endParaRPr lang="en-US" altLang="zh-CN" sz="36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endParaRPr lang="zh-CN" altLang="en-US" sz="36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永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，岁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，暮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，会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  <a:p>
            <a:pPr algn="l"/>
            <a:endParaRPr lang="zh-CN" altLang="en-US" sz="36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此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；又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。虽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  <a:p>
            <a:pPr algn="l"/>
            <a:endParaRPr lang="zh-CN" altLang="en-US" sz="36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，所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16205" y="476250"/>
            <a:ext cx="891159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情景式默写</a:t>
            </a:r>
            <a:endParaRPr lang="zh-CN" altLang="en-US" sz="32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1.王羲之的《兰亭集序》中表现兰亭环境优美的句子是</a:t>
            </a:r>
            <a:r>
              <a:rPr 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。表现兰亭气候宜人的句子是</a:t>
            </a:r>
            <a:r>
              <a:rPr 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  <a:p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2.兰亭集会时文人雅士们把盛酒的杯浮在水面从上游放出，循曲水而下，流到谁面前，谁就取来饮酒赋诗，表达幽深内藏的感情的句子是</a:t>
            </a:r>
            <a:r>
              <a:rPr 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  <a:p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3.王羲之在兰亭聚会时看到天空的无边和事物的繁多之后，眼力舒展，胸怀开畅，极尽视听的乐趣，确实感到非常快乐的句子是：</a:t>
            </a:r>
            <a:r>
              <a:rPr 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--</a:t>
            </a:r>
            <a:r>
              <a:rPr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29870" y="4220845"/>
            <a:ext cx="891413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b="1">
                <a:solidFill>
                  <a:srgbClr val="C00000"/>
                </a:solidFill>
                <a:ea typeface="宋体" panose="02010600030101010101" pitchFamily="2" charset="-122"/>
              </a:rPr>
              <a:t>1.此地有崇山峻岭，茂林修竹，又有清流激湍，映带左右；天朗气清，惠风和畅。</a:t>
            </a:r>
          </a:p>
          <a:p>
            <a:r>
              <a:rPr lang="zh-CN" sz="2400" b="1">
                <a:solidFill>
                  <a:srgbClr val="C00000"/>
                </a:solidFill>
                <a:ea typeface="宋体" panose="02010600030101010101" pitchFamily="2" charset="-122"/>
              </a:rPr>
              <a:t>2.引以为流觞曲水，列坐其次。虽无丝竹管弦之盛，一觞一咏，亦足以畅叙幽情。</a:t>
            </a:r>
          </a:p>
          <a:p>
            <a:r>
              <a:rPr lang="zh-CN" sz="2400" b="1">
                <a:solidFill>
                  <a:srgbClr val="C00000"/>
                </a:solidFill>
                <a:ea typeface="宋体" panose="02010600030101010101" pitchFamily="2" charset="-122"/>
              </a:rPr>
              <a:t>3.所以游目骋怀，足以极视听之娱，信可乐也。</a:t>
            </a:r>
            <a:endParaRPr lang="zh-CN" altLang="en-US" sz="2400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文本占位符 23553"/>
          <p:cNvSpPr>
            <a:spLocks noGrp="1"/>
          </p:cNvSpPr>
          <p:nvPr>
            <p:ph idx="1"/>
          </p:nvPr>
        </p:nvSpPr>
        <p:spPr>
          <a:xfrm>
            <a:off x="35560" y="2204720"/>
            <a:ext cx="8974455" cy="2438400"/>
          </a:xfrm>
        </p:spPr>
        <p:txBody>
          <a:bodyPr vert="horz" wrap="square" lIns="91440" tIns="45720" rIns="91440" bIns="45720" anchor="t" anchorCtr="0"/>
          <a:lstStyle/>
          <a:p>
            <a:pPr eaLnBrk="1" latinLnBrk="0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600" b="1"/>
              <a:t>　      兰亭之会，四美二难并具，足可乐也。可作者却由乐而转至抒发“痛”进而至“悲”的感慨！第三、四段中,作者表现了人生俯仰的哪些“痛”和</a:t>
            </a:r>
            <a:r>
              <a:rPr lang="en-US" altLang="zh-CN" sz="3600" b="1"/>
              <a:t>“</a:t>
            </a:r>
            <a:r>
              <a:rPr lang="zh-CN" altLang="en-US" sz="3600" b="1"/>
              <a:t>悲</a:t>
            </a:r>
            <a:r>
              <a:rPr lang="en-US" altLang="zh-CN" sz="3600" b="1"/>
              <a:t>”</a:t>
            </a:r>
            <a:r>
              <a:rPr lang="zh-CN" altLang="en-US" sz="3600" b="1"/>
              <a:t>?</a:t>
            </a:r>
          </a:p>
        </p:txBody>
      </p:sp>
      <p:sp>
        <p:nvSpPr>
          <p:cNvPr id="19459" name="矩形 23554"/>
          <p:cNvSpPr>
            <a:spLocks noTextEdit="1"/>
          </p:cNvSpPr>
          <p:nvPr/>
        </p:nvSpPr>
        <p:spPr>
          <a:xfrm>
            <a:off x="788988" y="652463"/>
            <a:ext cx="3048000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鉴赏痛悲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矩形 24577"/>
          <p:cNvSpPr>
            <a:spLocks noTextEdit="1"/>
          </p:cNvSpPr>
          <p:nvPr/>
        </p:nvSpPr>
        <p:spPr>
          <a:xfrm>
            <a:off x="2268538" y="549275"/>
            <a:ext cx="3311525" cy="10525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chemeClr val="hlink"/>
                    </a:gs>
                    <a:gs pos="100000">
                      <a:srgbClr val="990033"/>
                    </a:gs>
                  </a:gsLst>
                  <a:lin ang="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痛之因</a:t>
            </a:r>
          </a:p>
        </p:txBody>
      </p:sp>
      <p:sp>
        <p:nvSpPr>
          <p:cNvPr id="24579" name="文本框 24578"/>
          <p:cNvSpPr txBox="1"/>
          <p:nvPr/>
        </p:nvSpPr>
        <p:spPr>
          <a:xfrm>
            <a:off x="323850" y="2133600"/>
            <a:ext cx="187325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原因一：</a:t>
            </a:r>
          </a:p>
        </p:txBody>
      </p:sp>
      <p:sp>
        <p:nvSpPr>
          <p:cNvPr id="24580" name="文本框 24579"/>
          <p:cNvSpPr txBox="1"/>
          <p:nvPr/>
        </p:nvSpPr>
        <p:spPr>
          <a:xfrm>
            <a:off x="252413" y="3502025"/>
            <a:ext cx="1871662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原因二：</a:t>
            </a:r>
          </a:p>
        </p:txBody>
      </p:sp>
      <p:sp>
        <p:nvSpPr>
          <p:cNvPr id="24581" name="文本框 24580"/>
          <p:cNvSpPr txBox="1"/>
          <p:nvPr/>
        </p:nvSpPr>
        <p:spPr>
          <a:xfrm>
            <a:off x="2197100" y="2205038"/>
            <a:ext cx="49688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latin typeface="Arial" panose="020b0604020202020204" pitchFamily="34" charset="0"/>
              </a:rPr>
              <a:t>生命个体永难满足的欲望</a:t>
            </a:r>
          </a:p>
        </p:txBody>
      </p:sp>
      <p:sp>
        <p:nvSpPr>
          <p:cNvPr id="24582" name="文本框 24581"/>
          <p:cNvSpPr txBox="1"/>
          <p:nvPr/>
        </p:nvSpPr>
        <p:spPr>
          <a:xfrm>
            <a:off x="2197100" y="3644900"/>
            <a:ext cx="53276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latin typeface="Arial" panose="020b0604020202020204" pitchFamily="34" charset="0"/>
              </a:rPr>
              <a:t>外在世界的旋转而无法掌控</a:t>
            </a:r>
          </a:p>
        </p:txBody>
      </p:sp>
      <p:sp>
        <p:nvSpPr>
          <p:cNvPr id="24583" name="文本框 24582"/>
          <p:cNvSpPr txBox="1"/>
          <p:nvPr/>
        </p:nvSpPr>
        <p:spPr>
          <a:xfrm>
            <a:off x="2124075" y="5013325"/>
            <a:ext cx="53292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latin typeface="Arial" panose="020b0604020202020204" pitchFamily="34" charset="0"/>
              </a:rPr>
              <a:t>个体生命的短暂而不可抗拒</a:t>
            </a:r>
          </a:p>
        </p:txBody>
      </p:sp>
      <p:sp>
        <p:nvSpPr>
          <p:cNvPr id="24584" name="文本框 24583"/>
          <p:cNvSpPr txBox="1"/>
          <p:nvPr/>
        </p:nvSpPr>
        <p:spPr>
          <a:xfrm>
            <a:off x="252413" y="4941888"/>
            <a:ext cx="1871662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原因三：</a:t>
            </a:r>
          </a:p>
        </p:txBody>
      </p:sp>
      <p:sp>
        <p:nvSpPr>
          <p:cNvPr id="24585" name="文本框 24584"/>
          <p:cNvSpPr txBox="1"/>
          <p:nvPr/>
        </p:nvSpPr>
        <p:spPr>
          <a:xfrm>
            <a:off x="5148263" y="2781300"/>
            <a:ext cx="2449512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（所之既倦）</a:t>
            </a:r>
          </a:p>
        </p:txBody>
      </p:sp>
      <p:sp>
        <p:nvSpPr>
          <p:cNvPr id="24586" name="文本框 24585"/>
          <p:cNvSpPr txBox="1"/>
          <p:nvPr/>
        </p:nvSpPr>
        <p:spPr>
          <a:xfrm>
            <a:off x="5148263" y="4149725"/>
            <a:ext cx="2449512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（所欣已陈）</a:t>
            </a:r>
          </a:p>
        </p:txBody>
      </p:sp>
      <p:sp>
        <p:nvSpPr>
          <p:cNvPr id="24587" name="文本框 24586"/>
          <p:cNvSpPr txBox="1"/>
          <p:nvPr/>
        </p:nvSpPr>
        <p:spPr>
          <a:xfrm>
            <a:off x="5148263" y="5661025"/>
            <a:ext cx="24495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990033"/>
                </a:solidFill>
                <a:latin typeface="Arial" panose="020b0604020202020204" pitchFamily="34" charset="0"/>
                <a:ea typeface="楷体_GB2312" pitchFamily="49" charset="-122"/>
              </a:rPr>
              <a:t>（终期于尽）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  <p:bldP spid="24582" grpId="0"/>
      <p:bldP spid="24583" grpId="0"/>
      <p:bldP spid="24584" grpId="0"/>
      <p:bldP spid="24585" grpId="0"/>
      <p:bldP spid="24586" grpId="0"/>
      <p:bldP spid="2458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r>
              <a:rPr lang="zh-CN" altLang="en-US" sz="6000" b="1"/>
              <a:t>古今兴感</a:t>
            </a:r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>
          <a:xfrm>
            <a:off x="109220" y="1600200"/>
            <a:ext cx="8989060" cy="4526280"/>
          </a:xfrm>
        </p:spPr>
        <p:txBody>
          <a:bodyPr vert="horz" wrap="square" lIns="91440" tIns="45720" rIns="91440" bIns="45720" anchor="t" anchorCtr="0"/>
          <a:lstStyle/>
          <a:p>
            <a:pPr marL="0" indent="0">
              <a:buNone/>
            </a:pPr>
            <a:r>
              <a:rPr lang="zh-CN" altLang="en-US" sz="2800" b="1">
                <a:solidFill>
                  <a:srgbClr val="C00000"/>
                </a:solidFill>
              </a:rPr>
              <a:t>人生不满百，常怀千岁忧。昼短苦夜长，何不秉烛游？</a:t>
            </a:r>
            <a:endParaRPr lang="en-US" altLang="zh-CN" sz="2800" b="1">
              <a:solidFill>
                <a:srgbClr val="C00000"/>
              </a:solidFill>
            </a:endParaRPr>
          </a:p>
          <a:p>
            <a:r>
              <a:rPr lang="en-US" altLang="zh-CN" sz="2800" b="1">
                <a:solidFill>
                  <a:srgbClr val="C00000"/>
                </a:solidFill>
              </a:rPr>
              <a:t>                                             ----</a:t>
            </a:r>
            <a:r>
              <a:rPr lang="zh-CN" altLang="en-US" sz="2800" b="1">
                <a:solidFill>
                  <a:srgbClr val="C00000"/>
                </a:solidFill>
              </a:rPr>
              <a:t>（汉乐府诗）</a:t>
            </a:r>
          </a:p>
          <a:p>
            <a:pPr marL="0" indent="0">
              <a:buNone/>
            </a:pPr>
            <a:r>
              <a:rPr lang="zh-CN" altLang="en-US" sz="2800" b="1">
                <a:solidFill>
                  <a:srgbClr val="7030A0"/>
                </a:solidFill>
                <a:sym typeface="+mn-ea"/>
              </a:rPr>
              <a:t>人生天地之间，如白驹之过隙，忽然而已。（庄子）</a:t>
            </a:r>
          </a:p>
          <a:p>
            <a:pPr marL="0" indent="0">
              <a:buNone/>
            </a:pPr>
            <a:endParaRPr lang="zh-CN" altLang="en-US" sz="2800" b="1">
              <a:sym typeface="+mn-ea"/>
            </a:endParaRPr>
          </a:p>
          <a:p>
            <a:pPr marL="0" indent="0">
              <a:buNone/>
            </a:pPr>
            <a:r>
              <a:rPr lang="zh-CN" altLang="en-US" sz="2800" b="1">
                <a:sym typeface="+mn-ea"/>
              </a:rPr>
              <a:t>人这一辈子，眼睛一闭一睁，一天就过去了；一闭，不睁，一辈子就过去了。（小沈阳）</a:t>
            </a:r>
            <a:endParaRPr lang="en-US" altLang="zh-CN" sz="2800" b="1"/>
          </a:p>
          <a:p>
            <a:pPr marL="0" indent="0">
              <a:buNone/>
            </a:pPr>
            <a:endParaRPr lang="zh-CN" altLang="en-US" sz="2800" b="1"/>
          </a:p>
          <a:p>
            <a:pPr marL="0" indent="0">
              <a:buNone/>
            </a:pPr>
            <a:endParaRPr lang="zh-CN" altLang="en-US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r>
              <a:rPr lang="zh-CN" altLang="en-US" sz="5400" b="1"/>
              <a:t>主旨：</a:t>
            </a:r>
            <a:r>
              <a:rPr lang="zh-CN" altLang="en-US" sz="5400" b="1">
                <a:solidFill>
                  <a:srgbClr val="C00000"/>
                </a:solidFill>
              </a:rPr>
              <a:t>乐生  悲死</a:t>
            </a:r>
          </a:p>
        </p:txBody>
      </p:sp>
      <p:sp>
        <p:nvSpPr>
          <p:cNvPr id="26627" name="内容占位符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 vert="horz" wrap="square" lIns="91440" tIns="45720" rIns="91440" bIns="45720" anchor="t" anchorCtr="0"/>
          <a:lstStyle/>
          <a:p>
            <a:r>
              <a:rPr lang="zh-CN" altLang="en-US" sz="4400" b="1">
                <a:solidFill>
                  <a:srgbClr val="7030A0"/>
                </a:solidFill>
              </a:rPr>
              <a:t>“乐生”“悲死”相反相成。</a:t>
            </a:r>
            <a:endParaRPr lang="en-US" altLang="zh-CN" sz="4400" b="1">
              <a:solidFill>
                <a:srgbClr val="7030A0"/>
              </a:solidFill>
            </a:endParaRPr>
          </a:p>
          <a:p>
            <a:r>
              <a:rPr lang="zh-CN" altLang="en-US" sz="4400" b="1">
                <a:solidFill>
                  <a:srgbClr val="7030A0"/>
                </a:solidFill>
              </a:rPr>
              <a:t>“乐生”欲烈，</a:t>
            </a:r>
            <a:endParaRPr lang="en-US" altLang="zh-CN" sz="4400" b="1">
              <a:solidFill>
                <a:srgbClr val="7030A0"/>
              </a:solidFill>
            </a:endParaRPr>
          </a:p>
          <a:p>
            <a:r>
              <a:rPr lang="zh-CN" altLang="en-US" sz="4400" b="1">
                <a:solidFill>
                  <a:srgbClr val="7030A0"/>
                </a:solidFill>
              </a:rPr>
              <a:t>“悲死”欲痛。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252095" y="1268730"/>
            <a:ext cx="8818245" cy="50145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kumimoji="1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两晋政治恐怖，统治集团内部互相倾轧、残杀现象时有发生，</a:t>
            </a:r>
            <a:r>
              <a:rPr lang="en-US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许多著名的文人都死在残酷的权力斗争中“天下名士，少有全者”。</a:t>
            </a:r>
            <a:r>
              <a:rPr lang="en-US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因此，天下名士，首要任务是保全性命。他们身处乱世之中，无所作为，也无法作为。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士大夫为了保全性命，就普遍崇尚老庄、易学，追求清静无为自由放任的生活，出世入仙和逃避现实的情调很浓。在生死观上，崇尚庄子的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生也死之徒</a:t>
            </a:r>
            <a:r>
              <a: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（同伴、朋友）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，死也生之始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（《知北游》），认为</a:t>
            </a:r>
            <a:r>
              <a:rPr kumimoji="1" lang="zh-CN" altLang="en-US" sz="3200" b="1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死就是生，生就是死，即</a:t>
            </a:r>
            <a:r>
              <a:rPr kumimoji="1" lang="zh-CN" altLang="en-US" sz="3200" b="1" u="sng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“一死生”“齐彭殇”。</a:t>
            </a:r>
            <a:endParaRPr kumimoji="1" lang="zh-CN" altLang="en-US" sz="3200" b="1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3200" b="1" i="0" u="sng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547495" y="404495"/>
            <a:ext cx="4191000" cy="1190625"/>
          </a:xfrm>
          <a:prstGeom prst="rect">
            <a:avLst/>
          </a:prstGeom>
        </p:spPr>
        <p:txBody>
          <a:bodyPr/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0" lang="zh-CN" altLang="en-US" sz="5400" b="1" kern="1200" cap="none" spc="0" normalizeH="0" baseline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时代背景</a:t>
            </a:r>
          </a:p>
        </p:txBody>
      </p:sp>
      <p:pic>
        <p:nvPicPr>
          <p:cNvPr id="22533" name="Picture 4" descr="ZJRB2009120900012V01b00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2001" contrast="18000"/>
          </a:blip>
          <a:stretch>
            <a:fillRect/>
          </a:stretch>
        </p:blipFill>
        <p:spPr>
          <a:xfrm>
            <a:off x="48260" y="-29210"/>
            <a:ext cx="1445895" cy="13830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竹子 4"/>
          <p:cNvPicPr>
            <a:picLocks noChangeAspect="1"/>
          </p:cNvPicPr>
          <p:nvPr/>
        </p:nvPicPr>
        <p:blipFill>
          <a:blip r:embed="rId2"/>
          <a:srcRect t="1553" r="20000"/>
          <a:stretch>
            <a:fillRect/>
          </a:stretch>
        </p:blipFill>
        <p:spPr>
          <a:xfrm>
            <a:off x="-32385" y="-5715"/>
            <a:ext cx="9208135" cy="6868795"/>
          </a:xfrm>
          <a:prstGeom prst="rect">
            <a:avLst/>
          </a:prstGeom>
        </p:spPr>
      </p:pic>
      <p:pic>
        <p:nvPicPr>
          <p:cNvPr id="9219" name="Picture 4" descr="ZJRB2009120900012V01b004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2001" contrast="18000"/>
          </a:blip>
          <a:stretch>
            <a:fillRect/>
          </a:stretch>
        </p:blipFill>
        <p:spPr>
          <a:xfrm>
            <a:off x="5389245" y="-271780"/>
            <a:ext cx="3786188" cy="3276600"/>
          </a:xfrm>
        </p:spPr>
      </p:pic>
      <p:sp>
        <p:nvSpPr>
          <p:cNvPr id="9220" name="Text Box 7"/>
          <p:cNvSpPr txBox="1"/>
          <p:nvPr/>
        </p:nvSpPr>
        <p:spPr>
          <a:xfrm>
            <a:off x="4114800" y="2605405"/>
            <a:ext cx="2389188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集 序</a:t>
            </a:r>
          </a:p>
        </p:txBody>
      </p:sp>
      <p:pic>
        <p:nvPicPr>
          <p:cNvPr id="9221" name="Picture 5" descr="截图0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27015" y="4634230"/>
            <a:ext cx="3848735" cy="2256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Text Box 8"/>
          <p:cNvSpPr txBox="1"/>
          <p:nvPr/>
        </p:nvSpPr>
        <p:spPr>
          <a:xfrm>
            <a:off x="1711325" y="4733925"/>
            <a:ext cx="614680" cy="156845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王羲之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矩形 1"/>
          <p:cNvSpPr/>
          <p:nvPr/>
        </p:nvSpPr>
        <p:spPr>
          <a:xfrm>
            <a:off x="539750" y="1340168"/>
            <a:ext cx="8497888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Arial" panose="020b0604020202020204" pitchFamily="34" charset="0"/>
              </a:rPr>
              <a:t>中年以来，</a:t>
            </a:r>
          </a:p>
          <a:p>
            <a:r>
              <a:rPr lang="zh-CN" altLang="en-US" sz="4400" b="1">
                <a:latin typeface="Arial" panose="020b0604020202020204" pitchFamily="34" charset="0"/>
              </a:rPr>
              <a:t>多伤于哀乐。</a:t>
            </a:r>
          </a:p>
          <a:p>
            <a:r>
              <a:rPr lang="zh-CN" altLang="en-US" sz="4400" b="1">
                <a:latin typeface="Arial" panose="020b0604020202020204" pitchFamily="34" charset="0"/>
              </a:rPr>
              <a:t>与亲友别，</a:t>
            </a:r>
          </a:p>
          <a:p>
            <a:r>
              <a:rPr lang="zh-CN" altLang="en-US" sz="4400" b="1">
                <a:latin typeface="Arial" panose="020b0604020202020204" pitchFamily="34" charset="0"/>
              </a:rPr>
              <a:t>辄（总是）作数日恶（难过）</a:t>
            </a:r>
            <a:r>
              <a:rPr lang="en-US" altLang="zh-CN" sz="4400" b="1">
                <a:latin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74625" y="585470"/>
            <a:ext cx="870839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《</a:t>
            </a:r>
            <a:r>
              <a:rPr lang="zh-CN" altLang="en-US" sz="32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全晋文</a:t>
            </a:r>
            <a:r>
              <a:rPr lang="en-US" altLang="zh-CN" sz="32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r>
              <a:rPr lang="zh-CN" altLang="en-US" sz="32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所收王羲之的杂帖，有四十多处都使用了“痛哉”、“悲夫”语义的词汇。         王羲之年幼时，父亲即下落不明，他在“母兄鞠育”中长大。比他年长</a:t>
            </a:r>
            <a:r>
              <a:rPr lang="en-US" altLang="zh-CN" sz="32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岁的哥哥在</a:t>
            </a:r>
            <a:r>
              <a:rPr lang="en-US" altLang="zh-CN" sz="32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34</a:t>
            </a:r>
            <a:r>
              <a:rPr lang="zh-CN" altLang="en-US" sz="3200" b="1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岁时去世。待羲之甚好的嫂嫂，于永和年间病死。王羲之多次写道：“痛彻心肝，当奈何奈何！”面对亲人的生死诀别，没有人能洒脱，虽阮籍犹不能，况羲之乎？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面对那种摧心断骨的悲痛，他怎么能相信生与死、长寿和夭折是一样的呢？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矩形 28673"/>
          <p:cNvSpPr>
            <a:spLocks noTextEdit="1"/>
          </p:cNvSpPr>
          <p:nvPr/>
        </p:nvSpPr>
        <p:spPr>
          <a:xfrm rot="5400000">
            <a:off x="-1222375" y="2595563"/>
            <a:ext cx="4175125" cy="93821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 i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后人之评</a:t>
            </a:r>
          </a:p>
        </p:txBody>
      </p:sp>
      <p:sp>
        <p:nvSpPr>
          <p:cNvPr id="27651" name="文本框 28674"/>
          <p:cNvSpPr txBox="1"/>
          <p:nvPr/>
        </p:nvSpPr>
        <p:spPr>
          <a:xfrm>
            <a:off x="1619885" y="1052830"/>
            <a:ext cx="7159625" cy="440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>
                <a:latin typeface="Arial" panose="020b0604020202020204" pitchFamily="34" charset="0"/>
              </a:rPr>
              <a:t>       </a:t>
            </a: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</a:rPr>
              <a:t>“通篇着眼在死生二字。只为当时士大夫务清谈，鲜实效。一死生齐彭殇。无经济大略。故触景兴怀。俯仰若有余痛。但逸少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旷达</a:t>
            </a: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</a:rPr>
              <a:t>人，故虽苍凉感慨之中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</a:rPr>
              <a:t>，自有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无穷逸趣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</a:rPr>
              <a:t>”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</a:rPr>
              <a:t>                     ——《古文观止》</a:t>
            </a: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/>
                </a:solidFill>
                <a:latin typeface="Arial" panose="020b0604020202020204" pitchFamily="34" charset="0"/>
              </a:rPr>
              <a:t>  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760" y="182245"/>
            <a:ext cx="8903970" cy="646112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280" y="635"/>
            <a:ext cx="8943975" cy="667702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4150" y="836295"/>
            <a:ext cx="8700135" cy="4526280"/>
          </a:xfrm>
        </p:spPr>
        <p:txBody>
          <a:bodyPr/>
          <a:lstStyle/>
          <a:p>
            <a:pPr algn="l">
              <a:lnSpc>
                <a:spcPct val="90000"/>
              </a:lnSpc>
              <a:spcBef>
                <a:spcPct val="10000"/>
              </a:spcBef>
              <a:buNone/>
            </a:pPr>
            <a:r>
              <a:rPr lang="zh-CN" altLang="en-US" sz="4000" b="1">
                <a:solidFill>
                  <a:schemeClr val="tx1">
                    <a:lumMod val="90000"/>
                    <a:lumOff val="1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固</a:t>
            </a:r>
            <a:r>
              <a:rPr lang="zh-CN" altLang="en-US" sz="4000" b="1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知一死生为虚诞 ，齐彭殇为妄作。</a:t>
            </a:r>
          </a:p>
          <a:p>
            <a:pPr algn="l">
              <a:lnSpc>
                <a:spcPct val="90000"/>
              </a:lnSpc>
              <a:spcBef>
                <a:spcPct val="10000"/>
              </a:spcBef>
              <a:buNone/>
            </a:pPr>
            <a:endParaRPr lang="zh-CN" altLang="en-US" sz="4000" b="1">
              <a:solidFill>
                <a:schemeClr val="tx1"/>
              </a:solidFill>
              <a:latin typeface="+mj-ea"/>
              <a:ea typeface="+mj-ea"/>
              <a:cs typeface="+mj-ea"/>
              <a:sym typeface="+mn-ea"/>
            </a:endParaRPr>
          </a:p>
          <a:p>
            <a:pPr algn="l">
              <a:lnSpc>
                <a:spcPct val="90000"/>
              </a:lnSpc>
              <a:spcBef>
                <a:spcPct val="10000"/>
              </a:spcBef>
              <a:buNone/>
            </a:pPr>
            <a:r>
              <a:rPr lang="zh-CN" altLang="en-US" sz="4000" b="1">
                <a:solidFill>
                  <a:schemeClr val="tx1">
                    <a:lumMod val="90000"/>
                    <a:lumOff val="1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固</a:t>
            </a:r>
            <a:r>
              <a:rPr lang="zh-CN" altLang="en-US" sz="4000" b="1">
                <a:latin typeface="+mj-ea"/>
                <a:ea typeface="+mj-ea"/>
                <a:cs typeface="+mj-ea"/>
                <a:sym typeface="+mn-ea"/>
              </a:rPr>
              <a:t>知</a:t>
            </a:r>
            <a:r>
              <a:rPr lang="zh-CN" altLang="en-US" sz="40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一死生</a:t>
            </a:r>
            <a:r>
              <a:rPr lang="zh-CN" altLang="en-US" sz="4000" b="1">
                <a:latin typeface="+mj-ea"/>
                <a:ea typeface="+mj-ea"/>
                <a:cs typeface="+mj-ea"/>
                <a:sym typeface="+mn-ea"/>
              </a:rPr>
              <a:t>为虚诞 ，</a:t>
            </a:r>
            <a:r>
              <a:rPr lang="zh-CN" altLang="en-US" sz="40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齐彭殇</a:t>
            </a:r>
            <a:r>
              <a:rPr lang="zh-CN" altLang="en-US" sz="4000" b="1">
                <a:latin typeface="+mj-ea"/>
                <a:ea typeface="+mj-ea"/>
                <a:cs typeface="+mj-ea"/>
                <a:sym typeface="+mn-ea"/>
              </a:rPr>
              <a:t>为妄作。</a:t>
            </a:r>
          </a:p>
          <a:p>
            <a:pPr algn="l">
              <a:lnSpc>
                <a:spcPct val="90000"/>
              </a:lnSpc>
              <a:spcBef>
                <a:spcPct val="10000"/>
              </a:spcBef>
              <a:buNone/>
            </a:pPr>
            <a:endParaRPr lang="zh-CN" altLang="en-US" sz="4000" b="1">
              <a:solidFill>
                <a:schemeClr val="tx1"/>
              </a:solidFill>
              <a:latin typeface="+mj-ea"/>
              <a:ea typeface="+mj-ea"/>
              <a:cs typeface="+mj-ea"/>
              <a:sym typeface="+mn-ea"/>
            </a:endParaRPr>
          </a:p>
          <a:p>
            <a:pPr algn="l">
              <a:lnSpc>
                <a:spcPct val="90000"/>
              </a:lnSpc>
              <a:spcBef>
                <a:spcPct val="10000"/>
              </a:spcBef>
              <a:buNone/>
            </a:pPr>
            <a:endParaRPr lang="zh-CN" altLang="en-US" sz="4000" b="1">
              <a:solidFill>
                <a:schemeClr val="tx1"/>
              </a:solidFill>
              <a:latin typeface="+mj-ea"/>
              <a:ea typeface="+mj-ea"/>
              <a:cs typeface="+mj-ea"/>
              <a:sym typeface="+mn-ea"/>
            </a:endParaRPr>
          </a:p>
          <a:p>
            <a:pPr algn="l">
              <a:lnSpc>
                <a:spcPct val="90000"/>
              </a:lnSpc>
              <a:spcBef>
                <a:spcPct val="10000"/>
              </a:spcBef>
              <a:buNone/>
            </a:pPr>
            <a:r>
              <a:rPr lang="zh-CN" altLang="en-US" sz="4000" b="1">
                <a:solidFill>
                  <a:schemeClr val="tx1">
                    <a:lumMod val="90000"/>
                    <a:lumOff val="1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固</a:t>
            </a:r>
            <a:r>
              <a:rPr lang="zh-CN" altLang="en-US" sz="4000" b="1">
                <a:latin typeface="+mj-ea"/>
                <a:ea typeface="+mj-ea"/>
                <a:cs typeface="+mj-ea"/>
                <a:sym typeface="+mn-ea"/>
              </a:rPr>
              <a:t>知</a:t>
            </a:r>
            <a:r>
              <a:rPr lang="zh-CN" altLang="en-US" sz="4000" b="1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一死生为</a:t>
            </a:r>
            <a:r>
              <a:rPr lang="zh-CN" altLang="en-US" sz="40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虚诞</a:t>
            </a:r>
            <a:r>
              <a:rPr lang="zh-CN" altLang="en-US" sz="4000" b="1">
                <a:latin typeface="+mj-ea"/>
                <a:ea typeface="+mj-ea"/>
                <a:cs typeface="+mj-ea"/>
                <a:sym typeface="+mn-ea"/>
              </a:rPr>
              <a:t> ，</a:t>
            </a:r>
            <a:r>
              <a:rPr lang="zh-CN" altLang="en-US" sz="4000" b="1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齐彭殇为</a:t>
            </a:r>
            <a:r>
              <a:rPr lang="zh-CN" altLang="en-US" sz="4000" b="1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妄作</a:t>
            </a:r>
            <a:r>
              <a:rPr lang="zh-CN" altLang="en-US" sz="4000" b="1">
                <a:latin typeface="+mj-ea"/>
                <a:ea typeface="+mj-ea"/>
                <a:cs typeface="+mj-ea"/>
                <a:sym typeface="+mn-ea"/>
              </a:rPr>
              <a:t>。</a:t>
            </a:r>
            <a:endParaRPr lang="zh-CN" altLang="en-US" sz="4000" b="1">
              <a:solidFill>
                <a:schemeClr val="tx1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5" name="内容占位符 2"/>
          <p:cNvSpPr>
            <a:spLocks noGrp="1"/>
          </p:cNvSpPr>
          <p:nvPr>
            <p:ph idx="1"/>
          </p:nvPr>
        </p:nvSpPr>
        <p:spPr>
          <a:xfrm>
            <a:off x="457200" y="980440"/>
            <a:ext cx="8229600" cy="4525963"/>
          </a:xfrm>
        </p:spPr>
        <p:txBody>
          <a:bodyPr vert="horz" wrap="square" lIns="91440" tIns="45720" rIns="91440" bIns="45720" anchor="t" anchorCtr="0"/>
          <a:lstStyle/>
          <a:p>
            <a:endParaRPr lang="zh-CN" altLang="en-US" sz="4400" b="1"/>
          </a:p>
          <a:p>
            <a:r>
              <a:rPr lang="zh-CN" altLang="en-US" sz="4400" b="1"/>
              <a:t>死是一件不必急于求成的事</a:t>
            </a:r>
            <a:r>
              <a:rPr lang="en-US" altLang="zh-CN" sz="4400" b="1"/>
              <a:t>,</a:t>
            </a:r>
            <a:r>
              <a:rPr lang="zh-CN" altLang="en-US" sz="4400" b="1"/>
              <a:t>死是一个必然会降临的节日。</a:t>
            </a:r>
            <a:endParaRPr lang="en-US" altLang="zh-CN" sz="4400" b="1"/>
          </a:p>
          <a:p>
            <a:r>
              <a:rPr lang="en-US" altLang="zh-CN" sz="4400" b="1"/>
              <a:t>            (</a:t>
            </a:r>
            <a:r>
              <a:rPr lang="zh-CN" altLang="en-US" sz="4400" b="1"/>
              <a:t>史铁生</a:t>
            </a:r>
            <a:r>
              <a:rPr lang="en-US" altLang="zh-CN" sz="4400" b="1"/>
              <a:t>《</a:t>
            </a:r>
            <a:r>
              <a:rPr lang="zh-CN" altLang="en-US" sz="4400" b="1"/>
              <a:t>我与地坛</a:t>
            </a:r>
            <a:r>
              <a:rPr lang="en-US" altLang="zh-CN" sz="4400" b="1"/>
              <a:t>》)</a:t>
            </a:r>
            <a:endParaRPr lang="zh-CN" altLang="en-US" sz="4400" b="1"/>
          </a:p>
        </p:txBody>
      </p:sp>
    </p:spTree>
  </p:cSld>
  <p:clrMapOvr>
    <a:masterClrMapping/>
  </p:clrMapOvr>
  <p:transition spd="slow">
    <p:random/>
  </p:transition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755" y="123825"/>
            <a:ext cx="8970645" cy="656209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标题 1"/>
          <p:cNvSpPr>
            <a:spLocks noGrp="1"/>
          </p:cNvSpPr>
          <p:nvPr>
            <p:ph type="title"/>
          </p:nvPr>
        </p:nvSpPr>
        <p:spPr>
          <a:xfrm>
            <a:off x="395605" y="456883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r>
              <a:rPr lang="zh-CN" altLang="en-US" b="1">
                <a:solidFill>
                  <a:srgbClr val="0070C0"/>
                </a:solidFill>
              </a:rPr>
              <a:t>向死而生</a:t>
            </a:r>
          </a:p>
        </p:txBody>
      </p:sp>
      <p:sp>
        <p:nvSpPr>
          <p:cNvPr id="29699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r>
              <a:rPr lang="zh-CN" altLang="en-US" sz="4000" b="1"/>
              <a:t>周国平说：“</a:t>
            </a:r>
            <a:r>
              <a:rPr lang="zh-CN" altLang="en-US" sz="4000" b="1">
                <a:solidFill>
                  <a:srgbClr val="C00000"/>
                </a:solidFill>
              </a:rPr>
              <a:t>思考死，</a:t>
            </a:r>
            <a:r>
              <a:rPr lang="zh-CN" altLang="en-US" sz="4000" b="1">
                <a:solidFill>
                  <a:srgbClr val="0070C0"/>
                </a:solidFill>
              </a:rPr>
              <a:t>有意义</a:t>
            </a:r>
            <a:r>
              <a:rPr lang="zh-CN" altLang="en-US" sz="4000" b="1">
                <a:solidFill>
                  <a:srgbClr val="C00000"/>
                </a:solidFill>
              </a:rPr>
              <a:t>的徒劳。”</a:t>
            </a:r>
            <a:endParaRPr lang="en-US" altLang="zh-CN" sz="4000" b="1">
              <a:solidFill>
                <a:srgbClr val="C00000"/>
              </a:solidFill>
            </a:endParaRPr>
          </a:p>
          <a:p>
            <a:r>
              <a:rPr lang="zh-CN" altLang="en-US" sz="4000" b="1"/>
              <a:t>人终有一死，这就是徒劳，但</a:t>
            </a:r>
            <a:r>
              <a:rPr lang="zh-CN" altLang="en-US" sz="4000" b="1">
                <a:solidFill>
                  <a:srgbClr val="C00000"/>
                </a:solidFill>
              </a:rPr>
              <a:t>思考死，可以生爱，可以生勇，可以生智，从而生的充实，死得其所</a:t>
            </a:r>
            <a:r>
              <a:rPr lang="zh-CN" altLang="en-US" sz="4000" b="1"/>
              <a:t>。这就是有意义。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竹子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830" y="-171450"/>
            <a:ext cx="9217660" cy="6967220"/>
          </a:xfrm>
          <a:prstGeom prst="rect">
            <a:avLst/>
          </a:prstGeom>
        </p:spPr>
      </p:pic>
      <p:pic>
        <p:nvPicPr>
          <p:cNvPr id="9219" name="Picture 4" descr="ZJRB2009120900012V01b004"/>
          <p:cNvPicPr>
            <a:picLocks noGrp="1"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2001" contrast="18000"/>
          </a:blip>
          <a:stretch>
            <a:fillRect/>
          </a:stretch>
        </p:blipFill>
        <p:spPr>
          <a:xfrm>
            <a:off x="7092315" y="1052830"/>
            <a:ext cx="2170430" cy="18789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5" descr="截图0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795" y="4848860"/>
            <a:ext cx="2962275" cy="2027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251460" y="1844675"/>
            <a:ext cx="81305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快乐短暂，要珍惜快乐；</a:t>
            </a:r>
          </a:p>
          <a:p>
            <a:r>
              <a:rPr lang="zh-CN" altLang="en-US" sz="4000" b="1">
                <a:solidFill>
                  <a:srgbClr val="FF0000"/>
                </a:solidFill>
              </a:rPr>
              <a:t>生命短暂，要珍惜生命。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7315" y="3789045"/>
            <a:ext cx="76136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罗曼</a:t>
            </a:r>
            <a:r>
              <a:rPr lang="zh-CN" altLang="en-US" sz="3600" b="1">
                <a:latin typeface="宋体" panose="02010600030101010101" pitchFamily="2" charset="-122"/>
              </a:rPr>
              <a:t>·</a:t>
            </a:r>
            <a:r>
              <a:rPr lang="zh-CN" altLang="en-US" sz="3600" b="1"/>
              <a:t>罗兰：</a:t>
            </a:r>
            <a:r>
              <a:rPr lang="zh-CN" altLang="en-US" sz="3600" b="1">
                <a:solidFill>
                  <a:srgbClr val="7030A0"/>
                </a:solidFill>
              </a:rPr>
              <a:t>世界上只有一种真正的英雄主义，那就是在认识生活的真相后依然热爱生活。</a:t>
            </a:r>
          </a:p>
        </p:txBody>
      </p:sp>
      <p:sp>
        <p:nvSpPr>
          <p:cNvPr id="2" name="矩形 1"/>
          <p:cNvSpPr/>
          <p:nvPr/>
        </p:nvSpPr>
        <p:spPr>
          <a:xfrm>
            <a:off x="131445" y="116205"/>
            <a:ext cx="748030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与其诅咒黑暗，不如燃起蜡烛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竹子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45" y="-19050"/>
            <a:ext cx="9138285" cy="6881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4320" y="838200"/>
            <a:ext cx="8859520" cy="5139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学习目标：</a:t>
            </a:r>
          </a:p>
          <a:p>
            <a:endParaRPr lang="zh-CN" altLang="en-US" sz="4000" b="1"/>
          </a:p>
          <a:p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1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了解时代背景，把握作者的创作意图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2、体悟作者情感，认识作者在乐、悲、痛中暗含的对人生的热爱和珍惜之情。 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04899" name="图片 1104898" descr="E:/2017新坐标一轮/一轮浙江学考语文/写作卡片.tif"/>
          <p:cNvPicPr>
            <a:picLocks noChangeAspect="1"/>
          </p:cNvPicPr>
          <p:nvPr/>
        </p:nvPicPr>
        <p:blipFill>
          <a:blip r:embed="rId3" r:link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0743" y="584660"/>
            <a:ext cx="2711615" cy="7056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104901" name="对象 1104900"/>
          <p:cNvGraphicFramePr>
            <a:graphicFrameLocks noChangeAspect="1"/>
          </p:cNvGraphicFramePr>
          <p:nvPr/>
        </p:nvGraphicFramePr>
        <p:xfrm>
          <a:off x="275590" y="1329055"/>
          <a:ext cx="8636635" cy="502348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5" r:id="rId4" imgW="10500360" imgH="4749800" progId="Word.Document.8">
                  <p:embed/>
                </p:oleObj>
              </mc:Choice>
              <mc:Fallback>
                <p:oleObj r:id="rId4" imgW="10500360" imgH="47498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5590" y="1329055"/>
                        <a:ext cx="8636635" cy="5023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07315" y="332740"/>
            <a:ext cx="8944610" cy="51676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540"/>
              <a:t>文化，流淌在悠远的箫声中，诉说着哀怨与愁绪，文化，也弥漫在阿炳的二胡中，叹尽人生的跌宕起伏;文化，亦可以流转于锦瑟之间，轻拢慢捻之间净化内心的污秽。不仅仅在丝竹间，文化也在素净的宣纸上蔓延而来。</a:t>
            </a:r>
            <a:r>
              <a:rPr lang="zh-CN" altLang="en-US" sz="2540">
                <a:solidFill>
                  <a:srgbClr val="FF0000"/>
                </a:solidFill>
              </a:rPr>
              <a:t>张大千伏在洞底绘出的梦幻敦煌，诉说着那千百年前人们的信仰;齐白石着手画出的自然风物，亦传达着生命的灵动;壮观的《清明上河图》，也刺激着美的神经。</a:t>
            </a:r>
            <a:r>
              <a:rPr lang="zh-CN" altLang="en-US" sz="2540"/>
              <a:t>中国画中的水淡云轻，妙手丹青的一点一描，拓开的不仅仅是墨，更是深厚的文化底蕴，文化之魂由笔底传承。</a:t>
            </a:r>
          </a:p>
          <a:p>
            <a:r>
              <a:rPr lang="zh-CN" altLang="en-US" sz="2540"/>
              <a:t>同样，龙飞凤舞的字亦为文化之腑脏;颜真卿规正而又洒脱的笔锋，</a:t>
            </a:r>
            <a:r>
              <a:rPr lang="zh-CN" altLang="en-US" sz="2540">
                <a:solidFill>
                  <a:srgbClr val="FF0000"/>
                </a:solidFill>
              </a:rPr>
              <a:t>王羲之隽秀玲珑的字体，张风子如带般拂过的清新之风，无一不是文化的符号。那挥洒自如之间掩盖不了中华文化之含蓄内敛，那笔锋回转之间亦彰显着文化之典雅深厚。亦深潭微澜，亦雪底苍松。</a:t>
            </a:r>
            <a:r>
              <a:rPr lang="zh-CN" altLang="en-US" sz="2540">
                <a:solidFill>
                  <a:schemeClr val="tx1"/>
                </a:solidFill>
              </a:rPr>
              <a:t>（</a:t>
            </a:r>
            <a:r>
              <a:rPr lang="en-US" altLang="zh-CN" sz="2540">
                <a:solidFill>
                  <a:schemeClr val="tx1"/>
                </a:solidFill>
              </a:rPr>
              <a:t>2017</a:t>
            </a:r>
            <a:r>
              <a:rPr lang="zh-CN" altLang="en-US" sz="2540">
                <a:solidFill>
                  <a:schemeClr val="tx1"/>
                </a:solidFill>
              </a:rPr>
              <a:t>年高考满分作文《文化》）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3"/>
          </a:solidFill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永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，岁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，暮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，会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，修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。群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，少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。此地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，茂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，又有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，映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。引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，列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。虽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，一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，亦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，天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，惠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。仰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，俯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，所以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，足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，信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夫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，俯仰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。或取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，悟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；或因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，放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。虽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，静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，当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，暂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，快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，不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。及其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，情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，感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。向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，俯仰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，已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，犹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。况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，终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。古人云：“死生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！”岂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！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每览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，若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，未尝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，不能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。固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，齐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。后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，亦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，悲夫！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故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，录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。虽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，所以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，其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。后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，亦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----</a:t>
            </a: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07950" y="116205"/>
            <a:ext cx="894461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情境句默写</a:t>
            </a:r>
          </a:p>
          <a:p>
            <a:r>
              <a:rPr lang="en-US" altLang="zh-CN" sz="2800" b="1"/>
              <a:t>1</a:t>
            </a:r>
            <a:r>
              <a:rPr lang="zh-CN" altLang="en-US" sz="2800" b="1"/>
              <a:t>.我们在感叹时光流逝时，往往会说“光阴似箭，日月如梭”。《兰亭集序》中有一句相似的感叹 </a:t>
            </a:r>
            <a:r>
              <a:rPr lang="en-US" altLang="zh-CN" sz="2800" b="1"/>
              <a:t>--</a:t>
            </a:r>
            <a:r>
              <a:rPr lang="zh-CN" altLang="en-US" sz="2800" b="1"/>
              <a:t> ，</a:t>
            </a:r>
            <a:r>
              <a:rPr lang="en-US" altLang="zh-CN" sz="2800" b="1"/>
              <a:t>--</a:t>
            </a:r>
            <a:r>
              <a:rPr lang="zh-CN" altLang="en-US" sz="2800" b="1"/>
              <a:t>。</a:t>
            </a:r>
          </a:p>
          <a:p>
            <a:r>
              <a:rPr lang="en-US" altLang="zh-CN" sz="2800" b="1"/>
              <a:t>2</a:t>
            </a:r>
            <a:r>
              <a:rPr lang="zh-CN" altLang="en-US" sz="2800" b="1"/>
              <a:t>.王羲之将世人大体分为两类“静者”和“躁者”，并形象地概括了两类人的生活内容：</a:t>
            </a:r>
            <a:r>
              <a:rPr lang="en-US" altLang="zh-CN" sz="2800" b="1"/>
              <a:t>--</a:t>
            </a:r>
            <a:r>
              <a:rPr lang="zh-CN" altLang="en-US" sz="2800" b="1"/>
              <a:t> ，</a:t>
            </a:r>
            <a:r>
              <a:rPr lang="en-US" altLang="zh-CN" sz="2800" b="1"/>
              <a:t>--</a:t>
            </a:r>
            <a:r>
              <a:rPr lang="zh-CN" altLang="en-US" sz="2800" b="1"/>
              <a:t>；</a:t>
            </a:r>
            <a:r>
              <a:rPr lang="en-US" altLang="zh-CN" sz="2800" b="1"/>
              <a:t>--</a:t>
            </a:r>
            <a:r>
              <a:rPr lang="zh-CN" altLang="en-US" sz="2800" b="1"/>
              <a:t> ，</a:t>
            </a:r>
            <a:r>
              <a:rPr lang="en-US" altLang="zh-CN" sz="2800" b="1"/>
              <a:t>--</a:t>
            </a:r>
            <a:r>
              <a:rPr lang="zh-CN" altLang="en-US" sz="2800" b="1"/>
              <a:t>。</a:t>
            </a:r>
          </a:p>
          <a:p>
            <a:r>
              <a:rPr lang="en-US" altLang="zh-CN" sz="2800" b="1"/>
              <a:t>3</a:t>
            </a:r>
            <a:r>
              <a:rPr lang="zh-CN" altLang="en-US" sz="2800" b="1"/>
              <a:t>.王羲之认为寿命长短，听凭造化，最后都归结于消灭的句子是</a:t>
            </a:r>
            <a:r>
              <a:rPr lang="en-US" altLang="zh-CN" sz="2800" b="1"/>
              <a:t>--</a:t>
            </a:r>
            <a:r>
              <a:rPr lang="zh-CN" altLang="en-US" sz="2800" b="1"/>
              <a:t>，</a:t>
            </a:r>
            <a:r>
              <a:rPr lang="en-US" altLang="zh-CN" sz="2800" b="1"/>
              <a:t>--</a:t>
            </a:r>
            <a:r>
              <a:rPr lang="zh-CN" altLang="en-US" sz="2800" b="1"/>
              <a:t>.</a:t>
            </a:r>
          </a:p>
          <a:p>
            <a:r>
              <a:rPr lang="en-US" altLang="zh-CN" sz="2800" b="1"/>
              <a:t>4</a:t>
            </a:r>
            <a:r>
              <a:rPr lang="zh-CN" altLang="en-US" sz="2800" b="1"/>
              <a:t>.《兰亭集序》中王羲之批判当时士大夫中流行的消极虚无的人生观的句子是: </a:t>
            </a:r>
            <a:r>
              <a:rPr lang="en-US" altLang="zh-CN" sz="2800" b="1"/>
              <a:t>--</a:t>
            </a:r>
            <a:r>
              <a:rPr lang="zh-CN" altLang="en-US" sz="2800" b="1"/>
              <a:t> ，</a:t>
            </a:r>
            <a:r>
              <a:rPr lang="en-US" altLang="zh-CN" sz="2800" b="1"/>
              <a:t>--</a:t>
            </a:r>
            <a:r>
              <a:rPr lang="zh-CN" altLang="en-US" sz="2800" b="1"/>
              <a:t> .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7950" y="4293235"/>
            <a:ext cx="88315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1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.夫人之相与，俯仰一世。</a:t>
            </a:r>
          </a:p>
          <a:p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.或取诸怀抱，悟言一室之内；或因寄所托，放浪形骸之外。</a:t>
            </a:r>
          </a:p>
          <a:p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.况修短随化，终期于尽.     </a:t>
            </a:r>
          </a:p>
          <a:p>
            <a:r>
              <a:rPr lang="en-US" alt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4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.固知一死生为虚诞，齐彭殇为妄作.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副标题 2"/>
          <p:cNvSpPr>
            <a:spLocks noGrp="1"/>
          </p:cNvSpPr>
          <p:nvPr>
            <p:ph type="subTitle" idx="1"/>
          </p:nvPr>
        </p:nvSpPr>
        <p:spPr>
          <a:xfrm>
            <a:off x="228600" y="1219200"/>
            <a:ext cx="8534400" cy="1828800"/>
          </a:xfrm>
        </p:spPr>
        <p:txBody>
          <a:bodyPr vert="horz" wrap="square" lIns="91440" tIns="45720" rIns="91440" bIns="45720" anchor="t" anchorCtr="0"/>
          <a:lstStyle/>
          <a:p>
            <a:pPr algn="l">
              <a:buClrTx/>
              <a:buSzTx/>
            </a:pPr>
            <a:r>
              <a:rPr lang="zh-CN" altLang="en-US" sz="4000" b="1" kern="1200">
                <a:latin typeface="+mn-lt"/>
                <a:ea typeface="+mn-ea"/>
                <a:cs typeface="+mn-cs"/>
              </a:rPr>
              <a:t>狼毫一挥，生命随即舞动，砚纸是他的舞台，满载生命的厚重，楷如泰山稳立，行如清洌之风，草如龙凤舞动，国人懂得了什么是书法，世界知道了什么是博大。兰亭不再，</a:t>
            </a:r>
            <a:r>
              <a:rPr lang="en-US" altLang="zh-CN" sz="4000" b="1" kern="1200">
                <a:latin typeface="+mn-lt"/>
                <a:ea typeface="+mn-ea"/>
                <a:cs typeface="+mn-cs"/>
              </a:rPr>
              <a:t>《</a:t>
            </a:r>
            <a:r>
              <a:rPr lang="zh-CN" altLang="en-US" sz="4000" b="1" kern="1200">
                <a:latin typeface="+mn-lt"/>
                <a:ea typeface="+mn-ea"/>
                <a:cs typeface="+mn-cs"/>
              </a:rPr>
              <a:t>兰亭集序</a:t>
            </a:r>
            <a:r>
              <a:rPr lang="en-US" altLang="zh-CN" sz="4000" b="1" kern="1200">
                <a:latin typeface="+mn-lt"/>
                <a:ea typeface="+mn-ea"/>
                <a:cs typeface="+mn-cs"/>
              </a:rPr>
              <a:t>》</a:t>
            </a:r>
            <a:r>
              <a:rPr lang="zh-CN" altLang="en-US" sz="4000" b="1" kern="1200">
                <a:latin typeface="+mn-lt"/>
                <a:ea typeface="+mn-ea"/>
                <a:cs typeface="+mn-cs"/>
              </a:rPr>
              <a:t>却依然迎着历史的大风舞蹈。</a:t>
            </a:r>
          </a:p>
        </p:txBody>
      </p:sp>
      <p:pic>
        <p:nvPicPr>
          <p:cNvPr id="512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687300" y="102997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 spd="slow">
    <p:random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7"/>
          <p:cNvSpPr/>
          <p:nvPr/>
        </p:nvSpPr>
        <p:spPr>
          <a:xfrm>
            <a:off x="0" y="0"/>
            <a:ext cx="9144000" cy="15875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195" name="Rectangle 8"/>
          <p:cNvSpPr/>
          <p:nvPr/>
        </p:nvSpPr>
        <p:spPr>
          <a:xfrm>
            <a:off x="0" y="2324100"/>
            <a:ext cx="91440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sz="1400">
              <a:latin typeface="Times New Roman" panose="02020603050405020304" pitchFamily="18" charset="0"/>
            </a:endParaRPr>
          </a:p>
          <a:p>
            <a:pPr lvl="1" eaLnBrk="0" hangingPunct="0"/>
            <a:r>
              <a:rPr lang="en-US" altLang="zh-CN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8196" name="AutoShape 9" descr="http://waterdog.html.533.net/zihua/weijin/xizhi/xizhi.gif"/>
          <p:cNvSpPr>
            <a:spLocks noChangeAspect="1"/>
          </p:cNvSpPr>
          <p:nvPr/>
        </p:nvSpPr>
        <p:spPr>
          <a:xfrm>
            <a:off x="862013" y="1150938"/>
            <a:ext cx="2286000" cy="28575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197" name="Text Box 13"/>
          <p:cNvSpPr txBox="1"/>
          <p:nvPr/>
        </p:nvSpPr>
        <p:spPr>
          <a:xfrm>
            <a:off x="457200" y="5943600"/>
            <a:ext cx="1752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8198" name="Text Box 14"/>
          <p:cNvSpPr txBox="1"/>
          <p:nvPr/>
        </p:nvSpPr>
        <p:spPr>
          <a:xfrm>
            <a:off x="571500" y="357188"/>
            <a:ext cx="5500688" cy="708025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‖</a:t>
            </a:r>
            <a:r>
              <a:rPr lang="zh-CN" altLang="en-US" sz="40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王羲之其人其书其事</a:t>
            </a:r>
          </a:p>
        </p:txBody>
      </p:sp>
      <p:sp>
        <p:nvSpPr>
          <p:cNvPr id="8199" name="矩形 11"/>
          <p:cNvSpPr/>
          <p:nvPr/>
        </p:nvSpPr>
        <p:spPr>
          <a:xfrm>
            <a:off x="571500" y="2071688"/>
            <a:ext cx="8215313" cy="3825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王羲之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(303—361)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，字逸少，琅邪临沂人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今属山东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。官至右军将军，会稽内史，故后世称为“王右军”。他出身于两晋的名门望族。王羲之十二岁时经父亲传授笔法论，“语以大纲”，即有所悟。他小时后就从当时著名的女书法家卫夫人学习书法。以后他渡江北游名山，博采众长，观摩学习“兼撮众法，备成一家”，达到了“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贵越群品，古今莫二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”的高度。</a:t>
            </a:r>
          </a:p>
        </p:txBody>
      </p:sp>
      <p:sp>
        <p:nvSpPr>
          <p:cNvPr id="8200" name="矩形 12"/>
          <p:cNvSpPr/>
          <p:nvPr/>
        </p:nvSpPr>
        <p:spPr>
          <a:xfrm>
            <a:off x="576263" y="1285875"/>
            <a:ext cx="2852737" cy="5842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、王羲之其人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 Box 6"/>
          <p:cNvSpPr txBox="1"/>
          <p:nvPr/>
        </p:nvSpPr>
        <p:spPr>
          <a:xfrm>
            <a:off x="2362200" y="1600200"/>
            <a:ext cx="6019800" cy="179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4" eaLnBrk="1" hangingPunct="1">
              <a:spcBef>
                <a:spcPct val="20000"/>
              </a:spcBef>
            </a:pPr>
            <a:r>
              <a:rPr lang="en-US" altLang="zh-CN">
                <a:latin typeface="Times New Roman" panose="02020603050405020304" pitchFamily="18" charset="0"/>
              </a:rPr>
              <a:t> </a:t>
            </a:r>
          </a:p>
          <a:p>
            <a:pPr lvl="4" eaLnBrk="1" hangingPunct="1">
              <a:spcBef>
                <a:spcPct val="20000"/>
              </a:spcBef>
            </a:pPr>
            <a:endParaRPr lang="zh-CN" altLang="en-US">
              <a:latin typeface="Times New Roman" panose="02020603050405020304" pitchFamily="18" charset="0"/>
            </a:endParaRPr>
          </a:p>
          <a:p>
            <a:pPr lvl="4" eaLnBrk="1" hangingPunct="1">
              <a:spcBef>
                <a:spcPct val="20000"/>
              </a:spcBef>
            </a:pPr>
            <a:r>
              <a:rPr lang="zh-CN" altLang="en-US">
                <a:latin typeface="Times New Roman" panose="02020603050405020304" pitchFamily="18" charset="0"/>
              </a:rPr>
              <a:t> </a:t>
            </a:r>
          </a:p>
          <a:p>
            <a:pPr lvl="3" eaLnBrk="1" hangingPunct="1">
              <a:spcBef>
                <a:spcPct val="20000"/>
              </a:spcBef>
            </a:pPr>
            <a:r>
              <a:rPr lang="zh-CN" altLang="en-US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243" name="Rectangle 7"/>
          <p:cNvSpPr/>
          <p:nvPr/>
        </p:nvSpPr>
        <p:spPr>
          <a:xfrm>
            <a:off x="4090988" y="990600"/>
            <a:ext cx="5053012" cy="885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600">
                <a:latin typeface="Times New Roman" panose="02020603050405020304" pitchFamily="18" charset="0"/>
              </a:rPr>
              <a:t>                 </a:t>
            </a:r>
          </a:p>
          <a:p>
            <a:pPr eaLnBrk="0" hangingPunct="0"/>
            <a:r>
              <a:rPr lang="en-US" altLang="zh-CN" sz="26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244" name="Rectangle 9"/>
          <p:cNvSpPr/>
          <p:nvPr/>
        </p:nvSpPr>
        <p:spPr>
          <a:xfrm>
            <a:off x="0" y="0"/>
            <a:ext cx="9144000" cy="15875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245" name="Rectangle 10"/>
          <p:cNvSpPr/>
          <p:nvPr/>
        </p:nvSpPr>
        <p:spPr>
          <a:xfrm>
            <a:off x="0" y="2324100"/>
            <a:ext cx="91440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sz="1400">
              <a:latin typeface="Times New Roman" panose="02020603050405020304" pitchFamily="18" charset="0"/>
            </a:endParaRPr>
          </a:p>
          <a:p>
            <a:pPr lvl="1" eaLnBrk="0" hangingPunct="0"/>
            <a:r>
              <a:rPr lang="en-US" altLang="zh-CN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246" name="AutoShape 8" descr="http://waterdog.html.533.net/zihua/weijin/xizhi/xizhi.gif"/>
          <p:cNvSpPr>
            <a:spLocks noChangeAspect="1"/>
          </p:cNvSpPr>
          <p:nvPr/>
        </p:nvSpPr>
        <p:spPr>
          <a:xfrm>
            <a:off x="862013" y="1150938"/>
            <a:ext cx="2286000" cy="28575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247" name="矩形 7"/>
          <p:cNvSpPr/>
          <p:nvPr/>
        </p:nvSpPr>
        <p:spPr>
          <a:xfrm>
            <a:off x="714375" y="1201738"/>
            <a:ext cx="2441575" cy="584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、羲之其书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063" y="2233613"/>
            <a:ext cx="8143875" cy="34099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王羲之在书法上是个革新家，他的书法圆转凝重，全然突破了隶书的笔意，被后代尊为“书圣”。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王羲之作品的真迹已难得见，我们所看到的都是摹本。王羲之楷、行、草、飞白等体皆能，如楷书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乐毅论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黄庭经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、草书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十七帖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、行书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姨母帖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快雪时晴帖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丧乱帖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等。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行楷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兰亭序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最具有代表性。 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图片 1" descr="王羲之黄庭经墨迹(唐临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625" y="0"/>
            <a:ext cx="51038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2"/>
          <p:cNvSpPr/>
          <p:nvPr/>
        </p:nvSpPr>
        <p:spPr>
          <a:xfrm>
            <a:off x="7072313" y="1214438"/>
            <a:ext cx="615950" cy="51435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王羲之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黄庭经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墨迹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唐临本）</a:t>
            </a:r>
          </a:p>
        </p:txBody>
      </p:sp>
    </p:spTree>
  </p:cSld>
  <p:clrMapOvr>
    <a:masterClrMapping/>
  </p:clrMapOvr>
  <p:transition spd="slow"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4" name="Picture 2" descr="姨母帖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0"/>
            <a:ext cx="57483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"/>
          <p:cNvSpPr txBox="1"/>
          <p:nvPr/>
        </p:nvSpPr>
        <p:spPr>
          <a:xfrm>
            <a:off x="7358063" y="5143500"/>
            <a:ext cx="615950" cy="12477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姨母帖</a:t>
            </a:r>
          </a:p>
        </p:txBody>
      </p:sp>
    </p:spTree>
  </p:cSld>
  <p:clrMapOvr>
    <a:masterClrMapping/>
  </p:clrMapOvr>
  <p:transition spd="slow">
    <p:random/>
  </p:transition>
  <p:timing/>
</p:sld>
</file>

<file path=ppt/tags/tag1.xml><?xml version="1.0" encoding="utf-8"?>
<p:tagLst xmlns:p="http://schemas.openxmlformats.org/presentationml/2006/main">
  <p:tag name="KSO_WM_UNIT_PLACING_PICTURE_USER_VIEWPORT" val="{&quot;height&quot;:1842,&quot;width&quot;:1800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蓝调晶格">
  <a:themeElements>
    <a:clrScheme name="蓝调晶格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蓝调晶格">
      <a:majorFont>
        <a:latin typeface="Arial"/>
        <a:ea typeface="黑体"/>
        <a:cs typeface="Arial"/>
      </a:majorFont>
      <a:minorFont>
        <a:latin typeface="Arial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蓝调晶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默认设计模板_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214</Paragraphs>
  <Slides>54</Slides>
  <Notes>0</Notes>
  <TotalTime>0</TotalTime>
  <HiddenSlides>2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baseType="lpstr" size="65">
      <vt:lpstr>Arial</vt:lpstr>
      <vt:lpstr>Calibri</vt:lpstr>
      <vt:lpstr>宋体</vt:lpstr>
      <vt:lpstr>黑体</vt:lpstr>
      <vt:lpstr>Times New Roman</vt:lpstr>
      <vt:lpstr>华文彩云</vt:lpstr>
      <vt:lpstr>楷体</vt:lpstr>
      <vt:lpstr>楷体_GB2312</vt:lpstr>
      <vt:lpstr>幼圆</vt:lpstr>
      <vt:lpstr>微软雅黑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文章背景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对比鉴赏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古今兴感</vt:lpstr>
      <vt:lpstr>主旨：乐生  悲死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向死而生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2021-04-22T15:54:52.640</cp:lastPrinted>
  <dcterms:created xsi:type="dcterms:W3CDTF">2021-04-22T15:54:52Z</dcterms:created>
  <dcterms:modified xsi:type="dcterms:W3CDTF">2021-04-22T07:54:54Z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