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4" r:id="rId2"/>
    <p:sldId id="275" r:id="rId3"/>
    <p:sldId id="276" r:id="rId4"/>
    <p:sldId id="277" r:id="rId5"/>
    <p:sldId id="258" r:id="rId6"/>
    <p:sldId id="280" r:id="rId7"/>
    <p:sldId id="286" r:id="rId8"/>
    <p:sldId id="287" r:id="rId9"/>
    <p:sldId id="259" r:id="rId10"/>
    <p:sldId id="283" r:id="rId11"/>
    <p:sldId id="260" r:id="rId12"/>
    <p:sldId id="281" r:id="rId13"/>
    <p:sldId id="282" r:id="rId14"/>
    <p:sldId id="265" r:id="rId15"/>
    <p:sldId id="284" r:id="rId16"/>
    <p:sldId id="267" r:id="rId17"/>
    <p:sldId id="288" r:id="rId18"/>
    <p:sldId id="268" r:id="rId19"/>
    <p:sldId id="269" r:id="rId20"/>
    <p:sldId id="270" r:id="rId21"/>
    <p:sldId id="271" r:id="rId22"/>
    <p:sldId id="272" r:id="rId23"/>
    <p:sldId id="273" r:id="rId24"/>
    <p:sldId id="27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51770-D644-4651-B850-BF50DE721436}" type="datetimeFigureOut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B9F89-4B83-47EF-9034-C8573E21E9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B91615-665D-4BED-B8C8-ED54D4C6249C}" type="slidenum">
              <a:rPr lang="en-US" altLang="zh-CN" smtClean="0">
                <a:latin typeface="Arial" pitchFamily="34" charset="0"/>
              </a:rPr>
              <a:pPr/>
              <a:t>1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F6404-C343-498C-B96B-2DA8A2D3E7B0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328BF-B3FC-4624-ABD9-14236090B2D5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6C45A-BE44-4211-9E01-F4A521E416DA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E208A-11A9-4980-899B-F27B03E29173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28B78-C9CC-4F0C-B281-F8552DC91F52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07394-A4C1-4810-999F-BB5AB88D5B49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0D491-E40B-422C-BC95-CE1E7AAD5E34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6D9A9-3CA4-4ADC-A094-0A06AB7398DF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478DA-F52E-46A6-8FB2-51A7BB4EFA89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7C238-18E7-4E3C-9D95-94115D12D3EB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FC0C0-C00E-4D7A-83AA-31BA850ADE51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7E5EF-3869-4D19-9B81-E981E1FDBB89}" type="datetime1">
              <a:rPr lang="zh-CN" altLang="en-US" smtClean="0"/>
              <a:pPr/>
              <a:t>2020/3/3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71E96-F9FF-4DB0-8AF8-A61EC3E17A7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4" descr="4"/>
          <p:cNvPicPr>
            <a:picLocks noChangeAspect="1" noChangeArrowheads="1"/>
          </p:cNvPicPr>
          <p:nvPr/>
        </p:nvPicPr>
        <p:blipFill>
          <a:blip r:embed="rId3" cstate="print"/>
          <a:srcRect l="4224" t="16208" b="3195"/>
          <a:stretch>
            <a:fillRect/>
          </a:stretch>
        </p:blipFill>
        <p:spPr bwMode="auto">
          <a:xfrm>
            <a:off x="0" y="-57150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732588" y="333375"/>
            <a:ext cx="2012950" cy="615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66FF"/>
            </a:outerShdw>
          </a:effectLst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kumimoji="1" lang="zh-CN" altLang="en-US" sz="6000">
                <a:solidFill>
                  <a:srgbClr val="3000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子路曾皙冉有</a:t>
            </a:r>
          </a:p>
          <a:p>
            <a:pPr>
              <a:defRPr/>
            </a:pPr>
            <a:r>
              <a:rPr kumimoji="1" lang="zh-CN" altLang="en-US" sz="6000">
                <a:solidFill>
                  <a:srgbClr val="30000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公西华侍坐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C11EBA-8C4D-48B3-9AE1-372CE5739D5C}" type="slidenum">
              <a:rPr lang="en-US" altLang="zh-CN" smtClean="0"/>
              <a:pPr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2910" y="571480"/>
            <a:ext cx="5464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鼓瑟希，铿尔，舍瑟而作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286116" y="1357298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96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礼</a:t>
            </a:r>
            <a:endParaRPr lang="zh-CN" alt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85720" y="2786058"/>
            <a:ext cx="8143932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孔子</a:t>
            </a:r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主张礼</a:t>
            </a:r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治，礼是儒家学派的思想核心之一。</a:t>
            </a:r>
            <a:endParaRPr lang="en-US" altLang="zh-CN" sz="4400" b="1" i="1" u="sng" dirty="0" smtClean="0">
              <a:solidFill>
                <a:srgbClr val="0000FF"/>
              </a:solidFill>
              <a:ea typeface="黑体" pitchFamily="49" charset="-122"/>
            </a:endParaRPr>
          </a:p>
          <a:p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克己复礼（约束自己，使每件事就归于“礼”）。</a:t>
            </a:r>
            <a:endParaRPr lang="en-US" altLang="zh-CN" sz="4400" b="1" i="1" u="sng" dirty="0" smtClean="0">
              <a:solidFill>
                <a:srgbClr val="0000FF"/>
              </a:solidFill>
              <a:ea typeface="黑体" pitchFamily="49" charset="-122"/>
            </a:endParaRPr>
          </a:p>
          <a:p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“非礼勿视，非礼勿听，非礼勿言，非礼勿动”</a:t>
            </a:r>
            <a:endParaRPr lang="zh-CN" altLang="en-US" sz="4400" b="1" i="1" u="sng" dirty="0">
              <a:solidFill>
                <a:srgbClr val="0000FF"/>
              </a:solidFill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日期占位符 3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/>
          <a:lstStyle/>
          <a:p>
            <a:endParaRPr lang="en-US" altLang="zh-CN" sz="1400"/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42844" y="0"/>
            <a:ext cx="8534431" cy="3046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marL="0" lvl="8"/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孔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</a:rPr>
              <a:t>子</a:t>
            </a:r>
            <a:r>
              <a:rPr lang="zh-CN" altLang="en-US" sz="3200" b="1" dirty="0">
                <a:latin typeface="宋体" pitchFamily="2" charset="-122"/>
              </a:rPr>
              <a:t>“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</a:rPr>
              <a:t>与点</a:t>
            </a:r>
            <a:r>
              <a:rPr lang="zh-CN" altLang="en-US" sz="3200" b="1" dirty="0" smtClean="0">
                <a:latin typeface="宋体" pitchFamily="2" charset="-122"/>
              </a:rPr>
              <a:t>”，</a:t>
            </a:r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 从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</a:rPr>
              <a:t>积极方面理解，孔子主张以礼治国，而曾皙说的是礼治</a:t>
            </a:r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下太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</a:rPr>
              <a:t>平盛世的图景。从消极方面理解</a:t>
            </a:r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，是不是曾</a:t>
            </a:r>
            <a:r>
              <a:rPr lang="zh-CN" altLang="en-US" sz="3200" b="1" dirty="0">
                <a:latin typeface="Times New Roman" pitchFamily="18" charset="0"/>
                <a:ea typeface="黑体" pitchFamily="49" charset="-122"/>
              </a:rPr>
              <a:t>皙有避乱世而洁身自好的想</a:t>
            </a:r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法？孔子赞同他是否也有些消极思想呢？你怎么看呢</a:t>
            </a:r>
            <a:r>
              <a:rPr lang="zh-CN" altLang="en-US" sz="3200" b="1" dirty="0" smtClean="0">
                <a:latin typeface="Times New Roman" pitchFamily="18" charset="0"/>
                <a:ea typeface="黑体" pitchFamily="49" charset="-122"/>
              </a:rPr>
              <a:t>？</a:t>
            </a:r>
            <a:endParaRPr lang="en-US" altLang="zh-CN" sz="3200" b="1" dirty="0" smtClean="0">
              <a:latin typeface="Times New Roman" pitchFamily="18" charset="0"/>
              <a:ea typeface="黑体" pitchFamily="49" charset="-122"/>
            </a:endParaRPr>
          </a:p>
          <a:p>
            <a:endParaRPr lang="zh-CN" altLang="en-US" sz="3200" b="1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428868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8"/>
            <a:r>
              <a:rPr lang="zh-CN" altLang="en-US" sz="3600" b="1" dirty="0" smtClean="0">
                <a:latin typeface="Times New Roman" pitchFamily="18" charset="0"/>
                <a:ea typeface="黑体" pitchFamily="49" charset="-122"/>
              </a:rPr>
              <a:t>      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其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实，曾皙的处世态度，是孔子礼治于国的积极反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映。孔子是一位有着强烈的政治理想和远大抱负的人，但是他所处的春秋末期，诸侯国不断兼并战争，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孔子周游列国，到处碰壁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，他的政治主张得不到实施。孔子说过</a:t>
            </a:r>
            <a:r>
              <a:rPr lang="zh-CN" altLang="en-US" sz="2400" b="1" dirty="0" smtClean="0">
                <a:latin typeface="宋体" pitchFamily="2" charset="-122"/>
              </a:rPr>
              <a:t>“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道不行，乘桴</a:t>
            </a:r>
            <a:r>
              <a:rPr lang="en-US" altLang="zh-CN" sz="2400" dirty="0" err="1" smtClean="0"/>
              <a:t>fú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浮于海</a:t>
            </a:r>
            <a:r>
              <a:rPr lang="zh-CN" altLang="en-US" sz="2400" b="1" dirty="0" smtClean="0">
                <a:latin typeface="宋体" pitchFamily="2" charset="-122"/>
              </a:rPr>
              <a:t>” “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用之则行，去之则藏</a:t>
            </a:r>
            <a:r>
              <a:rPr lang="zh-CN" altLang="en-US" sz="2400" b="1" dirty="0" smtClean="0">
                <a:latin typeface="宋体" pitchFamily="2" charset="-122"/>
              </a:rPr>
              <a:t>”（</a:t>
            </a:r>
            <a:r>
              <a:rPr lang="zh-CN" altLang="en-US" sz="2000" b="1" dirty="0" smtClean="0">
                <a:latin typeface="宋体" pitchFamily="2" charset="-122"/>
              </a:rPr>
              <a:t>成语：用舍行</a:t>
            </a:r>
            <a:r>
              <a:rPr lang="zh-CN" altLang="en-US" sz="2000" b="1" dirty="0" smtClean="0">
                <a:latin typeface="宋体" pitchFamily="2" charset="-122"/>
              </a:rPr>
              <a:t>藏</a:t>
            </a:r>
            <a:r>
              <a:rPr lang="en-US" altLang="zh-CN" sz="2000" b="1" dirty="0" smtClean="0">
                <a:latin typeface="宋体" pitchFamily="2" charset="-122"/>
              </a:rPr>
              <a:t>——</a:t>
            </a:r>
            <a:r>
              <a:rPr lang="zh-CN" altLang="en-US" sz="2000" dirty="0" smtClean="0"/>
              <a:t>当</a:t>
            </a:r>
            <a:r>
              <a:rPr lang="zh-CN" altLang="en-US" sz="2000" dirty="0" smtClean="0"/>
              <a:t>为世所用时，则积极努力地去做</a:t>
            </a:r>
            <a:r>
              <a:rPr lang="en-US" altLang="zh-CN" sz="2000" dirty="0" smtClean="0"/>
              <a:t>;</a:t>
            </a:r>
            <a:r>
              <a:rPr lang="zh-CN" altLang="en-US" sz="2000" dirty="0" smtClean="0"/>
              <a:t>当不为世所用时，则退而隐居起来</a:t>
            </a:r>
            <a:r>
              <a:rPr lang="zh-CN" altLang="en-US" sz="2000" dirty="0" smtClean="0"/>
              <a:t>。</a:t>
            </a:r>
            <a:r>
              <a:rPr lang="zh-CN" altLang="en-US" sz="2000" b="1" dirty="0" smtClean="0">
                <a:latin typeface="宋体" pitchFamily="2" charset="-122"/>
              </a:rPr>
              <a:t>）</a:t>
            </a:r>
            <a:r>
              <a:rPr lang="zh-CN" altLang="en-US" sz="2400" b="1" dirty="0" smtClean="0">
                <a:latin typeface="宋体" pitchFamily="2" charset="-122"/>
              </a:rPr>
              <a:t>孔子已经</a:t>
            </a:r>
            <a:r>
              <a:rPr lang="en-US" altLang="zh-CN" sz="2400" b="1" dirty="0" smtClean="0">
                <a:latin typeface="宋体" pitchFamily="2" charset="-122"/>
              </a:rPr>
              <a:t>60</a:t>
            </a:r>
            <a:r>
              <a:rPr lang="zh-CN" altLang="en-US" sz="2400" b="1" dirty="0" smtClean="0">
                <a:latin typeface="宋体" pitchFamily="2" charset="-122"/>
              </a:rPr>
              <a:t>岁，他所向往的大同世界终其一生都在为之努力却不可能实现。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曾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皙富有诗意的一段话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，既是孔子追求的礼治下的理想社会，也可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能隐约触动了孔子周游列国屡遭失败、心力交瘁而想过平静无为的生活的想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法。因此孔子喟然叹曰，吾与点也。曾</a:t>
            </a:r>
            <a:r>
              <a:rPr lang="zh-CN" altLang="en-US" sz="2400" b="1" dirty="0" smtClean="0">
                <a:latin typeface="Times New Roman" pitchFamily="18" charset="0"/>
                <a:ea typeface="黑体" pitchFamily="49" charset="-122"/>
              </a:rPr>
              <a:t>皙的话不仅是显己志，也是对孔子心灵的折射。</a:t>
            </a:r>
            <a:endParaRPr lang="zh-CN" altLang="en-US" sz="2000" b="1" dirty="0">
              <a:latin typeface="Times New Roman" pitchFamily="18" charset="0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5288" y="506412"/>
            <a:ext cx="698341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补充孔子生活背景资料</a:t>
            </a:r>
            <a:endParaRPr lang="en-US" altLang="zh-CN" sz="4400" b="1" i="1" u="sng" dirty="0" smtClean="0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167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3571876"/>
            <a:ext cx="711197" cy="85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6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3167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3500438"/>
            <a:ext cx="711197" cy="855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288" y="506413"/>
            <a:ext cx="7962926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b="1" i="1" u="sng" dirty="0" smtClean="0">
                <a:solidFill>
                  <a:srgbClr val="0000FF"/>
                </a:solidFill>
                <a:ea typeface="黑体" pitchFamily="49" charset="-122"/>
              </a:rPr>
              <a:t>    孔子带领弟子颠沛流离周游列国十四年，始终不见用。从孔子三十多岁最初在鲁国出仕开始，至六十八岁返回鲁国以后编书教书，为政时间只有四年半。</a:t>
            </a:r>
            <a:endParaRPr lang="zh-CN" altLang="en-US" sz="4400" b="1" i="1" u="sng" dirty="0">
              <a:solidFill>
                <a:srgbClr val="0000FF"/>
              </a:solidFill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358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973138" y="3068638"/>
            <a:ext cx="6553200" cy="2768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825500" eaLnBrk="0" hangingPunct="0">
              <a:lnSpc>
                <a:spcPct val="14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如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或知尔，则何以哉？</a:t>
            </a:r>
          </a:p>
          <a:p>
            <a:pPr defTabSz="825500" eaLnBrk="0" hangingPunct="0">
              <a:lnSpc>
                <a:spcPct val="14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如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其礼乐，以俟君子。</a:t>
            </a:r>
          </a:p>
          <a:p>
            <a:pPr defTabSz="825500" eaLnBrk="0" hangingPunct="0">
              <a:lnSpc>
                <a:spcPct val="14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3.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宗庙之事，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如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会同。</a:t>
            </a:r>
          </a:p>
          <a:p>
            <a:pPr defTabSz="825500" eaLnBrk="0" hangingPunct="0">
              <a:lnSpc>
                <a:spcPct val="14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方六七十，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如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五六十。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5715008" y="3222625"/>
            <a:ext cx="17891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如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果 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连词</a:t>
            </a:r>
            <a:endParaRPr lang="zh-CN" altLang="en-US" sz="28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6208712" y="3938588"/>
            <a:ext cx="25066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至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于  连词</a:t>
            </a:r>
            <a:endParaRPr lang="zh-CN" altLang="en-US" sz="28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7893" name="Text Box 6"/>
          <p:cNvSpPr txBox="1">
            <a:spLocks noChangeArrowheads="1"/>
          </p:cNvSpPr>
          <p:nvPr/>
        </p:nvSpPr>
        <p:spPr bwMode="auto">
          <a:xfrm>
            <a:off x="5357818" y="4572008"/>
            <a:ext cx="3429024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或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者 连词</a:t>
            </a:r>
            <a:endParaRPr lang="zh-CN" altLang="en-US" sz="2800" dirty="0">
              <a:solidFill>
                <a:srgbClr val="FF0000"/>
              </a:solidFill>
              <a:latin typeface="Arial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或</a:t>
            </a:r>
            <a:r>
              <a:rPr lang="zh-CN" altLang="en-US" sz="2800" dirty="0" smtClean="0">
                <a:solidFill>
                  <a:srgbClr val="FF0000"/>
                </a:solidFill>
                <a:latin typeface="Arial" pitchFamily="34" charset="0"/>
              </a:rPr>
              <a:t>者  连词</a:t>
            </a:r>
            <a:endParaRPr lang="zh-CN" altLang="en-US" sz="28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37894" name="Oval 6"/>
          <p:cNvSpPr>
            <a:spLocks noChangeArrowheads="1"/>
          </p:cNvSpPr>
          <p:nvPr/>
        </p:nvSpPr>
        <p:spPr bwMode="auto">
          <a:xfrm>
            <a:off x="3565525" y="19335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786188" y="18446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如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468313" y="763588"/>
            <a:ext cx="4032250" cy="936625"/>
          </a:xfrm>
          <a:prstGeom prst="rect">
            <a:avLst/>
          </a:prstGeom>
          <a:solidFill>
            <a:srgbClr val="993300"/>
          </a:solidFill>
          <a:ln w="19050">
            <a:solidFill>
              <a:srgbClr val="FFFF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468313" y="836613"/>
            <a:ext cx="760414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知识梳理 </a:t>
            </a:r>
            <a:r>
              <a:rPr lang="en-US" altLang="zh-CN" sz="48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——  </a:t>
            </a:r>
            <a:r>
              <a:rPr lang="zh-CN" altLang="en-US" sz="4800" b="1" dirty="0" smtClean="0">
                <a:latin typeface="华文行楷" pitchFamily="2" charset="-122"/>
                <a:ea typeface="华文行楷" pitchFamily="2" charset="-122"/>
              </a:rPr>
              <a:t>一</a:t>
            </a:r>
            <a:r>
              <a:rPr lang="zh-CN" altLang="en-US" sz="4800" b="1" dirty="0">
                <a:latin typeface="华文行楷" pitchFamily="2" charset="-122"/>
                <a:ea typeface="华文行楷" pitchFamily="2" charset="-122"/>
              </a:rPr>
              <a:t>词多义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5720" y="714356"/>
            <a:ext cx="850112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①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往；到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去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赤壁赋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：“纵一苇之所如，凌万顷之茫然。”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>
                <a:solidFill>
                  <a:srgbClr val="FF0000"/>
                </a:solidFill>
              </a:rPr>
              <a:t>②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依照；遵从。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中山狼传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：“先生如其指，内狼于囊。”</a:t>
            </a:r>
            <a:br>
              <a:rPr lang="zh-CN" altLang="en-US" sz="2800" dirty="0" smtClean="0"/>
            </a:br>
            <a:r>
              <a:rPr lang="zh-CN" altLang="en-US" sz="2800" dirty="0" smtClean="0">
                <a:solidFill>
                  <a:srgbClr val="FF0000"/>
                </a:solidFill>
              </a:rPr>
              <a:t>③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顺；符合</a:t>
            </a:r>
            <a:r>
              <a:rPr lang="zh-CN" altLang="en-US" sz="2800" dirty="0" smtClean="0"/>
              <a:t>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赤壁之战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：“邂逅不如意，便还就孤。”</a:t>
            </a:r>
            <a:br>
              <a:rPr lang="zh-CN" altLang="en-US" sz="2800" dirty="0" smtClean="0"/>
            </a:br>
            <a:r>
              <a:rPr lang="zh-CN" altLang="en-US" sz="2800" dirty="0" smtClean="0">
                <a:solidFill>
                  <a:srgbClr val="FF0000"/>
                </a:solidFill>
              </a:rPr>
              <a:t>④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像；如同。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赤壁赋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：“如怨如慕，如泣如诉。”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800" dirty="0" smtClean="0">
                <a:solidFill>
                  <a:srgbClr val="FF0000"/>
                </a:solidFill>
              </a:rPr>
              <a:t>⑤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及；比得上。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得道多助，失道寡助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：“天时不如地利。”</a:t>
            </a:r>
            <a:br>
              <a:rPr lang="zh-CN" altLang="en-US" sz="2800" dirty="0" smtClean="0"/>
            </a:br>
            <a:r>
              <a:rPr lang="zh-CN" altLang="en-US" sz="2800" dirty="0" smtClean="0">
                <a:solidFill>
                  <a:srgbClr val="FF0000"/>
                </a:solidFill>
              </a:rPr>
              <a:t>⑥</a:t>
            </a:r>
            <a:r>
              <a:rPr lang="en-US" altLang="zh-CN" sz="2800" dirty="0" smtClean="0">
                <a:solidFill>
                  <a:srgbClr val="FF0000"/>
                </a:solidFill>
              </a:rPr>
              <a:t>&lt;</a:t>
            </a:r>
            <a:r>
              <a:rPr lang="zh-CN" altLang="en-US" sz="2800" dirty="0" smtClean="0">
                <a:solidFill>
                  <a:srgbClr val="FF0000"/>
                </a:solidFill>
              </a:rPr>
              <a:t>动</a:t>
            </a:r>
            <a:r>
              <a:rPr lang="en-US" altLang="zh-CN" sz="2800" dirty="0" smtClean="0">
                <a:solidFill>
                  <a:srgbClr val="FF0000"/>
                </a:solidFill>
              </a:rPr>
              <a:t>&gt;</a:t>
            </a:r>
            <a:r>
              <a:rPr lang="zh-CN" altLang="en-US" sz="2800" dirty="0" smtClean="0">
                <a:solidFill>
                  <a:srgbClr val="FF0000"/>
                </a:solidFill>
              </a:rPr>
              <a:t>用于短语“如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何”中，表示“对待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怎么办”、“把</a:t>
            </a:r>
            <a:r>
              <a:rPr lang="en-US" altLang="zh-CN" sz="2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2800" dirty="0" smtClean="0">
                <a:solidFill>
                  <a:srgbClr val="FF0000"/>
                </a:solidFill>
              </a:rPr>
              <a:t>怎么办”。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愚公移山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：“如太行、王屋何？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611188" y="2276475"/>
            <a:ext cx="6172200" cy="324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不以规矩，不能成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方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圆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方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六七十，如五六十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3.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可使有勇，且知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方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也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方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欲</a:t>
            </a:r>
            <a:r>
              <a:rPr lang="zh-CN" altLang="en-US" sz="3200" dirty="0" smtClean="0">
                <a:latin typeface="Times New Roman" pitchFamily="18" charset="0"/>
                <a:ea typeface="黑体" pitchFamily="49" charset="-122"/>
              </a:rPr>
              <a:t>行</a:t>
            </a:r>
            <a:endParaRPr lang="zh-CN" altLang="en-US" sz="3200" dirty="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5651500" y="2489200"/>
            <a:ext cx="22336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方形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5786446" y="3286124"/>
            <a:ext cx="1460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纵横</a:t>
            </a: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4932363" y="4144963"/>
            <a:ext cx="44640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道，是非标准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礼仪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38918" name="Text Box 7"/>
          <p:cNvSpPr txBox="1">
            <a:spLocks noChangeArrowheads="1"/>
          </p:cNvSpPr>
          <p:nvPr/>
        </p:nvSpPr>
        <p:spPr bwMode="auto">
          <a:xfrm>
            <a:off x="5651500" y="4865688"/>
            <a:ext cx="2532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正、才</a:t>
            </a:r>
          </a:p>
        </p:txBody>
      </p:sp>
      <p:sp>
        <p:nvSpPr>
          <p:cNvPr id="38919" name="Oval 7"/>
          <p:cNvSpPr>
            <a:spLocks noChangeArrowheads="1"/>
          </p:cNvSpPr>
          <p:nvPr/>
        </p:nvSpPr>
        <p:spPr bwMode="auto">
          <a:xfrm>
            <a:off x="3717925" y="10699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3938588" y="9810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方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095375" y="2306638"/>
            <a:ext cx="5132388" cy="313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825500" eaLnBrk="0" hangingPunct="0">
              <a:lnSpc>
                <a:spcPct val="160000"/>
              </a:lnSpc>
            </a:pPr>
            <a:r>
              <a:rPr lang="en-US" altLang="zh-TW" sz="3200" dirty="0"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.</a:t>
            </a:r>
            <a:r>
              <a:rPr lang="zh-TW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吾一日长乎尔：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TW" sz="3200" dirty="0"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.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毋吾</a:t>
            </a:r>
            <a:r>
              <a:rPr lang="zh-TW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也：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TW" sz="3200" dirty="0"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.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则何</a:t>
            </a:r>
            <a:r>
              <a:rPr lang="zh-TW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哉：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TW" sz="3200" dirty="0">
                <a:latin typeface="Times New Roman" pitchFamily="18" charset="0"/>
                <a:ea typeface="黑体" pitchFamily="49" charset="-122"/>
              </a:rPr>
              <a:t>4</a:t>
            </a: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.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加之</a:t>
            </a:r>
            <a:r>
              <a:rPr lang="zh-TW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以</a:t>
            </a:r>
            <a:r>
              <a:rPr lang="zh-TW" altLang="en-US" sz="3200" dirty="0">
                <a:latin typeface="Times New Roman" pitchFamily="18" charset="0"/>
                <a:ea typeface="黑体" pitchFamily="49" charset="-122"/>
              </a:rPr>
              <a:t>师旅：</a:t>
            </a:r>
          </a:p>
        </p:txBody>
      </p:sp>
      <p:sp>
        <p:nvSpPr>
          <p:cNvPr id="39939" name="TextBox 1"/>
          <p:cNvSpPr txBox="1">
            <a:spLocks noChangeArrowheads="1"/>
          </p:cNvSpPr>
          <p:nvPr/>
        </p:nvSpPr>
        <p:spPr bwMode="auto">
          <a:xfrm>
            <a:off x="5073650" y="2468563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>
                <a:solidFill>
                  <a:srgbClr val="FF0000"/>
                </a:solidFill>
              </a:rPr>
              <a:t>介词，因为</a:t>
            </a:r>
          </a:p>
        </p:txBody>
      </p:sp>
      <p:sp>
        <p:nvSpPr>
          <p:cNvPr id="39940" name="TextBox 2"/>
          <p:cNvSpPr txBox="1">
            <a:spLocks noChangeArrowheads="1"/>
          </p:cNvSpPr>
          <p:nvPr/>
        </p:nvSpPr>
        <p:spPr bwMode="auto">
          <a:xfrm>
            <a:off x="5073650" y="3254375"/>
            <a:ext cx="289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>
                <a:solidFill>
                  <a:srgbClr val="FF0000"/>
                </a:solidFill>
              </a:rPr>
              <a:t>动词，认为</a:t>
            </a:r>
          </a:p>
        </p:txBody>
      </p:sp>
      <p:sp>
        <p:nvSpPr>
          <p:cNvPr id="39941" name="TextBox 3"/>
          <p:cNvSpPr txBox="1">
            <a:spLocks noChangeArrowheads="1"/>
          </p:cNvSpPr>
          <p:nvPr/>
        </p:nvSpPr>
        <p:spPr bwMode="auto">
          <a:xfrm>
            <a:off x="5143504" y="4071942"/>
            <a:ext cx="3429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800" dirty="0">
                <a:solidFill>
                  <a:srgbClr val="FF0000"/>
                </a:solidFill>
              </a:rPr>
              <a:t>动词，用、做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9942" name="TextBox 4"/>
          <p:cNvSpPr txBox="1">
            <a:spLocks noChangeArrowheads="1"/>
          </p:cNvSpPr>
          <p:nvPr/>
        </p:nvSpPr>
        <p:spPr bwMode="auto">
          <a:xfrm>
            <a:off x="5073650" y="4826000"/>
            <a:ext cx="3098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3200" dirty="0">
                <a:solidFill>
                  <a:srgbClr val="FF0000"/>
                </a:solidFill>
              </a:rPr>
              <a:t>介词，用</a:t>
            </a:r>
          </a:p>
        </p:txBody>
      </p:sp>
      <p:sp>
        <p:nvSpPr>
          <p:cNvPr id="39943" name="Oval 7"/>
          <p:cNvSpPr>
            <a:spLocks noChangeArrowheads="1"/>
          </p:cNvSpPr>
          <p:nvPr/>
        </p:nvSpPr>
        <p:spPr bwMode="auto">
          <a:xfrm>
            <a:off x="3717925" y="10699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3938588" y="9810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以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1" grpId="0"/>
      <p:bldP spid="399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6"/>
          <p:cNvSpPr txBox="1">
            <a:spLocks noChangeArrowheads="1"/>
          </p:cNvSpPr>
          <p:nvPr/>
        </p:nvSpPr>
        <p:spPr bwMode="auto">
          <a:xfrm>
            <a:off x="684213" y="620713"/>
            <a:ext cx="4032250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子路、曾皙、冉有、公西华侍坐。子曰：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以吾一日长乎尔，毋吾以也。居则曰：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‘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不吾知也。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’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如或知尔，则何以哉？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子路率尔而对曰：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千乘之国，摄乎大国之间，加之以师旅，因之以饥谨；由也为之，比及三年，可使有勇，且知方也。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夫子哂之。</a:t>
            </a: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求，尔何如？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对曰：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方六七十，如五六十，求也为之，比及三年，可使足民。如其礼乐，以俟君子。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赤，尔何如？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对曰：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非曰能之，愿学焉。宗庙之事，如会同，端章甫，愿为</a:t>
            </a: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小相焉。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点，尔何如？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鼓瑟希，铿尔，舍瑟而作，</a:t>
            </a:r>
          </a:p>
        </p:txBody>
      </p:sp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4787900" y="692150"/>
            <a:ext cx="4032250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对曰：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异乎三子者之撰。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子曰：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何伤乎？亦各言其志也！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莫春者，春服既成，冠者五六人，童子六七人，浴乎沂，风乎舞雩，咏而归。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夫子喟然叹曰：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吾与点也。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三子者出，曾皙后。曾皙曰：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夫三子者何如？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子曰：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亦各言其志也已矣！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夫子何哂由也？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  <a:p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    曰：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“</a:t>
            </a:r>
            <a:r>
              <a:rPr lang="zh-CN" altLang="en-US" sz="2000" dirty="0">
                <a:solidFill>
                  <a:srgbClr val="000066"/>
                </a:solidFill>
                <a:latin typeface="方正隶变简体" pitchFamily="2" charset="-122"/>
                <a:ea typeface="方正隶变简体" pitchFamily="2" charset="-122"/>
              </a:rPr>
              <a:t>为国以礼，其言不让，    是故哂之。唯求则非邦也与？安见方六七十，如五六十而非邦也者？唯赤则非邦也与？宗庙会同，非诸侯而何？赤也为之小，孰能为之大？</a:t>
            </a:r>
            <a:r>
              <a:rPr lang="zh-CN" altLang="en-US" sz="2000" dirty="0">
                <a:solidFill>
                  <a:srgbClr val="000066"/>
                </a:solidFill>
                <a:ea typeface="方正隶变简体" pitchFamily="2" charset="-122"/>
              </a:rPr>
              <a:t>”</a:t>
            </a:r>
            <a:endParaRPr lang="zh-CN" altLang="en-US" sz="2000" dirty="0">
              <a:solidFill>
                <a:srgbClr val="000066"/>
              </a:solidFill>
              <a:latin typeface="方正隶变简体" pitchFamily="2" charset="-122"/>
              <a:ea typeface="方正隶变简体" pitchFamily="2" charset="-122"/>
            </a:endParaRPr>
          </a:p>
        </p:txBody>
      </p:sp>
      <p:sp>
        <p:nvSpPr>
          <p:cNvPr id="30724" name="Line 8"/>
          <p:cNvSpPr>
            <a:spLocks noChangeShapeType="1"/>
          </p:cNvSpPr>
          <p:nvPr/>
        </p:nvSpPr>
        <p:spPr bwMode="auto">
          <a:xfrm>
            <a:off x="4787900" y="620713"/>
            <a:ext cx="0" cy="5761037"/>
          </a:xfrm>
          <a:prstGeom prst="line">
            <a:avLst/>
          </a:prstGeom>
          <a:noFill/>
          <a:ln w="25400">
            <a:solidFill>
              <a:srgbClr val="FF66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C11EBA-8C4D-48B3-9AE1-372CE5739D5C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214282" y="1785926"/>
            <a:ext cx="7166006" cy="3539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 defTabSz="8255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往借，不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，归而形诸梦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夫子喟然叹曰：吾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点也。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3.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遂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外人间隔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唯求则非邦也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？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itchFamily="18" charset="0"/>
                <a:ea typeface="黑体" pitchFamily="49" charset="-122"/>
              </a:rPr>
              <a:t>5.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失其所</a:t>
            </a:r>
            <a:r>
              <a:rPr lang="zh-CN" altLang="en-US" sz="2800" u="sng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，不知。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6227763" y="1844675"/>
            <a:ext cx="24876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给</a:t>
            </a:r>
            <a:r>
              <a:rPr lang="zh-CN" altLang="en-US" sz="2800" dirty="0" smtClean="0">
                <a:solidFill>
                  <a:srgbClr val="FF0000"/>
                </a:solidFill>
              </a:rPr>
              <a:t>予    动词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6227763" y="2632075"/>
            <a:ext cx="1905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赞</a:t>
            </a:r>
            <a:r>
              <a:rPr lang="zh-CN" altLang="en-US" sz="2800" dirty="0" smtClean="0">
                <a:solidFill>
                  <a:srgbClr val="FF0000"/>
                </a:solidFill>
              </a:rPr>
              <a:t>成   动词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4421188" y="3286124"/>
            <a:ext cx="3722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</a:rPr>
              <a:t>跟</a:t>
            </a:r>
            <a:r>
              <a:rPr lang="zh-CN" altLang="en-US" sz="2400" dirty="0" smtClean="0">
                <a:solidFill>
                  <a:srgbClr val="FF0000"/>
                </a:solidFill>
                <a:latin typeface="Arial" pitchFamily="34" charset="0"/>
              </a:rPr>
              <a:t>、  和     介词</a:t>
            </a:r>
            <a:endParaRPr lang="zh-CN" altLang="en-US" sz="24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40966" name="Text Box 7"/>
          <p:cNvSpPr txBox="1">
            <a:spLocks noChangeArrowheads="1"/>
          </p:cNvSpPr>
          <p:nvPr/>
        </p:nvSpPr>
        <p:spPr bwMode="auto">
          <a:xfrm>
            <a:off x="4284663" y="4000504"/>
            <a:ext cx="4967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</a:rPr>
              <a:t>欤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</a:rPr>
              <a:t>，相当于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</a:rPr>
              <a:t>吗</a:t>
            </a:r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</a:rPr>
              <a:t>”  语气词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4421188" y="4572008"/>
            <a:ext cx="4038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结交。（所与：结交的人，即同盟者</a:t>
            </a:r>
            <a:r>
              <a:rPr lang="zh-CN" altLang="en-US" sz="2400" dirty="0" smtClean="0">
                <a:solidFill>
                  <a:srgbClr val="FF0000"/>
                </a:solidFill>
              </a:rPr>
              <a:t>）动词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3717925" y="6381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3938588" y="5492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与</a:t>
            </a: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0"/>
      <p:bldP spid="409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684213" y="2276475"/>
            <a:ext cx="5867400" cy="3243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1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．以吾一日长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乎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尔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2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．摄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乎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大国之间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3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．异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乎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三子者之撰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200" dirty="0">
                <a:latin typeface="Times New Roman" pitchFamily="18" charset="0"/>
                <a:ea typeface="黑体" pitchFamily="49" charset="-122"/>
              </a:rPr>
              <a:t>4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．浴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乎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沂，风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乎</a:t>
            </a:r>
            <a:r>
              <a:rPr lang="zh-CN" altLang="en-US" sz="3200" dirty="0">
                <a:latin typeface="Times New Roman" pitchFamily="18" charset="0"/>
                <a:ea typeface="黑体" pitchFamily="49" charset="-122"/>
              </a:rPr>
              <a:t>舞雩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5580063" y="2489200"/>
            <a:ext cx="1903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比</a:t>
            </a:r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5580063" y="3257550"/>
            <a:ext cx="23780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在</a:t>
            </a: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5580063" y="4027488"/>
            <a:ext cx="2663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itchFamily="34" charset="0"/>
              </a:rPr>
              <a:t>和、跟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5580063" y="4797425"/>
            <a:ext cx="29495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Arial" pitchFamily="34" charset="0"/>
              </a:rPr>
              <a:t>到、在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3717925" y="10699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3938588" y="9810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乎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611188" y="2306638"/>
            <a:ext cx="4537075" cy="351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>
            <a:spAutoFit/>
          </a:bodyPr>
          <a:lstStyle/>
          <a:p>
            <a:pPr defTabSz="825500" eaLnBrk="0" hangingPunct="0">
              <a:lnSpc>
                <a:spcPct val="160000"/>
              </a:lnSpc>
            </a:pPr>
            <a:r>
              <a:rPr lang="en-US" altLang="zh-CN" sz="3600" dirty="0">
                <a:latin typeface="Times New Roman" pitchFamily="18" charset="0"/>
                <a:ea typeface="黑体" pitchFamily="49" charset="-122"/>
              </a:rPr>
              <a:t>1.</a:t>
            </a:r>
            <a:r>
              <a:rPr lang="zh-CN" altLang="en-US" sz="3600" dirty="0">
                <a:latin typeface="Times New Roman" pitchFamily="18" charset="0"/>
                <a:ea typeface="黑体" pitchFamily="49" charset="-122"/>
              </a:rPr>
              <a:t>以吾一日长乎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尔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600" dirty="0">
                <a:latin typeface="Times New Roman" pitchFamily="18" charset="0"/>
                <a:ea typeface="黑体" pitchFamily="49" charset="-122"/>
              </a:rPr>
              <a:t>2.</a:t>
            </a:r>
            <a:r>
              <a:rPr lang="zh-CN" altLang="en-US" sz="3600" dirty="0">
                <a:latin typeface="Times New Roman" pitchFamily="18" charset="0"/>
                <a:ea typeface="黑体" pitchFamily="49" charset="-122"/>
              </a:rPr>
              <a:t>子路率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尔</a:t>
            </a:r>
            <a:r>
              <a:rPr lang="zh-CN" altLang="en-US" sz="3600" dirty="0">
                <a:latin typeface="Times New Roman" pitchFamily="18" charset="0"/>
                <a:ea typeface="黑体" pitchFamily="49" charset="-122"/>
              </a:rPr>
              <a:t>而对曰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600" dirty="0">
                <a:latin typeface="Times New Roman" pitchFamily="18" charset="0"/>
                <a:ea typeface="黑体" pitchFamily="49" charset="-122"/>
              </a:rPr>
              <a:t>3.</a:t>
            </a:r>
            <a:r>
              <a:rPr lang="zh-CN" altLang="en-US" sz="3600" dirty="0">
                <a:latin typeface="Times New Roman" pitchFamily="18" charset="0"/>
                <a:ea typeface="黑体" pitchFamily="49" charset="-122"/>
              </a:rPr>
              <a:t>鼓瑟希，铿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尔</a:t>
            </a:r>
          </a:p>
          <a:p>
            <a:pPr defTabSz="825500" eaLnBrk="0" hangingPunct="0">
              <a:lnSpc>
                <a:spcPct val="160000"/>
              </a:lnSpc>
            </a:pPr>
            <a:r>
              <a:rPr lang="en-US" altLang="zh-CN" sz="3600" dirty="0">
                <a:latin typeface="Times New Roman" pitchFamily="18" charset="0"/>
                <a:ea typeface="黑体" pitchFamily="49" charset="-122"/>
              </a:rPr>
              <a:t>4.</a:t>
            </a:r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尔</a:t>
            </a:r>
            <a:r>
              <a:rPr lang="zh-CN" altLang="en-US" sz="3600" dirty="0">
                <a:latin typeface="Times New Roman" pitchFamily="18" charset="0"/>
                <a:ea typeface="黑体" pitchFamily="49" charset="-122"/>
              </a:rPr>
              <a:t>何如</a:t>
            </a:r>
          </a:p>
        </p:txBody>
      </p:sp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4972064" y="2571744"/>
            <a:ext cx="160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你</a:t>
            </a: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</a:rPr>
              <a:t>们</a:t>
            </a:r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4429124" y="3500438"/>
            <a:ext cx="52562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itchFamily="18" charset="0"/>
              </a:rPr>
              <a:t>…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</a:rPr>
              <a:t>样子，相当于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</a:rPr>
              <a:t>然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”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4500562" y="4357694"/>
            <a:ext cx="441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铿的一声，象声</a:t>
            </a:r>
            <a:r>
              <a:rPr lang="zh-CN" altLang="en-US" sz="2800" dirty="0" smtClean="0">
                <a:solidFill>
                  <a:srgbClr val="FF0000"/>
                </a:solidFill>
              </a:rPr>
              <a:t>词词尾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4643438" y="5286388"/>
            <a:ext cx="10795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itchFamily="34" charset="0"/>
              </a:rPr>
              <a:t>你</a:t>
            </a:r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3717925" y="1069975"/>
            <a:ext cx="1406525" cy="1027113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3938588" y="981075"/>
            <a:ext cx="14970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尔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  <p:bldP spid="43013" grpId="0"/>
      <p:bldP spid="430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57158" y="571480"/>
            <a:ext cx="8569325" cy="501675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将下面的句子译为现代汉语：</a:t>
            </a:r>
          </a:p>
          <a:p>
            <a:pPr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①居则曰：“不吾知也。如或知尔，则何以哉</a:t>
            </a:r>
            <a:r>
              <a:rPr lang="zh-CN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？”</a:t>
            </a:r>
            <a:endParaRPr lang="en-US" altLang="zh-CN" sz="40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endParaRPr lang="zh-CN" altLang="en-US" sz="4000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</a:t>
            </a:r>
            <a:endParaRPr lang="en-US" altLang="zh-CN" sz="40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zh-CN" altLang="en-US" sz="4000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                                             </a:t>
            </a:r>
            <a:endParaRPr lang="zh-CN" altLang="en-US" sz="4000" dirty="0"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②为国以礼，其言不让，是故哂之。</a:t>
            </a:r>
          </a:p>
          <a:p>
            <a:pPr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857224" y="2571744"/>
            <a:ext cx="8064500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你</a:t>
            </a:r>
            <a:r>
              <a:rPr lang="zh-CN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们平时</a:t>
            </a: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总说：“没有人了解我呀</a:t>
            </a:r>
            <a:r>
              <a:rPr lang="en-US" altLang="zh-CN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!”</a:t>
            </a: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如果有人了解你们，那么你们打</a:t>
            </a:r>
            <a:r>
              <a:rPr lang="zh-CN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算做什么呢</a:t>
            </a:r>
            <a:r>
              <a:rPr lang="zh-CN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32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32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endParaRPr lang="zh-CN" alt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②要用礼来治国，可他说话却一点也不谦让，因此我笑他。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C11EBA-8C4D-48B3-9AE1-372CE5739D5C}" type="slidenum">
              <a:rPr lang="en-US" altLang="zh-CN" smtClean="0"/>
              <a:pPr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5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285720" y="1600200"/>
            <a:ext cx="8401080" cy="25545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背诵全文</a:t>
            </a:r>
            <a:endParaRPr lang="en-US" altLang="zh-CN" sz="3200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梳理全文知识点，整理一词多义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en-US" altLang="zh-CN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搜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集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论语</a:t>
            </a:r>
            <a:r>
              <a:rPr lang="en-US" altLang="zh-CN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中的有关篇章，摘录一些自己喜欢的内容。</a:t>
            </a:r>
            <a:endParaRPr lang="en-US" altLang="zh-CN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0" y="214313"/>
            <a:ext cx="8893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800" dirty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子路、曾皙、冉有、公西华侍坐</a:t>
            </a:r>
            <a:endParaRPr lang="zh-CN" altLang="en-US" sz="4600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1071563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0" dirty="0">
                <a:latin typeface="+mj-ea"/>
                <a:ea typeface="+mj-ea"/>
              </a:rPr>
              <a:t>51</a:t>
            </a:r>
            <a:r>
              <a:rPr lang="zh-CN" altLang="en-US" sz="2400" b="0" dirty="0">
                <a:latin typeface="+mj-ea"/>
                <a:ea typeface="+mj-ea"/>
              </a:rPr>
              <a:t>岁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27250" y="1143000"/>
            <a:ext cx="101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0" dirty="0">
                <a:latin typeface="+mj-ea"/>
                <a:ea typeface="+mj-ea"/>
              </a:rPr>
              <a:t>39</a:t>
            </a:r>
            <a:r>
              <a:rPr lang="zh-CN" altLang="en-US" sz="2400" b="0" dirty="0">
                <a:latin typeface="+mj-ea"/>
                <a:ea typeface="+mj-ea"/>
              </a:rPr>
              <a:t>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71938" y="1143000"/>
            <a:ext cx="80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0" dirty="0">
                <a:latin typeface="+mj-ea"/>
                <a:ea typeface="+mj-ea"/>
              </a:rPr>
              <a:t>31</a:t>
            </a:r>
            <a:r>
              <a:rPr lang="zh-CN" altLang="en-US" sz="2400" b="0" dirty="0">
                <a:latin typeface="+mj-ea"/>
                <a:ea typeface="+mj-ea"/>
              </a:rPr>
              <a:t>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2225" y="1071563"/>
            <a:ext cx="793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0" dirty="0">
                <a:latin typeface="+mj-ea"/>
                <a:ea typeface="+mj-ea"/>
              </a:rPr>
              <a:t>18</a:t>
            </a:r>
            <a:r>
              <a:rPr lang="zh-CN" altLang="en-US" sz="2400" b="0" dirty="0">
                <a:latin typeface="+mj-ea"/>
                <a:ea typeface="+mj-ea"/>
              </a:rPr>
              <a:t>岁</a:t>
            </a:r>
          </a:p>
        </p:txBody>
      </p:sp>
      <p:graphicFrame>
        <p:nvGraphicFramePr>
          <p:cNvPr id="138271" name="Group 31"/>
          <p:cNvGraphicFramePr>
            <a:graphicFrameLocks noGrp="1"/>
          </p:cNvGraphicFramePr>
          <p:nvPr/>
        </p:nvGraphicFramePr>
        <p:xfrm>
          <a:off x="0" y="1571625"/>
          <a:ext cx="8786841" cy="4714908"/>
        </p:xfrm>
        <a:graphic>
          <a:graphicData uri="http://schemas.openxmlformats.org/drawingml/2006/table">
            <a:tbl>
              <a:tblPr/>
              <a:tblGrid>
                <a:gridCol w="2304154"/>
                <a:gridCol w="6482687"/>
              </a:tblGrid>
              <a:tr h="942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人物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人物性格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942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子路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944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冉有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942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公西华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9426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曾皙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43188" y="2786063"/>
            <a:ext cx="5873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00CC"/>
                </a:solidFill>
              </a:rPr>
              <a:t>有魄力、自信；性格也较鲁莽、轻率</a:t>
            </a:r>
            <a:endParaRPr lang="zh-CN" altLang="en-US" sz="2800" dirty="0">
              <a:solidFill>
                <a:srgbClr val="0000CC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00438" y="3643313"/>
            <a:ext cx="3740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00CC"/>
                </a:solidFill>
              </a:rPr>
              <a:t>性格谨慎、谦虚、自知</a:t>
            </a:r>
            <a:endParaRPr lang="zh-CN" altLang="en-US" sz="2800">
              <a:solidFill>
                <a:srgbClr val="0000CC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57563" y="4643438"/>
            <a:ext cx="338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CC"/>
                </a:solidFill>
              </a:rPr>
              <a:t>谦恭有礼</a:t>
            </a:r>
            <a:r>
              <a:rPr lang="zh-CN" altLang="zh-CN" sz="2800">
                <a:solidFill>
                  <a:srgbClr val="0000CC"/>
                </a:solidFill>
              </a:rPr>
              <a:t>，</a:t>
            </a:r>
            <a:r>
              <a:rPr lang="zh-CN" altLang="en-US" sz="2800">
                <a:solidFill>
                  <a:srgbClr val="0000CC"/>
                </a:solidFill>
              </a:rPr>
              <a:t>娴于辞令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43250" y="5500688"/>
            <a:ext cx="5113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rgbClr val="0000CC"/>
                </a:solidFill>
              </a:rPr>
              <a:t>温文尔雅，从容洒脱</a:t>
            </a:r>
            <a:endParaRPr lang="zh-CN" altLang="en-US" sz="2800">
              <a:solidFill>
                <a:srgbClr val="0000CC"/>
              </a:solidFill>
            </a:endParaRPr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DFC679-E273-4913-91CD-44558CCCF68C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1"/>
          <p:cNvGraphicFramePr>
            <a:graphicFrameLocks noGrp="1"/>
          </p:cNvGraphicFramePr>
          <p:nvPr/>
        </p:nvGraphicFramePr>
        <p:xfrm>
          <a:off x="0" y="71413"/>
          <a:ext cx="9144000" cy="6900447"/>
        </p:xfrm>
        <a:graphic>
          <a:graphicData uri="http://schemas.openxmlformats.org/drawingml/2006/table">
            <a:tbl>
              <a:tblPr/>
              <a:tblGrid>
                <a:gridCol w="2000232"/>
                <a:gridCol w="1428760"/>
                <a:gridCol w="5715008"/>
              </a:tblGrid>
              <a:tr h="1471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孔子态度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原文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子路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哂之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为国以礼，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其言不让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3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冉有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442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公西华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曾皙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日期占位符 3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/>
          <a:lstStyle/>
          <a:p>
            <a:endParaRPr lang="en-US" altLang="zh-CN" sz="1400"/>
          </a:p>
        </p:txBody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1000108"/>
            <a:ext cx="9143999" cy="589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4" tIns="45717" rIns="91434" bIns="45717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孔子所哂是子路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为国以礼，其言不让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。孔子在乎的是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礼</a:t>
            </a:r>
            <a:r>
              <a:rPr lang="zh-CN" altLang="en-US" sz="2800" b="1" dirty="0" smtClean="0">
                <a:latin typeface="宋体" pitchFamily="2" charset="-122"/>
              </a:rPr>
              <a:t>”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。礼是儒家学派的核心之一。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礼记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·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曲礼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上说：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侍于君子（长者），不顾而对，非礼也。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清代刘宝楠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论语正义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也说：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四子以子路为年长，自当先对，但亦当顾望，不得急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遽</a:t>
            </a:r>
            <a:r>
              <a:rPr lang="en-US" altLang="zh-CN" sz="2800" dirty="0" err="1" smtClean="0"/>
              <a:t>jù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先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三人也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宋体" pitchFamily="2" charset="-122"/>
              </a:rPr>
              <a:t>”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孔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子自己说，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侍于君子有三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愆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800" dirty="0" err="1" smtClean="0"/>
              <a:t>qiān</a:t>
            </a:r>
            <a:r>
              <a:rPr lang="en-US" altLang="zh-CN" sz="2800" b="1" dirty="0" smtClean="0">
                <a:latin typeface="Times New Roman" pitchFamily="18" charset="0"/>
                <a:ea typeface="黑体" pitchFamily="49" charset="-122"/>
              </a:rPr>
              <a:t>,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过错）：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言未及之而言谓之躁，言及之而不言谓之隐，未见颜色而言谓之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瞽</a:t>
            </a:r>
            <a:r>
              <a:rPr lang="en-US" altLang="zh-CN" sz="2800" dirty="0" err="1" smtClean="0"/>
              <a:t>gǔ</a:t>
            </a:r>
            <a:r>
              <a:rPr lang="en-US" altLang="zh-CN" sz="2800" dirty="0" smtClean="0"/>
              <a:t> 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。</a:t>
            </a:r>
            <a:r>
              <a:rPr lang="zh-CN" altLang="en-US" sz="2800" b="1" dirty="0" smtClean="0">
                <a:latin typeface="宋体" pitchFamily="2" charset="-122"/>
              </a:rPr>
              <a:t>”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（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论语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·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季氏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》</a:t>
            </a: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）。</a:t>
            </a:r>
            <a:endParaRPr lang="en-US" altLang="zh-CN" sz="2800" b="1" dirty="0" smtClean="0">
              <a:latin typeface="Times New Roman" pitchFamily="18" charset="0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itchFamily="18" charset="0"/>
                <a:ea typeface="黑体" pitchFamily="49" charset="-122"/>
              </a:rPr>
              <a:t>和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长者打交道所忌有三：不该你说却说了叫急躁，该你说却不说叫隐匿，不看长者脸色而率性直说叫做睁眼瞎。子路错不在欲治理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千乘之国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，错在 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躁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与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瞽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，因而被孔子</a:t>
            </a:r>
            <a:r>
              <a:rPr lang="zh-CN" altLang="en-US" sz="2800" b="1" dirty="0">
                <a:latin typeface="宋体" pitchFamily="2" charset="-122"/>
              </a:rPr>
              <a:t>“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哂</a:t>
            </a:r>
            <a:r>
              <a:rPr lang="zh-CN" altLang="en-US" sz="2800" b="1" dirty="0">
                <a:latin typeface="宋体" pitchFamily="2" charset="-122"/>
              </a:rPr>
              <a:t>”</a:t>
            </a:r>
            <a:r>
              <a:rPr lang="zh-CN" altLang="en-US" sz="2800" b="1" dirty="0">
                <a:latin typeface="Times New Roman" pitchFamily="18" charset="0"/>
                <a:ea typeface="黑体" pitchFamily="49" charset="-122"/>
              </a:rPr>
              <a:t>了。 </a:t>
            </a:r>
          </a:p>
        </p:txBody>
      </p:sp>
      <p:pic>
        <p:nvPicPr>
          <p:cNvPr id="36868" name="Picture 4" descr="S753503439700180012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8F"/>
              </a:clrFrom>
              <a:clrTo>
                <a:srgbClr val="FFFF8F">
                  <a:alpha val="0"/>
                </a:srgbClr>
              </a:clrTo>
            </a:clrChange>
          </a:blip>
          <a:srcRect r="-198" b="18"/>
          <a:stretch>
            <a:fillRect/>
          </a:stretch>
        </p:blipFill>
        <p:spPr bwMode="auto">
          <a:xfrm>
            <a:off x="6429388" y="0"/>
            <a:ext cx="1763712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1472" y="214290"/>
            <a:ext cx="57594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为何</a:t>
            </a:r>
            <a:r>
              <a:rPr lang="zh-CN" altLang="en-US" sz="4400" b="1" i="1" u="sng" dirty="0">
                <a:solidFill>
                  <a:srgbClr val="0000FF"/>
                </a:solidFill>
                <a:latin typeface="宋体" pitchFamily="2" charset="-122"/>
              </a:rPr>
              <a:t>“</a:t>
            </a:r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哂</a:t>
            </a:r>
            <a:r>
              <a:rPr lang="zh-CN" altLang="en-US" sz="4400" b="1" i="1" u="sng" dirty="0">
                <a:solidFill>
                  <a:srgbClr val="0000FF"/>
                </a:solidFill>
                <a:latin typeface="宋体" pitchFamily="2" charset="-122"/>
              </a:rPr>
              <a:t>”</a:t>
            </a:r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子路？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1"/>
          <p:cNvGraphicFramePr>
            <a:graphicFrameLocks noGrp="1"/>
          </p:cNvGraphicFramePr>
          <p:nvPr/>
        </p:nvGraphicFramePr>
        <p:xfrm>
          <a:off x="0" y="71413"/>
          <a:ext cx="9144000" cy="6900447"/>
        </p:xfrm>
        <a:graphic>
          <a:graphicData uri="http://schemas.openxmlformats.org/drawingml/2006/table">
            <a:tbl>
              <a:tblPr/>
              <a:tblGrid>
                <a:gridCol w="2000232"/>
                <a:gridCol w="1428760"/>
                <a:gridCol w="5715008"/>
              </a:tblGrid>
              <a:tr h="1471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孔子态度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原文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子路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哂之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为国以礼，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其言不让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3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冉有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唯求则非邦也与</a:t>
                      </a:r>
                      <a:r>
                        <a:rPr kumimoji="1" lang="en-US" altLang="zh-CN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?</a:t>
                      </a: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安见方六七十，如五六十而非邦也者？</a:t>
                      </a: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442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公西华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曾皙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71670" y="3286124"/>
            <a:ext cx="1357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folHlink"/>
              </a:buClr>
              <a:buSzPct val="75000"/>
            </a:pPr>
            <a:r>
              <a:rPr kumimoji="1"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叹之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1"/>
          <p:cNvGraphicFramePr>
            <a:graphicFrameLocks noGrp="1"/>
          </p:cNvGraphicFramePr>
          <p:nvPr/>
        </p:nvGraphicFramePr>
        <p:xfrm>
          <a:off x="0" y="71413"/>
          <a:ext cx="9144000" cy="6900447"/>
        </p:xfrm>
        <a:graphic>
          <a:graphicData uri="http://schemas.openxmlformats.org/drawingml/2006/table">
            <a:tbl>
              <a:tblPr/>
              <a:tblGrid>
                <a:gridCol w="2000232"/>
                <a:gridCol w="1428760"/>
                <a:gridCol w="5715008"/>
              </a:tblGrid>
              <a:tr h="1471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孔子态度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原文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子路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哂之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为国以礼，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其言不让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3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冉有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叹之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唯求则非邦也与</a:t>
                      </a:r>
                      <a:r>
                        <a:rPr kumimoji="1" lang="en-US" altLang="zh-CN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?</a:t>
                      </a: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安见方六七十，如五六十而非邦也者？</a:t>
                      </a: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442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公西华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宗庙会同，非诸侯而何？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赤也为之小，孰能为之大</a:t>
                      </a:r>
                      <a:r>
                        <a:rPr kumimoji="1" lang="en-US" altLang="zh-CN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?</a:t>
                      </a: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曾皙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71670" y="4507064"/>
            <a:ext cx="1357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folHlink"/>
              </a:buClr>
              <a:buSzPct val="75000"/>
            </a:pPr>
            <a:r>
              <a:rPr kumimoji="1" lang="zh-CN" altLang="en-US" sz="40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惜之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1"/>
          <p:cNvGraphicFramePr>
            <a:graphicFrameLocks noGrp="1"/>
          </p:cNvGraphicFramePr>
          <p:nvPr/>
        </p:nvGraphicFramePr>
        <p:xfrm>
          <a:off x="0" y="71413"/>
          <a:ext cx="9144000" cy="6900447"/>
        </p:xfrm>
        <a:graphic>
          <a:graphicData uri="http://schemas.openxmlformats.org/drawingml/2006/table">
            <a:tbl>
              <a:tblPr/>
              <a:tblGrid>
                <a:gridCol w="2000232"/>
                <a:gridCol w="1428760"/>
                <a:gridCol w="5715008"/>
              </a:tblGrid>
              <a:tr h="14711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en-US" sz="4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孔子态度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原文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子路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哂之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为国以礼，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其言不让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305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冉有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叹之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唯求则非邦也与</a:t>
                      </a:r>
                      <a:r>
                        <a:rPr kumimoji="1" lang="en-US" altLang="zh-CN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?</a:t>
                      </a: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安见方六七十，如五六十而非邦也者？</a:t>
                      </a: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1442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公西华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惜之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zh-CN" altLang="en-US" sz="3600" dirty="0" smtClean="0">
                          <a:solidFill>
                            <a:srgbClr val="000066"/>
                          </a:solidFill>
                          <a:latin typeface="方正隶变简体" pitchFamily="2" charset="-122"/>
                          <a:ea typeface="方正隶变简体" pitchFamily="2" charset="-122"/>
                        </a:rPr>
                        <a:t>宗庙会同，非诸侯而何？</a:t>
                      </a: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赤也为之小，孰能为之大</a:t>
                      </a:r>
                      <a:r>
                        <a:rPr kumimoji="1" lang="en-US" altLang="zh-CN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?</a:t>
                      </a:r>
                      <a:endParaRPr kumimoji="1" lang="zh-CN" alt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32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曾皙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4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与之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吾与点也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wdx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1925638"/>
            <a:ext cx="3178175" cy="308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日期占位符 1"/>
          <p:cNvSpPr txBox="1">
            <a:spLocks noGrp="1"/>
          </p:cNvSpPr>
          <p:nvPr/>
        </p:nvSpPr>
        <p:spPr bwMode="auto">
          <a:xfrm>
            <a:off x="158750" y="603091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7" rIns="91434" bIns="45717"/>
          <a:lstStyle/>
          <a:p>
            <a:endParaRPr lang="en-US" altLang="zh-CN" sz="1400"/>
          </a:p>
        </p:txBody>
      </p:sp>
      <p:pic>
        <p:nvPicPr>
          <p:cNvPr id="38915" name="Picture 3" descr="3167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3641725"/>
            <a:ext cx="11398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909" name="Text Box 4"/>
          <p:cNvSpPr txBox="1">
            <a:spLocks noChangeArrowheads="1"/>
          </p:cNvSpPr>
          <p:nvPr/>
        </p:nvSpPr>
        <p:spPr bwMode="auto">
          <a:xfrm>
            <a:off x="539750" y="506413"/>
            <a:ext cx="60483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为何</a:t>
            </a:r>
            <a:r>
              <a:rPr lang="zh-CN" altLang="en-US" sz="4400" b="1" i="1" u="sng" dirty="0">
                <a:solidFill>
                  <a:srgbClr val="0000FF"/>
                </a:solidFill>
                <a:latin typeface="宋体" pitchFamily="2" charset="-122"/>
              </a:rPr>
              <a:t>“</a:t>
            </a:r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与</a:t>
            </a:r>
            <a:r>
              <a:rPr lang="zh-CN" altLang="en-US" sz="4400" b="1" i="1" u="sng" dirty="0">
                <a:solidFill>
                  <a:srgbClr val="0000FF"/>
                </a:solidFill>
                <a:latin typeface="宋体" pitchFamily="2" charset="-122"/>
              </a:rPr>
              <a:t>”</a:t>
            </a:r>
            <a:r>
              <a:rPr lang="zh-CN" altLang="en-US" sz="4400" b="1" i="1" u="sng" dirty="0">
                <a:solidFill>
                  <a:srgbClr val="0000FF"/>
                </a:solidFill>
                <a:ea typeface="黑体" pitchFamily="49" charset="-122"/>
              </a:rPr>
              <a:t>曾点？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689225" y="16637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7" rIns="91434" bIns="45717">
            <a:spAutoFit/>
          </a:bodyPr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 flipH="1">
            <a:off x="869362" y="1714488"/>
            <a:ext cx="4893635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 lIns="91434" tIns="45717" rIns="91434" bIns="45717">
            <a:spAutoFit/>
          </a:bodyPr>
          <a:lstStyle/>
          <a:p>
            <a:pPr eaLnBrk="0" hangingPunct="0"/>
            <a:r>
              <a:rPr kumimoji="1" lang="zh-CN" altLang="en-US" sz="6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太平盛世图</a:t>
            </a:r>
            <a:endParaRPr kumimoji="1" lang="en-US" altLang="zh-CN" sz="60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  <a:p>
            <a:pPr eaLnBrk="0" hangingPunct="0"/>
            <a:r>
              <a:rPr kumimoji="1" lang="zh-CN" altLang="en-US" sz="60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其实是</a:t>
            </a:r>
            <a:r>
              <a:rPr kumimoji="1" lang="zh-CN" altLang="en-US" sz="13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礼</a:t>
            </a:r>
            <a:r>
              <a:rPr kumimoji="1" lang="zh-CN" altLang="en-US" sz="4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治的最高境界</a:t>
            </a:r>
            <a:endParaRPr kumimoji="1" lang="zh-CN" altLang="en-US" sz="48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71E96-F9FF-4DB0-8AF8-A61EC3E17A7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2162</Words>
  <Application>Microsoft Office PowerPoint</Application>
  <PresentationFormat>全屏显示(4:3)</PresentationFormat>
  <Paragraphs>193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xzjd</dc:creator>
  <cp:lastModifiedBy>xzjd</cp:lastModifiedBy>
  <cp:revision>28</cp:revision>
  <dcterms:created xsi:type="dcterms:W3CDTF">2020-03-01T14:43:47Z</dcterms:created>
  <dcterms:modified xsi:type="dcterms:W3CDTF">2020-03-03T13:28:13Z</dcterms:modified>
</cp:coreProperties>
</file>