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962" r:id="rId3"/>
    <p:sldId id="297" r:id="rId4"/>
    <p:sldId id="257" r:id="rId5"/>
    <p:sldId id="923" r:id="rId6"/>
    <p:sldId id="294" r:id="rId7"/>
    <p:sldId id="317" r:id="rId8"/>
    <p:sldId id="324" r:id="rId9"/>
    <p:sldId id="461" r:id="rId10"/>
    <p:sldId id="321" r:id="rId11"/>
    <p:sldId id="462" r:id="rId12"/>
    <p:sldId id="365" r:id="rId13"/>
    <p:sldId id="369" r:id="rId14"/>
    <p:sldId id="370" r:id="rId15"/>
    <p:sldId id="326" r:id="rId16"/>
    <p:sldId id="371" r:id="rId17"/>
    <p:sldId id="466" r:id="rId18"/>
    <p:sldId id="519" r:id="rId19"/>
    <p:sldId id="520" r:id="rId20"/>
    <p:sldId id="664" r:id="rId21"/>
    <p:sldId id="665" r:id="rId22"/>
    <p:sldId id="606" r:id="rId23"/>
    <p:sldId id="328" r:id="rId24"/>
    <p:sldId id="374" r:id="rId25"/>
    <p:sldId id="375" r:id="rId26"/>
    <p:sldId id="376" r:id="rId27"/>
    <p:sldId id="327" r:id="rId28"/>
    <p:sldId id="809" r:id="rId29"/>
    <p:sldId id="765" r:id="rId30"/>
    <p:sldId id="1009" r:id="rId31"/>
    <p:sldId id="1004" r:id="rId32"/>
    <p:sldId id="716" r:id="rId33"/>
    <p:sldId id="1005" r:id="rId34"/>
    <p:sldId id="1006" r:id="rId35"/>
    <p:sldId id="1007" r:id="rId36"/>
    <p:sldId id="1008" r:id="rId37"/>
    <p:sldId id="717" r:id="rId38"/>
  </p:sldIdLst>
  <p:sldSz cx="12192000" cy="6858000"/>
  <p:notesSz cx="6858000" cy="9144000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18" autoAdjust="0"/>
  </p:normalViewPr>
  <p:slideViewPr>
    <p:cSldViewPr snapToGrid="0" showGuides="1">
      <p:cViewPr varScale="1">
        <p:scale>
          <a:sx n="74" d="100"/>
          <a:sy n="74" d="100"/>
        </p:scale>
        <p:origin x="576" y="84"/>
      </p:cViewPr>
      <p:guideLst>
        <p:guide orient="horz" pos="60"/>
        <p:guide orient="horz" pos="4208"/>
        <p:guide pos="342"/>
        <p:guide pos="7454"/>
        <p:guide orient="horz" pos="577"/>
        <p:guide orient="horz" pos="668"/>
        <p:guide orient="horz" pos="4005"/>
        <p:guide orient="horz" pos="393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tags" Target="tags/tag1.xml" /><Relationship Id="rId4" Type="http://schemas.openxmlformats.org/officeDocument/2006/relationships/slide" Target="slides/slide2.xml" /><Relationship Id="rId40" Type="http://schemas.openxmlformats.org/officeDocument/2006/relationships/presProps" Target="presProps.xml" /><Relationship Id="rId41" Type="http://schemas.openxmlformats.org/officeDocument/2006/relationships/viewProps" Target="viewProps.xml" /><Relationship Id="rId42" Type="http://schemas.openxmlformats.org/officeDocument/2006/relationships/theme" Target="theme/theme1.xml" /><Relationship Id="rId43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_rels/notesSlide2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_rels/notesSlide2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3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/Relationships>
</file>

<file path=ppt/notesSlides/_rels/notesSlide3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image" Target="../media/image5.png" /><Relationship Id="rId3" Type="http://schemas.microsoft.com/office/2007/relationships/hdphoto" Target="../media/image6.wdp" /><Relationship Id="rId4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image" Target="../media/image7.png" /><Relationship Id="rId3" Type="http://schemas.microsoft.com/office/2007/relationships/hdphoto" Target="../media/image8.wdp" /><Relationship Id="rId4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/>
          <a:srcRect b="16809"/>
          <a:stretch>
            <a:fillRect/>
          </a:stretch>
        </p:blipFill>
        <p:spPr>
          <a:xfrm>
            <a:off x="-16866" y="-4057"/>
            <a:ext cx="13320916" cy="68620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50" b="30033"/>
          <a:stretch>
            <a:fillRect/>
          </a:stretch>
        </p:blipFill>
        <p:spPr>
          <a:xfrm>
            <a:off x="399141" y="5849257"/>
            <a:ext cx="2126345" cy="65314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992838" y="3861991"/>
            <a:ext cx="1666667" cy="904762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400">
        <p14:ripple/>
      </p:transition>
    </mc:Choice>
    <mc:Fallback>
      <p:transition spd="slow" advClick="0" advTm="5000">
        <p:fade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1"/>
          <a:srcRect l="12299" r="7322"/>
          <a:stretch>
            <a:fillRect/>
          </a:stretch>
        </p:blipFill>
        <p:spPr>
          <a:xfrm>
            <a:off x="-1" y="-5375"/>
            <a:ext cx="12192001" cy="68646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6576" y="928914"/>
            <a:ext cx="3745424" cy="68580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400">
        <p14:doors dir="vert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/>
          <a:srcRect l="12299" r="7322"/>
          <a:stretch>
            <a:fillRect/>
          </a:stretch>
        </p:blipFill>
        <p:spPr>
          <a:xfrm>
            <a:off x="-1" y="-5375"/>
            <a:ext cx="12192001" cy="686469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9485" y="0"/>
            <a:ext cx="5413829" cy="4060372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12"/>
          <p:cNvSpPr txBox="1"/>
          <p:nvPr userDrawn="1"/>
        </p:nvSpPr>
        <p:spPr>
          <a:xfrm>
            <a:off x="329804" y="121292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>
                <a:solidFill>
                  <a:srgbClr val="5A5119"/>
                </a:solidFill>
                <a:latin typeface="方正字迹-吕建德字体" pitchFamily="2" charset="-122"/>
                <a:ea typeface="方正字迹-吕建德字体" pitchFamily="2" charset="-122"/>
              </a:rPr>
              <a:t>输入标题</a:t>
            </a:r>
            <a:endParaRPr lang="zh-CN" altLang="en-US" sz="4000" b="1">
              <a:solidFill>
                <a:srgbClr val="5A5119"/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2566314" y="576906"/>
            <a:ext cx="6357982" cy="1588"/>
          </a:xfrm>
          <a:prstGeom prst="line">
            <a:avLst/>
          </a:prstGeom>
          <a:ln w="9525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14:prism isInverted="1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内页-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12"/>
          <p:cNvSpPr txBox="1"/>
          <p:nvPr userDrawn="1"/>
        </p:nvSpPr>
        <p:spPr>
          <a:xfrm>
            <a:off x="329804" y="121292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>
                <a:solidFill>
                  <a:srgbClr val="5A5119"/>
                </a:solidFill>
                <a:latin typeface="方正字迹-吕建德字体" pitchFamily="2" charset="-122"/>
                <a:ea typeface="方正字迹-吕建德字体" pitchFamily="2" charset="-122"/>
              </a:rPr>
              <a:t>输入标题</a:t>
            </a:r>
            <a:endParaRPr lang="zh-CN" altLang="en-US" sz="4000" b="1">
              <a:solidFill>
                <a:srgbClr val="5A5119"/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2566314" y="576906"/>
            <a:ext cx="6357982" cy="1588"/>
          </a:xfrm>
          <a:prstGeom prst="line">
            <a:avLst/>
          </a:prstGeom>
          <a:ln w="9525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250">
        <p14:switch dir="r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内页-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TextBox 12"/>
          <p:cNvSpPr txBox="1"/>
          <p:nvPr userDrawn="1"/>
        </p:nvSpPr>
        <p:spPr>
          <a:xfrm>
            <a:off x="329804" y="121292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>
                <a:solidFill>
                  <a:srgbClr val="5A5119"/>
                </a:solidFill>
                <a:latin typeface="方正字迹-吕建德字体" pitchFamily="2" charset="-122"/>
                <a:ea typeface="方正字迹-吕建德字体" pitchFamily="2" charset="-122"/>
              </a:rPr>
              <a:t>输入标题</a:t>
            </a:r>
            <a:endParaRPr lang="zh-CN" altLang="en-US" sz="4000" b="1">
              <a:solidFill>
                <a:srgbClr val="5A5119"/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2566314" y="576906"/>
            <a:ext cx="6357982" cy="1588"/>
          </a:xfrm>
          <a:prstGeom prst="line">
            <a:avLst/>
          </a:prstGeom>
          <a:ln w="9525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250">
        <p14:flip dir="r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内页-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2"/>
          <p:cNvSpPr txBox="1"/>
          <p:nvPr userDrawn="1"/>
        </p:nvSpPr>
        <p:spPr>
          <a:xfrm>
            <a:off x="329804" y="121292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>
                <a:solidFill>
                  <a:srgbClr val="5A5119"/>
                </a:solidFill>
                <a:latin typeface="方正字迹-吕建德字体" pitchFamily="2" charset="-122"/>
                <a:ea typeface="方正字迹-吕建德字体" pitchFamily="2" charset="-122"/>
              </a:rPr>
              <a:t>输入标题</a:t>
            </a:r>
            <a:endParaRPr lang="zh-CN" altLang="en-US" sz="4000" b="1">
              <a:solidFill>
                <a:srgbClr val="5A5119"/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2566314" y="576906"/>
            <a:ext cx="6357982" cy="1588"/>
          </a:xfrm>
          <a:prstGeom prst="line">
            <a:avLst/>
          </a:prstGeom>
          <a:ln w="9525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14:gallery dir="l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版权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:blinds dir="vert"/>
      </p:transition>
    </mc:Choice>
    <mc:Fallback>
      <p:transition spd="slow" advClick="0" advTm="5000">
        <p:blinds dir="vert"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image" Target="../media/image4.png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9"/>
          <a:srcRect l="12299" r="7322"/>
          <a:stretch>
            <a:fillRect/>
          </a:stretch>
        </p:blipFill>
        <p:spPr>
          <a:xfrm>
            <a:off x="-1" y="-5375"/>
            <a:ext cx="12192001" cy="686469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>
    <mc:Choice xmlns:p14="http://schemas.microsoft.com/office/powerpoint/2010/main" Requires="p14">
      <p:transition advClick="0" advTm="5000" p14:dur="10"/>
    </mc:Choice>
    <mc:Fallback>
      <p:transition advClick="0" advTm="5000"/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9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10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11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1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1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14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6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1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18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19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20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21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2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23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24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25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0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6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7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28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9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30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31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1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9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5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6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249170" y="179070"/>
            <a:ext cx="10573385" cy="6737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</a:t>
            </a:r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我今天讲这番话是希望在座的同学，你们应引以为戒，并且认真思考，自己究竟要追求什么，要把自己塑造成什么样的人才？不要只注意提高自己的智力水平，而忽略了人格的塑造。这样的绝对的，精致的利己主义者，他们的问题的要害，就在于没有信仰，没有超越一己私利的大关怀，大悲悯，责任感和承担意识，就必然将个人的私欲作为唯一的追求，目标。这些人自以为很聪明，却恰恰“聪明反被聪明误”，从个人来说，其实是将自己套在“名缰利索”之中，是自我的庸俗化，而这样的人，一旦掌握了权力，其对国家、民族的损害，是大大超过那些昏官的。而我们的大学教育，我们北大的教育，培养出这样的“尖子人才”，就不仅是失职，那是会对未来国家、民族的发展带来不可预计的危害，从根本上说，是犯罪的。问题是，我们的教育者对此毫无警戒，而我们的评价、选才机制，又恰恰最容易将这样的“有毒的罂粟花”选作接班人。在我看来，这构成了中国大学教育，特别是北大这样的重点大学至今未引起注意的重大危机。我个人，退休以后，在一旁冷眼观察中国的中小学教育，大学教育，北大的教育，最感忧虑的就是这个问题，但我一直没有机会提出来。因此，我要感谢今天的座谈会能让我说出自己郁结已久的焦虑。 </a:t>
            </a:r>
            <a:r>
              <a:rPr lang="en-US" altLang="zh-CN" sz="24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——</a:t>
            </a:r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钱理群</a:t>
            </a:r>
            <a:endParaRPr lang="zh-CN" altLang="en-US" sz="240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400">
        <p14:ripple/>
      </p:transition>
    </mc:Choice>
    <mc:Fallback>
      <p:transition spd="slow" advClick="0" advTm="5000">
        <p:fade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椭圆 3"/>
          <p:cNvSpPr/>
          <p:nvPr/>
        </p:nvSpPr>
        <p:spPr>
          <a:xfrm>
            <a:off x="138655" y="129950"/>
            <a:ext cx="785818" cy="785818"/>
          </a:xfrm>
          <a:prstGeom prst="ellipse">
            <a:avLst/>
          </a:prstGeom>
          <a:solidFill>
            <a:srgbClr val="5A5119">
              <a:alpha val="81000"/>
            </a:srgbClr>
          </a:solidFill>
          <a:ln w="12700">
            <a:noFill/>
            <a:prstDash val="dash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ln w="12700">
                  <a:noFill/>
                  <a:prstDash val="solid"/>
                </a:ln>
                <a:solidFill>
                  <a:schemeClr val="bg1"/>
                </a:solidFill>
                <a:latin typeface="方正字迹-吕建德字体" pitchFamily="2" charset="-122"/>
                <a:ea typeface="方正字迹-吕建德字体" pitchFamily="2" charset="-122"/>
              </a:rPr>
              <a:t>伍</a:t>
            </a:r>
            <a:endParaRPr lang="zh-CN" altLang="en-US" sz="4000">
              <a:ln w="12700">
                <a:noFill/>
                <a:prstDash val="solid"/>
              </a:ln>
              <a:solidFill>
                <a:schemeClr val="bg1"/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36015" y="147955"/>
            <a:ext cx="523494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</a:rPr>
              <a:t>品读鉴赏，成果展示</a:t>
            </a:r>
            <a:endParaRPr lang="zh-CN" altLang="en-US" sz="4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39090" y="2240280"/>
            <a:ext cx="622300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0">
                <a:latin typeface="微软雅黑" panose="020b0503020204020204" pitchFamily="34" charset="-122"/>
                <a:ea typeface="微软雅黑" panose="020b0503020204020204" pitchFamily="34" charset="-122"/>
              </a:rPr>
              <a:t>《论语》十二章</a:t>
            </a:r>
            <a:endParaRPr lang="zh-CN" sz="36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/>
            <a:endParaRPr lang="zh-CN" sz="36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/>
            <a:r>
              <a:rPr lang="zh-CN" sz="3600" b="0">
                <a:latin typeface="微软雅黑" panose="020b0503020204020204" pitchFamily="34" charset="-122"/>
                <a:ea typeface="微软雅黑" panose="020b0503020204020204" pitchFamily="34" charset="-122"/>
              </a:rPr>
              <a:t>主要涉及了哪些方面的内容？</a:t>
            </a:r>
            <a:endParaRPr lang="zh-CN" sz="36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/>
            <a:endParaRPr lang="zh-CN" sz="36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/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请概括前六章的主要观点。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" name="Freeform: Shape 10"/>
          <p:cNvSpPr/>
          <p:nvPr/>
        </p:nvSpPr>
        <p:spPr bwMode="auto">
          <a:xfrm>
            <a:off x="296545" y="0"/>
            <a:ext cx="2514600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《学而》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5" y="2604770"/>
            <a:ext cx="12191365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本章讲的是</a:t>
            </a: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君子日常言行的基本要求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charset="-122"/>
              <a:ea typeface="楷体" charset="-122"/>
              <a:cs typeface="楷体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孔子认为，君子要善于抵制过分的物欲，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要尽可能地把精力用于追求理想和真理上。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人活着不仅仅为了求得饱暖安逸，还应该有一种对理想的追求精神。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有了这样的理想，就不应沉溺于物质的欲望，要有克制自己的能力，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把对物质的追求提升为对真善美的追求，以及精神的独立上来。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这样就不会去计较私欲得失，蝇营狗苟，而会敏于事而慎于言，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使自己的内心清澄，去接近有道之人来匡正自己。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78100" y="913765"/>
            <a:ext cx="9074785" cy="1272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、君子</a:t>
            </a:r>
            <a:r>
              <a:rPr lang="zh-CN" altLang="en-US" sz="32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食无求饱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zh-CN" altLang="en-US" sz="32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居无求安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endParaRPr lang="zh-CN" altLang="en-US" sz="320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20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敏于事而慎于言，就有道而正焉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，可谓</a:t>
            </a:r>
            <a:r>
              <a:rPr lang="zh-CN" altLang="en-US" sz="3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好学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也已。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11299415" y="37875"/>
            <a:ext cx="785818" cy="785818"/>
          </a:xfrm>
          <a:prstGeom prst="ellipse">
            <a:avLst/>
          </a:prstGeom>
          <a:solidFill>
            <a:srgbClr val="5A5119">
              <a:alpha val="81000"/>
            </a:srgbClr>
          </a:solidFill>
          <a:ln w="12700">
            <a:noFill/>
            <a:prstDash val="dash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ln w="12700">
                  <a:noFill/>
                  <a:prstDash val="solid"/>
                </a:ln>
                <a:solidFill>
                  <a:schemeClr val="bg1"/>
                </a:solidFill>
                <a:latin typeface="方正字迹-吕建德字体" pitchFamily="2" charset="-122"/>
                <a:ea typeface="方正字迹-吕建德字体" pitchFamily="2" charset="-122"/>
              </a:rPr>
              <a:t>陆</a:t>
            </a:r>
            <a:endParaRPr lang="zh-CN" altLang="en-US" sz="4000">
              <a:ln w="12700">
                <a:noFill/>
                <a:prstDash val="solid"/>
              </a:ln>
              <a:solidFill>
                <a:schemeClr val="bg1"/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84048" y="38100"/>
            <a:ext cx="4314825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</a:rPr>
              <a:t>精讲归纳，课堂总结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" name="Freeform: Shape 10"/>
          <p:cNvSpPr/>
          <p:nvPr/>
        </p:nvSpPr>
        <p:spPr bwMode="auto">
          <a:xfrm>
            <a:off x="254000" y="0"/>
            <a:ext cx="2514600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《八佾》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42360" y="606425"/>
            <a:ext cx="8142605" cy="6819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、人而不</a:t>
            </a:r>
            <a:r>
              <a:rPr lang="zh-CN" altLang="en-US" sz="3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仁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，如</a:t>
            </a:r>
            <a:r>
              <a:rPr lang="zh-CN" altLang="en-US" sz="32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礼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何？人而不仁，如</a:t>
            </a:r>
            <a:r>
              <a:rPr lang="zh-CN" altLang="en-US" sz="32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乐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何？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1760" y="1841818"/>
            <a:ext cx="11968480" cy="50158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乐是表达人们思想情感的一种形式，在古代，它也是礼的一部分。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礼与乐都是外在的表现，而仁则是人们内心的道德情感和要求。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孔子把礼、乐与仁紧紧联系起来，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认为没有仁德的人，根本谈不上什么礼、乐的问题。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因此，</a:t>
            </a: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必须有仁的根本，才能够叫行礼乐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《礼记·儒行篇》中说：礼节者仁之貌也，歌乐者仁之和也。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有礼节就是有仁心的表现。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貌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就是表现的样子。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有仁心，必定外表有礼节，所谓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诚于中而形于外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这些歌乐都是表现和谐的，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乐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实际上是表现和谐的艺术，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所以称为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仁之和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" name="Freeform: Shape 10"/>
          <p:cNvSpPr/>
          <p:nvPr/>
        </p:nvSpPr>
        <p:spPr bwMode="auto">
          <a:xfrm>
            <a:off x="254000" y="0"/>
            <a:ext cx="2514600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《里仁》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10425" y="595630"/>
            <a:ext cx="4541520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chemeClr val="tx1"/>
                </a:solidFill>
              </a:rPr>
              <a:t>3</a:t>
            </a:r>
            <a:r>
              <a:rPr lang="zh-CN" altLang="en-US" sz="3200" smtClean="0">
                <a:solidFill>
                  <a:schemeClr val="tx1"/>
                </a:solidFill>
              </a:rPr>
              <a:t>、</a:t>
            </a:r>
            <a:r>
              <a:rPr lang="zh-CN" altLang="en-US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朝闻</a:t>
            </a:r>
            <a:r>
              <a:rPr lang="zh-CN" altLang="en-US" sz="32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道</a:t>
            </a:r>
            <a:r>
              <a:rPr lang="zh-CN" altLang="en-US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，夕</a:t>
            </a:r>
            <a:r>
              <a:rPr lang="zh-CN" altLang="en-US" sz="32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死</a:t>
            </a:r>
            <a:r>
              <a:rPr lang="zh-CN" altLang="en-US" sz="32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可</a:t>
            </a:r>
            <a:r>
              <a:rPr lang="zh-CN" altLang="en-US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矣。</a:t>
            </a:r>
            <a:endParaRPr lang="zh-CN" altLang="en-US" sz="32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4000" y="2372995"/>
            <a:ext cx="9530080" cy="403098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"仁"是儒家思想的核心，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是孔子的道德理想，也是最高的道德准则。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"道"不是一般的"道理"、"事理"，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而是特指儒家的"仁义之道"。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懂得了仁义的道理，就应该用自己的一生去实践它，</a:t>
            </a:r>
            <a:endParaRPr lang="zh-CN" altLang="en-US" sz="3200" u="sng" smtClean="0">
              <a:solidFill>
                <a:schemeClr val="tx1">
                  <a:lumMod val="75000"/>
                  <a:lumOff val="25000"/>
                </a:schemeClr>
              </a:solidFill>
              <a:latin typeface="楷体" charset="-122"/>
              <a:ea typeface="楷体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有时为了捍卫它，甚至不惜牺牲自己的生命。</a:t>
            </a:r>
            <a:endParaRPr lang="zh-CN" altLang="en-US" sz="3200" u="sng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这是孔子的道德价值观，</a:t>
            </a:r>
            <a:endParaRPr lang="zh-CN" altLang="en-US" sz="3200" u="sng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也就是这句话所包含的深刻内涵。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" name="Freeform: Shape 10"/>
          <p:cNvSpPr/>
          <p:nvPr/>
        </p:nvSpPr>
        <p:spPr bwMode="auto">
          <a:xfrm>
            <a:off x="254000" y="0"/>
            <a:ext cx="2514600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《里仁》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63030" y="637540"/>
            <a:ext cx="5628005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chemeClr val="tx1"/>
                </a:solidFill>
              </a:rPr>
              <a:t>4</a:t>
            </a:r>
            <a:r>
              <a:rPr lang="zh-CN" altLang="en-US" sz="3200" smtClean="0">
                <a:solidFill>
                  <a:schemeClr val="tx1"/>
                </a:solidFill>
              </a:rPr>
              <a:t>、</a:t>
            </a:r>
            <a:r>
              <a:rPr lang="zh-CN" altLang="en-US" sz="32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君子</a:t>
            </a:r>
            <a:r>
              <a:rPr lang="zh-CN" altLang="en-US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喻于</a:t>
            </a:r>
            <a:r>
              <a:rPr lang="zh-CN" altLang="en-US" sz="32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义</a:t>
            </a:r>
            <a:r>
              <a:rPr lang="zh-CN" altLang="en-US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zh-CN" altLang="en-US" sz="32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小人</a:t>
            </a:r>
            <a:r>
              <a:rPr lang="zh-CN" altLang="en-US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喻于</a:t>
            </a:r>
            <a:r>
              <a:rPr lang="zh-CN" altLang="en-US" sz="32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利</a:t>
            </a:r>
            <a:r>
              <a:rPr lang="zh-CN" altLang="en-US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32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1738313"/>
            <a:ext cx="11562080" cy="50158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君子与小人价值指向不同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道德高尚者只需晓以大义，而品质低劣者只能动之以利害。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君子于事必辨其是非，小人于事必计其利害。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小人以外在的东西作标准、作参照，并且主要以利来衡量，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其行事时不按义与不义、该与不该，而按有利无利、利多利少。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君子建立起了自己的内心标准——义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，所以能够“泰而不骄”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charset="-122"/>
              <a:ea typeface="楷体" charset="-122"/>
              <a:cs typeface="楷体" panose="02010609060101010101" charset="-122"/>
              <a:sym typeface="+mn-ea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“病无能焉，不病人之不己知也”“内省不疚，夫何忧何惧”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“君子求诸己，小人求诸人”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“不义而富且贵，于我如浮云”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“可处有，可处无”“衣敝缊袍，与衣狐貉者立，而不耻者”。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这些差别都源于</a:t>
            </a: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标准不同：义利之辨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" name="Freeform: Shape 10"/>
          <p:cNvSpPr/>
          <p:nvPr/>
        </p:nvSpPr>
        <p:spPr bwMode="auto">
          <a:xfrm>
            <a:off x="254000" y="0"/>
            <a:ext cx="2514600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《里仁》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99305" y="651510"/>
            <a:ext cx="6913245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、见</a:t>
            </a:r>
            <a:r>
              <a:rPr lang="zh-CN" altLang="en-US" sz="32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贤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思齐焉，见不贤而内自省也。</a:t>
            </a:r>
            <a:endParaRPr lang="zh-CN" altLang="en-US" sz="32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16805" y="3596005"/>
            <a:ext cx="6278880" cy="68199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虚心学习，以人为鉴，取长补短。</a:t>
            </a:r>
            <a:endParaRPr lang="zh-CN" altLang="en-US" sz="3200" u="sng" smtClean="0">
              <a:solidFill>
                <a:schemeClr val="tx1">
                  <a:lumMod val="75000"/>
                  <a:lumOff val="25000"/>
                </a:schemeClr>
              </a:solidFill>
              <a:latin typeface="楷体" charset="-122"/>
              <a:ea typeface="楷体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" name="Freeform: Shape 10"/>
          <p:cNvSpPr/>
          <p:nvPr/>
        </p:nvSpPr>
        <p:spPr bwMode="auto">
          <a:xfrm>
            <a:off x="254000" y="0"/>
            <a:ext cx="2514600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《雍也》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85085" y="567055"/>
            <a:ext cx="9463405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、质胜文则野，文胜质则史。文质彬彬，然后君子。</a:t>
            </a:r>
            <a:endParaRPr lang="en-US" altLang="zh-CN" sz="320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1760" y="1524318"/>
            <a:ext cx="11562080" cy="50158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《朱子集注》里面讲到，</a:t>
            </a: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文质不可以相胜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charset="-122"/>
              <a:ea typeface="楷体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然质之胜文，犹之甘可以受和，白可以受采也。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文胜而至于灭质，则其本亡矣。虽有文，将安施乎？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然则与其史也，宁野。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文质不可以相胜，就是指它们要均衡，哪个都不能够过多。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但是两者比较起来哪个更重要？应该是质比文更重要。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换句话说，我们的品性比我们外在的礼貌、文采要更重要。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因为如果是质之胜文，质多于文，这个人是一个老实憨厚的人，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但是没有什么文采，这种人还可以造就。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可见，质地很重要，做人首先要有一个良好的质地。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矩形 14"/>
          <p:cNvSpPr/>
          <p:nvPr/>
        </p:nvSpPr>
        <p:spPr>
          <a:xfrm rot="5400000">
            <a:off x="1233805" y="-1059180"/>
            <a:ext cx="1300480" cy="3532505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sz="1800">
              <a:latin typeface="文悦古典明朝体 (非商业使用) W5" pitchFamily="50" charset="-122"/>
              <a:ea typeface="文悦古典明朝体 (非商业使用) W5" pitchFamily="50" charset="-122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 rot="5400000">
            <a:off x="1325880" y="-952500"/>
            <a:ext cx="1103630" cy="3334385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sz="1800">
              <a:latin typeface="文悦古典明朝体 (非商业使用) W5" pitchFamily="50" charset="-122"/>
              <a:ea typeface="文悦古典明朝体 (非商业使用) W5" pitchFamily="50" charset="-122"/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18263" y="3260500"/>
            <a:ext cx="785818" cy="785818"/>
          </a:xfrm>
          <a:prstGeom prst="ellipse">
            <a:avLst/>
          </a:prstGeom>
          <a:solidFill>
            <a:srgbClr val="5A5119">
              <a:alpha val="81000"/>
            </a:srgbClr>
          </a:solidFill>
          <a:ln w="12700">
            <a:noFill/>
            <a:prstDash val="dash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ln w="12700">
                  <a:noFill/>
                  <a:prstDash val="solid"/>
                </a:ln>
                <a:solidFill>
                  <a:schemeClr val="bg1"/>
                </a:solidFill>
                <a:latin typeface="方正字迹-吕建德字体" pitchFamily="2" charset="-122"/>
                <a:ea typeface="方正字迹-吕建德字体" pitchFamily="2" charset="-122"/>
              </a:rPr>
              <a:t>叁</a:t>
            </a:r>
            <a:endParaRPr lang="zh-CN" altLang="en-US" sz="4000">
              <a:ln w="12700">
                <a:noFill/>
                <a:prstDash val="solid"/>
              </a:ln>
              <a:solidFill>
                <a:schemeClr val="bg1"/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0820" y="291783"/>
            <a:ext cx="3117850" cy="82994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  习  目  标</a:t>
            </a:r>
            <a:endParaRPr lang="zh-CN" altLang="en-US" sz="40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6950" y="2611755"/>
            <a:ext cx="8412480" cy="208407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文化传承与理解：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体会孔子仁、义、礼等学说的基本内涵，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并思考其现代意义。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椭圆 3"/>
          <p:cNvSpPr/>
          <p:nvPr/>
        </p:nvSpPr>
        <p:spPr>
          <a:xfrm>
            <a:off x="138655" y="129950"/>
            <a:ext cx="785818" cy="785818"/>
          </a:xfrm>
          <a:prstGeom prst="ellipse">
            <a:avLst/>
          </a:prstGeom>
          <a:solidFill>
            <a:srgbClr val="5A5119">
              <a:alpha val="81000"/>
            </a:srgbClr>
          </a:solidFill>
          <a:ln w="12700">
            <a:noFill/>
            <a:prstDash val="dash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ln w="12700">
                  <a:noFill/>
                  <a:prstDash val="solid"/>
                </a:ln>
                <a:solidFill>
                  <a:schemeClr val="bg1"/>
                </a:solidFill>
                <a:latin typeface="方正字迹-吕建德字体" pitchFamily="2" charset="-122"/>
                <a:ea typeface="方正字迹-吕建德字体" pitchFamily="2" charset="-122"/>
              </a:rPr>
              <a:t>贰</a:t>
            </a:r>
            <a:endParaRPr lang="zh-CN" altLang="en-US" sz="4000">
              <a:ln w="12700">
                <a:noFill/>
                <a:prstDash val="solid"/>
              </a:ln>
              <a:solidFill>
                <a:schemeClr val="bg1"/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36015" y="147955"/>
            <a:ext cx="523494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</a:rPr>
              <a:t>自读课文，疏通文意</a:t>
            </a:r>
            <a:endParaRPr lang="zh-CN" altLang="en-US" sz="4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8430" y="1808480"/>
            <a:ext cx="7835265" cy="27482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曾子曰：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士不可以不</a:t>
            </a:r>
            <a:r>
              <a:rPr lang="zh-CN" altLang="en-US" sz="36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弘毅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，任重</a:t>
            </a:r>
            <a:r>
              <a:rPr lang="zh-CN" altLang="en-US" sz="36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而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道远。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仁以为己任，不亦重乎？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死</a:t>
            </a:r>
            <a:r>
              <a:rPr lang="zh-CN" altLang="en-US" sz="36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而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后</a:t>
            </a:r>
            <a:r>
              <a:rPr lang="zh-CN" altLang="en-US" sz="36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已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，不亦远乎？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（《泰伯》）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" name="Freeform: Shape 10"/>
          <p:cNvSpPr/>
          <p:nvPr/>
        </p:nvSpPr>
        <p:spPr bwMode="auto">
          <a:xfrm>
            <a:off x="254000" y="0"/>
            <a:ext cx="2514600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论 语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1920" y="1386523"/>
            <a:ext cx="12070080" cy="474154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子曰：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譬如为山，未成一</a:t>
            </a:r>
            <a:r>
              <a:rPr lang="zh-CN" altLang="en-US" sz="36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篑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，止，吾止也。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譬如</a:t>
            </a:r>
            <a:r>
              <a:rPr lang="zh-CN" altLang="en-US" sz="36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平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地，虽覆一篑，进，吾往也。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（《子罕》）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子曰：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360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知者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不惑，</a:t>
            </a:r>
            <a:r>
              <a:rPr lang="zh-CN" altLang="en-US" sz="360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仁者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不忧，</a:t>
            </a:r>
            <a:r>
              <a:rPr lang="zh-CN" altLang="en-US" sz="360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勇者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不惧。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（《子罕》）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子贡问曰：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有一</a:t>
            </a:r>
            <a:r>
              <a:rPr lang="zh-CN" altLang="en-US" sz="36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言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而可以终身行之者乎？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endParaRPr lang="en-US" altLang="zh-CN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子曰：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36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</a:t>
            </a:r>
            <a:r>
              <a:rPr lang="zh-CN" altLang="en-US" sz="36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恕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乎！己所不欲，勿施于人。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（《卫灵公》）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矩形 259"/>
          <p:cNvSpPr>
            <a:spLocks noChangeArrowheads="1"/>
          </p:cNvSpPr>
          <p:nvPr/>
        </p:nvSpPr>
        <p:spPr bwMode="auto">
          <a:xfrm>
            <a:off x="0" y="2488565"/>
            <a:ext cx="7951470" cy="1988820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fontAlgn="auto" hangingPunct="1"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sz="7200" b="1" cap="all">
                <a:solidFill>
                  <a:srgbClr val="724C2C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《论语》十二章</a:t>
            </a:r>
            <a:endParaRPr lang="zh-CN" sz="7200" b="1" cap="all">
              <a:solidFill>
                <a:srgbClr val="724C2C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r" eaLnBrk="1" fontAlgn="auto" hangingPunct="1"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sz="4400" b="1" cap="all">
              <a:solidFill>
                <a:srgbClr val="724C2C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" name="Freeform: Shape 10"/>
          <p:cNvSpPr/>
          <p:nvPr/>
        </p:nvSpPr>
        <p:spPr bwMode="auto">
          <a:xfrm>
            <a:off x="254000" y="0"/>
            <a:ext cx="2514600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论 语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787718"/>
            <a:ext cx="12527280" cy="60699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颜渊问仁。子曰：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en-US" altLang="zh-CN" sz="36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克己复礼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为</a:t>
            </a:r>
            <a:r>
              <a:rPr lang="en-US" altLang="zh-CN" sz="36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仁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36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一日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克己复礼，天下</a:t>
            </a:r>
            <a:r>
              <a:rPr lang="en-US" altLang="zh-CN" sz="36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归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仁焉。为仁由己，而由</a:t>
            </a:r>
            <a:r>
              <a:rPr lang="en-US" altLang="zh-CN" sz="36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人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乎哉？”</a:t>
            </a:r>
            <a:endParaRPr lang="en-US" altLang="zh-CN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颜渊曰：“请问其</a:t>
            </a:r>
            <a:r>
              <a:rPr lang="en-US" altLang="zh-CN" sz="36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目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。”</a:t>
            </a:r>
            <a:endParaRPr lang="en-US" altLang="zh-CN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子曰：“非礼勿视，非礼勿听，非礼勿言，非礼勿动。”</a:t>
            </a:r>
            <a:endParaRPr lang="en-US" altLang="zh-CN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颜渊曰：“回虽不</a:t>
            </a:r>
            <a:r>
              <a:rPr lang="en-US" altLang="zh-CN" sz="36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敏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，请</a:t>
            </a:r>
            <a:r>
              <a:rPr lang="en-US" altLang="zh-CN" sz="36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事</a:t>
            </a:r>
            <a:r>
              <a:rPr lang="en-US" altLang="zh-CN" sz="36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斯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语矣。”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（《颜渊》）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子曰：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36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小子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何莫学</a:t>
            </a:r>
            <a:r>
              <a:rPr lang="zh-CN" altLang="en-US" sz="36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夫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《诗》？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《诗》可以</a:t>
            </a:r>
            <a:r>
              <a:rPr lang="zh-CN" altLang="en-US" sz="36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兴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，可以</a:t>
            </a:r>
            <a:r>
              <a:rPr lang="zh-CN" altLang="en-US" sz="36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观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，可以</a:t>
            </a:r>
            <a:r>
              <a:rPr lang="zh-CN" altLang="en-US" sz="36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群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，可以</a:t>
            </a:r>
            <a:r>
              <a:rPr lang="zh-CN" altLang="en-US" sz="36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怨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6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迩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</a:t>
            </a:r>
            <a:r>
              <a:rPr lang="zh-CN" altLang="en-US" sz="36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事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父，远之事君。多识于鸟兽草木之名。”（《阳货》）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" name="Freeform: Shape 10"/>
          <p:cNvSpPr/>
          <p:nvPr/>
        </p:nvSpPr>
        <p:spPr bwMode="auto">
          <a:xfrm>
            <a:off x="254000" y="0"/>
            <a:ext cx="2514600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《泰伯》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53105" y="510540"/>
            <a:ext cx="8654415" cy="1272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</a:t>
            </a:r>
            <a:r>
              <a:rPr lang="zh-CN" altLang="en-US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士不可以不弘毅，任重而道远。</a:t>
            </a:r>
            <a:endParaRPr lang="zh-CN" altLang="en-US" sz="3200" smtClean="0">
              <a:latin typeface="微软雅黑" pitchFamily="34" charset="-122"/>
              <a:ea typeface="微软雅黑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仁以为己任，不亦重乎？死而后已，不亦远乎？</a:t>
            </a:r>
            <a:endParaRPr lang="zh-CN" altLang="en-US" sz="32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2311083"/>
            <a:ext cx="11968480" cy="255333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弘毅”指的是远大的志向、坚忍的品质，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这是完成学业必须具有的精神状态。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曾子认为读书人应该具备刚毅的品格，因为只有具备了这种品格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才可以接受重任，才能够不不半途而废，才可以实现自己的理想。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en-US" altLang="zh-CN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仁</a:t>
            </a:r>
            <a:r>
              <a:rPr lang="en-US" altLang="zh-CN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应该是读书人毕生追求的目标。</a:t>
            </a:r>
            <a:endParaRPr lang="zh-CN" altLang="en-US" sz="3200" u="sng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" name="Freeform: Shape 10"/>
          <p:cNvSpPr/>
          <p:nvPr/>
        </p:nvSpPr>
        <p:spPr bwMode="auto">
          <a:xfrm>
            <a:off x="254000" y="0"/>
            <a:ext cx="2514600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《子罕》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31515" y="461010"/>
            <a:ext cx="8649970" cy="1272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8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、子曰：</a:t>
            </a:r>
            <a:r>
              <a:rPr lang="en-US" altLang="zh-CN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譬如为山，未成一篑，止，吾止也。</a:t>
            </a:r>
            <a:endParaRPr lang="zh-CN" altLang="en-US" sz="320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譬如平地，虽覆一篑，进，吾往也。</a:t>
            </a:r>
            <a:r>
              <a:rPr lang="en-US" altLang="zh-CN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endParaRPr lang="en-US" altLang="zh-CN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2135" y="2098993"/>
            <a:ext cx="10749280" cy="452310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朱熹注：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“书曰：‘为山九仞，功亏一篑。’夫子之言，盖出于此。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言山成而但少一篑，其止者，吾自止耳；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平地而方覆一篑，其进者，吾自往耳。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盖学者自强不息，则积少成多；中道而止，则前功尽弃。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其止其往，皆在我而不在人也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不论做事还是为人，贵在持之以恒，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功亏一篑也好，持之以恒也罢，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关键都在于自己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" name="Freeform: Shape 10"/>
          <p:cNvSpPr/>
          <p:nvPr/>
        </p:nvSpPr>
        <p:spPr bwMode="auto">
          <a:xfrm>
            <a:off x="254000" y="0"/>
            <a:ext cx="2514600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《子罕》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86405" y="475615"/>
            <a:ext cx="8952865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9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、子曰：</a:t>
            </a:r>
            <a:r>
              <a:rPr lang="en-US" altLang="zh-CN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知者不惑，仁者不忧，勇者不惧。</a:t>
            </a:r>
            <a:r>
              <a:rPr lang="en-US" altLang="zh-CN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endParaRPr lang="en-US" altLang="zh-CN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6245" y="2051050"/>
            <a:ext cx="10749280" cy="156845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在儒家传统道德中，智、仁、勇是重要的三个范畴。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《礼记·中庸》说：“知、仁、勇，三者天下之达德也。”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一个人要达到完美的人格修养，智、仁、勇缺一不可。</a:t>
            </a:r>
            <a:endParaRPr lang="zh-CN" altLang="en-US" sz="3200" u="sng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" name="Freeform: Shape 10"/>
          <p:cNvSpPr/>
          <p:nvPr/>
        </p:nvSpPr>
        <p:spPr bwMode="auto">
          <a:xfrm>
            <a:off x="254000" y="0"/>
            <a:ext cx="2514600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《颜渊》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0185" y="948055"/>
            <a:ext cx="11771630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10</a:t>
            </a:r>
            <a:r>
              <a:rPr lang="zh-CN" altLang="en-US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、颜渊问仁。子曰：</a:t>
            </a:r>
            <a:r>
              <a:rPr lang="en-US" altLang="zh-CN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”克己复礼为仁。一日克己复礼，天下归仁焉。</a:t>
            </a:r>
            <a:endParaRPr lang="en-US" altLang="zh-CN" sz="280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微软雅黑" panose="020b0503020204020204" pitchFamily="34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en-US" altLang="zh-CN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为仁由己，而由人乎哉？”颜渊曰：“请问其目。”</a:t>
            </a:r>
            <a:endParaRPr lang="en-US" altLang="zh-CN" sz="280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子曰：“非礼勿视，非礼勿听，非礼勿言，非礼勿动。”</a:t>
            </a:r>
            <a:endParaRPr lang="en-US" altLang="zh-CN" sz="28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en-US" altLang="zh-CN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颜渊曰：“回虽不敏，请事斯语矣。”</a:t>
            </a:r>
            <a:endParaRPr lang="en-US" altLang="zh-CN" sz="28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4775" y="3612515"/>
            <a:ext cx="11982450" cy="20612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阐述了孔子对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仁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的理解以及</a:t>
            </a: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如何通过自己的行动来实现</a:t>
            </a:r>
            <a:r>
              <a:rPr lang="en-US" altLang="zh-CN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仁</a:t>
            </a:r>
            <a:r>
              <a:rPr lang="en-US" altLang="zh-CN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其关键是克己复礼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。具体是要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视、听、言、动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都符合礼。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克己复礼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就是通过人的道德修养</a:t>
            </a: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自觉地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遵守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礼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的规定。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从这个层面上来说，</a:t>
            </a:r>
            <a:r>
              <a:rPr lang="en-US" altLang="zh-CN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仁</a:t>
            </a:r>
            <a:r>
              <a:rPr lang="en-US" altLang="zh-CN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</a:t>
            </a:r>
            <a:r>
              <a:rPr lang="en-US" altLang="zh-CN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礼</a:t>
            </a:r>
            <a:r>
              <a:rPr lang="en-US" altLang="zh-CN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的内化和自觉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" name="Freeform: Shape 10"/>
          <p:cNvSpPr/>
          <p:nvPr/>
        </p:nvSpPr>
        <p:spPr bwMode="auto">
          <a:xfrm>
            <a:off x="254000" y="0"/>
            <a:ext cx="2514600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《卫灵公》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635" y="533400"/>
            <a:ext cx="8959850" cy="1272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11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子贡问曰：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有一</a:t>
            </a:r>
            <a:r>
              <a:rPr lang="zh-CN" altLang="en-US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言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而可以终身行之者乎？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endParaRPr lang="en-US" altLang="zh-CN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子曰：</a:t>
            </a:r>
            <a:r>
              <a:rPr lang="en-US" altLang="zh-CN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其</a:t>
            </a:r>
            <a:r>
              <a:rPr lang="en-US" altLang="zh-CN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恕</a:t>
            </a:r>
            <a:r>
              <a:rPr lang="en-US" altLang="zh-CN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乎！己所不欲，勿施于人</a:t>
            </a:r>
            <a:r>
              <a:rPr lang="en-US" altLang="zh-CN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3430" y="2455863"/>
            <a:ext cx="9530080" cy="107632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孔子认为</a:t>
            </a: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推己及人的</a:t>
            </a:r>
            <a:r>
              <a:rPr lang="en-US" altLang="zh-CN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恕</a:t>
            </a:r>
            <a:r>
              <a:rPr lang="en-US" altLang="zh-CN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是可以终身奉行的原则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己所不欲，勿施于人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强调的也是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修己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" name="Freeform: Shape 10"/>
          <p:cNvSpPr/>
          <p:nvPr/>
        </p:nvSpPr>
        <p:spPr bwMode="auto">
          <a:xfrm>
            <a:off x="254000" y="0"/>
            <a:ext cx="2514600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《阳货》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41090" y="0"/>
            <a:ext cx="8312150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</a:t>
            </a:r>
            <a:r>
              <a:rPr lang="zh-CN" altLang="en-US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、子曰：</a:t>
            </a:r>
            <a:r>
              <a:rPr lang="en-US" altLang="zh-CN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小子何莫学夫《诗》？</a:t>
            </a:r>
            <a:endParaRPr lang="zh-CN" altLang="en-US" sz="280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《诗》可以</a:t>
            </a:r>
            <a:r>
              <a:rPr lang="zh-CN" altLang="en-US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兴</a:t>
            </a:r>
            <a:r>
              <a:rPr lang="zh-CN" altLang="en-US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，可以</a:t>
            </a:r>
            <a:r>
              <a:rPr lang="zh-CN" altLang="en-US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观</a:t>
            </a:r>
            <a:r>
              <a:rPr lang="zh-CN" altLang="en-US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，可以</a:t>
            </a:r>
            <a:r>
              <a:rPr lang="zh-CN" altLang="en-US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群</a:t>
            </a:r>
            <a:r>
              <a:rPr lang="zh-CN" altLang="en-US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，可以</a:t>
            </a:r>
            <a:r>
              <a:rPr lang="zh-CN" altLang="en-US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怨</a:t>
            </a:r>
            <a:r>
              <a:rPr lang="zh-CN" altLang="en-US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28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迩之事父，远之事君。多识于鸟兽草木之名。</a:t>
            </a:r>
            <a:r>
              <a:rPr lang="en-US" altLang="zh-CN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endParaRPr lang="en-US" altLang="zh-CN" sz="28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1760" y="2014855"/>
            <a:ext cx="11968480" cy="3538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《诗经》是我国最早的诗歌总集，在我国文学史上具有重要地位。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孔子很重视《诗经》的教化作用。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在《论语》中，孔子不仅多次引用《诗经》来说明自己的观点，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还多次强调《诗经》在为人处世上的重要作用，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教诲弟子要学《诗》。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这段文字全面而精确地概括了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《诗经》的审美价值、社会价值、认识价值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" name="Freeform: Shape 10"/>
          <p:cNvSpPr/>
          <p:nvPr/>
        </p:nvSpPr>
        <p:spPr bwMode="auto">
          <a:xfrm>
            <a:off x="254000" y="0"/>
            <a:ext cx="2514600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《阳货》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41090" y="0"/>
            <a:ext cx="8312150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</a:t>
            </a:r>
            <a:r>
              <a:rPr lang="zh-CN" altLang="en-US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、子曰：</a:t>
            </a:r>
            <a:r>
              <a:rPr lang="en-US" altLang="zh-CN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小子何莫学夫《诗》？</a:t>
            </a:r>
            <a:endParaRPr lang="zh-CN" altLang="en-US" sz="28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《诗》可以</a:t>
            </a:r>
            <a:r>
              <a:rPr lang="zh-CN" altLang="en-US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兴</a:t>
            </a:r>
            <a:r>
              <a:rPr lang="zh-CN" altLang="en-US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，可以</a:t>
            </a:r>
            <a:r>
              <a:rPr lang="zh-CN" altLang="en-US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观</a:t>
            </a:r>
            <a:r>
              <a:rPr lang="zh-CN" altLang="en-US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，可以</a:t>
            </a:r>
            <a:r>
              <a:rPr lang="zh-CN" altLang="en-US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群</a:t>
            </a:r>
            <a:r>
              <a:rPr lang="zh-CN" altLang="en-US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，可以</a:t>
            </a:r>
            <a:r>
              <a:rPr lang="zh-CN" altLang="en-US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怨</a:t>
            </a:r>
            <a:r>
              <a:rPr lang="zh-CN" altLang="en-US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28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迩之事父，远之事君。多识于鸟兽草木之名。</a:t>
            </a:r>
            <a:r>
              <a:rPr lang="en-US" altLang="zh-CN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endParaRPr lang="en-US" altLang="zh-CN" sz="28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0375" y="2085975"/>
            <a:ext cx="10393680" cy="378460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昔我往矣，杨柳依依。今我来思，雨雪霏霏。</a:t>
            </a:r>
            <a:endParaRPr lang="zh-CN" altLang="en-US" sz="4000" b="1" smtClean="0">
              <a:solidFill>
                <a:schemeClr val="tx1">
                  <a:lumMod val="75000"/>
                  <a:lumOff val="25000"/>
                </a:schemeClr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蒹葭苍苍，白露为霜。所谓伊人，在水一方。</a:t>
            </a:r>
            <a:endParaRPr lang="zh-CN" altLang="en-US" sz="4000" b="1" smtClean="0">
              <a:solidFill>
                <a:schemeClr val="tx1">
                  <a:lumMod val="75000"/>
                  <a:lumOff val="25000"/>
                </a:schemeClr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巧笑倩兮，美目盼兮，素以为绚兮。</a:t>
            </a:r>
            <a:endParaRPr lang="zh-CN" altLang="en-US" sz="4000" b="1" smtClean="0">
              <a:solidFill>
                <a:schemeClr val="tx1">
                  <a:lumMod val="75000"/>
                  <a:lumOff val="25000"/>
                </a:schemeClr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桃之夭夭，灼灼其华。之子于归，宜室宜家。</a:t>
            </a:r>
            <a:endParaRPr lang="zh-CN" altLang="en-US" sz="4000" b="1" smtClean="0">
              <a:solidFill>
                <a:schemeClr val="tx1">
                  <a:lumMod val="75000"/>
                  <a:lumOff val="25000"/>
                </a:schemeClr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20000"/>
              </a:lnSpc>
            </a:pPr>
            <a:endParaRPr lang="zh-CN" altLang="en-US" sz="4000" b="1" smtClean="0">
              <a:solidFill>
                <a:schemeClr val="tx1">
                  <a:lumMod val="75000"/>
                  <a:lumOff val="25000"/>
                </a:schemeClr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/>
        </p:nvSpPr>
        <p:spPr>
          <a:xfrm>
            <a:off x="3619500" y="2326640"/>
            <a:ext cx="1536700" cy="24936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44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君子之德</a:t>
            </a:r>
            <a:endParaRPr kumimoji="1" lang="en-US" altLang="zh-CN" sz="44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kumimoji="1" lang="zh-CN" altLang="en-US" sz="44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修身养性</a:t>
            </a:r>
            <a:endParaRPr kumimoji="1" lang="zh-CN" altLang="en-US" sz="44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5156456" y="606933"/>
            <a:ext cx="365760" cy="5614416"/>
          </a:xfrm>
          <a:prstGeom prst="leftBrace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/>
        </p:nvSpPr>
        <p:spPr>
          <a:xfrm>
            <a:off x="5612130" y="476885"/>
            <a:ext cx="6391910" cy="58750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一、不求安饱，就有道而正：好学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二、礼乐应以仁为基础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三、执着追求仁道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四、义利观：重义轻利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五、虚心学习，自我反省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六、文质兼备，方为君子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七、仁为己任，意志坚强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八、为山平地，持之以恒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九、智、仁、勇成就完美人格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十、克己复礼为仁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十一、己所不欲，勿施于人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十二、</a:t>
            </a:r>
            <a:r>
              <a:rPr kumimoji="1" lang="en-US" altLang="zh-CN" sz="32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</a:t>
            </a:r>
            <a:r>
              <a:rPr kumimoji="1" lang="en-US" altLang="zh-CN" sz="32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的社会功能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80000"/>
              </a:lnSpc>
              <a:buNone/>
            </a:pPr>
            <a:endParaRPr kumimoji="1" lang="zh-CN" altLang="en-US" sz="320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70" y="141605"/>
            <a:ext cx="11372850" cy="652589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矩形 14"/>
          <p:cNvSpPr/>
          <p:nvPr/>
        </p:nvSpPr>
        <p:spPr>
          <a:xfrm rot="5400000">
            <a:off x="1233805" y="-1059180"/>
            <a:ext cx="1300480" cy="3532505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sz="1800">
              <a:latin typeface="文悦古典明朝体 (非商业使用) W5" pitchFamily="50" charset="-122"/>
              <a:ea typeface="文悦古典明朝体 (非商业使用) W5" pitchFamily="50" charset="-122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 rot="5400000">
            <a:off x="1325880" y="-952500"/>
            <a:ext cx="1103630" cy="3334385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sz="1800">
              <a:latin typeface="文悦古典明朝体 (非商业使用) W5" pitchFamily="50" charset="-122"/>
              <a:ea typeface="文悦古典明朝体 (非商业使用) W5" pitchFamily="50" charset="-122"/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10973" y="2189255"/>
            <a:ext cx="785818" cy="785818"/>
          </a:xfrm>
          <a:prstGeom prst="ellipse">
            <a:avLst/>
          </a:prstGeom>
          <a:solidFill>
            <a:srgbClr val="5A5119">
              <a:alpha val="81000"/>
            </a:srgbClr>
          </a:solidFill>
          <a:ln w="12700">
            <a:noFill/>
            <a:prstDash val="dash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ln w="12700">
                  <a:noFill/>
                  <a:prstDash val="solid"/>
                </a:ln>
                <a:solidFill>
                  <a:schemeClr val="bg1"/>
                </a:solidFill>
                <a:latin typeface="方正字迹-吕建德字体" pitchFamily="2" charset="-122"/>
                <a:ea typeface="方正字迹-吕建德字体" pitchFamily="2" charset="-122"/>
              </a:rPr>
              <a:t>壹</a:t>
            </a:r>
            <a:endParaRPr lang="zh-CN" altLang="en-US" sz="4000">
              <a:ln w="12700">
                <a:noFill/>
                <a:prstDash val="solid"/>
              </a:ln>
              <a:solidFill>
                <a:schemeClr val="bg1"/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210185" y="4358640"/>
            <a:ext cx="786765" cy="786130"/>
          </a:xfrm>
          <a:prstGeom prst="ellipse">
            <a:avLst/>
          </a:prstGeom>
          <a:solidFill>
            <a:srgbClr val="5A5119">
              <a:alpha val="81000"/>
            </a:srgbClr>
          </a:solidFill>
          <a:ln w="12700">
            <a:noFill/>
            <a:prstDash val="dash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ln w="12700">
                  <a:noFill/>
                  <a:prstDash val="solid"/>
                </a:ln>
                <a:solidFill>
                  <a:schemeClr val="bg1"/>
                </a:solidFill>
                <a:latin typeface="方正字迹-吕建德字体" pitchFamily="2" charset="-122"/>
                <a:ea typeface="方正字迹-吕建德字体" pitchFamily="2" charset="-122"/>
              </a:rPr>
              <a:t>贰</a:t>
            </a:r>
            <a:endParaRPr lang="zh-CN" altLang="en-US" sz="4000">
              <a:ln w="12700">
                <a:noFill/>
                <a:prstDash val="solid"/>
              </a:ln>
              <a:solidFill>
                <a:schemeClr val="bg1"/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0820" y="291783"/>
            <a:ext cx="3117850" cy="82994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  习  目  标</a:t>
            </a:r>
            <a:endParaRPr lang="zh-CN" altLang="en-US" sz="400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6950" y="2005330"/>
            <a:ext cx="7498080" cy="341249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[审美鉴赏及创造]  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体会孔子及其《论语》的思想。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[语言建构与运用]  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积累重点文言字词，理解文章内容。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19" grpId="0"/>
      <p:bldP spid="2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138430" y="1350645"/>
            <a:ext cx="10504805" cy="48158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</a:t>
            </a:r>
            <a:r>
              <a:rPr lang="zh-CN" altLang="en-US" sz="3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、说明文采和质朴兼备才符合君子修为的句子是</a:t>
            </a:r>
            <a:endParaRPr lang="zh-CN" altLang="en-US" sz="3200" b="1" smtClean="0">
              <a:solidFill>
                <a:schemeClr val="tx1">
                  <a:lumMod val="75000"/>
                  <a:lumOff val="25000"/>
                </a:scheme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lnSpc>
                <a:spcPct val="120000"/>
              </a:lnSpc>
            </a:pPr>
            <a:endParaRPr lang="en-US" altLang="zh-CN" sz="3200" b="1" smtClean="0">
              <a:solidFill>
                <a:schemeClr val="tx1">
                  <a:lumMod val="75000"/>
                  <a:lumOff val="25000"/>
                </a:scheme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2</a:t>
            </a:r>
            <a:r>
              <a:rPr lang="zh-CN" altLang="en-US" sz="3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、强调读书人要树立远大志向，</a:t>
            </a:r>
            <a:endParaRPr lang="zh-CN" altLang="en-US" sz="3200" b="1" smtClean="0">
              <a:solidFill>
                <a:schemeClr val="tx1">
                  <a:lumMod val="75000"/>
                  <a:lumOff val="25000"/>
                </a:scheme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积极承担责任的句子是</a:t>
            </a:r>
            <a:endParaRPr lang="zh-CN" altLang="en-US" sz="3200" b="1" smtClean="0">
              <a:solidFill>
                <a:schemeClr val="tx1">
                  <a:lumMod val="75000"/>
                  <a:lumOff val="25000"/>
                </a:scheme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lnSpc>
                <a:spcPct val="120000"/>
              </a:lnSpc>
            </a:pPr>
            <a:endParaRPr lang="en-US" altLang="zh-CN" sz="3200" b="1" smtClean="0">
              <a:solidFill>
                <a:schemeClr val="tx1">
                  <a:lumMod val="75000"/>
                  <a:lumOff val="25000"/>
                </a:scheme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3</a:t>
            </a:r>
            <a:r>
              <a:rPr lang="zh-CN" altLang="en-US" sz="3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、向别人学习，发扬他人长处弥补自己短处就要做到</a:t>
            </a:r>
            <a:br>
              <a:rPr lang="en-US" altLang="zh-CN" sz="3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</a:br>
            <a:endParaRPr lang="en-US" altLang="zh-CN" sz="3200" b="1" smtClean="0">
              <a:solidFill>
                <a:schemeClr val="tx1">
                  <a:lumMod val="75000"/>
                  <a:lumOff val="25000"/>
                </a:scheme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4</a:t>
            </a:r>
            <a:r>
              <a:rPr lang="zh-CN" altLang="en-US" sz="3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、写出君子小人义利之辨的句子是</a:t>
            </a:r>
            <a:endParaRPr lang="zh-CN" altLang="en-US" sz="3200" b="1" smtClean="0">
              <a:solidFill>
                <a:schemeClr val="tx1">
                  <a:lumMod val="75000"/>
                  <a:lumOff val="25000"/>
                </a:scheme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90170" y="95885"/>
            <a:ext cx="11591925" cy="6490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5.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学习《诗经》的七点好处：</a:t>
            </a:r>
            <a:endParaRPr lang="zh-CN" altLang="en-US" sz="3200">
              <a:latin typeface="微软雅黑" pitchFamily="34" charset="-122"/>
              <a:ea typeface="微软雅黑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                                                          ”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en-US" sz="3200">
              <a:latin typeface="微软雅黑" pitchFamily="34" charset="-122"/>
              <a:ea typeface="微软雅黑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6.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写文章要文采和质朴相得益彰的两句话：  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                            ，                    ”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endParaRPr lang="en-US"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indent="0">
              <a:buNone/>
            </a:pPr>
            <a:r>
              <a:rPr 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7.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一个人如果失去仁爱之心，</a:t>
            </a:r>
            <a:endParaRPr lang="zh-CN" altLang="en-US" sz="3200">
              <a:latin typeface="微软雅黑" pitchFamily="34" charset="-122"/>
              <a:ea typeface="微软雅黑" pitchFamily="34" charset="-122"/>
              <a:cs typeface="微软雅黑" panose="020b0503020204020204" pitchFamily="3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再怎么学习礼乐也没用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3200" b="1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                                  ”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endParaRPr lang="en-US"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indent="0">
              <a:buNone/>
            </a:pPr>
            <a:r>
              <a:rPr 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8.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做到四点才能称得上好学之人，这四点是：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3200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                                                       ”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75260" y="642303"/>
            <a:ext cx="11832590" cy="593915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阅读下面的文言文,完成下列问题。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子日:“饭疏食饮水，曲肱而枕之，乐亦在其中矣。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不义而富且贵，于我如浮云。”(《论语·述而》)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(苏秦)读书欲睡， 引锥自刺其股，血流至足，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曰:“安有说人主,不能出其金玉锦绣，取卿相之尊者乎？”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期年，揣摩成,曰:“此真可以说当世之君矣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......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苏秦曰:“嗟乎!贫穷则父母不子,富贵则亲戚畏惧。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人生世上,势位富贵,盖可以忽乎哉?”(《战国策·秦策》)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宋体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1.为什么苏秦认为不能忽视“势位富贵”？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2.综合上述材料，简析孔子的富贵观与苏秦的富贵观。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317990" y="176530"/>
            <a:ext cx="241808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课下作业</a:t>
            </a:r>
            <a:endParaRPr lang="zh-CN" altLang="en-US" sz="4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27965" y="454660"/>
            <a:ext cx="11189335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endParaRPr lang="en-US" altLang="zh-CN" sz="3200" b="0">
              <a:latin typeface="微软雅黑" pitchFamily="34" charset="-122"/>
              <a:ea typeface="微软雅黑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sz="3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苏秦认为世态炎凉</a:t>
            </a:r>
            <a:r>
              <a:rPr lang="en-US" sz="3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endParaRPr lang="en-US" sz="3600" b="0">
              <a:latin typeface="微软雅黑" pitchFamily="34" charset="-122"/>
              <a:ea typeface="微软雅黑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sz="3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一个人贫穷时连父母都会看不起，</a:t>
            </a:r>
            <a:endParaRPr lang="zh-CN" sz="3600" b="0">
              <a:latin typeface="微软雅黑" pitchFamily="34" charset="-122"/>
              <a:ea typeface="微软雅黑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sz="3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而富贵时连亲戚都感到畏惧，</a:t>
            </a:r>
            <a:endParaRPr lang="zh-CN" sz="36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sz="3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所以不能忽视</a:t>
            </a:r>
            <a:r>
              <a:rPr lang="en-US" sz="3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sz="3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势位富贵</a:t>
            </a:r>
            <a:r>
              <a:rPr lang="en-US" sz="3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sz="3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sz="3200" b="0">
              <a:latin typeface="微软雅黑" pitchFamily="34" charset="-122"/>
              <a:ea typeface="微软雅黑" pitchFamily="34" charset="-122"/>
              <a:cs typeface="微软雅黑" panose="020b0503020204020204" pitchFamily="34" charset="-122"/>
            </a:endParaRPr>
          </a:p>
          <a:p>
            <a:pPr indent="0"/>
            <a:endParaRPr lang="zh-CN" sz="3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en-US" sz="3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endParaRPr lang="en-US" sz="3200" b="0">
              <a:latin typeface="微软雅黑" pitchFamily="34" charset="-122"/>
              <a:ea typeface="微软雅黑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en-US" sz="3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</a:t>
            </a:r>
            <a:r>
              <a:rPr lang="zh-CN" sz="3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孔子的富贵观</a:t>
            </a:r>
            <a:r>
              <a:rPr lang="en-US" sz="3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sz="3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以仁义为重，安贫乐道</a:t>
            </a:r>
            <a:r>
              <a:rPr lang="en-US" sz="3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;</a:t>
            </a:r>
            <a:endParaRPr lang="en-US" sz="36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en-US" sz="3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</a:t>
            </a:r>
            <a:r>
              <a:rPr lang="zh-CN" sz="3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追求富贵要合乎道义。</a:t>
            </a:r>
            <a:endParaRPr lang="zh-CN" sz="36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en-US" sz="3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</a:t>
            </a:r>
            <a:r>
              <a:rPr lang="zh-CN" sz="3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苏秦的富贵观</a:t>
            </a:r>
            <a:r>
              <a:rPr lang="en-US" sz="3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sz="3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以富贵为重，通过个人奋斗以求富贵。
</a:t>
            </a:r>
            <a:endParaRPr lang="zh-CN" altLang="en-US" sz="3600">
              <a:latin typeface="微软雅黑" pitchFamily="34" charset="-122"/>
              <a:ea typeface="微软雅黑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0" y="339090"/>
            <a:ext cx="12171680" cy="655447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 fontAlgn="auto">
              <a:lnSpc>
                <a:spcPts val="336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材料一: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宋体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ts val="336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子贡问政,子曰:“足食，足兵,民信之矣。”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ts val="336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子贡曰:“必不得已而去，于斯三者何先?”曰:“去兵。”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ts val="336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子贡曰:“必不得已而去，于斯二者何先?”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ts val="336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曰：“去食。自古皆有死,民无信不立。”(《论语·颜渊》)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ts val="336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材料二: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ts val="336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齐人伐燕胜之，宣王问曰:“或谓寡人勿取,或谓寡人取之。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ts val="336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以万乘之国伐万乘之国，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ts val="336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五旬而举之,人力不至于此，不取必有天殃。取之,何如?”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ts val="336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孟子对曰:“取之而燕民悦则取之，古之人有行之者，武王是也；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ts val="336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取之而燕民不悦则勿取,古之人有行之者，文王是也。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ts val="336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以万乘之国伐万乘之国,箪食壶浆以迎王师，岂有他哉?避水火也!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ts val="336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如水益深，如火益热,亦运而已矣。”(《孟子·梁惠王下》)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ts val="336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1.材料一中,“足食”和“去食”分别体现了孔子怎样的为政思想？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ts val="336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2.根据材料一和材料二，比较孔子和孟子对待战争的异同。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/>
        </p:nvSpPr>
        <p:spPr>
          <a:xfrm>
            <a:off x="635" y="545465"/>
            <a:ext cx="12191365" cy="59969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足食” 体现了孔子的富民政策,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“去食”体现了得到百姓信任的重要性。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</a:rPr>
              <a:t>（点睛：要结合上下文和所学孔子为政主张分析）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charset="-122"/>
              <a:ea typeface="楷体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同:孔子和孟子对战争的取舍都是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以“民本”(或“百姓的利益”)为出发点的。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异:孔子希望用“仁义"代替战争，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“足食”“民信之”远比用兵重要，先“去兵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表明对战争的否定。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孟子认为只要符合老百姓的意愿和利益，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使百姓远“避水火”，就可以使用战争的手段。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5272405" y="2832735"/>
            <a:ext cx="334772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谢  谢  观  看</a:t>
            </a:r>
            <a:endParaRPr lang="zh-CN" altLang="en-US" sz="4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3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2179300" y="12052300"/>
            <a:ext cx="381000" cy="2794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3655" y="379730"/>
            <a:ext cx="10650855" cy="605853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400">
        <p14:ripple/>
      </p:transition>
    </mc:Choice>
    <mc:Fallback>
      <p:transition spd="slow" advClick="0" advTm="5000">
        <p:fade/>
      </p:transition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924560" y="147955"/>
            <a:ext cx="523494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</a:rPr>
              <a:t>初读课文，整体感知</a:t>
            </a:r>
            <a:endParaRPr lang="zh-CN" altLang="en-US" sz="4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38655" y="129950"/>
            <a:ext cx="785818" cy="785818"/>
          </a:xfrm>
          <a:prstGeom prst="ellipse">
            <a:avLst/>
          </a:prstGeom>
          <a:solidFill>
            <a:srgbClr val="5A5119">
              <a:alpha val="81000"/>
            </a:srgbClr>
          </a:solidFill>
          <a:ln w="12700">
            <a:noFill/>
            <a:prstDash val="dash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ln w="12700">
                  <a:noFill/>
                  <a:prstDash val="solid"/>
                </a:ln>
                <a:solidFill>
                  <a:schemeClr val="bg1"/>
                </a:solidFill>
                <a:latin typeface="方正字迹-吕建德字体" pitchFamily="2" charset="-122"/>
                <a:ea typeface="方正字迹-吕建德字体" pitchFamily="2" charset="-122"/>
              </a:rPr>
              <a:t>壹</a:t>
            </a:r>
            <a:endParaRPr lang="zh-CN" altLang="en-US" sz="4000">
              <a:ln w="12700">
                <a:noFill/>
                <a:prstDash val="solid"/>
              </a:ln>
              <a:solidFill>
                <a:schemeClr val="bg1"/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8430" y="1715770"/>
            <a:ext cx="7498080" cy="407670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子曰：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君子食无求饱，居无求安，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敏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于事而慎于言，</a:t>
            </a:r>
            <a:r>
              <a:rPr lang="zh-CN" altLang="en-US" sz="36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就</a:t>
            </a:r>
            <a:r>
              <a:rPr lang="zh-CN" altLang="en-US" sz="36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有道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而正焉，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可谓好学也已。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（《学而》）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子曰：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</a:t>
            </a:r>
            <a:r>
              <a:rPr lang="zh-CN" altLang="en-US" sz="36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而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不仁，</a:t>
            </a:r>
            <a:r>
              <a:rPr lang="zh-CN" altLang="en-US" sz="36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如礼何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？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人而不仁，如</a:t>
            </a:r>
            <a:r>
              <a:rPr lang="zh-CN" altLang="en-US" sz="36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乐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何？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（《八佾》）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" name="Freeform: Shape 10"/>
          <p:cNvSpPr/>
          <p:nvPr/>
        </p:nvSpPr>
        <p:spPr bwMode="auto">
          <a:xfrm>
            <a:off x="254000" y="0"/>
            <a:ext cx="2514600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论 语</a:t>
            </a:r>
            <a:endParaRPr lang="zh-CN" altLang="en-US" sz="3600" b="1">
              <a:solidFill>
                <a:schemeClr val="bg1"/>
              </a:solidFill>
              <a:latin typeface="楷体" charset="-122"/>
              <a:ea typeface="楷体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8275" y="1219518"/>
            <a:ext cx="11854815" cy="540575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子曰：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朝闻</a:t>
            </a:r>
            <a:r>
              <a:rPr lang="zh-CN" altLang="en-US" sz="36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道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，夕死可矣。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（《里仁》）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微软雅黑" panose="020b0503020204020204" pitchFamily="34" charset="-122"/>
              <a:sym typeface="+mn-ea"/>
            </a:endParaRPr>
          </a:p>
          <a:p>
            <a:pPr algn="l">
              <a:lnSpc>
                <a:spcPct val="120000"/>
              </a:lnSpc>
            </a:pP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子曰：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君子</a:t>
            </a:r>
            <a:r>
              <a:rPr lang="zh-CN" altLang="en-US" sz="36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喻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于义，小人喻于利。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（《里仁》）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子曰：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见</a:t>
            </a:r>
            <a:r>
              <a:rPr lang="zh-CN" altLang="en-US" sz="36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贤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思齐焉，见不贤而内自省也。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（《里仁》）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子曰：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36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质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胜</a:t>
            </a:r>
            <a:r>
              <a:rPr lang="zh-CN" altLang="en-US" sz="36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则野，文胜质则</a:t>
            </a:r>
            <a:r>
              <a:rPr lang="zh-CN" altLang="en-US" sz="36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史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文质彬彬，然后</a:t>
            </a:r>
            <a:r>
              <a:rPr lang="zh-CN" altLang="en-US" sz="36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君子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（《雍也》）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椭圆 3"/>
          <p:cNvSpPr/>
          <p:nvPr/>
        </p:nvSpPr>
        <p:spPr>
          <a:xfrm>
            <a:off x="138655" y="129950"/>
            <a:ext cx="785818" cy="785818"/>
          </a:xfrm>
          <a:prstGeom prst="ellipse">
            <a:avLst/>
          </a:prstGeom>
          <a:solidFill>
            <a:srgbClr val="5A5119">
              <a:alpha val="81000"/>
            </a:srgbClr>
          </a:solidFill>
          <a:ln w="12700">
            <a:noFill/>
            <a:prstDash val="dash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ln w="12700">
                  <a:noFill/>
                  <a:prstDash val="solid"/>
                </a:ln>
                <a:solidFill>
                  <a:schemeClr val="bg1"/>
                </a:solidFill>
                <a:latin typeface="方正字迹-吕建德字体" pitchFamily="2" charset="-122"/>
                <a:ea typeface="方正字迹-吕建德字体" pitchFamily="2" charset="-122"/>
              </a:rPr>
              <a:t>贰</a:t>
            </a:r>
            <a:endParaRPr lang="zh-CN" altLang="en-US" sz="4000">
              <a:ln w="12700">
                <a:noFill/>
                <a:prstDash val="solid"/>
              </a:ln>
              <a:solidFill>
                <a:schemeClr val="bg1"/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36015" y="147955"/>
            <a:ext cx="523494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</a:rPr>
              <a:t>自读课文，疏通文意</a:t>
            </a:r>
            <a:endParaRPr lang="zh-CN" altLang="en-US" sz="4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17905" y="2606675"/>
            <a:ext cx="600710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6000" b="0">
                <a:ea typeface="宋体" panose="02010600030101010101" pitchFamily="2" charset="-122"/>
              </a:rPr>
              <a:t>结合课下注释，</a:t>
            </a:r>
            <a:endParaRPr lang="zh-CN" sz="6000" b="0">
              <a:ea typeface="宋体" pitchFamily="2" charset="-122"/>
            </a:endParaRPr>
          </a:p>
          <a:p>
            <a:pPr indent="0"/>
            <a:r>
              <a:rPr lang="zh-CN" sz="6000" b="0">
                <a:ea typeface="宋体" panose="02010600030101010101" pitchFamily="2" charset="-122"/>
              </a:rPr>
              <a:t>翻译文章内容。</a:t>
            </a:r>
            <a:endParaRPr lang="zh-CN" altLang="en-US" sz="3600"/>
          </a:p>
          <a:p>
            <a:pPr algn="r"/>
            <a:r>
              <a:rPr lang="zh-CN" altLang="en-US" sz="4000">
                <a:latin typeface="宋体" panose="02010600030101010101" pitchFamily="2" charset="-122"/>
                <a:ea typeface="宋体" panose="02010600030101010101" pitchFamily="2" charset="-122"/>
              </a:rPr>
              <a:t>（前六章）</a:t>
            </a:r>
            <a:endParaRPr lang="zh-CN" altLang="en-US" sz="400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椭圆 3"/>
          <p:cNvSpPr/>
          <p:nvPr/>
        </p:nvSpPr>
        <p:spPr>
          <a:xfrm>
            <a:off x="138655" y="129950"/>
            <a:ext cx="785818" cy="785818"/>
          </a:xfrm>
          <a:prstGeom prst="ellipse">
            <a:avLst/>
          </a:prstGeom>
          <a:solidFill>
            <a:srgbClr val="5A5119">
              <a:alpha val="81000"/>
            </a:srgbClr>
          </a:solidFill>
          <a:ln w="12700">
            <a:noFill/>
            <a:prstDash val="dash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ln w="12700">
                  <a:noFill/>
                  <a:prstDash val="solid"/>
                </a:ln>
                <a:solidFill>
                  <a:schemeClr val="bg1"/>
                </a:solidFill>
                <a:latin typeface="方正字迹-吕建德字体" pitchFamily="2" charset="-122"/>
                <a:ea typeface="方正字迹-吕建德字体" pitchFamily="2" charset="-122"/>
              </a:rPr>
              <a:t>叁</a:t>
            </a:r>
            <a:endParaRPr lang="zh-CN" altLang="en-US" sz="4000">
              <a:ln w="12700">
                <a:noFill/>
                <a:prstDash val="solid"/>
              </a:ln>
              <a:solidFill>
                <a:schemeClr val="bg1"/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36015" y="147955"/>
            <a:ext cx="523494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</a:rPr>
              <a:t>自读反馈，夯实基础</a:t>
            </a:r>
            <a:endParaRPr lang="zh-CN" altLang="en-US" sz="4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17905" y="2606675"/>
            <a:ext cx="600710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6000" b="0">
                <a:ea typeface="宋体" panose="02010600030101010101" pitchFamily="2" charset="-122"/>
              </a:rPr>
              <a:t>结合课下注释，</a:t>
            </a:r>
            <a:endParaRPr lang="zh-CN" sz="6000" b="0">
              <a:ea typeface="宋体" panose="02010600030101010101" pitchFamily="2" charset="-122"/>
            </a:endParaRPr>
          </a:p>
          <a:p>
            <a:pPr indent="0"/>
            <a:r>
              <a:rPr lang="zh-CN" sz="6000" b="0">
                <a:ea typeface="宋体" panose="02010600030101010101" pitchFamily="2" charset="-122"/>
              </a:rPr>
              <a:t>翻译文章内容。</a:t>
            </a:r>
            <a:endParaRPr lang="zh-CN" altLang="en-US" sz="3600"/>
          </a:p>
          <a:p>
            <a:pPr algn="r"/>
            <a:r>
              <a:rPr lang="zh-CN" altLang="en-US" sz="4000">
                <a:latin typeface="宋体" panose="02010600030101010101" pitchFamily="2" charset="-122"/>
                <a:ea typeface="宋体" panose="02010600030101010101" pitchFamily="2" charset="-122"/>
              </a:rPr>
              <a:t>（前六章）</a:t>
            </a:r>
            <a:endParaRPr lang="zh-CN" altLang="en-US" sz="4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椭圆 3"/>
          <p:cNvSpPr/>
          <p:nvPr/>
        </p:nvSpPr>
        <p:spPr>
          <a:xfrm>
            <a:off x="138655" y="129950"/>
            <a:ext cx="785818" cy="785818"/>
          </a:xfrm>
          <a:prstGeom prst="ellipse">
            <a:avLst/>
          </a:prstGeom>
          <a:solidFill>
            <a:srgbClr val="5A5119">
              <a:alpha val="81000"/>
            </a:srgbClr>
          </a:solidFill>
          <a:ln w="12700">
            <a:noFill/>
            <a:prstDash val="dash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ln w="12700">
                  <a:noFill/>
                  <a:prstDash val="solid"/>
                </a:ln>
                <a:solidFill>
                  <a:schemeClr val="bg1"/>
                </a:solidFill>
                <a:latin typeface="方正字迹-吕建德字体" pitchFamily="2" charset="-122"/>
                <a:ea typeface="方正字迹-吕建德字体" pitchFamily="2" charset="-122"/>
              </a:rPr>
              <a:t>肆</a:t>
            </a:r>
            <a:endParaRPr lang="zh-CN" altLang="en-US" sz="4000">
              <a:ln w="12700">
                <a:noFill/>
                <a:prstDash val="solid"/>
              </a:ln>
              <a:solidFill>
                <a:schemeClr val="bg1"/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36015" y="147955"/>
            <a:ext cx="523494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</a:rPr>
              <a:t>品读鉴赏，合作探究</a:t>
            </a:r>
            <a:endParaRPr lang="zh-CN" altLang="en-US" sz="4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39090" y="2240280"/>
            <a:ext cx="622300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0">
                <a:latin typeface="微软雅黑" panose="020b0503020204020204" pitchFamily="34" charset="-122"/>
                <a:ea typeface="微软雅黑" panose="020b0503020204020204" pitchFamily="34" charset="-122"/>
              </a:rPr>
              <a:t>《论语》十二章</a:t>
            </a:r>
            <a:endParaRPr lang="zh-CN" sz="3600" b="0">
              <a:latin typeface="微软雅黑" pitchFamily="34" charset="-122"/>
              <a:ea typeface="微软雅黑" pitchFamily="34" charset="-122"/>
            </a:endParaRPr>
          </a:p>
          <a:p>
            <a:pPr indent="0"/>
            <a:endParaRPr lang="zh-CN" sz="36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/>
            <a:r>
              <a:rPr lang="zh-CN" sz="3600" b="0">
                <a:latin typeface="微软雅黑" panose="020b0503020204020204" pitchFamily="34" charset="-122"/>
                <a:ea typeface="微软雅黑" panose="020b0503020204020204" pitchFamily="34" charset="-122"/>
              </a:rPr>
              <a:t>主要涉及了哪些方面的内容？</a:t>
            </a:r>
            <a:endParaRPr lang="zh-CN" sz="36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/>
            <a:endParaRPr lang="zh-CN" sz="36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/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请概括前六章的主要观点。</a:t>
            </a:r>
            <a:endParaRPr lang="zh-CN" altLang="en-US" sz="36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PPT定制1801380800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1684B"/>
      </a:accent1>
      <a:accent2>
        <a:srgbClr val="9BBD8E"/>
      </a:accent2>
      <a:accent3>
        <a:srgbClr val="B1815B"/>
      </a:accent3>
      <a:accent4>
        <a:srgbClr val="51684B"/>
      </a:accent4>
      <a:accent5>
        <a:srgbClr val="9BBD8E"/>
      </a:accent5>
      <a:accent6>
        <a:srgbClr val="B1815B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Template>千图</Template>
  <Company/>
  <PresentationFormat>宽屏</PresentationFormat>
  <Paragraphs>261</Paragraphs>
  <Slides>36</Slides>
  <Notes>31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baseType="lpstr" size="48">
      <vt:lpstr>Arial</vt:lpstr>
      <vt:lpstr>微软雅黑</vt:lpstr>
      <vt:lpstr>方正字迹-吕建德字体</vt:lpstr>
      <vt:lpstr>等线 Light</vt:lpstr>
      <vt:lpstr>等线</vt:lpstr>
      <vt:lpstr>Calibri</vt:lpstr>
      <vt:lpstr>仿宋</vt:lpstr>
      <vt:lpstr>文悦古典明朝体 (非商业使用) W5</vt:lpstr>
      <vt:lpstr>楷体</vt:lpstr>
      <vt:lpstr>宋体</vt:lpstr>
      <vt:lpstr>华文新魏</vt:lpstr>
      <vt:lpstr>PPT定制1801380800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演示文稿9</dc:title>
  <cp:category>模板</cp:category>
  <dc:creator>柚子设计</dc:creator>
  <cp:keywords>MC-PPT模板</cp:keywords>
  <cp:lastModifiedBy>宁静致远</cp:lastModifiedBy>
  <cp:revision>108</cp:revision>
  <dcterms:created xsi:type="dcterms:W3CDTF">2017-11-13T03:50:00Z</dcterms:created>
  <dcterms:modified xsi:type="dcterms:W3CDTF">2020-09-03T04:24:51Z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2052-11.3.0.9228</vt:lpwstr>
  </property>
</Properties>
</file>