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theme/theme6.xml" ContentType="application/vnd.openxmlformats-officedocument.theme+xml"/>
  <Override PartName="/ppt/slideLayouts/slideLayout17.xml" ContentType="application/vnd.openxmlformats-officedocument.presentationml.slideLayout+xml"/>
  <Override PartName="/ppt/theme/theme7.xml" ContentType="application/vnd.openxmlformats-officedocument.theme+xml"/>
  <Override PartName="/ppt/slideLayouts/slideLayout18.xml" ContentType="application/vnd.openxmlformats-officedocument.presentationml.slideLayout+xml"/>
  <Override PartName="/ppt/theme/theme8.xml" ContentType="application/vnd.openxmlformats-officedocument.theme+xml"/>
  <Override PartName="/ppt/slideLayouts/slideLayout19.xml" ContentType="application/vnd.openxmlformats-officedocument.presentationml.slideLayout+xml"/>
  <Override PartName="/ppt/theme/theme9.xml" ContentType="application/vnd.openxmlformats-officedocument.theme+xml"/>
  <Override PartName="/ppt/slideLayouts/slideLayout20.xml" ContentType="application/vnd.openxmlformats-officedocument.presentationml.slideLayout+xml"/>
  <Override PartName="/ppt/theme/theme10.xml" ContentType="application/vnd.openxmlformats-officedocument.theme+xml"/>
  <Override PartName="/ppt/slideLayouts/slideLayout21.xml" ContentType="application/vnd.openxmlformats-officedocument.presentationml.slideLayout+xml"/>
  <Override PartName="/ppt/theme/theme11.xml" ContentType="application/vnd.openxmlformats-officedocument.theme+xml"/>
  <Override PartName="/ppt/slideLayouts/slideLayout22.xml" ContentType="application/vnd.openxmlformats-officedocument.presentationml.slideLayout+xml"/>
  <Override PartName="/ppt/theme/theme12.xml" ContentType="application/vnd.openxmlformats-officedocument.theme+xml"/>
  <Override PartName="/ppt/slideLayouts/slideLayout23.xml" ContentType="application/vnd.openxmlformats-officedocument.presentationml.slideLayout+xml"/>
  <Override PartName="/ppt/theme/theme13.xml" ContentType="application/vnd.openxmlformats-officedocument.theme+xml"/>
  <Override PartName="/ppt/slideLayouts/slideLayout24.xml" ContentType="application/vnd.openxmlformats-officedocument.presentationml.slideLayout+xml"/>
  <Override PartName="/ppt/theme/theme14.xml" ContentType="application/vnd.openxmlformats-officedocument.theme+xml"/>
  <Override PartName="/ppt/slideLayouts/slideLayout25.xml" ContentType="application/vnd.openxmlformats-officedocument.presentationml.slideLayout+xml"/>
  <Override PartName="/ppt/theme/theme15.xml" ContentType="application/vnd.openxmlformats-officedocument.theme+xml"/>
  <Override PartName="/ppt/slideLayouts/slideLayout26.xml" ContentType="application/vnd.openxmlformats-officedocument.presentationml.slideLayout+xml"/>
  <Override PartName="/ppt/theme/theme16.xml" ContentType="application/vnd.openxmlformats-officedocument.theme+xml"/>
  <Override PartName="/ppt/slideLayouts/slideLayout27.xml" ContentType="application/vnd.openxmlformats-officedocument.presentationml.slideLayout+xml"/>
  <Override PartName="/ppt/theme/theme17.xml" ContentType="application/vnd.openxmlformats-officedocument.theme+xml"/>
  <Override PartName="/ppt/slideLayouts/slideLayout28.xml" ContentType="application/vnd.openxmlformats-officedocument.presentationml.slideLayout+xml"/>
  <Override PartName="/ppt/theme/theme18.xml" ContentType="application/vnd.openxmlformats-officedocument.theme+xml"/>
  <Override PartName="/ppt/slideLayouts/slideLayout29.xml" ContentType="application/vnd.openxmlformats-officedocument.presentationml.slideLayout+xml"/>
  <Override PartName="/ppt/theme/theme19.xml" ContentType="application/vnd.openxmlformats-officedocument.theme+xml"/>
  <Override PartName="/ppt/slideLayouts/slideLayout30.xml" ContentType="application/vnd.openxmlformats-officedocument.presentationml.slideLayout+xml"/>
  <Override PartName="/ppt/theme/theme20.xml" ContentType="application/vnd.openxmlformats-officedocument.theme+xml"/>
  <Override PartName="/ppt/slideLayouts/slideLayout31.xml" ContentType="application/vnd.openxmlformats-officedocument.presentationml.slideLayout+xml"/>
  <Override PartName="/ppt/theme/theme21.xml" ContentType="application/vnd.openxmlformats-officedocument.theme+xml"/>
  <Override PartName="/ppt/slideLayouts/slideLayout32.xml" ContentType="application/vnd.openxmlformats-officedocument.presentationml.slideLayout+xml"/>
  <Override PartName="/ppt/theme/theme2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63" r:id="rId3"/>
    <p:sldMasterId id="2147483665" r:id="rId4"/>
    <p:sldMasterId id="2147483667" r:id="rId5"/>
    <p:sldMasterId id="2147483669" r:id="rId6"/>
    <p:sldMasterId id="2147483671" r:id="rId7"/>
    <p:sldMasterId id="2147483673" r:id="rId8"/>
    <p:sldMasterId id="2147483675" r:id="rId9"/>
    <p:sldMasterId id="2147483677" r:id="rId10"/>
    <p:sldMasterId id="2147483679" r:id="rId11"/>
    <p:sldMasterId id="2147483681" r:id="rId12"/>
    <p:sldMasterId id="2147483683" r:id="rId13"/>
    <p:sldMasterId id="2147483685" r:id="rId14"/>
    <p:sldMasterId id="2147483687" r:id="rId15"/>
    <p:sldMasterId id="2147483689" r:id="rId16"/>
    <p:sldMasterId id="2147483691" r:id="rId17"/>
    <p:sldMasterId id="2147483693" r:id="rId18"/>
    <p:sldMasterId id="2147483695" r:id="rId19"/>
    <p:sldMasterId id="2147483697" r:id="rId20"/>
    <p:sldMasterId id="2147483699" r:id="rId21"/>
    <p:sldMasterId id="2147483701" r:id="rId22"/>
  </p:sldMasterIdLst>
  <p:sldIdLst>
    <p:sldId id="259" r:id="rId23"/>
    <p:sldId id="262" r:id="rId24"/>
    <p:sldId id="265" r:id="rId25"/>
    <p:sldId id="268" r:id="rId26"/>
    <p:sldId id="271" r:id="rId27"/>
    <p:sldId id="274" r:id="rId28"/>
    <p:sldId id="277" r:id="rId29"/>
    <p:sldId id="280" r:id="rId30"/>
    <p:sldId id="283" r:id="rId31"/>
    <p:sldId id="286" r:id="rId32"/>
    <p:sldId id="289" r:id="rId33"/>
    <p:sldId id="292" r:id="rId34"/>
    <p:sldId id="295" r:id="rId35"/>
    <p:sldId id="298" r:id="rId36"/>
    <p:sldId id="301" r:id="rId37"/>
    <p:sldId id="304" r:id="rId38"/>
    <p:sldId id="307" r:id="rId39"/>
    <p:sldId id="310" r:id="rId40"/>
    <p:sldId id="313" r:id="rId41"/>
    <p:sldId id="316" r:id="rId42"/>
    <p:sldId id="319" r:id="rId43"/>
  </p:sldIdLst>
  <p:sldSz cx="9144000" cy="6858000" type="screen4x3"/>
  <p:notesSz cx="6858000" cy="9144000"/>
  <p:custDataLst>
    <p:tags r:id="rId44"/>
  </p:custDataLst>
  <p:defaultTextStyle>
    <a:defPPr>
      <a:defRPr lang="en-US" smtId="4294967295"/>
    </a:defPPr>
    <a:lvl1pPr marL="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9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4.xml"/><Relationship Id="rId39" Type="http://schemas.openxmlformats.org/officeDocument/2006/relationships/slide" Target="slides/slide17.xml"/><Relationship Id="rId3" Type="http://schemas.openxmlformats.org/officeDocument/2006/relationships/slideMaster" Target="slideMasters/slideMaster3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12.xml"/><Relationship Id="rId42" Type="http://schemas.openxmlformats.org/officeDocument/2006/relationships/slide" Target="slides/slide20.xml"/><Relationship Id="rId47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3.xml"/><Relationship Id="rId33" Type="http://schemas.openxmlformats.org/officeDocument/2006/relationships/slide" Target="slides/slide11.xml"/><Relationship Id="rId38" Type="http://schemas.openxmlformats.org/officeDocument/2006/relationships/slide" Target="slides/slide16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Master" Target="slideMasters/slideMaster20.xml"/><Relationship Id="rId29" Type="http://schemas.openxmlformats.org/officeDocument/2006/relationships/slide" Target="slides/slide7.xml"/><Relationship Id="rId41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2.xml"/><Relationship Id="rId32" Type="http://schemas.openxmlformats.org/officeDocument/2006/relationships/slide" Target="slides/slide10.xml"/><Relationship Id="rId37" Type="http://schemas.openxmlformats.org/officeDocument/2006/relationships/slide" Target="slides/slide15.xml"/><Relationship Id="rId40" Type="http://schemas.openxmlformats.org/officeDocument/2006/relationships/slide" Target="slides/slide18.xml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1.xml"/><Relationship Id="rId28" Type="http://schemas.openxmlformats.org/officeDocument/2006/relationships/slide" Target="slides/slide6.xml"/><Relationship Id="rId36" Type="http://schemas.openxmlformats.org/officeDocument/2006/relationships/slide" Target="slides/slide14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9.xml"/><Relationship Id="rId44" Type="http://schemas.openxmlformats.org/officeDocument/2006/relationships/tags" Target="tags/tag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" Target="slides/slide5.xml"/><Relationship Id="rId30" Type="http://schemas.openxmlformats.org/officeDocument/2006/relationships/slide" Target="slides/slide8.xml"/><Relationship Id="rId35" Type="http://schemas.openxmlformats.org/officeDocument/2006/relationships/slide" Target="slides/slide13.xml"/><Relationship Id="rId43" Type="http://schemas.openxmlformats.org/officeDocument/2006/relationships/slide" Target="slides/slide21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805EA9B2-7A29-4C71-981B-7A445D3643C4}" type="datetimeFigureOut">
              <a:rPr lang="en-US" smtClean="0" smtId="4294967295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9C1DDA8-3C46-4CBC-9195-57D885454C77}" type="datetimeFigureOut">
              <a:rPr lang="en-US" smtClean="0" smtId="4294967295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DC70977-5445-4A1C-A303-18FB834A4C53}" type="datetimeFigureOut">
              <a:rPr lang="en-US" smtClean="0" smtId="4294967295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79D64E5-6459-4115-8A0E-2918E9FD92EF}" type="datetimeFigureOut">
              <a:rPr lang="en-US" smtClean="0" smtId="4294967295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 smtId="429496729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 smtId="4294967295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 smtId="4294967295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 smtId="4294967295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 smtId="4294967295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 smtId="4294967295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 smtId="4294967295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 smtId="4294967295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 smtId="4294967295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 smtId="429496729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0A0C86B-B6A6-41B1-8CE8-C909E7C82C0D}" type="datetimeFigureOut">
              <a:rPr lang="en-US" smtClean="0" smtId="4294967295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 smtId="4294967295"/>
            </a:lvl1pPr>
            <a:lvl2pPr>
              <a:defRPr sz="2400" smtId="4294967295"/>
            </a:lvl2pPr>
            <a:lvl3pPr>
              <a:defRPr sz="2000" smtId="4294967295"/>
            </a:lvl3pPr>
            <a:lvl4pPr>
              <a:defRPr sz="1800" smtId="4294967295"/>
            </a:lvl4pPr>
            <a:lvl5pPr>
              <a:defRPr sz="1800" smtId="4294967295"/>
            </a:lvl5pPr>
            <a:lvl6pPr>
              <a:defRPr sz="1800" smtId="4294967295"/>
            </a:lvl6pPr>
            <a:lvl7pPr>
              <a:defRPr sz="1800" smtId="4294967295"/>
            </a:lvl7pPr>
            <a:lvl8pPr>
              <a:defRPr sz="1800" smtId="4294967295"/>
            </a:lvl8pPr>
            <a:lvl9pPr>
              <a:defRPr sz="1800" smtId="4294967295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 smtId="4294967295"/>
            </a:lvl1pPr>
            <a:lvl2pPr>
              <a:defRPr sz="2400" smtId="4294967295"/>
            </a:lvl2pPr>
            <a:lvl3pPr>
              <a:defRPr sz="2000" smtId="4294967295"/>
            </a:lvl3pPr>
            <a:lvl4pPr>
              <a:defRPr sz="1800" smtId="4294967295"/>
            </a:lvl4pPr>
            <a:lvl5pPr>
              <a:defRPr sz="1800" smtId="4294967295"/>
            </a:lvl5pPr>
            <a:lvl6pPr>
              <a:defRPr sz="1800" smtId="4294967295"/>
            </a:lvl6pPr>
            <a:lvl7pPr>
              <a:defRPr sz="1800" smtId="4294967295"/>
            </a:lvl7pPr>
            <a:lvl8pPr>
              <a:defRPr sz="1800" smtId="4294967295"/>
            </a:lvl8pPr>
            <a:lvl9pPr>
              <a:defRPr sz="1800" smtId="4294967295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6642BA99-66A6-41AB-AEFF-22A2CAB1EA97}" type="datetimeFigureOut">
              <a:rPr lang="en-US" smtClean="0" smtId="4294967295"/>
              <a:t>9/24/2018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 smtId="4294967295"/>
            </a:lvl1pPr>
            <a:lvl2pPr marL="457200" indent="0">
              <a:buNone/>
              <a:defRPr sz="2000" b="1" smtId="4294967295"/>
            </a:lvl2pPr>
            <a:lvl3pPr marL="914400" indent="0">
              <a:buNone/>
              <a:defRPr sz="1800" b="1" smtId="4294967295"/>
            </a:lvl3pPr>
            <a:lvl4pPr marL="1371600" indent="0">
              <a:buNone/>
              <a:defRPr sz="1600" b="1" smtId="4294967295"/>
            </a:lvl4pPr>
            <a:lvl5pPr marL="1828800" indent="0">
              <a:buNone/>
              <a:defRPr sz="1600" b="1" smtId="4294967295"/>
            </a:lvl5pPr>
            <a:lvl6pPr marL="2286000" indent="0">
              <a:buNone/>
              <a:defRPr sz="1600" b="1" smtId="4294967295"/>
            </a:lvl6pPr>
            <a:lvl7pPr marL="2743200" indent="0">
              <a:buNone/>
              <a:defRPr sz="1600" b="1" smtId="4294967295"/>
            </a:lvl7pPr>
            <a:lvl8pPr marL="3200400" indent="0">
              <a:buNone/>
              <a:defRPr sz="1600" b="1" smtId="4294967295"/>
            </a:lvl8pPr>
            <a:lvl9pPr marL="3657600" indent="0">
              <a:buNone/>
              <a:defRPr sz="1600" b="1" smtId="4294967295"/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 smtId="4294967295"/>
            </a:lvl1pPr>
            <a:lvl2pPr>
              <a:defRPr sz="2000" smtId="4294967295"/>
            </a:lvl2pPr>
            <a:lvl3pPr>
              <a:defRPr sz="1800" smtId="4294967295"/>
            </a:lvl3pPr>
            <a:lvl4pPr>
              <a:defRPr sz="1600" smtId="4294967295"/>
            </a:lvl4pPr>
            <a:lvl5pPr>
              <a:defRPr sz="1600" smtId="4294967295"/>
            </a:lvl5pPr>
            <a:lvl6pPr>
              <a:defRPr sz="1600" smtId="4294967295"/>
            </a:lvl6pPr>
            <a:lvl7pPr>
              <a:defRPr sz="1600" smtId="4294967295"/>
            </a:lvl7pPr>
            <a:lvl8pPr>
              <a:defRPr sz="1600" smtId="4294967295"/>
            </a:lvl8pPr>
            <a:lvl9pPr>
              <a:defRPr sz="1600" smtId="4294967295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 smtId="4294967295"/>
            </a:lvl1pPr>
            <a:lvl2pPr marL="457200" indent="0">
              <a:buNone/>
              <a:defRPr sz="2000" b="1" smtId="4294967295"/>
            </a:lvl2pPr>
            <a:lvl3pPr marL="914400" indent="0">
              <a:buNone/>
              <a:defRPr sz="1800" b="1" smtId="4294967295"/>
            </a:lvl3pPr>
            <a:lvl4pPr marL="1371600" indent="0">
              <a:buNone/>
              <a:defRPr sz="1600" b="1" smtId="4294967295"/>
            </a:lvl4pPr>
            <a:lvl5pPr marL="1828800" indent="0">
              <a:buNone/>
              <a:defRPr sz="1600" b="1" smtId="4294967295"/>
            </a:lvl5pPr>
            <a:lvl6pPr marL="2286000" indent="0">
              <a:buNone/>
              <a:defRPr sz="1600" b="1" smtId="4294967295"/>
            </a:lvl6pPr>
            <a:lvl7pPr marL="2743200" indent="0">
              <a:buNone/>
              <a:defRPr sz="1600" b="1" smtId="4294967295"/>
            </a:lvl7pPr>
            <a:lvl8pPr marL="3200400" indent="0">
              <a:buNone/>
              <a:defRPr sz="1600" b="1" smtId="4294967295"/>
            </a:lvl8pPr>
            <a:lvl9pPr marL="3657600" indent="0">
              <a:buNone/>
              <a:defRPr sz="1600" b="1" smtId="4294967295"/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 smtId="4294967295"/>
            </a:lvl1pPr>
            <a:lvl2pPr>
              <a:defRPr sz="2000" smtId="4294967295"/>
            </a:lvl2pPr>
            <a:lvl3pPr>
              <a:defRPr sz="1800" smtId="4294967295"/>
            </a:lvl3pPr>
            <a:lvl4pPr>
              <a:defRPr sz="1600" smtId="4294967295"/>
            </a:lvl4pPr>
            <a:lvl5pPr>
              <a:defRPr sz="1600" smtId="4294967295"/>
            </a:lvl5pPr>
            <a:lvl6pPr>
              <a:defRPr sz="1600" smtId="4294967295"/>
            </a:lvl6pPr>
            <a:lvl7pPr>
              <a:defRPr sz="1600" smtId="4294967295"/>
            </a:lvl7pPr>
            <a:lvl8pPr>
              <a:defRPr sz="1600" smtId="4294967295"/>
            </a:lvl8pPr>
            <a:lvl9pPr>
              <a:defRPr sz="1600" smtId="4294967295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F0671B4D-9D04-4E43-9B08-836E2326D40B}" type="datetimeFigureOut">
              <a:rPr lang="en-US" smtClean="0" smtId="4294967295"/>
              <a:t>9/24/2018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D8B426DA-D4F5-453F-8024-E5DD11BBCD59}" type="datetimeFigureOut">
              <a:rPr lang="en-US" smtClean="0" smtId="4294967295"/>
              <a:t>9/24/2018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0EECF513-DE6A-4654-8ABB-8CBEB1EB5A3A}" type="datetimeFigureOut">
              <a:rPr lang="en-US" smtClean="0" smtId="4294967295"/>
              <a:t>9/24/2018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 smtId="429496729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 smtId="4294967295"/>
            </a:lvl1pPr>
            <a:lvl2pPr>
              <a:defRPr sz="2800" smtId="4294967295"/>
            </a:lvl2pPr>
            <a:lvl3pPr>
              <a:defRPr sz="2400" smtId="4294967295"/>
            </a:lvl3pPr>
            <a:lvl4pPr>
              <a:defRPr sz="2000" smtId="4294967295"/>
            </a:lvl4pPr>
            <a:lvl5pPr>
              <a:defRPr sz="2000" smtId="4294967295"/>
            </a:lvl5pPr>
            <a:lvl6pPr>
              <a:defRPr sz="2000" smtId="4294967295"/>
            </a:lvl6pPr>
            <a:lvl7pPr>
              <a:defRPr sz="2000" smtId="4294967295"/>
            </a:lvl7pPr>
            <a:lvl8pPr>
              <a:defRPr sz="2000" smtId="4294967295"/>
            </a:lvl8pPr>
            <a:lvl9pPr>
              <a:defRPr sz="2000" smtId="4294967295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 smtId="4294967295"/>
            </a:lvl1pPr>
            <a:lvl2pPr marL="457200" indent="0">
              <a:buNone/>
              <a:defRPr sz="1200" smtId="4294967295"/>
            </a:lvl2pPr>
            <a:lvl3pPr marL="914400" indent="0">
              <a:buNone/>
              <a:defRPr sz="1000" smtId="4294967295"/>
            </a:lvl3pPr>
            <a:lvl4pPr marL="1371600" indent="0">
              <a:buNone/>
              <a:defRPr sz="900" smtId="4294967295"/>
            </a:lvl4pPr>
            <a:lvl5pPr marL="1828800" indent="0">
              <a:buNone/>
              <a:defRPr sz="900" smtId="4294967295"/>
            </a:lvl5pPr>
            <a:lvl6pPr marL="2286000" indent="0">
              <a:buNone/>
              <a:defRPr sz="900" smtId="4294967295"/>
            </a:lvl6pPr>
            <a:lvl7pPr marL="2743200" indent="0">
              <a:buNone/>
              <a:defRPr sz="900" smtId="4294967295"/>
            </a:lvl7pPr>
            <a:lvl8pPr marL="3200400" indent="0">
              <a:buNone/>
              <a:defRPr sz="900" smtId="4294967295"/>
            </a:lvl8pPr>
            <a:lvl9pPr marL="3657600" indent="0">
              <a:buNone/>
              <a:defRPr sz="900" smtId="4294967295"/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BA1E8B61-2E10-410F-9AAF-E8A290B7CACE}" type="datetimeFigureOut">
              <a:rPr lang="en-US" smtClean="0" smtId="4294967295"/>
              <a:t>9/24/2018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 smtId="429496729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 smtId="4294967295"/>
            </a:lvl1pPr>
            <a:lvl2pPr marL="457200" indent="0">
              <a:buNone/>
              <a:defRPr sz="2800" smtId="4294967295"/>
            </a:lvl2pPr>
            <a:lvl3pPr marL="914400" indent="0">
              <a:buNone/>
              <a:defRPr sz="2400" smtId="4294967295"/>
            </a:lvl3pPr>
            <a:lvl4pPr marL="1371600" indent="0">
              <a:buNone/>
              <a:defRPr sz="2000" smtId="4294967295"/>
            </a:lvl4pPr>
            <a:lvl5pPr marL="1828800" indent="0">
              <a:buNone/>
              <a:defRPr sz="2000" smtId="4294967295"/>
            </a:lvl5pPr>
            <a:lvl6pPr marL="2286000" indent="0">
              <a:buNone/>
              <a:defRPr sz="2000" smtId="4294967295"/>
            </a:lvl6pPr>
            <a:lvl7pPr marL="2743200" indent="0">
              <a:buNone/>
              <a:defRPr sz="2000" smtId="4294967295"/>
            </a:lvl7pPr>
            <a:lvl8pPr marL="3200400" indent="0">
              <a:buNone/>
              <a:defRPr sz="2000" smtId="4294967295"/>
            </a:lvl8pPr>
            <a:lvl9pPr marL="3657600" indent="0">
              <a:buNone/>
              <a:defRPr sz="2000" smtId="4294967295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 smtId="4294967295"/>
            </a:lvl1pPr>
            <a:lvl2pPr marL="457200" indent="0">
              <a:buNone/>
              <a:defRPr sz="1200" smtId="4294967295"/>
            </a:lvl2pPr>
            <a:lvl3pPr marL="914400" indent="0">
              <a:buNone/>
              <a:defRPr sz="1000" smtId="4294967295"/>
            </a:lvl3pPr>
            <a:lvl4pPr marL="1371600" indent="0">
              <a:buNone/>
              <a:defRPr sz="900" smtId="4294967295"/>
            </a:lvl4pPr>
            <a:lvl5pPr marL="1828800" indent="0">
              <a:buNone/>
              <a:defRPr sz="900" smtId="4294967295"/>
            </a:lvl5pPr>
            <a:lvl6pPr marL="2286000" indent="0">
              <a:buNone/>
              <a:defRPr sz="900" smtId="4294967295"/>
            </a:lvl6pPr>
            <a:lvl7pPr marL="2743200" indent="0">
              <a:buNone/>
              <a:defRPr sz="900" smtId="4294967295"/>
            </a:lvl7pPr>
            <a:lvl8pPr marL="3200400" indent="0">
              <a:buNone/>
              <a:defRPr sz="900" smtId="4294967295"/>
            </a:lvl8pPr>
            <a:lvl9pPr marL="3657600" indent="0">
              <a:buNone/>
              <a:defRPr sz="900" smtId="4294967295"/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872FC378-C4FE-4892-A3EA-AA13C5C6756C}" type="datetimeFigureOut">
              <a:rPr lang="en-US" smtClean="0" smtId="4294967295"/>
              <a:t>9/24/2018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20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2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22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23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24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25.xml"/></Relationships>
</file>

<file path=ppt/slideMasters/_rels/slideMaster1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26.xml"/></Relationships>
</file>

<file path=ppt/slideMasters/_rels/slideMaster17.xml.rels><?xml version="1.0" encoding="UTF-8" standalone="yes"?>
<Relationships xmlns="http://schemas.openxmlformats.org/package/2006/relationships"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27.xml"/></Relationships>
</file>

<file path=ppt/slideMasters/_rels/slideMaster18.xml.rels><?xml version="1.0" encoding="UTF-8" standalone="yes"?>
<Relationships xmlns="http://schemas.openxmlformats.org/package/2006/relationships"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28.xml"/></Relationships>
</file>

<file path=ppt/slideMasters/_rels/slideMaster19.xml.rels><?xml version="1.0" encoding="UTF-8" standalone="yes"?>
<Relationships xmlns="http://schemas.openxmlformats.org/package/2006/relationships"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2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20.xml.rels><?xml version="1.0" encoding="UTF-8" standalone="yes"?>
<Relationships xmlns="http://schemas.openxmlformats.org/package/2006/relationships"><Relationship Id="rId2" Type="http://schemas.openxmlformats.org/officeDocument/2006/relationships/theme" Target="../theme/theme20.xml"/><Relationship Id="rId1" Type="http://schemas.openxmlformats.org/officeDocument/2006/relationships/slideLayout" Target="../slideLayouts/slideLayout30.xml"/></Relationships>
</file>

<file path=ppt/slideMasters/_rels/slideMaster21.xml.rels><?xml version="1.0" encoding="UTF-8" standalone="yes"?>
<Relationships xmlns="http://schemas.openxmlformats.org/package/2006/relationships"><Relationship Id="rId2" Type="http://schemas.openxmlformats.org/officeDocument/2006/relationships/theme" Target="../theme/theme21.xml"/><Relationship Id="rId1" Type="http://schemas.openxmlformats.org/officeDocument/2006/relationships/slideLayout" Target="../slideLayouts/slideLayout31.xml"/></Relationships>
</file>

<file path=ppt/slideMasters/_rels/slideMaster2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2.xml"/><Relationship Id="rId1" Type="http://schemas.openxmlformats.org/officeDocument/2006/relationships/slideLayout" Target="../slideLayouts/slideLayout3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 smtId="4294967295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 smtId="4294967295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 smtId="4294967295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 smtId="4294967295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 smtId="4294967295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 smtId="4294967295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 smtId="4294967295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 smtId="4294967295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 smtId="4294967295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 smtId="4294967295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 smtId="4294967295"/>
      </a:defPPr>
      <a:lvl1pPr marL="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520952" y="619341"/>
            <a:ext cx="7243724" cy="19373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6254"/>
              </a:lnSpc>
              <a:spcBef>
                <a:spcPct val="0"/>
              </a:spcBef>
              <a:spcAft>
                <a:spcPct val="0"/>
              </a:spcAft>
            </a:pPr>
            <a:r>
              <a:rPr sz="6000">
                <a:solidFill>
                  <a:srgbClr val="000000"/>
                </a:solidFill>
                <a:latin typeface="PFDFKS+DengXian-Light"/>
                <a:cs typeface="PFDFKS+DengXian-Light"/>
              </a:rPr>
              <a:t>高考考场作文升级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909826" y="1793877"/>
            <a:ext cx="6581887" cy="22108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7376"/>
              </a:lnSpc>
              <a:spcBef>
                <a:spcPct val="0"/>
              </a:spcBef>
              <a:spcAft>
                <a:spcPct val="0"/>
              </a:spcAft>
            </a:pPr>
            <a:r>
              <a:rPr sz="6600">
                <a:solidFill>
                  <a:srgbClr val="000000"/>
                </a:solidFill>
                <a:latin typeface="PVAAHH+ArialMT"/>
                <a:cs typeface="PVAAHH+ArialMT"/>
              </a:rPr>
              <a:t>•</a:t>
            </a:r>
            <a:r>
              <a:rPr sz="6600">
                <a:solidFill>
                  <a:srgbClr val="000000"/>
                </a:solidFill>
                <a:latin typeface="JOEAJW+DengXian-Regular"/>
                <a:cs typeface="JOEAJW+DengXian-Regular"/>
              </a:rPr>
              <a:t>立意及思路篇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439" y="-21945"/>
            <a:ext cx="10064890" cy="9329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95"/>
              </a:lnSpc>
              <a:spcBef>
                <a:spcPct val="0"/>
              </a:spcBef>
              <a:spcAft>
                <a:spcPct val="0"/>
              </a:spcAft>
            </a:pPr>
            <a:r>
              <a:rPr sz="2700">
                <a:solidFill>
                  <a:srgbClr val="000000"/>
                </a:solidFill>
                <a:latin typeface="COKTAQ+ArialMT"/>
                <a:cs typeface="COKTAQ+ArialMT"/>
              </a:rPr>
              <a:t>•</a:t>
            </a:r>
            <a:r>
              <a:rPr sz="2700" spc="10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700">
                <a:solidFill>
                  <a:srgbClr val="000000"/>
                </a:solidFill>
                <a:latin typeface="SimSun"/>
                <a:cs typeface="SimSun"/>
              </a:rPr>
              <a:t>阅读下面的材料，根据要求写一篇不少于</a:t>
            </a:r>
            <a:r>
              <a:rPr sz="2700">
                <a:solidFill>
                  <a:srgbClr val="000000"/>
                </a:solidFill>
                <a:latin typeface="Calibri"/>
                <a:cs typeface="Calibri"/>
              </a:rPr>
              <a:t>800</a:t>
            </a:r>
            <a:r>
              <a:rPr sz="2700">
                <a:solidFill>
                  <a:srgbClr val="000000"/>
                </a:solidFill>
                <a:latin typeface="SimSun"/>
                <a:cs typeface="SimSun"/>
              </a:rPr>
              <a:t>字的文章。</a:t>
            </a:r>
          </a:p>
        </p:txBody>
      </p:sp>
      <p:sp>
        <p:nvSpPr>
          <p:cNvPr id="12" name="object 2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91439" y="405607"/>
            <a:ext cx="10696117" cy="28483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016"/>
              </a:lnSpc>
              <a:spcBef>
                <a:spcPct val="0"/>
              </a:spcBef>
              <a:spcAft>
                <a:spcPct val="0"/>
              </a:spcAft>
            </a:pPr>
            <a:r>
              <a:rPr sz="2700">
                <a:solidFill>
                  <a:srgbClr val="000000"/>
                </a:solidFill>
                <a:latin typeface="COKTAQ+ArialMT"/>
                <a:cs typeface="COKTAQ+ArialMT"/>
              </a:rPr>
              <a:t>•</a:t>
            </a:r>
            <a:r>
              <a:rPr sz="2700" spc="536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大学生小闫发现自家大门外有个鸟窝，和朋友架了个</a:t>
            </a:r>
          </a:p>
          <a:p>
            <a:pPr marL="342900" marR="0">
              <a:lnSpc>
                <a:spcPts val="2591"/>
              </a:lnSpc>
              <a:spcBef>
                <a:spcPct val="0"/>
              </a:spcBef>
              <a:spcAft>
                <a:spcPct val="0"/>
              </a:spcAft>
            </a:pPr>
            <a:r>
              <a:rPr sz="2700" spc="12">
                <a:solidFill>
                  <a:srgbClr val="000000"/>
                </a:solidFill>
                <a:latin typeface="SimSun"/>
                <a:cs typeface="SimSun"/>
              </a:rPr>
              <a:t>梯子将鸟窝里的</a:t>
            </a:r>
            <a:r>
              <a:rPr sz="2700" b="1">
                <a:solidFill>
                  <a:srgbClr val="000000"/>
                </a:solidFill>
                <a:latin typeface="Calibri"/>
                <a:cs typeface="Calibri"/>
              </a:rPr>
              <a:t>12</a:t>
            </a: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只鸟掏了出来，养了一段时间后把鸟的</a:t>
            </a:r>
          </a:p>
          <a:p>
            <a:pPr marL="342900" marR="0">
              <a:lnSpc>
                <a:spcPts val="2700"/>
              </a:lnSpc>
              <a:spcBef>
                <a:spcPts val="84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照片发到网上，没想到有人愿意出价买鸟，两人因此获利</a:t>
            </a:r>
          </a:p>
          <a:p>
            <a:pPr marL="342900" marR="0">
              <a:lnSpc>
                <a:spcPts val="2401"/>
              </a:lnSpc>
              <a:spcBef>
                <a:spcPct val="0"/>
              </a:spcBef>
              <a:spcAft>
                <a:spcPct val="0"/>
              </a:spcAft>
            </a:pPr>
            <a:r>
              <a:rPr sz="2700" b="1">
                <a:solidFill>
                  <a:srgbClr val="000000"/>
                </a:solidFill>
                <a:latin typeface="Calibri"/>
                <a:cs typeface="Calibri"/>
              </a:rPr>
              <a:t>1200</a:t>
            </a: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多元，后来他们又掏了</a:t>
            </a:r>
            <a:r>
              <a:rPr sz="2700" b="1">
                <a:solidFill>
                  <a:srgbClr val="000000"/>
                </a:solidFill>
                <a:latin typeface="Calibri"/>
                <a:cs typeface="Calibri"/>
              </a:rPr>
              <a:t>4</a:t>
            </a:r>
            <a:r>
              <a:rPr sz="2700" spc="14">
                <a:solidFill>
                  <a:srgbClr val="000000"/>
                </a:solidFill>
                <a:latin typeface="SimSun"/>
                <a:cs typeface="SimSun"/>
              </a:rPr>
              <a:t>只。原来，他们掏的这种鸟</a:t>
            </a:r>
          </a:p>
          <a:p>
            <a:pPr marL="342900" marR="0">
              <a:lnSpc>
                <a:spcPts val="2700"/>
              </a:lnSpc>
              <a:spcBef>
                <a:spcPts val="83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叫燕隼，是国家二级保护动物。结果，小闫和他的朋友以</a:t>
            </a:r>
          </a:p>
          <a:p>
            <a:pPr marL="34290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700" spc="12">
                <a:solidFill>
                  <a:srgbClr val="000000"/>
                </a:solidFill>
                <a:latin typeface="SimSun"/>
                <a:cs typeface="SimSun"/>
              </a:rPr>
              <a:t>非法猎捕珍贵濒危野生动物罪，分别被判刑</a:t>
            </a:r>
            <a:r>
              <a:rPr sz="2700" b="1">
                <a:solidFill>
                  <a:srgbClr val="000000"/>
                </a:solidFill>
                <a:latin typeface="Calibri"/>
                <a:cs typeface="Calibri"/>
              </a:rPr>
              <a:t>10</a:t>
            </a: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年半和</a:t>
            </a:r>
            <a:r>
              <a:rPr sz="2700" b="1">
                <a:solidFill>
                  <a:srgbClr val="000000"/>
                </a:solidFill>
                <a:latin typeface="Calibri"/>
                <a:cs typeface="Calibri"/>
              </a:rPr>
              <a:t>10</a:t>
            </a: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年，</a:t>
            </a:r>
          </a:p>
          <a:p>
            <a:pPr marL="342900" marR="0">
              <a:lnSpc>
                <a:spcPts val="2592"/>
              </a:lnSpc>
              <a:spcBef>
                <a:spcPct val="0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并处罚款。此事引发不小的争议。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2792699"/>
            <a:ext cx="634398" cy="8974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016"/>
              </a:lnSpc>
              <a:spcBef>
                <a:spcPct val="0"/>
              </a:spcBef>
              <a:spcAft>
                <a:spcPct val="0"/>
              </a:spcAft>
            </a:pPr>
            <a:r>
              <a:rPr sz="2700">
                <a:solidFill>
                  <a:srgbClr val="000000"/>
                </a:solidFill>
                <a:latin typeface="COKTAQ+ArialMT"/>
                <a:cs typeface="COKTAQ+ArialMT"/>
              </a:rPr>
              <a:t>•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2808438"/>
            <a:ext cx="10299007" cy="16417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964996" marR="0">
              <a:lnSpc>
                <a:spcPts val="2700"/>
              </a:lnSpc>
              <a:spcBef>
                <a:spcPct val="0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小闫父亲：儿子对小动物特别喜欢，在我们心里，农</a:t>
            </a:r>
          </a:p>
          <a:p>
            <a:pPr marL="342900" marR="0">
              <a:lnSpc>
                <a:spcPts val="2592"/>
              </a:lnSpc>
              <a:spcBef>
                <a:spcPct val="0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村孩子逮鸟抓鱼不用管，没想到会被判得这么重。</a:t>
            </a:r>
          </a:p>
          <a:p>
            <a:pPr marL="0" marR="0">
              <a:lnSpc>
                <a:spcPts val="3239"/>
              </a:lnSpc>
              <a:spcBef>
                <a:spcPct val="0"/>
              </a:spcBef>
              <a:spcAft>
                <a:spcPct val="0"/>
              </a:spcAft>
            </a:pPr>
            <a:r>
              <a:rPr sz="2700">
                <a:solidFill>
                  <a:srgbClr val="000000"/>
                </a:solidFill>
                <a:latin typeface="COKTAQ+ArialMT"/>
                <a:cs typeface="COKTAQ+ArialMT"/>
              </a:rPr>
              <a:t>•</a:t>
            </a:r>
            <a:r>
              <a:rPr sz="2700" spc="10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700" spc="12">
                <a:solidFill>
                  <a:srgbClr val="000000"/>
                </a:solidFill>
                <a:latin typeface="SimSun"/>
                <a:cs typeface="SimSun"/>
              </a:rPr>
              <a:t>热心网友：量刑太重，</a:t>
            </a:r>
            <a:r>
              <a:rPr sz="2700" b="1">
                <a:solidFill>
                  <a:srgbClr val="000000"/>
                </a:solidFill>
                <a:latin typeface="Calibri"/>
                <a:cs typeface="Calibri"/>
              </a:rPr>
              <a:t>10</a:t>
            </a: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年牢狱生活足以毁了人的一生。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1439" y="3944567"/>
            <a:ext cx="634505" cy="8977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019"/>
              </a:lnSpc>
              <a:spcBef>
                <a:spcPct val="0"/>
              </a:spcBef>
              <a:spcAft>
                <a:spcPct val="0"/>
              </a:spcAft>
            </a:pPr>
            <a:r>
              <a:rPr sz="2700">
                <a:solidFill>
                  <a:srgbClr val="000000"/>
                </a:solidFill>
                <a:latin typeface="COKTAQ+ArialMT"/>
                <a:cs typeface="COKTAQ+ArialMT"/>
              </a:rPr>
              <a:t>•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434340" y="3960320"/>
            <a:ext cx="9900436" cy="15162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22096" marR="0">
              <a:lnSpc>
                <a:spcPts val="2702"/>
              </a:lnSpc>
              <a:spcBef>
                <a:spcPct val="0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法律专家：知不知道燕隼是二级保护动物，以及知不</a:t>
            </a:r>
          </a:p>
          <a:p>
            <a:pPr marL="0" marR="0">
              <a:lnSpc>
                <a:spcPts val="2700"/>
              </a:lnSpc>
              <a:spcBef>
                <a:spcPts val="86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知道因此受到严惩，这叫法律认识，法律认识错误是不免</a:t>
            </a:r>
          </a:p>
          <a:p>
            <a:pPr marL="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责的，理由就是公民应当知法守法。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91439" y="5015072"/>
            <a:ext cx="634398" cy="8974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016"/>
              </a:lnSpc>
              <a:spcBef>
                <a:spcPct val="0"/>
              </a:spcBef>
              <a:spcAft>
                <a:spcPct val="0"/>
              </a:spcAft>
            </a:pPr>
            <a:r>
              <a:rPr sz="2700">
                <a:solidFill>
                  <a:srgbClr val="000000"/>
                </a:solidFill>
                <a:latin typeface="COKTAQ+ArialMT"/>
                <a:cs typeface="COKTAQ+ArialMT"/>
              </a:rPr>
              <a:t>•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434340" y="5030811"/>
            <a:ext cx="9823673" cy="1186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22096" marR="0">
              <a:lnSpc>
                <a:spcPts val="2700"/>
              </a:lnSpc>
              <a:spcBef>
                <a:spcPct val="0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对于以上事情，你怎么看？请写一篇文章表明你的态</a:t>
            </a:r>
          </a:p>
          <a:p>
            <a:pPr marL="0" marR="0">
              <a:lnSpc>
                <a:spcPts val="2591"/>
              </a:lnSpc>
              <a:spcBef>
                <a:spcPct val="0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度，阐述你的看法。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91439" y="5780400"/>
            <a:ext cx="10252709" cy="11777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016"/>
              </a:lnSpc>
              <a:spcBef>
                <a:spcPct val="0"/>
              </a:spcBef>
              <a:spcAft>
                <a:spcPct val="0"/>
              </a:spcAft>
            </a:pPr>
            <a:r>
              <a:rPr sz="2700">
                <a:solidFill>
                  <a:srgbClr val="000000"/>
                </a:solidFill>
                <a:latin typeface="COKTAQ+ArialMT"/>
                <a:cs typeface="COKTAQ+ArialMT"/>
              </a:rPr>
              <a:t>•</a:t>
            </a:r>
            <a:r>
              <a:rPr sz="2700" spc="10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700">
                <a:solidFill>
                  <a:srgbClr val="000000"/>
                </a:solidFill>
                <a:latin typeface="SimSun"/>
                <a:cs typeface="SimSun"/>
              </a:rPr>
              <a:t>要求选好角度，确定立意，明确文体，自拟标题。不要套</a:t>
            </a:r>
          </a:p>
          <a:p>
            <a:pPr marL="342900" marR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sz="2700">
                <a:solidFill>
                  <a:srgbClr val="000000"/>
                </a:solidFill>
                <a:latin typeface="SimSun"/>
                <a:cs typeface="SimSun"/>
              </a:rPr>
              <a:t>作，不得抄袭。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614548" y="563919"/>
            <a:ext cx="4755184" cy="1397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404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000000"/>
                </a:solidFill>
                <a:latin typeface="SimSun"/>
                <a:cs typeface="SimSun"/>
              </a:rPr>
              <a:t>二、立意的具体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48640" y="1666155"/>
            <a:ext cx="2174138" cy="10645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82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MVJFBK+ArialMT"/>
                <a:cs typeface="MVJFBK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方法：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48640" y="2232954"/>
            <a:ext cx="6712689" cy="11063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911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MVJFBK+ArialMT"/>
                <a:cs typeface="MVJFBK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Calibri"/>
                <a:cs typeface="Calibri"/>
              </a:rPr>
              <a:t>1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、多角度提问、思考、回答。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48640" y="2867448"/>
            <a:ext cx="8818019" cy="21301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82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MVJFBK+ArialMT"/>
                <a:cs typeface="MVJFBK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遇到什么？做什么？怎么做？具体行为表</a:t>
            </a:r>
          </a:p>
          <a:p>
            <a:pPr marL="342899" marR="0">
              <a:lnSpc>
                <a:spcPts val="3602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现、措施是什么？怎么才能有效果？</a:t>
            </a:r>
            <a:r>
              <a:rPr sz="3200">
                <a:solidFill>
                  <a:srgbClr val="000000"/>
                </a:solidFill>
                <a:latin typeface="Calibri"/>
                <a:cs typeface="Calibri"/>
              </a:rPr>
              <a:t>……</a:t>
            </a:r>
          </a:p>
          <a:p>
            <a:pPr marL="0" marR="0">
              <a:lnSpc>
                <a:spcPts val="3911"/>
              </a:lnSpc>
              <a:spcBef>
                <a:spcPts val="696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MVJFBK+ArialMT"/>
                <a:cs typeface="MVJFBK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Calibri"/>
                <a:cs typeface="Calibri"/>
              </a:rPr>
              <a:t>2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、分出层次。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46873"/>
            <a:ext cx="8264969" cy="7595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0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CEMGLK+ArialMT"/>
                <a:cs typeface="CEMGLK+ArialMT"/>
              </a:rPr>
              <a:t>•</a:t>
            </a:r>
            <a:r>
              <a:rPr sz="2200" spc="13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>
                <a:solidFill>
                  <a:srgbClr val="000000"/>
                </a:solidFill>
                <a:latin typeface="SimSun"/>
                <a:cs typeface="SimSun"/>
              </a:rPr>
              <a:t>阅读下面的材料，根据要求写一篇不少于</a:t>
            </a:r>
            <a:r>
              <a:rPr sz="2200">
                <a:solidFill>
                  <a:srgbClr val="000000"/>
                </a:solidFill>
                <a:latin typeface="Calibri"/>
                <a:cs typeface="Calibri"/>
              </a:rPr>
              <a:t>800</a:t>
            </a:r>
            <a:r>
              <a:rPr sz="2200">
                <a:solidFill>
                  <a:srgbClr val="000000"/>
                </a:solidFill>
                <a:latin typeface="SimSun"/>
                <a:cs typeface="SimSun"/>
              </a:rPr>
              <a:t>字的文章。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476588"/>
            <a:ext cx="611080" cy="42181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909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CEMGLK+ArialMT"/>
                <a:cs typeface="CEMGLK+ArialMT"/>
              </a:rPr>
              <a:t>•</a:t>
            </a:r>
          </a:p>
          <a:p>
            <a:pPr marL="0" marR="0">
              <a:lnSpc>
                <a:spcPts val="2909"/>
              </a:lnSpc>
              <a:spcBef>
                <a:spcPts val="10197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CEMGLK+ArialMT"/>
                <a:cs typeface="CEMGLK+ArialMT"/>
              </a:rPr>
              <a:t>•</a:t>
            </a:r>
          </a:p>
          <a:p>
            <a:pPr marL="0" marR="0">
              <a:lnSpc>
                <a:spcPts val="2909"/>
              </a:lnSpc>
              <a:spcBef>
                <a:spcPts val="10388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CEMGLK+ArialMT"/>
                <a:cs typeface="CEMGLK+ArialMT"/>
              </a:rPr>
              <a:t>•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34340" y="491767"/>
            <a:ext cx="9847554" cy="205711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97712" marR="0">
              <a:lnSpc>
                <a:spcPts val="2604"/>
              </a:lnSpc>
              <a:spcBef>
                <a:spcPct val="0"/>
              </a:spcBef>
              <a:spcAft>
                <a:spcPct val="0"/>
              </a:spcAft>
            </a:pPr>
            <a:r>
              <a:rPr sz="2600" spc="14">
                <a:solidFill>
                  <a:srgbClr val="000000"/>
                </a:solidFill>
                <a:latin typeface="SimSun"/>
                <a:cs typeface="SimSun"/>
              </a:rPr>
              <a:t>位于粤北的乐昌峡水利枢纽工程是广东北江上游关键性</a:t>
            </a:r>
          </a:p>
          <a:p>
            <a:pPr marL="0" marR="0">
              <a:lnSpc>
                <a:spcPts val="2604"/>
              </a:lnSpc>
              <a:spcBef>
                <a:spcPts val="707"/>
              </a:spcBef>
              <a:spcAft>
                <a:spcPct val="0"/>
              </a:spcAft>
            </a:pPr>
            <a:r>
              <a:rPr sz="2600" spc="14">
                <a:solidFill>
                  <a:srgbClr val="000000"/>
                </a:solidFill>
                <a:latin typeface="SimSun"/>
                <a:cs typeface="SimSun"/>
              </a:rPr>
              <a:t>防洪控制工程。然而，如此重要的大型水利枢纽自蓄水以</a:t>
            </a:r>
          </a:p>
          <a:p>
            <a:pPr marL="0" marR="0">
              <a:lnSpc>
                <a:spcPts val="2604"/>
              </a:lnSpc>
              <a:spcBef>
                <a:spcPts val="516"/>
              </a:spcBef>
              <a:spcAft>
                <a:spcPct val="0"/>
              </a:spcAft>
            </a:pPr>
            <a:r>
              <a:rPr sz="2600" spc="14">
                <a:solidFill>
                  <a:srgbClr val="000000"/>
                </a:solidFill>
                <a:latin typeface="SimSun"/>
                <a:cs typeface="SimSun"/>
              </a:rPr>
              <a:t>来却年年遭遇垃圾“围困”，今年的“垃圾野战军”更是</a:t>
            </a:r>
          </a:p>
          <a:p>
            <a:pPr marL="0" marR="0">
              <a:lnSpc>
                <a:spcPts val="2927"/>
              </a:lnSpc>
              <a:spcBef>
                <a:spcPct val="0"/>
              </a:spcBef>
              <a:spcAft>
                <a:spcPct val="0"/>
              </a:spcAft>
            </a:pPr>
            <a:r>
              <a:rPr sz="2600" spc="15">
                <a:solidFill>
                  <a:srgbClr val="000000"/>
                </a:solidFill>
                <a:latin typeface="SimSun"/>
                <a:cs typeface="SimSun"/>
              </a:rPr>
              <a:t>达</a:t>
            </a:r>
            <a:r>
              <a:rPr sz="2600" b="1">
                <a:solidFill>
                  <a:srgbClr val="000000"/>
                </a:solidFill>
                <a:latin typeface="Calibri"/>
                <a:cs typeface="Calibri"/>
              </a:rPr>
              <a:t>20</a:t>
            </a:r>
            <a:r>
              <a:rPr sz="2600" spc="15">
                <a:solidFill>
                  <a:srgbClr val="000000"/>
                </a:solidFill>
                <a:latin typeface="SimSun"/>
                <a:cs typeface="SimSun"/>
              </a:rPr>
              <a:t>万平方米之巨，相当于</a:t>
            </a:r>
            <a:r>
              <a:rPr sz="2600" b="1" spc="-10">
                <a:solidFill>
                  <a:srgbClr val="000000"/>
                </a:solidFill>
                <a:latin typeface="Calibri"/>
                <a:cs typeface="Calibri"/>
              </a:rPr>
              <a:t>28</a:t>
            </a:r>
            <a:r>
              <a:rPr sz="2600" spc="14">
                <a:solidFill>
                  <a:srgbClr val="000000"/>
                </a:solidFill>
                <a:latin typeface="SimSun"/>
                <a:cs typeface="SimSun"/>
              </a:rPr>
              <a:t>个标准足球场大小。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34340" y="2156356"/>
            <a:ext cx="9847554" cy="20149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97712" marR="0">
              <a:lnSpc>
                <a:spcPts val="2604"/>
              </a:lnSpc>
              <a:spcBef>
                <a:spcPct val="0"/>
              </a:spcBef>
              <a:spcAft>
                <a:spcPct val="0"/>
              </a:spcAft>
            </a:pPr>
            <a:r>
              <a:rPr sz="2600" spc="14">
                <a:solidFill>
                  <a:srgbClr val="000000"/>
                </a:solidFill>
                <a:latin typeface="SimSun"/>
                <a:cs typeface="SimSun"/>
              </a:rPr>
              <a:t>库区漂浮物主要包括残枝败叶、浮萍蓝藻、塑料泡沫等</a:t>
            </a:r>
          </a:p>
          <a:p>
            <a:pPr marL="0" marR="0">
              <a:lnSpc>
                <a:spcPts val="2604"/>
              </a:lnSpc>
              <a:spcBef>
                <a:spcPts val="707"/>
              </a:spcBef>
              <a:spcAft>
                <a:spcPct val="0"/>
              </a:spcAft>
            </a:pPr>
            <a:r>
              <a:rPr sz="2600" spc="14">
                <a:solidFill>
                  <a:srgbClr val="000000"/>
                </a:solidFill>
                <a:latin typeface="SimSun"/>
                <a:cs typeface="SimSun"/>
              </a:rPr>
              <a:t>三种。其中，残枝败叶来自河流岸坡上的枯萎林木，白色</a:t>
            </a:r>
          </a:p>
          <a:p>
            <a:pPr marL="0" marR="0">
              <a:lnSpc>
                <a:spcPts val="2606"/>
              </a:lnSpc>
              <a:spcBef>
                <a:spcPts val="513"/>
              </a:spcBef>
              <a:spcAft>
                <a:spcPct val="0"/>
              </a:spcAft>
            </a:pPr>
            <a:r>
              <a:rPr sz="2600" spc="14">
                <a:solidFill>
                  <a:srgbClr val="000000"/>
                </a:solidFill>
                <a:latin typeface="SimSun"/>
                <a:cs typeface="SimSun"/>
              </a:rPr>
              <a:t>生活垃圾则来自沿江各个城乡，浮萍蓝藻等水生植物则与</a:t>
            </a:r>
          </a:p>
          <a:p>
            <a:pPr marL="0" marR="0">
              <a:lnSpc>
                <a:spcPts val="2604"/>
              </a:lnSpc>
              <a:spcBef>
                <a:spcPts val="375"/>
              </a:spcBef>
              <a:spcAft>
                <a:spcPct val="0"/>
              </a:spcAft>
            </a:pPr>
            <a:r>
              <a:rPr sz="2600" spc="15">
                <a:solidFill>
                  <a:srgbClr val="000000"/>
                </a:solidFill>
                <a:latin typeface="SimSun"/>
                <a:cs typeface="SimSun"/>
              </a:rPr>
              <a:t>工农业排污导致的水体富营养化密不可分。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434340" y="3845202"/>
            <a:ext cx="9624986" cy="19907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63244" marR="0">
              <a:lnSpc>
                <a:spcPts val="2604"/>
              </a:lnSpc>
              <a:spcBef>
                <a:spcPct val="0"/>
              </a:spcBef>
              <a:spcAft>
                <a:spcPct val="0"/>
              </a:spcAft>
            </a:pPr>
            <a:r>
              <a:rPr sz="2600" spc="14">
                <a:solidFill>
                  <a:srgbClr val="000000"/>
                </a:solidFill>
                <a:latin typeface="SimSun"/>
                <a:cs typeface="SimSun"/>
              </a:rPr>
              <a:t>相关人士认为，破解“垃圾围坝”离不开上游地区的</a:t>
            </a:r>
          </a:p>
          <a:p>
            <a:pPr marL="0" marR="0">
              <a:lnSpc>
                <a:spcPts val="2604"/>
              </a:lnSpc>
              <a:spcBef>
                <a:spcPts val="516"/>
              </a:spcBef>
              <a:spcAft>
                <a:spcPct val="0"/>
              </a:spcAft>
            </a:pPr>
            <a:r>
              <a:rPr sz="2600" spc="14">
                <a:solidFill>
                  <a:srgbClr val="000000"/>
                </a:solidFill>
                <a:latin typeface="SimSun"/>
                <a:cs typeface="SimSun"/>
              </a:rPr>
              <a:t>环境综合治理和持续治理，仅靠水利枢纽一方力量进行末</a:t>
            </a:r>
          </a:p>
          <a:p>
            <a:pPr marL="0" marR="0">
              <a:lnSpc>
                <a:spcPts val="2604"/>
              </a:lnSpc>
              <a:spcBef>
                <a:spcPts val="376"/>
              </a:spcBef>
              <a:spcAft>
                <a:spcPct val="0"/>
              </a:spcAft>
            </a:pPr>
            <a:r>
              <a:rPr sz="2600" spc="14">
                <a:solidFill>
                  <a:srgbClr val="000000"/>
                </a:solidFill>
                <a:latin typeface="SimSun"/>
                <a:cs typeface="SimSun"/>
              </a:rPr>
              <a:t>端垃圾清理，无疑是“割韭菜”，只能“治标”却不</a:t>
            </a:r>
            <a:r>
              <a:rPr sz="2600" spc="-9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600" spc="15">
                <a:solidFill>
                  <a:srgbClr val="000000"/>
                </a:solidFill>
                <a:latin typeface="SimSun"/>
                <a:cs typeface="SimSun"/>
              </a:rPr>
              <a:t>“治</a:t>
            </a:r>
          </a:p>
          <a:p>
            <a:pPr marL="0" marR="0">
              <a:lnSpc>
                <a:spcPts val="2604"/>
              </a:lnSpc>
              <a:spcBef>
                <a:spcPts val="515"/>
              </a:spcBef>
              <a:spcAft>
                <a:spcPct val="0"/>
              </a:spcAft>
            </a:pPr>
            <a:r>
              <a:rPr sz="2600" spc="17">
                <a:solidFill>
                  <a:srgbClr val="000000"/>
                </a:solidFill>
                <a:latin typeface="SimSun"/>
                <a:cs typeface="SimSun"/>
              </a:rPr>
              <a:t>本”。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1439" y="5477461"/>
            <a:ext cx="10022523" cy="10247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53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CEMGLK+ArialMT"/>
                <a:cs typeface="CEMGLK+ArialMT"/>
              </a:rPr>
              <a:t>•</a:t>
            </a:r>
            <a:r>
              <a:rPr sz="2200" spc="13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>
                <a:solidFill>
                  <a:srgbClr val="000000"/>
                </a:solidFill>
                <a:latin typeface="SimSun"/>
                <a:cs typeface="SimSun"/>
              </a:rPr>
              <a:t>写作要求：综合材料内容及含义，入情入理的阐明道理，明确你的建</a:t>
            </a:r>
          </a:p>
          <a:p>
            <a:pPr marL="342900" marR="0">
              <a:lnSpc>
                <a:spcPts val="2198"/>
              </a:lnSpc>
              <a:spcBef>
                <a:spcPts val="223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SimSun"/>
                <a:cs typeface="SimSun"/>
              </a:rPr>
              <a:t>议，请你帮助相关部门制定治理方案。明确文体。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614548" y="563919"/>
            <a:ext cx="4755184" cy="1397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404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000000"/>
                </a:solidFill>
                <a:latin typeface="SimSun"/>
                <a:cs typeface="SimSun"/>
              </a:rPr>
              <a:t>三、立意的深入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48640" y="1647066"/>
            <a:ext cx="6186551" cy="1692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914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KOEQEO+ArialMT"/>
                <a:cs typeface="KOEQEO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Calibri"/>
                <a:cs typeface="Calibri"/>
              </a:rPr>
              <a:t>1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、个人方面</a:t>
            </a:r>
          </a:p>
          <a:p>
            <a:pPr marL="0" marR="0">
              <a:lnSpc>
                <a:spcPts val="3911"/>
              </a:lnSpc>
              <a:spcBef>
                <a:spcPts val="699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KOEQEO+ArialMT"/>
                <a:cs typeface="KOEQEO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理性、关怀、担当、个性</a:t>
            </a:r>
            <a:r>
              <a:rPr sz="3200">
                <a:solidFill>
                  <a:srgbClr val="000000"/>
                </a:solidFill>
                <a:latin typeface="Calibri"/>
                <a:cs typeface="Calibri"/>
              </a:rPr>
              <a:t>……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48640" y="3403640"/>
            <a:ext cx="6186551" cy="16915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911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KOEQEO+ArialMT"/>
                <a:cs typeface="KOEQEO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Calibri"/>
                <a:cs typeface="Calibri"/>
              </a:rPr>
              <a:t>2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、群体、国家、民族方面</a:t>
            </a:r>
          </a:p>
          <a:p>
            <a:pPr marL="0" marR="0">
              <a:lnSpc>
                <a:spcPts val="3911"/>
              </a:lnSpc>
              <a:spcBef>
                <a:spcPts val="696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KOEQEO+ArialMT"/>
                <a:cs typeface="KOEQEO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爱护、自豪、信任、展望</a:t>
            </a:r>
            <a:r>
              <a:rPr sz="3200">
                <a:solidFill>
                  <a:srgbClr val="000000"/>
                </a:solidFill>
                <a:latin typeface="Calibri"/>
                <a:cs typeface="Calibri"/>
              </a:rPr>
              <a:t>……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569842" y="13549"/>
            <a:ext cx="2537764" cy="9375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26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IHECEK+ArialMT"/>
                <a:cs typeface="IHECEK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OQTQOQ+DengXian-Regular"/>
                <a:cs typeface="OQTQOQ+DengXian-Regular"/>
              </a:rPr>
              <a:t>我爱这时代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524618"/>
            <a:ext cx="10481364" cy="20894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2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IHECEK+ArialMT"/>
                <a:cs typeface="IHECEK+ArialMT"/>
              </a:rPr>
              <a:t>•</a:t>
            </a:r>
            <a:r>
              <a:rPr sz="2800" spc="572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我也偶尔会在文章理，畅想未来斑斓的图景；我也</a:t>
            </a:r>
          </a:p>
          <a:p>
            <a:pPr marL="228600" marR="0">
              <a:lnSpc>
                <a:spcPts val="2913"/>
              </a:lnSpc>
              <a:spcBef>
                <a:spcPts val="11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偶尔会在白日梦中，痴想如果我回到古代会有怎样的奇</a:t>
            </a:r>
          </a:p>
          <a:p>
            <a:pPr marL="228600" marR="0">
              <a:lnSpc>
                <a:spcPts val="2913"/>
              </a:lnSpc>
              <a:spcBef>
                <a:spcPts val="16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遇。但是如果时光穿梭真的能够实现，如果有人邀请我</a:t>
            </a:r>
          </a:p>
          <a:p>
            <a:pPr marL="228600" marR="0">
              <a:lnSpc>
                <a:spcPts val="2915"/>
              </a:lnSpc>
              <a:spcBef>
                <a:spcPts val="108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迁居到另一个时代，我一定会坚定的告诉他：我不愿意。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2189207"/>
            <a:ext cx="4756906" cy="9372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2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IHECEK+ArialMT"/>
                <a:cs typeface="IHECEK+ArialMT"/>
              </a:rPr>
              <a:t>•</a:t>
            </a:r>
            <a:r>
              <a:rPr sz="2800" spc="572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因为我爱这个时代。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2699747"/>
            <a:ext cx="10070147" cy="40102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2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IHECEK+ArialMT"/>
                <a:cs typeface="IHECEK+ArialMT"/>
              </a:rPr>
              <a:t>•</a:t>
            </a:r>
            <a:r>
              <a:rPr sz="2800" spc="572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 b="1">
                <a:solidFill>
                  <a:srgbClr val="FF0000"/>
                </a:solidFill>
                <a:latin typeface="DengXian"/>
                <a:cs typeface="DengXian"/>
              </a:rPr>
              <a:t>我爱这个时代，因为我的根在这里</a:t>
            </a: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。我已经习惯了</a:t>
            </a:r>
          </a:p>
          <a:p>
            <a:pPr marL="228600" marR="0">
              <a:lnSpc>
                <a:spcPts val="2915"/>
              </a:lnSpc>
              <a:spcBef>
                <a:spcPts val="108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这里的电视、电脑、洗衣机，习惯了和好友在电话上的</a:t>
            </a:r>
          </a:p>
          <a:p>
            <a:pPr marL="228600" marR="0">
              <a:lnSpc>
                <a:spcPts val="2913"/>
              </a:lnSpc>
              <a:spcBef>
                <a:spcPts val="162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闲聊或讨论，习惯了家门口的菜市场，习惯了人满为患</a:t>
            </a:r>
          </a:p>
          <a:p>
            <a:pPr marL="228600" marR="0">
              <a:lnSpc>
                <a:spcPts val="2913"/>
              </a:lnSpc>
              <a:spcBef>
                <a:spcPts val="11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的公交车。</a:t>
            </a:r>
            <a:r>
              <a:rPr sz="2800" b="1">
                <a:solidFill>
                  <a:srgbClr val="FF0000"/>
                </a:solidFill>
                <a:latin typeface="DengXian"/>
                <a:cs typeface="DengXian"/>
              </a:rPr>
              <a:t>更多的，已经融入血液，成为深深的依恋</a:t>
            </a: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。</a:t>
            </a:r>
          </a:p>
          <a:p>
            <a:pPr marL="228600" marR="0">
              <a:lnSpc>
                <a:spcPts val="2915"/>
              </a:lnSpc>
              <a:spcBef>
                <a:spcPts val="108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我无法想象，我该怎样与古人谈论维生素或是微积分，</a:t>
            </a:r>
          </a:p>
          <a:p>
            <a:pPr marL="228600" marR="0">
              <a:lnSpc>
                <a:spcPts val="2913"/>
              </a:lnSpc>
              <a:spcBef>
                <a:spcPts val="113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也不知如何才能使他们接受自由乃天赋人权。我也无法</a:t>
            </a:r>
          </a:p>
          <a:p>
            <a:pPr marL="228600" marR="0">
              <a:lnSpc>
                <a:spcPts val="2913"/>
              </a:lnSpc>
              <a:spcBef>
                <a:spcPts val="16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想象，未来的世界究竟会怎样发达，又会怎样地问题重</a:t>
            </a:r>
          </a:p>
          <a:p>
            <a:pPr marL="228600" marR="0">
              <a:lnSpc>
                <a:spcPts val="2913"/>
              </a:lnSpc>
              <a:spcBef>
                <a:spcPts val="11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重？</a:t>
            </a:r>
            <a:r>
              <a:rPr sz="2800" b="1">
                <a:solidFill>
                  <a:srgbClr val="FF0000"/>
                </a:solidFill>
                <a:latin typeface="DengXian"/>
                <a:cs typeface="DengXian"/>
              </a:rPr>
              <a:t>我接受了这时代的滋养与教诲，注定了我对这时代</a:t>
            </a:r>
          </a:p>
          <a:p>
            <a:pPr marL="228600" marR="0">
              <a:lnSpc>
                <a:spcPts val="2915"/>
              </a:lnSpc>
              <a:spcBef>
                <a:spcPts val="108"/>
              </a:spcBef>
              <a:spcAft>
                <a:spcPct val="0"/>
              </a:spcAft>
            </a:pPr>
            <a:r>
              <a:rPr sz="2800" b="1">
                <a:solidFill>
                  <a:srgbClr val="FF0000"/>
                </a:solidFill>
                <a:latin typeface="DengXian"/>
                <a:cs typeface="DengXian"/>
              </a:rPr>
              <a:t>无尽的依恋。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1439" y="6283561"/>
            <a:ext cx="657716" cy="9301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2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IHECEK+ArialMT"/>
                <a:cs typeface="IHECEK+ArialMT"/>
              </a:rPr>
              <a:t>•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-15917"/>
            <a:ext cx="10249779" cy="40421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909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JKVJVV+ArialMT"/>
                <a:cs typeface="JKVJVV+ArialMT"/>
              </a:rPr>
              <a:t>•</a:t>
            </a:r>
            <a:r>
              <a:rPr sz="2600" spc="494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600" b="1">
                <a:solidFill>
                  <a:srgbClr val="FF0000"/>
                </a:solidFill>
                <a:latin typeface="DengXian"/>
                <a:cs typeface="DengXian"/>
              </a:rPr>
              <a:t>我爱这时代，因为这时代充满美与机遇。</a:t>
            </a:r>
            <a:r>
              <a:rPr sz="2600" b="1">
                <a:solidFill>
                  <a:srgbClr val="000000"/>
                </a:solidFill>
                <a:latin typeface="DengXian"/>
                <a:cs typeface="DengXian"/>
              </a:rPr>
              <a:t>虽然，这时代</a:t>
            </a:r>
          </a:p>
          <a:p>
            <a:pPr marL="228600" marR="0">
              <a:lnSpc>
                <a:spcPts val="2495"/>
              </a:lnSpc>
              <a:spcBef>
                <a:spcPct val="0"/>
              </a:spcBef>
              <a:spcAft>
                <a:spcPct val="0"/>
              </a:spcAft>
            </a:pPr>
            <a:r>
              <a:rPr sz="2600" b="1">
                <a:solidFill>
                  <a:srgbClr val="000000"/>
                </a:solidFill>
                <a:latin typeface="DengXian"/>
                <a:cs typeface="DengXian"/>
              </a:rPr>
              <a:t>里有着像药家鑫杀人、小悦悦遭遇冷漠路人、动车事故、食</a:t>
            </a:r>
          </a:p>
          <a:p>
            <a:pPr marL="228600" marR="0">
              <a:lnSpc>
                <a:spcPts val="2498"/>
              </a:lnSpc>
              <a:spcBef>
                <a:spcPct val="0"/>
              </a:spcBef>
              <a:spcAft>
                <a:spcPct val="0"/>
              </a:spcAft>
            </a:pPr>
            <a:r>
              <a:rPr sz="2600" b="1">
                <a:solidFill>
                  <a:srgbClr val="000000"/>
                </a:solidFill>
                <a:latin typeface="DengXian"/>
                <a:cs typeface="DengXian"/>
              </a:rPr>
              <a:t>品安全屡出问题等危机，但这时代里也有“最美妈妈”、“最美</a:t>
            </a:r>
          </a:p>
          <a:p>
            <a:pPr marL="228600" marR="0">
              <a:lnSpc>
                <a:spcPts val="2495"/>
              </a:lnSpc>
              <a:spcBef>
                <a:spcPct val="0"/>
              </a:spcBef>
              <a:spcAft>
                <a:spcPct val="0"/>
              </a:spcAft>
            </a:pPr>
            <a:r>
              <a:rPr sz="2600" b="1">
                <a:solidFill>
                  <a:srgbClr val="000000"/>
                </a:solidFill>
                <a:latin typeface="DengXian"/>
                <a:cs typeface="DengXian"/>
              </a:rPr>
              <a:t>大妈”、“最美老外”等等真善美的典型。</a:t>
            </a:r>
            <a:r>
              <a:rPr sz="2600" b="1">
                <a:solidFill>
                  <a:srgbClr val="7030A0"/>
                </a:solidFill>
                <a:latin typeface="DengXian"/>
                <a:cs typeface="DengXian"/>
              </a:rPr>
              <a:t>青少年越来越多地投</a:t>
            </a:r>
          </a:p>
          <a:p>
            <a:pPr marL="228600" marR="0">
              <a:lnSpc>
                <a:spcPts val="2495"/>
              </a:lnSpc>
              <a:spcBef>
                <a:spcPct val="0"/>
              </a:spcBef>
              <a:spcAft>
                <a:spcPct val="0"/>
              </a:spcAft>
            </a:pPr>
            <a:r>
              <a:rPr sz="2600" b="1">
                <a:solidFill>
                  <a:srgbClr val="7030A0"/>
                </a:solidFill>
                <a:latin typeface="DengXian"/>
                <a:cs typeface="DengXian"/>
              </a:rPr>
              <a:t>身社会公益，从争当志愿者到支教助学到为环保人权奔走呼</a:t>
            </a:r>
          </a:p>
          <a:p>
            <a:pPr marL="228600" marR="0">
              <a:lnSpc>
                <a:spcPts val="2496"/>
              </a:lnSpc>
              <a:spcBef>
                <a:spcPct val="0"/>
              </a:spcBef>
              <a:spcAft>
                <a:spcPct val="0"/>
              </a:spcAft>
            </a:pPr>
            <a:r>
              <a:rPr sz="2600" b="1">
                <a:solidFill>
                  <a:srgbClr val="7030A0"/>
                </a:solidFill>
                <a:latin typeface="DengXian"/>
                <a:cs typeface="DengXian"/>
              </a:rPr>
              <a:t>吁，他们的身上彰显了品格精神之美，也让人看到，我们的</a:t>
            </a:r>
          </a:p>
          <a:p>
            <a:pPr marL="228600" marR="0">
              <a:lnSpc>
                <a:spcPts val="2498"/>
              </a:lnSpc>
              <a:spcBef>
                <a:spcPct val="0"/>
              </a:spcBef>
              <a:spcAft>
                <a:spcPct val="0"/>
              </a:spcAft>
            </a:pPr>
            <a:r>
              <a:rPr sz="2600" b="1">
                <a:solidFill>
                  <a:srgbClr val="7030A0"/>
                </a:solidFill>
                <a:latin typeface="DengXian"/>
                <a:cs typeface="DengXian"/>
              </a:rPr>
              <a:t>舞台正在变得越来越大，我们有了越来越多的追求梦想的自</a:t>
            </a:r>
          </a:p>
          <a:p>
            <a:pPr marL="228600" marR="0">
              <a:lnSpc>
                <a:spcPts val="2495"/>
              </a:lnSpc>
              <a:spcBef>
                <a:spcPct val="0"/>
              </a:spcBef>
              <a:spcAft>
                <a:spcPct val="0"/>
              </a:spcAft>
            </a:pPr>
            <a:r>
              <a:rPr sz="2600" b="1">
                <a:solidFill>
                  <a:srgbClr val="7030A0"/>
                </a:solidFill>
                <a:latin typeface="DengXian"/>
                <a:cs typeface="DengXian"/>
              </a:rPr>
              <a:t>由。当我看到“菜花甜妈”站在舞台上羞涩而自信地唱出《送</a:t>
            </a:r>
          </a:p>
          <a:p>
            <a:pPr marL="228600" marR="0">
              <a:lnSpc>
                <a:spcPts val="2495"/>
              </a:lnSpc>
              <a:spcBef>
                <a:spcPct val="0"/>
              </a:spcBef>
              <a:spcAft>
                <a:spcPct val="0"/>
              </a:spcAft>
            </a:pPr>
            <a:r>
              <a:rPr sz="2600" b="1">
                <a:solidFill>
                  <a:srgbClr val="7030A0"/>
                </a:solidFill>
                <a:latin typeface="DengXian"/>
                <a:cs typeface="DengXian"/>
              </a:rPr>
              <a:t>你葱》，当我看到</a:t>
            </a:r>
            <a:r>
              <a:rPr sz="2600" b="1">
                <a:solidFill>
                  <a:srgbClr val="7030A0"/>
                </a:solidFill>
                <a:latin typeface="Calibri"/>
                <a:cs typeface="Calibri"/>
              </a:rPr>
              <a:t>18</a:t>
            </a:r>
            <a:r>
              <a:rPr sz="2600" b="1">
                <a:solidFill>
                  <a:srgbClr val="7030A0"/>
                </a:solidFill>
                <a:latin typeface="DengXian"/>
                <a:cs typeface="DengXian"/>
              </a:rPr>
              <a:t>岁少年已经在华为基因中从事喜欢的研</a:t>
            </a:r>
          </a:p>
          <a:p>
            <a:pPr marL="228600" marR="0">
              <a:lnSpc>
                <a:spcPts val="2496"/>
              </a:lnSpc>
              <a:spcBef>
                <a:spcPct val="0"/>
              </a:spcBef>
              <a:spcAft>
                <a:spcPct val="0"/>
              </a:spcAft>
            </a:pPr>
            <a:r>
              <a:rPr sz="2600" b="1">
                <a:solidFill>
                  <a:srgbClr val="7030A0"/>
                </a:solidFill>
                <a:latin typeface="DengXian"/>
                <a:cs typeface="DengXian"/>
              </a:rPr>
              <a:t>究，</a:t>
            </a:r>
            <a:r>
              <a:rPr sz="2600" b="1">
                <a:solidFill>
                  <a:srgbClr val="000000"/>
                </a:solidFill>
                <a:latin typeface="DengXian"/>
                <a:cs typeface="DengXian"/>
              </a:rPr>
              <a:t>我知道，这个时代如此美好，这个时代梦想更近，人生</a:t>
            </a:r>
          </a:p>
          <a:p>
            <a:pPr marL="228600" marR="0">
              <a:lnSpc>
                <a:spcPts val="2497"/>
              </a:lnSpc>
              <a:spcBef>
                <a:spcPct val="0"/>
              </a:spcBef>
              <a:spcAft>
                <a:spcPct val="0"/>
              </a:spcAft>
            </a:pPr>
            <a:r>
              <a:rPr sz="2600" b="1">
                <a:solidFill>
                  <a:srgbClr val="000000"/>
                </a:solidFill>
                <a:latin typeface="DengXian"/>
                <a:cs typeface="DengXian"/>
              </a:rPr>
              <a:t>更加丰富多彩，机遇无穷！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3598375"/>
            <a:ext cx="611080" cy="8647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909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JKVJVV+ArialMT"/>
                <a:cs typeface="JKVJVV+ArialMT"/>
              </a:rPr>
              <a:t>•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20040" y="3629864"/>
            <a:ext cx="9897284" cy="24252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60196" marR="0">
              <a:lnSpc>
                <a:spcPts val="2713"/>
              </a:lnSpc>
              <a:spcBef>
                <a:spcPct val="0"/>
              </a:spcBef>
              <a:spcAft>
                <a:spcPct val="0"/>
              </a:spcAft>
            </a:pPr>
            <a:r>
              <a:rPr sz="2600" b="1">
                <a:solidFill>
                  <a:srgbClr val="FF0000"/>
                </a:solidFill>
                <a:latin typeface="DengXian"/>
                <a:cs typeface="DengXian"/>
              </a:rPr>
              <a:t>我爱这个时代，因为建设它的责任已来到我们的肩上</a:t>
            </a:r>
            <a:r>
              <a:rPr sz="2600" b="1">
                <a:solidFill>
                  <a:srgbClr val="000000"/>
                </a:solidFill>
                <a:latin typeface="DengXian"/>
                <a:cs typeface="DengXian"/>
              </a:rPr>
              <a:t>。</a:t>
            </a:r>
          </a:p>
          <a:p>
            <a:pPr marL="0" marR="0">
              <a:lnSpc>
                <a:spcPts val="2495"/>
              </a:lnSpc>
              <a:spcBef>
                <a:spcPct val="0"/>
              </a:spcBef>
              <a:spcAft>
                <a:spcPct val="0"/>
              </a:spcAft>
            </a:pPr>
            <a:r>
              <a:rPr sz="2600" b="1">
                <a:solidFill>
                  <a:srgbClr val="000000"/>
                </a:solidFill>
                <a:latin typeface="DengXian"/>
                <a:cs typeface="DengXian"/>
              </a:rPr>
              <a:t>我们从降生之时起，就承载了家庭的期望、祖国的期望。我</a:t>
            </a:r>
          </a:p>
          <a:p>
            <a:pPr marL="0" marR="0">
              <a:lnSpc>
                <a:spcPts val="2496"/>
              </a:lnSpc>
              <a:spcBef>
                <a:spcPct val="0"/>
              </a:spcBef>
              <a:spcAft>
                <a:spcPct val="0"/>
              </a:spcAft>
            </a:pPr>
            <a:r>
              <a:rPr sz="2600" b="1">
                <a:solidFill>
                  <a:srgbClr val="000000"/>
                </a:solidFill>
                <a:latin typeface="DengXian"/>
                <a:cs typeface="DengXian"/>
              </a:rPr>
              <a:t>们也无数次构想过自己的事业，遥望过自己的理想。只有我</a:t>
            </a:r>
          </a:p>
          <a:p>
            <a:pPr marL="0" marR="0">
              <a:lnSpc>
                <a:spcPts val="2495"/>
              </a:lnSpc>
              <a:spcBef>
                <a:spcPct val="0"/>
              </a:spcBef>
              <a:spcAft>
                <a:spcPct val="0"/>
              </a:spcAft>
            </a:pPr>
            <a:r>
              <a:rPr sz="2600" b="1">
                <a:solidFill>
                  <a:srgbClr val="000000"/>
                </a:solidFill>
                <a:latin typeface="DengXian"/>
                <a:cs typeface="DengXian"/>
              </a:rPr>
              <a:t>们能继承父辈的事业，只有我们能为后辈的幸福奠定基石。</a:t>
            </a:r>
          </a:p>
          <a:p>
            <a:pPr marL="0" marR="0">
              <a:lnSpc>
                <a:spcPts val="2499"/>
              </a:lnSpc>
              <a:spcBef>
                <a:spcPct val="0"/>
              </a:spcBef>
              <a:spcAft>
                <a:spcPct val="0"/>
              </a:spcAft>
            </a:pPr>
            <a:r>
              <a:rPr sz="2600" b="1">
                <a:solidFill>
                  <a:srgbClr val="000000"/>
                </a:solidFill>
                <a:latin typeface="DengXian"/>
                <a:cs typeface="DengXian"/>
              </a:rPr>
              <a:t>这份光荣的使命让我们怎能不心潮澎湃，心怀自豪！这个时</a:t>
            </a:r>
          </a:p>
          <a:p>
            <a:pPr marL="0" marR="0">
              <a:lnSpc>
                <a:spcPts val="2495"/>
              </a:lnSpc>
              <a:spcBef>
                <a:spcPct val="0"/>
              </a:spcBef>
              <a:spcAft>
                <a:spcPct val="0"/>
              </a:spcAft>
            </a:pPr>
            <a:r>
              <a:rPr sz="2600" b="1">
                <a:solidFill>
                  <a:srgbClr val="000000"/>
                </a:solidFill>
                <a:latin typeface="DengXian"/>
                <a:cs typeface="DengXian"/>
              </a:rPr>
              <a:t>代，</a:t>
            </a:r>
            <a:r>
              <a:rPr sz="2600" b="1">
                <a:solidFill>
                  <a:srgbClr val="FF0000"/>
                </a:solidFill>
                <a:latin typeface="DengXian"/>
                <a:cs typeface="DengXian"/>
              </a:rPr>
              <a:t>既是我责任所在，也是我心之所在</a:t>
            </a:r>
            <a:r>
              <a:rPr sz="2600" b="1">
                <a:solidFill>
                  <a:srgbClr val="000000"/>
                </a:solidFill>
                <a:latin typeface="DengXian"/>
                <a:cs typeface="DengXian"/>
              </a:rPr>
              <a:t>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5628673"/>
            <a:ext cx="10146980" cy="15056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909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FF0000"/>
                </a:solidFill>
                <a:latin typeface="JKVJVV+ArialMT"/>
                <a:cs typeface="JKVJVV+ArialMT"/>
              </a:rPr>
              <a:t>•</a:t>
            </a:r>
            <a:r>
              <a:rPr sz="2600" spc="4945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600" b="1">
                <a:solidFill>
                  <a:srgbClr val="FF0000"/>
                </a:solidFill>
                <a:latin typeface="DengXian"/>
                <a:cs typeface="DengXian"/>
              </a:rPr>
              <a:t>我为这个时代而激动自豪</a:t>
            </a:r>
            <a:r>
              <a:rPr sz="2600" b="1">
                <a:solidFill>
                  <a:srgbClr val="000000"/>
                </a:solidFill>
                <a:latin typeface="DengXian"/>
                <a:cs typeface="DengXian"/>
              </a:rPr>
              <a:t>，我为这时代而梦寐思忖。纵</a:t>
            </a:r>
          </a:p>
          <a:p>
            <a:pPr marL="228600" marR="0">
              <a:lnSpc>
                <a:spcPts val="2495"/>
              </a:lnSpc>
              <a:spcBef>
                <a:spcPct val="0"/>
              </a:spcBef>
              <a:spcAft>
                <a:spcPct val="0"/>
              </a:spcAft>
            </a:pPr>
            <a:r>
              <a:rPr sz="2600" b="1">
                <a:solidFill>
                  <a:srgbClr val="000000"/>
                </a:solidFill>
                <a:latin typeface="DengXian"/>
                <a:cs typeface="DengXian"/>
              </a:rPr>
              <a:t>然还有千千万万个别的时代，</a:t>
            </a:r>
            <a:r>
              <a:rPr sz="2600" b="1">
                <a:solidFill>
                  <a:srgbClr val="FF0000"/>
                </a:solidFill>
                <a:latin typeface="DengXian"/>
                <a:cs typeface="DengXian"/>
              </a:rPr>
              <a:t>它们自由热爱它们的赤子。我</a:t>
            </a:r>
          </a:p>
          <a:p>
            <a:pPr marL="228600" marR="0">
              <a:lnSpc>
                <a:spcPts val="2498"/>
              </a:lnSpc>
              <a:spcBef>
                <a:spcPct val="0"/>
              </a:spcBef>
              <a:spcAft>
                <a:spcPct val="0"/>
              </a:spcAft>
            </a:pPr>
            <a:r>
              <a:rPr sz="2600" b="1">
                <a:solidFill>
                  <a:srgbClr val="FF0000"/>
                </a:solidFill>
                <a:latin typeface="DengXian"/>
                <a:cs typeface="DengXian"/>
              </a:rPr>
              <a:t>爱这个时代，我的根、我的梦、我的责任所在！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177919" y="53850"/>
            <a:ext cx="1205483" cy="7362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53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ITUMWI+ArialMT"/>
                <a:cs typeface="ITUMWI+ArialMT"/>
              </a:rPr>
              <a:t>•</a:t>
            </a:r>
            <a:r>
              <a:rPr sz="2200" spc="4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>
                <a:solidFill>
                  <a:srgbClr val="000000"/>
                </a:solidFill>
                <a:latin typeface="CGUVED+DengXian-Regular"/>
                <a:cs typeface="CGUVED+DengXian-Regular"/>
              </a:rPr>
              <a:t>尺子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515876"/>
            <a:ext cx="516846" cy="18645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53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ITUMWI+ArialMT"/>
                <a:cs typeface="ITUMWI+ArialMT"/>
              </a:rPr>
              <a:t>•</a:t>
            </a:r>
          </a:p>
          <a:p>
            <a:pPr marL="0" marR="0">
              <a:lnSpc>
                <a:spcPts val="2456"/>
              </a:lnSpc>
              <a:spcBef>
                <a:spcPts val="6421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ITUMWI+ArialMT"/>
                <a:cs typeface="ITUMWI+ArialMT"/>
              </a:rPr>
              <a:t>•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20040" y="502803"/>
            <a:ext cx="9948913" cy="14198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07492" marR="0">
              <a:lnSpc>
                <a:spcPts val="2680"/>
              </a:lnSpc>
              <a:spcBef>
                <a:spcPct val="0"/>
              </a:spcBef>
              <a:spcAft>
                <a:spcPct val="0"/>
              </a:spcAft>
            </a:pP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从</a:t>
            </a:r>
            <a:r>
              <a:rPr sz="2200" b="1">
                <a:solidFill>
                  <a:srgbClr val="000000"/>
                </a:solidFill>
                <a:latin typeface="Calibri"/>
                <a:cs typeface="Calibri"/>
              </a:rPr>
              <a:t>100</a:t>
            </a: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分到</a:t>
            </a:r>
            <a:r>
              <a:rPr sz="2200" b="1">
                <a:solidFill>
                  <a:srgbClr val="000000"/>
                </a:solidFill>
                <a:latin typeface="Calibri"/>
                <a:cs typeface="Calibri"/>
              </a:rPr>
              <a:t>98</a:t>
            </a: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分，挨一顿揍；从</a:t>
            </a:r>
            <a:r>
              <a:rPr sz="2200" b="1">
                <a:solidFill>
                  <a:srgbClr val="000000"/>
                </a:solidFill>
                <a:latin typeface="Calibri"/>
                <a:cs typeface="Calibri"/>
              </a:rPr>
              <a:t>55</a:t>
            </a: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分到</a:t>
            </a:r>
            <a:r>
              <a:rPr sz="2200" b="1">
                <a:solidFill>
                  <a:srgbClr val="000000"/>
                </a:solidFill>
                <a:latin typeface="Calibri"/>
                <a:cs typeface="Calibri"/>
              </a:rPr>
              <a:t>61</a:t>
            </a: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分，得一个吻。这看似荒</a:t>
            </a:r>
          </a:p>
          <a:p>
            <a:pPr marL="0" marR="0">
              <a:lnSpc>
                <a:spcPts val="2288"/>
              </a:lnSpc>
              <a:spcBef>
                <a:spcPts val="301"/>
              </a:spcBef>
              <a:spcAft>
                <a:spcPct val="0"/>
              </a:spcAft>
            </a:pP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诞不经的故事，却常常发生在我们身边，许多人看来，前者退步了挨揍</a:t>
            </a:r>
          </a:p>
          <a:p>
            <a:pPr marL="0" marR="0">
              <a:lnSpc>
                <a:spcPts val="2288"/>
              </a:lnSpc>
              <a:spcBef>
                <a:spcPts val="351"/>
              </a:spcBef>
              <a:spcAft>
                <a:spcPct val="0"/>
              </a:spcAft>
            </a:pP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是天经地义，后者进步了得吻是理所当然。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20040" y="1676040"/>
            <a:ext cx="9953367" cy="30575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07492" marR="0">
              <a:lnSpc>
                <a:spcPts val="2290"/>
              </a:lnSpc>
              <a:spcBef>
                <a:spcPct val="0"/>
              </a:spcBef>
              <a:spcAft>
                <a:spcPct val="0"/>
              </a:spcAft>
            </a:pPr>
            <a:r>
              <a:rPr sz="2200" b="1">
                <a:solidFill>
                  <a:srgbClr val="FF0000"/>
                </a:solidFill>
                <a:latin typeface="DengXian"/>
                <a:cs typeface="DengXian"/>
              </a:rPr>
              <a:t>我们常说，要一把尺子量到底。在现实生活中，应当说尺子是最公</a:t>
            </a:r>
          </a:p>
          <a:p>
            <a:pPr marL="0" marR="0">
              <a:lnSpc>
                <a:spcPts val="2288"/>
              </a:lnSpc>
              <a:spcBef>
                <a:spcPts val="304"/>
              </a:spcBef>
              <a:spcAft>
                <a:spcPct val="0"/>
              </a:spcAft>
            </a:pPr>
            <a:r>
              <a:rPr sz="2200" b="1">
                <a:solidFill>
                  <a:srgbClr val="FF0000"/>
                </a:solidFill>
                <a:latin typeface="DengXian"/>
                <a:cs typeface="DengXian"/>
              </a:rPr>
              <a:t>平的，但拿在不同人的手里，去度量不同的人，就会出现不同的结果。</a:t>
            </a:r>
          </a:p>
          <a:p>
            <a:pPr marL="0" marR="0">
              <a:lnSpc>
                <a:spcPts val="2288"/>
              </a:lnSpc>
              <a:spcBef>
                <a:spcPts val="351"/>
              </a:spcBef>
              <a:spcAft>
                <a:spcPct val="0"/>
              </a:spcAft>
            </a:pP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我们习惯了妈妈在厨房中的忙碌，一日三餐总是准时吃到可口的饭菜，</a:t>
            </a:r>
          </a:p>
          <a:p>
            <a:pPr marL="0" marR="0">
              <a:lnSpc>
                <a:spcPts val="2288"/>
              </a:lnSpc>
              <a:spcBef>
                <a:spcPts val="301"/>
              </a:spcBef>
              <a:spcAft>
                <a:spcPct val="0"/>
              </a:spcAft>
            </a:pP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可当有一天，我们回家面对着干锅冷灶的时候，却首先想到的是无饭可</a:t>
            </a:r>
          </a:p>
          <a:p>
            <a:pPr marL="0" marR="0">
              <a:lnSpc>
                <a:spcPts val="2290"/>
              </a:lnSpc>
              <a:spcBef>
                <a:spcPts val="399"/>
              </a:spcBef>
              <a:spcAft>
                <a:spcPct val="0"/>
              </a:spcAft>
            </a:pP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吃，沮丧之余，面露愠色，甚至开口责备，完全忽略了她累了病了，撑</a:t>
            </a:r>
          </a:p>
          <a:p>
            <a:pPr marL="0" marR="0">
              <a:lnSpc>
                <a:spcPts val="2288"/>
              </a:lnSpc>
              <a:spcBef>
                <a:spcPts val="303"/>
              </a:spcBef>
              <a:spcAft>
                <a:spcPct val="0"/>
              </a:spcAft>
            </a:pP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不住了，连烧口开水的力气也没有了；而我们的爸爸偶尔下一次厨房，</a:t>
            </a:r>
          </a:p>
          <a:p>
            <a:pPr marL="0" marR="0">
              <a:lnSpc>
                <a:spcPts val="2288"/>
              </a:lnSpc>
              <a:spcBef>
                <a:spcPts val="301"/>
              </a:spcBef>
              <a:spcAft>
                <a:spcPct val="0"/>
              </a:spcAft>
            </a:pP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煮一碗面，却能让一家人感到万分知足。</a:t>
            </a:r>
            <a:r>
              <a:rPr sz="2200" b="1">
                <a:solidFill>
                  <a:srgbClr val="FF0000"/>
                </a:solidFill>
                <a:latin typeface="DengXian"/>
                <a:cs typeface="DengXian"/>
              </a:rPr>
              <a:t>惯性，使我们的尺子变得富有</a:t>
            </a:r>
          </a:p>
          <a:p>
            <a:pPr marL="0" marR="0">
              <a:lnSpc>
                <a:spcPts val="2288"/>
              </a:lnSpc>
              <a:spcBef>
                <a:spcPts val="351"/>
              </a:spcBef>
              <a:spcAft>
                <a:spcPct val="0"/>
              </a:spcAft>
            </a:pPr>
            <a:r>
              <a:rPr sz="2200" b="1">
                <a:solidFill>
                  <a:srgbClr val="FF0000"/>
                </a:solidFill>
                <a:latin typeface="DengXian"/>
                <a:cs typeface="DengXian"/>
              </a:rPr>
              <a:t>弹性，却无法丈量出爱的深远。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1439" y="4458823"/>
            <a:ext cx="516846" cy="7310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56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ITUMWI+ArialMT"/>
                <a:cs typeface="ITUMWI+ArialMT"/>
              </a:rPr>
              <a:t>•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20040" y="4485407"/>
            <a:ext cx="9953367" cy="23869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07492" marR="0">
              <a:lnSpc>
                <a:spcPts val="2290"/>
              </a:lnSpc>
              <a:spcBef>
                <a:spcPct val="0"/>
              </a:spcBef>
              <a:spcAft>
                <a:spcPct val="0"/>
              </a:spcAft>
            </a:pP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每个单位都良莠不齐，有干的有看的，也有捣乱的，总有一些秃子</a:t>
            </a:r>
          </a:p>
          <a:p>
            <a:pPr marL="0" marR="0">
              <a:lnSpc>
                <a:spcPts val="2288"/>
              </a:lnSpc>
              <a:spcBef>
                <a:spcPts val="304"/>
              </a:spcBef>
              <a:spcAft>
                <a:spcPct val="0"/>
              </a:spcAft>
            </a:pP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混在和尚之中滥竽充数。奇怪的是干的永远在干，看的一直在看，而干</a:t>
            </a:r>
          </a:p>
          <a:p>
            <a:pPr marL="0" marR="0">
              <a:lnSpc>
                <a:spcPts val="2288"/>
              </a:lnSpc>
              <a:spcBef>
                <a:spcPts val="351"/>
              </a:spcBef>
              <a:spcAft>
                <a:spcPct val="0"/>
              </a:spcAft>
            </a:pP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得越多失误也越多，得到的批评也越多，而那些看客，偶尔偷机取巧做</a:t>
            </a:r>
          </a:p>
          <a:p>
            <a:pPr marL="0" marR="0">
              <a:lnSpc>
                <a:spcPts val="2288"/>
              </a:lnSpc>
              <a:spcBef>
                <a:spcPts val="301"/>
              </a:spcBef>
              <a:spcAft>
                <a:spcPct val="0"/>
              </a:spcAft>
            </a:pP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做样子，就会名利双收。甚至那些捣乱的，变得乖巧一些，就会让领导</a:t>
            </a:r>
          </a:p>
          <a:p>
            <a:pPr marL="0" marR="0">
              <a:lnSpc>
                <a:spcPts val="2290"/>
              </a:lnSpc>
              <a:spcBef>
                <a:spcPts val="399"/>
              </a:spcBef>
              <a:spcAft>
                <a:spcPct val="0"/>
              </a:spcAft>
            </a:pP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和一席众人皆大欢喜，心满意足。</a:t>
            </a:r>
            <a:r>
              <a:rPr sz="2200" b="1">
                <a:solidFill>
                  <a:srgbClr val="FF0000"/>
                </a:solidFill>
                <a:latin typeface="DengXian"/>
                <a:cs typeface="DengXian"/>
              </a:rPr>
              <a:t>惰性，使我们的尺子带了偏见，就再</a:t>
            </a:r>
          </a:p>
          <a:p>
            <a:pPr marL="0" marR="0">
              <a:lnSpc>
                <a:spcPts val="2288"/>
              </a:lnSpc>
              <a:spcBef>
                <a:spcPts val="304"/>
              </a:spcBef>
              <a:spcAft>
                <a:spcPct val="0"/>
              </a:spcAft>
            </a:pPr>
            <a:r>
              <a:rPr sz="2200" b="1">
                <a:solidFill>
                  <a:srgbClr val="FF0000"/>
                </a:solidFill>
                <a:latin typeface="DengXian"/>
                <a:cs typeface="DengXian"/>
              </a:rPr>
              <a:t>也无法凝聚众人的力量。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53850"/>
            <a:ext cx="516739" cy="50094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53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WRCUSL+ArialMT"/>
                <a:cs typeface="WRCUSL+ArialMT"/>
              </a:rPr>
              <a:t>•</a:t>
            </a:r>
          </a:p>
          <a:p>
            <a:pPr marL="0" marR="0">
              <a:lnSpc>
                <a:spcPts val="2453"/>
              </a:lnSpc>
              <a:spcBef>
                <a:spcPts val="14337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WRCUSL+ArialMT"/>
                <a:cs typeface="WRCUSL+ArialMT"/>
              </a:rPr>
              <a:t>•</a:t>
            </a:r>
          </a:p>
          <a:p>
            <a:pPr marL="0" marR="0">
              <a:lnSpc>
                <a:spcPts val="2453"/>
              </a:lnSpc>
              <a:spcBef>
                <a:spcPts val="14346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WRCUSL+ArialMT"/>
                <a:cs typeface="WRCUSL+ArialMT"/>
              </a:rPr>
              <a:t>•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20040" y="80405"/>
            <a:ext cx="10353557" cy="23864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07492" marR="0">
              <a:lnSpc>
                <a:spcPts val="2288"/>
              </a:lnSpc>
              <a:spcBef>
                <a:spcPct val="0"/>
              </a:spcBef>
              <a:spcAft>
                <a:spcPct val="0"/>
              </a:spcAft>
            </a:pP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大家还记得北方小城那位舍粥的大嫂吗？每到冬天她就半夜起来，</a:t>
            </a:r>
          </a:p>
          <a:p>
            <a:pPr marL="0" marR="0">
              <a:lnSpc>
                <a:spcPts val="2290"/>
              </a:lnSpc>
              <a:spcBef>
                <a:spcPts val="349"/>
              </a:spcBef>
              <a:spcAft>
                <a:spcPct val="0"/>
              </a:spcAft>
            </a:pP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熬上满满的三锅热粥，免费送给寒风中瑟缩的清洁工、穷苦人和乞丐，</a:t>
            </a:r>
          </a:p>
          <a:p>
            <a:pPr marL="0" marR="0">
              <a:lnSpc>
                <a:spcPts val="2288"/>
              </a:lnSpc>
              <a:spcBef>
                <a:spcPts val="353"/>
              </a:spcBef>
              <a:spcAft>
                <a:spcPct val="0"/>
              </a:spcAft>
            </a:pP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数年如一日，不曾间断。而当有一天，一位老汉从中吃出了一粒沙子，</a:t>
            </a:r>
          </a:p>
          <a:p>
            <a:pPr marL="0" marR="0">
              <a:lnSpc>
                <a:spcPts val="2288"/>
              </a:lnSpc>
              <a:spcBef>
                <a:spcPts val="301"/>
              </a:spcBef>
              <a:spcAft>
                <a:spcPct val="0"/>
              </a:spcAft>
            </a:pP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顿时将一碗热粥泼在大嫂的</a:t>
            </a:r>
            <a:r>
              <a:rPr sz="2200" b="1" spc="-3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身上，而领粥的人，也瞬间划分为两大阵营：</a:t>
            </a:r>
          </a:p>
          <a:p>
            <a:pPr marL="0" marR="0">
              <a:lnSpc>
                <a:spcPts val="2288"/>
              </a:lnSpc>
              <a:spcBef>
                <a:spcPts val="351"/>
              </a:spcBef>
              <a:spcAft>
                <a:spcPct val="0"/>
              </a:spcAft>
            </a:pP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有人说老汉不该撒野，也有人指责大嫂不该掺沙子。</a:t>
            </a:r>
            <a:r>
              <a:rPr sz="2200" b="1">
                <a:solidFill>
                  <a:srgbClr val="FF0000"/>
                </a:solidFill>
                <a:latin typeface="DengXian"/>
                <a:cs typeface="DengXian"/>
              </a:rPr>
              <a:t>薄情，让我们的尺</a:t>
            </a:r>
          </a:p>
          <a:p>
            <a:pPr marL="0" marR="0">
              <a:lnSpc>
                <a:spcPts val="2290"/>
              </a:lnSpc>
              <a:spcBef>
                <a:spcPts val="349"/>
              </a:spcBef>
              <a:spcAft>
                <a:spcPct val="0"/>
              </a:spcAft>
            </a:pPr>
            <a:r>
              <a:rPr sz="2200" b="1">
                <a:solidFill>
                  <a:srgbClr val="FF0000"/>
                </a:solidFill>
                <a:latin typeface="DengXian"/>
                <a:cs typeface="DengXian"/>
              </a:rPr>
              <a:t>子扭曲，冷了多少善良的心。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20040" y="2179584"/>
            <a:ext cx="10278622" cy="24259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07492" marR="0">
              <a:lnSpc>
                <a:spcPts val="2680"/>
              </a:lnSpc>
              <a:spcBef>
                <a:spcPct val="0"/>
              </a:spcBef>
              <a:spcAft>
                <a:spcPct val="0"/>
              </a:spcAft>
            </a:pP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开县一辆满载了</a:t>
            </a:r>
            <a:r>
              <a:rPr sz="2200" b="1">
                <a:solidFill>
                  <a:srgbClr val="000000"/>
                </a:solidFill>
                <a:latin typeface="Calibri"/>
                <a:cs typeface="Calibri"/>
              </a:rPr>
              <a:t>19</a:t>
            </a: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名乘客的中巴，突遇险情，一头栽进深达五米的</a:t>
            </a:r>
          </a:p>
          <a:p>
            <a:pPr marL="0" marR="0">
              <a:lnSpc>
                <a:spcPts val="2639"/>
              </a:lnSpc>
              <a:spcBef>
                <a:spcPct val="0"/>
              </a:spcBef>
              <a:spcAft>
                <a:spcPct val="0"/>
              </a:spcAft>
            </a:pP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水塘。当地村民金有树跳进冰冷刺骨的水中，砸开车窗将</a:t>
            </a:r>
            <a:r>
              <a:rPr sz="2200" b="1">
                <a:solidFill>
                  <a:srgbClr val="000000"/>
                </a:solidFill>
                <a:latin typeface="Calibri"/>
                <a:cs typeface="Calibri"/>
              </a:rPr>
              <a:t>19</a:t>
            </a: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名乘客全部</a:t>
            </a:r>
          </a:p>
          <a:p>
            <a:pPr marL="0" marR="0">
              <a:lnSpc>
                <a:spcPts val="2288"/>
              </a:lnSpc>
              <a:spcBef>
                <a:spcPts val="351"/>
              </a:spcBef>
              <a:spcAft>
                <a:spcPct val="0"/>
              </a:spcAft>
            </a:pP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救出，自己却因长时间冷水的浸泡患上肺病，举债治疗数月，告借无门，</a:t>
            </a:r>
          </a:p>
          <a:p>
            <a:pPr marL="0" marR="0">
              <a:lnSpc>
                <a:spcPts val="2640"/>
              </a:lnSpc>
              <a:spcBef>
                <a:spcPct val="0"/>
              </a:spcBef>
              <a:spcAft>
                <a:spcPct val="0"/>
              </a:spcAft>
            </a:pP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不得不离开医院，病死家中。</a:t>
            </a:r>
            <a:r>
              <a:rPr sz="2200" b="1">
                <a:solidFill>
                  <a:srgbClr val="000000"/>
                </a:solidFill>
                <a:latin typeface="Calibri"/>
                <a:cs typeface="Calibri"/>
              </a:rPr>
              <a:t>19</a:t>
            </a: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名幸存者无一人去医院探视，更无人为</a:t>
            </a:r>
          </a:p>
          <a:p>
            <a:pPr marL="0" marR="0">
              <a:lnSpc>
                <a:spcPts val="2641"/>
              </a:lnSpc>
              <a:spcBef>
                <a:spcPct val="0"/>
              </a:spcBef>
              <a:spcAft>
                <a:spcPct val="0"/>
              </a:spcAft>
            </a:pP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他送行。金有树临死前写下一封信，第一句话就是：“我救了</a:t>
            </a:r>
            <a:r>
              <a:rPr sz="2200" b="1">
                <a:solidFill>
                  <a:srgbClr val="000000"/>
                </a:solidFill>
                <a:latin typeface="Calibri"/>
                <a:cs typeface="Calibri"/>
              </a:rPr>
              <a:t>19</a:t>
            </a: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人的命，</a:t>
            </a:r>
          </a:p>
          <a:p>
            <a:pPr marL="0" marR="0">
              <a:lnSpc>
                <a:spcPts val="2288"/>
              </a:lnSpc>
              <a:spcBef>
                <a:spcPts val="351"/>
              </a:spcBef>
              <a:spcAft>
                <a:spcPct val="0"/>
              </a:spcAft>
            </a:pP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现在谁来救我的命。”</a:t>
            </a:r>
            <a:r>
              <a:rPr sz="2200" b="1">
                <a:solidFill>
                  <a:srgbClr val="FF0000"/>
                </a:solidFill>
                <a:latin typeface="DengXian"/>
                <a:cs typeface="DengXian"/>
              </a:rPr>
              <a:t>冷漠，让我们的尺子訇然寸断，留下无尽的遗憾。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20040" y="4359162"/>
            <a:ext cx="9958730" cy="20511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07492" marR="0">
              <a:lnSpc>
                <a:spcPts val="2288"/>
              </a:lnSpc>
              <a:spcBef>
                <a:spcPct val="0"/>
              </a:spcBef>
              <a:spcAft>
                <a:spcPct val="0"/>
              </a:spcAft>
            </a:pP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每个人心里都有一把尺子。我们用它来衡量别人，更要时常度量自</a:t>
            </a:r>
          </a:p>
          <a:p>
            <a:pPr marL="0" marR="0">
              <a:lnSpc>
                <a:spcPts val="2288"/>
              </a:lnSpc>
              <a:spcBef>
                <a:spcPts val="304"/>
              </a:spcBef>
              <a:spcAft>
                <a:spcPct val="0"/>
              </a:spcAft>
            </a:pP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己。</a:t>
            </a:r>
            <a:r>
              <a:rPr sz="2200" b="1">
                <a:solidFill>
                  <a:srgbClr val="FF0000"/>
                </a:solidFill>
                <a:latin typeface="DengXian"/>
                <a:cs typeface="DengXian"/>
              </a:rPr>
              <a:t>这个世界，应当有这样一把尺子，于情充满温暖，于理凸显公平，</a:t>
            </a:r>
          </a:p>
          <a:p>
            <a:pPr marL="0" marR="0">
              <a:lnSpc>
                <a:spcPts val="2288"/>
              </a:lnSpc>
              <a:spcBef>
                <a:spcPts val="351"/>
              </a:spcBef>
              <a:spcAft>
                <a:spcPct val="0"/>
              </a:spcAft>
            </a:pPr>
            <a:r>
              <a:rPr sz="2200" b="1">
                <a:solidFill>
                  <a:srgbClr val="FF0000"/>
                </a:solidFill>
                <a:latin typeface="DengXian"/>
                <a:cs typeface="DengXian"/>
              </a:rPr>
              <a:t>于法彰显正义，时时刻刻闪耀着人性的光辉。</a:t>
            </a: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只要坚持从我做起，从一</a:t>
            </a:r>
          </a:p>
          <a:p>
            <a:pPr marL="0" marR="0">
              <a:lnSpc>
                <a:spcPts val="2288"/>
              </a:lnSpc>
              <a:spcBef>
                <a:spcPts val="301"/>
              </a:spcBef>
              <a:spcAft>
                <a:spcPct val="0"/>
              </a:spcAft>
            </a:pP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点一滴做起，苛责自我，宽厚待人，星星之火，势必燎原，人间终会洒</a:t>
            </a:r>
          </a:p>
          <a:p>
            <a:pPr marL="0" marR="0">
              <a:lnSpc>
                <a:spcPts val="2288"/>
              </a:lnSpc>
              <a:spcBef>
                <a:spcPts val="351"/>
              </a:spcBef>
              <a:spcAft>
                <a:spcPct val="0"/>
              </a:spcAft>
            </a:pP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满阳光，洒满爱。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237610" y="71544"/>
            <a:ext cx="3124454" cy="8038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IPHIMD+ArialMT"/>
                <a:cs typeface="IPHIMD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>
                <a:solidFill>
                  <a:srgbClr val="000000"/>
                </a:solidFill>
                <a:latin typeface="RCANUA+DengXian-Regular"/>
                <a:cs typeface="RCANUA+DengXian-Regular"/>
              </a:rPr>
              <a:t>写给妈妈的一封信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629648"/>
            <a:ext cx="1371600" cy="7747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</a:pPr>
            <a:r>
              <a:rPr sz="2400" b="1">
                <a:solidFill>
                  <a:srgbClr val="000000"/>
                </a:solidFill>
                <a:latin typeface="DengXian"/>
                <a:cs typeface="DengXian"/>
              </a:rPr>
              <a:t>妈妈：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1160000"/>
            <a:ext cx="10091821" cy="11772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45591" marR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</a:pPr>
            <a:r>
              <a:rPr sz="2400" b="1">
                <a:solidFill>
                  <a:srgbClr val="000000"/>
                </a:solidFill>
                <a:latin typeface="DengXian"/>
                <a:cs typeface="DengXian"/>
              </a:rPr>
              <a:t>你送我到学校门口，我顺着人流走进考场，没有回望，我能够</a:t>
            </a:r>
          </a:p>
          <a:p>
            <a:pPr marL="0" marR="0">
              <a:lnSpc>
                <a:spcPts val="2503"/>
              </a:lnSpc>
              <a:spcBef>
                <a:spcPts val="664"/>
              </a:spcBef>
              <a:spcAft>
                <a:spcPct val="0"/>
              </a:spcAft>
            </a:pPr>
            <a:r>
              <a:rPr sz="2400" b="1">
                <a:solidFill>
                  <a:srgbClr val="000000"/>
                </a:solidFill>
                <a:latin typeface="DengXian"/>
                <a:cs typeface="DengXian"/>
              </a:rPr>
              <a:t>想象你眼神里复杂的情绪，我想我还是走得淡定一点吧。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2048236"/>
            <a:ext cx="10273799" cy="16339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45591" marR="0">
              <a:lnSpc>
                <a:spcPts val="2929"/>
              </a:lnSpc>
              <a:spcBef>
                <a:spcPct val="0"/>
              </a:spcBef>
              <a:spcAft>
                <a:spcPct val="0"/>
              </a:spcAft>
            </a:pPr>
            <a:r>
              <a:rPr sz="2400" b="1">
                <a:solidFill>
                  <a:srgbClr val="000000"/>
                </a:solidFill>
                <a:latin typeface="DengXian"/>
                <a:cs typeface="DengXian"/>
              </a:rPr>
              <a:t>可是眼前的漫画却让我思绪翻滚。一个孩子第一次考试</a:t>
            </a:r>
            <a:r>
              <a:rPr sz="2400" b="1">
                <a:solidFill>
                  <a:srgbClr val="000000"/>
                </a:solidFill>
                <a:latin typeface="Calibri"/>
                <a:cs typeface="Calibri"/>
              </a:rPr>
              <a:t>100</a:t>
            </a:r>
            <a:r>
              <a:rPr sz="2400" b="1">
                <a:solidFill>
                  <a:srgbClr val="000000"/>
                </a:solidFill>
                <a:latin typeface="DengXian"/>
                <a:cs typeface="DengXian"/>
              </a:rPr>
              <a:t>分，</a:t>
            </a:r>
          </a:p>
          <a:p>
            <a:pPr marL="0" marR="0">
              <a:lnSpc>
                <a:spcPts val="2929"/>
              </a:lnSpc>
              <a:spcBef>
                <a:spcPts val="288"/>
              </a:spcBef>
              <a:spcAft>
                <a:spcPct val="0"/>
              </a:spcAft>
            </a:pPr>
            <a:r>
              <a:rPr sz="2400" b="1">
                <a:solidFill>
                  <a:srgbClr val="000000"/>
                </a:solidFill>
                <a:latin typeface="DengXian"/>
                <a:cs typeface="DengXian"/>
              </a:rPr>
              <a:t>脸上一个吻印，第二次考了</a:t>
            </a:r>
            <a:r>
              <a:rPr sz="2400" b="1">
                <a:solidFill>
                  <a:srgbClr val="000000"/>
                </a:solidFill>
                <a:latin typeface="Calibri"/>
                <a:cs typeface="Calibri"/>
              </a:rPr>
              <a:t>98</a:t>
            </a:r>
            <a:r>
              <a:rPr sz="2400" b="1">
                <a:solidFill>
                  <a:srgbClr val="000000"/>
                </a:solidFill>
                <a:latin typeface="DengXian"/>
                <a:cs typeface="DengXian"/>
              </a:rPr>
              <a:t>分，脸上一个掌痕</a:t>
            </a:r>
            <a:r>
              <a:rPr sz="2400" b="1">
                <a:solidFill>
                  <a:srgbClr val="000000"/>
                </a:solidFill>
                <a:latin typeface="Calibri"/>
                <a:cs typeface="Calibri"/>
              </a:rPr>
              <a:t>;</a:t>
            </a:r>
            <a:r>
              <a:rPr sz="2400" b="1">
                <a:solidFill>
                  <a:srgbClr val="000000"/>
                </a:solidFill>
                <a:latin typeface="DengXian"/>
                <a:cs typeface="DengXian"/>
              </a:rPr>
              <a:t>另一个孩子第一次</a:t>
            </a:r>
          </a:p>
          <a:p>
            <a:pPr marL="0" marR="0">
              <a:lnSpc>
                <a:spcPts val="2929"/>
              </a:lnSpc>
              <a:spcBef>
                <a:spcPts val="288"/>
              </a:spcBef>
              <a:spcAft>
                <a:spcPct val="0"/>
              </a:spcAft>
            </a:pPr>
            <a:r>
              <a:rPr sz="2400" b="1">
                <a:solidFill>
                  <a:srgbClr val="000000"/>
                </a:solidFill>
                <a:latin typeface="DengXian"/>
                <a:cs typeface="DengXian"/>
              </a:rPr>
              <a:t>考试</a:t>
            </a:r>
            <a:r>
              <a:rPr sz="2400" b="1">
                <a:solidFill>
                  <a:srgbClr val="000000"/>
                </a:solidFill>
                <a:latin typeface="Calibri"/>
                <a:cs typeface="Calibri"/>
              </a:rPr>
              <a:t>55</a:t>
            </a:r>
            <a:r>
              <a:rPr sz="2400" b="1">
                <a:solidFill>
                  <a:srgbClr val="000000"/>
                </a:solidFill>
                <a:latin typeface="DengXian"/>
                <a:cs typeface="DengXian"/>
              </a:rPr>
              <a:t>分，脸上一个掌痕，第二次考试</a:t>
            </a:r>
            <a:r>
              <a:rPr sz="2400" b="1">
                <a:solidFill>
                  <a:srgbClr val="000000"/>
                </a:solidFill>
                <a:latin typeface="Calibri"/>
                <a:cs typeface="Calibri"/>
              </a:rPr>
              <a:t>61</a:t>
            </a:r>
            <a:r>
              <a:rPr sz="2400" b="1">
                <a:solidFill>
                  <a:srgbClr val="000000"/>
                </a:solidFill>
                <a:latin typeface="DengXian"/>
                <a:cs typeface="DengXian"/>
              </a:rPr>
              <a:t>分，脸上一个吻印。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1439" y="3381990"/>
            <a:ext cx="10165371" cy="20254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304800" marR="0">
              <a:lnSpc>
                <a:spcPts val="2929"/>
              </a:lnSpc>
              <a:spcBef>
                <a:spcPct val="0"/>
              </a:spcBef>
              <a:spcAft>
                <a:spcPct val="0"/>
              </a:spcAft>
            </a:pPr>
            <a:r>
              <a:rPr sz="2400" b="1">
                <a:solidFill>
                  <a:srgbClr val="000000"/>
                </a:solidFill>
                <a:latin typeface="DengXian"/>
                <a:cs typeface="DengXian"/>
              </a:rPr>
              <a:t>我想的是，第三次呢</a:t>
            </a:r>
            <a:r>
              <a:rPr sz="2400" b="1">
                <a:solidFill>
                  <a:srgbClr val="000000"/>
                </a:solidFill>
                <a:latin typeface="Calibri"/>
                <a:cs typeface="Calibri"/>
              </a:rPr>
              <a:t>?</a:t>
            </a:r>
            <a:r>
              <a:rPr sz="2400" b="1">
                <a:solidFill>
                  <a:srgbClr val="000000"/>
                </a:solidFill>
                <a:latin typeface="DengXian"/>
                <a:cs typeface="DengXian"/>
              </a:rPr>
              <a:t>第四次呢</a:t>
            </a:r>
            <a:r>
              <a:rPr sz="2400" b="1">
                <a:solidFill>
                  <a:srgbClr val="000000"/>
                </a:solidFill>
                <a:latin typeface="Calibri"/>
                <a:cs typeface="Calibri"/>
              </a:rPr>
              <a:t>?</a:t>
            </a:r>
            <a:r>
              <a:rPr sz="2400" b="1">
                <a:solidFill>
                  <a:srgbClr val="000000"/>
                </a:solidFill>
                <a:latin typeface="DengXian"/>
                <a:cs typeface="DengXian"/>
              </a:rPr>
              <a:t>只要分数有波动，孩子的待遇就</a:t>
            </a:r>
          </a:p>
          <a:p>
            <a:pPr marL="0" marR="0">
              <a:lnSpc>
                <a:spcPts val="2500"/>
              </a:lnSpc>
              <a:spcBef>
                <a:spcPts val="667"/>
              </a:spcBef>
              <a:spcAft>
                <a:spcPct val="0"/>
              </a:spcAft>
            </a:pPr>
            <a:r>
              <a:rPr sz="2400" b="1">
                <a:solidFill>
                  <a:srgbClr val="000000"/>
                </a:solidFill>
                <a:latin typeface="DengXian"/>
                <a:cs typeface="DengXian"/>
              </a:rPr>
              <a:t>有波动。按通常意义，第一个小孩是优生吧，第二个算是很普通的</a:t>
            </a:r>
          </a:p>
          <a:p>
            <a:pPr marL="0" marR="0">
              <a:lnSpc>
                <a:spcPts val="2500"/>
              </a:lnSpc>
              <a:spcBef>
                <a:spcPts val="667"/>
              </a:spcBef>
              <a:spcAft>
                <a:spcPct val="0"/>
              </a:spcAft>
            </a:pPr>
            <a:r>
              <a:rPr sz="2400" b="1">
                <a:solidFill>
                  <a:srgbClr val="000000"/>
                </a:solidFill>
                <a:latin typeface="DengXian"/>
                <a:cs typeface="DengXian"/>
              </a:rPr>
              <a:t>学生吧，</a:t>
            </a:r>
            <a:r>
              <a:rPr sz="2400" b="1">
                <a:solidFill>
                  <a:srgbClr val="FF0000"/>
                </a:solidFill>
                <a:latin typeface="DengXian"/>
                <a:cs typeface="DengXian"/>
              </a:rPr>
              <a:t>可是全都生活在被分数控制的世界里，悲喜交替，无处可</a:t>
            </a:r>
          </a:p>
          <a:p>
            <a:pPr marL="0" marR="0">
              <a:lnSpc>
                <a:spcPts val="2500"/>
              </a:lnSpc>
              <a:spcBef>
                <a:spcPts val="620"/>
              </a:spcBef>
              <a:spcAft>
                <a:spcPct val="0"/>
              </a:spcAft>
            </a:pPr>
            <a:r>
              <a:rPr sz="2400" b="1">
                <a:solidFill>
                  <a:srgbClr val="FF0000"/>
                </a:solidFill>
                <a:latin typeface="DengXian"/>
                <a:cs typeface="DengXian"/>
              </a:rPr>
              <a:t>逃。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1439" y="5119731"/>
            <a:ext cx="10190147" cy="20253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46176" marR="0">
              <a:lnSpc>
                <a:spcPts val="2929"/>
              </a:lnSpc>
              <a:spcBef>
                <a:spcPct val="0"/>
              </a:spcBef>
              <a:spcAft>
                <a:spcPct val="0"/>
              </a:spcAft>
            </a:pPr>
            <a:r>
              <a:rPr sz="2400" b="1">
                <a:solidFill>
                  <a:srgbClr val="000000"/>
                </a:solidFill>
                <a:latin typeface="DengXian"/>
                <a:cs typeface="DengXian"/>
              </a:rPr>
              <a:t>我有些不安，妈妈，那个对孩子又打又亲的人是谁呢</a:t>
            </a:r>
            <a:r>
              <a:rPr sz="2400" b="1">
                <a:solidFill>
                  <a:srgbClr val="000000"/>
                </a:solidFill>
                <a:latin typeface="Calibri"/>
                <a:cs typeface="Calibri"/>
              </a:rPr>
              <a:t>?</a:t>
            </a:r>
            <a:r>
              <a:rPr sz="2400" b="1">
                <a:solidFill>
                  <a:srgbClr val="000000"/>
                </a:solidFill>
                <a:latin typeface="DengXian"/>
                <a:cs typeface="DengXian"/>
              </a:rPr>
              <a:t>她可能</a:t>
            </a:r>
          </a:p>
          <a:p>
            <a:pPr marL="0" marR="0">
              <a:lnSpc>
                <a:spcPts val="2929"/>
              </a:lnSpc>
              <a:spcBef>
                <a:spcPts val="287"/>
              </a:spcBef>
              <a:spcAft>
                <a:spcPct val="0"/>
              </a:spcAft>
            </a:pPr>
            <a:r>
              <a:rPr sz="2400" b="1">
                <a:solidFill>
                  <a:srgbClr val="000000"/>
                </a:solidFill>
                <a:latin typeface="DengXian"/>
                <a:cs typeface="DengXian"/>
              </a:rPr>
              <a:t>是你吗</a:t>
            </a:r>
            <a:r>
              <a:rPr sz="2400" b="1">
                <a:solidFill>
                  <a:srgbClr val="000000"/>
                </a:solidFill>
                <a:latin typeface="Calibri"/>
                <a:cs typeface="Calibri"/>
              </a:rPr>
              <a:t>?</a:t>
            </a:r>
            <a:r>
              <a:rPr sz="2400" b="1">
                <a:solidFill>
                  <a:srgbClr val="000000"/>
                </a:solidFill>
                <a:latin typeface="DengXian"/>
                <a:cs typeface="DengXian"/>
              </a:rPr>
              <a:t>她正是你对吧</a:t>
            </a:r>
            <a:r>
              <a:rPr sz="2400" b="1">
                <a:solidFill>
                  <a:srgbClr val="000000"/>
                </a:solidFill>
                <a:latin typeface="Calibri"/>
                <a:cs typeface="Calibri"/>
              </a:rPr>
              <a:t>?</a:t>
            </a:r>
            <a:r>
              <a:rPr sz="2400" b="1">
                <a:solidFill>
                  <a:srgbClr val="000000"/>
                </a:solidFill>
                <a:latin typeface="DengXian"/>
                <a:cs typeface="DengXian"/>
              </a:rPr>
              <a:t>求学十二年，你没少亲我，也没少骂我，有</a:t>
            </a:r>
          </a:p>
          <a:p>
            <a:pPr marL="0" marR="0">
              <a:lnSpc>
                <a:spcPts val="2932"/>
              </a:lnSpc>
              <a:spcBef>
                <a:spcPts val="285"/>
              </a:spcBef>
              <a:spcAft>
                <a:spcPct val="0"/>
              </a:spcAft>
            </a:pPr>
            <a:r>
              <a:rPr sz="2400" b="1">
                <a:solidFill>
                  <a:srgbClr val="000000"/>
                </a:solidFill>
                <a:latin typeface="DengXian"/>
                <a:cs typeface="DengXian"/>
              </a:rPr>
              <a:t>时甚至“啪啪啪”</a:t>
            </a:r>
            <a:r>
              <a:rPr sz="2400" b="1">
                <a:solidFill>
                  <a:srgbClr val="000000"/>
                </a:solidFill>
                <a:latin typeface="Calibri"/>
                <a:cs typeface="Calibri"/>
              </a:rPr>
              <a:t>!</a:t>
            </a:r>
            <a:r>
              <a:rPr sz="2400" b="1">
                <a:solidFill>
                  <a:srgbClr val="FF0000"/>
                </a:solidFill>
                <a:latin typeface="DengXian"/>
                <a:cs typeface="DengXian"/>
              </a:rPr>
              <a:t>你引用我老师的话说我“要成为优质的做题机器”</a:t>
            </a:r>
            <a:r>
              <a:rPr sz="2400" b="1">
                <a:solidFill>
                  <a:srgbClr val="000000"/>
                </a:solidFill>
                <a:latin typeface="DengXian"/>
                <a:cs typeface="DengXian"/>
              </a:rPr>
              <a:t>，</a:t>
            </a:r>
          </a:p>
          <a:p>
            <a:pPr marL="0" marR="0">
              <a:lnSpc>
                <a:spcPts val="2500"/>
              </a:lnSpc>
              <a:spcBef>
                <a:spcPts val="619"/>
              </a:spcBef>
              <a:spcAft>
                <a:spcPct val="0"/>
              </a:spcAft>
            </a:pPr>
            <a:r>
              <a:rPr sz="2400" b="1">
                <a:solidFill>
                  <a:srgbClr val="000000"/>
                </a:solidFill>
                <a:latin typeface="DengXian"/>
                <a:cs typeface="DengXian"/>
              </a:rPr>
              <a:t>可是我的老师总会接着说“更要成为优质的人”啊。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56220"/>
            <a:ext cx="10671549" cy="607240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26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TQDQMN+ArialMT"/>
                <a:cs typeface="TQDQMN+ArialMT"/>
              </a:rPr>
              <a:t>•</a:t>
            </a:r>
            <a:r>
              <a:rPr sz="2800" spc="522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 b="1">
                <a:solidFill>
                  <a:srgbClr val="FF0000"/>
                </a:solidFill>
                <a:latin typeface="DengXian"/>
                <a:cs typeface="DengXian"/>
              </a:rPr>
              <a:t>可是妈妈，你似乎简单了些，在陪伴我的路上，你</a:t>
            </a:r>
          </a:p>
          <a:p>
            <a:pPr marL="228600" marR="0">
              <a:lnSpc>
                <a:spcPts val="2913"/>
              </a:lnSpc>
              <a:spcBef>
                <a:spcPts val="498"/>
              </a:spcBef>
              <a:spcAft>
                <a:spcPct val="0"/>
              </a:spcAft>
            </a:pPr>
            <a:r>
              <a:rPr sz="2800" b="1">
                <a:solidFill>
                  <a:srgbClr val="FF0000"/>
                </a:solidFill>
                <a:latin typeface="DengXian"/>
                <a:cs typeface="DengXian"/>
              </a:rPr>
              <a:t>的眼里似乎只有我的分数了，仿佛那就是我整个人的价</a:t>
            </a:r>
          </a:p>
          <a:p>
            <a:pPr marL="228600" marR="0">
              <a:lnSpc>
                <a:spcPts val="2913"/>
              </a:lnSpc>
              <a:spcBef>
                <a:spcPts val="446"/>
              </a:spcBef>
              <a:spcAft>
                <a:spcPct val="0"/>
              </a:spcAft>
            </a:pPr>
            <a:r>
              <a:rPr sz="2800" b="1">
                <a:solidFill>
                  <a:srgbClr val="FF0000"/>
                </a:solidFill>
                <a:latin typeface="DengXian"/>
                <a:cs typeface="DengXian"/>
              </a:rPr>
              <a:t>值体现。</a:t>
            </a: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是的我从小就会读书，就会考试，就是你昂首</a:t>
            </a:r>
          </a:p>
          <a:p>
            <a:pPr marL="228600" marR="0">
              <a:lnSpc>
                <a:spcPts val="3359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挺立笑傲江湖的“资本”</a:t>
            </a:r>
            <a:r>
              <a:rPr sz="2800" b="1">
                <a:solidFill>
                  <a:srgbClr val="000000"/>
                </a:solidFill>
                <a:latin typeface="Calibri"/>
                <a:cs typeface="Calibri"/>
              </a:rPr>
              <a:t>;</a:t>
            </a: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是的我知道好成绩的意义，它会</a:t>
            </a:r>
          </a:p>
          <a:p>
            <a:pPr marL="228600" marR="0">
              <a:lnSpc>
                <a:spcPts val="2913"/>
              </a:lnSpc>
              <a:spcBef>
                <a:spcPts val="499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让我更受宠爱和欣赏，它会让你更有成就和尊严，它会</a:t>
            </a:r>
          </a:p>
          <a:p>
            <a:pPr marL="228600" marR="0">
              <a:lnSpc>
                <a:spcPts val="2913"/>
              </a:lnSpc>
              <a:spcBef>
                <a:spcPts val="446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改写我们家的处境和命运，它会让我更便捷地获得人世</a:t>
            </a:r>
          </a:p>
          <a:p>
            <a:pPr marL="228600" marR="0">
              <a:lnSpc>
                <a:spcPts val="336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间物质和精神的享受</a:t>
            </a:r>
            <a:r>
              <a:rPr sz="2800" b="1">
                <a:solidFill>
                  <a:srgbClr val="000000"/>
                </a:solidFill>
                <a:latin typeface="Calibri"/>
                <a:cs typeface="Calibri"/>
              </a:rPr>
              <a:t>……</a:t>
            </a: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诸如此类。可是长大后目睹你因</a:t>
            </a:r>
          </a:p>
          <a:p>
            <a:pPr marL="228600" marR="0">
              <a:lnSpc>
                <a:spcPts val="336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此而生的悲喜，我常常觉得是那么遥远。</a:t>
            </a:r>
            <a:r>
              <a:rPr sz="2800" b="1">
                <a:solidFill>
                  <a:srgbClr val="FF0000"/>
                </a:solidFill>
                <a:latin typeface="DengXian"/>
                <a:cs typeface="DengXian"/>
              </a:rPr>
              <a:t>你呢</a:t>
            </a:r>
            <a:r>
              <a:rPr sz="2800" b="1">
                <a:solidFill>
                  <a:srgbClr val="FF0000"/>
                </a:solidFill>
                <a:latin typeface="Calibri"/>
                <a:cs typeface="Calibri"/>
              </a:rPr>
              <a:t>?</a:t>
            </a:r>
            <a:r>
              <a:rPr sz="2800" b="1">
                <a:solidFill>
                  <a:srgbClr val="FF0000"/>
                </a:solidFill>
                <a:latin typeface="DengXian"/>
                <a:cs typeface="DengXian"/>
              </a:rPr>
              <a:t>你有没有</a:t>
            </a:r>
          </a:p>
          <a:p>
            <a:pPr marL="228600" marR="0">
              <a:lnSpc>
                <a:spcPts val="3361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FF0000"/>
                </a:solidFill>
                <a:latin typeface="DengXian"/>
                <a:cs typeface="DengXian"/>
              </a:rPr>
              <a:t>发现我越来越长的睫毛下，有更多的委屈</a:t>
            </a:r>
            <a:r>
              <a:rPr sz="2800" b="1" spc="10">
                <a:solidFill>
                  <a:srgbClr val="FF0000"/>
                </a:solidFill>
                <a:latin typeface="Calibri"/>
                <a:cs typeface="Calibri"/>
              </a:rPr>
              <a:t>?</a:t>
            </a:r>
            <a:r>
              <a:rPr sz="2800" b="1">
                <a:solidFill>
                  <a:srgbClr val="FF0000"/>
                </a:solidFill>
                <a:latin typeface="DengXian"/>
                <a:cs typeface="DengXian"/>
              </a:rPr>
              <a:t>有没有发现我</a:t>
            </a:r>
          </a:p>
          <a:p>
            <a:pPr marL="228600" marR="0">
              <a:lnSpc>
                <a:spcPts val="3359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FF0000"/>
                </a:solidFill>
                <a:latin typeface="DengXian"/>
                <a:cs typeface="DengXian"/>
              </a:rPr>
              <a:t>越走越快的脚步里，有更多的趔趄</a:t>
            </a:r>
            <a:r>
              <a:rPr sz="2800" b="1" spc="10">
                <a:solidFill>
                  <a:srgbClr val="FF0000"/>
                </a:solidFill>
                <a:latin typeface="Calibri"/>
                <a:cs typeface="Calibri"/>
              </a:rPr>
              <a:t>?</a:t>
            </a: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你可知道，我会夜半，</a:t>
            </a:r>
          </a:p>
          <a:p>
            <a:pPr marL="228600" marR="0">
              <a:lnSpc>
                <a:spcPts val="3360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无言独上西楼，看月色如钩</a:t>
            </a:r>
            <a:r>
              <a:rPr sz="2800" b="1">
                <a:solidFill>
                  <a:srgbClr val="000000"/>
                </a:solidFill>
                <a:latin typeface="Calibri"/>
                <a:cs typeface="Calibri"/>
              </a:rPr>
              <a:t>?</a:t>
            </a: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你可知道，我会断鸿声里，</a:t>
            </a:r>
          </a:p>
          <a:p>
            <a:pPr marL="228600" marR="0">
              <a:lnSpc>
                <a:spcPts val="3363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栏杆拍遍，叹“无人会，登临意”</a:t>
            </a:r>
            <a:r>
              <a:rPr sz="2800" b="1">
                <a:solidFill>
                  <a:srgbClr val="000000"/>
                </a:solidFill>
                <a:latin typeface="Calibri"/>
                <a:cs typeface="Calibri"/>
              </a:rPr>
              <a:t>?</a:t>
            </a: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有时候竟至怒发冲冠，</a:t>
            </a:r>
          </a:p>
          <a:p>
            <a:pPr marL="228600" marR="0">
              <a:lnSpc>
                <a:spcPts val="3359"/>
              </a:lnSpc>
              <a:spcBef>
                <a:spcPct val="0"/>
              </a:spcBef>
              <a:spcAft>
                <a:spcPct val="0"/>
              </a:spcAft>
            </a:pP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仰天长啸</a:t>
            </a:r>
            <a:r>
              <a:rPr sz="2800" b="1">
                <a:solidFill>
                  <a:srgbClr val="000000"/>
                </a:solidFill>
                <a:latin typeface="Calibri"/>
                <a:cs typeface="Calibri"/>
              </a:rPr>
              <a:t>?</a:t>
            </a:r>
            <a:r>
              <a:rPr sz="2800" b="1">
                <a:solidFill>
                  <a:srgbClr val="000000"/>
                </a:solidFill>
                <a:latin typeface="DengXian"/>
                <a:cs typeface="DengXian"/>
              </a:rPr>
              <a:t>甚或“长太息兮以掩涕兮，哀民生之多艰”</a:t>
            </a:r>
            <a:r>
              <a:rPr sz="2800" b="1">
                <a:solidFill>
                  <a:srgbClr val="000000"/>
                </a:solidFill>
                <a:latin typeface="Calibri"/>
                <a:cs typeface="Calibri"/>
              </a:rPr>
              <a:t>?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5731292"/>
            <a:ext cx="657823" cy="930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26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TQDQMN+ArialMT"/>
                <a:cs typeface="TQDQMN+ArialMT"/>
              </a:rPr>
              <a:t>•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511622"/>
            <a:ext cx="7912580" cy="238771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082038" marR="0">
              <a:lnSpc>
                <a:spcPts val="4464"/>
              </a:lnSpc>
              <a:spcBef>
                <a:spcPct val="0"/>
              </a:spcBef>
              <a:spcAft>
                <a:spcPct val="0"/>
              </a:spcAft>
            </a:pPr>
            <a:r>
              <a:rPr sz="4000" spc="400">
                <a:solidFill>
                  <a:srgbClr val="000000"/>
                </a:solidFill>
                <a:latin typeface="IUIGJH+ArialMT"/>
                <a:cs typeface="IUIGJH+ArialMT"/>
              </a:rPr>
              <a:t>•</a:t>
            </a:r>
            <a:r>
              <a:rPr sz="4000" b="1">
                <a:solidFill>
                  <a:srgbClr val="000000"/>
                </a:solidFill>
                <a:latin typeface="DengXian"/>
                <a:cs typeface="DengXian"/>
              </a:rPr>
              <a:t>课程回顾：审题训练</a:t>
            </a:r>
          </a:p>
          <a:p>
            <a:pPr marL="0" marR="0">
              <a:lnSpc>
                <a:spcPts val="3911"/>
              </a:lnSpc>
              <a:spcBef>
                <a:spcPts val="706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IUIGJH+ArialMT"/>
                <a:cs typeface="IUIGJH+ArialMT"/>
              </a:rPr>
              <a:t>•</a:t>
            </a:r>
            <a:r>
              <a:rPr sz="3200" spc="-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 b="1">
                <a:solidFill>
                  <a:srgbClr val="000000"/>
                </a:solidFill>
                <a:latin typeface="Calibri"/>
                <a:cs typeface="Calibri"/>
              </a:rPr>
              <a:t>1</a:t>
            </a:r>
            <a:r>
              <a:rPr sz="3200" b="1">
                <a:solidFill>
                  <a:srgbClr val="000000"/>
                </a:solidFill>
                <a:latin typeface="DengXian"/>
                <a:cs typeface="DengXian"/>
              </a:rPr>
              <a:t>、新材料</a:t>
            </a:r>
          </a:p>
          <a:p>
            <a:pPr marL="0" marR="0">
              <a:lnSpc>
                <a:spcPts val="3911"/>
              </a:lnSpc>
              <a:spcBef>
                <a:spcPts val="593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IUIGJH+ArialMT"/>
                <a:cs typeface="IUIGJH+ArialMT"/>
              </a:rPr>
              <a:t>•</a:t>
            </a:r>
            <a:r>
              <a:rPr sz="3200" spc="-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 b="1">
                <a:solidFill>
                  <a:srgbClr val="000000"/>
                </a:solidFill>
                <a:latin typeface="Calibri"/>
                <a:cs typeface="Calibri"/>
              </a:rPr>
              <a:t>2</a:t>
            </a:r>
            <a:r>
              <a:rPr sz="3200" b="1">
                <a:solidFill>
                  <a:srgbClr val="000000"/>
                </a:solidFill>
                <a:latin typeface="DengXian"/>
                <a:cs typeface="DengXian"/>
              </a:rPr>
              <a:t>、任务驱动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2893356"/>
            <a:ext cx="7279617" cy="10726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82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IUIGJH+ArialMT"/>
                <a:cs typeface="IUIGJH+ArialMT"/>
              </a:rPr>
              <a:t>•</a:t>
            </a:r>
            <a:r>
              <a:rPr sz="3200" spc="-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 b="1">
                <a:solidFill>
                  <a:srgbClr val="000000"/>
                </a:solidFill>
                <a:latin typeface="DengXian"/>
                <a:cs typeface="DengXian"/>
              </a:rPr>
              <a:t>透过现象看本质（</a:t>
            </a:r>
            <a:r>
              <a:rPr sz="3200">
                <a:solidFill>
                  <a:srgbClr val="000000"/>
                </a:solidFill>
                <a:latin typeface="IWSSCE+DengXian-Regular"/>
                <a:cs typeface="IWSSCE+DengXian-Regular"/>
              </a:rPr>
              <a:t>切忌就事论事）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4063437"/>
            <a:ext cx="7487108" cy="10335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338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IWSSCE+DengXian-Regular"/>
                <a:cs typeface="IWSSCE+DengXian-Regular"/>
              </a:rPr>
              <a:t>形象、现象事例、社会现实（材料）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4630746"/>
            <a:ext cx="8422995" cy="10335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338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IWSSCE+DengXian-Regular"/>
                <a:cs typeface="IWSSCE+DengXian-Regular"/>
              </a:rPr>
              <a:t>抽象道理、本质规律、深层含义（内涵）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1439" y="5703396"/>
            <a:ext cx="8451090" cy="16738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914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IUIGJH+ArialMT"/>
                <a:cs typeface="IUIGJH+ArialMT"/>
              </a:rPr>
              <a:t>•</a:t>
            </a:r>
            <a:r>
              <a:rPr sz="3200" spc="-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 b="1">
                <a:solidFill>
                  <a:srgbClr val="000000"/>
                </a:solidFill>
                <a:latin typeface="Calibri"/>
                <a:cs typeface="Calibri"/>
              </a:rPr>
              <a:t>1</a:t>
            </a:r>
            <a:r>
              <a:rPr sz="3200" b="1">
                <a:solidFill>
                  <a:srgbClr val="000000"/>
                </a:solidFill>
                <a:latin typeface="DengXian"/>
                <a:cs typeface="DengXian"/>
              </a:rPr>
              <a:t>、标注主体、表现</a:t>
            </a:r>
          </a:p>
          <a:p>
            <a:pPr marL="0" marR="0">
              <a:lnSpc>
                <a:spcPts val="3911"/>
              </a:lnSpc>
              <a:spcBef>
                <a:spcPts val="555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IUIGJH+ArialMT"/>
                <a:cs typeface="IUIGJH+ArialMT"/>
              </a:rPr>
              <a:t>•</a:t>
            </a:r>
            <a:r>
              <a:rPr sz="3200" spc="-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 b="1">
                <a:solidFill>
                  <a:srgbClr val="000000"/>
                </a:solidFill>
                <a:latin typeface="Calibri"/>
                <a:cs typeface="Calibri"/>
              </a:rPr>
              <a:t>2</a:t>
            </a:r>
            <a:r>
              <a:rPr sz="3200" b="1">
                <a:solidFill>
                  <a:srgbClr val="000000"/>
                </a:solidFill>
                <a:latin typeface="DengXian"/>
                <a:cs typeface="DengXian"/>
              </a:rPr>
              <a:t>、具象物、行为性质（等同法）、观念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53850"/>
            <a:ext cx="516739" cy="7306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53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FF0000"/>
                </a:solidFill>
                <a:latin typeface="RECBVB+ArialMT"/>
                <a:cs typeface="RECBVB+ArialMT"/>
              </a:rPr>
              <a:t>•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20040" y="80405"/>
            <a:ext cx="10280221" cy="34027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07492" marR="0">
              <a:lnSpc>
                <a:spcPts val="2288"/>
              </a:lnSpc>
              <a:spcBef>
                <a:spcPct val="0"/>
              </a:spcBef>
              <a:spcAft>
                <a:spcPct val="0"/>
              </a:spcAft>
            </a:pPr>
            <a:r>
              <a:rPr sz="2200" b="1">
                <a:solidFill>
                  <a:srgbClr val="FF0000"/>
                </a:solidFill>
                <a:latin typeface="DengXian"/>
                <a:cs typeface="DengXian"/>
              </a:rPr>
              <a:t>你一直告诉我你爱我如命，所以我听话，我听你的话，不问他事，</a:t>
            </a:r>
          </a:p>
          <a:p>
            <a:pPr marL="0" marR="0">
              <a:lnSpc>
                <a:spcPts val="2290"/>
              </a:lnSpc>
              <a:spcBef>
                <a:spcPts val="349"/>
              </a:spcBef>
              <a:spcAft>
                <a:spcPct val="0"/>
              </a:spcAft>
            </a:pP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不贪享乐，不玩手机，不打排球，不弹我好的吉他，不看我爱的武</a:t>
            </a:r>
          </a:p>
          <a:p>
            <a:pPr marL="0" marR="0">
              <a:lnSpc>
                <a:spcPts val="2642"/>
              </a:lnSpc>
              <a:spcBef>
                <a:spcPct val="0"/>
              </a:spcBef>
              <a:spcAft>
                <a:spcPct val="0"/>
              </a:spcAft>
            </a:pP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侠</a:t>
            </a:r>
            <a:r>
              <a:rPr sz="2200" b="1">
                <a:solidFill>
                  <a:srgbClr val="000000"/>
                </a:solidFill>
                <a:latin typeface="Calibri"/>
                <a:cs typeface="Calibri"/>
              </a:rPr>
              <a:t>……</a:t>
            </a: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我力求考得高一点再高一点，可是卷面有难有易，精神有奋有颓，</a:t>
            </a:r>
          </a:p>
          <a:p>
            <a:pPr marL="0" marR="0">
              <a:lnSpc>
                <a:spcPts val="2288"/>
              </a:lnSpc>
              <a:spcBef>
                <a:spcPts val="301"/>
              </a:spcBef>
              <a:spcAft>
                <a:spcPct val="0"/>
              </a:spcAft>
            </a:pP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也有失误比别人考得低的时候，还有命运捉弄人的时候。记得初二下学</a:t>
            </a:r>
          </a:p>
          <a:p>
            <a:pPr marL="0" marR="0">
              <a:lnSpc>
                <a:spcPts val="2639"/>
              </a:lnSpc>
              <a:spcBef>
                <a:spcPct val="0"/>
              </a:spcBef>
              <a:spcAft>
                <a:spcPct val="0"/>
              </a:spcAft>
            </a:pP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期期中考数学，</a:t>
            </a:r>
            <a:r>
              <a:rPr sz="2200" b="1">
                <a:solidFill>
                  <a:srgbClr val="000000"/>
                </a:solidFill>
                <a:latin typeface="Calibri"/>
                <a:cs typeface="Calibri"/>
              </a:rPr>
              <a:t>120</a:t>
            </a: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分我考了</a:t>
            </a:r>
            <a:r>
              <a:rPr sz="2200" b="1">
                <a:solidFill>
                  <a:srgbClr val="000000"/>
                </a:solidFill>
                <a:latin typeface="Calibri"/>
                <a:cs typeface="Calibri"/>
              </a:rPr>
              <a:t>86</a:t>
            </a: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分，回家后告诉你你脸色立变，不只是</a:t>
            </a:r>
          </a:p>
          <a:p>
            <a:pPr marL="0" marR="0">
              <a:lnSpc>
                <a:spcPts val="2290"/>
              </a:lnSpc>
              <a:spcBef>
                <a:spcPts val="349"/>
              </a:spcBef>
              <a:spcAft>
                <a:spcPct val="0"/>
              </a:spcAft>
            </a:pP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你，我爸他让我跪下思过，我不跪他一个巴掌甩过来，我一下趴到地上，</a:t>
            </a:r>
          </a:p>
          <a:p>
            <a:pPr marL="0" marR="0">
              <a:lnSpc>
                <a:spcPts val="2642"/>
              </a:lnSpc>
              <a:spcBef>
                <a:spcPct val="0"/>
              </a:spcBef>
              <a:spcAft>
                <a:spcPct val="0"/>
              </a:spcAft>
            </a:pP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那夜我跪了两个小时，可是第二天老师告诉你说少加了我</a:t>
            </a:r>
            <a:r>
              <a:rPr sz="2200" b="1">
                <a:solidFill>
                  <a:srgbClr val="000000"/>
                </a:solidFill>
                <a:latin typeface="Calibri"/>
                <a:cs typeface="Calibri"/>
              </a:rPr>
              <a:t>30</a:t>
            </a: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分，加上我</a:t>
            </a:r>
          </a:p>
          <a:p>
            <a:pPr marL="0" marR="0">
              <a:lnSpc>
                <a:spcPts val="2288"/>
              </a:lnSpc>
              <a:spcBef>
                <a:spcPts val="351"/>
              </a:spcBef>
              <a:spcAft>
                <a:spcPct val="0"/>
              </a:spcAft>
            </a:pP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还是全年级第一，回到家你一把搂过我亲了又亲，可是我的小小的心冰</a:t>
            </a:r>
          </a:p>
          <a:p>
            <a:pPr marL="0" marR="0">
              <a:lnSpc>
                <a:spcPts val="2639"/>
              </a:lnSpc>
              <a:spcBef>
                <a:spcPct val="0"/>
              </a:spcBef>
              <a:spcAft>
                <a:spcPct val="0"/>
              </a:spcAft>
            </a:pP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冰凉凉。</a:t>
            </a:r>
            <a:r>
              <a:rPr sz="2200" b="1">
                <a:solidFill>
                  <a:srgbClr val="FF0000"/>
                </a:solidFill>
                <a:latin typeface="DengXian"/>
                <a:cs typeface="DengXian"/>
              </a:rPr>
              <a:t>妈妈，我无法承受，这是我生命中无法承受之重，你知道吗</a:t>
            </a:r>
            <a:r>
              <a:rPr sz="2200" b="1">
                <a:solidFill>
                  <a:srgbClr val="FF0000"/>
                </a:solidFill>
                <a:latin typeface="Calibri"/>
                <a:cs typeface="Calibri"/>
              </a:rPr>
              <a:t>?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3198221"/>
            <a:ext cx="516846" cy="7310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56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RECBVB+ArialMT"/>
                <a:cs typeface="RECBVB+ArialMT"/>
              </a:rPr>
              <a:t>•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20040" y="3224805"/>
            <a:ext cx="9995310" cy="34030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33399" marR="0">
              <a:lnSpc>
                <a:spcPts val="2290"/>
              </a:lnSpc>
              <a:spcBef>
                <a:spcPct val="0"/>
              </a:spcBef>
              <a:spcAft>
                <a:spcPct val="0"/>
              </a:spcAft>
            </a:pPr>
            <a:r>
              <a:rPr sz="2200" b="1">
                <a:solidFill>
                  <a:srgbClr val="FF0000"/>
                </a:solidFill>
                <a:latin typeface="DengXian"/>
                <a:cs typeface="DengXian"/>
              </a:rPr>
              <a:t>我曾试着与你们沟通可是无效</a:t>
            </a: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，我羡慕我的同桌李某某，他成绩平</a:t>
            </a:r>
          </a:p>
          <a:p>
            <a:pPr marL="0" marR="0">
              <a:lnSpc>
                <a:spcPts val="2288"/>
              </a:lnSpc>
              <a:spcBef>
                <a:spcPts val="303"/>
              </a:spcBef>
              <a:spcAft>
                <a:spcPct val="0"/>
              </a:spcAft>
            </a:pP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平可是说起父母却眉飞色舞，我更羡慕那些书里知道的大师和他们的孩</a:t>
            </a:r>
          </a:p>
          <a:p>
            <a:pPr marL="0" marR="0">
              <a:lnSpc>
                <a:spcPts val="2288"/>
              </a:lnSpc>
              <a:spcBef>
                <a:spcPts val="351"/>
              </a:spcBef>
              <a:spcAft>
                <a:spcPct val="0"/>
              </a:spcAft>
            </a:pP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子。鲁迅让他的儿子周海婴“完全的解放”，“顺其自然，极力不多给他</a:t>
            </a:r>
          </a:p>
          <a:p>
            <a:pPr marL="0" marR="0">
              <a:lnSpc>
                <a:spcPts val="2640"/>
              </a:lnSpc>
              <a:spcBef>
                <a:spcPct val="0"/>
              </a:spcBef>
              <a:spcAft>
                <a:spcPct val="0"/>
              </a:spcAft>
            </a:pP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打击，甚或不拂逆他的喜爱”</a:t>
            </a:r>
            <a:r>
              <a:rPr sz="2200" b="1">
                <a:solidFill>
                  <a:srgbClr val="000000"/>
                </a:solidFill>
                <a:latin typeface="Calibri"/>
                <a:cs typeface="Calibri"/>
              </a:rPr>
              <a:t>;</a:t>
            </a: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梁启超对他的女儿说“未能立进大学有什么</a:t>
            </a:r>
          </a:p>
          <a:p>
            <a:pPr marL="0" marR="0">
              <a:lnSpc>
                <a:spcPts val="2639"/>
              </a:lnSpc>
              <a:spcBef>
                <a:spcPct val="0"/>
              </a:spcBef>
              <a:spcAft>
                <a:spcPct val="0"/>
              </a:spcAft>
            </a:pP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要紧”说“天下事尽自己力量去做便是天下第一等人物”</a:t>
            </a:r>
            <a:r>
              <a:rPr sz="2200" b="1">
                <a:solidFill>
                  <a:srgbClr val="000000"/>
                </a:solidFill>
                <a:latin typeface="Calibri"/>
                <a:cs typeface="Calibri"/>
              </a:rPr>
              <a:t>;</a:t>
            </a: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梁培宽追忆父亲</a:t>
            </a:r>
          </a:p>
          <a:p>
            <a:pPr marL="0" marR="0">
              <a:lnSpc>
                <a:spcPts val="2642"/>
              </a:lnSpc>
              <a:spcBef>
                <a:spcPct val="0"/>
              </a:spcBef>
              <a:spcAft>
                <a:spcPct val="0"/>
              </a:spcAft>
            </a:pP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梁漱溟时说父亲的教育是“信任且开放式的”，有一次他考了</a:t>
            </a:r>
            <a:r>
              <a:rPr sz="2200" b="1">
                <a:solidFill>
                  <a:srgbClr val="000000"/>
                </a:solidFill>
                <a:latin typeface="Calibri"/>
                <a:cs typeface="Calibri"/>
              </a:rPr>
              <a:t>59</a:t>
            </a: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分，他拿</a:t>
            </a:r>
          </a:p>
          <a:p>
            <a:pPr marL="0" marR="0">
              <a:lnSpc>
                <a:spcPts val="2288"/>
              </a:lnSpc>
              <a:spcBef>
                <a:spcPts val="301"/>
              </a:spcBef>
              <a:spcAft>
                <a:spcPct val="0"/>
              </a:spcAft>
            </a:pP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着补考通知书给父亲看，父亲只一眼就还给儿子，那意思是“自己的事</a:t>
            </a:r>
          </a:p>
          <a:p>
            <a:pPr marL="0" marR="0">
              <a:lnSpc>
                <a:spcPts val="2639"/>
              </a:lnSpc>
              <a:spcBef>
                <a:spcPct val="0"/>
              </a:spcBef>
              <a:spcAft>
                <a:spcPct val="0"/>
              </a:spcAft>
            </a:pP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情自己负责”</a:t>
            </a:r>
            <a:r>
              <a:rPr sz="2200" b="1">
                <a:solidFill>
                  <a:srgbClr val="000000"/>
                </a:solidFill>
                <a:latin typeface="Calibri"/>
                <a:cs typeface="Calibri"/>
              </a:rPr>
              <a:t>……</a:t>
            </a: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这些小孩受了信任与激励，后来都有了出息。妈妈，你</a:t>
            </a:r>
          </a:p>
          <a:p>
            <a:pPr marL="0" marR="0">
              <a:lnSpc>
                <a:spcPts val="2640"/>
              </a:lnSpc>
              <a:spcBef>
                <a:spcPct val="0"/>
              </a:spcBef>
              <a:spcAft>
                <a:spcPct val="0"/>
              </a:spcAft>
            </a:pPr>
            <a:r>
              <a:rPr sz="2200" b="1">
                <a:solidFill>
                  <a:srgbClr val="000000"/>
                </a:solidFill>
                <a:latin typeface="DengXian"/>
                <a:cs typeface="DengXian"/>
              </a:rPr>
              <a:t>可知道我羡慕他们</a:t>
            </a:r>
            <a:r>
              <a:rPr sz="2200" b="1">
                <a:solidFill>
                  <a:srgbClr val="000000"/>
                </a:solidFill>
                <a:latin typeface="Calibri"/>
                <a:cs typeface="Calibri"/>
              </a:rPr>
              <a:t>?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54780"/>
            <a:ext cx="563909" cy="7977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RAKSSW+ArialMT"/>
                <a:cs typeface="RAKSSW+ArialMT"/>
              </a:rPr>
              <a:t>•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20040" y="83801"/>
            <a:ext cx="9966305" cy="29699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45592" marR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</a:pPr>
            <a:r>
              <a:rPr sz="2400" b="1">
                <a:solidFill>
                  <a:srgbClr val="000000"/>
                </a:solidFill>
                <a:latin typeface="DengXian"/>
                <a:cs typeface="DengXian"/>
              </a:rPr>
              <a:t>三个月前，百日誓师之后，一天下午放学，学校广播里传来</a:t>
            </a:r>
          </a:p>
          <a:p>
            <a:pPr marL="0" marR="0">
              <a:lnSpc>
                <a:spcPts val="2882"/>
              </a:lnSpc>
              <a:spcBef>
                <a:spcPct val="0"/>
              </a:spcBef>
              <a:spcAft>
                <a:spcPct val="0"/>
              </a:spcAft>
            </a:pPr>
            <a:r>
              <a:rPr sz="2400" b="1">
                <a:solidFill>
                  <a:srgbClr val="000000"/>
                </a:solidFill>
                <a:latin typeface="DengXian"/>
                <a:cs typeface="DengXian"/>
              </a:rPr>
              <a:t>朴树的歌：“当你仍然还在幻想</a:t>
            </a:r>
            <a:r>
              <a:rPr sz="2400" b="1">
                <a:solidFill>
                  <a:srgbClr val="000000"/>
                </a:solidFill>
                <a:latin typeface="Calibri"/>
                <a:cs typeface="Calibri"/>
              </a:rPr>
              <a:t>/</a:t>
            </a:r>
            <a:r>
              <a:rPr sz="2400" b="1">
                <a:solidFill>
                  <a:srgbClr val="000000"/>
                </a:solidFill>
                <a:latin typeface="DengXian"/>
                <a:cs typeface="DengXian"/>
              </a:rPr>
              <a:t>你的明天，它会好吗</a:t>
            </a:r>
            <a:r>
              <a:rPr sz="2400" b="1">
                <a:solidFill>
                  <a:srgbClr val="000000"/>
                </a:solidFill>
                <a:latin typeface="Calibri"/>
                <a:cs typeface="Calibri"/>
              </a:rPr>
              <a:t>?</a:t>
            </a:r>
            <a:r>
              <a:rPr sz="2400" b="1">
                <a:solidFill>
                  <a:srgbClr val="000000"/>
                </a:solidFill>
                <a:latin typeface="DengXian"/>
                <a:cs typeface="DengXian"/>
              </a:rPr>
              <a:t>还是更烂</a:t>
            </a:r>
            <a:r>
              <a:rPr sz="2400" b="1">
                <a:solidFill>
                  <a:srgbClr val="000000"/>
                </a:solidFill>
                <a:latin typeface="Calibri"/>
                <a:cs typeface="Calibri"/>
              </a:rPr>
              <a:t>/</a:t>
            </a:r>
          </a:p>
          <a:p>
            <a:pPr marL="0" marR="0">
              <a:lnSpc>
                <a:spcPts val="2880"/>
              </a:lnSpc>
              <a:spcBef>
                <a:spcPct val="0"/>
              </a:spcBef>
              <a:spcAft>
                <a:spcPct val="0"/>
              </a:spcAft>
            </a:pPr>
            <a:r>
              <a:rPr sz="2400" b="1">
                <a:solidFill>
                  <a:srgbClr val="000000"/>
                </a:solidFill>
                <a:latin typeface="DengXian"/>
                <a:cs typeface="DengXian"/>
              </a:rPr>
              <a:t>对我而言，是另一天</a:t>
            </a:r>
            <a:r>
              <a:rPr sz="2400" b="1">
                <a:solidFill>
                  <a:srgbClr val="000000"/>
                </a:solidFill>
                <a:latin typeface="Calibri"/>
                <a:cs typeface="Calibri"/>
              </a:rPr>
              <a:t>/</a:t>
            </a:r>
            <a:r>
              <a:rPr sz="2400" b="1">
                <a:solidFill>
                  <a:srgbClr val="000000"/>
                </a:solidFill>
                <a:latin typeface="DengXian"/>
                <a:cs typeface="DengXian"/>
              </a:rPr>
              <a:t>我曾经毁了我的一切，只想永远地离开</a:t>
            </a:r>
            <a:r>
              <a:rPr sz="2400" b="1">
                <a:solidFill>
                  <a:srgbClr val="000000"/>
                </a:solidFill>
                <a:latin typeface="Calibri"/>
                <a:cs typeface="Calibri"/>
              </a:rPr>
              <a:t>/</a:t>
            </a:r>
            <a:r>
              <a:rPr sz="2400" b="1">
                <a:solidFill>
                  <a:srgbClr val="000000"/>
                </a:solidFill>
                <a:latin typeface="DengXian"/>
                <a:cs typeface="DengXian"/>
              </a:rPr>
              <a:t>我</a:t>
            </a:r>
          </a:p>
          <a:p>
            <a:pPr marL="0" marR="0">
              <a:lnSpc>
                <a:spcPts val="2879"/>
              </a:lnSpc>
              <a:spcBef>
                <a:spcPct val="0"/>
              </a:spcBef>
              <a:spcAft>
                <a:spcPct val="0"/>
              </a:spcAft>
            </a:pPr>
            <a:r>
              <a:rPr sz="2400" b="1">
                <a:solidFill>
                  <a:srgbClr val="000000"/>
                </a:solidFill>
                <a:latin typeface="DengXian"/>
                <a:cs typeface="DengXian"/>
              </a:rPr>
              <a:t>曾经堕入无边黑暗，想挣扎无法自拔</a:t>
            </a:r>
            <a:r>
              <a:rPr sz="2400" b="1">
                <a:solidFill>
                  <a:srgbClr val="000000"/>
                </a:solidFill>
                <a:latin typeface="Calibri"/>
                <a:cs typeface="Calibri"/>
              </a:rPr>
              <a:t>/</a:t>
            </a:r>
            <a:r>
              <a:rPr sz="2400" b="1">
                <a:solidFill>
                  <a:srgbClr val="000000"/>
                </a:solidFill>
                <a:latin typeface="DengXian"/>
                <a:cs typeface="DengXian"/>
              </a:rPr>
              <a:t>我曾经像你像他像那野草野</a:t>
            </a:r>
          </a:p>
          <a:p>
            <a:pPr marL="0" marR="0">
              <a:lnSpc>
                <a:spcPts val="2880"/>
              </a:lnSpc>
              <a:spcBef>
                <a:spcPct val="0"/>
              </a:spcBef>
              <a:spcAft>
                <a:spcPct val="0"/>
              </a:spcAft>
            </a:pPr>
            <a:r>
              <a:rPr sz="2400" b="1">
                <a:solidFill>
                  <a:srgbClr val="000000"/>
                </a:solidFill>
                <a:latin typeface="DengXian"/>
                <a:cs typeface="DengXian"/>
              </a:rPr>
              <a:t>花</a:t>
            </a:r>
            <a:r>
              <a:rPr sz="2400" b="1">
                <a:solidFill>
                  <a:srgbClr val="000000"/>
                </a:solidFill>
                <a:latin typeface="Calibri"/>
                <a:cs typeface="Calibri"/>
              </a:rPr>
              <a:t>/</a:t>
            </a:r>
            <a:r>
              <a:rPr sz="2400" b="1">
                <a:solidFill>
                  <a:srgbClr val="000000"/>
                </a:solidFill>
                <a:latin typeface="DengXian"/>
                <a:cs typeface="DengXian"/>
              </a:rPr>
              <a:t>绝望着渴望着，也哭也笑也平凡着</a:t>
            </a:r>
            <a:r>
              <a:rPr sz="2400" b="1">
                <a:solidFill>
                  <a:srgbClr val="000000"/>
                </a:solidFill>
                <a:latin typeface="Calibri"/>
                <a:cs typeface="Calibri"/>
              </a:rPr>
              <a:t>……”</a:t>
            </a:r>
            <a:r>
              <a:rPr sz="2400" b="1">
                <a:solidFill>
                  <a:srgbClr val="000000"/>
                </a:solidFill>
                <a:latin typeface="DengXian"/>
                <a:cs typeface="DengXian"/>
              </a:rPr>
              <a:t>我越走越慢，走到校门</a:t>
            </a:r>
          </a:p>
          <a:p>
            <a:pPr marL="0" marR="0">
              <a:lnSpc>
                <a:spcPts val="2500"/>
              </a:lnSpc>
              <a:spcBef>
                <a:spcPts val="382"/>
              </a:spcBef>
              <a:spcAft>
                <a:spcPct val="0"/>
              </a:spcAft>
            </a:pPr>
            <a:r>
              <a:rPr sz="2400" b="1">
                <a:solidFill>
                  <a:srgbClr val="000000"/>
                </a:solidFill>
                <a:latin typeface="DengXian"/>
                <a:cs typeface="DengXian"/>
              </a:rPr>
              <a:t>口突然泪奔，那天我索性在湖边哭得昏天黑地像一个英雄，</a:t>
            </a:r>
            <a:r>
              <a:rPr sz="2400" b="1">
                <a:solidFill>
                  <a:srgbClr val="FF0000"/>
                </a:solidFill>
                <a:latin typeface="DengXian"/>
                <a:cs typeface="DengXian"/>
              </a:rPr>
              <a:t>哭完</a:t>
            </a:r>
          </a:p>
          <a:p>
            <a:pPr marL="0" marR="0">
              <a:lnSpc>
                <a:spcPts val="2500"/>
              </a:lnSpc>
              <a:spcBef>
                <a:spcPts val="379"/>
              </a:spcBef>
              <a:spcAft>
                <a:spcPct val="0"/>
              </a:spcAft>
            </a:pPr>
            <a:r>
              <a:rPr sz="2400" b="1">
                <a:solidFill>
                  <a:srgbClr val="FF0000"/>
                </a:solidFill>
                <a:latin typeface="DengXian"/>
                <a:cs typeface="DengXian"/>
              </a:rPr>
              <a:t>我安静地回到教室晚自习。妈妈，这是你不知道的。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2742227"/>
            <a:ext cx="563909" cy="27536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RAKSSW+ArialMT"/>
                <a:cs typeface="RAKSSW+ArialMT"/>
              </a:rPr>
              <a:t>•</a:t>
            </a:r>
          </a:p>
          <a:p>
            <a:pPr marL="0" marR="0">
              <a:lnSpc>
                <a:spcPts val="2681"/>
              </a:lnSpc>
              <a:spcBef>
                <a:spcPts val="12719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RAKSSW+ArialMT"/>
                <a:cs typeface="RAKSSW+ArialMT"/>
              </a:rPr>
              <a:t>•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20040" y="2771249"/>
            <a:ext cx="9824371" cy="22492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45592" marR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</a:pPr>
            <a:r>
              <a:rPr sz="2400" b="1">
                <a:solidFill>
                  <a:srgbClr val="FF0000"/>
                </a:solidFill>
                <a:latin typeface="DengXian"/>
                <a:cs typeface="DengXian"/>
              </a:rPr>
              <a:t>有人抨击当代中国教育，说是天才教育</a:t>
            </a:r>
            <a:r>
              <a:rPr sz="2400" b="1">
                <a:solidFill>
                  <a:srgbClr val="000000"/>
                </a:solidFill>
                <a:latin typeface="DengXian"/>
                <a:cs typeface="DengXian"/>
              </a:rPr>
              <a:t>，而所谓天才教育结</a:t>
            </a:r>
          </a:p>
          <a:p>
            <a:pPr marL="0" marR="0">
              <a:lnSpc>
                <a:spcPts val="2503"/>
              </a:lnSpc>
              <a:spcBef>
                <a:spcPts val="376"/>
              </a:spcBef>
              <a:spcAft>
                <a:spcPct val="0"/>
              </a:spcAft>
            </a:pPr>
            <a:r>
              <a:rPr sz="2400" b="1">
                <a:solidFill>
                  <a:srgbClr val="000000"/>
                </a:solidFill>
                <a:latin typeface="DengXian"/>
                <a:cs typeface="DengXian"/>
              </a:rPr>
              <a:t>果多半不是把一个普通资质的人培养成了天才，而是把他扭曲成</a:t>
            </a:r>
          </a:p>
          <a:p>
            <a:pPr marL="0" marR="0">
              <a:lnSpc>
                <a:spcPts val="2500"/>
              </a:lnSpc>
              <a:spcBef>
                <a:spcPts val="381"/>
              </a:spcBef>
              <a:spcAft>
                <a:spcPct val="0"/>
              </a:spcAft>
            </a:pPr>
            <a:r>
              <a:rPr sz="2400" b="1">
                <a:solidFill>
                  <a:srgbClr val="000000"/>
                </a:solidFill>
                <a:latin typeface="DengXian"/>
                <a:cs typeface="DengXian"/>
              </a:rPr>
              <a:t>了高不成低不就的畸形儿。我自问我尚不是畸形儿，妈妈，我为</a:t>
            </a:r>
          </a:p>
          <a:p>
            <a:pPr marL="0" marR="0">
              <a:lnSpc>
                <a:spcPts val="2500"/>
              </a:lnSpc>
              <a:spcBef>
                <a:spcPts val="329"/>
              </a:spcBef>
              <a:spcAft>
                <a:spcPct val="0"/>
              </a:spcAft>
            </a:pPr>
            <a:r>
              <a:rPr sz="2400" b="1">
                <a:solidFill>
                  <a:srgbClr val="000000"/>
                </a:solidFill>
                <a:latin typeface="DengXian"/>
                <a:cs typeface="DengXian"/>
              </a:rPr>
              <a:t>此感到庆幸，可是令我不安的是，我一样被卷在了这样的教育里</a:t>
            </a:r>
          </a:p>
          <a:p>
            <a:pPr marL="0" marR="0">
              <a:lnSpc>
                <a:spcPts val="2879"/>
              </a:lnSpc>
              <a:spcBef>
                <a:spcPct val="0"/>
              </a:spcBef>
              <a:spcAft>
                <a:spcPct val="0"/>
              </a:spcAft>
            </a:pPr>
            <a:r>
              <a:rPr sz="2400" b="1">
                <a:solidFill>
                  <a:srgbClr val="000000"/>
                </a:solidFill>
                <a:latin typeface="DengXian"/>
                <a:cs typeface="DengXian"/>
              </a:rPr>
              <a:t>了，我不知道的是我的明天，它会好吗</a:t>
            </a:r>
            <a:r>
              <a:rPr sz="2400" b="1">
                <a:solidFill>
                  <a:srgbClr val="000000"/>
                </a:solidFill>
                <a:latin typeface="Calibri"/>
                <a:cs typeface="Calibri"/>
              </a:rPr>
              <a:t>?</a:t>
            </a:r>
            <a:r>
              <a:rPr sz="2400" b="1">
                <a:solidFill>
                  <a:srgbClr val="000000"/>
                </a:solidFill>
                <a:latin typeface="DengXian"/>
                <a:cs typeface="DengXian"/>
              </a:rPr>
              <a:t>我们的明天，它会好吗</a:t>
            </a:r>
            <a:r>
              <a:rPr sz="2400" b="1">
                <a:solidFill>
                  <a:srgbClr val="000000"/>
                </a:solidFill>
                <a:latin typeface="Calibri"/>
                <a:cs typeface="Calibri"/>
              </a:rPr>
              <a:t>?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20040" y="4727176"/>
            <a:ext cx="9814559" cy="15174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45592" marR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</a:pPr>
            <a:r>
              <a:rPr sz="2400" b="1">
                <a:solidFill>
                  <a:srgbClr val="000000"/>
                </a:solidFill>
                <a:latin typeface="DengXian"/>
                <a:cs typeface="DengXian"/>
              </a:rPr>
              <a:t>妈妈，我仍然愿意考一个高一点的分数，用它来回报你。不</a:t>
            </a:r>
          </a:p>
          <a:p>
            <a:pPr marL="0" marR="0">
              <a:lnSpc>
                <a:spcPts val="2500"/>
              </a:lnSpc>
              <a:spcBef>
                <a:spcPts val="379"/>
              </a:spcBef>
              <a:spcAft>
                <a:spcPct val="0"/>
              </a:spcAft>
            </a:pPr>
            <a:r>
              <a:rPr sz="2400" b="1">
                <a:solidFill>
                  <a:srgbClr val="000000"/>
                </a:solidFill>
                <a:latin typeface="DengXian"/>
                <a:cs typeface="DengXian"/>
              </a:rPr>
              <a:t>过，明天之后，不管我考了多少分，你和爸爸都能高高兴兴地庆</a:t>
            </a:r>
          </a:p>
          <a:p>
            <a:pPr marL="0" marR="0">
              <a:lnSpc>
                <a:spcPts val="2879"/>
              </a:lnSpc>
              <a:spcBef>
                <a:spcPct val="0"/>
              </a:spcBef>
              <a:spcAft>
                <a:spcPct val="0"/>
              </a:spcAft>
            </a:pPr>
            <a:r>
              <a:rPr sz="2400" b="1">
                <a:solidFill>
                  <a:srgbClr val="000000"/>
                </a:solidFill>
                <a:latin typeface="DengXian"/>
                <a:cs typeface="DengXian"/>
              </a:rPr>
              <a:t>祝我高中毕业了，好吗</a:t>
            </a:r>
            <a:r>
              <a:rPr sz="2400" b="1">
                <a:solidFill>
                  <a:srgbClr val="000000"/>
                </a:solidFill>
                <a:latin typeface="Calibri"/>
                <a:cs typeface="Calibri"/>
              </a:rPr>
              <a:t>?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6613525" y="5952174"/>
            <a:ext cx="2898038" cy="7751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503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RSPUSV+DengXian-Regular"/>
                <a:cs typeface="RSPUSV+DengXian-Regular"/>
              </a:rPr>
              <a:t>您永远的女儿：～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5766180" y="6401668"/>
            <a:ext cx="3779044" cy="35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929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RAKSSW+ArialMT"/>
                <a:cs typeface="RAKSSW+ArialMT"/>
              </a:rPr>
              <a:t>•</a:t>
            </a:r>
            <a:r>
              <a:rPr sz="2400" spc="276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>
                <a:solidFill>
                  <a:srgbClr val="000000"/>
                </a:solidFill>
                <a:latin typeface="Calibri"/>
                <a:cs typeface="Calibri"/>
              </a:rPr>
              <a:t>201</a:t>
            </a:r>
            <a:r>
              <a:rPr lang="en-US" altLang="zh-CN" sz="2400">
                <a:solidFill>
                  <a:srgbClr val="000000"/>
                </a:solidFill>
                <a:latin typeface="Calibri"/>
                <a:cs typeface="Calibri"/>
              </a:rPr>
              <a:t>8</a:t>
            </a:r>
            <a:r>
              <a:rPr sz="2400">
                <a:solidFill>
                  <a:srgbClr val="000000"/>
                </a:solidFill>
                <a:latin typeface="RSPUSV+DengXian-Regular"/>
                <a:cs typeface="RSPUSV+DengXian-Regular"/>
              </a:rPr>
              <a:t>年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6</a:t>
            </a:r>
            <a:r>
              <a:rPr sz="2400" dirty="0">
                <a:solidFill>
                  <a:srgbClr val="000000"/>
                </a:solidFill>
                <a:latin typeface="RSPUSV+DengXian-Regular"/>
                <a:cs typeface="RSPUSV+DengXian-Regular"/>
              </a:rPr>
              <a:t>月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7</a:t>
            </a:r>
            <a:r>
              <a:rPr sz="2400" dirty="0">
                <a:solidFill>
                  <a:srgbClr val="000000"/>
                </a:solidFill>
                <a:latin typeface="RSPUSV+DengXian-Regular"/>
                <a:cs typeface="RSPUSV+DengXian-Regular"/>
              </a:rPr>
              <a:t>日于考场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-12801" y="-6730"/>
            <a:ext cx="10548367" cy="2206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2967837" marR="0">
              <a:lnSpc>
                <a:spcPts val="4922"/>
              </a:lnSpc>
              <a:spcBef>
                <a:spcPct val="0"/>
              </a:spcBef>
              <a:spcAft>
                <a:spcPct val="0"/>
              </a:spcAft>
            </a:pPr>
            <a:r>
              <a:rPr sz="4400" spc="259">
                <a:solidFill>
                  <a:srgbClr val="000000"/>
                </a:solidFill>
                <a:latin typeface="TOUEET+ArialMT"/>
                <a:cs typeface="TOUEET+ArialMT"/>
              </a:rPr>
              <a:t>•</a:t>
            </a:r>
            <a:r>
              <a:rPr sz="4400" b="1">
                <a:solidFill>
                  <a:srgbClr val="000000"/>
                </a:solidFill>
                <a:latin typeface="DengXian"/>
                <a:cs typeface="DengXian"/>
              </a:rPr>
              <a:t>立意、思路</a:t>
            </a:r>
          </a:p>
          <a:p>
            <a:pPr marL="0" marR="0">
              <a:lnSpc>
                <a:spcPts val="4920"/>
              </a:lnSpc>
              <a:spcBef>
                <a:spcPts val="891"/>
              </a:spcBef>
              <a:spcAft>
                <a:spcPct val="0"/>
              </a:spcAft>
            </a:pPr>
            <a:r>
              <a:rPr sz="4400" spc="259">
                <a:solidFill>
                  <a:srgbClr val="000000"/>
                </a:solidFill>
                <a:latin typeface="TOUEET+ArialMT"/>
                <a:cs typeface="TOUEET+ArialMT"/>
              </a:rPr>
              <a:t>•</a:t>
            </a:r>
            <a:r>
              <a:rPr sz="4400" b="1">
                <a:solidFill>
                  <a:srgbClr val="000000"/>
                </a:solidFill>
                <a:latin typeface="DengXian"/>
                <a:cs typeface="DengXian"/>
              </a:rPr>
              <a:t>就某一话题拿出自己的认识、见解。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20242" y="1030726"/>
            <a:ext cx="2839402" cy="47491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5101"/>
              </a:lnSpc>
              <a:spcBef>
                <a:spcPct val="0"/>
              </a:spcBef>
              <a:spcAft>
                <a:spcPct val="0"/>
              </a:spcAft>
            </a:pPr>
            <a:r>
              <a:rPr sz="4900">
                <a:solidFill>
                  <a:srgbClr val="000000"/>
                </a:solidFill>
                <a:latin typeface="JVSPJG+DengXian-Light"/>
                <a:cs typeface="JVSPJG+DengXian-Light"/>
              </a:rPr>
              <a:t>举例：</a:t>
            </a:r>
          </a:p>
          <a:p>
            <a:pPr marL="0" marR="0">
              <a:lnSpc>
                <a:spcPts val="4163"/>
              </a:lnSpc>
              <a:spcBef>
                <a:spcPts val="4718"/>
              </a:spcBef>
              <a:spcAft>
                <a:spcPct val="0"/>
              </a:spcAft>
            </a:pPr>
            <a:r>
              <a:rPr sz="4000">
                <a:solidFill>
                  <a:srgbClr val="000000"/>
                </a:solidFill>
                <a:latin typeface="JVSPJG+DengXian-Light"/>
                <a:cs typeface="JVSPJG+DengXian-Light"/>
              </a:rPr>
              <a:t>话题：</a:t>
            </a:r>
          </a:p>
          <a:p>
            <a:pPr marL="0" marR="0">
              <a:lnSpc>
                <a:spcPts val="4163"/>
              </a:lnSpc>
              <a:spcBef>
                <a:spcPts val="4428"/>
              </a:spcBef>
              <a:spcAft>
                <a:spcPct val="0"/>
              </a:spcAft>
            </a:pPr>
            <a:r>
              <a:rPr sz="4000">
                <a:solidFill>
                  <a:srgbClr val="000000"/>
                </a:solidFill>
                <a:latin typeface="JVSPJG+DengXian-Light"/>
                <a:cs typeface="JVSPJG+DengXian-Light"/>
              </a:rPr>
              <a:t>脚踏实地</a:t>
            </a:r>
          </a:p>
          <a:p>
            <a:pPr marL="0" marR="0">
              <a:lnSpc>
                <a:spcPts val="4166"/>
              </a:lnSpc>
              <a:spcBef>
                <a:spcPts val="4473"/>
              </a:spcBef>
              <a:spcAft>
                <a:spcPct val="0"/>
              </a:spcAft>
            </a:pPr>
            <a:r>
              <a:rPr sz="4000">
                <a:solidFill>
                  <a:srgbClr val="000000"/>
                </a:solidFill>
                <a:latin typeface="JVSPJG+DengXian-Light"/>
                <a:cs typeface="JVSPJG+DengXian-Light"/>
              </a:rPr>
              <a:t>奉献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20242" y="5543779"/>
            <a:ext cx="1778508" cy="129080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163"/>
              </a:lnSpc>
              <a:spcBef>
                <a:spcPct val="0"/>
              </a:spcBef>
              <a:spcAft>
                <a:spcPct val="0"/>
              </a:spcAft>
            </a:pPr>
            <a:r>
              <a:rPr sz="4000">
                <a:solidFill>
                  <a:srgbClr val="000000"/>
                </a:solidFill>
                <a:latin typeface="JVSPJG+DengXian-Light"/>
                <a:cs typeface="JVSPJG+DengXian-Light"/>
              </a:rPr>
              <a:t>梦想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614548" y="563919"/>
            <a:ext cx="4755184" cy="1397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404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000000"/>
                </a:solidFill>
                <a:latin typeface="SimSun"/>
                <a:cs typeface="SimSun"/>
              </a:rPr>
              <a:t>一、立意的新颖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464568"/>
            <a:ext cx="5856884" cy="11066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914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Calibri"/>
                <a:cs typeface="Calibri"/>
              </a:rPr>
              <a:t>1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、多角度提问、思考、回答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2069402"/>
            <a:ext cx="6943682" cy="10641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QPNBCQ+ArialMT"/>
                <a:cs typeface="QPNBCQ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条件：需要什么？哪方面需要？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2654618"/>
            <a:ext cx="9279658" cy="2235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QPNBCQ+ArialMT"/>
                <a:cs typeface="QPNBCQ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性质：是什么？为什么？谁？哪些重要性？</a:t>
            </a:r>
          </a:p>
          <a:p>
            <a:pPr marL="0" marR="0">
              <a:lnSpc>
                <a:spcPts val="3579"/>
              </a:lnSpc>
              <a:spcBef>
                <a:spcPts val="1031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QPNBCQ+ArialMT"/>
                <a:cs typeface="QPNBCQ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措施：遇到什么？做什么？怎么做？</a:t>
            </a:r>
          </a:p>
          <a:p>
            <a:pPr marL="0" marR="0">
              <a:lnSpc>
                <a:spcPts val="3579"/>
              </a:lnSpc>
              <a:spcBef>
                <a:spcPts val="1028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QPNBCQ+ArialMT"/>
                <a:cs typeface="QPNBCQ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结果：会怎样？意义价值？前景？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2025650" y="4429061"/>
            <a:ext cx="1831238" cy="10168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6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反向问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4441571" y="4429061"/>
            <a:ext cx="1831238" cy="10168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6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选择问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91439" y="5561969"/>
            <a:ext cx="3666479" cy="11066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914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Calibri"/>
                <a:cs typeface="Calibri"/>
              </a:rPr>
              <a:t>2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、反其道而行之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65701"/>
            <a:ext cx="3801161" cy="10645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82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AJMKGJ+ArialMT"/>
                <a:cs typeface="AJMKGJ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阅读下面文段：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666879"/>
            <a:ext cx="9888518" cy="44564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021"/>
              </a:lnSpc>
              <a:spcBef>
                <a:spcPct val="0"/>
              </a:spcBef>
              <a:spcAft>
                <a:spcPct val="0"/>
              </a:spcAft>
            </a:pPr>
            <a:r>
              <a:rPr sz="3600">
                <a:solidFill>
                  <a:srgbClr val="000000"/>
                </a:solidFill>
                <a:latin typeface="AJMKGJ+ArialMT"/>
                <a:cs typeface="AJMKGJ+ArialMT"/>
              </a:rPr>
              <a:t>•</a:t>
            </a:r>
            <a:r>
              <a:rPr sz="3600" spc="704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600" spc="11">
                <a:solidFill>
                  <a:srgbClr val="000000"/>
                </a:solidFill>
                <a:latin typeface="SimSun"/>
                <a:cs typeface="SimSun"/>
              </a:rPr>
              <a:t>人的一生应当怎样度过？应当选择怎</a:t>
            </a:r>
          </a:p>
          <a:p>
            <a:pPr marL="342900" marR="0">
              <a:lnSpc>
                <a:spcPts val="3602"/>
              </a:lnSpc>
              <a:spcBef>
                <a:spcPts val="981"/>
              </a:spcBef>
              <a:spcAft>
                <a:spcPct val="0"/>
              </a:spcAft>
            </a:pPr>
            <a:r>
              <a:rPr sz="3600" spc="11">
                <a:solidFill>
                  <a:srgbClr val="000000"/>
                </a:solidFill>
                <a:latin typeface="SimSun"/>
                <a:cs typeface="SimSun"/>
              </a:rPr>
              <a:t>样的生活方式？这些关乎着一个人的人生</a:t>
            </a:r>
          </a:p>
          <a:p>
            <a:pPr marL="342900" marR="0">
              <a:lnSpc>
                <a:spcPts val="3600"/>
              </a:lnSpc>
              <a:spcBef>
                <a:spcPts val="723"/>
              </a:spcBef>
              <a:spcAft>
                <a:spcPct val="0"/>
              </a:spcAft>
            </a:pPr>
            <a:r>
              <a:rPr sz="3600" spc="11">
                <a:solidFill>
                  <a:srgbClr val="000000"/>
                </a:solidFill>
                <a:latin typeface="SimSun"/>
                <a:cs typeface="SimSun"/>
              </a:rPr>
              <a:t>观和价值观，当代中学生也不例外。当前</a:t>
            </a:r>
          </a:p>
          <a:p>
            <a:pPr marL="342900" marR="0">
              <a:lnSpc>
                <a:spcPts val="3600"/>
              </a:lnSpc>
              <a:spcBef>
                <a:spcPts val="719"/>
              </a:spcBef>
              <a:spcAft>
                <a:spcPct val="0"/>
              </a:spcAft>
            </a:pPr>
            <a:r>
              <a:rPr sz="3600" spc="11">
                <a:solidFill>
                  <a:srgbClr val="000000"/>
                </a:solidFill>
                <a:latin typeface="SimSun"/>
                <a:cs typeface="SimSun"/>
              </a:rPr>
              <a:t>社会浮躁之风盛行，能否在纷繁复杂的社</a:t>
            </a:r>
          </a:p>
          <a:p>
            <a:pPr marL="342900" marR="0">
              <a:lnSpc>
                <a:spcPts val="3602"/>
              </a:lnSpc>
              <a:spcBef>
                <a:spcPts val="767"/>
              </a:spcBef>
              <a:spcAft>
                <a:spcPct val="0"/>
              </a:spcAft>
            </a:pPr>
            <a:r>
              <a:rPr sz="3600" spc="11">
                <a:solidFill>
                  <a:srgbClr val="000000"/>
                </a:solidFill>
                <a:latin typeface="SimSun"/>
                <a:cs typeface="SimSun"/>
              </a:rPr>
              <a:t>会中抵制诱惑，坚守底线，这是对中学生</a:t>
            </a:r>
          </a:p>
          <a:p>
            <a:pPr marL="342900" marR="0">
              <a:lnSpc>
                <a:spcPts val="3600"/>
              </a:lnSpc>
              <a:spcBef>
                <a:spcPts val="721"/>
              </a:spcBef>
              <a:spcAft>
                <a:spcPct val="0"/>
              </a:spcAft>
            </a:pPr>
            <a:r>
              <a:rPr sz="3600" spc="11">
                <a:solidFill>
                  <a:srgbClr val="000000"/>
                </a:solidFill>
                <a:latin typeface="SimSun"/>
                <a:cs typeface="SimSun"/>
              </a:rPr>
              <a:t>的一个重大考验，也是社会普遍关注的焦</a:t>
            </a:r>
          </a:p>
          <a:p>
            <a:pPr marL="342900" marR="0">
              <a:lnSpc>
                <a:spcPts val="3600"/>
              </a:lnSpc>
              <a:spcBef>
                <a:spcPts val="406"/>
              </a:spcBef>
              <a:spcAft>
                <a:spcPct val="0"/>
              </a:spcAft>
            </a:pPr>
            <a:r>
              <a:rPr sz="3600" spc="11">
                <a:solidFill>
                  <a:srgbClr val="000000"/>
                </a:solidFill>
                <a:latin typeface="SimSun"/>
                <a:cs typeface="SimSun"/>
              </a:rPr>
              <a:t>点。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4633150"/>
            <a:ext cx="10676003" cy="15444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AJMKGJ+ArialMT"/>
                <a:cs typeface="AJMKGJ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写篇文章谈谈自己的看法。自选文体，自拟标题，</a:t>
            </a:r>
          </a:p>
          <a:p>
            <a:pPr marL="342900" marR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不少于</a:t>
            </a:r>
            <a:r>
              <a:rPr sz="3200">
                <a:solidFill>
                  <a:srgbClr val="000000"/>
                </a:solidFill>
                <a:latin typeface="Calibri"/>
                <a:cs typeface="Calibri"/>
              </a:rPr>
              <a:t>800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字。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10073"/>
            <a:ext cx="9991280" cy="11063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911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GNRCSD+ArialMT"/>
                <a:cs typeface="GNRCSD+ArialMT"/>
              </a:rPr>
              <a:t>•</a:t>
            </a:r>
            <a:r>
              <a:rPr sz="3200" spc="7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阅读下面的文字，根据要求写一篇不少于</a:t>
            </a:r>
            <a:r>
              <a:rPr sz="3200">
                <a:solidFill>
                  <a:srgbClr val="000000"/>
                </a:solidFill>
                <a:latin typeface="Calibri"/>
                <a:cs typeface="Calibri"/>
              </a:rPr>
              <a:t>800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字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34340" y="486735"/>
            <a:ext cx="2237232" cy="10165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的文章。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1439" y="1004231"/>
            <a:ext cx="10160282" cy="10645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82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GNRCSD+ArialMT"/>
                <a:cs typeface="GNRCSD+ArialMT"/>
              </a:rPr>
              <a:t>•</a:t>
            </a:r>
            <a:r>
              <a:rPr sz="3200" spc="657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 spc="15">
                <a:solidFill>
                  <a:srgbClr val="000000"/>
                </a:solidFill>
                <a:latin typeface="SimSun"/>
                <a:cs typeface="SimSun"/>
              </a:rPr>
              <a:t>清华大学校长顾秉林（物理和材料学家）在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34340" y="1492829"/>
            <a:ext cx="10314423" cy="36197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04"/>
              </a:lnSpc>
              <a:spcBef>
                <a:spcPct val="0"/>
              </a:spcBef>
              <a:spcAft>
                <a:spcPct val="0"/>
              </a:spcAft>
            </a:pPr>
            <a:r>
              <a:rPr sz="3200" spc="14">
                <a:solidFill>
                  <a:srgbClr val="000000"/>
                </a:solidFill>
                <a:latin typeface="SimSun"/>
                <a:cs typeface="SimSun"/>
              </a:rPr>
              <a:t>主持欢迎亲民党宋楚瑜先生到校发表演讲的仪式</a:t>
            </a:r>
          </a:p>
          <a:p>
            <a:pPr marL="0" marR="0">
              <a:lnSpc>
                <a:spcPts val="3204"/>
              </a:lnSpc>
              <a:spcBef>
                <a:spcPts val="252"/>
              </a:spcBef>
              <a:spcAft>
                <a:spcPct val="0"/>
              </a:spcAft>
            </a:pPr>
            <a:r>
              <a:rPr sz="3200" spc="14">
                <a:solidFill>
                  <a:srgbClr val="000000"/>
                </a:solidFill>
                <a:latin typeface="SimSun"/>
                <a:cs typeface="SimSun"/>
              </a:rPr>
              <a:t>上尴尬了一把，清华大学赠送给宋楚瑜的书法作</a:t>
            </a:r>
          </a:p>
          <a:p>
            <a:pPr marL="0" marR="0">
              <a:lnSpc>
                <a:spcPts val="3206"/>
              </a:lnSpc>
              <a:spcBef>
                <a:spcPts val="249"/>
              </a:spcBef>
              <a:spcAft>
                <a:spcPct val="0"/>
              </a:spcAft>
            </a:pPr>
            <a:r>
              <a:rPr sz="3200" spc="14">
                <a:solidFill>
                  <a:srgbClr val="000000"/>
                </a:solidFill>
                <a:latin typeface="SimSun"/>
                <a:cs typeface="SimSun"/>
              </a:rPr>
              <a:t>品是用篆体所书写的黄遵宪送梁启超诗《赠任父</a:t>
            </a:r>
          </a:p>
          <a:p>
            <a:pPr marL="0" marR="0">
              <a:lnSpc>
                <a:spcPts val="3204"/>
              </a:lnSpc>
              <a:spcBef>
                <a:spcPts val="253"/>
              </a:spcBef>
              <a:spcAft>
                <a:spcPct val="0"/>
              </a:spcAft>
            </a:pPr>
            <a:r>
              <a:rPr sz="3200" spc="14">
                <a:solidFill>
                  <a:srgbClr val="000000"/>
                </a:solidFill>
                <a:latin typeface="SimSun"/>
                <a:cs typeface="SimSun"/>
              </a:rPr>
              <a:t>同年》，顾校长读到诗中第二句“侉离分裂力谁</a:t>
            </a:r>
          </a:p>
          <a:p>
            <a:pPr marL="0" marR="0">
              <a:lnSpc>
                <a:spcPts val="3204"/>
              </a:lnSpc>
              <a:spcBef>
                <a:spcPts val="201"/>
              </a:spcBef>
              <a:spcAft>
                <a:spcPct val="0"/>
              </a:spcAft>
            </a:pPr>
            <a:r>
              <a:rPr sz="3200" spc="10">
                <a:solidFill>
                  <a:srgbClr val="000000"/>
                </a:solidFill>
                <a:latin typeface="SimSun"/>
                <a:cs typeface="SimSun"/>
              </a:rPr>
              <a:t>任”的“侉”字时卡了壳。这事引起许多人指责，</a:t>
            </a:r>
          </a:p>
          <a:p>
            <a:pPr marL="0" marR="0">
              <a:lnSpc>
                <a:spcPts val="3204"/>
              </a:lnSpc>
              <a:spcBef>
                <a:spcPts val="251"/>
              </a:spcBef>
              <a:spcAft>
                <a:spcPct val="0"/>
              </a:spcAft>
            </a:pPr>
            <a:r>
              <a:rPr sz="3200" spc="14">
                <a:solidFill>
                  <a:srgbClr val="000000"/>
                </a:solidFill>
                <a:latin typeface="SimSun"/>
                <a:cs typeface="SimSun"/>
              </a:rPr>
              <a:t>有人认为“清华大学缺乏人文精神”，甚至有人</a:t>
            </a:r>
          </a:p>
          <a:p>
            <a:pPr marL="0" marR="0">
              <a:lnSpc>
                <a:spcPts val="3206"/>
              </a:lnSpc>
              <a:spcBef>
                <a:spcPts val="9"/>
              </a:spcBef>
              <a:spcAft>
                <a:spcPct val="0"/>
              </a:spcAft>
            </a:pPr>
            <a:r>
              <a:rPr sz="3200" spc="15">
                <a:solidFill>
                  <a:srgbClr val="000000"/>
                </a:solidFill>
                <a:latin typeface="SimSun"/>
                <a:cs typeface="SimSun"/>
              </a:rPr>
              <a:t>提出顾校长应引咎辞职。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1439" y="4614228"/>
            <a:ext cx="10213675" cy="2352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579"/>
              </a:lnSpc>
              <a:spcBef>
                <a:spcPct val="0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GNRCSD+ArialMT"/>
                <a:cs typeface="GNRCSD+ArialMT"/>
              </a:rPr>
              <a:t>•</a:t>
            </a:r>
            <a:r>
              <a:rPr sz="3200" spc="657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全面理解材料，但可以从一个侧面、一个角</a:t>
            </a:r>
          </a:p>
          <a:p>
            <a:pPr marL="342900" marR="0">
              <a:lnSpc>
                <a:spcPts val="3204"/>
              </a:lnSpc>
              <a:spcBef>
                <a:spcPts val="491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度构思作文。自主确定立意，确定文体，确定标</a:t>
            </a:r>
          </a:p>
          <a:p>
            <a:pPr marL="342900" marR="0">
              <a:lnSpc>
                <a:spcPts val="3204"/>
              </a:lnSpc>
              <a:spcBef>
                <a:spcPts val="204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题；不要脱离材料内容或其含意范围作文，不要</a:t>
            </a:r>
          </a:p>
          <a:p>
            <a:pPr marL="342900" marR="0">
              <a:lnSpc>
                <a:spcPts val="3204"/>
              </a:lnSpc>
              <a:spcBef>
                <a:spcPts val="12"/>
              </a:spcBef>
              <a:spcAft>
                <a:spcPct val="0"/>
              </a:spcAft>
            </a:pPr>
            <a:r>
              <a:rPr sz="3200">
                <a:solidFill>
                  <a:srgbClr val="000000"/>
                </a:solidFill>
                <a:latin typeface="SimSun"/>
                <a:cs typeface="SimSun"/>
              </a:rPr>
              <a:t>套作，不得抄袭。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17677"/>
            <a:ext cx="10103446" cy="9329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95"/>
              </a:lnSpc>
              <a:spcBef>
                <a:spcPct val="0"/>
              </a:spcBef>
              <a:spcAft>
                <a:spcPct val="0"/>
              </a:spcAft>
            </a:pPr>
            <a:r>
              <a:rPr sz="2700">
                <a:solidFill>
                  <a:srgbClr val="000000"/>
                </a:solidFill>
                <a:latin typeface="LWAIPV+ArialMT"/>
                <a:cs typeface="LWAIPV+ArialMT"/>
              </a:rPr>
              <a:t>•</a:t>
            </a:r>
            <a:r>
              <a:rPr sz="2700" spc="10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阅读下面的文字，根据要求写一篇不少于</a:t>
            </a:r>
            <a:r>
              <a:rPr sz="2700" b="1">
                <a:solidFill>
                  <a:srgbClr val="000000"/>
                </a:solidFill>
                <a:latin typeface="Calibri"/>
                <a:cs typeface="Calibri"/>
              </a:rPr>
              <a:t>800</a:t>
            </a: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字的文章。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486379"/>
            <a:ext cx="634398" cy="8974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016"/>
              </a:lnSpc>
              <a:spcBef>
                <a:spcPct val="0"/>
              </a:spcBef>
              <a:spcAft>
                <a:spcPct val="0"/>
              </a:spcAft>
            </a:pPr>
            <a:r>
              <a:rPr sz="2700">
                <a:solidFill>
                  <a:srgbClr val="000000"/>
                </a:solidFill>
                <a:latin typeface="LWAIPV+ArialMT"/>
                <a:cs typeface="LWAIPV+ArialMT"/>
              </a:rPr>
              <a:t>•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34340" y="502118"/>
            <a:ext cx="10296524" cy="122758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22096" marR="0">
              <a:lnSpc>
                <a:spcPts val="2700"/>
              </a:lnSpc>
              <a:spcBef>
                <a:spcPct val="0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有一位牧师奉派到新教区，他发现前任牧师种了数百</a:t>
            </a:r>
          </a:p>
          <a:p>
            <a:pPr marL="0" marR="0">
              <a:lnSpc>
                <a:spcPts val="2700"/>
              </a:lnSpc>
              <a:spcBef>
                <a:spcPts val="216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株郁金香，然而附近学校上学的学童走过花园，见花便摘。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1309063"/>
            <a:ext cx="634505" cy="8977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019"/>
              </a:lnSpc>
              <a:spcBef>
                <a:spcPct val="0"/>
              </a:spcBef>
              <a:spcAft>
                <a:spcPct val="0"/>
              </a:spcAft>
            </a:pPr>
            <a:r>
              <a:rPr sz="2700">
                <a:solidFill>
                  <a:srgbClr val="000000"/>
                </a:solidFill>
                <a:latin typeface="LWAIPV+ArialMT"/>
                <a:cs typeface="LWAIPV+ArialMT"/>
              </a:rPr>
              <a:t>•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056436" y="1324816"/>
            <a:ext cx="9108611" cy="857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02"/>
              </a:lnSpc>
              <a:spcBef>
                <a:spcPct val="0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一天早上他站在花园里，有个上学的学童问他：“我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434340" y="1721572"/>
            <a:ext cx="10296524" cy="23129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00"/>
              </a:lnSpc>
              <a:spcBef>
                <a:spcPct val="0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可以摘一朵花吗？”牧师问：“你要哪一朵？”那孩子选</a:t>
            </a:r>
          </a:p>
          <a:p>
            <a:pPr marL="0" marR="0">
              <a:lnSpc>
                <a:spcPts val="2700"/>
              </a:lnSpc>
              <a:spcBef>
                <a:spcPts val="216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了开得最美的一朵郁金香。牧师接着说：“这朵花是你的。</a:t>
            </a:r>
          </a:p>
          <a:p>
            <a:pPr marL="0" marR="0">
              <a:lnSpc>
                <a:spcPts val="2700"/>
              </a:lnSpc>
              <a:spcBef>
                <a:spcPts val="215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要是把它留在这里，它过多大会儿也不会谢。现在采摘，</a:t>
            </a:r>
          </a:p>
          <a:p>
            <a:pPr marL="0" marR="0">
              <a:lnSpc>
                <a:spcPts val="2700"/>
              </a:lnSpc>
              <a:spcBef>
                <a:spcPts val="268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只能活数小时。你把它怎么样？”孩子想了一会儿说：</a:t>
            </a:r>
          </a:p>
          <a:p>
            <a:pPr marL="0" marR="0">
              <a:lnSpc>
                <a:spcPts val="2700"/>
              </a:lnSpc>
              <a:spcBef>
                <a:spcPts val="11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“我要把花留在这里，过一会儿再看它。”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91439" y="3614135"/>
            <a:ext cx="634398" cy="8974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016"/>
              </a:lnSpc>
              <a:spcBef>
                <a:spcPct val="0"/>
              </a:spcBef>
              <a:spcAft>
                <a:spcPct val="0"/>
              </a:spcAft>
            </a:pPr>
            <a:r>
              <a:rPr sz="2700">
                <a:solidFill>
                  <a:srgbClr val="000000"/>
                </a:solidFill>
                <a:latin typeface="LWAIPV+ArialMT"/>
                <a:cs typeface="LWAIPV+ArialMT"/>
              </a:rPr>
              <a:t>•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1056436" y="3629874"/>
            <a:ext cx="9108261" cy="8572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00"/>
              </a:lnSpc>
              <a:spcBef>
                <a:spcPct val="0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当天下午，有十多个孩子都在这里选择他们的花，每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434340" y="4025852"/>
            <a:ext cx="10296874" cy="15726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02"/>
              </a:lnSpc>
              <a:spcBef>
                <a:spcPct val="0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个人都同意把他的花留在园里，免得过早凋谢。那年春天，</a:t>
            </a:r>
          </a:p>
          <a:p>
            <a:pPr marL="0" marR="0">
              <a:lnSpc>
                <a:spcPts val="2700"/>
              </a:lnSpc>
              <a:spcBef>
                <a:spcPts val="219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牧师送出了整个花园的花，但一朵花都没有糟蹋，还结交</a:t>
            </a:r>
          </a:p>
          <a:p>
            <a:pPr marL="0" marR="0">
              <a:lnSpc>
                <a:spcPts val="2700"/>
              </a:lnSpc>
              <a:spcBef>
                <a:spcPts val="11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了大批朋友。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91439" y="5204048"/>
            <a:ext cx="10252709" cy="15880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016"/>
              </a:lnSpc>
              <a:spcBef>
                <a:spcPct val="0"/>
              </a:spcBef>
              <a:spcAft>
                <a:spcPct val="0"/>
              </a:spcAft>
            </a:pPr>
            <a:r>
              <a:rPr sz="2700">
                <a:solidFill>
                  <a:srgbClr val="000000"/>
                </a:solidFill>
                <a:latin typeface="LWAIPV+ArialMT"/>
                <a:cs typeface="LWAIPV+ArialMT"/>
              </a:rPr>
              <a:t>•</a:t>
            </a:r>
            <a:r>
              <a:rPr sz="2700" spc="10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700">
                <a:solidFill>
                  <a:srgbClr val="000000"/>
                </a:solidFill>
                <a:latin typeface="SimSun"/>
                <a:cs typeface="SimSun"/>
              </a:rPr>
              <a:t>要求全面理解材料，从一个侧面、一个角度构思作文。自</a:t>
            </a:r>
          </a:p>
          <a:p>
            <a:pPr marL="342900" marR="0">
              <a:lnSpc>
                <a:spcPts val="2700"/>
              </a:lnSpc>
              <a:spcBef>
                <a:spcPts val="218"/>
              </a:spcBef>
              <a:spcAft>
                <a:spcPct val="0"/>
              </a:spcAft>
            </a:pPr>
            <a:r>
              <a:rPr sz="2700">
                <a:solidFill>
                  <a:srgbClr val="000000"/>
                </a:solidFill>
                <a:latin typeface="SimSun"/>
                <a:cs typeface="SimSun"/>
              </a:rPr>
              <a:t>主确定立意，确定文体，确定标题；不要脱离材料内容或</a:t>
            </a:r>
          </a:p>
          <a:p>
            <a:pPr marL="342900" marR="0">
              <a:lnSpc>
                <a:spcPts val="2700"/>
              </a:lnSpc>
              <a:spcBef>
                <a:spcPts val="11"/>
              </a:spcBef>
              <a:spcAft>
                <a:spcPct val="0"/>
              </a:spcAft>
            </a:pPr>
            <a:r>
              <a:rPr sz="2700">
                <a:solidFill>
                  <a:srgbClr val="000000"/>
                </a:solidFill>
                <a:latin typeface="SimSun"/>
                <a:cs typeface="SimSun"/>
              </a:rPr>
              <a:t>含义范围作文，不要套作，不得抄袭。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5739"/>
            <a:ext cx="5743269" cy="9329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95"/>
              </a:lnSpc>
              <a:spcBef>
                <a:spcPct val="0"/>
              </a:spcBef>
              <a:spcAft>
                <a:spcPct val="0"/>
              </a:spcAft>
            </a:pPr>
            <a:r>
              <a:rPr sz="2700" b="1">
                <a:solidFill>
                  <a:srgbClr val="000000"/>
                </a:solidFill>
                <a:latin typeface="Calibri"/>
                <a:cs typeface="Calibri"/>
              </a:rPr>
              <a:t>1</a:t>
            </a: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、阅读下面文字，按要求作文。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34340" y="490434"/>
            <a:ext cx="9900787" cy="38205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90092" marR="0">
              <a:lnSpc>
                <a:spcPts val="2700"/>
              </a:lnSpc>
              <a:spcBef>
                <a:spcPct val="0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老教授给学生做了个测试。老教授问：“你去山上砍</a:t>
            </a:r>
          </a:p>
          <a:p>
            <a:pPr marL="0" marR="0">
              <a:lnSpc>
                <a:spcPts val="2916"/>
              </a:lnSpc>
              <a:spcBef>
                <a:spcPct val="0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树，面前有两棵树，一棵粗</a:t>
            </a:r>
            <a:r>
              <a:rPr sz="2700" b="1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sz="2700" b="1" spc="14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700" spc="14">
                <a:solidFill>
                  <a:srgbClr val="000000"/>
                </a:solidFill>
                <a:latin typeface="SimSun"/>
                <a:cs typeface="SimSun"/>
              </a:rPr>
              <a:t>一棵细，你砍哪一棵？”大</a:t>
            </a:r>
          </a:p>
          <a:p>
            <a:pPr marL="0" marR="0">
              <a:lnSpc>
                <a:spcPts val="2916"/>
              </a:lnSpc>
              <a:spcBef>
                <a:spcPct val="0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家都说：“当然砍粗的了！”老教授一笑</a:t>
            </a:r>
            <a:r>
              <a:rPr sz="2700" b="1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“那棵粗的是</a:t>
            </a:r>
          </a:p>
          <a:p>
            <a:pPr marL="0" marR="0">
              <a:lnSpc>
                <a:spcPts val="2702"/>
              </a:lnSpc>
              <a:spcBef>
                <a:spcPts val="467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普通的杨树，而那棵细的却是红松，你会砍哪一棵？”同</a:t>
            </a:r>
          </a:p>
          <a:p>
            <a:pPr marL="0" marR="0">
              <a:lnSpc>
                <a:spcPts val="2700"/>
              </a:lnSpc>
              <a:spcBef>
                <a:spcPts val="219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学们一想，红松比较珍贵，就说：“砍红松！”老教授又</a:t>
            </a:r>
          </a:p>
          <a:p>
            <a:pPr marL="0" marR="0">
              <a:lnSpc>
                <a:spcPts val="2700"/>
              </a:lnSpc>
              <a:spcBef>
                <a:spcPts val="216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问：“如果杨树是笔直的，红松却七歪八扭，你砍哪一</a:t>
            </a:r>
          </a:p>
          <a:p>
            <a:pPr marL="0" marR="0">
              <a:lnSpc>
                <a:spcPts val="2700"/>
              </a:lnSpc>
              <a:spcBef>
                <a:spcPts val="216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棵？”同学们有些疑惑，就说：“这样的话，还是砍杨</a:t>
            </a:r>
          </a:p>
          <a:p>
            <a:pPr marL="0" marR="0">
              <a:lnSpc>
                <a:spcPts val="2702"/>
              </a:lnSpc>
              <a:spcBef>
                <a:spcPts val="213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树！”老教授说：“杨树虽然笔直，可中间大多空了，你</a:t>
            </a:r>
          </a:p>
          <a:p>
            <a:pPr marL="0" marR="0">
              <a:lnSpc>
                <a:spcPts val="2700"/>
              </a:lnSpc>
              <a:spcBef>
                <a:spcPts val="13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会砍哪一棵？”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102156" y="3906353"/>
            <a:ext cx="9493218" cy="8572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00"/>
              </a:lnSpc>
              <a:spcBef>
                <a:spcPct val="0"/>
              </a:spcBef>
              <a:spcAft>
                <a:spcPct val="0"/>
              </a:spcAft>
            </a:pPr>
            <a:r>
              <a:rPr sz="2700">
                <a:solidFill>
                  <a:srgbClr val="000000"/>
                </a:solidFill>
                <a:latin typeface="SimSun"/>
                <a:cs typeface="SimSun"/>
              </a:rPr>
              <a:t>终于，有人问：“教授，您到底想告诉我们什么呢？”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34340" y="4302331"/>
            <a:ext cx="10296524" cy="19429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02"/>
              </a:lnSpc>
              <a:spcBef>
                <a:spcPct val="0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老教授收起笑容，说：“你们怎么就没人问问自己，到底</a:t>
            </a:r>
          </a:p>
          <a:p>
            <a:pPr marL="0" marR="0">
              <a:lnSpc>
                <a:spcPts val="2700"/>
              </a:lnSpc>
              <a:spcBef>
                <a:spcPts val="219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为什么砍树？虽然条件不断变化，可是最终结果取决于你</a:t>
            </a:r>
          </a:p>
          <a:p>
            <a:pPr marL="0" marR="0">
              <a:lnSpc>
                <a:spcPts val="2700"/>
              </a:lnSpc>
              <a:spcBef>
                <a:spcPts val="216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们最初的动机。如果想要取柴，你就砍杨树，想做工艺品，</a:t>
            </a:r>
          </a:p>
          <a:p>
            <a:pPr marL="0" marR="0">
              <a:lnSpc>
                <a:spcPts val="2700"/>
              </a:lnSpc>
              <a:spcBef>
                <a:spcPts val="11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就砍红松。”听了这番话，大家心中似都有所感悟。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69163" y="5840377"/>
            <a:ext cx="9900787" cy="857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702"/>
              </a:lnSpc>
              <a:spcBef>
                <a:spcPct val="0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读完这个故事，你有何感想？要求选好角度，确定立意，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434340" y="6179464"/>
            <a:ext cx="8917900" cy="9329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295"/>
              </a:lnSpc>
              <a:spcBef>
                <a:spcPct val="0"/>
              </a:spcBef>
              <a:spcAft>
                <a:spcPct val="0"/>
              </a:spcAft>
            </a:pPr>
            <a:r>
              <a:rPr sz="2700" spc="11">
                <a:solidFill>
                  <a:srgbClr val="000000"/>
                </a:solidFill>
                <a:latin typeface="SimSun"/>
                <a:cs typeface="SimSun"/>
              </a:rPr>
              <a:t>明确文体，自拟标题，写一篇不少于</a:t>
            </a:r>
            <a:r>
              <a:rPr sz="2700" b="1">
                <a:solidFill>
                  <a:srgbClr val="000000"/>
                </a:solidFill>
                <a:latin typeface="Calibri"/>
                <a:cs typeface="Calibri"/>
              </a:rPr>
              <a:t>800</a:t>
            </a:r>
            <a:r>
              <a:rPr sz="2700" spc="14">
                <a:solidFill>
                  <a:srgbClr val="000000"/>
                </a:solidFill>
                <a:latin typeface="SimSun"/>
                <a:cs typeface="SimSun"/>
              </a:rPr>
              <a:t>字的文章。</a:t>
            </a: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2.9200.0"/>
  <p:tag name="AS_RELEASE_DATE" val="2016.10.26"/>
  <p:tag name="AS_TITLE" val="Aspose.Slides for .NET 2.0"/>
  <p:tag name="AS_VERSION" val="16.10.0.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1571</Words>
  <Application>Microsoft Office PowerPoint</Application>
  <PresentationFormat>全屏显示(4:3)</PresentationFormat>
  <Paragraphs>283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32</vt:i4>
      </vt:variant>
      <vt:variant>
        <vt:lpstr>主题</vt:lpstr>
      </vt:variant>
      <vt:variant>
        <vt:i4>22</vt:i4>
      </vt:variant>
      <vt:variant>
        <vt:lpstr>幻灯片标题</vt:lpstr>
      </vt:variant>
      <vt:variant>
        <vt:i4>21</vt:i4>
      </vt:variant>
    </vt:vector>
  </HeadingPairs>
  <TitlesOfParts>
    <vt:vector size="75" baseType="lpstr">
      <vt:lpstr>AJMKGJ+ArialMT</vt:lpstr>
      <vt:lpstr>CEMGLK+ArialMT</vt:lpstr>
      <vt:lpstr>CGUVED+DengXian-Regular</vt:lpstr>
      <vt:lpstr>COKTAQ+ArialMT</vt:lpstr>
      <vt:lpstr>GNRCSD+ArialMT</vt:lpstr>
      <vt:lpstr>IHECEK+ArialMT</vt:lpstr>
      <vt:lpstr>IPHIMD+ArialMT</vt:lpstr>
      <vt:lpstr>ITUMWI+ArialMT</vt:lpstr>
      <vt:lpstr>IUIGJH+ArialMT</vt:lpstr>
      <vt:lpstr>IWSSCE+DengXian-Regular</vt:lpstr>
      <vt:lpstr>JKVJVV+ArialMT</vt:lpstr>
      <vt:lpstr>JOEAJW+DengXian-Regular</vt:lpstr>
      <vt:lpstr>JVSPJG+DengXian-Light</vt:lpstr>
      <vt:lpstr>KOEQEO+ArialMT</vt:lpstr>
      <vt:lpstr>LWAIPV+ArialMT</vt:lpstr>
      <vt:lpstr>MVJFBK+ArialMT</vt:lpstr>
      <vt:lpstr>OQTQOQ+DengXian-Regular</vt:lpstr>
      <vt:lpstr>PFDFKS+DengXian-Light</vt:lpstr>
      <vt:lpstr>PVAAHH+ArialMT</vt:lpstr>
      <vt:lpstr>QPNBCQ+ArialMT</vt:lpstr>
      <vt:lpstr>RAKSSW+ArialMT</vt:lpstr>
      <vt:lpstr>RCANUA+DengXian-Regular</vt:lpstr>
      <vt:lpstr>RECBVB+ArialMT</vt:lpstr>
      <vt:lpstr>RSPUSV+DengXian-Regular</vt:lpstr>
      <vt:lpstr>TOUEET+ArialMT</vt:lpstr>
      <vt:lpstr>TQDQMN+ArialMT</vt:lpstr>
      <vt:lpstr>WRCUSL+ArialMT</vt:lpstr>
      <vt:lpstr>DengXian</vt:lpstr>
      <vt:lpstr>SimSun</vt:lpstr>
      <vt:lpstr>Arial</vt:lpstr>
      <vt:lpstr>Calibri</vt:lpstr>
      <vt:lpstr>Times New Roman</vt:lpstr>
      <vt:lpstr>Office Theme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蒋</cp:lastModifiedBy>
  <cp:revision>2</cp:revision>
  <cp:lastPrinted>2018-09-24T10:32:52Z</cp:lastPrinted>
  <dcterms:created xsi:type="dcterms:W3CDTF">2018-09-24T02:32:52Z</dcterms:created>
  <dcterms:modified xsi:type="dcterms:W3CDTF">2018-09-24T02:38:43Z</dcterms:modified>
</cp:coreProperties>
</file>