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notesMaster" Target="notesMasters/notesMaster1.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3.&#38142;&#25509;&#19968;.docx"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4.&#30058;&#33540;&#25317;&#26377;&#21452;&#37325;&#36523;&#20221;.docx"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63213" y="2758315"/>
            <a:ext cx="4696775" cy="1130935"/>
          </a:xfrm>
          <a:prstGeom prst="rect">
            <a:avLst/>
          </a:prstGeom>
        </p:spPr>
        <p:txBody>
          <a:bodyPr wrap="square">
            <a:spAutoFit/>
          </a:bodyPr>
          <a:lstStyle/>
          <a:p>
            <a:pPr algn="ctr"/>
            <a:r>
              <a:rPr lang="zh-CN" altLang="en-US" sz="3375" b="1"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3375" b="1"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二 记叙文</a:t>
            </a:r>
            <a:r>
              <a:rPr lang="zh-CN" altLang="en-US" sz="3375" b="1"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阅读</a:t>
            </a:r>
            <a:r>
              <a:rPr lang="zh-CN" altLang="en-US" sz="3375" b="1"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的</a:t>
            </a:r>
            <a:endParaRPr lang="en-US" altLang="zh-CN" sz="3375" b="1"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zh-CN" altLang="en-US" sz="3375" b="1"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常见</a:t>
            </a:r>
            <a:r>
              <a:rPr lang="zh-CN" altLang="en-US" sz="3375" b="1"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考点讲解</a:t>
            </a:r>
            <a:endParaRPr lang="zh-CN" altLang="en-US" sz="3375" b="1"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概括某一段说明的主要内容。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请简要概括本文说明的主要内容。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选出信息提取有误的一项。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选出下列对选文理解不正确的一项。</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文</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意理解与</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信息提取</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543"/>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抓段落的中心句。一般说来，说明文的段意是通过中心句来表现的。中心句的位置往往在一个文段的开头（表提领作用），或在结尾（起总结作用），有时也在中间。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锁定答题区域。有的要求筛选的信息可能只涉及几句话，有的可能涉及一段或几段乃至全篇。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筛选有效信息。找准对应点，从语意重点，修饰限制语的</a:t>
            </a:r>
            <a:r>
              <a:rPr lang="zh-CN" altLang="en-US" sz="2100" dirty="0">
                <a:solidFill>
                  <a:srgbClr val="00B0F0"/>
                </a:solidFill>
                <a:latin typeface="Times New Roman" panose="02020603050405020304" pitchFamily="18" charset="0"/>
                <a:ea typeface="微软雅黑" panose="020B0503020204020204" pitchFamily="34" charset="-122"/>
              </a:rPr>
              <a:t>范围、程度、正反方向</a:t>
            </a:r>
            <a:r>
              <a:rPr lang="zh-CN" altLang="en-US" sz="2100" dirty="0">
                <a:latin typeface="Times New Roman" panose="02020603050405020304" pitchFamily="18" charset="0"/>
                <a:ea typeface="微软雅黑" panose="020B0503020204020204" pitchFamily="34" charset="-122"/>
              </a:rPr>
              <a:t>等角度，发掘隐含信息，淘汰无关信息，挑选符合要求的信息。</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20612"/>
            <a:ext cx="8602803"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权衡信息。将“筛选”之后的信息进行</a:t>
            </a:r>
            <a:r>
              <a:rPr lang="zh-CN" altLang="en-US" sz="2100" dirty="0">
                <a:solidFill>
                  <a:srgbClr val="00B0F0"/>
                </a:solidFill>
                <a:latin typeface="Times New Roman" panose="02020603050405020304" pitchFamily="18" charset="0"/>
                <a:ea typeface="微软雅黑" panose="020B0503020204020204" pitchFamily="34" charset="-122"/>
              </a:rPr>
              <a:t>综合、归纳、概括</a:t>
            </a:r>
            <a:r>
              <a:rPr lang="zh-CN" altLang="en-US" sz="2100" dirty="0">
                <a:latin typeface="Times New Roman" panose="02020603050405020304" pitchFamily="18" charset="0"/>
                <a:ea typeface="微软雅黑" panose="020B0503020204020204" pitchFamily="34" charset="-122"/>
              </a:rPr>
              <a:t>，使之符合题目的要求。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整合答案。答案形成之后要与题干问法、分值进行对照，检查有没有漏掉要点。答题时，语言要准确简洁、要点全面。</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一般能从原文中找到答案的，最好用原文中的语句作答。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这类题以简答题或选择题的形式出现，若是选择题，其选项内容一般是改掉了原文语句中的个别关键词语，或者是对某段内容的概括性说明，或者是对全文各个方面的解说等。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6209"/>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选文（第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段）主要使用了哪种说明方法？有何作用？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段中画线句子的说明方法及其作用。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段除了用举例子和打比方的说明方法外，还用了哪种说明方法</a:t>
            </a:r>
            <a:r>
              <a:rPr lang="zh-CN" altLang="en-US" sz="2100" dirty="0" smtClean="0">
                <a:latin typeface="Times New Roman" panose="02020603050405020304" pitchFamily="18" charset="0"/>
                <a:ea typeface="微软雅黑" panose="020B0503020204020204" pitchFamily="34" charset="-122"/>
              </a:rPr>
              <a:t>？这种</a:t>
            </a:r>
            <a:r>
              <a:rPr lang="zh-CN" altLang="en-US" sz="2100" dirty="0">
                <a:latin typeface="Times New Roman" panose="02020603050405020304" pitchFamily="18" charset="0"/>
                <a:ea typeface="微软雅黑" panose="020B0503020204020204" pitchFamily="34" charset="-122"/>
              </a:rPr>
              <a:t>方法在文中的作用是什么？</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方法及其作用</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抓住标志。说明方法都有一定的标志性词语。抓住了这些关键词语，就能准确地判断说明方法。如举例子中有“如”“比如”“例如”等词语；打比方中有“好像”“是”等词语；看到数据就要想到列数字；如从几个角度逐一解说，往往是分类别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有时会有多种说明方法的综合运用，分析说明方法时不要有遗漏；回答时注意题目要求，如要求回答“主要运用了哪种（或哪两种）说明方法”，则要选出最主要的说明方法作答。</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5" y="1495790"/>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举例子：举了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的例子，真实具体地说明了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（说明内容、特征、道理等），使说明更具体，更有说服力。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分类别：分门别类地说明了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，使说明更有条理、更清楚。</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打比方：将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，生动准确地说明了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（说明内容、特征、道理等），增强了说明的生动形象性，增强了文章的趣味性。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列数字：用具体数字，更准确、科学地说明了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（特征、道理），使说明更准确，更具有说服力</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0174"/>
            <a:ext cx="862013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作比较：把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加以比较，突出强调了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（特征或道理），使说明更加具体深刻。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下定义：对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进行简单明确的概括，准确简明地揭示了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的本质特征（必须概括本质特征）。更科学、更本质、更概括地揭示事物的特征（或事理）。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作诠释：对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加以具体的解释说明，使说明浅显易懂，概念清楚（不一定说明本质特征），让读者对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有进一步的认识</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0172"/>
            <a:ext cx="8620133" cy="251523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8</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作引用（引资料）：引用名言熟语、神话传说等，生动形象地说明了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（特征或道理），使说明内容更具体生动，更有权威性。既增强了说服力，又增强了趣味性。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摹状貌：具体、生动、形象地说明了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，显得生动活泼。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画图表：具体说明了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的特点，使说明更简明，更直观。</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15455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本文运用了什么说明顺序？有何作用？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段落的位置能否调换？为什么？</a:t>
            </a:r>
            <a:endParaRPr lang="en-US" altLang="zh-CN" sz="2100" b="1"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说明顺序</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882" y="1497820"/>
            <a:ext cx="8634086" cy="4711065"/>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明确说明对象。一般事物说明文常用时间顺序或空间顺序，事理说明文常用逻辑顺序。但也不能绝对化。</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寻找语言标志。时间顺序有表示朝代、季节、早晚等标志性词语；空间顺序的标志是方位词；逻辑顺序的标志有“首先”“为什么”“原来”“因此”等。</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分清主次，综合归纳。一篇说明文根据说明的目的和对象，以一种说明顺序为主，兼用其他说明顺序，一定要分清主要运用的是哪种说明顺序。</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判断说明顺序，可以采用排除法。如果既不是时间顺序，也不是空间顺序，那一定是逻辑顺序。。</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3745" y="2150628"/>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你认为文章的标题好在哪里？</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请说说本文标题的含义。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为题，有什么作用？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给文章拟写标题。</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83035" y="1615464"/>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文章</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标题</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620403"/>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本文使用了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的说明顺序（具体的说明顺序），对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加以说明（具体的事物名称或说明的事理），使说明更有条理性，便于读者理解。如果是事理性说明文，但又不能准确表述，可用“事理”“科学事理”等模糊性的语言表述。</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不能调换，原文采用由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的顺序介绍事物，调换后不合逻辑；或总分关系中分说与前文总说顺序相照应。（指出全文在结构上的特点作简要分析。）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1982153"/>
            <a:ext cx="8620133" cy="387096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这”“这些条件”“这种现象”“同样道理”等指代性词句在文中具体指什么？</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（限制性、修饰）词语能否删去？为什么？</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一词能否替换为另一个词语？为什么？</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加点词语有何含义和作用？</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从文章中找出一个能体现说明文语言准确特点的语句，并作简要分析。</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从文章中找出一个能体现说明文语言生动、形象特点的语句，并作简要分析。</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说明文语言</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指代的内容是上下文出现的词语或句子，且是最近的一句。注意有时候不是整句话，而只是其中一部分内容。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）判断。一般是不能删掉（不能替换）。</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）解词。解释该词语在程度、状态、性质、范围等方面对文意的限制作用。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）比较。比较删掉（替换）该词后文意发生的变化。</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）结论。若删掉（替换），句子意思就变了。该词体现了说明文语言的严密性、准确性。</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168" y="1501001"/>
            <a:ext cx="860280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找出语言准确的语句，然后说明其作用。找准确性词句可以从以下几个方面入手：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）找有精确数据的句子；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）找有概数的句子；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）找使用限制性词语的句子。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找语言生动形象的句子一般是找运用了修辞手法的句子，如比喻、拟人等。</a:t>
            </a:r>
            <a:endParaRPr lang="en-US" altLang="zh-CN" sz="2100" b="1"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2700"/>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不能删去。原文“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，意思是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。如果删掉，句子的意思就变成了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，过于绝对（不合文意），“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体现了说明文语言的严密性、准确性。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不可以替换。“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，意思是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。所换词语的意思是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，换后句子的意思就变成了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，不符合实际（原意），“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词体现了说明文语言的严密性、准确性。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（加点词语）准确（或生动形象）地说明了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事物的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特征（或事理）。</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98358"/>
            <a:ext cx="8620133" cy="203009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分析本文的结构，划分文章层次、结构。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分析某段（首段、过渡段、尾段）的作用。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文章以故事开头或在文中引用传说、史料有什么好处？</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文本解读</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分析说明文的结构要抓住中心句及连接词，如“首先”“其次”“还”“也”“此外”等词语。</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首段的作用：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）引出说明对象。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）增加说明的文学色彩，激发阅读兴趣。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）结构上总领全文，引出下文。</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87" y="1499336"/>
            <a:ext cx="8602803" cy="396938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文中段的作用：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）结构上承上启下。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）内容上通过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的说明方法，说明了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）设置悬念。</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尾段的作用：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）总结全文。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）与开头呼应，使结构更严谨。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）提出一些希望、展望、预测等</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87" y="1499336"/>
            <a:ext cx="8602803" cy="106045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引用故事或传说的作用有：吸引读者，增强文章的生动性和可读性，使文章避免呆板，或增加了文章的神秘色彩，或使文章内容更加翔实。</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56446"/>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阅读链接材料，获取信息谈感受。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根据文章内容进行合理的推断和大胆的想象。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由文章内容延伸到现实生活，对现实生活中相关的现象进行解释或谈认识和看法等。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对问题等提出解决的方法，拟写警示性标语、建议、广告等。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为文章补写空缺的语句。</a:t>
            </a:r>
            <a:endParaRPr lang="zh-CN" altLang="en-US"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8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拓展运用</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884" y="1502662"/>
            <a:ext cx="860280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说明文标题的作用：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①揭示说明对象及其特征；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②吸引读者，激发读者阅读兴趣</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看</a:t>
            </a:r>
            <a:r>
              <a:rPr lang="zh-CN" altLang="en-US" sz="2100" dirty="0">
                <a:solidFill>
                  <a:srgbClr val="00B0F0"/>
                </a:solidFill>
                <a:latin typeface="Times New Roman" panose="02020603050405020304" pitchFamily="18" charset="0"/>
                <a:ea typeface="微软雅黑" panose="020B0503020204020204" pitchFamily="34" charset="-122"/>
              </a:rPr>
              <a:t>语言结构</a:t>
            </a:r>
            <a:r>
              <a:rPr lang="zh-CN" altLang="en-US" sz="2100" dirty="0">
                <a:latin typeface="Times New Roman" panose="02020603050405020304" pitchFamily="18" charset="0"/>
                <a:ea typeface="微软雅黑" panose="020B0503020204020204" pitchFamily="34" charset="-122"/>
              </a:rPr>
              <a:t>。看标题是短语还是句子，是陈述句还是问句。如果是短语，一般就是告诉了文章的说明对象；如果是完整句子，往往就是告诉了文章的主要内容，同时也点明了文章的说明对象；如果是个问句，除了点明对象或说明内容外，还有设疑激趣，吸引读者阅读兴趣的作用</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9457"/>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理解文段的含义，联系中心作答，要善于从文章中寻找有用的信息，不能脱离文本。</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偷梁换柱，把作者在该文章中的体验、观点用自己的话重新演绎一遍。</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联系现实，提出的方案、建议等要具可行性，有助于解决实际问题，切忌无用的空想主义。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追求独立的见解、创新意识和探究精神。语言要准确、简洁、流畅。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联系自己或社会实际谈感悟，要求平时多关注社会热点问题、焦点问题和科技发展的前沿成果，关注国家、世界和人类的发展。</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76086" y="2909679"/>
            <a:ext cx="4652128"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课堂变式练</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0439" y="1499957"/>
            <a:ext cx="8623121"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一</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自贡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3851041" y="3072602"/>
            <a:ext cx="1441916" cy="1650365"/>
          </a:xfrm>
          <a:prstGeom prst="rect">
            <a:avLst/>
          </a:prstGeom>
        </p:spPr>
        <p:txBody>
          <a:bodyPr wrap="square">
            <a:spAutoFit/>
          </a:bodyPr>
          <a:lstStyle/>
          <a:p>
            <a:pPr algn="just">
              <a:lnSpc>
                <a:spcPct val="150000"/>
              </a:lnSpc>
            </a:pPr>
            <a:r>
              <a:rPr lang="zh-CN" altLang="en-US" sz="3375" b="1" dirty="0" smtClean="0">
                <a:solidFill>
                  <a:schemeClr val="accent2"/>
                </a:solidFill>
                <a:latin typeface="Times New Roman" panose="02020603050405020304" pitchFamily="18" charset="0"/>
                <a:ea typeface="微软雅黑" panose="020B0503020204020204" pitchFamily="34" charset="-122"/>
              </a:rPr>
              <a:t>链接一</a:t>
            </a:r>
            <a:endParaRPr lang="zh-CN" altLang="en-US" sz="3375" b="1" dirty="0">
              <a:solidFill>
                <a:schemeClr val="accent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下列对原文内容的理解</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正确的一项是</a:t>
            </a:r>
            <a:r>
              <a:rPr lang="en-US" altLang="zh-CN" sz="2100" dirty="0" smtClean="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最近</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科学界一致认为</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蝴蝶的虹吸式口器并不是为适应吮吸花蜜而发生的进化</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蝴蝶与开花植物之间的协同进化</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是经历了漫长的生物进化过程才逐渐形成的</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花和蝴蝶相互依存</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失去任何一方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都会产生一系列难以预料的破坏性后果</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蝴蝶幼虫以啃食植物为生</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是害虫</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它的口器为咀嚼式口器</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与成虫不同</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5051637" y="1614101"/>
            <a:ext cx="36131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1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扩大范围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科学界一致认为”错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应是“荷兰进化生物学家蒂莫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范尔代克等人最近的研究显示”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曲解文意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文中是说“都可能”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而不是“都会”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曲解文意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文中说的是“可能是害虫”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下列对原文说明的相关分析</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不正确的一项是</a:t>
            </a:r>
            <a:r>
              <a:rPr lang="en-US" altLang="zh-CN" sz="2100" dirty="0" smtClean="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第一段举枯叶蛱蝶和燕凤蝶的例子说明</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早在开花植物之前蝴蝶就已存在</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第二段为了说明花与蝴蝶的依存关系</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引用专家观点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层次清晰</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逻辑性强</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爱情使者”“食品供应商”运用打比方的说明方法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说明形象</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生动</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文章在说明过程中</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多处引用古典诗词</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增添了文采</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使文章更具可读性</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5911608" y="1592329"/>
            <a:ext cx="375920"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1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举枯叶蛱蝶的例子是为了说明仍然有少数蝴蝶保留了“靠吮吸水滴和破损叶片的渗出物来补充水分”的原始特性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举燕凤蝶的例子是为了说明有一些蝴蝶“将这种原始特性发扬光大”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根据原文内容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下列说法不正确的一项是</a:t>
            </a:r>
            <a:r>
              <a:rPr lang="en-US" altLang="zh-CN" sz="2100" dirty="0" smtClean="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中国古人早就发现了蝴蝶与花之间的紧密关系</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这在古典诗词中多有反映</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蝴蝶是情绪敏感的生物</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明日黄花蝶也愁”</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菊花凋零也会引发它的愁绪</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地球生物圈极易受到人为因素影响</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保护地球</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人类需要控制好自己的行为</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通过传授花粉</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蝴蝶对维持当今地球生态系统的平衡</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发挥了重要作用</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5345551" y="1614101"/>
            <a:ext cx="36131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1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文章引用“明日黄花蝶也愁”只是为了说明菊花衰败后蝴蝶的食物将减少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愁”是作者文学性的一种说法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以蝶愁喻良辰易逝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好花难久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并不是说蝴蝶“情绪敏感”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0439" y="1499957"/>
            <a:ext cx="8623121"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河池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2747391" y="2920202"/>
            <a:ext cx="3649217" cy="870585"/>
          </a:xfrm>
          <a:prstGeom prst="rect">
            <a:avLst/>
          </a:prstGeom>
        </p:spPr>
        <p:txBody>
          <a:bodyPr wrap="square">
            <a:spAutoFit/>
          </a:bodyPr>
          <a:lstStyle/>
          <a:p>
            <a:pPr algn="just">
              <a:lnSpc>
                <a:spcPct val="150000"/>
              </a:lnSpc>
            </a:pPr>
            <a:r>
              <a:rPr lang="zh-CN" altLang="en-US" sz="3375" b="1" dirty="0">
                <a:solidFill>
                  <a:schemeClr val="accent2"/>
                </a:solidFill>
                <a:latin typeface="Times New Roman" panose="02020603050405020304" pitchFamily="18" charset="0"/>
                <a:ea typeface="微软雅黑" panose="020B0503020204020204" pitchFamily="34" charset="-122"/>
              </a:rPr>
              <a:t>番茄拥有双重身份</a:t>
            </a:r>
            <a:endParaRPr lang="zh-CN" altLang="en-US" sz="3375" b="1" dirty="0">
              <a:solidFill>
                <a:schemeClr val="accent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2530"/>
            <a:ext cx="8620133"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a:t>
            </a:r>
            <a:r>
              <a:rPr lang="zh-CN" altLang="en-US" sz="2100" dirty="0">
                <a:solidFill>
                  <a:srgbClr val="00B0F0"/>
                </a:solidFill>
                <a:latin typeface="Times New Roman" panose="02020603050405020304" pitchFamily="18" charset="0"/>
                <a:ea typeface="微软雅黑" panose="020B0503020204020204" pitchFamily="34" charset="-122"/>
              </a:rPr>
              <a:t>语言特点</a:t>
            </a:r>
            <a:r>
              <a:rPr lang="zh-CN" altLang="en-US" sz="2100" dirty="0">
                <a:latin typeface="Times New Roman" panose="02020603050405020304" pitchFamily="18" charset="0"/>
                <a:ea typeface="微软雅黑" panose="020B0503020204020204" pitchFamily="34" charset="-122"/>
              </a:rPr>
              <a:t>。说明文标题语言一般比较平实，但也有生动含蓄的。若是生动含蓄的标题，则应结合文章内容思考其是否暗示了文章的主要内容或说明对象，是否蕴含了作者的情感倾向</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拟写标题。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①文章说明对象或说明对象的特征往往可以作为文章的标题。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②事理说明文说明的事理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所要说明的问题”即可作为文章的标题。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③也可运用适当的修辞手法等来拟写标题</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对下列句子使用的说明方法判断有误的一项是</a:t>
            </a:r>
            <a:r>
              <a:rPr lang="en-US" altLang="zh-CN" sz="2100" dirty="0">
                <a:latin typeface="微软雅黑" panose="020B0503020204020204" pitchFamily="34" charset="-122"/>
                <a:ea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韦氏词典</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告诉我们</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水果通常是种子植物的可食生殖部位</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引资料</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番茄并不是植物本身的一部分</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就像蛋不是鸡本身的一部分一样</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打比方</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水果是长在植物上</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能够将植物种子带到外部世界的东西</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下定义</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一位名叫约翰</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尼克斯的商人却认为</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根据植物学定义</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番茄属于水果</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不应该被征税</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举例子</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6020465" y="1614101"/>
            <a:ext cx="36131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1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251523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本题考查辨析说明方法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常见的说明方法有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举例子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分类别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列数字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作比较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下定义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打比方等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结合具体内容来辨析即可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｡ACD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正确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打比方”是通过比喻的修辞方法来说明事物特征的一种方法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这里把“番茄并不是植物本身的一部分”和“蛋不是鸡本身的一部分”类比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不是打比方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下列对选文的分析不正确的一项是</a:t>
            </a:r>
            <a:r>
              <a:rPr lang="en-US" altLang="zh-CN" sz="2100" dirty="0">
                <a:latin typeface="微软雅黑" panose="020B0503020204020204" pitchFamily="34" charset="-122"/>
                <a:ea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从说明对象看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本文属于事理说明文</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从语言特色看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本文属于生动说明</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说明文有时间</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空间</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逻辑三种说明顺序</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本文按逻辑顺序进行说明</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第①段的画线句用问句形式引发读者的阅读兴趣</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起到过渡的作用</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第②段画线句中的“通常”一词表示大多数情况</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但不排除特殊情况</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这体现了说明文语言的准确性</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4659751" y="1603214"/>
            <a:ext cx="375920"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1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本题考查文章内容的理解与分析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本文属于事理说明文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引用资料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列举事例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运用准确的数字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说明了番茄拥有双重身份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从语言特色看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属于平实说明</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下列对文章有关内容的理解</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不正确的一项是</a:t>
            </a:r>
            <a:r>
              <a:rPr lang="en-US" altLang="zh-CN" sz="2100" dirty="0">
                <a:latin typeface="微软雅黑" panose="020B0503020204020204" pitchFamily="34" charset="-122"/>
                <a:ea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从</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韦氏词典</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的解释来看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番茄</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苹果</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木瓜</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苦瓜等都属于水果</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大多数人之所以把番茄归类为蔬菜</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是因为番茄更多时候属于一种烹饪食材</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文章第⑤段通过列举美国人关于番茄定义而打官司的事例来真实说明番茄具有“双重身份”的特点</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在国内</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番茄不具有双重身份</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5" name="矩形 4"/>
          <p:cNvSpPr/>
          <p:nvPr/>
        </p:nvSpPr>
        <p:spPr>
          <a:xfrm>
            <a:off x="5846294" y="1624987"/>
            <a:ext cx="375920"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1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7" y="1513607"/>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本题考查文章内容的理解与信息筛选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原文是“在国内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番茄被归为蔬菜类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但是在出口的时候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则是以‘双重身份’”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此项说法与原文不符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1187" y="2480162"/>
            <a:ext cx="7575947" cy="1546860"/>
          </a:xfrm>
          <a:prstGeom prst="rect">
            <a:avLst/>
          </a:prstGeom>
        </p:spPr>
        <p:txBody>
          <a:bodyPr wrap="square">
            <a:spAutoFit/>
          </a:bodyPr>
          <a:lstStyle/>
          <a:p>
            <a:pPr algn="ctr">
              <a:lnSpc>
                <a:spcPct val="140000"/>
              </a:lnSpc>
            </a:pPr>
            <a:r>
              <a:rPr lang="zh-CN" altLang="en-US" sz="3375" b="1" dirty="0">
                <a:solidFill>
                  <a:schemeClr val="accent2"/>
                </a:solidFill>
                <a:latin typeface="微软雅黑" panose="020B0503020204020204" pitchFamily="34" charset="-122"/>
                <a:ea typeface="微软雅黑" panose="020B0503020204020204" pitchFamily="34" charset="-122"/>
              </a:rPr>
              <a:t>请完成</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练测本</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中</a:t>
            </a:r>
            <a:r>
              <a:rPr lang="zh-CN" altLang="en-US" sz="3375" b="1" dirty="0" smtClean="0">
                <a:solidFill>
                  <a:schemeClr val="accent2"/>
                </a:solidFill>
                <a:latin typeface="微软雅黑" panose="020B0503020204020204" pitchFamily="34" charset="-122"/>
                <a:ea typeface="微软雅黑" panose="020B0503020204020204" pitchFamily="34" charset="-122"/>
              </a:rPr>
              <a:t>的</a:t>
            </a:r>
            <a:endParaRPr lang="en-US" altLang="zh-CN" sz="3375" b="1" dirty="0" smtClean="0">
              <a:solidFill>
                <a:schemeClr val="accent2"/>
              </a:solidFill>
              <a:latin typeface="微软雅黑" panose="020B0503020204020204" pitchFamily="34" charset="-122"/>
              <a:ea typeface="微软雅黑" panose="020B0503020204020204" pitchFamily="34" charset="-122"/>
            </a:endParaRPr>
          </a:p>
          <a:p>
            <a:pPr algn="ctr">
              <a:lnSpc>
                <a:spcPct val="140000"/>
              </a:lnSpc>
            </a:pPr>
            <a:r>
              <a:rPr lang="zh-CN" altLang="en-US" sz="3375" b="1" dirty="0" smtClean="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考点过关</a:t>
            </a:r>
            <a:r>
              <a:rPr lang="zh-CN" altLang="en-US" sz="3375" b="1" dirty="0" smtClean="0">
                <a:solidFill>
                  <a:schemeClr val="accent2"/>
                </a:solidFill>
                <a:latin typeface="微软雅黑" panose="020B0503020204020204" pitchFamily="34" charset="-122"/>
                <a:ea typeface="微软雅黑" panose="020B0503020204020204" pitchFamily="34" charset="-122"/>
              </a:rPr>
              <a:t>训练十二</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十三</a:t>
            </a:r>
            <a:r>
              <a:rPr lang="en-US" altLang="zh-CN" sz="3375" b="1" dirty="0">
                <a:solidFill>
                  <a:schemeClr val="accent2"/>
                </a:solidFill>
                <a:latin typeface="微软雅黑" panose="020B0503020204020204" pitchFamily="34" charset="-122"/>
                <a:ea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rPr>
              <a:t>十四”</a:t>
            </a:r>
            <a:endParaRPr lang="zh-CN" altLang="en-US" sz="3375"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23963"/>
            <a:ext cx="8620133" cy="251523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点明说明对象（是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）及其（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运用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的修辞手法（或写作手法），形象生动地揭示了（说明了）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吸引读者，激发读者的阅读兴趣。</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8841" y="2046205"/>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指出本文的说明对象。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（直接）找出说明事物的特征的句子。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文章从哪几个方面说明事物特征？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概括说明事物的特征。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给某一事物下定义。</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说明</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对象及其特征</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26912"/>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	</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找说明对象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）区分类型。事物说明文中事物本身就是说明对象，并且往往可以从题目或首段中找出来。事理说明文中的说明对象则要整体感知文章主要内容进行归纳概括。</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）抓关键句。一般段首中心句或段尾总结句能点明说明对象。注意千万不要把局部的说明对象当作整篇文章的说明对象。</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5" y="1496225"/>
            <a:ext cx="8620133"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把握说明对象的特征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）看标题。有些标题中限制性的修饰词往往体现了说明对象的特征。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）看首尾。一般总分总结构的说明文会在段首或段尾交代说明对象的特征。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）概括、提炼、归纳。有时文中没有明显交代事物的特征，有时交代的特征只是表面而非本质的，就需要概括、提炼来归纳说明对象的特征。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）归纳整合，对信息进行重组。可以采用摘引语句法。即摘引原文相关语句，回答是从哪几方面来说明事物特征。如文章中没有明确信息提示的文字，则需要按一定的要求进行概括。</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7653" y="1502727"/>
            <a:ext cx="8671560"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把握下定义的方式考查说明的特征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）下定义，要用简洁的语言科学地揭示事物的本质属性和特征。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）掌握下定义的方式。其格式多为“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（说明对象特征）”或“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（说明对象特征）叫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（说明对象）”。</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5885</Words>
  <Application>WPS 演示</Application>
  <PresentationFormat>在屏幕上显示</PresentationFormat>
  <Paragraphs>254</Paragraphs>
  <Slides>46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46</vt:i4>
      </vt:variant>
    </vt:vector>
  </HeadingPairs>
  <TitlesOfParts>
    <vt:vector size="5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