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6" r:id="rId3"/>
    <p:sldId id="267" r:id="rId4"/>
    <p:sldId id="271" r:id="rId5"/>
    <p:sldId id="270" r:id="rId6"/>
    <p:sldId id="279" r:id="rId7"/>
    <p:sldId id="278" r:id="rId8"/>
    <p:sldId id="258" r:id="rId9"/>
    <p:sldId id="272" r:id="rId10"/>
    <p:sldId id="273" r:id="rId11"/>
    <p:sldId id="275" r:id="rId12"/>
    <p:sldId id="257" r:id="rId13"/>
    <p:sldId id="274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2009/5/12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cy305\Desktop\310846833.mp3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cy305\Desktop\310846833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cy305\Desktop\shengshengman\&#12298;&#22768;&#22768;&#24930;&#12299;&#26446;&#28165;&#29031;(&#24352;&#31584;&#33521;&#26391;&#35835;)_107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3338"/>
            <a:ext cx="4211637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4" descr="import36335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003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04025" y="908050"/>
            <a:ext cx="15255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sz="8800" b="1">
                <a:solidFill>
                  <a:schemeClr val="accent2"/>
                </a:solidFill>
                <a:ea typeface="隶书" pitchFamily="49" charset="-122"/>
              </a:rPr>
              <a:t>声声慢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292725" y="3213100"/>
            <a:ext cx="1158875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zh-CN" sz="3200" b="1"/>
              <a:t>【</a:t>
            </a:r>
            <a:r>
              <a:rPr lang="zh-CN" altLang="en-US" sz="3200" b="1"/>
              <a:t>宋</a:t>
            </a:r>
            <a:r>
              <a:rPr lang="en-US" altLang="zh-CN" sz="3200" b="1"/>
              <a:t>】</a:t>
            </a:r>
            <a:r>
              <a:rPr lang="zh-CN" altLang="en-US" sz="3200" b="1"/>
              <a:t>李清照 </a:t>
            </a:r>
            <a:br>
              <a:rPr lang="zh-CN" altLang="en-US" sz="3200" b="1"/>
            </a:br>
            <a:endParaRPr lang="en-US" altLang="zh-CN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3338"/>
            <a:ext cx="9144001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5435600" y="19891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1142984"/>
            <a:ext cx="8643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  <a:latin typeface="华文行楷" pitchFamily="2" charset="-122"/>
                <a:ea typeface="华文行楷" pitchFamily="2" charset="-122"/>
              </a:rPr>
              <a:t>就让我们随着音乐把自己化身为李清照，走进她为我们营造的凄美意境，然后，请你用诗化的语言把画面描述给我们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。</a:t>
            </a:r>
            <a:endParaRPr lang="zh-CN" altLang="en-US" sz="4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1470" y="428604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用诗化的语言，再现诗歌的画面：</a:t>
            </a: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8" name="31084683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143900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36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971550" y="188913"/>
            <a:ext cx="6029342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品读成果展示模块</a:t>
            </a:r>
            <a:r>
              <a:rPr lang="zh-CN" altLang="en-US" sz="6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：</a:t>
            </a:r>
          </a:p>
          <a:p>
            <a:pPr>
              <a:spcBef>
                <a:spcPct val="50000"/>
              </a:spcBef>
            </a:pPr>
            <a:endParaRPr lang="zh-CN" altLang="en-US" sz="6600" dirty="0">
              <a:ea typeface="隶书" pitchFamily="49" charset="-122"/>
            </a:endParaRPr>
          </a:p>
        </p:txBody>
      </p:sp>
      <p:pic>
        <p:nvPicPr>
          <p:cNvPr id="54279" name="Picture 7" descr="BD1505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00213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8" descr="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4425" y="0"/>
            <a:ext cx="16795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1476375" y="1357298"/>
            <a:ext cx="7879080" cy="1323439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rgbClr val="7030A0"/>
                </a:solidFill>
              </a:rPr>
              <a:t>本节课的探究过程为我们以后的诗</a:t>
            </a:r>
            <a:endParaRPr lang="en-US" altLang="zh-CN" sz="4000" b="1" dirty="0" smtClean="0">
              <a:solidFill>
                <a:srgbClr val="7030A0"/>
              </a:solidFill>
            </a:endParaRPr>
          </a:p>
          <a:p>
            <a:r>
              <a:rPr lang="zh-CN" altLang="en-US" sz="4000" b="1" dirty="0" smtClean="0">
                <a:solidFill>
                  <a:srgbClr val="7030A0"/>
                </a:solidFill>
              </a:rPr>
              <a:t>歌鉴赏提供了哪些思路？</a:t>
            </a:r>
            <a:endParaRPr lang="zh-CN" altLang="en-US" sz="40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2857496"/>
            <a:ext cx="64294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１、析作者，反复读</a:t>
            </a:r>
            <a:endParaRPr lang="en-US" altLang="zh-CN" sz="3600" dirty="0" smtClean="0"/>
          </a:p>
          <a:p>
            <a:r>
              <a:rPr lang="zh-CN" altLang="en-US" sz="3600" dirty="0" smtClean="0"/>
              <a:t>２、找词眼</a:t>
            </a:r>
            <a:r>
              <a:rPr lang="en-US" altLang="zh-CN" sz="3600" dirty="0" smtClean="0"/>
              <a:t>,</a:t>
            </a:r>
            <a:r>
              <a:rPr lang="zh-CN" altLang="en-US" sz="3600" dirty="0" smtClean="0"/>
              <a:t>   明词情</a:t>
            </a:r>
            <a:endParaRPr lang="en-US" altLang="zh-CN" sz="3600" dirty="0" smtClean="0"/>
          </a:p>
          <a:p>
            <a:r>
              <a:rPr lang="zh-CN" altLang="en-US" sz="3600" dirty="0" smtClean="0"/>
              <a:t>３、抓意象</a:t>
            </a:r>
            <a:r>
              <a:rPr lang="en-US" altLang="zh-CN" sz="3600" dirty="0" smtClean="0"/>
              <a:t>,</a:t>
            </a:r>
            <a:r>
              <a:rPr lang="zh-CN" altLang="en-US" sz="3600" dirty="0" smtClean="0"/>
              <a:t>   悟词意</a:t>
            </a:r>
          </a:p>
          <a:p>
            <a:endParaRPr lang="zh-CN" altLang="en-US" sz="36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4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33338"/>
            <a:ext cx="4211637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4" descr="import36335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003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04025" y="908050"/>
            <a:ext cx="15255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sz="8800" b="1">
                <a:solidFill>
                  <a:schemeClr val="accent2"/>
                </a:solidFill>
                <a:ea typeface="隶书" pitchFamily="49" charset="-122"/>
              </a:rPr>
              <a:t>声声慢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292725" y="3213100"/>
            <a:ext cx="1158875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zh-CN" sz="3200" b="1"/>
              <a:t>【</a:t>
            </a:r>
            <a:r>
              <a:rPr lang="zh-CN" altLang="en-US" sz="3200" b="1"/>
              <a:t>宋</a:t>
            </a:r>
            <a:r>
              <a:rPr lang="en-US" altLang="zh-CN" sz="3200" b="1"/>
              <a:t>】</a:t>
            </a:r>
            <a:r>
              <a:rPr lang="zh-CN" altLang="en-US" sz="3200" b="1"/>
              <a:t>李清照 </a:t>
            </a:r>
            <a:br>
              <a:rPr lang="zh-CN" altLang="en-US" sz="3200" b="1"/>
            </a:br>
            <a:endParaRPr lang="en-US" altLang="zh-CN" sz="3200" b="1"/>
          </a:p>
        </p:txBody>
      </p:sp>
      <p:pic>
        <p:nvPicPr>
          <p:cNvPr id="8" name="31084683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572396" y="5072074"/>
            <a:ext cx="733428" cy="733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36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3338"/>
            <a:ext cx="9144001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5435600" y="19891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1142984"/>
            <a:ext cx="86439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  <a:latin typeface="华文行楷" pitchFamily="2" charset="-122"/>
                <a:ea typeface="华文行楷" pitchFamily="2" charset="-122"/>
              </a:rPr>
              <a:t>例：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1 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问君能有几多愁，恰似一江春水向东流。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(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李煜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《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虞美人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》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)</a:t>
            </a:r>
            <a:br>
              <a:rPr lang="en-US" sz="3200" dirty="0" smtClean="0">
                <a:latin typeface="华文隶书" pitchFamily="2" charset="-122"/>
                <a:ea typeface="华文隶书" pitchFamily="2" charset="-122"/>
              </a:rPr>
            </a:b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2 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便做春江都是泪，流不尽许多愁。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(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秦观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《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江城子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》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) </a:t>
            </a:r>
            <a:br>
              <a:rPr lang="en-US" sz="3200" dirty="0" smtClean="0">
                <a:latin typeface="华文隶书" pitchFamily="2" charset="-122"/>
                <a:ea typeface="华文隶书" pitchFamily="2" charset="-122"/>
              </a:rPr>
            </a:b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3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只恐双溪舴艋舟，载不动许多愁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(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李清照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《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武陵春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》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) </a:t>
            </a:r>
          </a:p>
          <a:p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4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休问离愁轻重，向个马儿上驼也驼不动。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(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董解元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《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西厢记诸宫调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》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)</a:t>
            </a:r>
          </a:p>
          <a:p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5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遍人间烦恼填胸臆，量这些大小车儿如何载得起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.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。</a:t>
            </a:r>
            <a:endParaRPr lang="en-US" altLang="zh-CN" sz="3200" dirty="0" smtClean="0">
              <a:latin typeface="华文隶书" pitchFamily="2" charset="-122"/>
              <a:ea typeface="华文隶书" pitchFamily="2" charset="-122"/>
            </a:endParaRPr>
          </a:p>
          <a:p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                                           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(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王实甫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《</a:t>
            </a:r>
            <a:r>
              <a:rPr lang="zh-CN" altLang="en-US" sz="3200" dirty="0" smtClean="0">
                <a:latin typeface="华文隶书" pitchFamily="2" charset="-122"/>
                <a:ea typeface="华文隶书" pitchFamily="2" charset="-122"/>
              </a:rPr>
              <a:t>西厢记</a:t>
            </a:r>
            <a:r>
              <a:rPr lang="en-US" altLang="zh-CN" sz="3200" dirty="0" smtClean="0">
                <a:latin typeface="华文隶书" pitchFamily="2" charset="-122"/>
                <a:ea typeface="华文隶书" pitchFamily="2" charset="-122"/>
              </a:rPr>
              <a:t>》</a:t>
            </a:r>
            <a:r>
              <a:rPr lang="en-US" sz="3200" dirty="0" smtClean="0">
                <a:latin typeface="华文隶书" pitchFamily="2" charset="-122"/>
                <a:ea typeface="华文隶书" pitchFamily="2" charset="-122"/>
              </a:rPr>
              <a:t>) </a:t>
            </a:r>
            <a:endParaRPr lang="en-US" altLang="zh-CN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42856" y="1214422"/>
            <a:ext cx="800219" cy="30003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dirty="0" smtClean="0"/>
              <a:t>：</a:t>
            </a:r>
            <a:endParaRPr lang="zh-CN" alt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-71470" y="428604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课外拓展：搜集关于愁的诗句。</a:t>
            </a: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李清照-东篱把酒黄昏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563938" y="2781300"/>
            <a:ext cx="55800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/>
            </a:r>
            <a:br>
              <a:rPr lang="zh-CN" altLang="en-US" sz="3200" dirty="0"/>
            </a:br>
            <a:endParaRPr lang="zh-CN" altLang="en-US" sz="3200" dirty="0"/>
          </a:p>
        </p:txBody>
      </p:sp>
      <p:pic>
        <p:nvPicPr>
          <p:cNvPr id="8197" name="Picture 9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876800"/>
            <a:ext cx="11207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635375" y="785794"/>
            <a:ext cx="4608513" cy="932563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 smtClean="0">
                <a:solidFill>
                  <a:schemeClr val="accent2"/>
                </a:solidFill>
              </a:rPr>
              <a:t>学习目标：</a:t>
            </a:r>
            <a:endParaRPr lang="en-US" altLang="zh-CN" sz="4800" dirty="0" smtClean="0">
              <a:solidFill>
                <a:schemeClr val="accent2"/>
              </a:solidFill>
            </a:endParaRPr>
          </a:p>
          <a:p>
            <a:pPr marL="914400" indent="-914400">
              <a:spcBef>
                <a:spcPct val="50000"/>
              </a:spcBef>
              <a:buAutoNum type="arabicPlain"/>
            </a:pPr>
            <a:r>
              <a:rPr lang="zh-CN" altLang="en-US" sz="4800" dirty="0" smtClean="0">
                <a:solidFill>
                  <a:schemeClr val="accent2"/>
                </a:solidFill>
              </a:rPr>
              <a:t>通过诵读和体会意象把握诗歌情感。</a:t>
            </a:r>
            <a:endParaRPr lang="en-US" altLang="zh-CN" sz="4800" dirty="0" smtClean="0">
              <a:solidFill>
                <a:schemeClr val="accent2"/>
              </a:solidFill>
            </a:endParaRPr>
          </a:p>
          <a:p>
            <a:pPr marL="914400" indent="-914400">
              <a:spcBef>
                <a:spcPct val="50000"/>
              </a:spcBef>
              <a:buAutoNum type="arabicPlain"/>
            </a:pPr>
            <a:r>
              <a:rPr lang="zh-CN" altLang="en-US" sz="4800" dirty="0" smtClean="0">
                <a:solidFill>
                  <a:schemeClr val="accent2"/>
                </a:solidFill>
              </a:rPr>
              <a:t>用诗化语言描摹画面内容。</a:t>
            </a:r>
            <a:endParaRPr lang="en-US" altLang="zh-CN" sz="4800" dirty="0" smtClean="0">
              <a:solidFill>
                <a:schemeClr val="accent2"/>
              </a:solidFill>
            </a:endParaRPr>
          </a:p>
          <a:p>
            <a:pPr marL="914400" indent="-914400">
              <a:spcBef>
                <a:spcPct val="50000"/>
              </a:spcBef>
            </a:pPr>
            <a:endParaRPr lang="en-US" altLang="zh-CN" sz="4800" dirty="0" smtClean="0">
              <a:solidFill>
                <a:schemeClr val="accent2"/>
              </a:solidFill>
            </a:endParaRPr>
          </a:p>
          <a:p>
            <a:pPr marL="914400" indent="-914400">
              <a:spcBef>
                <a:spcPct val="50000"/>
              </a:spcBef>
              <a:buAutoNum type="arabicPlain"/>
            </a:pPr>
            <a:endParaRPr lang="en-US" altLang="zh-CN" sz="4800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zh-CN" altLang="en-US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81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0"/>
            <a:ext cx="9144000" cy="685800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71472" y="588963"/>
            <a:ext cx="9439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3399"/>
                </a:solidFill>
                <a:ea typeface="隶书" pitchFamily="49" charset="-122"/>
              </a:rPr>
              <a:t>品读提示之一：知人论世</a:t>
            </a:r>
            <a:endParaRPr lang="zh-CN" altLang="en-US" sz="4800" dirty="0">
              <a:solidFill>
                <a:srgbClr val="FF3399"/>
              </a:solidFill>
              <a:ea typeface="隶书" pitchFamily="49" charset="-12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92500" y="1404938"/>
            <a:ext cx="46799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400" dirty="0">
                <a:latin typeface="隶书" pitchFamily="49" charset="-122"/>
                <a:ea typeface="隶书" pitchFamily="49" charset="-122"/>
              </a:rPr>
              <a:t>    </a:t>
            </a:r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李清照，字漱玉，号易安居士，山东济南人，宋代婉约派词人的代表之一。她早期的作品多抒写闺情相思和对大自然的热爱，风格开朗明快，清丽婉转；后期的词作多抒写思夫、思乡、思国的浓愁、哀愁，风格深沉凝重、哀婉凄苦。留有作品集</a:t>
            </a:r>
            <a:r>
              <a:rPr kumimoji="1" lang="en-US" altLang="zh-CN" sz="2400" dirty="0">
                <a:latin typeface="隶书" pitchFamily="49" charset="-122"/>
                <a:ea typeface="隶书" pitchFamily="49" charset="-122"/>
              </a:rPr>
              <a:t>《</a:t>
            </a:r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漱玉词</a:t>
            </a:r>
            <a:r>
              <a:rPr kumimoji="1" lang="en-US" altLang="zh-CN" sz="2400" dirty="0">
                <a:latin typeface="隶书" pitchFamily="49" charset="-122"/>
                <a:ea typeface="隶书" pitchFamily="49" charset="-122"/>
              </a:rPr>
              <a:t>》</a:t>
            </a:r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。</a:t>
            </a:r>
          </a:p>
          <a:p>
            <a:endParaRPr kumimoji="1" lang="en-US" altLang="zh-CN" sz="2400" dirty="0"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8202" name="Picture 10" descr="5gwkosglpa_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1C1C1"/>
              </a:clrFrom>
              <a:clrTo>
                <a:srgbClr val="C1C1C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1773238"/>
            <a:ext cx="2136775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0"/>
            <a:ext cx="9144000" cy="685800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71472" y="588963"/>
            <a:ext cx="9439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3399"/>
                </a:solidFill>
                <a:ea typeface="隶书" pitchFamily="49" charset="-122"/>
              </a:rPr>
              <a:t>品读提示之二：词语积累</a:t>
            </a:r>
            <a:endParaRPr lang="zh-CN" altLang="en-US" sz="4800" dirty="0">
              <a:solidFill>
                <a:srgbClr val="FF3399"/>
              </a:solidFill>
              <a:ea typeface="隶书" pitchFamily="49" charset="-12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85786" y="1571612"/>
            <a:ext cx="467995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zh-CN" altLang="en-US" sz="2800" dirty="0">
                <a:latin typeface="隶书" pitchFamily="49" charset="-122"/>
                <a:ea typeface="隶书" pitchFamily="49" charset="-122"/>
              </a:rPr>
              <a:t>乍暖还寒</a:t>
            </a: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：天气忽冷忽暖。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将息：休息，调养。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憔悴损：枯萎凋谢。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有谁堪摘：有谁堪与共摘。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怎生得黑：如何能熬到天黑。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次第：光景，情形。</a:t>
            </a:r>
            <a:endParaRPr kumimoji="1" lang="en-US" altLang="zh-CN" sz="280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800" dirty="0" smtClean="0">
                <a:latin typeface="隶书" pitchFamily="49" charset="-122"/>
                <a:ea typeface="隶书" pitchFamily="49" charset="-122"/>
              </a:rPr>
              <a:t>了得：意指包含得尽</a:t>
            </a:r>
            <a:r>
              <a:rPr kumimoji="1" lang="zh-CN" altLang="en-US" sz="2400" dirty="0" smtClean="0">
                <a:latin typeface="隶书" pitchFamily="49" charset="-122"/>
                <a:ea typeface="隶书" pitchFamily="49" charset="-122"/>
              </a:rPr>
              <a:t>。</a:t>
            </a:r>
            <a:endParaRPr kumimoji="1" lang="zh-CN" altLang="en-US" sz="2400" dirty="0">
              <a:latin typeface="隶书" pitchFamily="49" charset="-122"/>
              <a:ea typeface="隶书" pitchFamily="49" charset="-122"/>
            </a:endParaRPr>
          </a:p>
          <a:p>
            <a:endParaRPr kumimoji="1" lang="en-US" altLang="zh-CN" sz="2400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33338"/>
            <a:ext cx="9144000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038" y="0"/>
            <a:ext cx="5903912" cy="685799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品读音韵美</a:t>
            </a:r>
            <a:endParaRPr lang="en-US" altLang="zh-CN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           </a:t>
            </a:r>
            <a:r>
              <a:rPr lang="zh-CN" altLang="en-US" sz="4000" b="1" dirty="0" smtClean="0">
                <a:solidFill>
                  <a:srgbClr val="7030A0"/>
                </a:solidFill>
                <a:latin typeface="华文行楷" pitchFamily="2" charset="-122"/>
                <a:ea typeface="华文行楷" pitchFamily="2" charset="-122"/>
              </a:rPr>
              <a:t>声声慢</a:t>
            </a:r>
            <a:endParaRPr lang="en-US" altLang="zh-CN" sz="4000" b="1" dirty="0" smtClean="0">
              <a:solidFill>
                <a:srgbClr val="7030A0"/>
              </a:solidFill>
              <a:latin typeface="华文行楷" pitchFamily="2" charset="-122"/>
              <a:ea typeface="华文行楷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寻寻觅觅，冷冷清清，凄凄惨惨戚戚，乍暖还寒时候，最难将息。三杯两盏淡酒</a:t>
            </a:r>
            <a:r>
              <a:rPr lang="en-US" altLang="zh-CN" b="1" dirty="0" smtClean="0"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怎敌他晓来风急？雁过也，正伤心，却是旧时相识。</a:t>
            </a:r>
            <a:endParaRPr lang="en-US" altLang="zh-CN" b="1" dirty="0" smtClean="0">
              <a:latin typeface="华文行楷" pitchFamily="2" charset="-122"/>
              <a:ea typeface="华文行楷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满地黄花堆积，憔悴损，如今有谁堪摘？守着窗儿独自怎生得黑！梧桐更兼细雨，到黄昏，点点滴滴。这次第，怎一个愁字了得</a:t>
            </a:r>
            <a:r>
              <a:rPr lang="en-US" altLang="zh-CN" b="1" dirty="0" smtClean="0">
                <a:latin typeface="华文行楷" pitchFamily="2" charset="-122"/>
                <a:ea typeface="华文行楷" pitchFamily="2" charset="-122"/>
              </a:rPr>
              <a:t>!</a:t>
            </a:r>
          </a:p>
        </p:txBody>
      </p:sp>
      <p:pic>
        <p:nvPicPr>
          <p:cNvPr id="21508" name="Picture 4" descr="import36335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65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《声声慢》李清照(张筠英朗读)_10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277120" y="5419740"/>
            <a:ext cx="1724036" cy="1724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8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李清照-东篱把酒黄昏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563938" y="2781300"/>
            <a:ext cx="55800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/>
            </a:r>
            <a:br>
              <a:rPr lang="zh-CN" altLang="en-US" sz="3200" dirty="0"/>
            </a:br>
            <a:endParaRPr lang="zh-CN" altLang="en-US" sz="3200" dirty="0"/>
          </a:p>
        </p:txBody>
      </p:sp>
      <p:pic>
        <p:nvPicPr>
          <p:cNvPr id="8197" name="Picture 9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876800"/>
            <a:ext cx="11207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635375" y="142852"/>
            <a:ext cx="4608513" cy="255454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4000" dirty="0" smtClean="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4800" dirty="0" smtClean="0">
                <a:solidFill>
                  <a:srgbClr val="FF0000"/>
                </a:solidFill>
              </a:rPr>
              <a:t>你从词中读到了什么</a:t>
            </a:r>
            <a:r>
              <a:rPr lang="zh-CN" altLang="en-US" sz="4800" dirty="0" smtClean="0">
                <a:solidFill>
                  <a:schemeClr val="accent2"/>
                </a:solidFill>
              </a:rPr>
              <a:t>？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81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李清照-东篱把酒黄昏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563938" y="2781300"/>
            <a:ext cx="55800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/>
            </a:r>
            <a:br>
              <a:rPr lang="zh-CN" altLang="en-US" sz="3200" dirty="0"/>
            </a:br>
            <a:endParaRPr lang="zh-CN" altLang="en-US" sz="3200" dirty="0"/>
          </a:p>
        </p:txBody>
      </p:sp>
      <p:pic>
        <p:nvPicPr>
          <p:cNvPr id="8197" name="Picture 9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876800"/>
            <a:ext cx="11207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635375" y="908050"/>
            <a:ext cx="4608513" cy="347787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4000" dirty="0" smtClean="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4000" dirty="0" smtClean="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4800" dirty="0" smtClean="0">
                <a:solidFill>
                  <a:srgbClr val="0000CC"/>
                </a:solidFill>
              </a:rPr>
              <a:t>找出词中直接</a:t>
            </a:r>
            <a:r>
              <a:rPr lang="zh-CN" altLang="en-US" sz="4800" dirty="0">
                <a:solidFill>
                  <a:srgbClr val="0000CC"/>
                </a:solidFill>
              </a:rPr>
              <a:t>抒情的</a:t>
            </a:r>
            <a:r>
              <a:rPr lang="zh-CN" altLang="en-US" sz="4800" dirty="0" smtClean="0">
                <a:solidFill>
                  <a:srgbClr val="0000CC"/>
                </a:solidFill>
              </a:rPr>
              <a:t>句子</a:t>
            </a:r>
            <a:endParaRPr lang="zh-CN" altLang="en-US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5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1038"/>
          <p:cNvSpPr txBox="1">
            <a:spLocks noChangeArrowheads="1"/>
          </p:cNvSpPr>
          <p:nvPr/>
        </p:nvSpPr>
        <p:spPr bwMode="auto">
          <a:xfrm>
            <a:off x="3255963" y="180975"/>
            <a:ext cx="184150" cy="155575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13316" name="Text Box 1040"/>
          <p:cNvSpPr txBox="1">
            <a:spLocks noChangeArrowheads="1"/>
          </p:cNvSpPr>
          <p:nvPr/>
        </p:nvSpPr>
        <p:spPr bwMode="auto">
          <a:xfrm>
            <a:off x="2555875" y="0"/>
            <a:ext cx="6372225" cy="823913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0000CC"/>
                </a:solidFill>
              </a:rPr>
              <a:t>请找出词中的主要意象</a:t>
            </a:r>
          </a:p>
        </p:txBody>
      </p:sp>
      <p:sp>
        <p:nvSpPr>
          <p:cNvPr id="11284" name="Rectangle 1044"/>
          <p:cNvSpPr>
            <a:spLocks noChangeArrowheads="1"/>
          </p:cNvSpPr>
          <p:nvPr/>
        </p:nvSpPr>
        <p:spPr bwMode="auto">
          <a:xfrm>
            <a:off x="4327525" y="2651125"/>
            <a:ext cx="488950" cy="155575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 </a:t>
            </a:r>
          </a:p>
        </p:txBody>
      </p:sp>
      <p:sp>
        <p:nvSpPr>
          <p:cNvPr id="11301" name="Text Box 1061"/>
          <p:cNvSpPr txBox="1">
            <a:spLocks noChangeArrowheads="1"/>
          </p:cNvSpPr>
          <p:nvPr/>
        </p:nvSpPr>
        <p:spPr bwMode="auto">
          <a:xfrm>
            <a:off x="3214678" y="692150"/>
            <a:ext cx="742950" cy="7620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 dirty="0">
                <a:solidFill>
                  <a:srgbClr val="996633"/>
                </a:solidFill>
                <a:ea typeface="隶书" pitchFamily="49" charset="-122"/>
              </a:rPr>
              <a:t>酒</a:t>
            </a:r>
          </a:p>
        </p:txBody>
      </p:sp>
      <p:sp>
        <p:nvSpPr>
          <p:cNvPr id="11302" name="Text Box 1062"/>
          <p:cNvSpPr txBox="1">
            <a:spLocks noChangeArrowheads="1"/>
          </p:cNvSpPr>
          <p:nvPr/>
        </p:nvSpPr>
        <p:spPr bwMode="auto">
          <a:xfrm>
            <a:off x="4357686" y="642918"/>
            <a:ext cx="744538" cy="7620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996633"/>
                </a:solidFill>
                <a:ea typeface="隶书" pitchFamily="49" charset="-122"/>
              </a:rPr>
              <a:t>雁</a:t>
            </a:r>
          </a:p>
        </p:txBody>
      </p:sp>
      <p:sp>
        <p:nvSpPr>
          <p:cNvPr id="11303" name="Text Box 1063"/>
          <p:cNvSpPr txBox="1">
            <a:spLocks noChangeArrowheads="1"/>
          </p:cNvSpPr>
          <p:nvPr/>
        </p:nvSpPr>
        <p:spPr bwMode="auto">
          <a:xfrm>
            <a:off x="5643570" y="714356"/>
            <a:ext cx="2087562" cy="70167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996633"/>
                </a:solidFill>
                <a:ea typeface="隶书" pitchFamily="49" charset="-122"/>
              </a:rPr>
              <a:t>黄花</a:t>
            </a:r>
          </a:p>
        </p:txBody>
      </p:sp>
      <p:sp>
        <p:nvSpPr>
          <p:cNvPr id="11304" name="Text Box 1064"/>
          <p:cNvSpPr txBox="1">
            <a:spLocks noChangeArrowheads="1"/>
          </p:cNvSpPr>
          <p:nvPr/>
        </p:nvSpPr>
        <p:spPr bwMode="auto">
          <a:xfrm>
            <a:off x="7204103" y="727061"/>
            <a:ext cx="1368425" cy="70167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996633"/>
                </a:solidFill>
                <a:ea typeface="隶书" pitchFamily="49" charset="-122"/>
              </a:rPr>
              <a:t>梧桐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0298" y="1643050"/>
            <a:ext cx="66437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 smtClean="0"/>
              <a:t>选择一种意象</a:t>
            </a:r>
            <a:r>
              <a:rPr lang="en-US" altLang="zh-CN" sz="4000" b="1" dirty="0" smtClean="0"/>
              <a:t>,</a:t>
            </a:r>
            <a:r>
              <a:rPr lang="zh-CN" altLang="en-US" sz="4000" b="1" dirty="0" smtClean="0"/>
              <a:t>联系大家搜集到的诗文</a:t>
            </a:r>
            <a:r>
              <a:rPr lang="en-US" altLang="zh-CN" sz="4000" b="1" dirty="0" smtClean="0"/>
              <a:t>,</a:t>
            </a:r>
            <a:r>
              <a:rPr lang="zh-CN" altLang="en-US" sz="4000" b="1" dirty="0" smtClean="0"/>
              <a:t>小组讨论</a:t>
            </a:r>
            <a:r>
              <a:rPr lang="en-US" altLang="zh-CN" sz="4000" b="1" dirty="0" smtClean="0"/>
              <a:t>,</a:t>
            </a:r>
            <a:r>
              <a:rPr lang="zh-CN" altLang="en-US" sz="4000" b="1" dirty="0" smtClean="0"/>
              <a:t>说说词人是如何通过意象来抒发心中的哀愁的，将结论写在黑板上展示出来并选择中心发言人陈述：</a:t>
            </a:r>
            <a:endParaRPr lang="en-US" altLang="zh-CN" sz="4000" b="1" dirty="0" smtClean="0"/>
          </a:p>
          <a:p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1" grpId="0"/>
      <p:bldP spid="11302" grpId="0"/>
      <p:bldP spid="11303" grpId="0"/>
      <p:bldP spid="11304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3338"/>
            <a:ext cx="9144001" cy="682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5435600" y="19891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1538" y="1142984"/>
            <a:ext cx="557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</a:rPr>
              <a:t> 淡酒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：</a:t>
            </a:r>
            <a:endParaRPr lang="zh-CN" altLang="en-US" sz="48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2285992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</a:rPr>
              <a:t>过雁：</a:t>
            </a:r>
            <a:endParaRPr lang="zh-CN" altLang="en-US" sz="48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76" y="3643314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</a:rPr>
              <a:t>黄花：</a:t>
            </a:r>
            <a:endParaRPr lang="zh-CN" altLang="en-US" sz="48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4414" y="5214950"/>
            <a:ext cx="4786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7030A0"/>
                </a:solidFill>
              </a:rPr>
              <a:t>梧桐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：</a:t>
            </a:r>
            <a:endParaRPr lang="en-US" altLang="zh-CN" sz="4800" b="1" dirty="0" smtClean="0">
              <a:solidFill>
                <a:srgbClr val="7030A0"/>
              </a:solidFill>
            </a:endParaRPr>
          </a:p>
          <a:p>
            <a:endParaRPr lang="zh-CN" altLang="en-US" sz="48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42856" y="1214422"/>
            <a:ext cx="800219" cy="30003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dirty="0" smtClean="0"/>
              <a:t>：</a:t>
            </a:r>
            <a:endParaRPr lang="zh-CN" alt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-71470" y="428604"/>
            <a:ext cx="10072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品读成果展示模块（传统意象在古诗中的含义）</a:t>
            </a: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0" name="Picture 7" descr="BD1505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357298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BD1505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462209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BD1505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185" y="3857628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 descr="BD1505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391167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右大括号 16"/>
          <p:cNvSpPr/>
          <p:nvPr/>
        </p:nvSpPr>
        <p:spPr>
          <a:xfrm>
            <a:off x="6572264" y="1214422"/>
            <a:ext cx="1285884" cy="47149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8396626" y="1285860"/>
            <a:ext cx="461665" cy="50720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242754" y="1357298"/>
            <a:ext cx="615553" cy="4286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7030A0"/>
                </a:solidFill>
              </a:rPr>
              <a:t>意境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472</TotalTime>
  <Words>484</Words>
  <PresentationFormat>全屏显示(4:3)</PresentationFormat>
  <Paragraphs>61</Paragraphs>
  <Slides>13</Slides>
  <Notes>0</Notes>
  <HiddenSlides>0</HiddenSlides>
  <MMClips>3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夏至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cy305</dc:creator>
  <cp:lastModifiedBy>cy305</cp:lastModifiedBy>
  <cp:revision>60</cp:revision>
  <dcterms:created xsi:type="dcterms:W3CDTF">2009-05-01T14:05:18Z</dcterms:created>
  <dcterms:modified xsi:type="dcterms:W3CDTF">2009-05-12T06:24:21Z</dcterms:modified>
</cp:coreProperties>
</file>