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9"/>
  </p:notesMasterIdLst>
  <p:sldIdLst>
    <p:sldId id="257" r:id="rId2"/>
    <p:sldId id="428" r:id="rId3"/>
    <p:sldId id="400" r:id="rId4"/>
    <p:sldId id="319" r:id="rId5"/>
    <p:sldId id="311" r:id="rId6"/>
    <p:sldId id="349" r:id="rId7"/>
    <p:sldId id="395" r:id="rId8"/>
    <p:sldId id="477" r:id="rId9"/>
    <p:sldId id="457" r:id="rId10"/>
    <p:sldId id="398" r:id="rId11"/>
    <p:sldId id="458" r:id="rId12"/>
    <p:sldId id="501" r:id="rId13"/>
    <p:sldId id="459" r:id="rId14"/>
    <p:sldId id="460" r:id="rId15"/>
    <p:sldId id="495" r:id="rId16"/>
    <p:sldId id="461" r:id="rId17"/>
    <p:sldId id="401" r:id="rId18"/>
    <p:sldId id="498" r:id="rId19"/>
    <p:sldId id="381" r:id="rId20"/>
    <p:sldId id="295" r:id="rId21"/>
    <p:sldId id="429" r:id="rId22"/>
    <p:sldId id="518" r:id="rId23"/>
    <p:sldId id="519" r:id="rId24"/>
    <p:sldId id="431" r:id="rId25"/>
    <p:sldId id="475" r:id="rId26"/>
    <p:sldId id="472" r:id="rId27"/>
    <p:sldId id="432" r:id="rId28"/>
  </p:sldIdLst>
  <p:sldSz cx="9144000" cy="6858000" type="screen4x3"/>
  <p:notesSz cx="6797675" cy="9926638"/>
  <p:custDataLst>
    <p:tags r:id="rId30"/>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孙 永宏" initials="孙" lastIdx="0"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8" d="100"/>
          <a:sy n="78" d="100"/>
        </p:scale>
        <p:origin x="-264" y="-96"/>
      </p:cViewPr>
      <p:guideLst>
        <p:guide orient="horz" pos="2160"/>
        <p:guide pos="2880"/>
      </p:guideLst>
    </p:cSldViewPr>
  </p:slideViewPr>
  <p:notesTextViewPr>
    <p:cViewPr>
      <p:scale>
        <a:sx n="100" d="100"/>
        <a:sy n="100" d="100"/>
      </p:scale>
      <p:origin x="0" y="0"/>
    </p:cViewPr>
  </p:notesText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ags" Target="tags/tag1.xml"/><Relationship Id="rId35"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780C322A-4120-44E4-85B7-37E1547E4636}" type="doc">
      <dgm:prSet loTypeId="urn:microsoft.com/office/officeart/2008/layout/VerticalCurvedList#1" loCatId="list" qsTypeId="urn:microsoft.com/office/officeart/2005/8/quickstyle/3d2#1" qsCatId="3D" csTypeId="urn:microsoft.com/office/officeart/2005/8/colors/accent1_2#1" csCatId="accent1" phldr="1"/>
      <dgm:spPr/>
      <dgm:t>
        <a:bodyPr/>
        <a:lstStyle/>
        <a:p>
          <a:endParaRPr lang="zh-CN" altLang="en-US"/>
        </a:p>
      </dgm:t>
    </dgm:pt>
    <dgm:pt modelId="{BE49C6CA-2110-4C68-8ED8-5AD9225EBC9C}" type="parTrans" cxnId="{DFEBFE27-279D-4376-8341-6884E29932A5}">
      <dgm:prSet/>
      <dgm:spPr/>
      <dgm:t>
        <a:bodyPr/>
        <a:lstStyle/>
        <a:p>
          <a:endParaRPr lang="zh-CN" altLang="en-US"/>
        </a:p>
      </dgm:t>
    </dgm:pt>
    <dgm:pt modelId="{9D59ABA8-A9D1-4E9D-AB42-D6C33F717131}">
      <dgm:prSet phldrT="[文本]" custT="1"/>
      <dgm:spPr/>
      <dgm:t>
        <a:bodyPr/>
        <a:lstStyle/>
        <a:p>
          <a:r>
            <a:rPr lang="zh-CN" altLang="en-US" sz="2200"/>
            <a:t>    </a:t>
          </a:r>
          <a:r>
            <a:rPr lang="zh-CN" altLang="en-US" sz="2400"/>
            <a:t>观看学习王大绩的视频</a:t>
          </a:r>
          <a:endParaRPr lang="zh-CN" altLang="en-US" sz="2200"/>
        </a:p>
      </dgm:t>
    </dgm:pt>
    <dgm:pt modelId="{F833A14A-D210-46EE-AEE1-172C30562EAC}" type="sibTrans" cxnId="{DFEBFE27-279D-4376-8341-6884E29932A5}">
      <dgm:prSet/>
      <dgm:spPr/>
      <dgm:t>
        <a:bodyPr/>
        <a:lstStyle/>
        <a:p>
          <a:endParaRPr lang="zh-CN" altLang="en-US"/>
        </a:p>
      </dgm:t>
    </dgm:pt>
    <dgm:pt modelId="{7101173C-C95E-4C76-B235-DF756E54639F}" type="parTrans" cxnId="{6F5836DA-BD32-42A5-B691-EFCCF44482FD}">
      <dgm:prSet/>
      <dgm:spPr/>
      <dgm:t>
        <a:bodyPr/>
        <a:lstStyle/>
        <a:p>
          <a:endParaRPr lang="zh-CN" altLang="en-US"/>
        </a:p>
      </dgm:t>
    </dgm:pt>
    <dgm:pt modelId="{4C52F7A8-2597-48E5-B565-072E8C6414AA}">
      <dgm:prSet phldrT="[文本]"/>
      <dgm:spPr/>
      <dgm:t>
        <a:bodyPr/>
        <a:lstStyle/>
        <a:p>
          <a:r>
            <a:rPr lang="zh-CN" altLang="en-US"/>
            <a:t>   复习之前先了解学生的学情</a:t>
          </a:r>
        </a:p>
      </dgm:t>
    </dgm:pt>
    <dgm:pt modelId="{BD589E71-5317-4D6F-8056-86979556AF0F}" type="sibTrans" cxnId="{6F5836DA-BD32-42A5-B691-EFCCF44482FD}">
      <dgm:prSet/>
      <dgm:spPr/>
      <dgm:t>
        <a:bodyPr/>
        <a:lstStyle/>
        <a:p>
          <a:endParaRPr lang="zh-CN" altLang="en-US"/>
        </a:p>
      </dgm:t>
    </dgm:pt>
    <dgm:pt modelId="{F2515C21-CDB2-4EFC-8C0A-0A7A8BB9CCEE}" type="parTrans" cxnId="{376D66E3-F106-4A7F-B862-3BBF11746D62}">
      <dgm:prSet/>
      <dgm:spPr/>
      <dgm:t>
        <a:bodyPr/>
        <a:lstStyle/>
        <a:p>
          <a:endParaRPr lang="zh-CN" altLang="en-US"/>
        </a:p>
      </dgm:t>
    </dgm:pt>
    <dgm:pt modelId="{6BA60DC3-5870-4BD9-ABB7-B78EA201564B}">
      <dgm:prSet phldrT="[文本]"/>
      <dgm:spPr/>
      <dgm:t>
        <a:bodyPr/>
        <a:lstStyle/>
        <a:p>
          <a:r>
            <a:rPr lang="zh-CN" altLang="en-US"/>
            <a:t>   补充讲解议论文的文体知识及特征</a:t>
          </a:r>
        </a:p>
      </dgm:t>
    </dgm:pt>
    <dgm:pt modelId="{F307C736-C191-45F1-8994-27B07BD7A999}" type="sibTrans" cxnId="{376D66E3-F106-4A7F-B862-3BBF11746D62}">
      <dgm:prSet/>
      <dgm:spPr/>
      <dgm:t>
        <a:bodyPr/>
        <a:lstStyle/>
        <a:p>
          <a:endParaRPr lang="zh-CN" altLang="en-US"/>
        </a:p>
      </dgm:t>
    </dgm:pt>
    <dgm:pt modelId="{24B96245-3761-4A39-8177-AA13EC8B414E}" type="parTrans" cxnId="{9EB13042-AF9E-4B08-B282-7F7730FCDA9F}">
      <dgm:prSet/>
      <dgm:spPr/>
      <dgm:t>
        <a:bodyPr/>
        <a:lstStyle/>
        <a:p>
          <a:endParaRPr lang="zh-CN" altLang="en-US"/>
        </a:p>
      </dgm:t>
    </dgm:pt>
    <dgm:pt modelId="{5B2D848A-9396-48BB-87B1-D400C3EA1FD3}">
      <dgm:prSet phldrT="[文本]"/>
      <dgm:spPr/>
      <dgm:t>
        <a:bodyPr/>
        <a:lstStyle/>
        <a:p>
          <a:r>
            <a:rPr lang="zh-CN" altLang="en-US"/>
            <a:t>  材料选择以《创新设计》和近三年的高考真题为主</a:t>
          </a:r>
        </a:p>
      </dgm:t>
    </dgm:pt>
    <dgm:pt modelId="{E938DB25-D234-4861-9C46-7B4CAC85C079}" type="sibTrans" cxnId="{9EB13042-AF9E-4B08-B282-7F7730FCDA9F}">
      <dgm:prSet/>
      <dgm:spPr/>
      <dgm:t>
        <a:bodyPr/>
        <a:lstStyle/>
        <a:p>
          <a:endParaRPr lang="zh-CN" altLang="en-US"/>
        </a:p>
      </dgm:t>
    </dgm:pt>
    <dgm:pt modelId="{DD7B9A65-29E6-45F7-81A1-D22851CDC50E}" type="parTrans" cxnId="{CD6E20FA-DA0C-4BD4-A87D-5F32A1D4C5D1}">
      <dgm:prSet/>
      <dgm:spPr/>
      <dgm:t>
        <a:bodyPr/>
        <a:lstStyle/>
        <a:p>
          <a:endParaRPr lang="zh-CN" altLang="en-US"/>
        </a:p>
      </dgm:t>
    </dgm:pt>
    <dgm:pt modelId="{E7A9A9FD-73B9-4226-868E-9ACACD6BB390}">
      <dgm:prSet phldrT="[文本]"/>
      <dgm:spPr/>
      <dgm:t>
        <a:bodyPr/>
        <a:lstStyle/>
        <a:p>
          <a:r>
            <a:rPr lang="zh-CN" altLang="en-US">
              <a:sym typeface="+mn-ea"/>
            </a:rPr>
            <a:t>  在此基础上进入了本专题的复习（重点）</a:t>
          </a:r>
          <a:endParaRPr lang="zh-CN" altLang="en-US"/>
        </a:p>
      </dgm:t>
    </dgm:pt>
    <dgm:pt modelId="{CC986B15-C55F-424F-B9D5-6D8873E25748}" type="sibTrans" cxnId="{CD6E20FA-DA0C-4BD4-A87D-5F32A1D4C5D1}">
      <dgm:prSet/>
      <dgm:spPr/>
      <dgm:t>
        <a:bodyPr/>
        <a:lstStyle/>
        <a:p>
          <a:endParaRPr lang="zh-CN" altLang="en-US"/>
        </a:p>
      </dgm:t>
    </dgm:pt>
    <dgm:pt modelId="{732C7F7A-EDCE-475E-B0A6-F0CE1989270E}" type="pres">
      <dgm:prSet presAssocID="{780C322A-4120-44E4-85B7-37E1547E4636}" presName="Name0" presStyleCnt="0">
        <dgm:presLayoutVars>
          <dgm:chMax val="7"/>
          <dgm:chPref val="7"/>
          <dgm:dir/>
        </dgm:presLayoutVars>
      </dgm:prSet>
      <dgm:spPr/>
      <dgm:t>
        <a:bodyPr/>
        <a:lstStyle/>
        <a:p>
          <a:endParaRPr lang="zh-CN" altLang="en-US"/>
        </a:p>
      </dgm:t>
    </dgm:pt>
    <dgm:pt modelId="{51439ACC-2418-4E83-A331-01B920CA1C65}" type="pres">
      <dgm:prSet presAssocID="{780C322A-4120-44E4-85B7-37E1547E4636}" presName="Name1" presStyleCnt="0"/>
      <dgm:spPr/>
      <dgm:t>
        <a:bodyPr/>
        <a:lstStyle/>
        <a:p>
          <a:endParaRPr/>
        </a:p>
      </dgm:t>
    </dgm:pt>
    <dgm:pt modelId="{5BB87473-66B0-4A90-BE6F-101D9B3E63A9}" type="pres">
      <dgm:prSet presAssocID="{780C322A-4120-44E4-85B7-37E1547E4636}" presName="cycle" presStyleCnt="0"/>
      <dgm:spPr/>
      <dgm:t>
        <a:bodyPr/>
        <a:lstStyle/>
        <a:p>
          <a:endParaRPr/>
        </a:p>
      </dgm:t>
    </dgm:pt>
    <dgm:pt modelId="{E7E48B59-3818-48A3-8F8B-3C343D1BFF65}" type="pres">
      <dgm:prSet presAssocID="{780C322A-4120-44E4-85B7-37E1547E4636}" presName="srcNode" presStyleLbl="node1" presStyleIdx="0" presStyleCnt="5"/>
      <dgm:spPr/>
      <dgm:t>
        <a:bodyPr/>
        <a:lstStyle/>
        <a:p>
          <a:endParaRPr/>
        </a:p>
      </dgm:t>
    </dgm:pt>
    <dgm:pt modelId="{78B47C7C-DE95-4296-A1B2-ECDE75EE02A3}" type="pres">
      <dgm:prSet presAssocID="{780C322A-4120-44E4-85B7-37E1547E4636}" presName="conn" presStyleLbl="parChTrans1D2" presStyleIdx="0" presStyleCnt="1"/>
      <dgm:spPr/>
      <dgm:t>
        <a:bodyPr/>
        <a:lstStyle/>
        <a:p>
          <a:endParaRPr lang="zh-CN" altLang="en-US"/>
        </a:p>
      </dgm:t>
    </dgm:pt>
    <dgm:pt modelId="{2CA0A444-7F47-4435-8383-CD92E29202F4}" type="pres">
      <dgm:prSet presAssocID="{780C322A-4120-44E4-85B7-37E1547E4636}" presName="extraNode" presStyleLbl="node1" presStyleIdx="0" presStyleCnt="5"/>
      <dgm:spPr/>
      <dgm:t>
        <a:bodyPr/>
        <a:lstStyle/>
        <a:p>
          <a:endParaRPr/>
        </a:p>
      </dgm:t>
    </dgm:pt>
    <dgm:pt modelId="{4F6CCCAA-B5CE-4428-97D6-B5D2ABCCAA6B}" type="pres">
      <dgm:prSet presAssocID="{780C322A-4120-44E4-85B7-37E1547E4636}" presName="dstNode" presStyleLbl="node1" presStyleIdx="0" presStyleCnt="5"/>
      <dgm:spPr/>
      <dgm:t>
        <a:bodyPr/>
        <a:lstStyle/>
        <a:p>
          <a:endParaRPr/>
        </a:p>
      </dgm:t>
    </dgm:pt>
    <dgm:pt modelId="{77D665A7-D563-4D74-8C71-4CF43BC06FED}" type="pres">
      <dgm:prSet presAssocID="{9D59ABA8-A9D1-4E9D-AB42-D6C33F717131}" presName="text_1" presStyleLbl="node1" presStyleIdx="0" presStyleCnt="5">
        <dgm:presLayoutVars>
          <dgm:bulletEnabled val="1"/>
        </dgm:presLayoutVars>
      </dgm:prSet>
      <dgm:spPr/>
      <dgm:t>
        <a:bodyPr/>
        <a:lstStyle/>
        <a:p>
          <a:endParaRPr lang="zh-CN" altLang="en-US"/>
        </a:p>
      </dgm:t>
    </dgm:pt>
    <dgm:pt modelId="{E8EF5D14-EE3C-4219-82FB-6CD6D4BC1BD2}" type="pres">
      <dgm:prSet presAssocID="{9D59ABA8-A9D1-4E9D-AB42-D6C33F717131}" presName="accent_1" presStyleCnt="0"/>
      <dgm:spPr/>
      <dgm:t>
        <a:bodyPr/>
        <a:lstStyle/>
        <a:p>
          <a:endParaRPr/>
        </a:p>
      </dgm:t>
    </dgm:pt>
    <dgm:pt modelId="{4ABC15E8-60C5-47E7-BB4C-8FCD9A54F48D}" type="pres">
      <dgm:prSet presAssocID="{9D59ABA8-A9D1-4E9D-AB42-D6C33F717131}" presName="accentRepeatNode" presStyleLbl="solidFgAcc1" presStyleIdx="0" presStyleCnt="5"/>
      <dgm:spPr>
        <a:solidFill>
          <a:schemeClr val="lt1">
            <a:hueOff val="0"/>
            <a:satOff val="0"/>
            <a:lumOff val="0"/>
          </a:schemeClr>
        </a:solidFill>
      </dgm:spPr>
      <dgm:t>
        <a:bodyPr/>
        <a:lstStyle/>
        <a:p>
          <a:endParaRPr/>
        </a:p>
      </dgm:t>
    </dgm:pt>
    <dgm:pt modelId="{D5D85D04-E16D-4161-AD73-6E90941DEC37}" type="pres">
      <dgm:prSet presAssocID="{4C52F7A8-2597-48E5-B565-072E8C6414AA}" presName="text_2" presStyleLbl="node1" presStyleIdx="1" presStyleCnt="5">
        <dgm:presLayoutVars>
          <dgm:bulletEnabled val="1"/>
        </dgm:presLayoutVars>
      </dgm:prSet>
      <dgm:spPr/>
      <dgm:t>
        <a:bodyPr/>
        <a:lstStyle/>
        <a:p>
          <a:endParaRPr lang="zh-CN" altLang="en-US"/>
        </a:p>
      </dgm:t>
    </dgm:pt>
    <dgm:pt modelId="{BA0DE123-2143-4294-9EF4-5960A78BAD4D}" type="pres">
      <dgm:prSet presAssocID="{4C52F7A8-2597-48E5-B565-072E8C6414AA}" presName="accent_2" presStyleCnt="0"/>
      <dgm:spPr/>
      <dgm:t>
        <a:bodyPr/>
        <a:lstStyle/>
        <a:p>
          <a:endParaRPr/>
        </a:p>
      </dgm:t>
    </dgm:pt>
    <dgm:pt modelId="{A7F72EF2-943A-42E9-986B-FB34CA03EB0E}" type="pres">
      <dgm:prSet presAssocID="{4C52F7A8-2597-48E5-B565-072E8C6414AA}" presName="accentRepeatNode" presStyleLbl="solidFgAcc1" presStyleIdx="1" presStyleCnt="5" custLinFactNeighborX="-28125" custLinFactNeighborY="-1812"/>
      <dgm:spPr/>
      <dgm:t>
        <a:bodyPr/>
        <a:lstStyle/>
        <a:p>
          <a:endParaRPr/>
        </a:p>
      </dgm:t>
    </dgm:pt>
    <dgm:pt modelId="{482F894D-8E30-4790-8F3F-81E0AF68C046}" type="pres">
      <dgm:prSet presAssocID="{6BA60DC3-5870-4BD9-ABB7-B78EA201564B}" presName="text_3" presStyleLbl="node1" presStyleIdx="2" presStyleCnt="5">
        <dgm:presLayoutVars>
          <dgm:bulletEnabled val="1"/>
        </dgm:presLayoutVars>
      </dgm:prSet>
      <dgm:spPr/>
      <dgm:t>
        <a:bodyPr/>
        <a:lstStyle/>
        <a:p>
          <a:endParaRPr lang="zh-CN" altLang="en-US"/>
        </a:p>
      </dgm:t>
    </dgm:pt>
    <dgm:pt modelId="{0D613702-3D22-4117-8773-BD06AB179192}" type="pres">
      <dgm:prSet presAssocID="{6BA60DC3-5870-4BD9-ABB7-B78EA201564B}" presName="accent_3" presStyleCnt="0"/>
      <dgm:spPr/>
      <dgm:t>
        <a:bodyPr/>
        <a:lstStyle/>
        <a:p>
          <a:endParaRPr/>
        </a:p>
      </dgm:t>
    </dgm:pt>
    <dgm:pt modelId="{0F574F28-9191-49CD-9026-B4246DAA18DC}" type="pres">
      <dgm:prSet presAssocID="{6BA60DC3-5870-4BD9-ABB7-B78EA201564B}" presName="accentRepeatNode" presStyleLbl="solidFgAcc1" presStyleIdx="2" presStyleCnt="5" custLinFactNeighborX="-37006" custLinFactNeighborY="-8502"/>
      <dgm:spPr/>
      <dgm:t>
        <a:bodyPr/>
        <a:lstStyle/>
        <a:p>
          <a:endParaRPr/>
        </a:p>
      </dgm:t>
    </dgm:pt>
    <dgm:pt modelId="{CE03ACD9-C56B-49CE-90D7-2623CF23026A}" type="pres">
      <dgm:prSet presAssocID="{5B2D848A-9396-48BB-87B1-D400C3EA1FD3}" presName="text_4" presStyleLbl="node1" presStyleIdx="3" presStyleCnt="5">
        <dgm:presLayoutVars>
          <dgm:bulletEnabled val="1"/>
        </dgm:presLayoutVars>
      </dgm:prSet>
      <dgm:spPr/>
      <dgm:t>
        <a:bodyPr/>
        <a:lstStyle/>
        <a:p>
          <a:endParaRPr lang="zh-CN" altLang="en-US"/>
        </a:p>
      </dgm:t>
    </dgm:pt>
    <dgm:pt modelId="{B70393A4-D756-44EC-B640-7D5FFFD5E09E}" type="pres">
      <dgm:prSet presAssocID="{5B2D848A-9396-48BB-87B1-D400C3EA1FD3}" presName="accent_4" presStyleCnt="0"/>
      <dgm:spPr/>
      <dgm:t>
        <a:bodyPr/>
        <a:lstStyle/>
        <a:p>
          <a:endParaRPr/>
        </a:p>
      </dgm:t>
    </dgm:pt>
    <dgm:pt modelId="{598F1BA3-FEA2-4453-9192-60C664DA1A97}" type="pres">
      <dgm:prSet presAssocID="{5B2D848A-9396-48BB-87B1-D400C3EA1FD3}" presName="accentRepeatNode" presStyleLbl="solidFgAcc1" presStyleIdx="3" presStyleCnt="5" custLinFactNeighborX="-19412"/>
      <dgm:spPr/>
      <dgm:t>
        <a:bodyPr/>
        <a:lstStyle/>
        <a:p>
          <a:endParaRPr/>
        </a:p>
      </dgm:t>
    </dgm:pt>
    <dgm:pt modelId="{265C1A8C-F5B1-458C-A437-D10539D58E91}" type="pres">
      <dgm:prSet presAssocID="{E7A9A9FD-73B9-4226-868E-9ACACD6BB390}" presName="text_5" presStyleLbl="node1" presStyleIdx="4" presStyleCnt="5">
        <dgm:presLayoutVars>
          <dgm:bulletEnabled val="1"/>
        </dgm:presLayoutVars>
      </dgm:prSet>
      <dgm:spPr/>
      <dgm:t>
        <a:bodyPr/>
        <a:lstStyle/>
        <a:p>
          <a:endParaRPr lang="zh-CN" altLang="en-US"/>
        </a:p>
      </dgm:t>
    </dgm:pt>
    <dgm:pt modelId="{E589C6AF-E87A-4435-B44A-BA49BC85BA6F}" type="pres">
      <dgm:prSet presAssocID="{E7A9A9FD-73B9-4226-868E-9ACACD6BB390}" presName="accent_5" presStyleCnt="0"/>
      <dgm:spPr/>
      <dgm:t>
        <a:bodyPr/>
        <a:lstStyle/>
        <a:p>
          <a:endParaRPr/>
        </a:p>
      </dgm:t>
    </dgm:pt>
    <dgm:pt modelId="{6F601694-5D33-4A6B-857C-662EB2342909}" type="pres">
      <dgm:prSet presAssocID="{E7A9A9FD-73B9-4226-868E-9ACACD6BB390}" presName="accentRepeatNode" presStyleLbl="solidFgAcc1" presStyleIdx="4" presStyleCnt="5"/>
      <dgm:spPr/>
      <dgm:t>
        <a:bodyPr/>
        <a:lstStyle/>
        <a:p>
          <a:endParaRPr/>
        </a:p>
      </dgm:t>
    </dgm:pt>
  </dgm:ptLst>
  <dgm:cxnLst>
    <dgm:cxn modelId="{6F5836DA-BD32-42A5-B691-EFCCF44482FD}" srcId="{780C322A-4120-44E4-85B7-37E1547E4636}" destId="{4C52F7A8-2597-48E5-B565-072E8C6414AA}" srcOrd="1" destOrd="0" parTransId="{7101173C-C95E-4C76-B235-DF756E54639F}" sibTransId="{BD589E71-5317-4D6F-8056-86979556AF0F}"/>
    <dgm:cxn modelId="{54C00C6D-21B5-46EC-9217-BA67F81819D1}" type="presOf" srcId="{4C52F7A8-2597-48E5-B565-072E8C6414AA}" destId="{D5D85D04-E16D-4161-AD73-6E90941DEC37}" srcOrd="0" destOrd="0" presId="urn:microsoft.com/office/officeart/2008/layout/VerticalCurvedList#1"/>
    <dgm:cxn modelId="{31EFD0A6-0F71-4F4B-A50E-82425861AC60}" type="presOf" srcId="{9D59ABA8-A9D1-4E9D-AB42-D6C33F717131}" destId="{77D665A7-D563-4D74-8C71-4CF43BC06FED}" srcOrd="0" destOrd="0" presId="urn:microsoft.com/office/officeart/2008/layout/VerticalCurvedList#1"/>
    <dgm:cxn modelId="{9EB13042-AF9E-4B08-B282-7F7730FCDA9F}" srcId="{780C322A-4120-44E4-85B7-37E1547E4636}" destId="{5B2D848A-9396-48BB-87B1-D400C3EA1FD3}" srcOrd="3" destOrd="0" parTransId="{24B96245-3761-4A39-8177-AA13EC8B414E}" sibTransId="{E938DB25-D234-4861-9C46-7B4CAC85C079}"/>
    <dgm:cxn modelId="{CD6E20FA-DA0C-4BD4-A87D-5F32A1D4C5D1}" srcId="{780C322A-4120-44E4-85B7-37E1547E4636}" destId="{E7A9A9FD-73B9-4226-868E-9ACACD6BB390}" srcOrd="4" destOrd="0" parTransId="{DD7B9A65-29E6-45F7-81A1-D22851CDC50E}" sibTransId="{CC986B15-C55F-424F-B9D5-6D8873E25748}"/>
    <dgm:cxn modelId="{329AD02E-4C85-4C21-80D6-1CDE3D2FBBF7}" type="presOf" srcId="{6BA60DC3-5870-4BD9-ABB7-B78EA201564B}" destId="{482F894D-8E30-4790-8F3F-81E0AF68C046}" srcOrd="0" destOrd="0" presId="urn:microsoft.com/office/officeart/2008/layout/VerticalCurvedList#1"/>
    <dgm:cxn modelId="{376D66E3-F106-4A7F-B862-3BBF11746D62}" srcId="{780C322A-4120-44E4-85B7-37E1547E4636}" destId="{6BA60DC3-5870-4BD9-ABB7-B78EA201564B}" srcOrd="2" destOrd="0" parTransId="{F2515C21-CDB2-4EFC-8C0A-0A7A8BB9CCEE}" sibTransId="{F307C736-C191-45F1-8994-27B07BD7A999}"/>
    <dgm:cxn modelId="{DFEBFE27-279D-4376-8341-6884E29932A5}" srcId="{780C322A-4120-44E4-85B7-37E1547E4636}" destId="{9D59ABA8-A9D1-4E9D-AB42-D6C33F717131}" srcOrd="0" destOrd="0" parTransId="{BE49C6CA-2110-4C68-8ED8-5AD9225EBC9C}" sibTransId="{F833A14A-D210-46EE-AEE1-172C30562EAC}"/>
    <dgm:cxn modelId="{70F3AAFA-2E17-4C16-8DA5-7FC986689DDA}" type="presOf" srcId="{E7A9A9FD-73B9-4226-868E-9ACACD6BB390}" destId="{265C1A8C-F5B1-458C-A437-D10539D58E91}" srcOrd="0" destOrd="0" presId="urn:microsoft.com/office/officeart/2008/layout/VerticalCurvedList#1"/>
    <dgm:cxn modelId="{4E698D5A-DD53-4323-9639-6894BC58CC37}" type="presOf" srcId="{F833A14A-D210-46EE-AEE1-172C30562EAC}" destId="{78B47C7C-DE95-4296-A1B2-ECDE75EE02A3}" srcOrd="0" destOrd="0" presId="urn:microsoft.com/office/officeart/2008/layout/VerticalCurvedList#1"/>
    <dgm:cxn modelId="{D129661D-0413-45AA-AEE1-28B9CD8BCE60}" type="presOf" srcId="{5B2D848A-9396-48BB-87B1-D400C3EA1FD3}" destId="{CE03ACD9-C56B-49CE-90D7-2623CF23026A}" srcOrd="0" destOrd="0" presId="urn:microsoft.com/office/officeart/2008/layout/VerticalCurvedList#1"/>
    <dgm:cxn modelId="{22CF8761-3BB6-4D5B-AB3D-9EC866FFC8E3}" type="presOf" srcId="{780C322A-4120-44E4-85B7-37E1547E4636}" destId="{732C7F7A-EDCE-475E-B0A6-F0CE1989270E}" srcOrd="0" destOrd="0" presId="urn:microsoft.com/office/officeart/2008/layout/VerticalCurvedList#1"/>
    <dgm:cxn modelId="{AA821EBF-4155-4908-89B5-BB091A84F654}" type="presParOf" srcId="{732C7F7A-EDCE-475E-B0A6-F0CE1989270E}" destId="{51439ACC-2418-4E83-A331-01B920CA1C65}" srcOrd="0" destOrd="0" presId="urn:microsoft.com/office/officeart/2008/layout/VerticalCurvedList#1"/>
    <dgm:cxn modelId="{EC64151D-3D34-422A-8065-2AED80A93740}" type="presParOf" srcId="{51439ACC-2418-4E83-A331-01B920CA1C65}" destId="{5BB87473-66B0-4A90-BE6F-101D9B3E63A9}" srcOrd="0" destOrd="0" presId="urn:microsoft.com/office/officeart/2008/layout/VerticalCurvedList#1"/>
    <dgm:cxn modelId="{98DD019A-7B42-4CEE-8590-1DE7A6D72856}" type="presParOf" srcId="{5BB87473-66B0-4A90-BE6F-101D9B3E63A9}" destId="{E7E48B59-3818-48A3-8F8B-3C343D1BFF65}" srcOrd="0" destOrd="0" presId="urn:microsoft.com/office/officeart/2008/layout/VerticalCurvedList#1"/>
    <dgm:cxn modelId="{CA96937B-1FD4-41D8-A9D0-AF7522D8FCCE}" type="presParOf" srcId="{5BB87473-66B0-4A90-BE6F-101D9B3E63A9}" destId="{78B47C7C-DE95-4296-A1B2-ECDE75EE02A3}" srcOrd="1" destOrd="0" presId="urn:microsoft.com/office/officeart/2008/layout/VerticalCurvedList#1"/>
    <dgm:cxn modelId="{3C890252-0F38-4E58-92B2-AAEB3FF8AE06}" type="presParOf" srcId="{5BB87473-66B0-4A90-BE6F-101D9B3E63A9}" destId="{2CA0A444-7F47-4435-8383-CD92E29202F4}" srcOrd="2" destOrd="0" presId="urn:microsoft.com/office/officeart/2008/layout/VerticalCurvedList#1"/>
    <dgm:cxn modelId="{EDD8A85A-AEC6-41F0-A7DB-ECC7F6D6943D}" type="presParOf" srcId="{5BB87473-66B0-4A90-BE6F-101D9B3E63A9}" destId="{4F6CCCAA-B5CE-4428-97D6-B5D2ABCCAA6B}" srcOrd="3" destOrd="0" presId="urn:microsoft.com/office/officeart/2008/layout/VerticalCurvedList#1"/>
    <dgm:cxn modelId="{F8F59D9E-452B-40D3-923B-2FF0CC35F32A}" type="presParOf" srcId="{51439ACC-2418-4E83-A331-01B920CA1C65}" destId="{77D665A7-D563-4D74-8C71-4CF43BC06FED}" srcOrd="1" destOrd="0" presId="urn:microsoft.com/office/officeart/2008/layout/VerticalCurvedList#1"/>
    <dgm:cxn modelId="{E1CAEC02-3B2D-48A1-96D5-1F75E79D7401}" type="presParOf" srcId="{51439ACC-2418-4E83-A331-01B920CA1C65}" destId="{E8EF5D14-EE3C-4219-82FB-6CD6D4BC1BD2}" srcOrd="2" destOrd="0" presId="urn:microsoft.com/office/officeart/2008/layout/VerticalCurvedList#1"/>
    <dgm:cxn modelId="{E870130D-1BBF-4128-89F9-5FD75543F1BD}" type="presParOf" srcId="{E8EF5D14-EE3C-4219-82FB-6CD6D4BC1BD2}" destId="{4ABC15E8-60C5-47E7-BB4C-8FCD9A54F48D}" srcOrd="0" destOrd="0" presId="urn:microsoft.com/office/officeart/2008/layout/VerticalCurvedList#1"/>
    <dgm:cxn modelId="{2FC2E2BF-20BF-4400-A18D-FCCA3CCFC1DD}" type="presParOf" srcId="{51439ACC-2418-4E83-A331-01B920CA1C65}" destId="{D5D85D04-E16D-4161-AD73-6E90941DEC37}" srcOrd="3" destOrd="0" presId="urn:microsoft.com/office/officeart/2008/layout/VerticalCurvedList#1"/>
    <dgm:cxn modelId="{8FA6ABA4-2105-4773-84D0-F82D0B43F04A}" type="presParOf" srcId="{51439ACC-2418-4E83-A331-01B920CA1C65}" destId="{BA0DE123-2143-4294-9EF4-5960A78BAD4D}" srcOrd="4" destOrd="0" presId="urn:microsoft.com/office/officeart/2008/layout/VerticalCurvedList#1"/>
    <dgm:cxn modelId="{A5010F38-D901-45BC-A06B-20349CDB5349}" type="presParOf" srcId="{BA0DE123-2143-4294-9EF4-5960A78BAD4D}" destId="{A7F72EF2-943A-42E9-986B-FB34CA03EB0E}" srcOrd="0" destOrd="0" presId="urn:microsoft.com/office/officeart/2008/layout/VerticalCurvedList#1"/>
    <dgm:cxn modelId="{74F47276-1DB6-4B76-80E7-CFAA430DCF5F}" type="presParOf" srcId="{51439ACC-2418-4E83-A331-01B920CA1C65}" destId="{482F894D-8E30-4790-8F3F-81E0AF68C046}" srcOrd="5" destOrd="0" presId="urn:microsoft.com/office/officeart/2008/layout/VerticalCurvedList#1"/>
    <dgm:cxn modelId="{51DE30B9-D037-4308-9E45-565B150DB3D7}" type="presParOf" srcId="{51439ACC-2418-4E83-A331-01B920CA1C65}" destId="{0D613702-3D22-4117-8773-BD06AB179192}" srcOrd="6" destOrd="0" presId="urn:microsoft.com/office/officeart/2008/layout/VerticalCurvedList#1"/>
    <dgm:cxn modelId="{DC2D785C-4A13-469C-98E4-BCBB62259466}" type="presParOf" srcId="{0D613702-3D22-4117-8773-BD06AB179192}" destId="{0F574F28-9191-49CD-9026-B4246DAA18DC}" srcOrd="0" destOrd="0" presId="urn:microsoft.com/office/officeart/2008/layout/VerticalCurvedList#1"/>
    <dgm:cxn modelId="{12F4DD60-C6C7-4337-87B9-36065DDD0422}" type="presParOf" srcId="{51439ACC-2418-4E83-A331-01B920CA1C65}" destId="{CE03ACD9-C56B-49CE-90D7-2623CF23026A}" srcOrd="7" destOrd="0" presId="urn:microsoft.com/office/officeart/2008/layout/VerticalCurvedList#1"/>
    <dgm:cxn modelId="{6C471E7C-9D8B-4C88-91E4-43B8AAEEDC8E}" type="presParOf" srcId="{51439ACC-2418-4E83-A331-01B920CA1C65}" destId="{B70393A4-D756-44EC-B640-7D5FFFD5E09E}" srcOrd="8" destOrd="0" presId="urn:microsoft.com/office/officeart/2008/layout/VerticalCurvedList#1"/>
    <dgm:cxn modelId="{EFBADE68-1270-4A10-A570-B7206F72B88A}" type="presParOf" srcId="{B70393A4-D756-44EC-B640-7D5FFFD5E09E}" destId="{598F1BA3-FEA2-4453-9192-60C664DA1A97}" srcOrd="0" destOrd="0" presId="urn:microsoft.com/office/officeart/2008/layout/VerticalCurvedList#1"/>
    <dgm:cxn modelId="{250B6352-27B9-431E-BB2C-88056C6BB5FF}" type="presParOf" srcId="{51439ACC-2418-4E83-A331-01B920CA1C65}" destId="{265C1A8C-F5B1-458C-A437-D10539D58E91}" srcOrd="9" destOrd="0" presId="urn:microsoft.com/office/officeart/2008/layout/VerticalCurvedList#1"/>
    <dgm:cxn modelId="{90162D65-AFE0-45DB-9C19-531DD60CE16B}" type="presParOf" srcId="{51439ACC-2418-4E83-A331-01B920CA1C65}" destId="{E589C6AF-E87A-4435-B44A-BA49BC85BA6F}" srcOrd="10" destOrd="0" presId="urn:microsoft.com/office/officeart/2008/layout/VerticalCurvedList#1"/>
    <dgm:cxn modelId="{21BC1D89-ACD3-4B57-9811-087FF4EC3F17}" type="presParOf" srcId="{E589C6AF-E87A-4435-B44A-BA49BC85BA6F}" destId="{6F601694-5D33-4A6B-857C-662EB2342909}" srcOrd="0" destOrd="0" presId="urn:microsoft.com/office/officeart/2008/layout/VerticalCurvedList#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8B47C7C-DE95-4296-A1B2-ECDE75EE02A3}">
      <dsp:nvSpPr>
        <dsp:cNvPr id="0" name=""/>
        <dsp:cNvSpPr/>
      </dsp:nvSpPr>
      <dsp:spPr>
        <a:xfrm>
          <a:off x="-5978514" y="-914839"/>
          <a:ext cx="7117120" cy="7117120"/>
        </a:xfrm>
        <a:prstGeom prst="blockArc">
          <a:avLst>
            <a:gd name="adj1" fmla="val 18900000"/>
            <a:gd name="adj2" fmla="val 2700000"/>
            <a:gd name="adj3" fmla="val 303"/>
          </a:avLst>
        </a:prstGeom>
        <a:noFill/>
        <a:ln w="12700" cap="flat" cmpd="sng" algn="ctr">
          <a:solidFill>
            <a:schemeClr val="accent1">
              <a:shade val="60000"/>
              <a:hueOff val="0"/>
              <a:satOff val="0"/>
              <a:lumOff val="0"/>
              <a:alphaOff val="0"/>
            </a:schemeClr>
          </a:solidFill>
          <a:prstDash val="solid"/>
          <a:miter lim="800000"/>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sp>
    <dsp:sp modelId="{77D665A7-D563-4D74-8C71-4CF43BC06FED}">
      <dsp:nvSpPr>
        <dsp:cNvPr id="0" name=""/>
        <dsp:cNvSpPr/>
      </dsp:nvSpPr>
      <dsp:spPr>
        <a:xfrm>
          <a:off x="497591" y="330359"/>
          <a:ext cx="7564802" cy="661141"/>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524781" tIns="55880" rIns="55880" bIns="55880" numCol="1" spcCol="1270" anchor="ctr" anchorCtr="0">
          <a:noAutofit/>
        </a:bodyPr>
        <a:lstStyle/>
        <a:p>
          <a:pPr lvl="0" algn="l" defTabSz="977900">
            <a:lnSpc>
              <a:spcPct val="90000"/>
            </a:lnSpc>
            <a:spcBef>
              <a:spcPct val="0"/>
            </a:spcBef>
            <a:spcAft>
              <a:spcPct val="35000"/>
            </a:spcAft>
          </a:pPr>
          <a:r>
            <a:rPr lang="zh-CN" altLang="en-US" sz="2200" kern="1200"/>
            <a:t>    </a:t>
          </a:r>
          <a:r>
            <a:rPr lang="zh-CN" altLang="en-US" sz="2400" kern="1200"/>
            <a:t>观看学习王大绩的视频</a:t>
          </a:r>
          <a:endParaRPr lang="zh-CN" altLang="en-US" sz="2200" kern="1200"/>
        </a:p>
      </dsp:txBody>
      <dsp:txXfrm>
        <a:off x="497591" y="330359"/>
        <a:ext cx="7564802" cy="661141"/>
      </dsp:txXfrm>
    </dsp:sp>
    <dsp:sp modelId="{4ABC15E8-60C5-47E7-BB4C-8FCD9A54F48D}">
      <dsp:nvSpPr>
        <dsp:cNvPr id="0" name=""/>
        <dsp:cNvSpPr/>
      </dsp:nvSpPr>
      <dsp:spPr>
        <a:xfrm>
          <a:off x="84378" y="247716"/>
          <a:ext cx="826427" cy="826427"/>
        </a:xfrm>
        <a:prstGeom prst="ellipse">
          <a:avLst/>
        </a:prstGeom>
        <a:solidFill>
          <a:schemeClr val="lt1">
            <a:hueOff val="0"/>
            <a:satOff val="0"/>
            <a:lumOff val="0"/>
          </a:schemeClr>
        </a:solidFill>
        <a:ln w="6350" cap="flat" cmpd="sng" algn="ctr">
          <a:solidFill>
            <a:schemeClr val="accent1">
              <a:hueOff val="0"/>
              <a:satOff val="0"/>
              <a:lumOff val="0"/>
              <a:alphaOff val="0"/>
            </a:schemeClr>
          </a:solidFill>
          <a:prstDash val="solid"/>
          <a:miter lim="800000"/>
        </a:ln>
        <a:effectLst/>
        <a:scene3d>
          <a:camera prst="orthographicFront"/>
          <a:lightRig rig="threePt" dir="t">
            <a:rot lat="0" lon="0" rev="7500000"/>
          </a:lightRig>
        </a:scene3d>
        <a:sp3d z="152400" extrusionH="63500" prstMaterial="dkEdge">
          <a:bevelT w="120800" h="19050" prst="relaxedInset"/>
          <a:contourClr>
            <a:schemeClr val="bg1"/>
          </a:contourClr>
        </a:sp3d>
      </dsp:spPr>
      <dsp:style>
        <a:lnRef idx="1">
          <a:scrgbClr r="0" g="0" b="0"/>
        </a:lnRef>
        <a:fillRef idx="1">
          <a:scrgbClr r="0" g="0" b="0"/>
        </a:fillRef>
        <a:effectRef idx="2">
          <a:scrgbClr r="0" g="0" b="0"/>
        </a:effectRef>
        <a:fontRef idx="minor"/>
      </dsp:style>
    </dsp:sp>
    <dsp:sp modelId="{D5D85D04-E16D-4161-AD73-6E90941DEC37}">
      <dsp:nvSpPr>
        <dsp:cNvPr id="0" name=""/>
        <dsp:cNvSpPr/>
      </dsp:nvSpPr>
      <dsp:spPr>
        <a:xfrm>
          <a:off x="971346" y="1321754"/>
          <a:ext cx="7091048" cy="661141"/>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524781" tIns="55880" rIns="55880" bIns="55880" numCol="1" spcCol="1270" anchor="ctr" anchorCtr="0">
          <a:noAutofit/>
        </a:bodyPr>
        <a:lstStyle/>
        <a:p>
          <a:pPr lvl="0" algn="l" defTabSz="977900">
            <a:lnSpc>
              <a:spcPct val="90000"/>
            </a:lnSpc>
            <a:spcBef>
              <a:spcPct val="0"/>
            </a:spcBef>
            <a:spcAft>
              <a:spcPct val="35000"/>
            </a:spcAft>
          </a:pPr>
          <a:r>
            <a:rPr lang="zh-CN" altLang="en-US" sz="2200" kern="1200"/>
            <a:t>   复习之前先了解学生的学情</a:t>
          </a:r>
        </a:p>
      </dsp:txBody>
      <dsp:txXfrm>
        <a:off x="971346" y="1321754"/>
        <a:ext cx="7091048" cy="661141"/>
      </dsp:txXfrm>
    </dsp:sp>
    <dsp:sp modelId="{A7F72EF2-943A-42E9-986B-FB34CA03EB0E}">
      <dsp:nvSpPr>
        <dsp:cNvPr id="0" name=""/>
        <dsp:cNvSpPr/>
      </dsp:nvSpPr>
      <dsp:spPr>
        <a:xfrm>
          <a:off x="325700" y="1224136"/>
          <a:ext cx="826427" cy="826427"/>
        </a:xfrm>
        <a:prstGeom prst="ellipse">
          <a:avLst/>
        </a:prstGeom>
        <a:solidFill>
          <a:schemeClr val="lt1">
            <a:hueOff val="0"/>
            <a:satOff val="0"/>
            <a:lumOff val="0"/>
            <a:alphaOff val="0"/>
          </a:schemeClr>
        </a:solidFill>
        <a:ln w="6350" cap="flat" cmpd="sng" algn="ctr">
          <a:solidFill>
            <a:schemeClr val="accent1">
              <a:hueOff val="0"/>
              <a:satOff val="0"/>
              <a:lumOff val="0"/>
              <a:alphaOff val="0"/>
            </a:schemeClr>
          </a:solidFill>
          <a:prstDash val="solid"/>
          <a:miter lim="800000"/>
        </a:ln>
        <a:effectLst/>
        <a:scene3d>
          <a:camera prst="orthographicFront"/>
          <a:lightRig rig="threePt" dir="t">
            <a:rot lat="0" lon="0" rev="7500000"/>
          </a:lightRig>
        </a:scene3d>
        <a:sp3d z="152400" extrusionH="63500" prstMaterial="dkEdge">
          <a:bevelT w="120800" h="19050" prst="relaxedInset"/>
          <a:contourClr>
            <a:schemeClr val="bg1"/>
          </a:contourClr>
        </a:sp3d>
      </dsp:spPr>
      <dsp:style>
        <a:lnRef idx="1">
          <a:scrgbClr r="0" g="0" b="0"/>
        </a:lnRef>
        <a:fillRef idx="1">
          <a:scrgbClr r="0" g="0" b="0"/>
        </a:fillRef>
        <a:effectRef idx="2">
          <a:scrgbClr r="0" g="0" b="0"/>
        </a:effectRef>
        <a:fontRef idx="minor"/>
      </dsp:style>
    </dsp:sp>
    <dsp:sp modelId="{482F894D-8E30-4790-8F3F-81E0AF68C046}">
      <dsp:nvSpPr>
        <dsp:cNvPr id="0" name=""/>
        <dsp:cNvSpPr/>
      </dsp:nvSpPr>
      <dsp:spPr>
        <a:xfrm>
          <a:off x="1116750" y="2313149"/>
          <a:ext cx="6945643" cy="661141"/>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524781" tIns="55880" rIns="55880" bIns="55880" numCol="1" spcCol="1270" anchor="ctr" anchorCtr="0">
          <a:noAutofit/>
        </a:bodyPr>
        <a:lstStyle/>
        <a:p>
          <a:pPr lvl="0" algn="l" defTabSz="977900">
            <a:lnSpc>
              <a:spcPct val="90000"/>
            </a:lnSpc>
            <a:spcBef>
              <a:spcPct val="0"/>
            </a:spcBef>
            <a:spcAft>
              <a:spcPct val="35000"/>
            </a:spcAft>
          </a:pPr>
          <a:r>
            <a:rPr lang="zh-CN" altLang="en-US" sz="2200" kern="1200"/>
            <a:t>   补充讲解议论文的文体知识及特征</a:t>
          </a:r>
        </a:p>
      </dsp:txBody>
      <dsp:txXfrm>
        <a:off x="1116750" y="2313149"/>
        <a:ext cx="6945643" cy="661141"/>
      </dsp:txXfrm>
    </dsp:sp>
    <dsp:sp modelId="{0F574F28-9191-49CD-9026-B4246DAA18DC}">
      <dsp:nvSpPr>
        <dsp:cNvPr id="0" name=""/>
        <dsp:cNvSpPr/>
      </dsp:nvSpPr>
      <dsp:spPr>
        <a:xfrm>
          <a:off x="397709" y="2160244"/>
          <a:ext cx="826427" cy="826427"/>
        </a:xfrm>
        <a:prstGeom prst="ellipse">
          <a:avLst/>
        </a:prstGeom>
        <a:solidFill>
          <a:schemeClr val="lt1">
            <a:hueOff val="0"/>
            <a:satOff val="0"/>
            <a:lumOff val="0"/>
            <a:alphaOff val="0"/>
          </a:schemeClr>
        </a:solidFill>
        <a:ln w="6350" cap="flat" cmpd="sng" algn="ctr">
          <a:solidFill>
            <a:schemeClr val="accent1">
              <a:hueOff val="0"/>
              <a:satOff val="0"/>
              <a:lumOff val="0"/>
              <a:alphaOff val="0"/>
            </a:schemeClr>
          </a:solidFill>
          <a:prstDash val="solid"/>
          <a:miter lim="800000"/>
        </a:ln>
        <a:effectLst/>
        <a:scene3d>
          <a:camera prst="orthographicFront"/>
          <a:lightRig rig="threePt" dir="t">
            <a:rot lat="0" lon="0" rev="7500000"/>
          </a:lightRig>
        </a:scene3d>
        <a:sp3d z="152400" extrusionH="63500" prstMaterial="dkEdge">
          <a:bevelT w="120800" h="19050" prst="relaxedInset"/>
          <a:contourClr>
            <a:schemeClr val="bg1"/>
          </a:contourClr>
        </a:sp3d>
      </dsp:spPr>
      <dsp:style>
        <a:lnRef idx="1">
          <a:scrgbClr r="0" g="0" b="0"/>
        </a:lnRef>
        <a:fillRef idx="1">
          <a:scrgbClr r="0" g="0" b="0"/>
        </a:fillRef>
        <a:effectRef idx="2">
          <a:scrgbClr r="0" g="0" b="0"/>
        </a:effectRef>
        <a:fontRef idx="minor"/>
      </dsp:style>
    </dsp:sp>
    <dsp:sp modelId="{CE03ACD9-C56B-49CE-90D7-2623CF23026A}">
      <dsp:nvSpPr>
        <dsp:cNvPr id="0" name=""/>
        <dsp:cNvSpPr/>
      </dsp:nvSpPr>
      <dsp:spPr>
        <a:xfrm>
          <a:off x="971346" y="3304544"/>
          <a:ext cx="7091048" cy="661141"/>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524781" tIns="55880" rIns="55880" bIns="55880" numCol="1" spcCol="1270" anchor="ctr" anchorCtr="0">
          <a:noAutofit/>
        </a:bodyPr>
        <a:lstStyle/>
        <a:p>
          <a:pPr lvl="0" algn="l" defTabSz="977900">
            <a:lnSpc>
              <a:spcPct val="90000"/>
            </a:lnSpc>
            <a:spcBef>
              <a:spcPct val="0"/>
            </a:spcBef>
            <a:spcAft>
              <a:spcPct val="35000"/>
            </a:spcAft>
          </a:pPr>
          <a:r>
            <a:rPr lang="zh-CN" altLang="en-US" sz="2200" kern="1200"/>
            <a:t>  材料选择以《创新设计》和近三年的高考真题为主</a:t>
          </a:r>
        </a:p>
      </dsp:txBody>
      <dsp:txXfrm>
        <a:off x="971346" y="3304544"/>
        <a:ext cx="7091048" cy="661141"/>
      </dsp:txXfrm>
    </dsp:sp>
    <dsp:sp modelId="{598F1BA3-FEA2-4453-9192-60C664DA1A97}">
      <dsp:nvSpPr>
        <dsp:cNvPr id="0" name=""/>
        <dsp:cNvSpPr/>
      </dsp:nvSpPr>
      <dsp:spPr>
        <a:xfrm>
          <a:off x="397706" y="3221902"/>
          <a:ext cx="826427" cy="826427"/>
        </a:xfrm>
        <a:prstGeom prst="ellipse">
          <a:avLst/>
        </a:prstGeom>
        <a:solidFill>
          <a:schemeClr val="lt1">
            <a:hueOff val="0"/>
            <a:satOff val="0"/>
            <a:lumOff val="0"/>
            <a:alphaOff val="0"/>
          </a:schemeClr>
        </a:solidFill>
        <a:ln w="6350" cap="flat" cmpd="sng" algn="ctr">
          <a:solidFill>
            <a:schemeClr val="accent1">
              <a:hueOff val="0"/>
              <a:satOff val="0"/>
              <a:lumOff val="0"/>
              <a:alphaOff val="0"/>
            </a:schemeClr>
          </a:solidFill>
          <a:prstDash val="solid"/>
          <a:miter lim="800000"/>
        </a:ln>
        <a:effectLst/>
        <a:scene3d>
          <a:camera prst="orthographicFront"/>
          <a:lightRig rig="threePt" dir="t">
            <a:rot lat="0" lon="0" rev="7500000"/>
          </a:lightRig>
        </a:scene3d>
        <a:sp3d z="152400" extrusionH="63500" prstMaterial="dkEdge">
          <a:bevelT w="120800" h="19050" prst="relaxedInset"/>
          <a:contourClr>
            <a:schemeClr val="bg1"/>
          </a:contourClr>
        </a:sp3d>
      </dsp:spPr>
      <dsp:style>
        <a:lnRef idx="1">
          <a:scrgbClr r="0" g="0" b="0"/>
        </a:lnRef>
        <a:fillRef idx="1">
          <a:scrgbClr r="0" g="0" b="0"/>
        </a:fillRef>
        <a:effectRef idx="2">
          <a:scrgbClr r="0" g="0" b="0"/>
        </a:effectRef>
        <a:fontRef idx="minor"/>
      </dsp:style>
    </dsp:sp>
    <dsp:sp modelId="{265C1A8C-F5B1-458C-A437-D10539D58E91}">
      <dsp:nvSpPr>
        <dsp:cNvPr id="0" name=""/>
        <dsp:cNvSpPr/>
      </dsp:nvSpPr>
      <dsp:spPr>
        <a:xfrm>
          <a:off x="497591" y="4295940"/>
          <a:ext cx="7564802" cy="661141"/>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524781" tIns="55880" rIns="55880" bIns="55880" numCol="1" spcCol="1270" anchor="ctr" anchorCtr="0">
          <a:noAutofit/>
        </a:bodyPr>
        <a:lstStyle/>
        <a:p>
          <a:pPr lvl="0" algn="l" defTabSz="977900">
            <a:lnSpc>
              <a:spcPct val="90000"/>
            </a:lnSpc>
            <a:spcBef>
              <a:spcPct val="0"/>
            </a:spcBef>
            <a:spcAft>
              <a:spcPct val="35000"/>
            </a:spcAft>
          </a:pPr>
          <a:r>
            <a:rPr lang="zh-CN" altLang="en-US" sz="2200" kern="1200">
              <a:sym typeface="+mn-ea"/>
            </a:rPr>
            <a:t>  在此基础上进入了本专题的复习（重点）</a:t>
          </a:r>
          <a:endParaRPr lang="zh-CN" altLang="en-US" sz="2200" kern="1200"/>
        </a:p>
      </dsp:txBody>
      <dsp:txXfrm>
        <a:off x="497591" y="4295940"/>
        <a:ext cx="7564802" cy="661141"/>
      </dsp:txXfrm>
    </dsp:sp>
    <dsp:sp modelId="{6F601694-5D33-4A6B-857C-662EB2342909}">
      <dsp:nvSpPr>
        <dsp:cNvPr id="0" name=""/>
        <dsp:cNvSpPr/>
      </dsp:nvSpPr>
      <dsp:spPr>
        <a:xfrm>
          <a:off x="84378" y="4213297"/>
          <a:ext cx="826427" cy="826427"/>
        </a:xfrm>
        <a:prstGeom prst="ellipse">
          <a:avLst/>
        </a:prstGeom>
        <a:solidFill>
          <a:schemeClr val="lt1">
            <a:hueOff val="0"/>
            <a:satOff val="0"/>
            <a:lumOff val="0"/>
            <a:alphaOff val="0"/>
          </a:schemeClr>
        </a:solidFill>
        <a:ln w="6350" cap="flat" cmpd="sng" algn="ctr">
          <a:solidFill>
            <a:schemeClr val="accent1">
              <a:hueOff val="0"/>
              <a:satOff val="0"/>
              <a:lumOff val="0"/>
              <a:alphaOff val="0"/>
            </a:schemeClr>
          </a:solidFill>
          <a:prstDash val="solid"/>
          <a:miter lim="800000"/>
        </a:ln>
        <a:effectLst/>
        <a:scene3d>
          <a:camera prst="orthographicFront"/>
          <a:lightRig rig="threePt" dir="t">
            <a:rot lat="0" lon="0" rev="7500000"/>
          </a:lightRig>
        </a:scene3d>
        <a:sp3d z="152400" extrusionH="63500" prstMaterial="dkEdge">
          <a:bevelT w="120800" h="19050" prst="relaxedInset"/>
          <a:contourClr>
            <a:schemeClr val="bg1"/>
          </a:contourClr>
        </a:sp3d>
      </dsp:spPr>
      <dsp:style>
        <a:lnRef idx="1">
          <a:scrgbClr r="0" g="0" b="0"/>
        </a:lnRef>
        <a:fillRef idx="1">
          <a:scrgbClr r="0" g="0" b="0"/>
        </a:fillRef>
        <a:effectRef idx="2">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VerticalCurvedList#1">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srcNode" val="srcNode"/>
            <dgm:param type="dstNode" val="dstNode"/>
            <dgm:param type="endSty" val="noArr"/>
            <dgm:param type="connRout" val="curve"/>
            <dgm:param type="begPts" val="ctr"/>
            <dgm:param type="endPts" val="ct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parTxRTLAlign" val="l"/>
                <dgm:param type="shpTxLTRAlignCh" val="l"/>
                <dgm:param type="shpTxRTLAlignCh" val="l"/>
              </dgm:alg>
            </dgm:if>
            <dgm:else name="Name27">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parTxRTLAlign" val="l"/>
                <dgm:param type="shpTxLTRAlignCh" val="l"/>
                <dgm:param type="shpTxRTLAlignCh" val="l"/>
              </dgm:alg>
            </dgm:if>
            <dgm:else name="Name32">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parTxRTLAlign" val="l"/>
                <dgm:param type="shpTxLTRAlignCh" val="l"/>
                <dgm:param type="shpTxRTLAlignCh" val="l"/>
              </dgm:alg>
            </dgm:if>
            <dgm:else name="Name37">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parTxRTLAlign" val="l"/>
                <dgm:param type="shpTxLTRAlignCh" val="l"/>
                <dgm:param type="shpTxRTLAlignCh" val="l"/>
              </dgm:alg>
            </dgm:if>
            <dgm:else name="Name42">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parTxRTLAlign" val="l"/>
                <dgm:param type="shpTxLTRAlignCh" val="l"/>
                <dgm:param type="shpTxRTLAlignCh" val="l"/>
              </dgm:alg>
            </dgm:if>
            <dgm:else name="Name47">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parTxRTLAlign" val="l"/>
                <dgm:param type="shpTxLTRAlignCh" val="l"/>
                <dgm:param type="shpTxRTLAlignCh" val="l"/>
              </dgm:alg>
            </dgm:if>
            <dgm:else name="Name52">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parTxRTLAlign" val="l"/>
                <dgm:param type="shpTxLTRAlignCh" val="l"/>
                <dgm:param type="shpTxRTLAlignCh" val="l"/>
              </dgm:alg>
            </dgm:if>
            <dgm:else name="Name57">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3d2#1">
  <dgm:title val=""/>
  <dgm:desc val=""/>
  <dgm:catLst>
    <dgm:cat type="3D" pri="11200"/>
  </dgm:catLst>
  <dgm:scene3d>
    <a:camera prst="orthographicFront"/>
    <a:lightRig rig="threePt" dir="t"/>
  </dgm:scene3d>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49688" y="0"/>
            <a:ext cx="2946400" cy="496888"/>
          </a:xfrm>
          <a:prstGeom prst="rect">
            <a:avLst/>
          </a:prstGeom>
        </p:spPr>
        <p:txBody>
          <a:bodyPr vert="horz" lIns="91440" tIns="45720" rIns="91440" bIns="45720" rtlCol="0"/>
          <a:lstStyle>
            <a:lvl1pPr algn="r">
              <a:defRPr sz="1200"/>
            </a:lvl1pPr>
          </a:lstStyle>
          <a:p>
            <a:fld id="{CE6A756E-35C8-4461-8E5F-11E71CA53C79}" type="datetimeFigureOut">
              <a:rPr lang="zh-CN" altLang="en-US" smtClean="0"/>
              <a:t>2021-1-2</a:t>
            </a:fld>
            <a:endParaRPr lang="zh-CN" altLang="en-US"/>
          </a:p>
        </p:txBody>
      </p:sp>
      <p:sp>
        <p:nvSpPr>
          <p:cNvPr id="4" name="幻灯片图像占位符 3"/>
          <p:cNvSpPr>
            <a:spLocks noGrp="1" noRot="1" noChangeAspect="1"/>
          </p:cNvSpPr>
          <p:nvPr>
            <p:ph type="sldImg" idx="2"/>
          </p:nvPr>
        </p:nvSpPr>
        <p:spPr>
          <a:xfrm>
            <a:off x="1165225" y="1241425"/>
            <a:ext cx="4467225" cy="3349625"/>
          </a:xfrm>
          <a:prstGeom prst="rect">
            <a:avLst/>
          </a:prstGeom>
          <a:noFill/>
          <a:ln w="12700">
            <a:solidFill>
              <a:prstClr val="black"/>
            </a:solidFill>
          </a:ln>
        </p:spPr>
      </p:sp>
      <p:sp>
        <p:nvSpPr>
          <p:cNvPr id="5" name="备注占位符 4"/>
          <p:cNvSpPr>
            <a:spLocks noGrp="1"/>
          </p:cNvSpPr>
          <p:nvPr>
            <p:ph type="body" sz="quarter" idx="3"/>
          </p:nvPr>
        </p:nvSpPr>
        <p:spPr>
          <a:xfrm>
            <a:off x="679450" y="4776788"/>
            <a:ext cx="5438775" cy="3908425"/>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429750"/>
            <a:ext cx="2946400" cy="496888"/>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49688" y="9429750"/>
            <a:ext cx="2946400" cy="496888"/>
          </a:xfrm>
          <a:prstGeom prst="rect">
            <a:avLst/>
          </a:prstGeom>
        </p:spPr>
        <p:txBody>
          <a:bodyPr vert="horz" lIns="91440" tIns="45720" rIns="91440" bIns="45720" rtlCol="0" anchor="b"/>
          <a:lstStyle>
            <a:lvl1pPr algn="r">
              <a:defRPr sz="1200"/>
            </a:lvl1pPr>
          </a:lstStyle>
          <a:p>
            <a:fld id="{B675B51D-441F-4BB6-8DD3-4BD1F4295CA6}" type="slidenum">
              <a:rPr lang="zh-CN" altLang="en-US" smtClean="0"/>
              <a:t>‹#›</a:t>
            </a:fld>
            <a:endParaRPr lang="zh-CN" altLang="en-US"/>
          </a:p>
        </p:txBody>
      </p:sp>
    </p:spTree>
    <p:extLst>
      <p:ext uri="{BB962C8B-B14F-4D97-AF65-F5344CB8AC3E}">
        <p14:creationId xmlns:p14="http://schemas.microsoft.com/office/powerpoint/2010/main" val="42511181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zh-CN" altLang="en-US"/>
              <a:t>单击此处编辑母版标题样式</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a:p>
        </p:txBody>
      </p:sp>
      <p:sp>
        <p:nvSpPr>
          <p:cNvPr id="4" name="Date Placeholder 3"/>
          <p:cNvSpPr>
            <a:spLocks noGrp="1"/>
          </p:cNvSpPr>
          <p:nvPr>
            <p:ph type="dt" sz="half" idx="10"/>
          </p:nvPr>
        </p:nvSpPr>
        <p:spPr/>
        <p:txBody>
          <a:bodyPr/>
          <a:lstStyle/>
          <a:p>
            <a:fld id="{3B425FEE-CB28-4B54-AD59-E46AB2A2329F}" type="datetimeFigureOut">
              <a:rPr lang="zh-CN" altLang="en-US" smtClean="0"/>
              <a:t>2021-1-2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0290A5D-29FF-4B9C-92CD-B103727E2C79}" type="slidenum">
              <a:rPr lang="zh-CN" altLang="en-US" smtClean="0"/>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a:p>
        </p:txBody>
      </p:sp>
      <p:sp>
        <p:nvSpPr>
          <p:cNvPr id="3" name="Vertical Text Placeholder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Date Placeholder 3"/>
          <p:cNvSpPr>
            <a:spLocks noGrp="1"/>
          </p:cNvSpPr>
          <p:nvPr>
            <p:ph type="dt" sz="half" idx="10"/>
          </p:nvPr>
        </p:nvSpPr>
        <p:spPr/>
        <p:txBody>
          <a:bodyPr/>
          <a:lstStyle/>
          <a:p>
            <a:fld id="{3B425FEE-CB28-4B54-AD59-E46AB2A2329F}" type="datetimeFigureOut">
              <a:rPr lang="zh-CN" altLang="en-US" smtClean="0"/>
              <a:t>2021-1-2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0290A5D-29FF-4B9C-92CD-B103727E2C79}" type="slidenum">
              <a:rPr lang="zh-CN" altLang="en-US" smtClean="0"/>
              <a:t>‹#›</a:t>
            </a:fld>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zh-CN" altLang="en-US"/>
              <a:t>单击此处编辑母版标题样式</a:t>
            </a:r>
            <a:endParaRPr lang="en-US"/>
          </a:p>
        </p:txBody>
      </p:sp>
      <p:sp>
        <p:nvSpPr>
          <p:cNvPr id="3" name="Vertical Text Placeholder 2"/>
          <p:cNvSpPr>
            <a:spLocks noGrp="1"/>
          </p:cNvSpPr>
          <p:nvPr>
            <p:ph type="body" orient="vert" idx="1" hasCustomPrompt="1"/>
          </p:nvPr>
        </p:nvSpPr>
        <p:spPr>
          <a:xfrm>
            <a:off x="628650" y="365125"/>
            <a:ext cx="5800725"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Date Placeholder 3"/>
          <p:cNvSpPr>
            <a:spLocks noGrp="1"/>
          </p:cNvSpPr>
          <p:nvPr>
            <p:ph type="dt" sz="half" idx="10"/>
          </p:nvPr>
        </p:nvSpPr>
        <p:spPr/>
        <p:txBody>
          <a:bodyPr/>
          <a:lstStyle/>
          <a:p>
            <a:fld id="{3B425FEE-CB28-4B54-AD59-E46AB2A2329F}" type="datetimeFigureOut">
              <a:rPr lang="zh-CN" altLang="en-US" smtClean="0"/>
              <a:t>2021-1-2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0290A5D-29FF-4B9C-92CD-B103727E2C79}" type="slidenum">
              <a:rPr lang="zh-CN" altLang="en-US" smtClean="0"/>
              <a:t>‹#›</a:t>
            </a:fld>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a:p>
        </p:txBody>
      </p:sp>
      <p:sp>
        <p:nvSpPr>
          <p:cNvPr id="3" name="Content Placeholder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Date Placeholder 3"/>
          <p:cNvSpPr>
            <a:spLocks noGrp="1"/>
          </p:cNvSpPr>
          <p:nvPr>
            <p:ph type="dt" sz="half" idx="10"/>
          </p:nvPr>
        </p:nvSpPr>
        <p:spPr/>
        <p:txBody>
          <a:bodyPr/>
          <a:lstStyle/>
          <a:p>
            <a:fld id="{3B425FEE-CB28-4B54-AD59-E46AB2A2329F}" type="datetimeFigureOut">
              <a:rPr lang="zh-CN" altLang="en-US" smtClean="0"/>
              <a:t>2021-1-2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0290A5D-29FF-4B9C-92CD-B103727E2C79}" type="slidenum">
              <a:rPr lang="zh-CN" altLang="en-US" smtClean="0"/>
              <a:t>‹#›</a:t>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zh-CN" altLang="en-US"/>
              <a:t>单击此处编辑母版标题样式</a:t>
            </a:r>
            <a:endParaRPr lang="en-US"/>
          </a:p>
        </p:txBody>
      </p:sp>
      <p:sp>
        <p:nvSpPr>
          <p:cNvPr id="3" name="Text Placeholder 2"/>
          <p:cNvSpPr>
            <a:spLocks noGrp="1"/>
          </p:cNvSpPr>
          <p:nvPr>
            <p:ph type="body" idx="1" hasCustomPrompt="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fld id="{3B425FEE-CB28-4B54-AD59-E46AB2A2329F}" type="datetimeFigureOut">
              <a:rPr lang="zh-CN" altLang="en-US" smtClean="0"/>
              <a:t>2021-1-2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0290A5D-29FF-4B9C-92CD-B103727E2C79}" type="slidenum">
              <a:rPr lang="zh-CN" altLang="en-US" smtClean="0"/>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a:p>
        </p:txBody>
      </p:sp>
      <p:sp>
        <p:nvSpPr>
          <p:cNvPr id="3" name="Content Placeholder 2"/>
          <p:cNvSpPr>
            <a:spLocks noGrp="1"/>
          </p:cNvSpPr>
          <p:nvPr>
            <p:ph sz="half" idx="1" hasCustomPrompt="1"/>
          </p:nvPr>
        </p:nvSpPr>
        <p:spPr>
          <a:xfrm>
            <a:off x="628650" y="1825625"/>
            <a:ext cx="38862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Content Placeholder 3"/>
          <p:cNvSpPr>
            <a:spLocks noGrp="1"/>
          </p:cNvSpPr>
          <p:nvPr>
            <p:ph sz="half" idx="2" hasCustomPrompt="1"/>
          </p:nvPr>
        </p:nvSpPr>
        <p:spPr>
          <a:xfrm>
            <a:off x="4629150" y="1825625"/>
            <a:ext cx="38862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5" name="Date Placeholder 4"/>
          <p:cNvSpPr>
            <a:spLocks noGrp="1"/>
          </p:cNvSpPr>
          <p:nvPr>
            <p:ph type="dt" sz="half" idx="10"/>
          </p:nvPr>
        </p:nvSpPr>
        <p:spPr/>
        <p:txBody>
          <a:bodyPr/>
          <a:lstStyle/>
          <a:p>
            <a:fld id="{3B425FEE-CB28-4B54-AD59-E46AB2A2329F}" type="datetimeFigureOut">
              <a:rPr lang="zh-CN" altLang="en-US" smtClean="0"/>
              <a:t>2021-1-2</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0290A5D-29FF-4B9C-92CD-B103727E2C79}"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zh-CN" altLang="en-US"/>
              <a:t>单击此处编辑母版标题样式</a:t>
            </a:r>
            <a:endParaRPr lang="en-US"/>
          </a:p>
        </p:txBody>
      </p:sp>
      <p:sp>
        <p:nvSpPr>
          <p:cNvPr id="3" name="Text Placeholder 2"/>
          <p:cNvSpPr>
            <a:spLocks noGrp="1"/>
          </p:cNvSpPr>
          <p:nvPr>
            <p:ph type="body" idx="1" hasCustomPrompt="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Content Placeholder 3"/>
          <p:cNvSpPr>
            <a:spLocks noGrp="1"/>
          </p:cNvSpPr>
          <p:nvPr>
            <p:ph sz="half" idx="2" hasCustomPrompt="1"/>
          </p:nvPr>
        </p:nvSpPr>
        <p:spPr>
          <a:xfrm>
            <a:off x="629842" y="2505075"/>
            <a:ext cx="3868340"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5" name="Text Placeholder 4"/>
          <p:cNvSpPr>
            <a:spLocks noGrp="1"/>
          </p:cNvSpPr>
          <p:nvPr>
            <p:ph type="body" sz="quarter" idx="3" hasCustomPrompt="1"/>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Content Placeholder 5"/>
          <p:cNvSpPr>
            <a:spLocks noGrp="1"/>
          </p:cNvSpPr>
          <p:nvPr>
            <p:ph sz="quarter" idx="4" hasCustomPrompt="1"/>
          </p:nvPr>
        </p:nvSpPr>
        <p:spPr>
          <a:xfrm>
            <a:off x="4629150" y="2505075"/>
            <a:ext cx="3887391"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7" name="Date Placeholder 6"/>
          <p:cNvSpPr>
            <a:spLocks noGrp="1"/>
          </p:cNvSpPr>
          <p:nvPr>
            <p:ph type="dt" sz="half" idx="10"/>
          </p:nvPr>
        </p:nvSpPr>
        <p:spPr/>
        <p:txBody>
          <a:bodyPr/>
          <a:lstStyle/>
          <a:p>
            <a:fld id="{3B425FEE-CB28-4B54-AD59-E46AB2A2329F}" type="datetimeFigureOut">
              <a:rPr lang="zh-CN" altLang="en-US" smtClean="0"/>
              <a:t>2021-1-2</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00290A5D-29FF-4B9C-92CD-B103727E2C79}"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a:p>
        </p:txBody>
      </p:sp>
      <p:sp>
        <p:nvSpPr>
          <p:cNvPr id="3" name="Date Placeholder 2"/>
          <p:cNvSpPr>
            <a:spLocks noGrp="1"/>
          </p:cNvSpPr>
          <p:nvPr>
            <p:ph type="dt" sz="half" idx="10"/>
          </p:nvPr>
        </p:nvSpPr>
        <p:spPr/>
        <p:txBody>
          <a:bodyPr/>
          <a:lstStyle/>
          <a:p>
            <a:fld id="{3B425FEE-CB28-4B54-AD59-E46AB2A2329F}" type="datetimeFigureOut">
              <a:rPr lang="zh-CN" altLang="en-US" smtClean="0"/>
              <a:t>2021-1-2</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00290A5D-29FF-4B9C-92CD-B103727E2C79}"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B425FEE-CB28-4B54-AD59-E46AB2A2329F}" type="datetimeFigureOut">
              <a:rPr lang="zh-CN" altLang="en-US" smtClean="0"/>
              <a:t>2021-1-2</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00290A5D-29FF-4B9C-92CD-B103727E2C79}" type="slidenum">
              <a:rPr lang="zh-CN" altLang="en-US" smtClean="0"/>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a:t>单击此处编辑母版标题样式</a:t>
            </a:r>
            <a:endParaRPr lang="en-US"/>
          </a:p>
        </p:txBody>
      </p:sp>
      <p:sp>
        <p:nvSpPr>
          <p:cNvPr id="3" name="Content Placeholder 2"/>
          <p:cNvSpPr>
            <a:spLocks noGrp="1"/>
          </p:cNvSpPr>
          <p:nvPr>
            <p:ph idx="1" hasCustomPrompt="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Text Placeholder 3"/>
          <p:cNvSpPr>
            <a:spLocks noGrp="1"/>
          </p:cNvSpPr>
          <p:nvPr>
            <p:ph type="body" sz="half" idx="2" hasCustomPrompt="1"/>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Date Placeholder 4"/>
          <p:cNvSpPr>
            <a:spLocks noGrp="1"/>
          </p:cNvSpPr>
          <p:nvPr>
            <p:ph type="dt" sz="half" idx="10"/>
          </p:nvPr>
        </p:nvSpPr>
        <p:spPr/>
        <p:txBody>
          <a:bodyPr/>
          <a:lstStyle/>
          <a:p>
            <a:fld id="{3B425FEE-CB28-4B54-AD59-E46AB2A2329F}" type="datetimeFigureOut">
              <a:rPr lang="zh-CN" altLang="en-US" smtClean="0"/>
              <a:t>2021-1-2</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0290A5D-29FF-4B9C-92CD-B103727E2C79}" type="slidenum">
              <a:rPr lang="zh-CN" altLang="en-US" smtClean="0"/>
              <a:t>‹#›</a:t>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a:t>单击此处编辑母版标题样式</a:t>
            </a:r>
            <a:endParaRPr lang="en-US"/>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a:p>
        </p:txBody>
      </p:sp>
      <p:sp>
        <p:nvSpPr>
          <p:cNvPr id="4" name="Text Placeholder 3"/>
          <p:cNvSpPr>
            <a:spLocks noGrp="1"/>
          </p:cNvSpPr>
          <p:nvPr>
            <p:ph type="body" sz="half" idx="2" hasCustomPrompt="1"/>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Date Placeholder 4"/>
          <p:cNvSpPr>
            <a:spLocks noGrp="1"/>
          </p:cNvSpPr>
          <p:nvPr>
            <p:ph type="dt" sz="half" idx="10"/>
          </p:nvPr>
        </p:nvSpPr>
        <p:spPr/>
        <p:txBody>
          <a:bodyPr/>
          <a:lstStyle/>
          <a:p>
            <a:fld id="{3B425FEE-CB28-4B54-AD59-E46AB2A2329F}" type="datetimeFigureOut">
              <a:rPr lang="zh-CN" altLang="en-US" smtClean="0"/>
              <a:t>2021-1-2</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0290A5D-29FF-4B9C-92CD-B103727E2C79}"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a:t>单击此处编辑母版标题样式</a:t>
            </a:r>
            <a:endParaRPr lang="en-US"/>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B425FEE-CB28-4B54-AD59-E46AB2A2329F}" type="datetimeFigureOut">
              <a:rPr lang="zh-CN" altLang="en-US" smtClean="0"/>
              <a:t>2021-1-2</a:t>
            </a:fld>
            <a:endParaRPr lang="zh-CN"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0290A5D-29FF-4B9C-92CD-B103727E2C7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microsoft.com/office/2007/relationships/diagramDrawing" Target="../diagrams/drawing1.xml"/><Relationship Id="rId3" Type="http://schemas.microsoft.com/office/2007/relationships/hdphoto" Target="../media/hdphoto1.wdp"/><Relationship Id="rId7" Type="http://schemas.openxmlformats.org/officeDocument/2006/relationships/diagramColors" Target="../diagrams/colors1.xml"/><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5">
                <a:lumMod val="5000"/>
                <a:lumOff val="95000"/>
              </a:schemeClr>
            </a:gs>
            <a:gs pos="74000">
              <a:schemeClr val="accent5">
                <a:lumMod val="45000"/>
                <a:lumOff val="55000"/>
              </a:schemeClr>
            </a:gs>
            <a:gs pos="83000">
              <a:schemeClr val="accent5">
                <a:lumMod val="45000"/>
                <a:lumOff val="55000"/>
              </a:schemeClr>
            </a:gs>
            <a:gs pos="100000">
              <a:schemeClr val="accent5">
                <a:lumMod val="30000"/>
                <a:lumOff val="70000"/>
              </a:schemeClr>
            </a:gs>
          </a:gsLst>
          <a:lin ang="5400000" scaled="1"/>
        </a:gradFill>
        <a:effectLst/>
      </p:bgPr>
    </p:bg>
    <p:spTree>
      <p:nvGrpSpPr>
        <p:cNvPr id="1" name=""/>
        <p:cNvGrpSpPr/>
        <p:nvPr/>
      </p:nvGrpSpPr>
      <p:grpSpPr>
        <a:xfrm>
          <a:off x="0" y="0"/>
          <a:ext cx="0" cy="0"/>
          <a:chOff x="0" y="0"/>
          <a:chExt cx="0" cy="0"/>
        </a:xfrm>
      </p:grpSpPr>
      <p:sp>
        <p:nvSpPr>
          <p:cNvPr id="8194" name="Text Box 6"/>
          <p:cNvSpPr txBox="1">
            <a:spLocks noChangeArrowheads="1"/>
          </p:cNvSpPr>
          <p:nvPr/>
        </p:nvSpPr>
        <p:spPr bwMode="auto">
          <a:xfrm>
            <a:off x="-180528" y="1259175"/>
            <a:ext cx="5904656" cy="2169825"/>
          </a:xfrm>
          <a:prstGeom prst="rect">
            <a:avLst/>
          </a:prstGeom>
          <a:noFill/>
          <a:ln w="9525">
            <a:noFill/>
            <a:miter lim="800000"/>
          </a:ln>
        </p:spPr>
        <p:txBody>
          <a:bodyPr wrap="square">
            <a:spAutoFit/>
          </a:bodyPr>
          <a:lstStyle/>
          <a:p>
            <a:pPr algn="ctr">
              <a:spcBef>
                <a:spcPct val="50000"/>
              </a:spcBef>
            </a:pPr>
            <a:r>
              <a:rPr lang="zh-CN" altLang="en-US" sz="5400" b="1" dirty="0">
                <a:solidFill>
                  <a:srgbClr val="3333CC"/>
                </a:solidFill>
                <a:latin typeface="微软雅黑"/>
                <a:ea typeface="微软雅黑" charset="-122"/>
              </a:rPr>
              <a:t>论述类文本阅读</a:t>
            </a:r>
            <a:endParaRPr lang="en-US" altLang="zh-CN" sz="5400" b="1" dirty="0">
              <a:solidFill>
                <a:srgbClr val="3333CC"/>
              </a:solidFill>
              <a:latin typeface="微软雅黑"/>
              <a:ea typeface="微软雅黑" charset="-122"/>
            </a:endParaRPr>
          </a:p>
          <a:p>
            <a:pPr algn="ctr">
              <a:spcBef>
                <a:spcPct val="50000"/>
              </a:spcBef>
            </a:pPr>
            <a:r>
              <a:rPr lang="en-US" altLang="zh-CN" sz="5400" b="1" dirty="0">
                <a:solidFill>
                  <a:srgbClr val="3333CC"/>
                </a:solidFill>
                <a:latin typeface="微软雅黑"/>
                <a:ea typeface="微软雅黑" charset="-122"/>
              </a:rPr>
              <a:t>                 </a:t>
            </a:r>
            <a:endParaRPr lang="zh-CN" altLang="en-US" sz="5400" b="1" dirty="0">
              <a:solidFill>
                <a:srgbClr val="3333CC"/>
              </a:solidFill>
              <a:latin typeface="微软雅黑"/>
              <a:ea typeface="微软雅黑" charset="-122"/>
            </a:endParaRPr>
          </a:p>
        </p:txBody>
      </p:sp>
      <p:sp>
        <p:nvSpPr>
          <p:cNvPr id="5" name="文本框 4"/>
          <p:cNvSpPr txBox="1"/>
          <p:nvPr/>
        </p:nvSpPr>
        <p:spPr>
          <a:xfrm>
            <a:off x="2771800" y="4201924"/>
            <a:ext cx="3396838" cy="398780"/>
          </a:xfrm>
          <a:prstGeom prst="rect">
            <a:avLst/>
          </a:prstGeom>
          <a:noFill/>
        </p:spPr>
        <p:txBody>
          <a:bodyPr wrap="square" rtlCol="0">
            <a:spAutoFit/>
          </a:bodyPr>
          <a:lstStyle/>
          <a:p>
            <a:r>
              <a:rPr lang="en-US" altLang="zh-CN" sz="2000">
                <a:latin typeface="黑体" pitchFamily="49" charset="-122"/>
                <a:ea typeface="黑体" panose="02010609060101010101" pitchFamily="49" charset="-122"/>
              </a:rPr>
              <a:t>    </a:t>
            </a:r>
            <a:endParaRPr lang="zh-CN" altLang="zh-CN" sz="2000" b="1">
              <a:latin typeface="黑体" pitchFamily="49" charset="-122"/>
              <a:ea typeface="黑体" panose="02010609060101010101" pitchFamily="49" charset="-122"/>
            </a:endParaRPr>
          </a:p>
        </p:txBody>
      </p:sp>
      <p:sp>
        <p:nvSpPr>
          <p:cNvPr id="7" name="文本框 6"/>
          <p:cNvSpPr txBox="1"/>
          <p:nvPr/>
        </p:nvSpPr>
        <p:spPr>
          <a:xfrm>
            <a:off x="3491880" y="5282044"/>
            <a:ext cx="1975847" cy="523220"/>
          </a:xfrm>
          <a:prstGeom prst="rect">
            <a:avLst/>
          </a:prstGeom>
          <a:noFill/>
        </p:spPr>
        <p:txBody>
          <a:bodyPr wrap="square" rtlCol="0">
            <a:spAutoFit/>
          </a:bodyPr>
          <a:lstStyle/>
          <a:p>
            <a:r>
              <a:rPr lang="en-US" altLang="zh-CN" sz="2800">
                <a:latin typeface="黑体" pitchFamily="49" charset="-122"/>
                <a:ea typeface="黑体" panose="02010609060101010101" pitchFamily="49" charset="-122"/>
              </a:rPr>
              <a:t>   </a:t>
            </a:r>
            <a:r>
              <a:rPr lang="zh-CN" altLang="en-US" sz="2800" b="1">
                <a:latin typeface="黑体" pitchFamily="49" charset="-122"/>
                <a:ea typeface="黑体" panose="02010609060101010101" pitchFamily="49" charset="-122"/>
              </a:rPr>
              <a:t>恭海燕</a:t>
            </a:r>
          </a:p>
        </p:txBody>
      </p:sp>
      <p:sp>
        <p:nvSpPr>
          <p:cNvPr id="2" name="文本框 1"/>
          <p:cNvSpPr txBox="1"/>
          <p:nvPr/>
        </p:nvSpPr>
        <p:spPr>
          <a:xfrm>
            <a:off x="5292080" y="2289646"/>
            <a:ext cx="4863663" cy="923330"/>
          </a:xfrm>
          <a:prstGeom prst="rect">
            <a:avLst/>
          </a:prstGeom>
          <a:noFill/>
        </p:spPr>
        <p:txBody>
          <a:bodyPr wrap="square" rtlCol="0">
            <a:spAutoFit/>
          </a:bodyPr>
          <a:lstStyle/>
          <a:p>
            <a:r>
              <a:rPr lang="zh-CN" altLang="en-US" sz="5400" b="1" smtClean="0">
                <a:solidFill>
                  <a:srgbClr val="3333CC"/>
                </a:solidFill>
                <a:latin typeface="微软雅黑"/>
                <a:ea typeface="微软雅黑" charset="-122"/>
              </a:rPr>
              <a:t>专题交流</a:t>
            </a:r>
            <a:endParaRPr lang="zh-CN" altLang="en-US" sz="5400" b="1">
              <a:solidFill>
                <a:srgbClr val="3333CC"/>
              </a:solidFill>
              <a:latin typeface="微软雅黑"/>
              <a:ea typeface="微软雅黑" charset="-122"/>
            </a:endParaRPr>
          </a:p>
        </p:txBody>
      </p:sp>
      <p:pic>
        <p:nvPicPr>
          <p:cNvPr id="10" name="图片 9"/>
          <p:cNvPicPr>
            <a:picLocks noChangeAspect="1"/>
          </p:cNvPicPr>
          <p:nvPr/>
        </p:nvPicPr>
        <p:blipFill>
          <a:blip r:embed="rId2"/>
          <a:stretch>
            <a:fillRect/>
          </a:stretch>
        </p:blipFill>
        <p:spPr>
          <a:xfrm>
            <a:off x="6355240" y="4358960"/>
            <a:ext cx="2737341" cy="2517866"/>
          </a:xfrm>
          <a:prstGeom prst="rect">
            <a:avLst/>
          </a:prstGeom>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53" presetClass="entr" presetSubtype="0" fill="hold" grpId="0" nodeType="afterEffect">
                                  <p:stCondLst>
                                    <p:cond delay="0"/>
                                  </p:stCondLst>
                                  <p:childTnLst>
                                    <p:set>
                                      <p:cBhvr>
                                        <p:cTn id="7" dur="1" fill="hold">
                                          <p:stCondLst>
                                            <p:cond delay="0"/>
                                          </p:stCondLst>
                                        </p:cTn>
                                        <p:tgtEl>
                                          <p:spTgt spid="8194"/>
                                        </p:tgtEl>
                                        <p:attrNameLst>
                                          <p:attrName>style.visibility</p:attrName>
                                        </p:attrNameLst>
                                      </p:cBhvr>
                                      <p:to>
                                        <p:strVal val="visible"/>
                                      </p:to>
                                    </p:set>
                                    <p:anim calcmode="lin" valueType="num">
                                      <p:cBhvr>
                                        <p:cTn id="8" dur="500" fill="hold"/>
                                        <p:tgtEl>
                                          <p:spTgt spid="8194"/>
                                        </p:tgtEl>
                                        <p:attrNameLst>
                                          <p:attrName>ppt_w</p:attrName>
                                        </p:attrNameLst>
                                      </p:cBhvr>
                                      <p:tavLst>
                                        <p:tav tm="0">
                                          <p:val>
                                            <p:fltVal val="0"/>
                                          </p:val>
                                        </p:tav>
                                        <p:tav tm="100000">
                                          <p:val>
                                            <p:strVal val="#ppt_w"/>
                                          </p:val>
                                        </p:tav>
                                      </p:tavLst>
                                    </p:anim>
                                    <p:anim calcmode="lin" valueType="num">
                                      <p:cBhvr>
                                        <p:cTn id="9" dur="500" fill="hold"/>
                                        <p:tgtEl>
                                          <p:spTgt spid="8194"/>
                                        </p:tgtEl>
                                        <p:attrNameLst>
                                          <p:attrName>ppt_h</p:attrName>
                                        </p:attrNameLst>
                                      </p:cBhvr>
                                      <p:tavLst>
                                        <p:tav tm="0">
                                          <p:val>
                                            <p:fltVal val="0"/>
                                          </p:val>
                                        </p:tav>
                                        <p:tav tm="100000">
                                          <p:val>
                                            <p:strVal val="#ppt_h"/>
                                          </p:val>
                                        </p:tav>
                                      </p:tavLst>
                                    </p:anim>
                                    <p:animEffect transition="in" filter="fade">
                                      <p:cBhvr>
                                        <p:cTn id="10" dur="500"/>
                                        <p:tgtEl>
                                          <p:spTgt spid="8194"/>
                                        </p:tgtEl>
                                      </p:cBhvr>
                                    </p:animEffect>
                                  </p:childTnLst>
                                </p:cTn>
                              </p:par>
                              <p:par>
                                <p:cTn id="11" presetID="2" presetClass="entr" presetSubtype="2" fill="hold" grpId="3" nodeType="with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1+#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childTnLst>
                          </p:cTn>
                        </p:par>
                        <p:par>
                          <p:cTn id="15" fill="hold" nodeType="withGroup">
                            <p:stCondLst>
                              <p:cond delay="500"/>
                            </p:stCondLst>
                            <p:childTnLst>
                              <p:par>
                                <p:cTn id="16" presetID="42" presetClass="entr" presetSubtype="0" fill="hold" grpId="1" nodeType="afterEffect">
                                  <p:childTnLst>
                                    <p:set>
                                      <p:cBhvr>
                                        <p:cTn id="17" dur="1" fill="hold">
                                          <p:stCondLst>
                                            <p:cond delay="0"/>
                                          </p:stCondLst>
                                        </p:cTn>
                                        <p:tgtEl>
                                          <p:spTgt spid="5"/>
                                        </p:tgtEl>
                                        <p:attrNameLst>
                                          <p:attrName>style.visibility</p:attrName>
                                        </p:attrNameLst>
                                      </p:cBhvr>
                                      <p:to>
                                        <p:strVal val="visible"/>
                                      </p:to>
                                    </p:set>
                                    <p:animEffect transition="in" filter="fade">
                                      <p:cBhvr>
                                        <p:cTn id="18" dur="1000"/>
                                        <p:tgtEl>
                                          <p:spTgt spid="5"/>
                                        </p:tgtEl>
                                      </p:cBhvr>
                                    </p:animEffect>
                                    <p:anim calcmode="lin" valueType="num">
                                      <p:cBhvr>
                                        <p:cTn id="19" dur="1000" fill="hold"/>
                                        <p:tgtEl>
                                          <p:spTgt spid="5"/>
                                        </p:tgtEl>
                                        <p:attrNameLst>
                                          <p:attrName>ppt_x</p:attrName>
                                        </p:attrNameLst>
                                      </p:cBhvr>
                                      <p:tavLst>
                                        <p:tav tm="0">
                                          <p:val>
                                            <p:strVal val="#ppt_x"/>
                                          </p:val>
                                        </p:tav>
                                        <p:tav tm="100000">
                                          <p:val>
                                            <p:strVal val="#ppt_x"/>
                                          </p:val>
                                        </p:tav>
                                      </p:tavLst>
                                    </p:anim>
                                    <p:anim calcmode="lin" valueType="num">
                                      <p:cBhvr>
                                        <p:cTn id="20" dur="1000" fill="hold"/>
                                        <p:tgtEl>
                                          <p:spTgt spid="5"/>
                                        </p:tgtEl>
                                        <p:attrNameLst>
                                          <p:attrName>ppt_y</p:attrName>
                                        </p:attrNameLst>
                                      </p:cBhvr>
                                      <p:tavLst>
                                        <p:tav tm="0">
                                          <p:val>
                                            <p:strVal val="#ppt_y+.1"/>
                                          </p:val>
                                        </p:tav>
                                        <p:tav tm="100000">
                                          <p:val>
                                            <p:strVal val="#ppt_y"/>
                                          </p:val>
                                        </p:tav>
                                      </p:tavLst>
                                    </p:anim>
                                  </p:childTnLst>
                                </p:cTn>
                              </p:par>
                              <p:par>
                                <p:cTn id="21" presetID="42" presetClass="entr" presetSubtype="0" fill="hold" grpId="2" nodeType="withEffec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anim calcmode="lin" valueType="num">
                                      <p:cBhvr>
                                        <p:cTn id="24" dur="1000" fill="hold"/>
                                        <p:tgtEl>
                                          <p:spTgt spid="7"/>
                                        </p:tgtEl>
                                        <p:attrNameLst>
                                          <p:attrName>ppt_x</p:attrName>
                                        </p:attrNameLst>
                                      </p:cBhvr>
                                      <p:tavLst>
                                        <p:tav tm="0">
                                          <p:val>
                                            <p:strVal val="#ppt_x"/>
                                          </p:val>
                                        </p:tav>
                                        <p:tav tm="100000">
                                          <p:val>
                                            <p:strVal val="#ppt_x"/>
                                          </p:val>
                                        </p:tav>
                                      </p:tavLst>
                                    </p:anim>
                                    <p:anim calcmode="lin" valueType="num">
                                      <p:cBhvr>
                                        <p:cTn id="2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p:bldP spid="5" grpId="1"/>
      <p:bldP spid="7" grpId="2"/>
      <p:bldP spid="2" grpId="3"/>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b="1">
                <a:latin typeface="宋体" pitchFamily="2" charset="-122"/>
                <a:ea typeface="宋体" pitchFamily="2" charset="-122"/>
              </a:rPr>
              <a:t> </a:t>
            </a:r>
            <a:r>
              <a:rPr lang="zh-CN" altLang="en-US" sz="3700" b="1">
                <a:solidFill>
                  <a:srgbClr val="FF0000"/>
                </a:solidFill>
                <a:latin typeface="微软雅黑"/>
                <a:ea typeface="微软雅黑" charset="-122"/>
                <a:cs typeface="+mn-cs"/>
                <a:sym typeface="+mn-ea"/>
              </a:rPr>
              <a:t>读选项，找依据</a:t>
            </a:r>
          </a:p>
        </p:txBody>
      </p:sp>
      <p:sp>
        <p:nvSpPr>
          <p:cNvPr id="3" name="内容占位符 2"/>
          <p:cNvSpPr>
            <a:spLocks noGrp="1"/>
          </p:cNvSpPr>
          <p:nvPr>
            <p:ph idx="1"/>
          </p:nvPr>
        </p:nvSpPr>
        <p:spPr/>
        <p:txBody>
          <a:bodyPr/>
          <a:lstStyle/>
          <a:p>
            <a:pPr marL="0" indent="720090">
              <a:lnSpc>
                <a:spcPct val="150000"/>
              </a:lnSpc>
              <a:buNone/>
            </a:pPr>
            <a:r>
              <a:rPr lang="zh-CN" altLang="en-US" sz="3200" kern="1700" smtClean="0">
                <a:latin typeface="+mn-ea"/>
              </a:rPr>
              <a:t>这</a:t>
            </a:r>
            <a:r>
              <a:rPr lang="zh-CN" altLang="en-US" sz="3200" kern="1700">
                <a:latin typeface="+mn-ea"/>
              </a:rPr>
              <a:t>一步要求细读选项内容，</a:t>
            </a:r>
            <a:r>
              <a:rPr lang="zh-CN" altLang="en-US" sz="3200" kern="1700">
                <a:sym typeface="+mn-ea"/>
              </a:rPr>
              <a:t>然后把选项中出现的信息，在文本中迅速划定区间，</a:t>
            </a:r>
            <a:r>
              <a:rPr lang="zh-CN" altLang="en-US" sz="3200" kern="1700">
                <a:latin typeface="+mn-ea"/>
              </a:rPr>
              <a:t>找差别，找错因，认真的进行对比。对比出选项与原文的差异，进行理解、分析、判断，从而确定正确答案。</a:t>
            </a:r>
            <a:endParaRPr lang="zh-CN" altLang="en-US" sz="3200" kern="1700">
              <a:latin typeface="Arial" pitchFamily="34" charset="0"/>
            </a:endParaRPr>
          </a:p>
          <a:p>
            <a:endParaRPr lang="zh-CN" altLang="en-US" kern="1700"/>
          </a:p>
        </p:txBody>
      </p:sp>
    </p:spTree>
  </p:cSld>
  <p:clrMapOvr>
    <a:masterClrMapping/>
  </p:clrMapOvr>
  <p:transition spd="slow">
    <p:push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74912" y="188640"/>
            <a:ext cx="7886700" cy="1325563"/>
          </a:xfrm>
        </p:spPr>
        <p:txBody>
          <a:bodyPr>
            <a:normAutofit fontScale="90000"/>
          </a:bodyPr>
          <a:lstStyle/>
          <a:p>
            <a:r>
              <a:rPr lang="zh-CN" altLang="en-US" sz="3700" b="1">
                <a:solidFill>
                  <a:srgbClr val="FF0000"/>
                </a:solidFill>
                <a:latin typeface="微软雅黑"/>
                <a:ea typeface="微软雅黑" charset="-122"/>
                <a:cs typeface="+mn-cs"/>
              </a:rPr>
              <a:t>比对：强化阅读理解的关键</a:t>
            </a:r>
            <a:br>
              <a:rPr lang="zh-CN" altLang="en-US" sz="3700" b="1">
                <a:solidFill>
                  <a:srgbClr val="FF0000"/>
                </a:solidFill>
                <a:latin typeface="微软雅黑"/>
                <a:ea typeface="微软雅黑" charset="-122"/>
                <a:cs typeface="+mn-cs"/>
              </a:rPr>
            </a:br>
            <a:r>
              <a:rPr lang="zh-CN" altLang="en-US" sz="3700" b="1">
                <a:solidFill>
                  <a:srgbClr val="FF0000"/>
                </a:solidFill>
                <a:latin typeface="微软雅黑"/>
                <a:ea typeface="微软雅黑" charset="-122"/>
                <a:cs typeface="+mn-cs"/>
              </a:rPr>
              <a:t/>
            </a:r>
            <a:br>
              <a:rPr lang="zh-CN" altLang="en-US" sz="3700" b="1">
                <a:solidFill>
                  <a:srgbClr val="FF0000"/>
                </a:solidFill>
                <a:latin typeface="微软雅黑"/>
                <a:ea typeface="微软雅黑" charset="-122"/>
                <a:cs typeface="+mn-cs"/>
              </a:rPr>
            </a:br>
            <a:r>
              <a:rPr lang="zh-CN" altLang="en-US" sz="3700">
                <a:solidFill>
                  <a:srgbClr val="7030A0"/>
                </a:solidFill>
                <a:latin typeface="宋体" pitchFamily="2" charset="-122"/>
                <a:ea typeface="宋体" pitchFamily="2" charset="-122"/>
                <a:sym typeface="+mn-ea"/>
              </a:rPr>
              <a:t>比较选项与原文之间的</a:t>
            </a:r>
            <a:r>
              <a:rPr lang="zh-CN" altLang="en-US" sz="3700" smtClean="0">
                <a:solidFill>
                  <a:srgbClr val="7030A0"/>
                </a:solidFill>
                <a:latin typeface="宋体" pitchFamily="2" charset="-122"/>
                <a:ea typeface="宋体" pitchFamily="2" charset="-122"/>
                <a:sym typeface="+mn-ea"/>
              </a:rPr>
              <a:t>意思</a:t>
            </a:r>
            <a:r>
              <a:rPr lang="zh-CN" altLang="en-US" sz="3700">
                <a:solidFill>
                  <a:srgbClr val="7030A0"/>
                </a:solidFill>
                <a:latin typeface="宋体" pitchFamily="2" charset="-122"/>
                <a:ea typeface="宋体" pitchFamily="2" charset="-122"/>
                <a:sym typeface="+mn-ea"/>
              </a:rPr>
              <a:t>是否相同。</a:t>
            </a:r>
            <a:endParaRPr lang="zh-CN" altLang="en-US" sz="3700" b="1">
              <a:solidFill>
                <a:srgbClr val="FF0000"/>
              </a:solidFill>
              <a:latin typeface="微软雅黑"/>
              <a:ea typeface="微软雅黑" charset="-122"/>
              <a:cs typeface="+mn-cs"/>
            </a:endParaRPr>
          </a:p>
        </p:txBody>
      </p:sp>
      <p:pic>
        <p:nvPicPr>
          <p:cNvPr id="15362" name="图片 1"/>
          <p:cNvPicPr>
            <a:picLocks noChangeAspect="1"/>
          </p:cNvPicPr>
          <p:nvPr/>
        </p:nvPicPr>
        <p:blipFill>
          <a:blip r:embed="rId2"/>
          <a:stretch>
            <a:fillRect/>
          </a:stretch>
        </p:blipFill>
        <p:spPr>
          <a:xfrm>
            <a:off x="685483" y="1863725"/>
            <a:ext cx="8194675" cy="4319588"/>
          </a:xfrm>
          <a:prstGeom prst="rect">
            <a:avLst/>
          </a:prstGeom>
          <a:noFill/>
          <a:ln w="9525">
            <a:noFill/>
          </a:ln>
        </p:spPr>
      </p:pic>
    </p:spTree>
  </p:cSld>
  <p:clrMapOvr>
    <a:masterClrMapping/>
  </p:clrMapOvr>
  <p:transition spd="slow">
    <p:cove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74912" y="188640"/>
            <a:ext cx="7886700" cy="1325563"/>
          </a:xfrm>
        </p:spPr>
        <p:txBody>
          <a:bodyPr>
            <a:normAutofit/>
          </a:bodyPr>
          <a:lstStyle/>
          <a:p>
            <a:r>
              <a:rPr lang="en-US" altLang="zh-CN" sz="3700" b="1">
                <a:sym typeface="+mn-ea"/>
              </a:rPr>
              <a:t> </a:t>
            </a:r>
            <a:r>
              <a:rPr lang="zh-CN" altLang="en-US" sz="3700" b="1">
                <a:solidFill>
                  <a:srgbClr val="FF0000"/>
                </a:solidFill>
                <a:ea typeface="宋体" pitchFamily="2" charset="-122"/>
                <a:sym typeface="+mn-ea"/>
              </a:rPr>
              <a:t>比对的</a:t>
            </a:r>
            <a:r>
              <a:rPr lang="zh-CN" altLang="en-US" sz="3700" b="1">
                <a:solidFill>
                  <a:srgbClr val="FF0000"/>
                </a:solidFill>
                <a:latin typeface="宋体" pitchFamily="2" charset="-122"/>
                <a:ea typeface="宋体" pitchFamily="2" charset="-122"/>
                <a:sym typeface="+mn-ea"/>
              </a:rPr>
              <a:t>重点在于</a:t>
            </a:r>
            <a:r>
              <a:rPr lang="zh-CN" altLang="en-US" sz="3700">
                <a:solidFill>
                  <a:srgbClr val="FF0000"/>
                </a:solidFill>
                <a:latin typeface="宋体" pitchFamily="2" charset="-122"/>
                <a:ea typeface="宋体" pitchFamily="2" charset="-122"/>
                <a:sym typeface="+mn-ea"/>
              </a:rPr>
              <a:t>：</a:t>
            </a:r>
            <a:endParaRPr lang="zh-CN" altLang="en-US" sz="3700" b="1">
              <a:solidFill>
                <a:srgbClr val="FF0000"/>
              </a:solidFill>
              <a:latin typeface="宋体" pitchFamily="2" charset="-122"/>
              <a:ea typeface="宋体" pitchFamily="2" charset="-122"/>
              <a:cs typeface="+mn-cs"/>
              <a:sym typeface="+mn-ea"/>
            </a:endParaRPr>
          </a:p>
        </p:txBody>
      </p:sp>
      <p:sp>
        <p:nvSpPr>
          <p:cNvPr id="3" name="内容占位符 2"/>
          <p:cNvSpPr>
            <a:spLocks noGrp="1"/>
          </p:cNvSpPr>
          <p:nvPr>
            <p:ph idx="1"/>
          </p:nvPr>
        </p:nvSpPr>
        <p:spPr/>
        <p:txBody>
          <a:bodyPr>
            <a:normAutofit/>
          </a:bodyPr>
          <a:lstStyle/>
          <a:p>
            <a:pPr marL="0" indent="0">
              <a:buNone/>
            </a:pPr>
            <a:r>
              <a:rPr lang="en-US" altLang="zh-CN" sz="3200" b="1"/>
              <a:t> </a:t>
            </a:r>
            <a:r>
              <a:rPr lang="zh-CN" altLang="en-US" sz="3200" b="1">
                <a:solidFill>
                  <a:schemeClr val="tx1"/>
                </a:solidFill>
                <a:latin typeface="微软雅黑"/>
                <a:ea typeface="微软雅黑" charset="-122"/>
                <a:sym typeface="+mn-ea"/>
              </a:rPr>
              <a:t>比对细节：</a:t>
            </a:r>
            <a:r>
              <a:rPr lang="zh-CN" altLang="en-US" sz="3200" b="1">
                <a:solidFill>
                  <a:schemeClr val="tx1"/>
                </a:solidFill>
                <a:latin typeface="Arial" pitchFamily="34" charset="0"/>
                <a:sym typeface="+mn-ea"/>
              </a:rPr>
              <a:t>看用词有无差异</a:t>
            </a:r>
          </a:p>
          <a:p>
            <a:pPr marL="0" indent="0">
              <a:buNone/>
            </a:pPr>
            <a:endParaRPr lang="zh-CN" altLang="en-US" sz="3200" b="1">
              <a:solidFill>
                <a:schemeClr val="tx1"/>
              </a:solidFill>
              <a:latin typeface="Arial" pitchFamily="34" charset="0"/>
              <a:ea typeface="微软雅黑" charset="-122"/>
              <a:sym typeface="+mn-ea"/>
            </a:endParaRPr>
          </a:p>
          <a:p>
            <a:pPr marL="0" indent="0">
              <a:buNone/>
            </a:pPr>
            <a:r>
              <a:rPr lang="zh-CN" altLang="en-US" sz="3200" b="1">
                <a:solidFill>
                  <a:schemeClr val="tx1"/>
                </a:solidFill>
                <a:latin typeface="微软雅黑"/>
                <a:ea typeface="微软雅黑" charset="-122"/>
              </a:rPr>
              <a:t> </a:t>
            </a:r>
            <a:r>
              <a:rPr lang="zh-CN" altLang="en-US" sz="3200" b="1">
                <a:solidFill>
                  <a:schemeClr val="tx1"/>
                </a:solidFill>
                <a:latin typeface="微软雅黑"/>
                <a:ea typeface="微软雅黑" charset="-122"/>
                <a:sym typeface="+mn-ea"/>
              </a:rPr>
              <a:t>比对关系</a:t>
            </a:r>
            <a:r>
              <a:rPr lang="zh-CN" altLang="en-US" sz="3200" b="1">
                <a:solidFill>
                  <a:schemeClr val="tx1"/>
                </a:solidFill>
                <a:latin typeface="微软雅黑"/>
                <a:ea typeface="微软雅黑" charset="-122"/>
              </a:rPr>
              <a:t> ：</a:t>
            </a:r>
            <a:r>
              <a:rPr lang="zh-CN" altLang="en-US" sz="3200" b="1">
                <a:solidFill>
                  <a:schemeClr val="tx1"/>
                </a:solidFill>
                <a:latin typeface="Arial" pitchFamily="34" charset="0"/>
                <a:sym typeface="+mn-ea"/>
              </a:rPr>
              <a:t>看逻辑是否严密</a:t>
            </a:r>
          </a:p>
          <a:p>
            <a:pPr marL="0" indent="0">
              <a:buNone/>
            </a:pPr>
            <a:endParaRPr lang="zh-CN" altLang="en-US" sz="3200" b="1">
              <a:solidFill>
                <a:schemeClr val="tx1"/>
              </a:solidFill>
              <a:latin typeface="Arial" pitchFamily="34" charset="0"/>
              <a:ea typeface="微软雅黑" charset="-122"/>
              <a:sym typeface="+mn-ea"/>
            </a:endParaRPr>
          </a:p>
          <a:p>
            <a:pPr marL="0" indent="0">
              <a:buNone/>
            </a:pPr>
            <a:r>
              <a:rPr lang="zh-CN" altLang="en-US" sz="3200" b="1">
                <a:solidFill>
                  <a:schemeClr val="tx1"/>
                </a:solidFill>
                <a:latin typeface="微软雅黑"/>
                <a:ea typeface="微软雅黑" charset="-122"/>
              </a:rPr>
              <a:t> </a:t>
            </a:r>
            <a:r>
              <a:rPr lang="zh-CN" altLang="en-US" sz="3200" b="1">
                <a:solidFill>
                  <a:schemeClr val="tx1"/>
                </a:solidFill>
                <a:latin typeface="微软雅黑"/>
                <a:ea typeface="微软雅黑" charset="-122"/>
                <a:sym typeface="+mn-ea"/>
              </a:rPr>
              <a:t>比对结论：</a:t>
            </a:r>
            <a:r>
              <a:rPr lang="zh-CN" altLang="en-US" sz="3200" b="1">
                <a:solidFill>
                  <a:schemeClr val="tx1"/>
                </a:solidFill>
                <a:latin typeface="Arial" pitchFamily="34" charset="0"/>
                <a:sym typeface="+mn-ea"/>
              </a:rPr>
              <a:t>看推论是否成立</a:t>
            </a:r>
            <a:endParaRPr lang="zh-CN" altLang="en-US" sz="3200" b="1">
              <a:solidFill>
                <a:schemeClr val="tx1"/>
              </a:solidFill>
              <a:latin typeface="Arial" pitchFamily="34" charset="0"/>
              <a:ea typeface="微软雅黑" charset="-122"/>
              <a:sym typeface="+mn-ea"/>
            </a:endParaRPr>
          </a:p>
          <a:p>
            <a:pPr marL="0" indent="0">
              <a:buNone/>
            </a:pPr>
            <a:r>
              <a:rPr lang="zh-CN" altLang="en-US" sz="3200">
                <a:latin typeface="宋体" pitchFamily="2" charset="-122"/>
                <a:ea typeface="宋体" pitchFamily="2" charset="-122"/>
              </a:rPr>
              <a:t>   </a:t>
            </a:r>
            <a:endParaRPr lang="en-US" altLang="zh-CN" sz="3200">
              <a:latin typeface="宋体" pitchFamily="2" charset="-122"/>
              <a:ea typeface="宋体" pitchFamily="2" charset="-122"/>
            </a:endParaRPr>
          </a:p>
          <a:p>
            <a:pPr marL="0" indent="0">
              <a:buNone/>
            </a:pPr>
            <a:r>
              <a:rPr lang="zh-CN" altLang="en-US" sz="3200">
                <a:latin typeface="宋体" pitchFamily="2" charset="-122"/>
                <a:ea typeface="宋体" pitchFamily="2" charset="-122"/>
              </a:rPr>
              <a:t> </a:t>
            </a:r>
            <a:endParaRPr lang="zh-CN" altLang="en-US" sz="3200">
              <a:solidFill>
                <a:srgbClr val="7030A0"/>
              </a:solidFill>
              <a:latin typeface="宋体" pitchFamily="2" charset="-122"/>
              <a:ea typeface="宋体" pitchFamily="2" charset="-122"/>
            </a:endParaRPr>
          </a:p>
        </p:txBody>
      </p:sp>
    </p:spTree>
  </p:cSld>
  <p:clrMapOvr>
    <a:masterClrMapping/>
  </p:clrMapOvr>
  <p:transition spd="slow">
    <p:cove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标题 7169"/>
          <p:cNvSpPr>
            <a:spLocks noGrp="1" noChangeArrowheads="1"/>
          </p:cNvSpPr>
          <p:nvPr>
            <p:ph type="title"/>
          </p:nvPr>
        </p:nvSpPr>
        <p:spPr>
          <a:xfrm>
            <a:off x="457200" y="0"/>
            <a:ext cx="8229600" cy="1143000"/>
          </a:xfrm>
        </p:spPr>
        <p:txBody>
          <a:bodyPr>
            <a:normAutofit/>
          </a:bodyPr>
          <a:lstStyle/>
          <a:p>
            <a:r>
              <a:rPr lang="en-US" altLang="zh-CN" sz="3700" b="1">
                <a:solidFill>
                  <a:srgbClr val="FF0000"/>
                </a:solidFill>
                <a:latin typeface="微软雅黑"/>
                <a:ea typeface="微软雅黑" charset="-122"/>
                <a:cs typeface="+mn-cs"/>
              </a:rPr>
              <a:t>(1)</a:t>
            </a:r>
            <a:r>
              <a:rPr lang="zh-CN" altLang="en-US" sz="3700" b="1">
                <a:solidFill>
                  <a:srgbClr val="FF0000"/>
                </a:solidFill>
                <a:latin typeface="微软雅黑"/>
                <a:ea typeface="微软雅黑" charset="-122"/>
                <a:cs typeface="+mn-cs"/>
              </a:rPr>
              <a:t>、 比对细节</a:t>
            </a:r>
            <a:endParaRPr lang="zh-CN" altLang="zh-CN" sz="3700" b="1">
              <a:solidFill>
                <a:srgbClr val="FF0000"/>
              </a:solidFill>
              <a:latin typeface="微软雅黑"/>
              <a:ea typeface="微软雅黑" charset="-122"/>
              <a:cs typeface="+mn-cs"/>
            </a:endParaRPr>
          </a:p>
        </p:txBody>
      </p:sp>
      <p:sp>
        <p:nvSpPr>
          <p:cNvPr id="40962" name="文本占位符 94210"/>
          <p:cNvSpPr>
            <a:spLocks noChangeArrowheads="1"/>
          </p:cNvSpPr>
          <p:nvPr/>
        </p:nvSpPr>
        <p:spPr bwMode="auto">
          <a:xfrm>
            <a:off x="152400" y="1066800"/>
            <a:ext cx="8991600" cy="5638800"/>
          </a:xfrm>
          <a:prstGeom prst="rect">
            <a:avLst/>
          </a:prstGeom>
          <a:noFill/>
          <a:ln w="9525">
            <a:noFill/>
            <a:miter lim="800000"/>
          </a:ln>
        </p:spPr>
        <p:txBody>
          <a:bodyPr/>
          <a:lstStyle/>
          <a:p>
            <a:pPr marL="342900" indent="-342900">
              <a:spcBef>
                <a:spcPct val="20000"/>
              </a:spcBef>
              <a:buFont typeface="Arial" pitchFamily="34" charset="0"/>
              <a:buChar char="•"/>
            </a:pPr>
            <a:r>
              <a:rPr lang="en-US" altLang="zh-CN" sz="3200">
                <a:latin typeface="宋体" pitchFamily="2" charset="-122"/>
              </a:rPr>
              <a:t>①</a:t>
            </a:r>
            <a:r>
              <a:rPr lang="zh-CN" altLang="en-US" sz="3200">
                <a:latin typeface="宋体" pitchFamily="2" charset="-122"/>
              </a:rPr>
              <a:t>代词</a:t>
            </a:r>
            <a:r>
              <a:rPr lang="en-US" altLang="zh-CN" sz="3200">
                <a:latin typeface="宋体" pitchFamily="2" charset="-122"/>
              </a:rPr>
              <a:t>(</a:t>
            </a:r>
            <a:r>
              <a:rPr lang="zh-CN" altLang="en-US" sz="3200">
                <a:latin typeface="宋体" pitchFamily="2" charset="-122"/>
              </a:rPr>
              <a:t>如：</a:t>
            </a:r>
            <a:r>
              <a:rPr lang="en-US" altLang="zh-CN" sz="3200">
                <a:latin typeface="宋体" pitchFamily="2" charset="-122"/>
              </a:rPr>
              <a:t>“</a:t>
            </a:r>
            <a:r>
              <a:rPr lang="zh-CN" altLang="en-US" sz="3200">
                <a:latin typeface="宋体" pitchFamily="2" charset="-122"/>
              </a:rPr>
              <a:t>这</a:t>
            </a:r>
            <a:r>
              <a:rPr lang="en-US" altLang="zh-CN" sz="3200">
                <a:latin typeface="宋体" pitchFamily="2" charset="-122"/>
              </a:rPr>
              <a:t>”</a:t>
            </a:r>
            <a:r>
              <a:rPr lang="zh-CN" altLang="en-US" sz="3200">
                <a:latin typeface="宋体" pitchFamily="2" charset="-122"/>
              </a:rPr>
              <a:t>“它”“其”等</a:t>
            </a:r>
            <a:r>
              <a:rPr lang="en-US" altLang="zh-CN" sz="3200">
                <a:latin typeface="宋体" pitchFamily="2" charset="-122"/>
              </a:rPr>
              <a:t>)</a:t>
            </a:r>
            <a:r>
              <a:rPr lang="zh-CN" altLang="en-US" sz="3200">
                <a:latin typeface="宋体" pitchFamily="2" charset="-122"/>
              </a:rPr>
              <a:t>，看是否偷换概念。</a:t>
            </a:r>
          </a:p>
          <a:p>
            <a:pPr indent="0">
              <a:spcBef>
                <a:spcPct val="20000"/>
              </a:spcBef>
              <a:buFont typeface="Arial" pitchFamily="34" charset="0"/>
              <a:buNone/>
            </a:pPr>
            <a:r>
              <a:rPr lang="zh-CN" altLang="en-US" sz="3200">
                <a:latin typeface="宋体" pitchFamily="2" charset="-122"/>
              </a:rPr>
              <a:t> </a:t>
            </a:r>
          </a:p>
          <a:p>
            <a:pPr marL="342900" indent="-342900" algn="l">
              <a:spcBef>
                <a:spcPct val="20000"/>
              </a:spcBef>
              <a:buFont typeface="Arial" pitchFamily="34" charset="0"/>
              <a:buChar char="•"/>
            </a:pPr>
            <a:r>
              <a:rPr lang="en-US" altLang="zh-CN" sz="3200">
                <a:latin typeface="宋体" pitchFamily="2" charset="-122"/>
              </a:rPr>
              <a:t>②</a:t>
            </a:r>
            <a:r>
              <a:rPr lang="zh-CN" altLang="en-US" sz="3200">
                <a:latin typeface="宋体" pitchFamily="2" charset="-122"/>
              </a:rPr>
              <a:t>范围词(“都”“所有”</a:t>
            </a:r>
            <a:r>
              <a:rPr lang="zh-CN" altLang="en-US" sz="3200">
                <a:latin typeface="宋体" pitchFamily="2" charset="-122"/>
                <a:sym typeface="+mn-ea"/>
              </a:rPr>
              <a:t>“凡”“全”“部分”等)，</a:t>
            </a:r>
            <a:r>
              <a:rPr lang="zh-CN" altLang="en-US" sz="3200">
                <a:latin typeface="宋体" pitchFamily="2" charset="-122"/>
              </a:rPr>
              <a:t>看是否任意扩大或缩小。</a:t>
            </a:r>
          </a:p>
          <a:p>
            <a:pPr marL="342900" indent="-342900" algn="l">
              <a:spcBef>
                <a:spcPct val="20000"/>
              </a:spcBef>
              <a:buFont typeface="Arial" pitchFamily="34" charset="0"/>
              <a:buChar char="•"/>
            </a:pPr>
            <a:endParaRPr lang="zh-CN" altLang="en-US" sz="3200">
              <a:latin typeface="宋体" pitchFamily="2" charset="-122"/>
            </a:endParaRPr>
          </a:p>
          <a:p>
            <a:pPr marL="342900" indent="-342900">
              <a:spcBef>
                <a:spcPct val="20000"/>
              </a:spcBef>
              <a:buFont typeface="Arial" pitchFamily="34" charset="0"/>
              <a:buChar char="•"/>
            </a:pPr>
            <a:r>
              <a:rPr lang="en-US" altLang="zh-CN" sz="3200">
                <a:latin typeface="宋体" pitchFamily="2" charset="-122"/>
              </a:rPr>
              <a:t>③</a:t>
            </a:r>
            <a:r>
              <a:rPr lang="zh-CN" altLang="en-US" sz="3200">
                <a:latin typeface="宋体" pitchFamily="2" charset="-122"/>
              </a:rPr>
              <a:t>程度词、频率词 、时间词</a:t>
            </a:r>
            <a:r>
              <a:rPr lang="en-US" altLang="zh-CN" sz="3200">
                <a:latin typeface="宋体" pitchFamily="2" charset="-122"/>
              </a:rPr>
              <a:t>(</a:t>
            </a:r>
            <a:r>
              <a:rPr lang="zh-CN" altLang="en-US" sz="3200">
                <a:latin typeface="宋体" pitchFamily="2" charset="-122"/>
              </a:rPr>
              <a:t>如“总是” “偶尔”“或许”“大概”“可能”“将来”等</a:t>
            </a:r>
            <a:r>
              <a:rPr lang="en-US" altLang="zh-CN" sz="3200">
                <a:latin typeface="宋体" pitchFamily="2" charset="-122"/>
              </a:rPr>
              <a:t>)</a:t>
            </a:r>
            <a:r>
              <a:rPr lang="zh-CN" altLang="en-US" sz="3200">
                <a:latin typeface="宋体" pitchFamily="2" charset="-122"/>
              </a:rPr>
              <a:t>，看是否混淆偶然与必然、已然与未然，说法绝对等。 </a:t>
            </a:r>
            <a:endParaRPr lang="zh-CN" altLang="en-US" sz="3200" b="0"/>
          </a:p>
        </p:txBody>
      </p:sp>
      <p:sp>
        <p:nvSpPr>
          <p:cNvPr id="40963" name="文本占位符 9218"/>
          <p:cNvSpPr>
            <a:spLocks noChangeArrowheads="1"/>
          </p:cNvSpPr>
          <p:nvPr/>
        </p:nvSpPr>
        <p:spPr bwMode="auto">
          <a:xfrm>
            <a:off x="304800" y="3429000"/>
            <a:ext cx="8686800" cy="1981200"/>
          </a:xfrm>
          <a:prstGeom prst="rect">
            <a:avLst/>
          </a:prstGeom>
          <a:noFill/>
          <a:ln w="9525">
            <a:noFill/>
            <a:miter lim="800000"/>
          </a:ln>
        </p:spPr>
        <p:txBody>
          <a:bodyPr/>
          <a:lstStyle/>
          <a:p>
            <a:pPr marL="342900" indent="-342900">
              <a:spcBef>
                <a:spcPct val="20000"/>
              </a:spcBef>
              <a:buFont typeface="Arial" pitchFamily="34" charset="0"/>
              <a:buChar char="•"/>
            </a:pPr>
            <a:endParaRPr lang="zh-CN" altLang="en-US" sz="4000">
              <a:solidFill>
                <a:srgbClr val="CC0000"/>
              </a:solidFill>
            </a:endParaRPr>
          </a:p>
        </p:txBody>
      </p:sp>
      <p:sp>
        <p:nvSpPr>
          <p:cNvPr id="40964" name="文本占位符 11266"/>
          <p:cNvSpPr>
            <a:spLocks noChangeArrowheads="1"/>
          </p:cNvSpPr>
          <p:nvPr/>
        </p:nvSpPr>
        <p:spPr bwMode="auto">
          <a:xfrm>
            <a:off x="457200" y="4800600"/>
            <a:ext cx="8229600" cy="2057400"/>
          </a:xfrm>
          <a:prstGeom prst="rect">
            <a:avLst/>
          </a:prstGeom>
          <a:noFill/>
          <a:ln w="9525">
            <a:noFill/>
            <a:miter lim="800000"/>
          </a:ln>
        </p:spPr>
        <p:txBody>
          <a:bodyPr/>
          <a:lstStyle/>
          <a:p>
            <a:pPr marL="342900" indent="-342900">
              <a:spcBef>
                <a:spcPct val="20000"/>
              </a:spcBef>
              <a:buFont typeface="Arial" pitchFamily="34" charset="0"/>
              <a:buChar char="•"/>
            </a:pPr>
            <a:endParaRPr lang="zh-CN" altLang="en-US" sz="4000">
              <a:solidFill>
                <a:srgbClr val="CC0000"/>
              </a:solidFill>
            </a:endParaRPr>
          </a:p>
        </p:txBody>
      </p:sp>
    </p:spTree>
  </p:cSld>
  <p:clrMapOvr>
    <a:masterClrMapping/>
  </p:clrMapOvr>
  <p:transition spd="slow">
    <p:cover dir="ld"/>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标题 79873"/>
          <p:cNvSpPr>
            <a:spLocks noGrp="1" noChangeArrowheads="1"/>
          </p:cNvSpPr>
          <p:nvPr>
            <p:ph type="title"/>
          </p:nvPr>
        </p:nvSpPr>
        <p:spPr>
          <a:xfrm>
            <a:off x="642910" y="-357214"/>
            <a:ext cx="7924800" cy="2081234"/>
          </a:xfrm>
        </p:spPr>
        <p:txBody>
          <a:bodyPr>
            <a:normAutofit fontScale="90000"/>
          </a:bodyPr>
          <a:lstStyle/>
          <a:p>
            <a:pPr algn="l"/>
            <a:r>
              <a:rPr lang="en-US" altLang="zh-CN" sz="3600" b="1">
                <a:solidFill>
                  <a:srgbClr val="CC0000"/>
                </a:solidFill>
                <a:latin typeface="微软雅黑"/>
                <a:ea typeface="微软雅黑" charset="-122"/>
                <a:cs typeface="+mn-cs"/>
              </a:rPr>
              <a:t/>
            </a:r>
            <a:br>
              <a:rPr lang="en-US" altLang="zh-CN" sz="3600" b="1">
                <a:solidFill>
                  <a:srgbClr val="CC0000"/>
                </a:solidFill>
                <a:latin typeface="微软雅黑"/>
                <a:ea typeface="微软雅黑" charset="-122"/>
                <a:cs typeface="+mn-cs"/>
              </a:rPr>
            </a:br>
            <a:r>
              <a:rPr lang="en-US" altLang="zh-CN" sz="3600" b="1">
                <a:solidFill>
                  <a:srgbClr val="CC0000"/>
                </a:solidFill>
                <a:latin typeface="微软雅黑"/>
                <a:ea typeface="微软雅黑" charset="-122"/>
                <a:cs typeface="+mn-cs"/>
              </a:rPr>
              <a:t/>
            </a:r>
            <a:br>
              <a:rPr lang="en-US" altLang="zh-CN" sz="3600" b="1">
                <a:solidFill>
                  <a:srgbClr val="CC0000"/>
                </a:solidFill>
                <a:latin typeface="微软雅黑"/>
                <a:ea typeface="微软雅黑" charset="-122"/>
                <a:cs typeface="+mn-cs"/>
              </a:rPr>
            </a:br>
            <a:r>
              <a:rPr lang="en-US" altLang="zh-CN" sz="4100" b="1">
                <a:solidFill>
                  <a:srgbClr val="FF0000"/>
                </a:solidFill>
                <a:latin typeface="微软雅黑"/>
                <a:ea typeface="微软雅黑" charset="-122"/>
                <a:cs typeface="+mn-cs"/>
              </a:rPr>
              <a:t>(2)</a:t>
            </a:r>
            <a:r>
              <a:rPr lang="zh-CN" altLang="en-US" sz="4100" b="1">
                <a:solidFill>
                  <a:srgbClr val="FF0000"/>
                </a:solidFill>
                <a:latin typeface="微软雅黑"/>
                <a:ea typeface="微软雅黑" charset="-122"/>
                <a:cs typeface="+mn-cs"/>
              </a:rPr>
              <a:t>比对关系</a:t>
            </a:r>
            <a:r>
              <a:rPr lang="en-US" altLang="zh-CN" sz="3600" b="1">
                <a:solidFill>
                  <a:srgbClr val="FF0000"/>
                </a:solidFill>
                <a:uFillTx/>
                <a:latin typeface="微软雅黑"/>
                <a:ea typeface="微软雅黑" charset="-122"/>
              </a:rPr>
              <a:t/>
            </a:r>
            <a:br>
              <a:rPr lang="en-US" altLang="zh-CN" sz="3600" b="1">
                <a:solidFill>
                  <a:srgbClr val="FF0000"/>
                </a:solidFill>
                <a:uFillTx/>
                <a:latin typeface="微软雅黑"/>
                <a:ea typeface="微软雅黑" charset="-122"/>
              </a:rPr>
            </a:br>
            <a:r>
              <a:rPr lang="zh-CN" altLang="en-US" sz="3200">
                <a:solidFill>
                  <a:srgbClr val="FF0000"/>
                </a:solidFill>
                <a:latin typeface="宋体" pitchFamily="2" charset="-122"/>
                <a:ea typeface="宋体" pitchFamily="2" charset="-122"/>
              </a:rPr>
              <a:t/>
            </a:r>
            <a:br>
              <a:rPr lang="zh-CN" altLang="en-US" sz="3200">
                <a:solidFill>
                  <a:srgbClr val="FF0000"/>
                </a:solidFill>
                <a:latin typeface="宋体" pitchFamily="2" charset="-122"/>
                <a:ea typeface="宋体" pitchFamily="2" charset="-122"/>
              </a:rPr>
            </a:br>
            <a:endParaRPr lang="zh-CN" altLang="en-US" sz="3200">
              <a:solidFill>
                <a:srgbClr val="FF0000"/>
              </a:solidFill>
              <a:latin typeface="宋体" pitchFamily="2" charset="-122"/>
              <a:ea typeface="宋体" pitchFamily="2" charset="-122"/>
            </a:endParaRPr>
          </a:p>
        </p:txBody>
      </p:sp>
      <p:sp>
        <p:nvSpPr>
          <p:cNvPr id="41986" name="文本占位符 79874"/>
          <p:cNvSpPr>
            <a:spLocks noGrp="1" noChangeArrowheads="1"/>
          </p:cNvSpPr>
          <p:nvPr>
            <p:ph idx="1"/>
          </p:nvPr>
        </p:nvSpPr>
        <p:spPr>
          <a:xfrm>
            <a:off x="533400" y="1618962"/>
            <a:ext cx="8229600" cy="4258310"/>
          </a:xfrm>
        </p:spPr>
        <p:txBody>
          <a:bodyPr>
            <a:noAutofit/>
          </a:bodyPr>
          <a:lstStyle/>
          <a:p>
            <a:pPr indent="431800">
              <a:lnSpc>
                <a:spcPct val="150000"/>
              </a:lnSpc>
              <a:buNone/>
            </a:pPr>
            <a:r>
              <a:rPr lang="en-US" altLang="zh-CN" b="1">
                <a:solidFill>
                  <a:srgbClr val="CC0000"/>
                </a:solidFill>
              </a:rPr>
              <a:t>   </a:t>
            </a:r>
            <a:r>
              <a:rPr lang="zh-CN" altLang="en-US" sz="3200">
                <a:latin typeface="+mn-ea"/>
              </a:rPr>
              <a:t>审查选项有几个分句，分句与分句之间是什么关系，是因果、条件、假设、还是目的等，</a:t>
            </a:r>
            <a:r>
              <a:rPr lang="zh-CN" altLang="en-US" sz="3200">
                <a:latin typeface="+mn-ea"/>
                <a:sym typeface="+mn-ea"/>
              </a:rPr>
              <a:t>看这种关系是否符合原文的句间关系，从而作出正确的判断。</a:t>
            </a:r>
          </a:p>
          <a:p>
            <a:pPr indent="431800">
              <a:lnSpc>
                <a:spcPct val="150000"/>
              </a:lnSpc>
              <a:buNone/>
            </a:pPr>
            <a:r>
              <a:rPr lang="zh-CN" altLang="en-US" sz="3200">
                <a:latin typeface="+mn-ea"/>
                <a:sym typeface="+mn-ea"/>
              </a:rPr>
              <a:t>下面举例说明：</a:t>
            </a:r>
          </a:p>
          <a:p>
            <a:pPr>
              <a:buNone/>
            </a:pPr>
            <a:endParaRPr lang="zh-CN" altLang="en-US">
              <a:latin typeface="+mn-ea"/>
            </a:endParaRPr>
          </a:p>
        </p:txBody>
      </p:sp>
      <p:sp>
        <p:nvSpPr>
          <p:cNvPr id="41987" name="文本占位符 30722"/>
          <p:cNvSpPr>
            <a:spLocks noChangeArrowheads="1"/>
          </p:cNvSpPr>
          <p:nvPr/>
        </p:nvSpPr>
        <p:spPr bwMode="auto">
          <a:xfrm>
            <a:off x="457200" y="4114800"/>
            <a:ext cx="8229600" cy="2438400"/>
          </a:xfrm>
          <a:prstGeom prst="rect">
            <a:avLst/>
          </a:prstGeom>
          <a:noFill/>
          <a:ln w="9525">
            <a:noFill/>
            <a:miter lim="800000"/>
          </a:ln>
        </p:spPr>
        <p:txBody>
          <a:bodyPr/>
          <a:lstStyle/>
          <a:p>
            <a:pPr marL="342900" indent="-342900">
              <a:spcBef>
                <a:spcPct val="20000"/>
              </a:spcBef>
            </a:pPr>
            <a:r>
              <a:rPr lang="en-US" altLang="zh-CN" sz="3200" b="0"/>
              <a:t> </a:t>
            </a:r>
            <a:endParaRPr lang="zh-CN" altLang="en-US" sz="3200"/>
          </a:p>
          <a:p>
            <a:pPr marL="342900" indent="-342900">
              <a:spcBef>
                <a:spcPct val="20000"/>
              </a:spcBef>
            </a:pPr>
            <a:r>
              <a:rPr lang="zh-CN" altLang="en-US" sz="3200"/>
              <a:t>   </a:t>
            </a:r>
          </a:p>
        </p:txBody>
      </p:sp>
    </p:spTree>
  </p:cSld>
  <p:clrMapOvr>
    <a:masterClrMapping/>
  </p:clrMapOvr>
  <p:transition spd="slow">
    <p:cover dir="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41986">
                                            <p:txEl>
                                              <p:pRg st="0" end="0"/>
                                            </p:txEl>
                                          </p:spTgt>
                                        </p:tgtEl>
                                        <p:attrNameLst>
                                          <p:attrName>style.visibility</p:attrName>
                                        </p:attrNameLst>
                                      </p:cBhvr>
                                      <p:to>
                                        <p:strVal val="visible"/>
                                      </p:to>
                                    </p:set>
                                    <p:animEffect transition="in" filter="wipe(down)">
                                      <p:cBhvr>
                                        <p:cTn id="7" dur="580">
                                          <p:stCondLst>
                                            <p:cond delay="0"/>
                                          </p:stCondLst>
                                        </p:cTn>
                                        <p:tgtEl>
                                          <p:spTgt spid="41986">
                                            <p:txEl>
                                              <p:pRg st="0" end="0"/>
                                            </p:txEl>
                                          </p:spTgt>
                                        </p:tgtEl>
                                      </p:cBhvr>
                                    </p:animEffect>
                                    <p:anim calcmode="lin" valueType="num">
                                      <p:cBhvr>
                                        <p:cTn id="8" dur="1822" tmFilter="0,0; 0.14,0.36; 0.43,0.73; 0.71,0.91; 1.0,1.0">
                                          <p:stCondLst>
                                            <p:cond delay="0"/>
                                          </p:stCondLst>
                                        </p:cTn>
                                        <p:tgtEl>
                                          <p:spTgt spid="41986">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1986">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1986">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1986">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1986">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41986">
                                            <p:txEl>
                                              <p:pRg st="0" end="0"/>
                                            </p:txEl>
                                          </p:spTgt>
                                        </p:tgtEl>
                                      </p:cBhvr>
                                      <p:to x="100000" y="60000"/>
                                    </p:animScale>
                                    <p:animScale>
                                      <p:cBhvr>
                                        <p:cTn id="14" dur="166" decel="50000">
                                          <p:stCondLst>
                                            <p:cond delay="676"/>
                                          </p:stCondLst>
                                        </p:cTn>
                                        <p:tgtEl>
                                          <p:spTgt spid="41986">
                                            <p:txEl>
                                              <p:pRg st="0" end="0"/>
                                            </p:txEl>
                                          </p:spTgt>
                                        </p:tgtEl>
                                      </p:cBhvr>
                                      <p:to x="100000" y="100000"/>
                                    </p:animScale>
                                    <p:animScale>
                                      <p:cBhvr>
                                        <p:cTn id="15" dur="26">
                                          <p:stCondLst>
                                            <p:cond delay="1312"/>
                                          </p:stCondLst>
                                        </p:cTn>
                                        <p:tgtEl>
                                          <p:spTgt spid="41986">
                                            <p:txEl>
                                              <p:pRg st="0" end="0"/>
                                            </p:txEl>
                                          </p:spTgt>
                                        </p:tgtEl>
                                      </p:cBhvr>
                                      <p:to x="100000" y="80000"/>
                                    </p:animScale>
                                    <p:animScale>
                                      <p:cBhvr>
                                        <p:cTn id="16" dur="166" decel="50000">
                                          <p:stCondLst>
                                            <p:cond delay="1338"/>
                                          </p:stCondLst>
                                        </p:cTn>
                                        <p:tgtEl>
                                          <p:spTgt spid="41986">
                                            <p:txEl>
                                              <p:pRg st="0" end="0"/>
                                            </p:txEl>
                                          </p:spTgt>
                                        </p:tgtEl>
                                      </p:cBhvr>
                                      <p:to x="100000" y="100000"/>
                                    </p:animScale>
                                    <p:animScale>
                                      <p:cBhvr>
                                        <p:cTn id="17" dur="26">
                                          <p:stCondLst>
                                            <p:cond delay="1642"/>
                                          </p:stCondLst>
                                        </p:cTn>
                                        <p:tgtEl>
                                          <p:spTgt spid="41986">
                                            <p:txEl>
                                              <p:pRg st="0" end="0"/>
                                            </p:txEl>
                                          </p:spTgt>
                                        </p:tgtEl>
                                      </p:cBhvr>
                                      <p:to x="100000" y="90000"/>
                                    </p:animScale>
                                    <p:animScale>
                                      <p:cBhvr>
                                        <p:cTn id="18" dur="166" decel="50000">
                                          <p:stCondLst>
                                            <p:cond delay="1668"/>
                                          </p:stCondLst>
                                        </p:cTn>
                                        <p:tgtEl>
                                          <p:spTgt spid="41986">
                                            <p:txEl>
                                              <p:pRg st="0" end="0"/>
                                            </p:txEl>
                                          </p:spTgt>
                                        </p:tgtEl>
                                      </p:cBhvr>
                                      <p:to x="100000" y="100000"/>
                                    </p:animScale>
                                    <p:animScale>
                                      <p:cBhvr>
                                        <p:cTn id="19" dur="26">
                                          <p:stCondLst>
                                            <p:cond delay="1808"/>
                                          </p:stCondLst>
                                        </p:cTn>
                                        <p:tgtEl>
                                          <p:spTgt spid="41986">
                                            <p:txEl>
                                              <p:pRg st="0" end="0"/>
                                            </p:txEl>
                                          </p:spTgt>
                                        </p:tgtEl>
                                      </p:cBhvr>
                                      <p:to x="100000" y="95000"/>
                                    </p:animScale>
                                    <p:animScale>
                                      <p:cBhvr>
                                        <p:cTn id="20" dur="166" decel="50000">
                                          <p:stCondLst>
                                            <p:cond delay="1834"/>
                                          </p:stCondLst>
                                        </p:cTn>
                                        <p:tgtEl>
                                          <p:spTgt spid="41986">
                                            <p:txEl>
                                              <p:pRg st="0" end="0"/>
                                            </p:txEl>
                                          </p:spTgt>
                                        </p:tgtEl>
                                      </p:cBhvr>
                                      <p:to x="100000" y="100000"/>
                                    </p:animScale>
                                  </p:childTnLst>
                                </p:cTn>
                              </p:par>
                            </p:childTnLst>
                          </p:cTn>
                        </p:par>
                      </p:childTnLst>
                    </p:cTn>
                  </p:par>
                  <p:par>
                    <p:cTn id="21" fill="hold" nodeType="clickPar">
                      <p:stCondLst>
                        <p:cond delay="indefinite"/>
                      </p:stCondLst>
                      <p:childTnLst>
                        <p:par>
                          <p:cTn id="22" fill="hold" nodeType="withGroup">
                            <p:stCondLst>
                              <p:cond delay="indefinite"/>
                            </p:stCondLst>
                          </p:cTn>
                        </p:par>
                        <p:par>
                          <p:cTn id="23" fill="hold" nodeType="afterGroup">
                            <p:stCondLst>
                              <p:cond delay="0"/>
                            </p:stCondLst>
                            <p:childTnLst>
                              <p:par>
                                <p:cTn id="24" presetID="26" presetClass="entr" presetSubtype="0" fill="hold" grpId="0" nodeType="clickEffect">
                                  <p:stCondLst>
                                    <p:cond delay="0"/>
                                  </p:stCondLst>
                                  <p:childTnLst>
                                    <p:set>
                                      <p:cBhvr>
                                        <p:cTn id="25" dur="1" fill="hold">
                                          <p:stCondLst>
                                            <p:cond delay="0"/>
                                          </p:stCondLst>
                                        </p:cTn>
                                        <p:tgtEl>
                                          <p:spTgt spid="41986">
                                            <p:txEl>
                                              <p:pRg st="1" end="1"/>
                                            </p:txEl>
                                          </p:spTgt>
                                        </p:tgtEl>
                                        <p:attrNameLst>
                                          <p:attrName>style.visibility</p:attrName>
                                        </p:attrNameLst>
                                      </p:cBhvr>
                                      <p:to>
                                        <p:strVal val="visible"/>
                                      </p:to>
                                    </p:set>
                                    <p:animEffect transition="in" filter="wipe(down)">
                                      <p:cBhvr>
                                        <p:cTn id="26" dur="580">
                                          <p:stCondLst>
                                            <p:cond delay="0"/>
                                          </p:stCondLst>
                                        </p:cTn>
                                        <p:tgtEl>
                                          <p:spTgt spid="41986">
                                            <p:txEl>
                                              <p:pRg st="1" end="1"/>
                                            </p:txEl>
                                          </p:spTgt>
                                        </p:tgtEl>
                                      </p:cBhvr>
                                    </p:animEffect>
                                    <p:anim calcmode="lin" valueType="num">
                                      <p:cBhvr>
                                        <p:cTn id="27" dur="1822" tmFilter="0,0; 0.14,0.36; 0.43,0.73; 0.71,0.91; 1.0,1.0">
                                          <p:stCondLst>
                                            <p:cond delay="0"/>
                                          </p:stCondLst>
                                        </p:cTn>
                                        <p:tgtEl>
                                          <p:spTgt spid="41986">
                                            <p:txEl>
                                              <p:pRg st="1" end="1"/>
                                            </p:txEl>
                                          </p:spTgt>
                                        </p:tgtEl>
                                        <p:attrNameLst>
                                          <p:attrName>ppt_x</p:attrName>
                                        </p:attrNameLst>
                                      </p:cBhvr>
                                      <p:tavLst>
                                        <p:tav tm="0">
                                          <p:val>
                                            <p:strVal val="#ppt_x-0.25"/>
                                          </p:val>
                                        </p:tav>
                                        <p:tav tm="100000">
                                          <p:val>
                                            <p:strVal val="#ppt_x"/>
                                          </p:val>
                                        </p:tav>
                                      </p:tavLst>
                                    </p:anim>
                                    <p:anim calcmode="lin" valueType="num">
                                      <p:cBhvr>
                                        <p:cTn id="28" dur="664" tmFilter="0.0,0.0; 0.25,0.07; 0.50,0.2; 0.75,0.467; 1.0,1.0">
                                          <p:stCondLst>
                                            <p:cond delay="0"/>
                                          </p:stCondLst>
                                        </p:cTn>
                                        <p:tgtEl>
                                          <p:spTgt spid="41986">
                                            <p:txEl>
                                              <p:pRg st="1" end="1"/>
                                            </p:txEl>
                                          </p:spTgt>
                                        </p:tgtEl>
                                        <p:attrNameLst>
                                          <p:attrName>ppt_y</p:attrName>
                                        </p:attrNameLst>
                                      </p:cBhvr>
                                      <p:tavLst>
                                        <p:tav tm="0" fmla="#ppt_y-sin(pi*$)/3">
                                          <p:val>
                                            <p:fltVal val="0.5"/>
                                          </p:val>
                                        </p:tav>
                                        <p:tav tm="100000">
                                          <p:val>
                                            <p:fltVal val="1"/>
                                          </p:val>
                                        </p:tav>
                                      </p:tavLst>
                                    </p:anim>
                                    <p:anim calcmode="lin" valueType="num">
                                      <p:cBhvr>
                                        <p:cTn id="29" dur="664" tmFilter="0, 0; 0.125,0.2665; 0.25,0.4; 0.375,0.465; 0.5,0.5;  0.625,0.535; 0.75,0.6; 0.875,0.7335; 1,1">
                                          <p:stCondLst>
                                            <p:cond delay="664"/>
                                          </p:stCondLst>
                                        </p:cTn>
                                        <p:tgtEl>
                                          <p:spTgt spid="41986">
                                            <p:txEl>
                                              <p:pRg st="1" end="1"/>
                                            </p:txEl>
                                          </p:spTgt>
                                        </p:tgtEl>
                                        <p:attrNameLst>
                                          <p:attrName>ppt_y</p:attrName>
                                        </p:attrNameLst>
                                      </p:cBhvr>
                                      <p:tavLst>
                                        <p:tav tm="0" fmla="#ppt_y-sin(pi*$)/9">
                                          <p:val>
                                            <p:fltVal val="0"/>
                                          </p:val>
                                        </p:tav>
                                        <p:tav tm="100000">
                                          <p:val>
                                            <p:fltVal val="1"/>
                                          </p:val>
                                        </p:tav>
                                      </p:tavLst>
                                    </p:anim>
                                    <p:anim calcmode="lin" valueType="num">
                                      <p:cBhvr>
                                        <p:cTn id="30" dur="332" tmFilter="0, 0; 0.125,0.2665; 0.25,0.4; 0.375,0.465; 0.5,0.5;  0.625,0.535; 0.75,0.6; 0.875,0.7335; 1,1">
                                          <p:stCondLst>
                                            <p:cond delay="1324"/>
                                          </p:stCondLst>
                                        </p:cTn>
                                        <p:tgtEl>
                                          <p:spTgt spid="41986">
                                            <p:txEl>
                                              <p:pRg st="1" end="1"/>
                                            </p:txEl>
                                          </p:spTgt>
                                        </p:tgtEl>
                                        <p:attrNameLst>
                                          <p:attrName>ppt_y</p:attrName>
                                        </p:attrNameLst>
                                      </p:cBhvr>
                                      <p:tavLst>
                                        <p:tav tm="0" fmla="#ppt_y-sin(pi*$)/27">
                                          <p:val>
                                            <p:fltVal val="0"/>
                                          </p:val>
                                        </p:tav>
                                        <p:tav tm="100000">
                                          <p:val>
                                            <p:fltVal val="1"/>
                                          </p:val>
                                        </p:tav>
                                      </p:tavLst>
                                    </p:anim>
                                    <p:anim calcmode="lin" valueType="num">
                                      <p:cBhvr>
                                        <p:cTn id="31" dur="164" tmFilter="0, 0; 0.125,0.2665; 0.25,0.4; 0.375,0.465; 0.5,0.5;  0.625,0.535; 0.75,0.6; 0.875,0.7335; 1,1">
                                          <p:stCondLst>
                                            <p:cond delay="1656"/>
                                          </p:stCondLst>
                                        </p:cTn>
                                        <p:tgtEl>
                                          <p:spTgt spid="41986">
                                            <p:txEl>
                                              <p:pRg st="1" end="1"/>
                                            </p:txEl>
                                          </p:spTgt>
                                        </p:tgtEl>
                                        <p:attrNameLst>
                                          <p:attrName>ppt_y</p:attrName>
                                        </p:attrNameLst>
                                      </p:cBhvr>
                                      <p:tavLst>
                                        <p:tav tm="0" fmla="#ppt_y-sin(pi*$)/81">
                                          <p:val>
                                            <p:fltVal val="0"/>
                                          </p:val>
                                        </p:tav>
                                        <p:tav tm="100000">
                                          <p:val>
                                            <p:fltVal val="1"/>
                                          </p:val>
                                        </p:tav>
                                      </p:tavLst>
                                    </p:anim>
                                    <p:animScale>
                                      <p:cBhvr>
                                        <p:cTn id="32" dur="26">
                                          <p:stCondLst>
                                            <p:cond delay="650"/>
                                          </p:stCondLst>
                                        </p:cTn>
                                        <p:tgtEl>
                                          <p:spTgt spid="41986">
                                            <p:txEl>
                                              <p:pRg st="1" end="1"/>
                                            </p:txEl>
                                          </p:spTgt>
                                        </p:tgtEl>
                                      </p:cBhvr>
                                      <p:to x="100000" y="60000"/>
                                    </p:animScale>
                                    <p:animScale>
                                      <p:cBhvr>
                                        <p:cTn id="33" dur="166" decel="50000">
                                          <p:stCondLst>
                                            <p:cond delay="676"/>
                                          </p:stCondLst>
                                        </p:cTn>
                                        <p:tgtEl>
                                          <p:spTgt spid="41986">
                                            <p:txEl>
                                              <p:pRg st="1" end="1"/>
                                            </p:txEl>
                                          </p:spTgt>
                                        </p:tgtEl>
                                      </p:cBhvr>
                                      <p:to x="100000" y="100000"/>
                                    </p:animScale>
                                    <p:animScale>
                                      <p:cBhvr>
                                        <p:cTn id="34" dur="26">
                                          <p:stCondLst>
                                            <p:cond delay="1312"/>
                                          </p:stCondLst>
                                        </p:cTn>
                                        <p:tgtEl>
                                          <p:spTgt spid="41986">
                                            <p:txEl>
                                              <p:pRg st="1" end="1"/>
                                            </p:txEl>
                                          </p:spTgt>
                                        </p:tgtEl>
                                      </p:cBhvr>
                                      <p:to x="100000" y="80000"/>
                                    </p:animScale>
                                    <p:animScale>
                                      <p:cBhvr>
                                        <p:cTn id="35" dur="166" decel="50000">
                                          <p:stCondLst>
                                            <p:cond delay="1338"/>
                                          </p:stCondLst>
                                        </p:cTn>
                                        <p:tgtEl>
                                          <p:spTgt spid="41986">
                                            <p:txEl>
                                              <p:pRg st="1" end="1"/>
                                            </p:txEl>
                                          </p:spTgt>
                                        </p:tgtEl>
                                      </p:cBhvr>
                                      <p:to x="100000" y="100000"/>
                                    </p:animScale>
                                    <p:animScale>
                                      <p:cBhvr>
                                        <p:cTn id="36" dur="26">
                                          <p:stCondLst>
                                            <p:cond delay="1642"/>
                                          </p:stCondLst>
                                        </p:cTn>
                                        <p:tgtEl>
                                          <p:spTgt spid="41986">
                                            <p:txEl>
                                              <p:pRg st="1" end="1"/>
                                            </p:txEl>
                                          </p:spTgt>
                                        </p:tgtEl>
                                      </p:cBhvr>
                                      <p:to x="100000" y="90000"/>
                                    </p:animScale>
                                    <p:animScale>
                                      <p:cBhvr>
                                        <p:cTn id="37" dur="166" decel="50000">
                                          <p:stCondLst>
                                            <p:cond delay="1668"/>
                                          </p:stCondLst>
                                        </p:cTn>
                                        <p:tgtEl>
                                          <p:spTgt spid="41986">
                                            <p:txEl>
                                              <p:pRg st="1" end="1"/>
                                            </p:txEl>
                                          </p:spTgt>
                                        </p:tgtEl>
                                      </p:cBhvr>
                                      <p:to x="100000" y="100000"/>
                                    </p:animScale>
                                    <p:animScale>
                                      <p:cBhvr>
                                        <p:cTn id="38" dur="26">
                                          <p:stCondLst>
                                            <p:cond delay="1808"/>
                                          </p:stCondLst>
                                        </p:cTn>
                                        <p:tgtEl>
                                          <p:spTgt spid="41986">
                                            <p:txEl>
                                              <p:pRg st="1" end="1"/>
                                            </p:txEl>
                                          </p:spTgt>
                                        </p:tgtEl>
                                      </p:cBhvr>
                                      <p:to x="100000" y="95000"/>
                                    </p:animScale>
                                    <p:animScale>
                                      <p:cBhvr>
                                        <p:cTn id="39" dur="166" decel="50000">
                                          <p:stCondLst>
                                            <p:cond delay="1834"/>
                                          </p:stCondLst>
                                        </p:cTn>
                                        <p:tgtEl>
                                          <p:spTgt spid="41986">
                                            <p:txEl>
                                              <p:pRg st="1" end="1"/>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6" grpId="0" uiExpand="1"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395288" y="549275"/>
          <a:ext cx="8424862" cy="5486400"/>
        </p:xfrm>
        <a:graphic>
          <a:graphicData uri="http://schemas.openxmlformats.org/drawingml/2006/table">
            <a:tbl>
              <a:tblPr/>
              <a:tblGrid>
                <a:gridCol w="3849687"/>
                <a:gridCol w="4575175"/>
              </a:tblGrid>
              <a:tr h="323850">
                <a:tc>
                  <a:txBody>
                    <a:bodyPr/>
                    <a:lstStyle/>
                    <a:p>
                      <a:pPr marL="0" marR="0" lvl="0" indent="0" algn="ctr" defTabSz="914400" rtl="0" eaLnBrk="1" fontAlgn="base" latinLnBrk="0" hangingPunct="1">
                        <a:lnSpc>
                          <a:spcPct val="150000"/>
                        </a:lnSpc>
                        <a:spcBef>
                          <a:spcPct val="0"/>
                        </a:spcBef>
                        <a:spcAft>
                          <a:spcPct val="0"/>
                        </a:spcAft>
                        <a:buClrTx/>
                        <a:buSzTx/>
                        <a:buFontTx/>
                        <a:buNone/>
                      </a:pPr>
                      <a:r>
                        <a:rPr kumimoji="0" lang="zh-CN" sz="2400" b="1" i="0" u="none" strike="noStrike" cap="none" normalizeH="0" baseline="0" smtClean="0">
                          <a:ln>
                            <a:noFill/>
                          </a:ln>
                          <a:solidFill>
                            <a:schemeClr val="tx1"/>
                          </a:solidFill>
                          <a:effectLst/>
                          <a:latin typeface="Times New Roman" pitchFamily="18" charset="0"/>
                          <a:ea typeface="黑体" panose="02010609060101010101" pitchFamily="49" charset="-122"/>
                        </a:rPr>
                        <a:t>选项</a:t>
                      </a:r>
                      <a:endParaRPr kumimoji="0" lang="zh-CN" sz="2400" b="0" i="0" u="none" strike="noStrike" cap="none" normalizeH="0" baseline="0" smtClean="0">
                        <a:ln>
                          <a:noFill/>
                        </a:ln>
                        <a:solidFill>
                          <a:schemeClr val="tx1"/>
                        </a:solidFill>
                        <a:effectLst/>
                        <a:latin typeface="宋体" pitchFamily="2" charset="-122"/>
                        <a:ea typeface="宋体" pitchFamily="2" charset="-122"/>
                        <a:cs typeface="Courier New" panose="02070309020205020404" pitchFamily="49" charset="0"/>
                      </a:endParaRPr>
                    </a:p>
                  </a:txBody>
                  <a:tcPr marL="40410" marR="4041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50000"/>
                        </a:lnSpc>
                        <a:spcBef>
                          <a:spcPct val="0"/>
                        </a:spcBef>
                        <a:spcAft>
                          <a:spcPct val="0"/>
                        </a:spcAft>
                        <a:buClrTx/>
                        <a:buSzTx/>
                        <a:buFontTx/>
                        <a:buNone/>
                      </a:pPr>
                      <a:r>
                        <a:rPr kumimoji="0" lang="zh-CN" sz="2400" b="1" i="0" u="none" strike="noStrike" cap="none" normalizeH="0" baseline="0" smtClean="0">
                          <a:ln>
                            <a:noFill/>
                          </a:ln>
                          <a:solidFill>
                            <a:schemeClr val="tx1"/>
                          </a:solidFill>
                          <a:effectLst/>
                          <a:latin typeface="Times New Roman" pitchFamily="18" charset="0"/>
                          <a:ea typeface="黑体" panose="02010609060101010101" pitchFamily="49" charset="-122"/>
                        </a:rPr>
                        <a:t>原文</a:t>
                      </a:r>
                      <a:endParaRPr kumimoji="0" lang="zh-CN" sz="2400" b="0" i="0" u="none" strike="noStrike" cap="none" normalizeH="0" baseline="0" smtClean="0">
                        <a:ln>
                          <a:noFill/>
                        </a:ln>
                        <a:solidFill>
                          <a:schemeClr val="tx1"/>
                        </a:solidFill>
                        <a:effectLst/>
                        <a:latin typeface="宋体" pitchFamily="2" charset="-122"/>
                        <a:ea typeface="宋体" pitchFamily="2" charset="-122"/>
                        <a:cs typeface="Courier New" panose="02070309020205020404" pitchFamily="49" charset="0"/>
                      </a:endParaRPr>
                    </a:p>
                  </a:txBody>
                  <a:tcPr marL="40410" marR="4041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586038">
                <a:tc>
                  <a:txBody>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1" i="0" u="none" strike="noStrike" cap="none" normalizeH="0" baseline="0" smtClean="0">
                          <a:ln>
                            <a:noFill/>
                          </a:ln>
                          <a:solidFill>
                            <a:schemeClr val="tx1"/>
                          </a:solidFill>
                          <a:effectLst/>
                          <a:latin typeface="Times New Roman" pitchFamily="18" charset="0"/>
                          <a:ea typeface="黑体" panose="02010609060101010101" pitchFamily="49" charset="-122"/>
                        </a:rPr>
                        <a:t>(2017·</a:t>
                      </a:r>
                      <a:r>
                        <a:rPr kumimoji="0" lang="zh-CN" sz="2400" b="1" i="0" u="none" strike="noStrike" cap="none" normalizeH="0" baseline="0" smtClean="0">
                          <a:ln>
                            <a:noFill/>
                          </a:ln>
                          <a:solidFill>
                            <a:schemeClr val="tx1"/>
                          </a:solidFill>
                          <a:effectLst/>
                          <a:latin typeface="Times New Roman" pitchFamily="18" charset="0"/>
                          <a:ea typeface="黑体" panose="02010609060101010101" pitchFamily="49" charset="-122"/>
                        </a:rPr>
                        <a:t>全国卷</a:t>
                      </a:r>
                      <a:r>
                        <a:rPr kumimoji="0" lang="zh-CN" altLang="zh-CN" sz="2400" b="1" i="0" u="none" strike="noStrike" cap="none" normalizeH="0" baseline="0" smtClean="0">
                          <a:ln>
                            <a:noFill/>
                          </a:ln>
                          <a:solidFill>
                            <a:schemeClr val="tx1"/>
                          </a:solidFill>
                          <a:effectLst/>
                          <a:latin typeface="Times New Roman" pitchFamily="18" charset="0"/>
                          <a:ea typeface="宋体" pitchFamily="2" charset="-122"/>
                        </a:rPr>
                        <a:t>Ⅱ</a:t>
                      </a:r>
                      <a:r>
                        <a:rPr kumimoji="0" lang="zh-CN" sz="2400" b="1" i="0" u="none" strike="noStrike" cap="none" normalizeH="0" baseline="0" smtClean="0">
                          <a:ln>
                            <a:noFill/>
                          </a:ln>
                          <a:solidFill>
                            <a:schemeClr val="tx1"/>
                          </a:solidFill>
                          <a:effectLst/>
                          <a:latin typeface="Times New Roman" pitchFamily="18" charset="0"/>
                          <a:ea typeface="黑体" panose="02010609060101010101" pitchFamily="49" charset="-122"/>
                        </a:rPr>
                        <a:t>，</a:t>
                      </a:r>
                      <a:r>
                        <a:rPr kumimoji="0" lang="en-US" altLang="zh-CN" sz="2400" b="1" i="0" u="none" strike="noStrike" cap="none" normalizeH="0" baseline="0" smtClean="0">
                          <a:ln>
                            <a:noFill/>
                          </a:ln>
                          <a:solidFill>
                            <a:schemeClr val="tx1"/>
                          </a:solidFill>
                          <a:effectLst/>
                          <a:latin typeface="Times New Roman" pitchFamily="18" charset="0"/>
                          <a:ea typeface="黑体" panose="02010609060101010101" pitchFamily="49" charset="-122"/>
                        </a:rPr>
                        <a:t>T1</a:t>
                      </a:r>
                      <a:r>
                        <a:rPr kumimoji="0" lang="zh-CN" sz="2400" b="1" i="0" u="none" strike="noStrike" cap="none" normalizeH="0" baseline="0" smtClean="0">
                          <a:ln>
                            <a:noFill/>
                          </a:ln>
                          <a:solidFill>
                            <a:schemeClr val="tx1"/>
                          </a:solidFill>
                          <a:effectLst/>
                          <a:latin typeface="Times New Roman" pitchFamily="18" charset="0"/>
                          <a:ea typeface="黑体" panose="02010609060101010101" pitchFamily="49" charset="-122"/>
                        </a:rPr>
                        <a:t>－</a:t>
                      </a:r>
                      <a:r>
                        <a:rPr kumimoji="0" lang="en-US" altLang="zh-CN" sz="2400" b="1" i="0" u="none" strike="noStrike" cap="none" normalizeH="0" baseline="0" smtClean="0">
                          <a:ln>
                            <a:noFill/>
                          </a:ln>
                          <a:solidFill>
                            <a:schemeClr val="tx1"/>
                          </a:solidFill>
                          <a:effectLst/>
                          <a:latin typeface="Times New Roman" pitchFamily="18" charset="0"/>
                          <a:ea typeface="黑体" panose="02010609060101010101" pitchFamily="49" charset="-122"/>
                        </a:rPr>
                        <a:t>D)</a:t>
                      </a:r>
                    </a:p>
                    <a:p>
                      <a:pPr marL="0" marR="0" lvl="0" indent="0" algn="l" defTabSz="914400" rtl="0" eaLnBrk="1" fontAlgn="base" latinLnBrk="0" hangingPunct="1">
                        <a:lnSpc>
                          <a:spcPct val="150000"/>
                        </a:lnSpc>
                        <a:spcBef>
                          <a:spcPct val="0"/>
                        </a:spcBef>
                        <a:spcAft>
                          <a:spcPct val="0"/>
                        </a:spcAft>
                        <a:buClrTx/>
                        <a:buSzTx/>
                        <a:buFontTx/>
                        <a:buNone/>
                      </a:pPr>
                      <a:r>
                        <a:rPr kumimoji="0" lang="zh-CN" sz="2400" b="1" i="0" u="none" strike="noStrike" cap="none" normalizeH="0" baseline="0" smtClean="0">
                          <a:ln>
                            <a:noFill/>
                          </a:ln>
                          <a:solidFill>
                            <a:schemeClr val="tx1"/>
                          </a:solidFill>
                          <a:effectLst/>
                          <a:latin typeface="Times New Roman" pitchFamily="18" charset="0"/>
                          <a:ea typeface="宋体" pitchFamily="2" charset="-122"/>
                          <a:cs typeface="Times New Roman" panose="02020603050405020304" pitchFamily="18" charset="0"/>
                        </a:rPr>
                        <a:t>中外文明交融推动瓷器从单色走向多彩，从而推动了当时的社会向多元转型。</a:t>
                      </a:r>
                      <a:endParaRPr kumimoji="0" lang="zh-CN" sz="2400" b="0" i="0" u="none" strike="noStrike" cap="none" normalizeH="0" baseline="0" smtClean="0">
                        <a:ln>
                          <a:noFill/>
                        </a:ln>
                        <a:solidFill>
                          <a:schemeClr val="tx1"/>
                        </a:solidFill>
                        <a:effectLst/>
                        <a:latin typeface="宋体" pitchFamily="2" charset="-122"/>
                        <a:ea typeface="宋体" pitchFamily="2" charset="-122"/>
                        <a:cs typeface="Courier New" panose="02070309020205020404" pitchFamily="49" charset="0"/>
                      </a:endParaRPr>
                    </a:p>
                  </a:txBody>
                  <a:tcPr marL="40410" marR="4041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50000"/>
                        </a:lnSpc>
                        <a:spcBef>
                          <a:spcPct val="0"/>
                        </a:spcBef>
                        <a:spcAft>
                          <a:spcPct val="0"/>
                        </a:spcAft>
                        <a:buClrTx/>
                        <a:buSzTx/>
                        <a:buFontTx/>
                        <a:buNone/>
                      </a:pPr>
                      <a:r>
                        <a:rPr kumimoji="0" lang="zh-CN" sz="2400" b="1" i="0" u="none" strike="noStrike" cap="none" normalizeH="0" baseline="0" smtClean="0">
                          <a:ln>
                            <a:noFill/>
                          </a:ln>
                          <a:solidFill>
                            <a:schemeClr val="tx1"/>
                          </a:solidFill>
                          <a:effectLst/>
                          <a:latin typeface="Times New Roman" pitchFamily="18" charset="0"/>
                          <a:ea typeface="楷体_GB2312" pitchFamily="49" charset="-122"/>
                        </a:rPr>
                        <a:t>正是中外文明的交融，成功推动了中国瓷器从单色走向多彩的转型，青花瓷以独特方式昭示了明代文化的演变过程，成为中国传统社会从单一走向多元的例证。</a:t>
                      </a:r>
                      <a:endParaRPr kumimoji="0" lang="zh-CN" sz="2400" b="0" i="0" u="none" strike="noStrike" cap="none" normalizeH="0" baseline="0" smtClean="0">
                        <a:ln>
                          <a:noFill/>
                        </a:ln>
                        <a:solidFill>
                          <a:schemeClr val="tx1"/>
                        </a:solidFill>
                        <a:effectLst/>
                        <a:latin typeface="宋体" pitchFamily="2" charset="-122"/>
                        <a:ea typeface="宋体" pitchFamily="2" charset="-122"/>
                        <a:cs typeface="Courier New" panose="02070309020205020404" pitchFamily="49" charset="0"/>
                      </a:endParaRPr>
                    </a:p>
                  </a:txBody>
                  <a:tcPr marL="40410" marR="4041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616075">
                <a:tc gridSpan="2">
                  <a:txBody>
                    <a:bodyPr/>
                    <a:lstStyle/>
                    <a:p>
                      <a:pPr marL="0" marR="0" lvl="0" indent="0" algn="l" defTabSz="914400" rtl="0" eaLnBrk="1" fontAlgn="base" latinLnBrk="0" hangingPunct="1">
                        <a:lnSpc>
                          <a:spcPct val="150000"/>
                        </a:lnSpc>
                        <a:spcBef>
                          <a:spcPct val="0"/>
                        </a:spcBef>
                        <a:spcAft>
                          <a:spcPct val="0"/>
                        </a:spcAft>
                        <a:buClrTx/>
                        <a:buSzTx/>
                        <a:buFontTx/>
                        <a:buNone/>
                      </a:pPr>
                      <a:r>
                        <a:rPr kumimoji="0" lang="zh-CN" sz="2400" b="1" i="0" u="none" strike="noStrike" cap="none" normalizeH="0" baseline="0" smtClean="0">
                          <a:ln>
                            <a:noFill/>
                          </a:ln>
                          <a:solidFill>
                            <a:schemeClr val="tx1"/>
                          </a:solidFill>
                          <a:effectLst/>
                          <a:latin typeface="Times New Roman" pitchFamily="18" charset="0"/>
                          <a:ea typeface="黑体" panose="02010609060101010101" pitchFamily="49" charset="-122"/>
                        </a:rPr>
                        <a:t>分析：</a:t>
                      </a:r>
                      <a:r>
                        <a:rPr kumimoji="0" lang="zh-CN" sz="2400" b="1" i="0" u="none" strike="noStrike" cap="none" normalizeH="0" baseline="0" smtClean="0">
                          <a:ln>
                            <a:noFill/>
                          </a:ln>
                          <a:solidFill>
                            <a:schemeClr val="tx1"/>
                          </a:solidFill>
                          <a:effectLst/>
                          <a:latin typeface="Times New Roman" pitchFamily="18" charset="0"/>
                          <a:ea typeface="仿宋_GB2312" pitchFamily="49" charset="-122"/>
                        </a:rPr>
                        <a:t>原文的前半部分与选项的前半句表述一致，原文的后半部分与选项表达内容不一致，原文内容表达的是</a:t>
                      </a:r>
                      <a:r>
                        <a:rPr kumimoji="0" lang="en-US" sz="2400" b="1" i="0" u="none" strike="noStrike" cap="none" normalizeH="0" baseline="0" smtClean="0">
                          <a:ln>
                            <a:noFill/>
                          </a:ln>
                          <a:solidFill>
                            <a:schemeClr val="tx1"/>
                          </a:solidFill>
                          <a:effectLst/>
                          <a:latin typeface="Times New Roman" pitchFamily="18" charset="0"/>
                          <a:ea typeface="宋体" pitchFamily="2" charset="-122"/>
                          <a:cs typeface="Courier New" panose="02070309020205020404" pitchFamily="49" charset="0"/>
                        </a:rPr>
                        <a:t>“</a:t>
                      </a:r>
                      <a:r>
                        <a:rPr kumimoji="0" lang="en-US" altLang="zh-CN" sz="2400" b="1" i="0" u="none" strike="noStrike" cap="none" normalizeH="0" baseline="0" smtClean="0">
                          <a:ln>
                            <a:noFill/>
                          </a:ln>
                          <a:solidFill>
                            <a:schemeClr val="tx1"/>
                          </a:solidFill>
                          <a:effectLst/>
                          <a:latin typeface="Times New Roman" pitchFamily="18" charset="0"/>
                          <a:ea typeface="仿宋_GB2312" pitchFamily="49" charset="-122"/>
                        </a:rPr>
                        <a:t>(</a:t>
                      </a:r>
                      <a:r>
                        <a:rPr kumimoji="0" lang="zh-CN" sz="2400" b="1" i="0" u="none" strike="noStrike" cap="none" normalizeH="0" baseline="0" smtClean="0">
                          <a:ln>
                            <a:noFill/>
                          </a:ln>
                          <a:solidFill>
                            <a:schemeClr val="tx1"/>
                          </a:solidFill>
                          <a:effectLst/>
                          <a:latin typeface="Times New Roman" pitchFamily="18" charset="0"/>
                          <a:ea typeface="仿宋_GB2312" pitchFamily="49" charset="-122"/>
                        </a:rPr>
                        <a:t>青花瓷</a:t>
                      </a:r>
                      <a:r>
                        <a:rPr kumimoji="0" lang="en-US" altLang="zh-CN" sz="2400" b="1" i="0" u="none" strike="noStrike" cap="none" normalizeH="0" baseline="0" smtClean="0">
                          <a:ln>
                            <a:noFill/>
                          </a:ln>
                          <a:solidFill>
                            <a:schemeClr val="tx1"/>
                          </a:solidFill>
                          <a:effectLst/>
                          <a:latin typeface="Times New Roman" pitchFamily="18" charset="0"/>
                          <a:ea typeface="仿宋_GB2312" pitchFamily="49" charset="-122"/>
                        </a:rPr>
                        <a:t>)</a:t>
                      </a:r>
                      <a:r>
                        <a:rPr kumimoji="0" lang="zh-CN" sz="2400" b="1" i="0" u="none" strike="noStrike" cap="none" normalizeH="0" baseline="0" smtClean="0">
                          <a:ln>
                            <a:noFill/>
                          </a:ln>
                          <a:solidFill>
                            <a:schemeClr val="tx1"/>
                          </a:solidFill>
                          <a:effectLst/>
                          <a:latin typeface="Times New Roman" pitchFamily="18" charset="0"/>
                          <a:ea typeface="仿宋_GB2312" pitchFamily="49" charset="-122"/>
                        </a:rPr>
                        <a:t>成为中国传统社会从单一走向多元的例证</a:t>
                      </a:r>
                      <a:r>
                        <a:rPr kumimoji="0" lang="en-US" sz="2400" b="1" i="0" u="none" strike="noStrike" cap="none" normalizeH="0" baseline="0" smtClean="0">
                          <a:ln>
                            <a:noFill/>
                          </a:ln>
                          <a:solidFill>
                            <a:schemeClr val="tx1"/>
                          </a:solidFill>
                          <a:effectLst/>
                          <a:latin typeface="Times New Roman" pitchFamily="18" charset="0"/>
                          <a:ea typeface="宋体" pitchFamily="2" charset="-122"/>
                          <a:cs typeface="Courier New" panose="02070309020205020404" pitchFamily="49" charset="0"/>
                        </a:rPr>
                        <a:t>”</a:t>
                      </a:r>
                      <a:r>
                        <a:rPr kumimoji="0" lang="zh-CN" sz="2400" b="1" i="0" u="none" strike="noStrike" cap="none" normalizeH="0" baseline="0" smtClean="0">
                          <a:ln>
                            <a:noFill/>
                          </a:ln>
                          <a:solidFill>
                            <a:schemeClr val="tx1"/>
                          </a:solidFill>
                          <a:effectLst/>
                          <a:latin typeface="Times New Roman" pitchFamily="18" charset="0"/>
                          <a:ea typeface="仿宋_GB2312" pitchFamily="49" charset="-122"/>
                        </a:rPr>
                        <a:t>，而不是推动社会转型的原因。</a:t>
                      </a:r>
                      <a:endParaRPr kumimoji="0" lang="zh-CN" sz="2400" b="0" i="0" u="none" strike="noStrike" cap="none" normalizeH="0" baseline="0" smtClean="0">
                        <a:ln>
                          <a:noFill/>
                        </a:ln>
                        <a:solidFill>
                          <a:schemeClr val="tx1"/>
                        </a:solidFill>
                        <a:effectLst/>
                        <a:latin typeface="宋体" pitchFamily="2" charset="-122"/>
                        <a:ea typeface="宋体" pitchFamily="2" charset="-122"/>
                        <a:cs typeface="Courier New" panose="02070309020205020404" pitchFamily="49" charset="0"/>
                      </a:endParaRPr>
                    </a:p>
                  </a:txBody>
                  <a:tcPr marL="40410" marR="4041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a:p>
                  </a:txBody>
                  <a:tcPr/>
                </a:tc>
              </a:tr>
            </a:tbl>
          </a:graphicData>
        </a:graphic>
      </p:graphicFrame>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标题 35841"/>
          <p:cNvSpPr>
            <a:spLocks noGrp="1" noChangeArrowheads="1"/>
          </p:cNvSpPr>
          <p:nvPr>
            <p:ph type="title"/>
          </p:nvPr>
        </p:nvSpPr>
        <p:spPr>
          <a:xfrm>
            <a:off x="971600" y="0"/>
            <a:ext cx="8458200" cy="1203348"/>
          </a:xfrm>
        </p:spPr>
        <p:txBody>
          <a:bodyPr/>
          <a:lstStyle/>
          <a:p>
            <a:r>
              <a:rPr lang="en-US" altLang="zh-CN" sz="3700" b="1">
                <a:solidFill>
                  <a:srgbClr val="FF0000"/>
                </a:solidFill>
                <a:latin typeface="微软雅黑"/>
                <a:ea typeface="微软雅黑" charset="-122"/>
                <a:cs typeface="+mn-cs"/>
              </a:rPr>
              <a:t>(3)</a:t>
            </a:r>
            <a:r>
              <a:rPr lang="zh-CN" altLang="en-US" sz="3700" b="1">
                <a:solidFill>
                  <a:srgbClr val="FF0000"/>
                </a:solidFill>
                <a:latin typeface="微软雅黑"/>
                <a:ea typeface="微软雅黑" charset="-122"/>
                <a:cs typeface="+mn-cs"/>
              </a:rPr>
              <a:t>比对结论</a:t>
            </a:r>
          </a:p>
        </p:txBody>
      </p:sp>
      <p:sp>
        <p:nvSpPr>
          <p:cNvPr id="45058" name="文本占位符 35842"/>
          <p:cNvSpPr>
            <a:spLocks noGrp="1" noChangeArrowheads="1"/>
          </p:cNvSpPr>
          <p:nvPr>
            <p:ph idx="1"/>
          </p:nvPr>
        </p:nvSpPr>
        <p:spPr>
          <a:xfrm>
            <a:off x="457200" y="1142984"/>
            <a:ext cx="8229600" cy="6096016"/>
          </a:xfrm>
        </p:spPr>
        <p:txBody>
          <a:bodyPr/>
          <a:lstStyle/>
          <a:p>
            <a:pPr>
              <a:lnSpc>
                <a:spcPct val="140000"/>
              </a:lnSpc>
              <a:buNone/>
            </a:pPr>
            <a:r>
              <a:rPr lang="en-US" altLang="zh-CN" smtClean="0">
                <a:latin typeface="+mn-ea"/>
              </a:rPr>
              <a:t>      </a:t>
            </a:r>
            <a:r>
              <a:rPr lang="zh-CN" altLang="en-US" smtClean="0">
                <a:latin typeface="+mn-ea"/>
              </a:rPr>
              <a:t>对</a:t>
            </a:r>
            <a:r>
              <a:rPr lang="zh-CN" altLang="en-US">
                <a:latin typeface="+mn-ea"/>
              </a:rPr>
              <a:t>完整的推断形式的表述，一看所述原因或条件文中是否有依据，二看所述结果</a:t>
            </a:r>
            <a:r>
              <a:rPr lang="en-US" altLang="zh-CN">
                <a:latin typeface="+mn-ea"/>
              </a:rPr>
              <a:t>(</a:t>
            </a:r>
            <a:r>
              <a:rPr lang="zh-CN" altLang="en-US">
                <a:latin typeface="+mn-ea"/>
              </a:rPr>
              <a:t>结论</a:t>
            </a:r>
            <a:r>
              <a:rPr lang="en-US" altLang="zh-CN">
                <a:latin typeface="+mn-ea"/>
              </a:rPr>
              <a:t>)</a:t>
            </a:r>
            <a:r>
              <a:rPr lang="zh-CN" altLang="en-US">
                <a:latin typeface="+mn-ea"/>
              </a:rPr>
              <a:t>文中是否有依据，三看原因或条件与结果或结论之间是否有合理的逻辑关系。</a:t>
            </a:r>
            <a:endParaRPr lang="en-US" altLang="zh-CN">
              <a:latin typeface="+mn-ea"/>
            </a:endParaRPr>
          </a:p>
          <a:p>
            <a:pPr>
              <a:lnSpc>
                <a:spcPct val="140000"/>
              </a:lnSpc>
              <a:buNone/>
            </a:pPr>
            <a:r>
              <a:rPr lang="zh-CN" altLang="en-US" smtClean="0">
                <a:latin typeface="+mn-ea"/>
              </a:rPr>
              <a:t>      对</a:t>
            </a:r>
            <a:r>
              <a:rPr lang="zh-CN" altLang="en-US">
                <a:latin typeface="+mn-ea"/>
              </a:rPr>
              <a:t>只是一个判断句的表述，一看文中是否提供了现成的结论，二看结论是否符合客观事实与逻辑事理。</a:t>
            </a:r>
            <a:r>
              <a:rPr lang="zh-CN" altLang="en-US">
                <a:latin typeface="+mn-ea"/>
                <a:sym typeface="+mn-ea"/>
              </a:rPr>
              <a:t>既然是推断想象，“这个结论”在文中往往没有直接提供，而是要依托文本进行分析和判断。</a:t>
            </a:r>
            <a:endParaRPr lang="zh-CN" altLang="en-US">
              <a:latin typeface="+mn-ea"/>
            </a:endParaRPr>
          </a:p>
          <a:p>
            <a:endParaRPr lang="zh-CN" altLang="en-US">
              <a:latin typeface="+mn-ea"/>
            </a:endParaRPr>
          </a:p>
        </p:txBody>
      </p:sp>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5058">
                                            <p:txEl>
                                              <p:pRg st="0" end="0"/>
                                            </p:txEl>
                                          </p:spTgt>
                                        </p:tgtEl>
                                        <p:attrNameLst>
                                          <p:attrName>style.visibility</p:attrName>
                                        </p:attrNameLst>
                                      </p:cBhvr>
                                      <p:to>
                                        <p:strVal val="visible"/>
                                      </p:to>
                                    </p:set>
                                    <p:animEffect transition="in" filter="fade">
                                      <p:cBhvr>
                                        <p:cTn id="7" dur="1000"/>
                                        <p:tgtEl>
                                          <p:spTgt spid="45058">
                                            <p:txEl>
                                              <p:pRg st="0" end="0"/>
                                            </p:txEl>
                                          </p:spTgt>
                                        </p:tgtEl>
                                      </p:cBhvr>
                                    </p:animEffect>
                                    <p:anim calcmode="lin" valueType="num">
                                      <p:cBhvr>
                                        <p:cTn id="8" dur="1000" fill="hold"/>
                                        <p:tgtEl>
                                          <p:spTgt spid="45058">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5058">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indefinite"/>
                            </p:stCondLst>
                          </p:cTn>
                        </p:par>
                        <p:par>
                          <p:cTn id="12" fill="hold" nodeType="afterGroup">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45058">
                                            <p:txEl>
                                              <p:pRg st="1" end="1"/>
                                            </p:txEl>
                                          </p:spTgt>
                                        </p:tgtEl>
                                        <p:attrNameLst>
                                          <p:attrName>style.visibility</p:attrName>
                                        </p:attrNameLst>
                                      </p:cBhvr>
                                      <p:to>
                                        <p:strVal val="visible"/>
                                      </p:to>
                                    </p:set>
                                    <p:animEffect transition="in" filter="fade">
                                      <p:cBhvr>
                                        <p:cTn id="15" dur="1000"/>
                                        <p:tgtEl>
                                          <p:spTgt spid="45058">
                                            <p:txEl>
                                              <p:pRg st="1" end="1"/>
                                            </p:txEl>
                                          </p:spTgt>
                                        </p:tgtEl>
                                      </p:cBhvr>
                                    </p:animEffect>
                                    <p:anim calcmode="lin" valueType="num">
                                      <p:cBhvr>
                                        <p:cTn id="16" dur="1000" fill="hold"/>
                                        <p:tgtEl>
                                          <p:spTgt spid="45058">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45058">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58" grpId="0" uiExpand="1"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TextBox 1"/>
          <p:cNvSpPr txBox="1">
            <a:spLocks noChangeArrowheads="1"/>
          </p:cNvSpPr>
          <p:nvPr/>
        </p:nvSpPr>
        <p:spPr bwMode="auto">
          <a:xfrm>
            <a:off x="107504" y="-99392"/>
            <a:ext cx="7858125" cy="2214880"/>
          </a:xfrm>
          <a:prstGeom prst="rect">
            <a:avLst/>
          </a:prstGeom>
          <a:noFill/>
          <a:ln w="9525">
            <a:noFill/>
            <a:miter lim="800000"/>
          </a:ln>
        </p:spPr>
        <p:txBody>
          <a:bodyPr wrap="square">
            <a:spAutoFit/>
          </a:bodyPr>
          <a:lstStyle/>
          <a:p>
            <a:pPr>
              <a:lnSpc>
                <a:spcPct val="200000"/>
              </a:lnSpc>
            </a:pPr>
            <a:r>
              <a:rPr lang="en-US" altLang="zh-CN" sz="3700" b="1">
                <a:solidFill>
                  <a:schemeClr val="tx1"/>
                </a:solidFill>
                <a:uFillTx/>
                <a:latin typeface="微软雅黑"/>
                <a:ea typeface="微软雅黑" charset="-122"/>
              </a:rPr>
              <a:t>3</a:t>
            </a:r>
            <a:r>
              <a:rPr lang="zh-CN" altLang="en-US" sz="3700" b="1">
                <a:solidFill>
                  <a:schemeClr val="tx1"/>
                </a:solidFill>
                <a:uFillTx/>
                <a:latin typeface="微软雅黑"/>
                <a:ea typeface="微软雅黑" charset="-122"/>
              </a:rPr>
              <a:t>、选择题干扰项的</a:t>
            </a:r>
            <a:r>
              <a:rPr lang="zh-CN" altLang="zh-CN" sz="3700" b="1">
                <a:solidFill>
                  <a:schemeClr val="tx1"/>
                </a:solidFill>
                <a:uFillTx/>
                <a:latin typeface="微软雅黑"/>
                <a:ea typeface="微软雅黑" charset="-122"/>
                <a:sym typeface="+mn-ea"/>
              </a:rPr>
              <a:t>命题陷阱</a:t>
            </a:r>
          </a:p>
          <a:p>
            <a:pPr>
              <a:lnSpc>
                <a:spcPct val="200000"/>
              </a:lnSpc>
            </a:pPr>
            <a:r>
              <a:rPr lang="zh-CN" altLang="en-US" sz="3200" b="1">
                <a:latin typeface="Calibri" pitchFamily="34" charset="0"/>
              </a:rPr>
              <a:t>       </a:t>
            </a:r>
            <a:endParaRPr lang="zh-CN" altLang="en-US" sz="2400">
              <a:latin typeface="Calibri" pitchFamily="34" charset="0"/>
            </a:endParaRPr>
          </a:p>
        </p:txBody>
      </p:sp>
      <p:sp>
        <p:nvSpPr>
          <p:cNvPr id="2" name="文本框 1"/>
          <p:cNvSpPr txBox="1"/>
          <p:nvPr/>
        </p:nvSpPr>
        <p:spPr>
          <a:xfrm>
            <a:off x="607621" y="1320246"/>
            <a:ext cx="7560840" cy="5262245"/>
          </a:xfrm>
          <a:prstGeom prst="rect">
            <a:avLst/>
          </a:prstGeom>
          <a:noFill/>
        </p:spPr>
        <p:txBody>
          <a:bodyPr wrap="square" rtlCol="0">
            <a:spAutoFit/>
          </a:bodyPr>
          <a:lstStyle/>
          <a:p>
            <a:pPr indent="457200">
              <a:lnSpc>
                <a:spcPct val="150000"/>
              </a:lnSpc>
            </a:pPr>
            <a:r>
              <a:rPr lang="zh-CN" altLang="en-US" sz="3200" b="1">
                <a:latin typeface="宋体" pitchFamily="2" charset="-122"/>
                <a:ea typeface="宋体" pitchFamily="2" charset="-122"/>
              </a:rPr>
              <a:t>语言是信息的载体，高考对处理信息能力的考查都要</a:t>
            </a:r>
            <a:r>
              <a:rPr lang="zh-CN" altLang="en-US" sz="3200" b="1" smtClean="0">
                <a:latin typeface="宋体" pitchFamily="2" charset="-122"/>
                <a:ea typeface="宋体" pitchFamily="2" charset="-122"/>
              </a:rPr>
              <a:t>落实在</a:t>
            </a:r>
            <a:r>
              <a:rPr lang="zh-CN" altLang="en-US" sz="3200" b="1">
                <a:latin typeface="宋体" pitchFamily="2" charset="-122"/>
                <a:ea typeface="宋体" pitchFamily="2" charset="-122"/>
              </a:rPr>
              <a:t>语言上，因此高考题设置选项，往往具有迷惑性，善于识破选项陷阱，无疑是提高答题准确率的关键。</a:t>
            </a:r>
          </a:p>
          <a:p>
            <a:pPr indent="457200">
              <a:lnSpc>
                <a:spcPct val="150000"/>
              </a:lnSpc>
            </a:pPr>
            <a:r>
              <a:rPr lang="zh-CN" altLang="zh-CN" sz="3200" b="1" kern="100" noProof="0">
                <a:ln>
                  <a:noFill/>
                </a:ln>
                <a:effectLst/>
                <a:uLnTx/>
                <a:uFillTx/>
                <a:latin typeface="Times New Roman"/>
                <a:ea typeface="宋体" pitchFamily="2" charset="-122"/>
                <a:cs typeface="Times New Roman" panose="02020603050405020304"/>
                <a:sym typeface="+mn-ea"/>
              </a:rPr>
              <a:t>因此应让学生明白命题者设置选项所运用的六大手段及错误选项的九大陷阱，以便帮助学生准确的进行判断。</a:t>
            </a:r>
            <a:endParaRPr lang="zh-CN" altLang="en-US" sz="3200">
              <a:latin typeface="宋体" pitchFamily="2" charset="-122"/>
              <a:ea typeface="宋体"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p15="http://schemas.microsoft.com/office/powerpoint/2012/main"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矩形 1"/>
          <p:cNvSpPr/>
          <p:nvPr/>
        </p:nvSpPr>
        <p:spPr>
          <a:xfrm>
            <a:off x="400050" y="-41275"/>
            <a:ext cx="8493125" cy="645160"/>
          </a:xfrm>
          <a:prstGeom prst="rect">
            <a:avLst/>
          </a:prstGeom>
          <a:noFill/>
          <a:ln w="9525">
            <a:noFill/>
          </a:ln>
        </p:spPr>
        <p:txBody>
          <a:bodyPr>
            <a:spAutoFit/>
          </a:bodyPr>
          <a:lstStyle/>
          <a:p>
            <a:pPr algn="ctr">
              <a:lnSpc>
                <a:spcPct val="150000"/>
              </a:lnSpc>
            </a:pPr>
            <a:r>
              <a:rPr lang="zh-CN" altLang="zh-CN" sz="2400" b="1">
                <a:solidFill>
                  <a:srgbClr val="FF0000"/>
                </a:solidFill>
                <a:latin typeface="Times New Roman" pitchFamily="18" charset="0"/>
                <a:ea typeface="黑体" panose="02010609060101010101" pitchFamily="49" charset="-122"/>
              </a:rPr>
              <a:t>六大命题手段</a:t>
            </a:r>
          </a:p>
        </p:txBody>
      </p:sp>
      <p:graphicFrame>
        <p:nvGraphicFramePr>
          <p:cNvPr id="3" name="表格 2"/>
          <p:cNvGraphicFramePr>
            <a:graphicFrameLocks noGrp="1"/>
          </p:cNvGraphicFramePr>
          <p:nvPr/>
        </p:nvGraphicFramePr>
        <p:xfrm>
          <a:off x="179388" y="530225"/>
          <a:ext cx="8785225" cy="5929345"/>
        </p:xfrm>
        <a:graphic>
          <a:graphicData uri="http://schemas.openxmlformats.org/drawingml/2006/table">
            <a:tbl>
              <a:tblPr/>
              <a:tblGrid>
                <a:gridCol w="901700"/>
                <a:gridCol w="7883525"/>
              </a:tblGrid>
              <a:tr h="1097280">
                <a:tc>
                  <a:txBody>
                    <a:bodyPr/>
                    <a:lstStyle/>
                    <a:p>
                      <a:pPr marL="0" marR="0" lvl="0" indent="0" algn="ctr" defTabSz="914400" rtl="0" eaLnBrk="1" fontAlgn="base" latinLnBrk="0" hangingPunct="1">
                        <a:lnSpc>
                          <a:spcPct val="150000"/>
                        </a:lnSpc>
                        <a:spcBef>
                          <a:spcPct val="0"/>
                        </a:spcBef>
                        <a:spcAft>
                          <a:spcPct val="0"/>
                        </a:spcAft>
                        <a:buClrTx/>
                        <a:buSzTx/>
                        <a:buFontTx/>
                        <a:buNone/>
                      </a:pPr>
                      <a:r>
                        <a:rPr kumimoji="0" lang="zh-CN" sz="2400" b="1" i="0" u="none" strike="noStrike" cap="none" normalizeH="0" baseline="0" smtClean="0">
                          <a:ln>
                            <a:noFill/>
                          </a:ln>
                          <a:solidFill>
                            <a:schemeClr val="tx1"/>
                          </a:solidFill>
                          <a:effectLst/>
                          <a:latin typeface="Times New Roman" pitchFamily="18" charset="0"/>
                          <a:ea typeface="黑体" panose="02010609060101010101" pitchFamily="49" charset="-122"/>
                        </a:rPr>
                        <a:t>删减</a:t>
                      </a:r>
                      <a:endParaRPr kumimoji="0" lang="zh-CN" sz="2400" b="0" i="0" u="none" strike="noStrike" cap="none" normalizeH="0" baseline="0" smtClean="0">
                        <a:ln>
                          <a:noFill/>
                        </a:ln>
                        <a:solidFill>
                          <a:schemeClr val="tx1"/>
                        </a:solidFill>
                        <a:effectLst/>
                        <a:latin typeface="宋体" pitchFamily="2" charset="-122"/>
                        <a:ea typeface="宋体" pitchFamily="2" charset="-122"/>
                        <a:cs typeface="Courier New" panose="02070309020205020404" pitchFamily="49" charset="0"/>
                      </a:endParaRPr>
                    </a:p>
                  </a:txBody>
                  <a:tcPr marL="35359" marR="35359"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50000"/>
                        </a:lnSpc>
                        <a:spcBef>
                          <a:spcPct val="0"/>
                        </a:spcBef>
                        <a:spcAft>
                          <a:spcPct val="0"/>
                        </a:spcAft>
                        <a:buClrTx/>
                        <a:buSzTx/>
                        <a:buFontTx/>
                        <a:buNone/>
                      </a:pPr>
                      <a:r>
                        <a:rPr kumimoji="0" lang="zh-CN" sz="2400" b="1" i="0" u="none" strike="noStrike" cap="none" normalizeH="0" baseline="0" smtClean="0">
                          <a:ln>
                            <a:noFill/>
                          </a:ln>
                          <a:solidFill>
                            <a:schemeClr val="tx1"/>
                          </a:solidFill>
                          <a:effectLst/>
                          <a:latin typeface="Times New Roman" pitchFamily="18" charset="0"/>
                          <a:ea typeface="宋体" pitchFamily="2" charset="-122"/>
                          <a:cs typeface="Times New Roman" panose="02020603050405020304" pitchFamily="18" charset="0"/>
                        </a:rPr>
                        <a:t>删减句子中的定语或状语等修饰成分可能使语义发生改变，造成对内容的曲解。</a:t>
                      </a:r>
                      <a:endParaRPr kumimoji="0" lang="zh-CN" sz="2400" b="0" i="0" u="none" strike="noStrike" cap="none" normalizeH="0" baseline="0" smtClean="0">
                        <a:ln>
                          <a:noFill/>
                        </a:ln>
                        <a:solidFill>
                          <a:schemeClr val="tx1"/>
                        </a:solidFill>
                        <a:effectLst/>
                        <a:latin typeface="宋体" pitchFamily="2" charset="-122"/>
                        <a:ea typeface="宋体" pitchFamily="2" charset="-122"/>
                        <a:cs typeface="Courier New" panose="02070309020205020404" pitchFamily="49" charset="0"/>
                      </a:endParaRPr>
                    </a:p>
                  </a:txBody>
                  <a:tcPr marL="35359" marR="35359"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097264">
                <a:tc>
                  <a:txBody>
                    <a:bodyPr/>
                    <a:lstStyle/>
                    <a:p>
                      <a:pPr marL="0" marR="0" lvl="0" indent="0" algn="ctr" defTabSz="914400" rtl="0" eaLnBrk="1" fontAlgn="base" latinLnBrk="0" hangingPunct="1">
                        <a:lnSpc>
                          <a:spcPct val="150000"/>
                        </a:lnSpc>
                        <a:spcBef>
                          <a:spcPct val="0"/>
                        </a:spcBef>
                        <a:spcAft>
                          <a:spcPct val="0"/>
                        </a:spcAft>
                        <a:buClrTx/>
                        <a:buSzTx/>
                        <a:buFontTx/>
                        <a:buNone/>
                      </a:pPr>
                      <a:r>
                        <a:rPr kumimoji="0" lang="zh-CN" sz="2400" b="1" i="0" u="none" strike="noStrike" cap="none" normalizeH="0" baseline="0" smtClean="0">
                          <a:ln>
                            <a:noFill/>
                          </a:ln>
                          <a:solidFill>
                            <a:schemeClr val="tx1"/>
                          </a:solidFill>
                          <a:effectLst/>
                          <a:latin typeface="Times New Roman" pitchFamily="18" charset="0"/>
                          <a:ea typeface="黑体" panose="02010609060101010101" pitchFamily="49" charset="-122"/>
                        </a:rPr>
                        <a:t>添加</a:t>
                      </a:r>
                      <a:endParaRPr kumimoji="0" lang="zh-CN" sz="2400" b="0" i="0" u="none" strike="noStrike" cap="none" normalizeH="0" baseline="0" smtClean="0">
                        <a:ln>
                          <a:noFill/>
                        </a:ln>
                        <a:solidFill>
                          <a:schemeClr val="tx1"/>
                        </a:solidFill>
                        <a:effectLst/>
                        <a:latin typeface="宋体" pitchFamily="2" charset="-122"/>
                        <a:ea typeface="宋体" pitchFamily="2" charset="-122"/>
                        <a:cs typeface="Courier New" panose="02070309020205020404" pitchFamily="49" charset="0"/>
                      </a:endParaRPr>
                    </a:p>
                  </a:txBody>
                  <a:tcPr marL="35359" marR="35359"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50000"/>
                        </a:lnSpc>
                        <a:spcBef>
                          <a:spcPct val="0"/>
                        </a:spcBef>
                        <a:spcAft>
                          <a:spcPct val="0"/>
                        </a:spcAft>
                        <a:buClrTx/>
                        <a:buSzTx/>
                        <a:buFontTx/>
                        <a:buNone/>
                      </a:pPr>
                      <a:r>
                        <a:rPr kumimoji="0" lang="zh-CN" sz="2400" b="1" i="0" u="none" strike="noStrike" cap="none" normalizeH="0" baseline="0" smtClean="0">
                          <a:ln>
                            <a:noFill/>
                          </a:ln>
                          <a:solidFill>
                            <a:schemeClr val="tx1"/>
                          </a:solidFill>
                          <a:effectLst/>
                          <a:latin typeface="Times New Roman" pitchFamily="18" charset="0"/>
                          <a:ea typeface="宋体" pitchFamily="2" charset="-122"/>
                          <a:cs typeface="Times New Roman" panose="02020603050405020304" pitchFamily="18" charset="0"/>
                        </a:rPr>
                        <a:t>添加定语或状语或某个中心词或其他内容，使原文内容发生改变。</a:t>
                      </a:r>
                      <a:endParaRPr kumimoji="0" lang="zh-CN" sz="2400" b="0" i="0" u="none" strike="noStrike" cap="none" normalizeH="0" baseline="0" smtClean="0">
                        <a:ln>
                          <a:noFill/>
                        </a:ln>
                        <a:solidFill>
                          <a:schemeClr val="tx1"/>
                        </a:solidFill>
                        <a:effectLst/>
                        <a:latin typeface="宋体" pitchFamily="2" charset="-122"/>
                        <a:ea typeface="宋体" pitchFamily="2" charset="-122"/>
                        <a:cs typeface="Courier New" panose="02070309020205020404" pitchFamily="49" charset="0"/>
                      </a:endParaRPr>
                    </a:p>
                  </a:txBody>
                  <a:tcPr marL="35359" marR="35359"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87281">
                <a:tc>
                  <a:txBody>
                    <a:bodyPr/>
                    <a:lstStyle/>
                    <a:p>
                      <a:pPr marL="0" marR="0" lvl="0" indent="0" algn="ctr" defTabSz="914400" rtl="0" eaLnBrk="1" fontAlgn="base" latinLnBrk="0" hangingPunct="1">
                        <a:lnSpc>
                          <a:spcPct val="150000"/>
                        </a:lnSpc>
                        <a:spcBef>
                          <a:spcPct val="0"/>
                        </a:spcBef>
                        <a:spcAft>
                          <a:spcPct val="0"/>
                        </a:spcAft>
                        <a:buClrTx/>
                        <a:buSzTx/>
                        <a:buFontTx/>
                        <a:buNone/>
                      </a:pPr>
                      <a:r>
                        <a:rPr kumimoji="0" lang="zh-CN" sz="2400" b="1" i="0" u="none" strike="noStrike" cap="none" normalizeH="0" baseline="0" smtClean="0">
                          <a:ln>
                            <a:noFill/>
                          </a:ln>
                          <a:solidFill>
                            <a:schemeClr val="tx1"/>
                          </a:solidFill>
                          <a:effectLst/>
                          <a:latin typeface="Times New Roman" pitchFamily="18" charset="0"/>
                          <a:ea typeface="黑体" panose="02010609060101010101" pitchFamily="49" charset="-122"/>
                        </a:rPr>
                        <a:t>调换</a:t>
                      </a:r>
                      <a:endParaRPr kumimoji="0" lang="zh-CN" sz="2400" b="0" i="0" u="none" strike="noStrike" cap="none" normalizeH="0" baseline="0" smtClean="0">
                        <a:ln>
                          <a:noFill/>
                        </a:ln>
                        <a:solidFill>
                          <a:schemeClr val="tx1"/>
                        </a:solidFill>
                        <a:effectLst/>
                        <a:latin typeface="宋体" pitchFamily="2" charset="-122"/>
                        <a:ea typeface="宋体" pitchFamily="2" charset="-122"/>
                        <a:cs typeface="Courier New" panose="02070309020205020404" pitchFamily="49" charset="0"/>
                      </a:endParaRPr>
                    </a:p>
                  </a:txBody>
                  <a:tcPr marL="35359" marR="35359"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50000"/>
                        </a:lnSpc>
                        <a:spcBef>
                          <a:spcPct val="0"/>
                        </a:spcBef>
                        <a:spcAft>
                          <a:spcPct val="0"/>
                        </a:spcAft>
                        <a:buClrTx/>
                        <a:buSzTx/>
                        <a:buFontTx/>
                        <a:buNone/>
                      </a:pPr>
                      <a:r>
                        <a:rPr kumimoji="0" lang="zh-CN" sz="2400" b="1" i="0" u="none" strike="noStrike" cap="none" normalizeH="0" baseline="0" smtClean="0">
                          <a:ln>
                            <a:noFill/>
                          </a:ln>
                          <a:solidFill>
                            <a:schemeClr val="tx1"/>
                          </a:solidFill>
                          <a:effectLst/>
                          <a:latin typeface="Times New Roman" pitchFamily="18" charset="0"/>
                          <a:ea typeface="宋体" pitchFamily="2" charset="-122"/>
                          <a:cs typeface="Times New Roman" panose="02020603050405020304" pitchFamily="18" charset="0"/>
                        </a:rPr>
                        <a:t>调换词序、语序，造成逻辑错误，从而改变句意。</a:t>
                      </a:r>
                      <a:endParaRPr kumimoji="0" lang="zh-CN" sz="2400" b="0" i="0" u="none" strike="noStrike" cap="none" normalizeH="0" baseline="0" smtClean="0">
                        <a:ln>
                          <a:noFill/>
                        </a:ln>
                        <a:solidFill>
                          <a:schemeClr val="tx1"/>
                        </a:solidFill>
                        <a:effectLst/>
                        <a:latin typeface="宋体" pitchFamily="2" charset="-122"/>
                        <a:ea typeface="宋体" pitchFamily="2" charset="-122"/>
                        <a:cs typeface="Courier New" panose="02070309020205020404" pitchFamily="49" charset="0"/>
                      </a:endParaRPr>
                    </a:p>
                  </a:txBody>
                  <a:tcPr marL="35359" marR="35359"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049168">
                <a:tc>
                  <a:txBody>
                    <a:bodyPr/>
                    <a:lstStyle/>
                    <a:p>
                      <a:pPr marL="0" marR="0" lvl="0" indent="0" algn="ctr" defTabSz="914400" rtl="0" eaLnBrk="1" fontAlgn="base" latinLnBrk="0" hangingPunct="1">
                        <a:lnSpc>
                          <a:spcPct val="150000"/>
                        </a:lnSpc>
                        <a:spcBef>
                          <a:spcPct val="0"/>
                        </a:spcBef>
                        <a:spcAft>
                          <a:spcPct val="0"/>
                        </a:spcAft>
                        <a:buClrTx/>
                        <a:buSzTx/>
                        <a:buFontTx/>
                        <a:buNone/>
                      </a:pPr>
                      <a:r>
                        <a:rPr kumimoji="0" lang="zh-CN" sz="2400" b="1" i="0" u="none" strike="noStrike" cap="none" normalizeH="0" baseline="0" smtClean="0">
                          <a:ln>
                            <a:noFill/>
                          </a:ln>
                          <a:solidFill>
                            <a:schemeClr val="tx1"/>
                          </a:solidFill>
                          <a:effectLst/>
                          <a:latin typeface="Times New Roman" pitchFamily="18" charset="0"/>
                          <a:ea typeface="黑体" panose="02010609060101010101" pitchFamily="49" charset="-122"/>
                        </a:rPr>
                        <a:t>改变</a:t>
                      </a:r>
                      <a:endParaRPr kumimoji="0" lang="zh-CN" sz="2400" b="0" i="0" u="none" strike="noStrike" cap="none" normalizeH="0" baseline="0" smtClean="0">
                        <a:ln>
                          <a:noFill/>
                        </a:ln>
                        <a:solidFill>
                          <a:schemeClr val="tx1"/>
                        </a:solidFill>
                        <a:effectLst/>
                        <a:latin typeface="宋体" pitchFamily="2" charset="-122"/>
                        <a:ea typeface="宋体" pitchFamily="2" charset="-122"/>
                        <a:cs typeface="Courier New" panose="02070309020205020404" pitchFamily="49" charset="0"/>
                      </a:endParaRPr>
                    </a:p>
                  </a:txBody>
                  <a:tcPr marL="35359" marR="35359"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0"/>
                        </a:spcBef>
                        <a:spcAft>
                          <a:spcPct val="0"/>
                        </a:spcAft>
                        <a:buClrTx/>
                        <a:buSzTx/>
                        <a:buFontTx/>
                        <a:buNone/>
                      </a:pPr>
                      <a:r>
                        <a:rPr kumimoji="0" lang="zh-CN" sz="2400" b="1" i="0" u="none" strike="noStrike" cap="none" normalizeH="0" baseline="0" smtClean="0">
                          <a:ln>
                            <a:noFill/>
                          </a:ln>
                          <a:solidFill>
                            <a:schemeClr val="tx1"/>
                          </a:solidFill>
                          <a:effectLst/>
                          <a:latin typeface="Times New Roman" pitchFamily="18" charset="0"/>
                          <a:ea typeface="宋体" pitchFamily="2" charset="-122"/>
                          <a:cs typeface="Times New Roman" panose="02020603050405020304" pitchFamily="18" charset="0"/>
                        </a:rPr>
                        <a:t>改变说法，或换用别的词语代替，使原文意思发生变化，从而形成错误选项。</a:t>
                      </a:r>
                      <a:endParaRPr kumimoji="0" lang="zh-CN" sz="2400" b="0" i="0" u="none" strike="noStrike" cap="none" normalizeH="0" baseline="0" smtClean="0">
                        <a:ln>
                          <a:noFill/>
                        </a:ln>
                        <a:solidFill>
                          <a:schemeClr val="tx1"/>
                        </a:solidFill>
                        <a:effectLst/>
                        <a:latin typeface="宋体" pitchFamily="2" charset="-122"/>
                        <a:ea typeface="宋体" pitchFamily="2" charset="-122"/>
                        <a:cs typeface="Courier New" panose="02070309020205020404" pitchFamily="49" charset="0"/>
                      </a:endParaRPr>
                    </a:p>
                  </a:txBody>
                  <a:tcPr marL="35359" marR="35359"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049168">
                <a:tc>
                  <a:txBody>
                    <a:bodyPr/>
                    <a:lstStyle/>
                    <a:p>
                      <a:pPr marL="0" marR="0" lvl="0" indent="0" algn="ctr" defTabSz="914400" rtl="0" eaLnBrk="1" fontAlgn="base" latinLnBrk="0" hangingPunct="1">
                        <a:lnSpc>
                          <a:spcPct val="150000"/>
                        </a:lnSpc>
                        <a:spcBef>
                          <a:spcPct val="0"/>
                        </a:spcBef>
                        <a:spcAft>
                          <a:spcPct val="0"/>
                        </a:spcAft>
                        <a:buClrTx/>
                        <a:buSzTx/>
                        <a:buFontTx/>
                        <a:buNone/>
                      </a:pPr>
                      <a:r>
                        <a:rPr kumimoji="0" lang="zh-CN" sz="2400" b="1" i="0" u="none" strike="noStrike" cap="none" normalizeH="0" baseline="0" smtClean="0">
                          <a:ln>
                            <a:noFill/>
                          </a:ln>
                          <a:solidFill>
                            <a:schemeClr val="tx1"/>
                          </a:solidFill>
                          <a:effectLst/>
                          <a:latin typeface="Times New Roman" pitchFamily="18" charset="0"/>
                          <a:ea typeface="黑体" panose="02010609060101010101" pitchFamily="49" charset="-122"/>
                        </a:rPr>
                        <a:t>遗漏</a:t>
                      </a:r>
                      <a:endParaRPr kumimoji="0" lang="zh-CN" sz="2400" b="0" i="0" u="none" strike="noStrike" cap="none" normalizeH="0" baseline="0" smtClean="0">
                        <a:ln>
                          <a:noFill/>
                        </a:ln>
                        <a:solidFill>
                          <a:schemeClr val="tx1"/>
                        </a:solidFill>
                        <a:effectLst/>
                        <a:latin typeface="宋体" pitchFamily="2" charset="-122"/>
                        <a:ea typeface="宋体" pitchFamily="2" charset="-122"/>
                        <a:cs typeface="Courier New" panose="02070309020205020404" pitchFamily="49" charset="0"/>
                      </a:endParaRPr>
                    </a:p>
                  </a:txBody>
                  <a:tcPr marL="35359" marR="35359"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0"/>
                        </a:spcBef>
                        <a:spcAft>
                          <a:spcPct val="0"/>
                        </a:spcAft>
                        <a:buClrTx/>
                        <a:buSzTx/>
                        <a:buFontTx/>
                        <a:buNone/>
                      </a:pPr>
                      <a:r>
                        <a:rPr kumimoji="0" lang="zh-CN" sz="2400" b="1" i="0" u="none" strike="noStrike" cap="none" normalizeH="0" baseline="0" smtClean="0">
                          <a:ln>
                            <a:noFill/>
                          </a:ln>
                          <a:solidFill>
                            <a:schemeClr val="tx1"/>
                          </a:solidFill>
                          <a:effectLst/>
                          <a:latin typeface="Times New Roman" pitchFamily="18" charset="0"/>
                          <a:ea typeface="宋体" pitchFamily="2" charset="-122"/>
                          <a:cs typeface="Times New Roman" panose="02020603050405020304" pitchFamily="18" charset="0"/>
                        </a:rPr>
                        <a:t>看似保留了原文词句，但结合题干来看，只是强调了问题的某一方面，而有意漏掉了另一方面。</a:t>
                      </a:r>
                      <a:endParaRPr kumimoji="0" lang="zh-CN" sz="2400" b="0" i="0" u="none" strike="noStrike" cap="none" normalizeH="0" baseline="0" smtClean="0">
                        <a:ln>
                          <a:noFill/>
                        </a:ln>
                        <a:solidFill>
                          <a:schemeClr val="tx1"/>
                        </a:solidFill>
                        <a:effectLst/>
                        <a:latin typeface="宋体" pitchFamily="2" charset="-122"/>
                        <a:ea typeface="宋体" pitchFamily="2" charset="-122"/>
                        <a:cs typeface="Courier New" panose="02070309020205020404" pitchFamily="49" charset="0"/>
                      </a:endParaRPr>
                    </a:p>
                  </a:txBody>
                  <a:tcPr marL="35359" marR="35359"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049168">
                <a:tc>
                  <a:txBody>
                    <a:bodyPr/>
                    <a:lstStyle/>
                    <a:p>
                      <a:pPr marL="0" marR="0" lvl="0" indent="0" algn="ctr" defTabSz="914400" rtl="0" eaLnBrk="1" fontAlgn="base" latinLnBrk="0" hangingPunct="1">
                        <a:lnSpc>
                          <a:spcPct val="150000"/>
                        </a:lnSpc>
                        <a:spcBef>
                          <a:spcPct val="0"/>
                        </a:spcBef>
                        <a:spcAft>
                          <a:spcPct val="0"/>
                        </a:spcAft>
                        <a:buClrTx/>
                        <a:buSzTx/>
                        <a:buFontTx/>
                        <a:buNone/>
                      </a:pPr>
                      <a:r>
                        <a:rPr kumimoji="0" lang="zh-CN" sz="2400" b="1" i="0" u="none" strike="noStrike" cap="none" normalizeH="0" baseline="0" smtClean="0">
                          <a:ln>
                            <a:noFill/>
                          </a:ln>
                          <a:solidFill>
                            <a:schemeClr val="tx1"/>
                          </a:solidFill>
                          <a:effectLst/>
                          <a:latin typeface="Times New Roman" pitchFamily="18" charset="0"/>
                          <a:ea typeface="黑体" panose="02010609060101010101" pitchFamily="49" charset="-122"/>
                        </a:rPr>
                        <a:t>拼凑</a:t>
                      </a:r>
                      <a:endParaRPr kumimoji="0" lang="zh-CN" sz="2400" b="0" i="0" u="none" strike="noStrike" cap="none" normalizeH="0" baseline="0" smtClean="0">
                        <a:ln>
                          <a:noFill/>
                        </a:ln>
                        <a:solidFill>
                          <a:schemeClr val="tx1"/>
                        </a:solidFill>
                        <a:effectLst/>
                        <a:latin typeface="宋体" pitchFamily="2" charset="-122"/>
                        <a:ea typeface="宋体" pitchFamily="2" charset="-122"/>
                        <a:cs typeface="Courier New" panose="02070309020205020404" pitchFamily="49" charset="0"/>
                      </a:endParaRPr>
                    </a:p>
                  </a:txBody>
                  <a:tcPr marL="35359" marR="35359"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0"/>
                        </a:spcBef>
                        <a:spcAft>
                          <a:spcPct val="0"/>
                        </a:spcAft>
                        <a:buClrTx/>
                        <a:buSzTx/>
                        <a:buFontTx/>
                        <a:buNone/>
                      </a:pPr>
                      <a:r>
                        <a:rPr kumimoji="0" lang="zh-CN" sz="2400" b="1" i="0" u="none" strike="noStrike" cap="none" normalizeH="0" baseline="0" smtClean="0">
                          <a:ln>
                            <a:noFill/>
                          </a:ln>
                          <a:solidFill>
                            <a:schemeClr val="tx1"/>
                          </a:solidFill>
                          <a:effectLst/>
                          <a:latin typeface="Times New Roman" pitchFamily="18" charset="0"/>
                          <a:ea typeface="宋体" pitchFamily="2" charset="-122"/>
                          <a:cs typeface="Times New Roman" panose="02020603050405020304" pitchFamily="18" charset="0"/>
                        </a:rPr>
                        <a:t>将意义有关或无关的几个词语</a:t>
                      </a:r>
                      <a:r>
                        <a:rPr kumimoji="0" lang="en-US" altLang="zh-CN" sz="2400" b="1" i="0" u="none" strike="noStrike" cap="none" normalizeH="0" baseline="0" smtClean="0">
                          <a:ln>
                            <a:noFill/>
                          </a:ln>
                          <a:solidFill>
                            <a:schemeClr val="tx1"/>
                          </a:solidFill>
                          <a:effectLst/>
                          <a:latin typeface="Times New Roman" pitchFamily="18" charset="0"/>
                          <a:ea typeface="宋体" pitchFamily="2" charset="-122"/>
                          <a:cs typeface="Courier New" panose="02070309020205020404" pitchFamily="49" charset="0"/>
                        </a:rPr>
                        <a:t>(</a:t>
                      </a:r>
                      <a:r>
                        <a:rPr kumimoji="0" lang="zh-CN" sz="2400" b="1" i="0" u="none" strike="noStrike" cap="none" normalizeH="0" baseline="0" smtClean="0">
                          <a:ln>
                            <a:noFill/>
                          </a:ln>
                          <a:solidFill>
                            <a:schemeClr val="tx1"/>
                          </a:solidFill>
                          <a:effectLst/>
                          <a:latin typeface="Times New Roman" pitchFamily="18" charset="0"/>
                          <a:ea typeface="宋体" pitchFamily="2" charset="-122"/>
                          <a:cs typeface="Times New Roman" panose="02020603050405020304" pitchFamily="18" charset="0"/>
                        </a:rPr>
                        <a:t>句子</a:t>
                      </a:r>
                      <a:r>
                        <a:rPr kumimoji="0" lang="en-US" altLang="zh-CN" sz="2400" b="1" i="0" u="none" strike="noStrike" cap="none" normalizeH="0" baseline="0" smtClean="0">
                          <a:ln>
                            <a:noFill/>
                          </a:ln>
                          <a:solidFill>
                            <a:schemeClr val="tx1"/>
                          </a:solidFill>
                          <a:effectLst/>
                          <a:latin typeface="Times New Roman" pitchFamily="18" charset="0"/>
                          <a:ea typeface="宋体" pitchFamily="2" charset="-122"/>
                          <a:cs typeface="Courier New" panose="02070309020205020404" pitchFamily="49" charset="0"/>
                        </a:rPr>
                        <a:t>)</a:t>
                      </a:r>
                      <a:r>
                        <a:rPr kumimoji="0" lang="zh-CN" sz="2400" b="1" i="0" u="none" strike="noStrike" cap="none" normalizeH="0" baseline="0" smtClean="0">
                          <a:ln>
                            <a:noFill/>
                          </a:ln>
                          <a:solidFill>
                            <a:schemeClr val="tx1"/>
                          </a:solidFill>
                          <a:effectLst/>
                          <a:latin typeface="Times New Roman" pitchFamily="18" charset="0"/>
                          <a:ea typeface="宋体" pitchFamily="2" charset="-122"/>
                          <a:cs typeface="Times New Roman" panose="02020603050405020304" pitchFamily="18" charset="0"/>
                        </a:rPr>
                        <a:t>胡拼乱凑，使信息随意组合，形成错误选项。</a:t>
                      </a:r>
                      <a:endParaRPr kumimoji="0" lang="zh-CN" sz="2400" b="0" i="0" u="none" strike="noStrike" cap="none" normalizeH="0" baseline="0" smtClean="0">
                        <a:ln>
                          <a:noFill/>
                        </a:ln>
                        <a:solidFill>
                          <a:schemeClr val="tx1"/>
                        </a:solidFill>
                        <a:effectLst/>
                        <a:latin typeface="宋体" pitchFamily="2" charset="-122"/>
                        <a:ea typeface="宋体" pitchFamily="2" charset="-122"/>
                        <a:cs typeface="Courier New" panose="02070309020205020404" pitchFamily="49" charset="0"/>
                      </a:endParaRPr>
                    </a:p>
                  </a:txBody>
                  <a:tcPr marL="35359" marR="35359"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矩形 1"/>
          <p:cNvSpPr/>
          <p:nvPr/>
        </p:nvSpPr>
        <p:spPr>
          <a:xfrm>
            <a:off x="411163" y="-88900"/>
            <a:ext cx="8491537" cy="657872"/>
          </a:xfrm>
          <a:prstGeom prst="rect">
            <a:avLst/>
          </a:prstGeom>
          <a:noFill/>
          <a:ln w="9525">
            <a:noFill/>
          </a:ln>
        </p:spPr>
        <p:txBody>
          <a:bodyPr wrap="square" anchor="t">
            <a:spAutoFit/>
          </a:bodyPr>
          <a:lstStyle/>
          <a:p>
            <a:pPr algn="ctr">
              <a:lnSpc>
                <a:spcPct val="150000"/>
              </a:lnSpc>
            </a:pPr>
            <a:r>
              <a:rPr lang="zh-CN" altLang="zh-CN" sz="2800" b="1">
                <a:latin typeface="宋体" pitchFamily="2" charset="-122"/>
                <a:ea typeface="宋体" pitchFamily="2" charset="-122"/>
              </a:rPr>
              <a:t>　</a:t>
            </a:r>
            <a:r>
              <a:rPr lang="zh-CN" altLang="zh-CN" sz="2800" b="1">
                <a:solidFill>
                  <a:srgbClr val="FF0000"/>
                </a:solidFill>
                <a:latin typeface="微软雅黑"/>
                <a:ea typeface="微软雅黑" charset="-122"/>
              </a:rPr>
              <a:t>了解九大命题陷阱</a:t>
            </a:r>
            <a:endParaRPr lang="zh-CN" altLang="zh-CN" sz="3700" b="1">
              <a:solidFill>
                <a:srgbClr val="FF0000"/>
              </a:solidFill>
              <a:latin typeface="微软雅黑"/>
              <a:ea typeface="微软雅黑" charset="-122"/>
            </a:endParaRPr>
          </a:p>
        </p:txBody>
      </p:sp>
      <p:graphicFrame>
        <p:nvGraphicFramePr>
          <p:cNvPr id="3" name="表格 2"/>
          <p:cNvGraphicFramePr>
            <a:graphicFrameLocks noGrp="1"/>
          </p:cNvGraphicFramePr>
          <p:nvPr/>
        </p:nvGraphicFramePr>
        <p:xfrm>
          <a:off x="195580" y="608409"/>
          <a:ext cx="8769350" cy="6276975"/>
        </p:xfrm>
        <a:graphic>
          <a:graphicData uri="http://schemas.openxmlformats.org/drawingml/2006/table">
            <a:tbl>
              <a:tblPr/>
              <a:tblGrid>
                <a:gridCol w="1169670"/>
                <a:gridCol w="7599680"/>
              </a:tblGrid>
              <a:tr h="1063625">
                <a:tc>
                  <a:txBody>
                    <a:bodyPr/>
                    <a:lstStyle/>
                    <a:p>
                      <a:pPr marL="0" marR="0" lvl="0" indent="0" algn="ctr" defTabSz="914400" rtl="0" eaLnBrk="1" fontAlgn="base" latinLnBrk="0" hangingPunct="1">
                        <a:lnSpc>
                          <a:spcPct val="150000"/>
                        </a:lnSpc>
                        <a:spcBef>
                          <a:spcPct val="0"/>
                        </a:spcBef>
                        <a:spcAft>
                          <a:spcPct val="0"/>
                        </a:spcAft>
                        <a:buClrTx/>
                        <a:buSzTx/>
                        <a:buFontTx/>
                        <a:buNone/>
                      </a:pPr>
                      <a:r>
                        <a:rPr kumimoji="0" lang="zh-CN" sz="2000" b="1" i="0" u="none" strike="noStrike" cap="none" normalizeH="0" baseline="0">
                          <a:ln>
                            <a:noFill/>
                          </a:ln>
                          <a:solidFill>
                            <a:schemeClr val="tx1"/>
                          </a:solidFill>
                          <a:effectLst/>
                          <a:latin typeface="Times New Roman" pitchFamily="18" charset="0"/>
                          <a:ea typeface="黑体" panose="02010609060101010101" pitchFamily="49" charset="-122"/>
                        </a:rPr>
                        <a:t>偷换概念</a:t>
                      </a:r>
                      <a:endParaRPr kumimoji="0" lang="zh-CN" sz="2000" b="1" i="0" u="none" strike="noStrike" cap="none" normalizeH="0" baseline="0">
                        <a:ln>
                          <a:noFill/>
                        </a:ln>
                        <a:solidFill>
                          <a:schemeClr val="tx1"/>
                        </a:solidFill>
                        <a:effectLst/>
                        <a:latin typeface="Times New Roman" pitchFamily="18" charset="0"/>
                        <a:ea typeface="黑体" panose="02010609060101010101" pitchFamily="49" charset="-122"/>
                        <a:cs typeface="Courier New" panose="02070309020205020404" pitchFamily="49" charset="0"/>
                      </a:endParaRPr>
                    </a:p>
                  </a:txBody>
                  <a:tcPr marL="24598" marR="2459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50000"/>
                        </a:lnSpc>
                        <a:spcBef>
                          <a:spcPct val="0"/>
                        </a:spcBef>
                        <a:spcAft>
                          <a:spcPct val="0"/>
                        </a:spcAft>
                        <a:buClrTx/>
                        <a:buSzTx/>
                        <a:buFontTx/>
                        <a:buNone/>
                      </a:pPr>
                      <a:r>
                        <a:rPr kumimoji="0" lang="zh-CN" sz="2000" b="1" i="0" u="none" strike="noStrike" cap="none" normalizeH="0" baseline="0">
                          <a:ln>
                            <a:noFill/>
                          </a:ln>
                          <a:solidFill>
                            <a:schemeClr val="tx1"/>
                          </a:solidFill>
                          <a:effectLst/>
                          <a:latin typeface="Times New Roman" pitchFamily="18" charset="0"/>
                          <a:ea typeface="宋体" pitchFamily="2" charset="-122"/>
                          <a:cs typeface="Times New Roman" panose="02020603050405020304" pitchFamily="18" charset="0"/>
                        </a:rPr>
                        <a:t>主要指命题人在解释</a:t>
                      </a:r>
                      <a:r>
                        <a:rPr lang="zh-CN" altLang="en-US" sz="2000" b="1" kern="1200" baseline="0" smtClean="0">
                          <a:solidFill>
                            <a:schemeClr val="tx1"/>
                          </a:solidFill>
                          <a:latin typeface="宋体" pitchFamily="2" charset="-122"/>
                          <a:ea typeface="宋体" pitchFamily="2" charset="-122"/>
                          <a:cs typeface="+mn-cs"/>
                        </a:rPr>
                        <a:t>概念</a:t>
                      </a:r>
                      <a:r>
                        <a:rPr kumimoji="0" lang="zh-CN" sz="2000" b="1" i="0" u="none" strike="noStrike" cap="none" normalizeH="0" baseline="0">
                          <a:ln>
                            <a:noFill/>
                          </a:ln>
                          <a:solidFill>
                            <a:schemeClr val="tx1"/>
                          </a:solidFill>
                          <a:effectLst/>
                          <a:latin typeface="Times New Roman" pitchFamily="18" charset="0"/>
                          <a:ea typeface="宋体" pitchFamily="2" charset="-122"/>
                          <a:cs typeface="Times New Roman" panose="02020603050405020304" pitchFamily="18" charset="0"/>
                        </a:rPr>
                        <a:t>或转述文意时，故意弄错对象，迷惑考生，使考生误入歧途。</a:t>
                      </a:r>
                    </a:p>
                  </a:txBody>
                  <a:tcPr marL="24598" marR="2459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78790">
                <a:tc>
                  <a:txBody>
                    <a:bodyPr/>
                    <a:lstStyle/>
                    <a:p>
                      <a:pPr marL="0" marR="0" lvl="0" indent="0" algn="ctr" defTabSz="914400" rtl="0" eaLnBrk="1" fontAlgn="base" latinLnBrk="0" hangingPunct="1">
                        <a:lnSpc>
                          <a:spcPct val="150000"/>
                        </a:lnSpc>
                        <a:spcBef>
                          <a:spcPct val="0"/>
                        </a:spcBef>
                        <a:spcAft>
                          <a:spcPct val="0"/>
                        </a:spcAft>
                        <a:buClrTx/>
                        <a:buSzTx/>
                        <a:buFontTx/>
                        <a:buNone/>
                      </a:pPr>
                      <a:r>
                        <a:rPr kumimoji="0" lang="zh-CN" sz="2000" b="1" i="0" u="none" strike="noStrike" cap="none" normalizeH="0" baseline="0">
                          <a:ln>
                            <a:noFill/>
                          </a:ln>
                          <a:solidFill>
                            <a:schemeClr val="tx1"/>
                          </a:solidFill>
                          <a:effectLst/>
                          <a:latin typeface="Times New Roman" pitchFamily="18" charset="0"/>
                          <a:ea typeface="黑体" panose="02010609060101010101" pitchFamily="49" charset="-122"/>
                        </a:rPr>
                        <a:t>无中生有</a:t>
                      </a:r>
                      <a:endParaRPr kumimoji="0" lang="zh-CN" sz="2000" b="1" i="0" u="none" strike="noStrike" cap="none" normalizeH="0" baseline="0">
                        <a:ln>
                          <a:noFill/>
                        </a:ln>
                        <a:solidFill>
                          <a:schemeClr val="tx1"/>
                        </a:solidFill>
                        <a:effectLst/>
                        <a:latin typeface="Times New Roman" pitchFamily="18" charset="0"/>
                        <a:ea typeface="黑体" panose="02010609060101010101" pitchFamily="49" charset="-122"/>
                        <a:cs typeface="Courier New" panose="02070309020205020404" pitchFamily="49" charset="0"/>
                      </a:endParaRPr>
                    </a:p>
                  </a:txBody>
                  <a:tcPr marL="24598" marR="2459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50000"/>
                        </a:lnSpc>
                        <a:spcBef>
                          <a:spcPct val="0"/>
                        </a:spcBef>
                        <a:spcAft>
                          <a:spcPct val="0"/>
                        </a:spcAft>
                        <a:buClrTx/>
                        <a:buSzTx/>
                        <a:buFontTx/>
                        <a:buNone/>
                      </a:pPr>
                      <a:r>
                        <a:rPr kumimoji="0" lang="zh-CN" sz="2000" b="1" i="0" u="none" strike="noStrike" cap="none" normalizeH="0" baseline="0">
                          <a:ln>
                            <a:noFill/>
                          </a:ln>
                          <a:solidFill>
                            <a:schemeClr val="tx1"/>
                          </a:solidFill>
                          <a:effectLst/>
                          <a:latin typeface="Times New Roman" pitchFamily="18" charset="0"/>
                          <a:ea typeface="宋体" pitchFamily="2" charset="-122"/>
                          <a:cs typeface="Times New Roman" panose="02020603050405020304" pitchFamily="18" charset="0"/>
                        </a:rPr>
                        <a:t>干扰项的内容在原文中根本找不到根据，或原文中并无此意。</a:t>
                      </a:r>
                    </a:p>
                  </a:txBody>
                  <a:tcPr marL="24598" marR="2459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78155">
                <a:tc>
                  <a:txBody>
                    <a:bodyPr/>
                    <a:lstStyle/>
                    <a:p>
                      <a:pPr marL="0" marR="0" lvl="0" indent="0" algn="ctr" defTabSz="914400" rtl="0" eaLnBrk="1" fontAlgn="base" latinLnBrk="0" hangingPunct="1">
                        <a:lnSpc>
                          <a:spcPct val="150000"/>
                        </a:lnSpc>
                        <a:spcBef>
                          <a:spcPct val="0"/>
                        </a:spcBef>
                        <a:spcAft>
                          <a:spcPct val="0"/>
                        </a:spcAft>
                        <a:buClrTx/>
                        <a:buSzTx/>
                        <a:buFontTx/>
                        <a:buNone/>
                      </a:pPr>
                      <a:r>
                        <a:rPr kumimoji="0" lang="zh-CN" sz="2000" b="1" i="0" u="none" strike="noStrike" cap="none" normalizeH="0" baseline="0">
                          <a:ln>
                            <a:noFill/>
                          </a:ln>
                          <a:solidFill>
                            <a:schemeClr val="tx1"/>
                          </a:solidFill>
                          <a:effectLst/>
                          <a:latin typeface="Times New Roman" pitchFamily="18" charset="0"/>
                          <a:ea typeface="黑体" panose="02010609060101010101" pitchFamily="49" charset="-122"/>
                        </a:rPr>
                        <a:t>张冠李戴</a:t>
                      </a:r>
                      <a:endParaRPr kumimoji="0" lang="zh-CN" sz="2000" b="1" i="0" u="none" strike="noStrike" cap="none" normalizeH="0" baseline="0">
                        <a:ln>
                          <a:noFill/>
                        </a:ln>
                        <a:solidFill>
                          <a:schemeClr val="tx1"/>
                        </a:solidFill>
                        <a:effectLst/>
                        <a:latin typeface="Times New Roman" pitchFamily="18" charset="0"/>
                        <a:ea typeface="黑体" panose="02010609060101010101" pitchFamily="49" charset="-122"/>
                        <a:cs typeface="Courier New" panose="02070309020205020404" pitchFamily="49" charset="0"/>
                      </a:endParaRPr>
                    </a:p>
                  </a:txBody>
                  <a:tcPr marL="24598" marR="2459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50000"/>
                        </a:lnSpc>
                        <a:spcBef>
                          <a:spcPct val="0"/>
                        </a:spcBef>
                        <a:spcAft>
                          <a:spcPct val="0"/>
                        </a:spcAft>
                        <a:buClrTx/>
                        <a:buSzTx/>
                        <a:buFontTx/>
                        <a:buNone/>
                      </a:pPr>
                      <a:r>
                        <a:rPr kumimoji="0" lang="zh-CN" sz="2000" b="1" i="0" u="none" strike="noStrike" cap="none" normalizeH="0" baseline="0">
                          <a:ln>
                            <a:noFill/>
                          </a:ln>
                          <a:solidFill>
                            <a:schemeClr val="tx1"/>
                          </a:solidFill>
                          <a:effectLst/>
                          <a:latin typeface="Times New Roman" pitchFamily="18" charset="0"/>
                          <a:ea typeface="宋体" pitchFamily="2" charset="-122"/>
                          <a:cs typeface="Times New Roman" panose="02020603050405020304" pitchFamily="18" charset="0"/>
                        </a:rPr>
                        <a:t>把甲的观点、发现、发明等说成乙的观点、发现、发明等。</a:t>
                      </a:r>
                    </a:p>
                  </a:txBody>
                  <a:tcPr marL="24598" marR="2459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956310">
                <a:tc>
                  <a:txBody>
                    <a:bodyPr/>
                    <a:lstStyle/>
                    <a:p>
                      <a:pPr marL="0" marR="0" lvl="0" indent="0" algn="ctr" defTabSz="914400" rtl="0" eaLnBrk="1" fontAlgn="base" latinLnBrk="0" hangingPunct="1">
                        <a:lnSpc>
                          <a:spcPct val="150000"/>
                        </a:lnSpc>
                        <a:spcBef>
                          <a:spcPct val="0"/>
                        </a:spcBef>
                        <a:spcAft>
                          <a:spcPct val="0"/>
                        </a:spcAft>
                        <a:buClrTx/>
                        <a:buSzTx/>
                        <a:buFontTx/>
                        <a:buNone/>
                      </a:pPr>
                      <a:r>
                        <a:rPr kumimoji="0" lang="zh-CN" sz="2000" b="1" i="0" u="none" strike="noStrike" cap="none" normalizeH="0" baseline="0">
                          <a:ln>
                            <a:noFill/>
                          </a:ln>
                          <a:solidFill>
                            <a:schemeClr val="tx1"/>
                          </a:solidFill>
                          <a:effectLst/>
                          <a:latin typeface="Times New Roman" pitchFamily="18" charset="0"/>
                          <a:ea typeface="黑体" panose="02010609060101010101" pitchFamily="49" charset="-122"/>
                        </a:rPr>
                        <a:t>以偏概全</a:t>
                      </a:r>
                      <a:endParaRPr kumimoji="0" lang="zh-CN" sz="2000" b="1" i="0" u="none" strike="noStrike" cap="none" normalizeH="0" baseline="0">
                        <a:ln>
                          <a:noFill/>
                        </a:ln>
                        <a:solidFill>
                          <a:schemeClr val="tx1"/>
                        </a:solidFill>
                        <a:effectLst/>
                        <a:latin typeface="Times New Roman" pitchFamily="18" charset="0"/>
                        <a:ea typeface="黑体" panose="02010609060101010101" pitchFamily="49" charset="-122"/>
                        <a:cs typeface="Courier New" panose="02070309020205020404" pitchFamily="49" charset="0"/>
                      </a:endParaRPr>
                    </a:p>
                  </a:txBody>
                  <a:tcPr marL="24598" marR="2459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50000"/>
                        </a:lnSpc>
                        <a:spcBef>
                          <a:spcPct val="0"/>
                        </a:spcBef>
                        <a:spcAft>
                          <a:spcPct val="0"/>
                        </a:spcAft>
                        <a:buClrTx/>
                        <a:buSzTx/>
                        <a:buFontTx/>
                        <a:buNone/>
                      </a:pPr>
                      <a:r>
                        <a:rPr kumimoji="0" lang="zh-CN" sz="2000" b="1" i="0" u="none" strike="noStrike" cap="none" normalizeH="0" baseline="0">
                          <a:ln>
                            <a:noFill/>
                          </a:ln>
                          <a:solidFill>
                            <a:schemeClr val="tx1"/>
                          </a:solidFill>
                          <a:effectLst/>
                          <a:latin typeface="Times New Roman" pitchFamily="18" charset="0"/>
                          <a:ea typeface="宋体" pitchFamily="2" charset="-122"/>
                          <a:cs typeface="Times New Roman" panose="02020603050405020304" pitchFamily="18" charset="0"/>
                        </a:rPr>
                        <a:t>以部分代整体</a:t>
                      </a:r>
                      <a:r>
                        <a:rPr kumimoji="0" lang="en-US" altLang="zh-CN" sz="2000" b="1" i="0" u="none" strike="noStrike" cap="none" normalizeH="0" baseline="0">
                          <a:ln>
                            <a:noFill/>
                          </a:ln>
                          <a:solidFill>
                            <a:schemeClr val="tx1"/>
                          </a:solidFill>
                          <a:effectLst/>
                          <a:latin typeface="Times New Roman" pitchFamily="18" charset="0"/>
                          <a:ea typeface="宋体" pitchFamily="2" charset="-122"/>
                          <a:cs typeface="Courier New" panose="02070309020205020404" pitchFamily="49" charset="0"/>
                        </a:rPr>
                        <a:t>(</a:t>
                      </a:r>
                      <a:r>
                        <a:rPr kumimoji="0" lang="zh-CN" sz="2000" b="1" i="0" u="none" strike="noStrike" cap="none" normalizeH="0" baseline="0">
                          <a:ln>
                            <a:noFill/>
                          </a:ln>
                          <a:solidFill>
                            <a:schemeClr val="tx1"/>
                          </a:solidFill>
                          <a:effectLst/>
                          <a:latin typeface="Times New Roman" pitchFamily="18" charset="0"/>
                          <a:ea typeface="宋体" pitchFamily="2" charset="-122"/>
                          <a:cs typeface="Times New Roman" panose="02020603050405020304" pitchFamily="18" charset="0"/>
                        </a:rPr>
                        <a:t>或相反</a:t>
                      </a:r>
                      <a:r>
                        <a:rPr kumimoji="0" lang="en-US" altLang="zh-CN" sz="2000" b="1" i="0" u="none" strike="noStrike" cap="none" normalizeH="0" baseline="0">
                          <a:ln>
                            <a:noFill/>
                          </a:ln>
                          <a:solidFill>
                            <a:schemeClr val="tx1"/>
                          </a:solidFill>
                          <a:effectLst/>
                          <a:latin typeface="Times New Roman" pitchFamily="18" charset="0"/>
                          <a:ea typeface="宋体" pitchFamily="2" charset="-122"/>
                          <a:cs typeface="Courier New" panose="02070309020205020404" pitchFamily="49" charset="0"/>
                        </a:rPr>
                        <a:t>)</a:t>
                      </a:r>
                      <a:r>
                        <a:rPr kumimoji="0" lang="zh-CN" sz="2000" b="1" i="0" u="none" strike="noStrike" cap="none" normalizeH="0" baseline="0">
                          <a:ln>
                            <a:noFill/>
                          </a:ln>
                          <a:solidFill>
                            <a:schemeClr val="tx1"/>
                          </a:solidFill>
                          <a:effectLst/>
                          <a:latin typeface="Times New Roman" pitchFamily="18" charset="0"/>
                          <a:ea typeface="宋体" pitchFamily="2" charset="-122"/>
                          <a:cs typeface="Times New Roman" panose="02020603050405020304" pitchFamily="18" charset="0"/>
                        </a:rPr>
                        <a:t>、以个别代一般</a:t>
                      </a:r>
                      <a:r>
                        <a:rPr kumimoji="0" lang="en-US" altLang="zh-CN" sz="2000" b="1" i="0" u="none" strike="noStrike" cap="none" normalizeH="0" baseline="0">
                          <a:ln>
                            <a:noFill/>
                          </a:ln>
                          <a:solidFill>
                            <a:schemeClr val="tx1"/>
                          </a:solidFill>
                          <a:effectLst/>
                          <a:latin typeface="Times New Roman" pitchFamily="18" charset="0"/>
                          <a:ea typeface="宋体" pitchFamily="2" charset="-122"/>
                          <a:cs typeface="Courier New" panose="02070309020205020404" pitchFamily="49" charset="0"/>
                        </a:rPr>
                        <a:t>(</a:t>
                      </a:r>
                      <a:r>
                        <a:rPr kumimoji="0" lang="zh-CN" sz="2000" b="1" i="0" u="none" strike="noStrike" cap="none" normalizeH="0" baseline="0">
                          <a:ln>
                            <a:noFill/>
                          </a:ln>
                          <a:solidFill>
                            <a:schemeClr val="tx1"/>
                          </a:solidFill>
                          <a:effectLst/>
                          <a:latin typeface="Times New Roman" pitchFamily="18" charset="0"/>
                          <a:ea typeface="宋体" pitchFamily="2" charset="-122"/>
                          <a:cs typeface="Times New Roman" panose="02020603050405020304" pitchFamily="18" charset="0"/>
                        </a:rPr>
                        <a:t>或相反</a:t>
                      </a:r>
                      <a:r>
                        <a:rPr kumimoji="0" lang="en-US" altLang="zh-CN" sz="2000" b="1" i="0" u="none" strike="noStrike" cap="none" normalizeH="0" baseline="0">
                          <a:ln>
                            <a:noFill/>
                          </a:ln>
                          <a:solidFill>
                            <a:schemeClr val="tx1"/>
                          </a:solidFill>
                          <a:effectLst/>
                          <a:latin typeface="Times New Roman" pitchFamily="18" charset="0"/>
                          <a:ea typeface="宋体" pitchFamily="2" charset="-122"/>
                          <a:cs typeface="Courier New" panose="02070309020205020404" pitchFamily="49" charset="0"/>
                        </a:rPr>
                        <a:t>)</a:t>
                      </a:r>
                      <a:r>
                        <a:rPr kumimoji="0" lang="zh-CN" sz="2000" b="1" i="0" u="none" strike="noStrike" cap="none" normalizeH="0" baseline="0">
                          <a:ln>
                            <a:noFill/>
                          </a:ln>
                          <a:solidFill>
                            <a:schemeClr val="tx1"/>
                          </a:solidFill>
                          <a:effectLst/>
                          <a:latin typeface="Times New Roman" pitchFamily="18" charset="0"/>
                          <a:ea typeface="宋体" pitchFamily="2" charset="-122"/>
                          <a:cs typeface="Times New Roman" panose="02020603050405020304" pitchFamily="18" charset="0"/>
                        </a:rPr>
                        <a:t>、以特殊代普遍</a:t>
                      </a:r>
                      <a:r>
                        <a:rPr kumimoji="0" lang="en-US" altLang="zh-CN" sz="2000" b="1" i="0" u="none" strike="noStrike" cap="none" normalizeH="0" baseline="0">
                          <a:ln>
                            <a:noFill/>
                          </a:ln>
                          <a:solidFill>
                            <a:schemeClr val="tx1"/>
                          </a:solidFill>
                          <a:effectLst/>
                          <a:latin typeface="Times New Roman" pitchFamily="18" charset="0"/>
                          <a:ea typeface="宋体" pitchFamily="2" charset="-122"/>
                          <a:cs typeface="Courier New" panose="02070309020205020404" pitchFamily="49" charset="0"/>
                        </a:rPr>
                        <a:t>(</a:t>
                      </a:r>
                      <a:r>
                        <a:rPr kumimoji="0" lang="zh-CN" sz="2000" b="1" i="0" u="none" strike="noStrike" cap="none" normalizeH="0" baseline="0">
                          <a:ln>
                            <a:noFill/>
                          </a:ln>
                          <a:solidFill>
                            <a:schemeClr val="tx1"/>
                          </a:solidFill>
                          <a:effectLst/>
                          <a:latin typeface="Times New Roman" pitchFamily="18" charset="0"/>
                          <a:ea typeface="宋体" pitchFamily="2" charset="-122"/>
                          <a:cs typeface="Times New Roman" panose="02020603050405020304" pitchFamily="18" charset="0"/>
                        </a:rPr>
                        <a:t>或相反</a:t>
                      </a:r>
                      <a:r>
                        <a:rPr kumimoji="0" lang="en-US" altLang="zh-CN" sz="2000" b="1" i="0" u="none" strike="noStrike" cap="none" normalizeH="0" baseline="0">
                          <a:ln>
                            <a:noFill/>
                          </a:ln>
                          <a:solidFill>
                            <a:schemeClr val="tx1"/>
                          </a:solidFill>
                          <a:effectLst/>
                          <a:latin typeface="Times New Roman" pitchFamily="18" charset="0"/>
                          <a:ea typeface="宋体" pitchFamily="2" charset="-122"/>
                          <a:cs typeface="Courier New" panose="02070309020205020404" pitchFamily="49" charset="0"/>
                        </a:rPr>
                        <a:t>)</a:t>
                      </a:r>
                      <a:r>
                        <a:rPr kumimoji="0" lang="zh-CN" sz="2000" b="1" i="0" u="none" strike="noStrike" cap="none" normalizeH="0" baseline="0">
                          <a:ln>
                            <a:noFill/>
                          </a:ln>
                          <a:solidFill>
                            <a:schemeClr val="tx1"/>
                          </a:solidFill>
                          <a:effectLst/>
                          <a:latin typeface="Times New Roman" pitchFamily="18" charset="0"/>
                          <a:ea typeface="宋体" pitchFamily="2" charset="-122"/>
                          <a:cs typeface="Times New Roman" panose="02020603050405020304" pitchFamily="18" charset="0"/>
                        </a:rPr>
                        <a:t>等。</a:t>
                      </a:r>
                      <a:endParaRPr kumimoji="0" lang="zh-CN" sz="2000" b="1" i="0" u="none" strike="noStrike" cap="none" normalizeH="0" baseline="0">
                        <a:ln>
                          <a:noFill/>
                        </a:ln>
                        <a:solidFill>
                          <a:schemeClr val="tx1"/>
                        </a:solidFill>
                        <a:effectLst/>
                        <a:latin typeface="Times New Roman" pitchFamily="18" charset="0"/>
                        <a:ea typeface="宋体" pitchFamily="2" charset="-122"/>
                        <a:cs typeface="Courier New" panose="02070309020205020404" pitchFamily="49" charset="0"/>
                      </a:endParaRPr>
                    </a:p>
                  </a:txBody>
                  <a:tcPr marL="24598" marR="2459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956310">
                <a:tc>
                  <a:txBody>
                    <a:bodyPr/>
                    <a:lstStyle/>
                    <a:p>
                      <a:pPr marL="0" marR="0" lvl="0" indent="0" algn="ctr" defTabSz="914400" rtl="0" eaLnBrk="1" fontAlgn="base" latinLnBrk="0" hangingPunct="1">
                        <a:lnSpc>
                          <a:spcPct val="150000"/>
                        </a:lnSpc>
                        <a:spcBef>
                          <a:spcPct val="0"/>
                        </a:spcBef>
                        <a:spcAft>
                          <a:spcPct val="0"/>
                        </a:spcAft>
                        <a:buClrTx/>
                        <a:buSzTx/>
                        <a:buFontTx/>
                        <a:buNone/>
                      </a:pPr>
                      <a:r>
                        <a:rPr kumimoji="0" lang="zh-CN" sz="2000" b="1" i="0" u="none" strike="noStrike" cap="none" normalizeH="0" baseline="0">
                          <a:ln>
                            <a:noFill/>
                          </a:ln>
                          <a:solidFill>
                            <a:schemeClr val="tx1"/>
                          </a:solidFill>
                          <a:effectLst/>
                          <a:latin typeface="Times New Roman" pitchFamily="18" charset="0"/>
                          <a:ea typeface="黑体" panose="02010609060101010101" pitchFamily="49" charset="-122"/>
                        </a:rPr>
                        <a:t>混淆时态</a:t>
                      </a:r>
                      <a:endParaRPr kumimoji="0" lang="zh-CN" sz="2000" b="1" i="0" u="none" strike="noStrike" cap="none" normalizeH="0" baseline="0">
                        <a:ln>
                          <a:noFill/>
                        </a:ln>
                        <a:solidFill>
                          <a:schemeClr val="tx1"/>
                        </a:solidFill>
                        <a:effectLst/>
                        <a:latin typeface="Times New Roman" pitchFamily="18" charset="0"/>
                        <a:ea typeface="黑体" panose="02010609060101010101" pitchFamily="49" charset="-122"/>
                        <a:cs typeface="Courier New" panose="02070309020205020404" pitchFamily="49" charset="0"/>
                      </a:endParaRPr>
                    </a:p>
                  </a:txBody>
                  <a:tcPr marL="24598" marR="2459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50000"/>
                        </a:lnSpc>
                        <a:spcBef>
                          <a:spcPct val="0"/>
                        </a:spcBef>
                        <a:spcAft>
                          <a:spcPct val="0"/>
                        </a:spcAft>
                        <a:buClrTx/>
                        <a:buSzTx/>
                        <a:buFontTx/>
                        <a:buNone/>
                      </a:pPr>
                      <a:r>
                        <a:rPr kumimoji="0" lang="zh-CN" sz="2000" b="1" i="0" u="none" strike="noStrike" cap="none" normalizeH="0" baseline="0">
                          <a:ln>
                            <a:noFill/>
                          </a:ln>
                          <a:solidFill>
                            <a:schemeClr val="tx1"/>
                          </a:solidFill>
                          <a:effectLst/>
                          <a:latin typeface="Times New Roman" pitchFamily="18" charset="0"/>
                          <a:ea typeface="宋体" pitchFamily="2" charset="-122"/>
                          <a:cs typeface="Times New Roman" panose="02020603050405020304" pitchFamily="18" charset="0"/>
                        </a:rPr>
                        <a:t>命题者把原文中尚未确定或还未实现的设想或推测说成既成事实。主要是已然与未然、或然与必然。</a:t>
                      </a:r>
                    </a:p>
                  </a:txBody>
                  <a:tcPr marL="24598" marR="2459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78790">
                <a:tc>
                  <a:txBody>
                    <a:bodyPr/>
                    <a:lstStyle/>
                    <a:p>
                      <a:pPr marL="0" marR="0" lvl="0" indent="0" algn="ctr" defTabSz="914400" rtl="0" eaLnBrk="1" fontAlgn="base" latinLnBrk="0" hangingPunct="1">
                        <a:lnSpc>
                          <a:spcPct val="150000"/>
                        </a:lnSpc>
                        <a:spcBef>
                          <a:spcPct val="0"/>
                        </a:spcBef>
                        <a:spcAft>
                          <a:spcPct val="0"/>
                        </a:spcAft>
                        <a:buClrTx/>
                        <a:buSzTx/>
                        <a:buFontTx/>
                        <a:buNone/>
                      </a:pPr>
                      <a:r>
                        <a:rPr kumimoji="0" lang="zh-CN" sz="2000" b="1" i="0" u="none" strike="noStrike" cap="none" normalizeH="0" baseline="0">
                          <a:ln>
                            <a:noFill/>
                          </a:ln>
                          <a:solidFill>
                            <a:schemeClr val="tx1"/>
                          </a:solidFill>
                          <a:effectLst/>
                          <a:latin typeface="Times New Roman" pitchFamily="18" charset="0"/>
                          <a:ea typeface="黑体" panose="02010609060101010101" pitchFamily="49" charset="-122"/>
                        </a:rPr>
                        <a:t>因果混乱</a:t>
                      </a:r>
                      <a:endParaRPr kumimoji="0" lang="zh-CN" sz="2000" b="1" i="0" u="none" strike="noStrike" cap="none" normalizeH="0" baseline="0">
                        <a:ln>
                          <a:noFill/>
                        </a:ln>
                        <a:solidFill>
                          <a:schemeClr val="tx1"/>
                        </a:solidFill>
                        <a:effectLst/>
                        <a:latin typeface="Times New Roman" pitchFamily="18" charset="0"/>
                        <a:ea typeface="黑体" panose="02010609060101010101" pitchFamily="49" charset="-122"/>
                        <a:cs typeface="Courier New" panose="02070309020205020404" pitchFamily="49" charset="0"/>
                      </a:endParaRPr>
                    </a:p>
                  </a:txBody>
                  <a:tcPr marL="24598" marR="2459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50000"/>
                        </a:lnSpc>
                        <a:spcBef>
                          <a:spcPct val="0"/>
                        </a:spcBef>
                        <a:spcAft>
                          <a:spcPct val="0"/>
                        </a:spcAft>
                        <a:buClrTx/>
                        <a:buSzTx/>
                        <a:buFontTx/>
                        <a:buNone/>
                      </a:pPr>
                      <a:r>
                        <a:rPr kumimoji="0" lang="zh-CN" sz="2000" b="1" i="0" u="none" strike="noStrike" cap="none" normalizeH="0" baseline="0">
                          <a:ln>
                            <a:noFill/>
                          </a:ln>
                          <a:solidFill>
                            <a:schemeClr val="tx1"/>
                          </a:solidFill>
                          <a:effectLst/>
                          <a:latin typeface="Times New Roman" pitchFamily="18" charset="0"/>
                          <a:ea typeface="宋体" pitchFamily="2" charset="-122"/>
                          <a:cs typeface="Times New Roman" panose="02020603050405020304" pitchFamily="18" charset="0"/>
                        </a:rPr>
                        <a:t>因果混乱一般有两种情况：一是因果颠倒，二是强加因果。</a:t>
                      </a:r>
                    </a:p>
                  </a:txBody>
                  <a:tcPr marL="24598" marR="2459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78155">
                <a:tc>
                  <a:txBody>
                    <a:bodyPr/>
                    <a:lstStyle/>
                    <a:p>
                      <a:pPr marL="0" marR="0" lvl="0" indent="0" algn="ctr" defTabSz="914400" rtl="0" eaLnBrk="1" fontAlgn="base" latinLnBrk="0" hangingPunct="1">
                        <a:lnSpc>
                          <a:spcPct val="150000"/>
                        </a:lnSpc>
                        <a:spcBef>
                          <a:spcPct val="0"/>
                        </a:spcBef>
                        <a:spcAft>
                          <a:spcPct val="0"/>
                        </a:spcAft>
                        <a:buClrTx/>
                        <a:buSzTx/>
                        <a:buFontTx/>
                        <a:buNone/>
                      </a:pPr>
                      <a:r>
                        <a:rPr kumimoji="0" lang="zh-CN" sz="2000" b="1" i="0" u="none" strike="noStrike" cap="none" normalizeH="0" baseline="0">
                          <a:ln>
                            <a:noFill/>
                          </a:ln>
                          <a:solidFill>
                            <a:schemeClr val="tx1"/>
                          </a:solidFill>
                          <a:effectLst/>
                          <a:latin typeface="Times New Roman" pitchFamily="18" charset="0"/>
                          <a:ea typeface="黑体" panose="02010609060101010101" pitchFamily="49" charset="-122"/>
                        </a:rPr>
                        <a:t>指代有误</a:t>
                      </a:r>
                      <a:endParaRPr kumimoji="0" lang="zh-CN" sz="2000" b="1" i="0" u="none" strike="noStrike" cap="none" normalizeH="0" baseline="0">
                        <a:ln>
                          <a:noFill/>
                        </a:ln>
                        <a:solidFill>
                          <a:schemeClr val="tx1"/>
                        </a:solidFill>
                        <a:effectLst/>
                        <a:latin typeface="Times New Roman" pitchFamily="18" charset="0"/>
                        <a:ea typeface="黑体" panose="02010609060101010101" pitchFamily="49" charset="-122"/>
                        <a:cs typeface="Courier New" panose="02070309020205020404" pitchFamily="49" charset="0"/>
                      </a:endParaRPr>
                    </a:p>
                  </a:txBody>
                  <a:tcPr marL="24598" marR="2459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50000"/>
                        </a:lnSpc>
                        <a:spcBef>
                          <a:spcPct val="0"/>
                        </a:spcBef>
                        <a:spcAft>
                          <a:spcPct val="0"/>
                        </a:spcAft>
                        <a:buClrTx/>
                        <a:buSzTx/>
                        <a:buFontTx/>
                        <a:buNone/>
                      </a:pPr>
                      <a:r>
                        <a:rPr kumimoji="0" lang="zh-CN" sz="2000" b="1" i="0" u="none" strike="noStrike" cap="none" normalizeH="0" baseline="0">
                          <a:ln>
                            <a:noFill/>
                          </a:ln>
                          <a:solidFill>
                            <a:schemeClr val="tx1"/>
                          </a:solidFill>
                          <a:effectLst/>
                          <a:latin typeface="Times New Roman" pitchFamily="18" charset="0"/>
                          <a:ea typeface="宋体" pitchFamily="2" charset="-122"/>
                          <a:cs typeface="Times New Roman" panose="02020603050405020304" pitchFamily="18" charset="0"/>
                        </a:rPr>
                        <a:t>选项句对文中的</a:t>
                      </a:r>
                      <a:r>
                        <a:rPr kumimoji="0" lang="en-US" sz="2000" b="1" i="0" u="none" strike="noStrike" cap="none" normalizeH="0" baseline="0">
                          <a:ln>
                            <a:noFill/>
                          </a:ln>
                          <a:solidFill>
                            <a:schemeClr val="tx1"/>
                          </a:solidFill>
                          <a:effectLst/>
                          <a:latin typeface="宋体" pitchFamily="2" charset="-122"/>
                          <a:ea typeface="宋体" pitchFamily="2" charset="-122"/>
                          <a:cs typeface="Times New Roman" panose="02020603050405020304" pitchFamily="18" charset="0"/>
                        </a:rPr>
                        <a:t>“</a:t>
                      </a:r>
                      <a:r>
                        <a:rPr kumimoji="0" lang="zh-CN" sz="2000" b="1" i="0" u="none" strike="noStrike" cap="none" normalizeH="0" baseline="0">
                          <a:ln>
                            <a:noFill/>
                          </a:ln>
                          <a:solidFill>
                            <a:schemeClr val="tx1"/>
                          </a:solidFill>
                          <a:effectLst/>
                          <a:latin typeface="Times New Roman" pitchFamily="18" charset="0"/>
                          <a:ea typeface="宋体" pitchFamily="2" charset="-122"/>
                          <a:cs typeface="Times New Roman" panose="02020603050405020304" pitchFamily="18" charset="0"/>
                        </a:rPr>
                        <a:t>指代内容</a:t>
                      </a:r>
                      <a:r>
                        <a:rPr kumimoji="0" lang="en-US" sz="2000" b="1" i="0" u="none" strike="noStrike" cap="none" normalizeH="0" baseline="0">
                          <a:ln>
                            <a:noFill/>
                          </a:ln>
                          <a:solidFill>
                            <a:schemeClr val="tx1"/>
                          </a:solidFill>
                          <a:effectLst/>
                          <a:latin typeface="宋体" pitchFamily="2" charset="-122"/>
                          <a:ea typeface="宋体" pitchFamily="2" charset="-122"/>
                          <a:cs typeface="Times New Roman" panose="02020603050405020304" pitchFamily="18" charset="0"/>
                        </a:rPr>
                        <a:t>”</a:t>
                      </a:r>
                      <a:r>
                        <a:rPr kumimoji="0" lang="zh-CN" sz="2000" b="1" i="0" u="none" strike="noStrike" cap="none" normalizeH="0" baseline="0">
                          <a:ln>
                            <a:noFill/>
                          </a:ln>
                          <a:solidFill>
                            <a:schemeClr val="tx1"/>
                          </a:solidFill>
                          <a:effectLst/>
                          <a:latin typeface="Times New Roman" pitchFamily="18" charset="0"/>
                          <a:ea typeface="宋体" pitchFamily="2" charset="-122"/>
                          <a:cs typeface="Times New Roman" panose="02020603050405020304" pitchFamily="18" charset="0"/>
                        </a:rPr>
                        <a:t>在类别、程度或范围上有误。</a:t>
                      </a:r>
                      <a:endParaRPr kumimoji="0" lang="zh-CN" sz="2000" b="1" i="0" u="none" strike="noStrike" cap="none" normalizeH="0" baseline="0">
                        <a:ln>
                          <a:noFill/>
                        </a:ln>
                        <a:solidFill>
                          <a:schemeClr val="tx1"/>
                        </a:solidFill>
                        <a:effectLst/>
                        <a:latin typeface="宋体" pitchFamily="2" charset="-122"/>
                        <a:ea typeface="宋体" pitchFamily="2" charset="-122"/>
                        <a:cs typeface="Times New Roman" panose="02020603050405020304" pitchFamily="18" charset="0"/>
                      </a:endParaRPr>
                    </a:p>
                  </a:txBody>
                  <a:tcPr marL="24598" marR="2459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956310">
                <a:tc>
                  <a:txBody>
                    <a:bodyPr/>
                    <a:lstStyle/>
                    <a:p>
                      <a:pPr marL="0" marR="0" lvl="0" indent="0" algn="ctr" defTabSz="914400" rtl="0" eaLnBrk="1" fontAlgn="base" latinLnBrk="0" hangingPunct="1">
                        <a:lnSpc>
                          <a:spcPct val="150000"/>
                        </a:lnSpc>
                        <a:spcBef>
                          <a:spcPct val="0"/>
                        </a:spcBef>
                        <a:spcAft>
                          <a:spcPct val="0"/>
                        </a:spcAft>
                        <a:buClrTx/>
                        <a:buSzTx/>
                        <a:buFontTx/>
                        <a:buNone/>
                      </a:pPr>
                      <a:r>
                        <a:rPr kumimoji="0" lang="zh-CN" sz="2000" b="1" i="0" u="none" strike="noStrike" cap="none" normalizeH="0" baseline="0">
                          <a:ln>
                            <a:noFill/>
                          </a:ln>
                          <a:solidFill>
                            <a:schemeClr val="tx1"/>
                          </a:solidFill>
                          <a:effectLst/>
                          <a:latin typeface="Times New Roman" pitchFamily="18" charset="0"/>
                          <a:ea typeface="黑体" panose="02010609060101010101" pitchFamily="49" charset="-122"/>
                        </a:rPr>
                        <a:t>倒置</a:t>
                      </a:r>
                      <a:r>
                        <a:rPr kumimoji="0" lang="en-US" altLang="zh-CN" sz="2000" b="1" i="0" u="none" strike="noStrike" cap="none" normalizeH="0" baseline="0">
                          <a:ln>
                            <a:noFill/>
                          </a:ln>
                          <a:solidFill>
                            <a:schemeClr val="tx1"/>
                          </a:solidFill>
                          <a:effectLst/>
                          <a:latin typeface="Times New Roman" pitchFamily="18" charset="0"/>
                          <a:ea typeface="黑体" panose="02010609060101010101" pitchFamily="49" charset="-122"/>
                        </a:rPr>
                        <a:t>(</a:t>
                      </a:r>
                      <a:r>
                        <a:rPr kumimoji="0" lang="zh-CN" sz="2000" b="1" i="0" u="none" strike="noStrike" cap="none" normalizeH="0" baseline="0">
                          <a:ln>
                            <a:noFill/>
                          </a:ln>
                          <a:solidFill>
                            <a:schemeClr val="tx1"/>
                          </a:solidFill>
                          <a:effectLst/>
                          <a:latin typeface="Times New Roman" pitchFamily="18" charset="0"/>
                          <a:ea typeface="黑体" panose="02010609060101010101" pitchFamily="49" charset="-122"/>
                        </a:rPr>
                        <a:t>推</a:t>
                      </a:r>
                      <a:r>
                        <a:rPr kumimoji="0" lang="en-US" altLang="zh-CN" sz="2000" b="1" i="0" u="none" strike="noStrike" cap="none" normalizeH="0" baseline="0">
                          <a:ln>
                            <a:noFill/>
                          </a:ln>
                          <a:solidFill>
                            <a:schemeClr val="tx1"/>
                          </a:solidFill>
                          <a:effectLst/>
                          <a:latin typeface="Times New Roman" pitchFamily="18" charset="0"/>
                          <a:ea typeface="黑体" panose="02010609060101010101" pitchFamily="49" charset="-122"/>
                        </a:rPr>
                        <a:t>)</a:t>
                      </a:r>
                    </a:p>
                    <a:p>
                      <a:pPr marL="0" marR="0" lvl="0" indent="0" algn="ctr" defTabSz="914400" rtl="0" eaLnBrk="1" fontAlgn="base" latinLnBrk="0" hangingPunct="1">
                        <a:lnSpc>
                          <a:spcPct val="150000"/>
                        </a:lnSpc>
                        <a:spcBef>
                          <a:spcPct val="0"/>
                        </a:spcBef>
                        <a:spcAft>
                          <a:spcPct val="0"/>
                        </a:spcAft>
                        <a:buClrTx/>
                        <a:buSzTx/>
                        <a:buFontTx/>
                        <a:buNone/>
                      </a:pPr>
                      <a:r>
                        <a:rPr kumimoji="0" lang="zh-CN" sz="2000" b="1" i="0" u="none" strike="noStrike" cap="none" normalizeH="0" baseline="0">
                          <a:ln>
                            <a:noFill/>
                          </a:ln>
                          <a:solidFill>
                            <a:schemeClr val="tx1"/>
                          </a:solidFill>
                          <a:effectLst/>
                          <a:latin typeface="Times New Roman" pitchFamily="18" charset="0"/>
                          <a:ea typeface="黑体" panose="02010609060101010101" pitchFamily="49" charset="-122"/>
                        </a:rPr>
                        <a:t>失当</a:t>
                      </a:r>
                      <a:endParaRPr kumimoji="0" lang="zh-CN" sz="2000" b="1" i="0" u="none" strike="noStrike" cap="none" normalizeH="0" baseline="0">
                        <a:ln>
                          <a:noFill/>
                        </a:ln>
                        <a:solidFill>
                          <a:schemeClr val="tx1"/>
                        </a:solidFill>
                        <a:effectLst/>
                        <a:latin typeface="Times New Roman" pitchFamily="18" charset="0"/>
                        <a:ea typeface="黑体" panose="02010609060101010101" pitchFamily="49" charset="-122"/>
                        <a:cs typeface="Courier New" panose="02070309020205020404" pitchFamily="49" charset="0"/>
                      </a:endParaRPr>
                    </a:p>
                  </a:txBody>
                  <a:tcPr marL="24598" marR="2459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2">
                  <a:txBody>
                    <a:bodyPr/>
                    <a:lstStyle/>
                    <a:p>
                      <a:pPr marL="0" marR="0" lvl="0" indent="0" algn="l" defTabSz="914400" rtl="0" eaLnBrk="1" fontAlgn="base" latinLnBrk="0" hangingPunct="1">
                        <a:lnSpc>
                          <a:spcPct val="150000"/>
                        </a:lnSpc>
                        <a:spcBef>
                          <a:spcPct val="0"/>
                        </a:spcBef>
                        <a:spcAft>
                          <a:spcPct val="0"/>
                        </a:spcAft>
                        <a:buClrTx/>
                        <a:buSzTx/>
                        <a:buFontTx/>
                        <a:buNone/>
                      </a:pPr>
                      <a:r>
                        <a:rPr kumimoji="0" lang="zh-CN" sz="2000" b="1" i="0" u="none" strike="noStrike" cap="none" normalizeH="0" baseline="0">
                          <a:ln>
                            <a:noFill/>
                          </a:ln>
                          <a:solidFill>
                            <a:schemeClr val="tx1"/>
                          </a:solidFill>
                          <a:effectLst/>
                          <a:latin typeface="Times New Roman" pitchFamily="18" charset="0"/>
                          <a:ea typeface="宋体" pitchFamily="2" charset="-122"/>
                          <a:cs typeface="Times New Roman" panose="02020603050405020304" pitchFamily="18" charset="0"/>
                        </a:rPr>
                        <a:t>这两种是近年来高考命题采用的新的设误方式，综合性强，迷惑性大，失分率高，为此在复习中，有必要对这两种设误方式重点突破。</a:t>
                      </a:r>
                    </a:p>
                  </a:txBody>
                  <a:tcPr marL="24598" marR="2459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30530">
                <a:tc>
                  <a:txBody>
                    <a:bodyPr/>
                    <a:lstStyle/>
                    <a:p>
                      <a:pPr marL="0" marR="0" lvl="0" indent="0" algn="ctr" defTabSz="914400" rtl="0" eaLnBrk="1" fontAlgn="base" latinLnBrk="0" hangingPunct="1">
                        <a:lnSpc>
                          <a:spcPct val="150000"/>
                        </a:lnSpc>
                        <a:spcBef>
                          <a:spcPct val="0"/>
                        </a:spcBef>
                        <a:spcAft>
                          <a:spcPct val="0"/>
                        </a:spcAft>
                        <a:buClrTx/>
                        <a:buSzTx/>
                        <a:buFontTx/>
                        <a:buNone/>
                      </a:pPr>
                      <a:r>
                        <a:rPr kumimoji="0" lang="zh-CN" sz="1800" b="1" i="0" u="none" strike="noStrike" cap="none" normalizeH="0" baseline="0">
                          <a:ln>
                            <a:noFill/>
                          </a:ln>
                          <a:solidFill>
                            <a:schemeClr val="tx1"/>
                          </a:solidFill>
                          <a:effectLst/>
                          <a:latin typeface="Times New Roman" pitchFamily="18" charset="0"/>
                          <a:ea typeface="黑体" panose="02010609060101010101" pitchFamily="49" charset="-122"/>
                        </a:rPr>
                        <a:t>误划类别</a:t>
                      </a:r>
                      <a:endParaRPr kumimoji="0" lang="zh-CN" sz="1800" b="0" i="0" u="none" strike="noStrike" cap="none" normalizeH="0" baseline="0">
                        <a:ln>
                          <a:noFill/>
                        </a:ln>
                        <a:solidFill>
                          <a:schemeClr val="tx1"/>
                        </a:solidFill>
                        <a:effectLst/>
                        <a:latin typeface="宋体" pitchFamily="2" charset="-122"/>
                        <a:ea typeface="宋体" pitchFamily="2" charset="-122"/>
                        <a:cs typeface="Courier New" panose="02070309020205020404" pitchFamily="49" charset="0"/>
                      </a:endParaRPr>
                    </a:p>
                  </a:txBody>
                  <a:tcPr marL="24598" marR="2459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a:p>
                  </a:txBody>
                  <a:tcPr/>
                </a:tc>
              </a:tr>
            </a:tbl>
          </a:graphicData>
        </a:graphic>
      </p:graphicFrame>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907704" y="116632"/>
            <a:ext cx="6265912" cy="836712"/>
          </a:xfrm>
        </p:spPr>
        <p:txBody>
          <a:bodyPr>
            <a:normAutofit/>
          </a:bodyPr>
          <a:lstStyle/>
          <a:p>
            <a:r>
              <a:rPr lang="zh-CN" altLang="en-US" sz="3600" b="1">
                <a:solidFill>
                  <a:srgbClr val="FF0000"/>
                </a:solidFill>
                <a:uFillTx/>
                <a:latin typeface="微软雅黑"/>
                <a:ea typeface="微软雅黑" charset="-122"/>
              </a:rPr>
              <a:t>专题复习的情况交流</a:t>
            </a:r>
          </a:p>
        </p:txBody>
      </p:sp>
      <p:pic>
        <p:nvPicPr>
          <p:cNvPr id="6" name="图片 5"/>
          <p:cNvPicPr>
            <a:picLocks noChangeAspect="1"/>
          </p:cNvPicPr>
          <p:nvPr/>
        </p:nvPicPr>
        <p:blipFill>
          <a:blip r:embed="rId2">
            <a:extLst>
              <a:ext uri="{BEBA8EAE-BF5A-486C-A8C5-ECC9F3942E4B}">
                <a14:imgProps xmlns:a14="http://schemas.microsoft.com/office/drawing/2010/main">
                  <a14:imgLayer r:embed="rId3">
                    <a14:imgEffect>
                      <a14:backgroundRemoval t="11798" b="91798" l="0" r="96094"/>
                    </a14:imgEffect>
                  </a14:imgLayer>
                </a14:imgProps>
              </a:ext>
              <a:ext uri="{28A0092B-C50C-407E-A947-70E740481C1C}">
                <a14:useLocalDpi xmlns:a14="http://schemas.microsoft.com/office/drawing/2010/main" val="0"/>
              </a:ext>
            </a:extLst>
          </a:blip>
          <a:stretch>
            <a:fillRect/>
          </a:stretch>
        </p:blipFill>
        <p:spPr>
          <a:xfrm>
            <a:off x="6948264" y="-109405"/>
            <a:ext cx="2617096" cy="2274624"/>
          </a:xfrm>
          <a:prstGeom prst="rect">
            <a:avLst/>
          </a:prstGeom>
        </p:spPr>
      </p:pic>
      <p:graphicFrame>
        <p:nvGraphicFramePr>
          <p:cNvPr id="7" name="图示 6"/>
          <p:cNvGraphicFramePr/>
          <p:nvPr/>
        </p:nvGraphicFramePr>
        <p:xfrm>
          <a:off x="323528" y="1124744"/>
          <a:ext cx="8136904" cy="528744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0" name="文本框 9"/>
          <p:cNvSpPr txBox="1"/>
          <p:nvPr/>
        </p:nvSpPr>
        <p:spPr>
          <a:xfrm rot="706342">
            <a:off x="567949" y="1518242"/>
            <a:ext cx="720080" cy="646331"/>
          </a:xfrm>
          <a:prstGeom prst="rect">
            <a:avLst/>
          </a:prstGeom>
          <a:noFill/>
        </p:spPr>
        <p:txBody>
          <a:bodyPr wrap="square" rtlCol="0">
            <a:spAutoFit/>
          </a:bodyPr>
          <a:lstStyle/>
          <a:p>
            <a:r>
              <a:rPr lang="en-US" altLang="zh-CN" sz="3600"/>
              <a:t>1</a:t>
            </a:r>
            <a:endParaRPr lang="zh-CN" altLang="en-US" sz="3600"/>
          </a:p>
        </p:txBody>
      </p:sp>
      <p:sp>
        <p:nvSpPr>
          <p:cNvPr id="11" name="文本框 10"/>
          <p:cNvSpPr txBox="1"/>
          <p:nvPr/>
        </p:nvSpPr>
        <p:spPr>
          <a:xfrm rot="407289">
            <a:off x="863258" y="2461179"/>
            <a:ext cx="720080" cy="646331"/>
          </a:xfrm>
          <a:prstGeom prst="rect">
            <a:avLst/>
          </a:prstGeom>
          <a:noFill/>
        </p:spPr>
        <p:txBody>
          <a:bodyPr wrap="square" rtlCol="0">
            <a:spAutoFit/>
          </a:bodyPr>
          <a:lstStyle/>
          <a:p>
            <a:r>
              <a:rPr lang="en-US" altLang="zh-CN" sz="3600"/>
              <a:t>2</a:t>
            </a:r>
            <a:endParaRPr lang="zh-CN" altLang="en-US" sz="3600"/>
          </a:p>
        </p:txBody>
      </p:sp>
      <p:sp>
        <p:nvSpPr>
          <p:cNvPr id="12" name="文本框 11"/>
          <p:cNvSpPr txBox="1"/>
          <p:nvPr/>
        </p:nvSpPr>
        <p:spPr>
          <a:xfrm rot="407289">
            <a:off x="935266" y="3397283"/>
            <a:ext cx="720080" cy="646331"/>
          </a:xfrm>
          <a:prstGeom prst="rect">
            <a:avLst/>
          </a:prstGeom>
          <a:noFill/>
        </p:spPr>
        <p:txBody>
          <a:bodyPr wrap="square" rtlCol="0">
            <a:spAutoFit/>
          </a:bodyPr>
          <a:lstStyle/>
          <a:p>
            <a:r>
              <a:rPr lang="en-US" altLang="zh-CN" sz="3600"/>
              <a:t>3</a:t>
            </a:r>
            <a:endParaRPr lang="zh-CN" altLang="en-US" sz="3600"/>
          </a:p>
        </p:txBody>
      </p:sp>
      <p:sp>
        <p:nvSpPr>
          <p:cNvPr id="13" name="文本框 12"/>
          <p:cNvSpPr txBox="1"/>
          <p:nvPr/>
        </p:nvSpPr>
        <p:spPr>
          <a:xfrm rot="407289">
            <a:off x="647894" y="5459758"/>
            <a:ext cx="720080" cy="646331"/>
          </a:xfrm>
          <a:prstGeom prst="rect">
            <a:avLst/>
          </a:prstGeom>
          <a:noFill/>
        </p:spPr>
        <p:txBody>
          <a:bodyPr wrap="square" rtlCol="0">
            <a:spAutoFit/>
          </a:bodyPr>
          <a:lstStyle/>
          <a:p>
            <a:r>
              <a:rPr lang="en-US" altLang="zh-CN" sz="3600"/>
              <a:t>5</a:t>
            </a:r>
            <a:endParaRPr lang="zh-CN" altLang="en-US" sz="3600"/>
          </a:p>
        </p:txBody>
      </p:sp>
      <p:sp>
        <p:nvSpPr>
          <p:cNvPr id="14" name="文本框 13"/>
          <p:cNvSpPr txBox="1"/>
          <p:nvPr/>
        </p:nvSpPr>
        <p:spPr>
          <a:xfrm rot="407289">
            <a:off x="863258" y="4470570"/>
            <a:ext cx="720080" cy="646331"/>
          </a:xfrm>
          <a:prstGeom prst="rect">
            <a:avLst/>
          </a:prstGeom>
          <a:noFill/>
        </p:spPr>
        <p:txBody>
          <a:bodyPr wrap="square" rtlCol="0">
            <a:spAutoFit/>
          </a:bodyPr>
          <a:lstStyle/>
          <a:p>
            <a:r>
              <a:rPr lang="en-US" altLang="zh-CN" sz="3600"/>
              <a:t>4</a:t>
            </a:r>
            <a:endParaRPr lang="zh-CN" altLang="en-US" sz="3600"/>
          </a:p>
        </p:txBody>
      </p:sp>
    </p:spTree>
  </p:cSld>
  <p:clrMapOvr>
    <a:masterClrMapping/>
  </p:clrMapOvr>
  <mc:AlternateContent xmlns:mc="http://schemas.openxmlformats.org/markup-compatibility/2006" xmlns:p14="http://schemas.microsoft.com/office/powerpoint/2010/main">
    <mc:Choice Requires="p14">
      <p:transition spd="slow" p14:dur="800">
        <p:circle/>
      </p:transition>
    </mc:Choice>
    <mc:Fallback xmlns:p15="http://schemas.microsoft.com/office/powerpoint/2012/main" xmlns="">
      <p:transition spd="slow">
        <p:circl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ext Box 3"/>
          <p:cNvSpPr txBox="1">
            <a:spLocks noChangeArrowheads="1"/>
          </p:cNvSpPr>
          <p:nvPr/>
        </p:nvSpPr>
        <p:spPr bwMode="auto">
          <a:xfrm>
            <a:off x="0" y="1928813"/>
            <a:ext cx="9144000" cy="2553335"/>
          </a:xfrm>
          <a:prstGeom prst="rect">
            <a:avLst/>
          </a:prstGeom>
          <a:noFill/>
          <a:ln w="9525">
            <a:noFill/>
            <a:miter lim="800000"/>
          </a:ln>
        </p:spPr>
        <p:txBody>
          <a:bodyPr>
            <a:spAutoFit/>
          </a:bodyPr>
          <a:lstStyle/>
          <a:p>
            <a:pPr eaLnBrk="0" hangingPunct="0">
              <a:spcBef>
                <a:spcPct val="50000"/>
              </a:spcBef>
              <a:defRPr/>
            </a:pPr>
            <a:r>
              <a:rPr lang="en-US" sz="3200" b="1">
                <a:solidFill>
                  <a:srgbClr val="FF00FF"/>
                </a:solidFill>
                <a:effectLst>
                  <a:outerShdw blurRad="38100" dist="38100" dir="2700000" algn="tl">
                    <a:srgbClr val="C0C0C0"/>
                  </a:outerShdw>
                </a:effectLst>
              </a:rPr>
              <a:t>【</a:t>
            </a:r>
            <a:r>
              <a:rPr lang="zh-CN" altLang="en-US" sz="3200" b="1">
                <a:solidFill>
                  <a:srgbClr val="FF00FF"/>
                </a:solidFill>
                <a:effectLst>
                  <a:outerShdw blurRad="38100" dist="38100" dir="2700000" algn="tl">
                    <a:srgbClr val="C0C0C0"/>
                  </a:outerShdw>
                </a:effectLst>
              </a:rPr>
              <a:t>对应文段</a:t>
            </a:r>
            <a:r>
              <a:rPr lang="en-US" sz="3200" b="1">
                <a:solidFill>
                  <a:srgbClr val="FF00FF"/>
                </a:solidFill>
                <a:effectLst>
                  <a:outerShdw blurRad="38100" dist="38100" dir="2700000" algn="tl">
                    <a:srgbClr val="C0C0C0"/>
                  </a:outerShdw>
                </a:effectLst>
              </a:rPr>
              <a:t>】</a:t>
            </a:r>
            <a:r>
              <a:rPr lang="zh-CN" altLang="en-US" sz="3200" b="1">
                <a:solidFill>
                  <a:srgbClr val="0000FF"/>
                </a:solidFill>
                <a:effectLst>
                  <a:outerShdw blurRad="38100" dist="38100" dir="2700000" algn="tl">
                    <a:srgbClr val="C0C0C0"/>
                  </a:outerShdw>
                </a:effectLst>
              </a:rPr>
              <a:t>在太空中，八面无着，双脚无用武之地，必须靠太空机动器来移动身体的位置。目前用的是喷气设备，安放在舱外活动航天服背部叫喷气背包，通过三个自由度</a:t>
            </a:r>
            <a:r>
              <a:rPr lang="zh-CN" altLang="en-US" sz="3200" b="1" u="sng">
                <a:solidFill>
                  <a:srgbClr val="0000FF"/>
                </a:solidFill>
                <a:effectLst>
                  <a:outerShdw blurRad="38100" dist="38100" dir="2700000" algn="tl">
                    <a:srgbClr val="C0C0C0"/>
                  </a:outerShdw>
                </a:effectLst>
              </a:rPr>
              <a:t>六个方</a:t>
            </a:r>
            <a:r>
              <a:rPr lang="zh-CN" altLang="en-US" sz="3200" b="1">
                <a:solidFill>
                  <a:srgbClr val="0000FF"/>
                </a:solidFill>
                <a:effectLst>
                  <a:outerShdw blurRad="38100" dist="38100" dir="2700000" algn="tl">
                    <a:srgbClr val="C0C0C0"/>
                  </a:outerShdw>
                </a:effectLst>
              </a:rPr>
              <a:t>向上的喷嘴喷气，以达到向任何方向运动的目的。 </a:t>
            </a:r>
          </a:p>
        </p:txBody>
      </p:sp>
      <p:sp>
        <p:nvSpPr>
          <p:cNvPr id="20483" name="Text Box 4"/>
          <p:cNvSpPr txBox="1">
            <a:spLocks noChangeArrowheads="1"/>
          </p:cNvSpPr>
          <p:nvPr/>
        </p:nvSpPr>
        <p:spPr bwMode="auto">
          <a:xfrm>
            <a:off x="0" y="0"/>
            <a:ext cx="9144000" cy="1800225"/>
          </a:xfrm>
          <a:prstGeom prst="rect">
            <a:avLst/>
          </a:prstGeom>
          <a:noFill/>
          <a:ln w="9525">
            <a:noFill/>
            <a:miter lim="800000"/>
          </a:ln>
        </p:spPr>
        <p:txBody>
          <a:bodyPr>
            <a:spAutoFit/>
          </a:bodyPr>
          <a:lstStyle/>
          <a:p>
            <a:pPr>
              <a:spcBef>
                <a:spcPct val="50000"/>
              </a:spcBef>
            </a:pPr>
            <a:r>
              <a:rPr lang="en-US" altLang="zh-CN" sz="2800" b="1" noProof="1">
                <a:effectLst>
                  <a:outerShdw blurRad="38100" dist="38100" dir="2700000">
                    <a:srgbClr val="C0C0C0"/>
                  </a:outerShdw>
                </a:effectLst>
              </a:rPr>
              <a:t>【</a:t>
            </a:r>
            <a:r>
              <a:rPr lang="zh-CN" altLang="en-US" sz="2800" b="1" noProof="1">
                <a:effectLst>
                  <a:outerShdw blurRad="38100" dist="38100" dir="2700000">
                    <a:srgbClr val="C0C0C0"/>
                  </a:outerShdw>
                </a:effectLst>
              </a:rPr>
              <a:t>试题</a:t>
            </a:r>
            <a:r>
              <a:rPr lang="en-US" altLang="zh-CN" sz="2800" b="1" noProof="1">
                <a:effectLst>
                  <a:outerShdw blurRad="38100" dist="38100" dir="2700000">
                    <a:srgbClr val="C0C0C0"/>
                  </a:outerShdw>
                </a:effectLst>
              </a:rPr>
              <a:t>】</a:t>
            </a:r>
            <a:r>
              <a:rPr lang="zh-CN" altLang="en-US" sz="2800" b="1" noProof="1">
                <a:effectLst>
                  <a:outerShdw blurRad="38100" dist="38100" dir="2700000">
                    <a:srgbClr val="C0C0C0"/>
                  </a:outerShdw>
                </a:effectLst>
              </a:rPr>
              <a:t>根据原文所提供的信息，下列推断正确的一项是（       ）</a:t>
            </a:r>
            <a:r>
              <a:rPr lang="zh-CN" altLang="en-US" sz="2800" b="1">
                <a:effectLst>
                  <a:outerShdw blurRad="38100" dist="38100" dir="2700000">
                    <a:srgbClr val="C0C0C0"/>
                  </a:outerShdw>
                </a:effectLst>
              </a:rPr>
              <a:t/>
            </a:r>
            <a:br>
              <a:rPr lang="zh-CN" altLang="en-US" sz="2800" b="1">
                <a:effectLst>
                  <a:outerShdw blurRad="38100" dist="38100" dir="2700000">
                    <a:srgbClr val="C0C0C0"/>
                  </a:outerShdw>
                </a:effectLst>
              </a:rPr>
            </a:br>
            <a:r>
              <a:rPr lang="zh-CN" altLang="en-US" sz="2800" b="1" noProof="1">
                <a:effectLst>
                  <a:outerShdw blurRad="38100" dist="38100" dir="2700000">
                    <a:srgbClr val="C0C0C0"/>
                  </a:outerShdw>
                </a:effectLst>
              </a:rPr>
              <a:t>    </a:t>
            </a:r>
            <a:r>
              <a:rPr lang="en-US" altLang="zh-CN" sz="2800" b="1" noProof="1">
                <a:effectLst>
                  <a:outerShdw blurRad="38100" dist="38100" dir="2700000">
                    <a:srgbClr val="C0C0C0"/>
                  </a:outerShdw>
                </a:effectLst>
                <a:latin typeface="楷体_GB2312" pitchFamily="49" charset="-122"/>
                <a:ea typeface="楷体_GB2312" pitchFamily="49" charset="-122"/>
              </a:rPr>
              <a:t>B.</a:t>
            </a:r>
            <a:r>
              <a:rPr lang="zh-CN" altLang="en-US" sz="2800" b="1" noProof="1">
                <a:effectLst>
                  <a:outerShdw blurRad="38100" dist="38100" dir="2700000">
                    <a:srgbClr val="C0C0C0"/>
                  </a:outerShdw>
                </a:effectLst>
                <a:latin typeface="楷体_GB2312" pitchFamily="49" charset="-122"/>
                <a:ea typeface="楷体_GB2312" pitchFamily="49" charset="-122"/>
              </a:rPr>
              <a:t>在太空中，航天员依靠太空机动器来移动身体，因此可以飘飞到任何想去的地方，行走范围是立体的</a:t>
            </a:r>
            <a:r>
              <a:rPr lang="zh-CN" altLang="en-US" sz="2800" b="1" noProof="1">
                <a:effectLst>
                  <a:outerShdw blurRad="38100" dist="38100" dir="2700000">
                    <a:srgbClr val="C0C0C0"/>
                  </a:outerShdw>
                </a:effectLst>
              </a:rPr>
              <a:t>。 </a:t>
            </a:r>
          </a:p>
        </p:txBody>
      </p:sp>
      <p:sp>
        <p:nvSpPr>
          <p:cNvPr id="20484" name="Line 5"/>
          <p:cNvSpPr>
            <a:spLocks noChangeShapeType="1"/>
          </p:cNvSpPr>
          <p:nvPr/>
        </p:nvSpPr>
        <p:spPr bwMode="auto">
          <a:xfrm flipV="1">
            <a:off x="5405120" y="3861435"/>
            <a:ext cx="1983105" cy="15875"/>
          </a:xfrm>
          <a:prstGeom prst="line">
            <a:avLst/>
          </a:prstGeom>
          <a:noFill/>
          <a:ln w="38100">
            <a:solidFill>
              <a:srgbClr val="FF0000"/>
            </a:solidFill>
            <a:round/>
          </a:ln>
        </p:spPr>
        <p:txBody>
          <a:bodyPr/>
          <a:lstStyle/>
          <a:p>
            <a:endParaRPr lang="zh-CN" altLang="en-US"/>
          </a:p>
        </p:txBody>
      </p:sp>
      <p:sp>
        <p:nvSpPr>
          <p:cNvPr id="20485" name="Line 6"/>
          <p:cNvSpPr>
            <a:spLocks noChangeShapeType="1"/>
          </p:cNvSpPr>
          <p:nvPr/>
        </p:nvSpPr>
        <p:spPr bwMode="auto">
          <a:xfrm>
            <a:off x="2339975" y="1773238"/>
            <a:ext cx="2286000" cy="0"/>
          </a:xfrm>
          <a:prstGeom prst="line">
            <a:avLst/>
          </a:prstGeom>
          <a:noFill/>
          <a:ln w="38100">
            <a:solidFill>
              <a:srgbClr val="FF0000"/>
            </a:solidFill>
            <a:round/>
          </a:ln>
        </p:spPr>
        <p:txBody>
          <a:bodyPr/>
          <a:lstStyle/>
          <a:p>
            <a:endParaRPr lang="zh-CN" altLang="en-US"/>
          </a:p>
        </p:txBody>
      </p:sp>
      <p:sp>
        <p:nvSpPr>
          <p:cNvPr id="20486" name="Text Box 7"/>
          <p:cNvSpPr txBox="1">
            <a:spLocks noChangeArrowheads="1"/>
          </p:cNvSpPr>
          <p:nvPr/>
        </p:nvSpPr>
        <p:spPr bwMode="auto">
          <a:xfrm>
            <a:off x="323850" y="4508500"/>
            <a:ext cx="8569325" cy="1906905"/>
          </a:xfrm>
          <a:prstGeom prst="rect">
            <a:avLst/>
          </a:prstGeom>
          <a:solidFill>
            <a:srgbClr val="FFFF00">
              <a:alpha val="42999"/>
            </a:srgbClr>
          </a:solidFill>
          <a:ln w="57150" cmpd="thickThin">
            <a:solidFill>
              <a:srgbClr val="FF00FF"/>
            </a:solidFill>
            <a:miter lim="800000"/>
          </a:ln>
        </p:spPr>
        <p:txBody>
          <a:bodyPr>
            <a:spAutoFit/>
          </a:bodyPr>
          <a:lstStyle/>
          <a:p>
            <a:pPr algn="ctr">
              <a:spcBef>
                <a:spcPct val="50000"/>
              </a:spcBef>
            </a:pPr>
            <a:r>
              <a:rPr lang="zh-CN" altLang="en-US" sz="3200" b="1" noProof="1">
                <a:effectLst>
                  <a:outerShdw blurRad="38100" dist="38100" dir="2700000">
                    <a:srgbClr val="C0C0C0"/>
                  </a:outerShdw>
                </a:effectLst>
              </a:rPr>
              <a:t>命题陷阱：</a:t>
            </a:r>
            <a:r>
              <a:rPr lang="zh-CN" altLang="en-US" sz="3600" b="1" noProof="1"/>
              <a:t>以偏概全</a:t>
            </a:r>
            <a:endParaRPr lang="zh-CN" altLang="en-US" sz="3600" b="1" noProof="1">
              <a:effectLst>
                <a:outerShdw blurRad="38100" dist="38100" dir="2700000">
                  <a:srgbClr val="C0C0C0"/>
                </a:outerShdw>
              </a:effectLst>
            </a:endParaRPr>
          </a:p>
          <a:p>
            <a:pPr>
              <a:spcBef>
                <a:spcPct val="50000"/>
              </a:spcBef>
            </a:pPr>
            <a:r>
              <a:rPr lang="zh-CN" altLang="en-US" sz="2800" b="1" noProof="1">
                <a:effectLst>
                  <a:outerShdw blurRad="38100" dist="38100" dir="2700000">
                    <a:srgbClr val="C0C0C0"/>
                  </a:outerShdw>
                </a:effectLst>
                <a:ea typeface="楷体_GB2312" pitchFamily="49" charset="-122"/>
              </a:rPr>
              <a:t>     命题者设计选项时，不尊重阅读材料中事物的客观性，故意夸大</a:t>
            </a:r>
            <a:r>
              <a:rPr lang="zh-CN" altLang="en-US" sz="2800" b="1" noProof="1" smtClean="0">
                <a:effectLst>
                  <a:outerShdw blurRad="38100" dist="38100" dir="2700000">
                    <a:srgbClr val="C0C0C0"/>
                  </a:outerShdw>
                </a:effectLst>
                <a:ea typeface="楷体_GB2312" pitchFamily="49" charset="-122"/>
              </a:rPr>
              <a:t>事物原有</a:t>
            </a:r>
            <a:r>
              <a:rPr lang="zh-CN" altLang="en-US" sz="2800" b="1" noProof="1">
                <a:effectLst>
                  <a:outerShdw blurRad="38100" dist="38100" dir="2700000">
                    <a:srgbClr val="C0C0C0"/>
                  </a:outerShdw>
                </a:effectLst>
                <a:ea typeface="楷体_GB2312" pitchFamily="49" charset="-122"/>
              </a:rPr>
              <a:t>的能力、功能和效用。</a:t>
            </a:r>
            <a:r>
              <a:rPr lang="zh-CN" altLang="en-US" sz="4000" b="1" noProof="1">
                <a:effectLst>
                  <a:outerShdw blurRad="38100" dist="38100" dir="2700000">
                    <a:srgbClr val="C0C0C0"/>
                  </a:outerShdw>
                </a:effectLst>
              </a:rPr>
              <a:t> </a:t>
            </a:r>
          </a:p>
        </p:txBody>
      </p:sp>
    </p:spTree>
  </p:cSld>
  <p:clrMapOvr>
    <a:masterClrMapping/>
  </p:clrMapOvr>
  <mc:AlternateContent xmlns:mc="http://schemas.openxmlformats.org/markup-compatibility/2006" xmlns:p14="http://schemas.microsoft.com/office/powerpoint/2010/main">
    <mc:Choice Requires="p14">
      <p:transition spd="slow" p14:dur="800">
        <p:circle/>
      </p:transition>
    </mc:Choice>
    <mc:Fallback xmlns:p15="http://schemas.microsoft.com/office/powerpoint/2012/main" xmlns="">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nodeType="clickEffect">
                                  <p:stCondLst>
                                    <p:cond delay="0"/>
                                  </p:stCondLst>
                                  <p:childTnLst>
                                    <p:set>
                                      <p:cBhvr>
                                        <p:cTn id="6" dur="1" fill="hold">
                                          <p:stCondLst>
                                            <p:cond delay="0"/>
                                          </p:stCondLst>
                                        </p:cTn>
                                        <p:tgtEl>
                                          <p:spTgt spid="20485"/>
                                        </p:tgtEl>
                                        <p:attrNameLst>
                                          <p:attrName>style.visibility</p:attrName>
                                        </p:attrNameLst>
                                      </p:cBhvr>
                                      <p:to>
                                        <p:strVal val="visible"/>
                                      </p:to>
                                    </p:set>
                                    <p:anim calcmode="lin" valueType="num">
                                      <p:cBhvr>
                                        <p:cTn id="7" dur="500" fill="hold"/>
                                        <p:tgtEl>
                                          <p:spTgt spid="20485"/>
                                        </p:tgtEl>
                                        <p:attrNameLst>
                                          <p:attrName>ppt_x</p:attrName>
                                        </p:attrNameLst>
                                      </p:cBhvr>
                                      <p:tavLst>
                                        <p:tav tm="0">
                                          <p:val>
                                            <p:strVal val="0-#ppt_w/2"/>
                                          </p:val>
                                        </p:tav>
                                        <p:tav tm="100000">
                                          <p:val>
                                            <p:strVal val="#ppt_x"/>
                                          </p:val>
                                        </p:tav>
                                      </p:tavLst>
                                    </p:anim>
                                    <p:anim calcmode="lin" valueType="num">
                                      <p:cBhvr>
                                        <p:cTn id="8" dur="500" fill="hold"/>
                                        <p:tgtEl>
                                          <p:spTgt spid="20485"/>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8" fill="hold" nodeType="clickEffect">
                                  <p:stCondLst>
                                    <p:cond delay="0"/>
                                  </p:stCondLst>
                                  <p:childTnLst>
                                    <p:set>
                                      <p:cBhvr>
                                        <p:cTn id="13" dur="1" fill="hold">
                                          <p:stCondLst>
                                            <p:cond delay="0"/>
                                          </p:stCondLst>
                                        </p:cTn>
                                        <p:tgtEl>
                                          <p:spTgt spid="20484"/>
                                        </p:tgtEl>
                                        <p:attrNameLst>
                                          <p:attrName>style.visibility</p:attrName>
                                        </p:attrNameLst>
                                      </p:cBhvr>
                                      <p:to>
                                        <p:strVal val="visible"/>
                                      </p:to>
                                    </p:set>
                                    <p:anim calcmode="lin" valueType="num">
                                      <p:cBhvr>
                                        <p:cTn id="14" dur="500" fill="hold"/>
                                        <p:tgtEl>
                                          <p:spTgt spid="20484"/>
                                        </p:tgtEl>
                                        <p:attrNameLst>
                                          <p:attrName>ppt_x</p:attrName>
                                        </p:attrNameLst>
                                      </p:cBhvr>
                                      <p:tavLst>
                                        <p:tav tm="0">
                                          <p:val>
                                            <p:strVal val="0-#ppt_w/2"/>
                                          </p:val>
                                        </p:tav>
                                        <p:tav tm="100000">
                                          <p:val>
                                            <p:strVal val="#ppt_x"/>
                                          </p:val>
                                        </p:tav>
                                      </p:tavLst>
                                    </p:anim>
                                    <p:anim calcmode="lin" valueType="num">
                                      <p:cBhvr>
                                        <p:cTn id="15" dur="500" fill="hold"/>
                                        <p:tgtEl>
                                          <p:spTgt spid="20484"/>
                                        </p:tgtEl>
                                        <p:attrNameLst>
                                          <p:attrName>ppt_y</p:attrName>
                                        </p:attrNameLst>
                                      </p:cBhvr>
                                      <p:tavLst>
                                        <p:tav tm="0">
                                          <p:val>
                                            <p:strVal val="#ppt_y"/>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2" presetClass="entr" presetSubtype="8" fill="hold" grpId="0" nodeType="clickEffect">
                                  <p:stCondLst>
                                    <p:cond delay="0"/>
                                  </p:stCondLst>
                                  <p:childTnLst>
                                    <p:set>
                                      <p:cBhvr>
                                        <p:cTn id="20" dur="1" fill="hold">
                                          <p:stCondLst>
                                            <p:cond delay="0"/>
                                          </p:stCondLst>
                                        </p:cTn>
                                        <p:tgtEl>
                                          <p:spTgt spid="20486"/>
                                        </p:tgtEl>
                                        <p:attrNameLst>
                                          <p:attrName>style.visibility</p:attrName>
                                        </p:attrNameLst>
                                      </p:cBhvr>
                                      <p:to>
                                        <p:strVal val="visible"/>
                                      </p:to>
                                    </p:set>
                                    <p:anim calcmode="lin" valueType="num">
                                      <p:cBhvr>
                                        <p:cTn id="21" dur="500" fill="hold"/>
                                        <p:tgtEl>
                                          <p:spTgt spid="20486"/>
                                        </p:tgtEl>
                                        <p:attrNameLst>
                                          <p:attrName>ppt_x</p:attrName>
                                        </p:attrNameLst>
                                      </p:cBhvr>
                                      <p:tavLst>
                                        <p:tav tm="0">
                                          <p:val>
                                            <p:strVal val="0-#ppt_w/2"/>
                                          </p:val>
                                        </p:tav>
                                        <p:tav tm="100000">
                                          <p:val>
                                            <p:strVal val="#ppt_x"/>
                                          </p:val>
                                        </p:tav>
                                      </p:tavLst>
                                    </p:anim>
                                    <p:anim calcmode="lin" valueType="num">
                                      <p:cBhvr>
                                        <p:cTn id="22" dur="500" fill="hold"/>
                                        <p:tgtEl>
                                          <p:spTgt spid="2048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76"/>
          <p:cNvSpPr txBox="1">
            <a:spLocks noChangeArrowheads="1"/>
          </p:cNvSpPr>
          <p:nvPr/>
        </p:nvSpPr>
        <p:spPr bwMode="auto">
          <a:xfrm>
            <a:off x="179512" y="108109"/>
            <a:ext cx="7416824" cy="661720"/>
          </a:xfrm>
          <a:prstGeom prst="rect">
            <a:avLst/>
          </a:prstGeom>
          <a:noFill/>
          <a:ln w="9525">
            <a:noFill/>
            <a:miter lim="800000"/>
          </a:ln>
        </p:spPr>
        <p:txBody>
          <a:bodyPr wrap="square">
            <a:spAutoFit/>
          </a:bodyPr>
          <a:lstStyle/>
          <a:p>
            <a:pPr algn="ctr"/>
            <a:r>
              <a:rPr lang="zh-CN" altLang="en-US" sz="3700" b="1">
                <a:solidFill>
                  <a:srgbClr val="FF0000"/>
                </a:solidFill>
                <a:latin typeface="微软雅黑"/>
                <a:ea typeface="微软雅黑" charset="-122"/>
              </a:rPr>
              <a:t>五、答题误区及训练要点</a:t>
            </a:r>
          </a:p>
        </p:txBody>
      </p:sp>
      <p:sp>
        <p:nvSpPr>
          <p:cNvPr id="6" name="TextBox 76"/>
          <p:cNvSpPr txBox="1">
            <a:spLocks noChangeArrowheads="1"/>
          </p:cNvSpPr>
          <p:nvPr/>
        </p:nvSpPr>
        <p:spPr bwMode="auto">
          <a:xfrm>
            <a:off x="433108" y="908720"/>
            <a:ext cx="5788025" cy="523220"/>
          </a:xfrm>
          <a:prstGeom prst="rect">
            <a:avLst/>
          </a:prstGeom>
          <a:noFill/>
          <a:ln w="9525">
            <a:noFill/>
            <a:miter lim="800000"/>
          </a:ln>
        </p:spPr>
        <p:txBody>
          <a:bodyPr wrap="square">
            <a:spAutoFit/>
          </a:bodyPr>
          <a:lstStyle/>
          <a:p>
            <a:pPr marL="285750" indent="-285750">
              <a:buFont typeface="Wingdings" pitchFamily="2" charset="2"/>
              <a:buChar char="u"/>
            </a:pPr>
            <a:r>
              <a:rPr lang="en-US" altLang="zh-CN" sz="2800" b="1">
                <a:solidFill>
                  <a:srgbClr val="FF0000"/>
                </a:solidFill>
                <a:uFillTx/>
                <a:latin typeface="微软雅黑"/>
                <a:ea typeface="微软雅黑" charset="-122"/>
                <a:sym typeface="宋体" pitchFamily="2" charset="-122"/>
              </a:rPr>
              <a:t>1.</a:t>
            </a:r>
            <a:r>
              <a:rPr lang="zh-CN" altLang="en-US" sz="2800" b="1">
                <a:solidFill>
                  <a:srgbClr val="FF0000"/>
                </a:solidFill>
                <a:uFillTx/>
                <a:latin typeface="微软雅黑"/>
                <a:ea typeface="微软雅黑" charset="-122"/>
                <a:sym typeface="宋体" pitchFamily="2" charset="-122"/>
              </a:rPr>
              <a:t>关于理解文中重要概念的含义</a:t>
            </a:r>
          </a:p>
        </p:txBody>
      </p:sp>
      <p:sp>
        <p:nvSpPr>
          <p:cNvPr id="10" name="文本框 9"/>
          <p:cNvSpPr txBox="1">
            <a:spLocks noChangeArrowheads="1"/>
          </p:cNvSpPr>
          <p:nvPr/>
        </p:nvSpPr>
        <p:spPr bwMode="auto">
          <a:xfrm>
            <a:off x="417513" y="1900238"/>
            <a:ext cx="8266112" cy="1693349"/>
          </a:xfrm>
          <a:prstGeom prst="rect">
            <a:avLst/>
          </a:prstGeom>
          <a:noFill/>
          <a:ln w="19050">
            <a:noFill/>
            <a:prstDash val="sysDash"/>
            <a:round/>
          </a:ln>
        </p:spPr>
        <p:txBody>
          <a:bodyPr>
            <a:spAutoFit/>
          </a:bodyPr>
          <a:lstStyle/>
          <a:p>
            <a:pPr>
              <a:lnSpc>
                <a:spcPct val="130000"/>
              </a:lnSpc>
            </a:pPr>
            <a:r>
              <a:rPr lang="en-US" altLang="zh-CN" sz="2800" b="1">
                <a:latin typeface="宋体" pitchFamily="2" charset="-122"/>
                <a:ea typeface="宋体" pitchFamily="2" charset="-122"/>
              </a:rPr>
              <a:t>   </a:t>
            </a:r>
            <a:r>
              <a:rPr lang="zh-CN" altLang="en-US" sz="2800" b="1">
                <a:latin typeface="宋体" pitchFamily="2" charset="-122"/>
                <a:ea typeface="宋体" pitchFamily="2" charset="-122"/>
              </a:rPr>
              <a:t>失误：</a:t>
            </a:r>
            <a:r>
              <a:rPr lang="en-US" altLang="zh-CN" sz="2800">
                <a:latin typeface="宋体" pitchFamily="2" charset="-122"/>
                <a:ea typeface="宋体" pitchFamily="2" charset="-122"/>
              </a:rPr>
              <a:t>(1)</a:t>
            </a:r>
            <a:r>
              <a:rPr lang="zh-CN" altLang="en-US" sz="2800">
                <a:latin typeface="宋体" pitchFamily="2" charset="-122"/>
                <a:ea typeface="宋体" pitchFamily="2" charset="-122"/>
              </a:rPr>
              <a:t>或望文生义、主观臆测，或马虎粗疏、似懂非懂。</a:t>
            </a:r>
            <a:r>
              <a:rPr lang="en-US" altLang="zh-CN" sz="2800">
                <a:latin typeface="宋体" pitchFamily="2" charset="-122"/>
                <a:ea typeface="宋体" pitchFamily="2" charset="-122"/>
              </a:rPr>
              <a:t>(2)</a:t>
            </a:r>
            <a:r>
              <a:rPr lang="zh-CN" altLang="en-US" sz="2800">
                <a:latin typeface="宋体" pitchFamily="2" charset="-122"/>
                <a:ea typeface="宋体" pitchFamily="2" charset="-122"/>
              </a:rPr>
              <a:t>语感较差，阅读中捕捉不到需要仔细推敲把握的重要概念。</a:t>
            </a:r>
          </a:p>
        </p:txBody>
      </p:sp>
      <p:sp>
        <p:nvSpPr>
          <p:cNvPr id="12293" name="文本框 6"/>
          <p:cNvSpPr txBox="1">
            <a:spLocks noChangeArrowheads="1"/>
          </p:cNvSpPr>
          <p:nvPr/>
        </p:nvSpPr>
        <p:spPr bwMode="auto">
          <a:xfrm>
            <a:off x="467519" y="4221088"/>
            <a:ext cx="8166100" cy="2330450"/>
          </a:xfrm>
          <a:prstGeom prst="rect">
            <a:avLst/>
          </a:prstGeom>
          <a:gradFill flip="none" rotWithShape="1">
            <a:gsLst>
              <a:gs pos="0">
                <a:schemeClr val="accent6">
                  <a:lumMod val="0"/>
                  <a:lumOff val="100000"/>
                </a:schemeClr>
              </a:gs>
              <a:gs pos="35000">
                <a:schemeClr val="accent6">
                  <a:lumMod val="0"/>
                  <a:lumOff val="100000"/>
                </a:schemeClr>
              </a:gs>
              <a:gs pos="100000">
                <a:schemeClr val="accent6">
                  <a:lumMod val="100000"/>
                </a:schemeClr>
              </a:gs>
            </a:gsLst>
            <a:path path="circle">
              <a:fillToRect l="50000" t="-80000" r="50000" b="180000"/>
            </a:path>
          </a:gradFill>
          <a:ln w="19050">
            <a:solidFill>
              <a:schemeClr val="bg1"/>
            </a:solidFill>
            <a:prstDash val="sysDash"/>
            <a:round/>
          </a:ln>
        </p:spPr>
        <p:txBody>
          <a:bodyPr wrap="square">
            <a:spAutoFit/>
          </a:bodyPr>
          <a:lstStyle/>
          <a:p>
            <a:pPr>
              <a:lnSpc>
                <a:spcPct val="130000"/>
              </a:lnSpc>
            </a:pPr>
            <a:r>
              <a:rPr lang="en-US" altLang="zh-CN" sz="2400">
                <a:latin typeface="宋体" pitchFamily="2" charset="-122"/>
                <a:ea typeface="宋体" pitchFamily="2" charset="-122"/>
              </a:rPr>
              <a:t>   </a:t>
            </a:r>
            <a:r>
              <a:rPr lang="zh-CN" altLang="en-US" sz="2800">
                <a:latin typeface="宋体" pitchFamily="2" charset="-122"/>
                <a:ea typeface="宋体" pitchFamily="2" charset="-122"/>
              </a:rPr>
              <a:t>应让学生不断强化语境意识，坚持“词不离句，句不离段”的原则，培养学生迅速领会词语所表达的概念的内涵和外延的能力。同时依旧要强化信息比对的意识。</a:t>
            </a:r>
            <a:endParaRPr lang="zh-CN" altLang="en-US" sz="2400">
              <a:latin typeface="宋体" pitchFamily="2" charset="-122"/>
              <a:ea typeface="宋体"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p15="http://schemas.microsoft.com/office/powerpoint/2012/main"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12" presetClass="entr" presetSubtype="4" fill="hold" grpId="0" nodeType="afterEffect">
                                  <p:stCondLst>
                                    <p:cond delay="0"/>
                                  </p:stCondLst>
                                  <p:childTnLst>
                                    <p:set>
                                      <p:cBhvr>
                                        <p:cTn id="7" dur="1" fill="hold">
                                          <p:stCondLst>
                                            <p:cond delay="0"/>
                                          </p:stCondLst>
                                        </p:cTn>
                                        <p:tgtEl>
                                          <p:spTgt spid="18"/>
                                        </p:tgtEl>
                                        <p:attrNameLst>
                                          <p:attrName>style.visibility</p:attrName>
                                        </p:attrNameLst>
                                      </p:cBhvr>
                                      <p:to>
                                        <p:strVal val="visible"/>
                                      </p:to>
                                    </p:set>
                                    <p:anim calcmode="lin" valueType="num">
                                      <p:cBhvr>
                                        <p:cTn id="8" dur="500"/>
                                        <p:tgtEl>
                                          <p:spTgt spid="18"/>
                                        </p:tgtEl>
                                        <p:attrNameLst>
                                          <p:attrName>ppt_y</p:attrName>
                                        </p:attrNameLst>
                                      </p:cBhvr>
                                      <p:tavLst>
                                        <p:tav tm="0">
                                          <p:val>
                                            <p:strVal val="#ppt_y+#ppt_h*1.125000"/>
                                          </p:val>
                                        </p:tav>
                                        <p:tav tm="100000">
                                          <p:val>
                                            <p:strVal val="#ppt_y"/>
                                          </p:val>
                                        </p:tav>
                                      </p:tavLst>
                                    </p:anim>
                                    <p:animEffect transition="in" filter="wipe(up)">
                                      <p:cBhvr>
                                        <p:cTn id="9" dur="500"/>
                                        <p:tgtEl>
                                          <p:spTgt spid="18"/>
                                        </p:tgtEl>
                                      </p:cBhvr>
                                    </p:animEffect>
                                  </p:childTnLst>
                                </p:cTn>
                              </p:par>
                            </p:childTnLst>
                          </p:cTn>
                        </p:par>
                      </p:childTnLst>
                    </p:cTn>
                  </p:par>
                  <p:par>
                    <p:cTn id="10" fill="hold" nodeType="clickPar">
                      <p:stCondLst>
                        <p:cond delay="indefinite"/>
                        <p:cond evt="onBegin" delay="0">
                          <p:tn val="9"/>
                        </p:cond>
                      </p:stCondLst>
                      <p:childTnLst>
                        <p:par>
                          <p:cTn id="11" fill="hold" nodeType="withGroup">
                            <p:stCondLst>
                              <p:cond delay="indefinite"/>
                            </p:stCondLst>
                          </p:cTn>
                        </p:par>
                        <p:par>
                          <p:cTn id="12" fill="hold" nodeType="afterGroup">
                            <p:stCondLst>
                              <p:cond delay="0"/>
                            </p:stCondLst>
                            <p:childTnLst>
                              <p:par>
                                <p:cTn id="13" presetID="14" presetClass="entr" presetSubtype="10" fill="hold" grpId="1"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randombar(horizontal)">
                                      <p:cBhvr>
                                        <p:cTn id="15" dur="500"/>
                                        <p:tgtEl>
                                          <p:spTgt spid="6"/>
                                        </p:tgtEl>
                                      </p:cBhvr>
                                    </p:animEffect>
                                  </p:childTnLst>
                                </p:cTn>
                              </p:par>
                            </p:childTnLst>
                          </p:cTn>
                        </p:par>
                      </p:childTnLst>
                    </p:cTn>
                  </p:par>
                  <p:par>
                    <p:cTn id="16" fill="hold" nodeType="clickPar">
                      <p:stCondLst>
                        <p:cond delay="indefinite"/>
                        <p:cond evt="onBegin" delay="0">
                          <p:tn val="15"/>
                        </p:cond>
                      </p:stCondLst>
                      <p:childTnLst>
                        <p:par>
                          <p:cTn id="17" fill="hold" nodeType="withGroup">
                            <p:stCondLst>
                              <p:cond delay="indefinite"/>
                            </p:stCondLst>
                          </p:cTn>
                        </p:par>
                        <p:par>
                          <p:cTn id="18" fill="hold" nodeType="afterGroup">
                            <p:stCondLst>
                              <p:cond delay="0"/>
                            </p:stCondLst>
                            <p:childTnLst>
                              <p:par>
                                <p:cTn id="19" presetID="12" presetClass="entr" presetSubtype="4" fill="hold" grpId="2" nodeType="click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p:cTn id="21" dur="500"/>
                                        <p:tgtEl>
                                          <p:spTgt spid="10"/>
                                        </p:tgtEl>
                                        <p:attrNameLst>
                                          <p:attrName>ppt_y</p:attrName>
                                        </p:attrNameLst>
                                      </p:cBhvr>
                                      <p:tavLst>
                                        <p:tav tm="0">
                                          <p:val>
                                            <p:strVal val="#ppt_y+#ppt_h*1.125000"/>
                                          </p:val>
                                        </p:tav>
                                        <p:tav tm="100000">
                                          <p:val>
                                            <p:strVal val="#ppt_y"/>
                                          </p:val>
                                        </p:tav>
                                      </p:tavLst>
                                    </p:anim>
                                    <p:animEffect transition="in" filter="wipe(up)">
                                      <p:cBhvr>
                                        <p:cTn id="22" dur="500"/>
                                        <p:tgtEl>
                                          <p:spTgt spid="10"/>
                                        </p:tgtEl>
                                      </p:cBhvr>
                                    </p:animEffect>
                                  </p:childTnLst>
                                </p:cTn>
                              </p:par>
                            </p:childTnLst>
                          </p:cTn>
                        </p:par>
                      </p:childTnLst>
                    </p:cTn>
                  </p:par>
                  <p:par>
                    <p:cTn id="23" fill="hold" nodeType="clickPar">
                      <p:stCondLst>
                        <p:cond delay="indefinite"/>
                        <p:cond evt="onBegin" delay="0">
                          <p:tn val="22"/>
                        </p:cond>
                      </p:stCondLst>
                      <p:childTnLst>
                        <p:par>
                          <p:cTn id="24" fill="hold" nodeType="withGroup">
                            <p:stCondLst>
                              <p:cond delay="indefinite"/>
                            </p:stCondLst>
                          </p:cTn>
                        </p:par>
                        <p:par>
                          <p:cTn id="25" fill="hold" nodeType="afterGroup">
                            <p:stCondLst>
                              <p:cond delay="0"/>
                            </p:stCondLst>
                            <p:childTnLst>
                              <p:par>
                                <p:cTn id="26" presetID="12" presetClass="entr" presetSubtype="4" fill="hold" grpId="3" nodeType="clickEffect">
                                  <p:stCondLst>
                                    <p:cond delay="0"/>
                                  </p:stCondLst>
                                  <p:childTnLst>
                                    <p:set>
                                      <p:cBhvr>
                                        <p:cTn id="27" dur="1" fill="hold">
                                          <p:stCondLst>
                                            <p:cond delay="0"/>
                                          </p:stCondLst>
                                        </p:cTn>
                                        <p:tgtEl>
                                          <p:spTgt spid="12293"/>
                                        </p:tgtEl>
                                        <p:attrNameLst>
                                          <p:attrName>style.visibility</p:attrName>
                                        </p:attrNameLst>
                                      </p:cBhvr>
                                      <p:to>
                                        <p:strVal val="visible"/>
                                      </p:to>
                                    </p:set>
                                    <p:anim calcmode="lin" valueType="num">
                                      <p:cBhvr>
                                        <p:cTn id="28" dur="500"/>
                                        <p:tgtEl>
                                          <p:spTgt spid="12293"/>
                                        </p:tgtEl>
                                        <p:attrNameLst>
                                          <p:attrName>ppt_y</p:attrName>
                                        </p:attrNameLst>
                                      </p:cBhvr>
                                      <p:tavLst>
                                        <p:tav tm="0">
                                          <p:val>
                                            <p:strVal val="#ppt_y+#ppt_h*1.125000"/>
                                          </p:val>
                                        </p:tav>
                                        <p:tav tm="100000">
                                          <p:val>
                                            <p:strVal val="#ppt_y"/>
                                          </p:val>
                                        </p:tav>
                                      </p:tavLst>
                                    </p:anim>
                                    <p:animEffect transition="in" filter="wipe(up)">
                                      <p:cBhvr>
                                        <p:cTn id="29" dur="500"/>
                                        <p:tgtEl>
                                          <p:spTgt spid="122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6" grpId="1"/>
      <p:bldP spid="10" grpId="2"/>
      <p:bldP spid="12293" grpId="3"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76"/>
          <p:cNvSpPr txBox="1">
            <a:spLocks noChangeArrowheads="1"/>
          </p:cNvSpPr>
          <p:nvPr/>
        </p:nvSpPr>
        <p:spPr bwMode="auto">
          <a:xfrm>
            <a:off x="1691680" y="13648"/>
            <a:ext cx="5921330" cy="661720"/>
          </a:xfrm>
          <a:prstGeom prst="rect">
            <a:avLst/>
          </a:prstGeom>
          <a:noFill/>
          <a:ln w="9525">
            <a:noFill/>
            <a:miter lim="800000"/>
          </a:ln>
        </p:spPr>
        <p:txBody>
          <a:bodyPr wrap="square">
            <a:spAutoFit/>
          </a:bodyPr>
          <a:lstStyle/>
          <a:p>
            <a:pPr algn="ctr"/>
            <a:r>
              <a:rPr lang="zh-CN" altLang="en-US" sz="3700" b="1">
                <a:solidFill>
                  <a:srgbClr val="FF0000"/>
                </a:solidFill>
                <a:latin typeface="微软雅黑"/>
                <a:ea typeface="微软雅黑" charset="-122"/>
              </a:rPr>
              <a:t>五、答题误区及训练要点</a:t>
            </a:r>
          </a:p>
        </p:txBody>
      </p:sp>
      <p:sp>
        <p:nvSpPr>
          <p:cNvPr id="2" name="TextBox 76"/>
          <p:cNvSpPr txBox="1">
            <a:spLocks noChangeArrowheads="1"/>
          </p:cNvSpPr>
          <p:nvPr/>
        </p:nvSpPr>
        <p:spPr bwMode="auto">
          <a:xfrm>
            <a:off x="675123" y="1327014"/>
            <a:ext cx="5921330" cy="523220"/>
          </a:xfrm>
          <a:prstGeom prst="rect">
            <a:avLst/>
          </a:prstGeom>
          <a:noFill/>
          <a:ln w="9525">
            <a:noFill/>
            <a:miter lim="800000"/>
          </a:ln>
        </p:spPr>
        <p:txBody>
          <a:bodyPr wrap="square">
            <a:spAutoFit/>
          </a:bodyPr>
          <a:lstStyle/>
          <a:p>
            <a:pPr marL="285750" indent="-285750">
              <a:buFont typeface="Wingdings" pitchFamily="2" charset="2"/>
              <a:buChar char="u"/>
            </a:pPr>
            <a:r>
              <a:rPr lang="en-US" altLang="zh-CN" sz="2800" b="1">
                <a:solidFill>
                  <a:srgbClr val="FF0000"/>
                </a:solidFill>
                <a:uFillTx/>
                <a:latin typeface="微软雅黑"/>
                <a:ea typeface="微软雅黑" charset="-122"/>
                <a:sym typeface="宋体" pitchFamily="2" charset="-122"/>
              </a:rPr>
              <a:t>2</a:t>
            </a:r>
            <a:r>
              <a:rPr lang="zh-CN" altLang="en-US" sz="2800" b="1">
                <a:solidFill>
                  <a:srgbClr val="FF0000"/>
                </a:solidFill>
                <a:uFillTx/>
                <a:latin typeface="微软雅黑"/>
                <a:ea typeface="微软雅黑" charset="-122"/>
                <a:sym typeface="宋体" pitchFamily="2" charset="-122"/>
              </a:rPr>
              <a:t>．关于理解文中重要句子的含意</a:t>
            </a:r>
          </a:p>
        </p:txBody>
      </p:sp>
      <p:sp>
        <p:nvSpPr>
          <p:cNvPr id="4" name="文本框 3"/>
          <p:cNvSpPr txBox="1">
            <a:spLocks noChangeArrowheads="1"/>
          </p:cNvSpPr>
          <p:nvPr/>
        </p:nvSpPr>
        <p:spPr bwMode="auto">
          <a:xfrm>
            <a:off x="519447" y="2367832"/>
            <a:ext cx="8265795" cy="1693349"/>
          </a:xfrm>
          <a:prstGeom prst="rect">
            <a:avLst/>
          </a:prstGeom>
          <a:noFill/>
          <a:ln w="19050">
            <a:noFill/>
            <a:prstDash val="sysDash"/>
            <a:round/>
          </a:ln>
        </p:spPr>
        <p:txBody>
          <a:bodyPr wrap="square">
            <a:spAutoFit/>
          </a:bodyPr>
          <a:lstStyle/>
          <a:p>
            <a:pPr>
              <a:lnSpc>
                <a:spcPct val="130000"/>
              </a:lnSpc>
            </a:pPr>
            <a:r>
              <a:rPr lang="en-US" altLang="zh-CN" sz="2400" b="1">
                <a:latin typeface="宋体" pitchFamily="2" charset="-122"/>
                <a:ea typeface="宋体" pitchFamily="2" charset="-122"/>
              </a:rPr>
              <a:t>   </a:t>
            </a:r>
            <a:r>
              <a:rPr lang="zh-CN" altLang="en-US" sz="2800" b="1">
                <a:latin typeface="宋体" pitchFamily="2" charset="-122"/>
                <a:ea typeface="宋体" pitchFamily="2" charset="-122"/>
              </a:rPr>
              <a:t>失误：</a:t>
            </a:r>
            <a:r>
              <a:rPr lang="zh-CN" altLang="en-US" sz="2800">
                <a:latin typeface="宋体" pitchFamily="2" charset="-122"/>
                <a:ea typeface="宋体" pitchFamily="2" charset="-122"/>
              </a:rPr>
              <a:t>学生容易孤立地、片面地理解句子的含意，而忽视了句子在文中的作用，深层次的理解把握不当。</a:t>
            </a:r>
            <a:endParaRPr lang="zh-CN" altLang="en-US" sz="2400">
              <a:latin typeface="宋体" pitchFamily="2" charset="-122"/>
              <a:ea typeface="宋体" pitchFamily="2" charset="-122"/>
            </a:endParaRPr>
          </a:p>
        </p:txBody>
      </p:sp>
      <p:sp>
        <p:nvSpPr>
          <p:cNvPr id="5" name="文本框 4"/>
          <p:cNvSpPr txBox="1">
            <a:spLocks noChangeArrowheads="1"/>
          </p:cNvSpPr>
          <p:nvPr/>
        </p:nvSpPr>
        <p:spPr bwMode="auto">
          <a:xfrm>
            <a:off x="546225" y="4437112"/>
            <a:ext cx="8266112" cy="1210945"/>
          </a:xfrm>
          <a:prstGeom prst="rect">
            <a:avLst/>
          </a:prstGeom>
          <a:gradFill flip="none" rotWithShape="1">
            <a:gsLst>
              <a:gs pos="0">
                <a:schemeClr val="accent2">
                  <a:lumMod val="5000"/>
                  <a:lumOff val="95000"/>
                </a:schemeClr>
              </a:gs>
              <a:gs pos="74000">
                <a:schemeClr val="accent2">
                  <a:lumMod val="45000"/>
                  <a:lumOff val="55000"/>
                </a:schemeClr>
              </a:gs>
              <a:gs pos="83000">
                <a:schemeClr val="accent2">
                  <a:lumMod val="45000"/>
                  <a:lumOff val="55000"/>
                </a:schemeClr>
              </a:gs>
              <a:gs pos="100000">
                <a:schemeClr val="accent2">
                  <a:lumMod val="30000"/>
                  <a:lumOff val="70000"/>
                </a:schemeClr>
              </a:gs>
            </a:gsLst>
            <a:lin ang="5400000" scaled="1"/>
          </a:gradFill>
          <a:ln w="19050">
            <a:noFill/>
            <a:prstDash val="sysDash"/>
            <a:round/>
          </a:ln>
        </p:spPr>
        <p:txBody>
          <a:bodyPr>
            <a:spAutoFit/>
          </a:bodyPr>
          <a:lstStyle/>
          <a:p>
            <a:pPr>
              <a:lnSpc>
                <a:spcPct val="130000"/>
              </a:lnSpc>
            </a:pPr>
            <a:r>
              <a:rPr lang="en-US" altLang="zh-CN" sz="2800">
                <a:latin typeface="宋体" pitchFamily="2" charset="-122"/>
                <a:ea typeface="宋体" pitchFamily="2" charset="-122"/>
              </a:rPr>
              <a:t>   </a:t>
            </a:r>
            <a:r>
              <a:rPr lang="zh-CN" altLang="en-US" sz="2800">
                <a:latin typeface="宋体" pitchFamily="2" charset="-122"/>
                <a:ea typeface="宋体" pitchFamily="2" charset="-122"/>
              </a:rPr>
              <a:t>应让学生强化整体意识，培养学生从分析句子的结构入手，正确理解句意的能力。</a:t>
            </a:r>
          </a:p>
        </p:txBody>
      </p:sp>
    </p:spTree>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p15="http://schemas.microsoft.com/office/powerpoint/2012/main"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12" presetClass="entr" presetSubtype="4" fill="hold" grpId="0" nodeType="afterEffect">
                                  <p:stCondLst>
                                    <p:cond delay="0"/>
                                  </p:stCondLst>
                                  <p:childTnLst>
                                    <p:set>
                                      <p:cBhvr>
                                        <p:cTn id="7" dur="1" fill="hold">
                                          <p:stCondLst>
                                            <p:cond delay="0"/>
                                          </p:stCondLst>
                                        </p:cTn>
                                        <p:tgtEl>
                                          <p:spTgt spid="18"/>
                                        </p:tgtEl>
                                        <p:attrNameLst>
                                          <p:attrName>style.visibility</p:attrName>
                                        </p:attrNameLst>
                                      </p:cBhvr>
                                      <p:to>
                                        <p:strVal val="visible"/>
                                      </p:to>
                                    </p:set>
                                    <p:anim calcmode="lin" valueType="num">
                                      <p:cBhvr>
                                        <p:cTn id="8" dur="500"/>
                                        <p:tgtEl>
                                          <p:spTgt spid="18"/>
                                        </p:tgtEl>
                                        <p:attrNameLst>
                                          <p:attrName>ppt_y</p:attrName>
                                        </p:attrNameLst>
                                      </p:cBhvr>
                                      <p:tavLst>
                                        <p:tav tm="0">
                                          <p:val>
                                            <p:strVal val="#ppt_y+#ppt_h*1.125000"/>
                                          </p:val>
                                        </p:tav>
                                        <p:tav tm="100000">
                                          <p:val>
                                            <p:strVal val="#ppt_y"/>
                                          </p:val>
                                        </p:tav>
                                      </p:tavLst>
                                    </p:anim>
                                    <p:animEffect transition="in" filter="wipe(up)">
                                      <p:cBhvr>
                                        <p:cTn id="9" dur="500"/>
                                        <p:tgtEl>
                                          <p:spTgt spid="18"/>
                                        </p:tgtEl>
                                      </p:cBhvr>
                                    </p:animEffect>
                                  </p:childTnLst>
                                </p:cTn>
                              </p:par>
                            </p:childTnLst>
                          </p:cTn>
                        </p:par>
                      </p:childTnLst>
                    </p:cTn>
                  </p:par>
                  <p:par>
                    <p:cTn id="10" fill="hold" nodeType="clickPar">
                      <p:stCondLst>
                        <p:cond delay="indefinite"/>
                        <p:cond evt="onBegin" delay="0">
                          <p:tn val="9"/>
                        </p:cond>
                      </p:stCondLst>
                      <p:childTnLst>
                        <p:par>
                          <p:cTn id="11" fill="hold" nodeType="withGroup">
                            <p:stCondLst>
                              <p:cond delay="indefinite"/>
                            </p:stCondLst>
                          </p:cTn>
                        </p:par>
                        <p:par>
                          <p:cTn id="12" fill="hold" nodeType="afterGroup">
                            <p:stCondLst>
                              <p:cond delay="0"/>
                            </p:stCondLst>
                            <p:childTnLst>
                              <p:par>
                                <p:cTn id="13" presetID="14" presetClass="entr" presetSubtype="10" fill="hold" grpId="1"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randombar(horizontal)">
                                      <p:cBhvr>
                                        <p:cTn id="15" dur="500"/>
                                        <p:tgtEl>
                                          <p:spTgt spid="2"/>
                                        </p:tgtEl>
                                      </p:cBhvr>
                                    </p:animEffect>
                                  </p:childTnLst>
                                </p:cTn>
                              </p:par>
                            </p:childTnLst>
                          </p:cTn>
                        </p:par>
                      </p:childTnLst>
                    </p:cTn>
                  </p:par>
                  <p:par>
                    <p:cTn id="16" fill="hold" nodeType="clickPar">
                      <p:stCondLst>
                        <p:cond delay="indefinite"/>
                        <p:cond evt="onBegin" delay="0">
                          <p:tn val="15"/>
                        </p:cond>
                      </p:stCondLst>
                      <p:childTnLst>
                        <p:par>
                          <p:cTn id="17" fill="hold" nodeType="withGroup">
                            <p:stCondLst>
                              <p:cond delay="indefinite"/>
                            </p:stCondLst>
                          </p:cTn>
                        </p:par>
                        <p:par>
                          <p:cTn id="18" fill="hold" nodeType="afterGroup">
                            <p:stCondLst>
                              <p:cond delay="0"/>
                            </p:stCondLst>
                            <p:childTnLst>
                              <p:par>
                                <p:cTn id="19" presetID="12" presetClass="entr" presetSubtype="4" fill="hold" grpId="2" nodeType="click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500"/>
                                        <p:tgtEl>
                                          <p:spTgt spid="4"/>
                                        </p:tgtEl>
                                        <p:attrNameLst>
                                          <p:attrName>ppt_y</p:attrName>
                                        </p:attrNameLst>
                                      </p:cBhvr>
                                      <p:tavLst>
                                        <p:tav tm="0">
                                          <p:val>
                                            <p:strVal val="#ppt_y+#ppt_h*1.125000"/>
                                          </p:val>
                                        </p:tav>
                                        <p:tav tm="100000">
                                          <p:val>
                                            <p:strVal val="#ppt_y"/>
                                          </p:val>
                                        </p:tav>
                                      </p:tavLst>
                                    </p:anim>
                                    <p:animEffect transition="in" filter="wipe(up)">
                                      <p:cBhvr>
                                        <p:cTn id="22" dur="500"/>
                                        <p:tgtEl>
                                          <p:spTgt spid="4"/>
                                        </p:tgtEl>
                                      </p:cBhvr>
                                    </p:animEffect>
                                  </p:childTnLst>
                                </p:cTn>
                              </p:par>
                            </p:childTnLst>
                          </p:cTn>
                        </p:par>
                      </p:childTnLst>
                    </p:cTn>
                  </p:par>
                  <p:par>
                    <p:cTn id="23" fill="hold" nodeType="clickPar">
                      <p:stCondLst>
                        <p:cond delay="indefinite"/>
                        <p:cond evt="onBegin" delay="0">
                          <p:tn val="22"/>
                        </p:cond>
                      </p:stCondLst>
                      <p:childTnLst>
                        <p:par>
                          <p:cTn id="24" fill="hold" nodeType="withGroup">
                            <p:stCondLst>
                              <p:cond delay="indefinite"/>
                            </p:stCondLst>
                          </p:cTn>
                        </p:par>
                        <p:par>
                          <p:cTn id="25" fill="hold" nodeType="afterGroup">
                            <p:stCondLst>
                              <p:cond delay="0"/>
                            </p:stCondLst>
                            <p:childTnLst>
                              <p:par>
                                <p:cTn id="26" presetID="12" presetClass="entr" presetSubtype="4" fill="hold" grpId="3" nodeType="click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p:cTn id="28" dur="500"/>
                                        <p:tgtEl>
                                          <p:spTgt spid="5"/>
                                        </p:tgtEl>
                                        <p:attrNameLst>
                                          <p:attrName>ppt_y</p:attrName>
                                        </p:attrNameLst>
                                      </p:cBhvr>
                                      <p:tavLst>
                                        <p:tav tm="0">
                                          <p:val>
                                            <p:strVal val="#ppt_y+#ppt_h*1.125000"/>
                                          </p:val>
                                        </p:tav>
                                        <p:tav tm="100000">
                                          <p:val>
                                            <p:strVal val="#ppt_y"/>
                                          </p:val>
                                        </p:tav>
                                      </p:tavLst>
                                    </p:anim>
                                    <p:animEffect transition="in" filter="wipe(up)">
                                      <p:cBhvr>
                                        <p:cTn id="2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 grpId="1"/>
      <p:bldP spid="4" grpId="2"/>
      <p:bldP spid="5" grpId="3"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矩形 1"/>
          <p:cNvSpPr/>
          <p:nvPr/>
        </p:nvSpPr>
        <p:spPr>
          <a:xfrm>
            <a:off x="166370" y="153670"/>
            <a:ext cx="8577263" cy="6739255"/>
          </a:xfrm>
          <a:prstGeom prst="rect">
            <a:avLst/>
          </a:prstGeom>
          <a:noFill/>
          <a:ln w="9525">
            <a:noFill/>
          </a:ln>
        </p:spPr>
        <p:txBody>
          <a:bodyPr wrap="square">
            <a:spAutoFit/>
          </a:bodyPr>
          <a:lstStyle/>
          <a:p>
            <a:pPr indent="611505" algn="just">
              <a:lnSpc>
                <a:spcPct val="150000"/>
              </a:lnSpc>
            </a:pPr>
            <a:r>
              <a:rPr lang="zh-CN" altLang="zh-CN" sz="3200" b="1">
                <a:solidFill>
                  <a:srgbClr val="FF0000"/>
                </a:solidFill>
                <a:latin typeface="微软雅黑"/>
                <a:ea typeface="微软雅黑" charset="-122"/>
              </a:rPr>
              <a:t>分析句子结构应注意：</a:t>
            </a:r>
            <a:endParaRPr lang="zh-CN" altLang="zh-CN" sz="3200" b="1">
              <a:solidFill>
                <a:srgbClr val="FF0000"/>
              </a:solidFill>
              <a:latin typeface="微软雅黑"/>
              <a:ea typeface="微软雅黑" charset="-122"/>
              <a:cs typeface="Courier New" panose="02070309020205020404" pitchFamily="49" charset="0"/>
            </a:endParaRPr>
          </a:p>
          <a:p>
            <a:pPr indent="611505" algn="just">
              <a:lnSpc>
                <a:spcPct val="150000"/>
              </a:lnSpc>
            </a:pPr>
            <a:r>
              <a:rPr lang="zh-CN" altLang="zh-CN" sz="3200" b="1">
                <a:latin typeface="宋体" pitchFamily="2" charset="-122"/>
                <a:ea typeface="宋体" pitchFamily="2" charset="-122"/>
              </a:rPr>
              <a:t>对于复杂的单句，要能明确句子的陈述对象</a:t>
            </a:r>
            <a:r>
              <a:rPr lang="en-US" altLang="zh-CN" sz="3200" b="1">
                <a:latin typeface="宋体" pitchFamily="2" charset="-122"/>
                <a:ea typeface="宋体" pitchFamily="2" charset="-122"/>
              </a:rPr>
              <a:t>(</a:t>
            </a:r>
            <a:r>
              <a:rPr lang="zh-CN" altLang="zh-CN" sz="3200" b="1">
                <a:latin typeface="宋体" pitchFamily="2" charset="-122"/>
                <a:ea typeface="宋体" pitchFamily="2" charset="-122"/>
              </a:rPr>
              <a:t>主语</a:t>
            </a:r>
            <a:r>
              <a:rPr lang="en-US" altLang="zh-CN" sz="3200" b="1">
                <a:latin typeface="宋体" pitchFamily="2" charset="-122"/>
                <a:ea typeface="宋体" pitchFamily="2" charset="-122"/>
              </a:rPr>
              <a:t>)</a:t>
            </a:r>
            <a:r>
              <a:rPr lang="zh-CN" altLang="zh-CN" sz="3200" b="1">
                <a:latin typeface="宋体" pitchFamily="2" charset="-122"/>
                <a:ea typeface="宋体" pitchFamily="2" charset="-122"/>
              </a:rPr>
              <a:t>，划出主干和枝叶，要善于识别使单句复杂化的标志性词语，弄清介词</a:t>
            </a:r>
            <a:r>
              <a:rPr lang="en-US" altLang="zh-CN" sz="3200" b="1">
                <a:latin typeface="宋体" pitchFamily="2" charset="-122"/>
                <a:ea typeface="宋体" pitchFamily="2" charset="-122"/>
              </a:rPr>
              <a:t>(</a:t>
            </a:r>
            <a:r>
              <a:rPr lang="en-US" altLang="zh-CN" sz="3200" b="1">
                <a:latin typeface="宋体" pitchFamily="2" charset="-122"/>
                <a:ea typeface="宋体" pitchFamily="2" charset="-122"/>
                <a:cs typeface="Times New Roman" panose="02020603050405020304" pitchFamily="18" charset="0"/>
              </a:rPr>
              <a:t>“</a:t>
            </a:r>
            <a:r>
              <a:rPr lang="zh-CN" altLang="zh-CN" sz="3200" b="1">
                <a:latin typeface="宋体" pitchFamily="2" charset="-122"/>
                <a:ea typeface="宋体" pitchFamily="2" charset="-122"/>
              </a:rPr>
              <a:t>通过、自从、在</a:t>
            </a:r>
            <a:r>
              <a:rPr lang="en-US" altLang="zh-CN" sz="3200" b="1">
                <a:latin typeface="宋体" pitchFamily="2" charset="-122"/>
                <a:ea typeface="宋体" pitchFamily="2" charset="-122"/>
              </a:rPr>
              <a:t>……</a:t>
            </a:r>
            <a:r>
              <a:rPr lang="zh-CN" altLang="zh-CN" sz="3200" b="1">
                <a:latin typeface="宋体" pitchFamily="2" charset="-122"/>
                <a:ea typeface="宋体" pitchFamily="2" charset="-122"/>
              </a:rPr>
              <a:t>下</a:t>
            </a:r>
            <a:r>
              <a:rPr lang="en-US" altLang="zh-CN" sz="3200" b="1">
                <a:latin typeface="宋体" pitchFamily="2" charset="-122"/>
                <a:ea typeface="宋体" pitchFamily="2" charset="-122"/>
                <a:cs typeface="Times New Roman" panose="02020603050405020304" pitchFamily="18" charset="0"/>
              </a:rPr>
              <a:t>”</a:t>
            </a:r>
            <a:r>
              <a:rPr lang="zh-CN" altLang="zh-CN" sz="3200" b="1">
                <a:latin typeface="宋体" pitchFamily="2" charset="-122"/>
                <a:ea typeface="宋体" pitchFamily="2" charset="-122"/>
              </a:rPr>
              <a:t>等</a:t>
            </a:r>
            <a:r>
              <a:rPr lang="en-US" altLang="zh-CN" sz="3200" b="1">
                <a:latin typeface="宋体" pitchFamily="2" charset="-122"/>
                <a:ea typeface="宋体" pitchFamily="2" charset="-122"/>
              </a:rPr>
              <a:t>)</a:t>
            </a:r>
            <a:r>
              <a:rPr lang="zh-CN" altLang="zh-CN" sz="3200" b="1">
                <a:latin typeface="宋体" pitchFamily="2" charset="-122"/>
                <a:ea typeface="宋体" pitchFamily="2" charset="-122"/>
              </a:rPr>
              <a:t>所统率的对象，弄清连词</a:t>
            </a:r>
            <a:r>
              <a:rPr lang="en-US" altLang="zh-CN" sz="3200" b="1">
                <a:latin typeface="宋体" pitchFamily="2" charset="-122"/>
                <a:ea typeface="宋体" pitchFamily="2" charset="-122"/>
              </a:rPr>
              <a:t>(</a:t>
            </a:r>
            <a:r>
              <a:rPr lang="en-US" altLang="zh-CN" sz="3200" b="1">
                <a:latin typeface="宋体" pitchFamily="2" charset="-122"/>
                <a:ea typeface="宋体" pitchFamily="2" charset="-122"/>
                <a:cs typeface="Times New Roman" panose="02020603050405020304" pitchFamily="18" charset="0"/>
              </a:rPr>
              <a:t>“</a:t>
            </a:r>
            <a:r>
              <a:rPr lang="zh-CN" altLang="zh-CN" sz="3200" b="1">
                <a:latin typeface="宋体" pitchFamily="2" charset="-122"/>
                <a:ea typeface="宋体" pitchFamily="2" charset="-122"/>
              </a:rPr>
              <a:t>只要、虽然、如果</a:t>
            </a:r>
            <a:r>
              <a:rPr lang="en-US" altLang="zh-CN" sz="3200" b="1">
                <a:latin typeface="宋体" pitchFamily="2" charset="-122"/>
                <a:ea typeface="宋体" pitchFamily="2" charset="-122"/>
                <a:cs typeface="Times New Roman" panose="02020603050405020304" pitchFamily="18" charset="0"/>
              </a:rPr>
              <a:t>”</a:t>
            </a:r>
            <a:r>
              <a:rPr lang="zh-CN" altLang="zh-CN" sz="3200" b="1">
                <a:latin typeface="宋体" pitchFamily="2" charset="-122"/>
                <a:ea typeface="宋体" pitchFamily="2" charset="-122"/>
              </a:rPr>
              <a:t>等</a:t>
            </a:r>
            <a:r>
              <a:rPr lang="en-US" altLang="zh-CN" sz="3200" b="1">
                <a:latin typeface="宋体" pitchFamily="2" charset="-122"/>
                <a:ea typeface="宋体" pitchFamily="2" charset="-122"/>
              </a:rPr>
              <a:t>)</a:t>
            </a:r>
            <a:r>
              <a:rPr lang="zh-CN" altLang="zh-CN" sz="3200" b="1">
                <a:latin typeface="宋体" pitchFamily="2" charset="-122"/>
                <a:ea typeface="宋体" pitchFamily="2" charset="-122"/>
              </a:rPr>
              <a:t>所关联的范围，从而明确语意的核心。对于复句，要弄清它包含几个分句、整个复句的层次关系、整个复句的意思重心等。</a:t>
            </a:r>
            <a:endParaRPr lang="zh-CN" altLang="zh-CN" sz="3200">
              <a:latin typeface="宋体" pitchFamily="2" charset="-122"/>
              <a:ea typeface="宋体" pitchFamily="2" charset="-122"/>
            </a:endParaRPr>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TextBox 76"/>
          <p:cNvSpPr txBox="1">
            <a:spLocks noChangeArrowheads="1"/>
          </p:cNvSpPr>
          <p:nvPr/>
        </p:nvSpPr>
        <p:spPr bwMode="auto">
          <a:xfrm>
            <a:off x="2051720" y="63158"/>
            <a:ext cx="5487035" cy="661720"/>
          </a:xfrm>
          <a:prstGeom prst="rect">
            <a:avLst/>
          </a:prstGeom>
          <a:noFill/>
          <a:ln w="9525">
            <a:noFill/>
            <a:miter lim="800000"/>
          </a:ln>
        </p:spPr>
        <p:txBody>
          <a:bodyPr wrap="square">
            <a:spAutoFit/>
          </a:bodyPr>
          <a:lstStyle/>
          <a:p>
            <a:pPr algn="ctr"/>
            <a:r>
              <a:rPr lang="zh-CN" altLang="en-US" sz="3700" b="1">
                <a:solidFill>
                  <a:srgbClr val="FF0000"/>
                </a:solidFill>
                <a:latin typeface="微软雅黑"/>
                <a:ea typeface="微软雅黑" charset="-122"/>
              </a:rPr>
              <a:t>五、答题误区及训练要点</a:t>
            </a:r>
          </a:p>
        </p:txBody>
      </p:sp>
      <p:sp>
        <p:nvSpPr>
          <p:cNvPr id="6" name="TextBox 76"/>
          <p:cNvSpPr txBox="1">
            <a:spLocks noChangeArrowheads="1"/>
          </p:cNvSpPr>
          <p:nvPr/>
        </p:nvSpPr>
        <p:spPr bwMode="auto">
          <a:xfrm>
            <a:off x="395605" y="1116033"/>
            <a:ext cx="6552659" cy="584775"/>
          </a:xfrm>
          <a:prstGeom prst="rect">
            <a:avLst/>
          </a:prstGeom>
          <a:noFill/>
          <a:ln w="9525">
            <a:noFill/>
            <a:miter lim="800000"/>
          </a:ln>
        </p:spPr>
        <p:txBody>
          <a:bodyPr wrap="square">
            <a:spAutoFit/>
          </a:bodyPr>
          <a:lstStyle/>
          <a:p>
            <a:pPr marL="285750" indent="-285750">
              <a:buFont typeface="Wingdings" pitchFamily="2" charset="2"/>
              <a:buChar char="u"/>
            </a:pPr>
            <a:r>
              <a:rPr lang="en-US" altLang="zh-CN" sz="3200" b="1">
                <a:solidFill>
                  <a:srgbClr val="FF0000"/>
                </a:solidFill>
                <a:uFillTx/>
                <a:latin typeface="微软雅黑"/>
                <a:ea typeface="微软雅黑" charset="-122"/>
                <a:sym typeface="宋体" pitchFamily="2" charset="-122"/>
              </a:rPr>
              <a:t>3</a:t>
            </a:r>
            <a:r>
              <a:rPr lang="zh-CN" altLang="en-US" sz="3200" b="1">
                <a:solidFill>
                  <a:srgbClr val="FF0000"/>
                </a:solidFill>
                <a:uFillTx/>
                <a:latin typeface="微软雅黑"/>
                <a:ea typeface="微软雅黑" charset="-122"/>
                <a:sym typeface="宋体" pitchFamily="2" charset="-122"/>
              </a:rPr>
              <a:t>．关于筛选并整合文中的信息</a:t>
            </a:r>
          </a:p>
        </p:txBody>
      </p:sp>
      <p:sp>
        <p:nvSpPr>
          <p:cNvPr id="10" name="文本框 9"/>
          <p:cNvSpPr txBox="1">
            <a:spLocks noChangeArrowheads="1"/>
          </p:cNvSpPr>
          <p:nvPr/>
        </p:nvSpPr>
        <p:spPr bwMode="auto">
          <a:xfrm>
            <a:off x="320040" y="2187317"/>
            <a:ext cx="8195310" cy="1693349"/>
          </a:xfrm>
          <a:prstGeom prst="rect">
            <a:avLst/>
          </a:prstGeom>
          <a:noFill/>
          <a:ln w="19050">
            <a:noFill/>
            <a:prstDash val="sysDash"/>
            <a:round/>
          </a:ln>
        </p:spPr>
        <p:txBody>
          <a:bodyPr wrap="square">
            <a:spAutoFit/>
          </a:bodyPr>
          <a:lstStyle/>
          <a:p>
            <a:pPr>
              <a:lnSpc>
                <a:spcPct val="130000"/>
              </a:lnSpc>
            </a:pPr>
            <a:r>
              <a:rPr lang="en-US" altLang="zh-CN" sz="2400" b="1">
                <a:latin typeface="宋体" pitchFamily="2" charset="-122"/>
                <a:ea typeface="宋体" pitchFamily="2" charset="-122"/>
              </a:rPr>
              <a:t>   </a:t>
            </a:r>
            <a:r>
              <a:rPr lang="zh-CN" altLang="en-US" sz="2400" b="1">
                <a:latin typeface="宋体" pitchFamily="2" charset="-122"/>
                <a:ea typeface="宋体" pitchFamily="2" charset="-122"/>
              </a:rPr>
              <a:t>失误：</a:t>
            </a:r>
            <a:r>
              <a:rPr lang="en-US" altLang="zh-CN" sz="2800">
                <a:latin typeface="宋体" pitchFamily="2" charset="-122"/>
                <a:ea typeface="宋体" pitchFamily="2" charset="-122"/>
              </a:rPr>
              <a:t>(1)</a:t>
            </a:r>
            <a:r>
              <a:rPr lang="zh-CN" altLang="en-US" sz="2800">
                <a:latin typeface="宋体" pitchFamily="2" charset="-122"/>
                <a:ea typeface="宋体" pitchFamily="2" charset="-122"/>
              </a:rPr>
              <a:t>阅读心理浮躁，不能准确地筛选文章的主要信息，剔除次要信息。</a:t>
            </a:r>
            <a:r>
              <a:rPr lang="en-US" altLang="zh-CN" sz="2800">
                <a:latin typeface="宋体" pitchFamily="2" charset="-122"/>
                <a:ea typeface="宋体" pitchFamily="2" charset="-122"/>
              </a:rPr>
              <a:t>(2)</a:t>
            </a:r>
            <a:r>
              <a:rPr lang="zh-CN" altLang="en-US" sz="2800">
                <a:latin typeface="宋体" pitchFamily="2" charset="-122"/>
                <a:ea typeface="宋体" pitchFamily="2" charset="-122"/>
              </a:rPr>
              <a:t>筛选信息后不能进行有效整合，不能透过表层信息看清隐性信息。</a:t>
            </a:r>
            <a:endParaRPr lang="zh-CN" altLang="en-US" sz="2400">
              <a:latin typeface="宋体" pitchFamily="2" charset="-122"/>
              <a:ea typeface="宋体" pitchFamily="2" charset="-122"/>
            </a:endParaRPr>
          </a:p>
        </p:txBody>
      </p:sp>
      <p:sp>
        <p:nvSpPr>
          <p:cNvPr id="13317" name="文本框 6"/>
          <p:cNvSpPr txBox="1">
            <a:spLocks noChangeArrowheads="1"/>
          </p:cNvSpPr>
          <p:nvPr/>
        </p:nvSpPr>
        <p:spPr bwMode="auto">
          <a:xfrm>
            <a:off x="320040" y="4203541"/>
            <a:ext cx="8363585" cy="2330450"/>
          </a:xfrm>
          <a:prstGeom prst="rect">
            <a:avLst/>
          </a:prstGeom>
          <a:gradFill flip="none" rotWithShape="1">
            <a:gsLst>
              <a:gs pos="0">
                <a:schemeClr val="accent6">
                  <a:lumMod val="0"/>
                  <a:lumOff val="100000"/>
                </a:schemeClr>
              </a:gs>
              <a:gs pos="35000">
                <a:schemeClr val="accent6">
                  <a:lumMod val="0"/>
                  <a:lumOff val="100000"/>
                </a:schemeClr>
              </a:gs>
              <a:gs pos="100000">
                <a:schemeClr val="accent6">
                  <a:lumMod val="100000"/>
                </a:schemeClr>
              </a:gs>
            </a:gsLst>
            <a:path path="circle">
              <a:fillToRect l="50000" t="-80000" r="50000" b="180000"/>
            </a:path>
          </a:gradFill>
          <a:ln w="19050">
            <a:noFill/>
            <a:prstDash val="sysDash"/>
            <a:round/>
          </a:ln>
        </p:spPr>
        <p:txBody>
          <a:bodyPr wrap="square">
            <a:spAutoFit/>
          </a:bodyPr>
          <a:lstStyle/>
          <a:p>
            <a:pPr>
              <a:lnSpc>
                <a:spcPct val="130000"/>
              </a:lnSpc>
            </a:pPr>
            <a:r>
              <a:rPr lang="en-US" altLang="zh-CN" sz="2400">
                <a:latin typeface="宋体" pitchFamily="2" charset="-122"/>
                <a:ea typeface="宋体" pitchFamily="2" charset="-122"/>
              </a:rPr>
              <a:t>   </a:t>
            </a:r>
            <a:r>
              <a:rPr lang="zh-CN" altLang="en-US" sz="2800">
                <a:latin typeface="宋体" pitchFamily="2" charset="-122"/>
                <a:ea typeface="宋体" pitchFamily="2" charset="-122"/>
              </a:rPr>
              <a:t>复习训练中，要让学生学会：</a:t>
            </a:r>
            <a:r>
              <a:rPr lang="en-US" altLang="zh-CN" sz="2800">
                <a:latin typeface="宋体" pitchFamily="2" charset="-122"/>
                <a:ea typeface="宋体" pitchFamily="2" charset="-122"/>
              </a:rPr>
              <a:t>(1)</a:t>
            </a:r>
            <a:r>
              <a:rPr lang="zh-CN" altLang="en-US" sz="2800">
                <a:latin typeface="宋体" pitchFamily="2" charset="-122"/>
                <a:ea typeface="宋体" pitchFamily="2" charset="-122"/>
              </a:rPr>
              <a:t>审清题目要求，确定筛选整合的范围。</a:t>
            </a:r>
            <a:r>
              <a:rPr lang="en-US" altLang="zh-CN" sz="2800">
                <a:latin typeface="宋体" pitchFamily="2" charset="-122"/>
                <a:ea typeface="宋体" pitchFamily="2" charset="-122"/>
                <a:sym typeface="+mn-ea"/>
              </a:rPr>
              <a:t>(2)</a:t>
            </a:r>
            <a:r>
              <a:rPr lang="zh-CN" altLang="en-US" sz="2800">
                <a:latin typeface="宋体" pitchFamily="2" charset="-122"/>
                <a:ea typeface="宋体" pitchFamily="2" charset="-122"/>
              </a:rPr>
              <a:t>对筛选整合的信息仔细辨别，从语意重点</a:t>
            </a:r>
            <a:r>
              <a:rPr lang="zh-CN" altLang="en-US" sz="2400">
                <a:latin typeface="宋体" pitchFamily="2" charset="-122"/>
                <a:ea typeface="宋体" pitchFamily="2" charset="-122"/>
              </a:rPr>
              <a:t>，</a:t>
            </a:r>
            <a:r>
              <a:rPr lang="zh-CN" altLang="en-US" sz="2800">
                <a:latin typeface="宋体" pitchFamily="2" charset="-122"/>
                <a:ea typeface="宋体" pitchFamily="2" charset="-122"/>
              </a:rPr>
              <a:t>修饰限制语的范围、程度、正反方向等角度去认真比对辨析。</a:t>
            </a:r>
            <a:endParaRPr lang="zh-CN" altLang="en-US" sz="2400">
              <a:latin typeface="宋体" pitchFamily="2" charset="-122"/>
              <a:ea typeface="宋体"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p15="http://schemas.microsoft.com/office/powerpoint/2012/main"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12" presetClass="entr" presetSubtype="4" fill="hold" grpId="1"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500"/>
                                        <p:tgtEl>
                                          <p:spTgt spid="10"/>
                                        </p:tgtEl>
                                        <p:attrNameLst>
                                          <p:attrName>ppt_y</p:attrName>
                                        </p:attrNameLst>
                                      </p:cBhvr>
                                      <p:tavLst>
                                        <p:tav tm="0">
                                          <p:val>
                                            <p:strVal val="#ppt_y+#ppt_h*1.125000"/>
                                          </p:val>
                                        </p:tav>
                                        <p:tav tm="100000">
                                          <p:val>
                                            <p:strVal val="#ppt_y"/>
                                          </p:val>
                                        </p:tav>
                                      </p:tavLst>
                                    </p:anim>
                                    <p:animEffect transition="in" filter="wipe(up)">
                                      <p:cBhvr>
                                        <p:cTn id="14" dur="500"/>
                                        <p:tgtEl>
                                          <p:spTgt spid="10"/>
                                        </p:tgtEl>
                                      </p:cBhvr>
                                    </p:animEffect>
                                  </p:childTnLst>
                                </p:cTn>
                              </p:par>
                            </p:childTnLst>
                          </p:cTn>
                        </p:par>
                      </p:childTnLst>
                    </p:cTn>
                  </p:par>
                  <p:par>
                    <p:cTn id="15" fill="hold" nodeType="clickPar">
                      <p:stCondLst>
                        <p:cond delay="indefinite"/>
                      </p:stCondLst>
                      <p:childTnLst>
                        <p:par>
                          <p:cTn id="16" fill="hold" nodeType="withGroup">
                            <p:stCondLst>
                              <p:cond delay="indefinite"/>
                            </p:stCondLst>
                          </p:cTn>
                        </p:par>
                        <p:par>
                          <p:cTn id="17" fill="hold" nodeType="afterGroup">
                            <p:stCondLst>
                              <p:cond delay="0"/>
                            </p:stCondLst>
                            <p:childTnLst>
                              <p:par>
                                <p:cTn id="18" presetID="12" presetClass="entr" presetSubtype="4" fill="hold" grpId="2" nodeType="clickEffect">
                                  <p:stCondLst>
                                    <p:cond delay="0"/>
                                  </p:stCondLst>
                                  <p:childTnLst>
                                    <p:set>
                                      <p:cBhvr>
                                        <p:cTn id="19" dur="1" fill="hold">
                                          <p:stCondLst>
                                            <p:cond delay="0"/>
                                          </p:stCondLst>
                                        </p:cTn>
                                        <p:tgtEl>
                                          <p:spTgt spid="13317"/>
                                        </p:tgtEl>
                                        <p:attrNameLst>
                                          <p:attrName>style.visibility</p:attrName>
                                        </p:attrNameLst>
                                      </p:cBhvr>
                                      <p:to>
                                        <p:strVal val="visible"/>
                                      </p:to>
                                    </p:set>
                                    <p:anim calcmode="lin" valueType="num">
                                      <p:cBhvr>
                                        <p:cTn id="20" dur="500"/>
                                        <p:tgtEl>
                                          <p:spTgt spid="13317"/>
                                        </p:tgtEl>
                                        <p:attrNameLst>
                                          <p:attrName>ppt_y</p:attrName>
                                        </p:attrNameLst>
                                      </p:cBhvr>
                                      <p:tavLst>
                                        <p:tav tm="0">
                                          <p:val>
                                            <p:strVal val="#ppt_y+#ppt_h*1.125000"/>
                                          </p:val>
                                        </p:tav>
                                        <p:tav tm="100000">
                                          <p:val>
                                            <p:strVal val="#ppt_y"/>
                                          </p:val>
                                        </p:tav>
                                      </p:tavLst>
                                    </p:anim>
                                    <p:animEffect transition="in" filter="wipe(up)">
                                      <p:cBhvr>
                                        <p:cTn id="21" dur="500"/>
                                        <p:tgtEl>
                                          <p:spTgt spid="133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1"/>
      <p:bldP spid="13317" grpId="2"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TextBox 76"/>
          <p:cNvSpPr txBox="1">
            <a:spLocks noChangeArrowheads="1"/>
          </p:cNvSpPr>
          <p:nvPr/>
        </p:nvSpPr>
        <p:spPr bwMode="auto">
          <a:xfrm>
            <a:off x="1821269" y="63158"/>
            <a:ext cx="5487035" cy="661720"/>
          </a:xfrm>
          <a:prstGeom prst="rect">
            <a:avLst/>
          </a:prstGeom>
          <a:noFill/>
          <a:ln w="9525">
            <a:noFill/>
            <a:miter lim="800000"/>
          </a:ln>
        </p:spPr>
        <p:txBody>
          <a:bodyPr wrap="square">
            <a:spAutoFit/>
          </a:bodyPr>
          <a:lstStyle/>
          <a:p>
            <a:pPr algn="ctr"/>
            <a:r>
              <a:rPr lang="zh-CN" altLang="en-US" sz="3700" b="1">
                <a:solidFill>
                  <a:srgbClr val="FF0000"/>
                </a:solidFill>
                <a:latin typeface="微软雅黑"/>
                <a:ea typeface="微软雅黑" charset="-122"/>
              </a:rPr>
              <a:t>五、答题误区及训练要点</a:t>
            </a:r>
          </a:p>
        </p:txBody>
      </p:sp>
      <p:sp>
        <p:nvSpPr>
          <p:cNvPr id="9" name="文本框 8"/>
          <p:cNvSpPr txBox="1">
            <a:spLocks noChangeArrowheads="1"/>
          </p:cNvSpPr>
          <p:nvPr/>
        </p:nvSpPr>
        <p:spPr bwMode="auto">
          <a:xfrm>
            <a:off x="442912" y="2503958"/>
            <a:ext cx="8258175" cy="3290570"/>
          </a:xfrm>
          <a:prstGeom prst="rect">
            <a:avLst/>
          </a:prstGeom>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w="19050">
            <a:noFill/>
            <a:prstDash val="sysDash"/>
            <a:round/>
          </a:ln>
        </p:spPr>
        <p:txBody>
          <a:bodyPr wrap="square">
            <a:spAutoFit/>
          </a:bodyPr>
          <a:lstStyle/>
          <a:p>
            <a:pPr>
              <a:lnSpc>
                <a:spcPct val="130000"/>
              </a:lnSpc>
            </a:pPr>
            <a:r>
              <a:rPr lang="en-US" altLang="zh-CN" sz="2400" b="1">
                <a:latin typeface="宋体" pitchFamily="2" charset="-122"/>
                <a:ea typeface="宋体" pitchFamily="2" charset="-122"/>
              </a:rPr>
              <a:t>   </a:t>
            </a:r>
            <a:r>
              <a:rPr lang="zh-CN" altLang="en-US" sz="3200" b="1">
                <a:latin typeface="宋体" pitchFamily="2" charset="-122"/>
                <a:ea typeface="宋体" pitchFamily="2" charset="-122"/>
              </a:rPr>
              <a:t>失误：</a:t>
            </a:r>
            <a:r>
              <a:rPr lang="zh-CN" altLang="en-US" sz="3200">
                <a:latin typeface="宋体" pitchFamily="2" charset="-122"/>
                <a:ea typeface="宋体" pitchFamily="2" charset="-122"/>
              </a:rPr>
              <a:t>缺乏全局观念，对文章内容不能整体把握；文体感不强，对论述类文章的基本结构模式不熟悉，对在文章结构中起关键作用的语句缺乏敏锐的感知力，未能整体把握文章思路或把握不准，理解欠妥。</a:t>
            </a:r>
            <a:endParaRPr lang="zh-CN" altLang="en-US" sz="2400">
              <a:latin typeface="宋体" pitchFamily="2" charset="-122"/>
              <a:ea typeface="宋体" pitchFamily="2" charset="-122"/>
            </a:endParaRPr>
          </a:p>
        </p:txBody>
      </p:sp>
      <p:sp>
        <p:nvSpPr>
          <p:cNvPr id="3" name="TextBox 76"/>
          <p:cNvSpPr txBox="1">
            <a:spLocks noChangeArrowheads="1"/>
          </p:cNvSpPr>
          <p:nvPr/>
        </p:nvSpPr>
        <p:spPr bwMode="auto">
          <a:xfrm>
            <a:off x="91863" y="1340768"/>
            <a:ext cx="8944633" cy="523220"/>
          </a:xfrm>
          <a:prstGeom prst="rect">
            <a:avLst/>
          </a:prstGeom>
          <a:noFill/>
          <a:ln w="9525">
            <a:noFill/>
            <a:miter lim="800000"/>
          </a:ln>
        </p:spPr>
        <p:txBody>
          <a:bodyPr wrap="square">
            <a:spAutoFit/>
          </a:bodyPr>
          <a:lstStyle/>
          <a:p>
            <a:pPr marL="285750" indent="-285750">
              <a:buFont typeface="Wingdings" pitchFamily="2" charset="2"/>
              <a:buChar char="u"/>
            </a:pPr>
            <a:r>
              <a:rPr lang="en-US" altLang="zh-CN" sz="2800" b="1">
                <a:solidFill>
                  <a:srgbClr val="FF0000"/>
                </a:solidFill>
                <a:uFillTx/>
                <a:latin typeface="微软雅黑"/>
                <a:ea typeface="微软雅黑" charset="-122"/>
                <a:sym typeface="宋体" pitchFamily="2" charset="-122"/>
              </a:rPr>
              <a:t>4</a:t>
            </a:r>
            <a:r>
              <a:rPr lang="zh-CN" altLang="en-US" sz="2800" b="1">
                <a:solidFill>
                  <a:srgbClr val="FF0000"/>
                </a:solidFill>
                <a:uFillTx/>
                <a:latin typeface="微软雅黑"/>
                <a:ea typeface="微软雅黑" charset="-122"/>
                <a:sym typeface="宋体" pitchFamily="2" charset="-122"/>
              </a:rPr>
              <a:t>．关于分析文章结构，归纳内容要点，概括中心意思</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p15="http://schemas.microsoft.com/office/powerpoint/2012/main"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grpId="1"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p:tgtEl>
                                          <p:spTgt spid="9"/>
                                        </p:tgtEl>
                                        <p:attrNameLst>
                                          <p:attrName>ppt_y</p:attrName>
                                        </p:attrNameLst>
                                      </p:cBhvr>
                                      <p:tavLst>
                                        <p:tav tm="0">
                                          <p:val>
                                            <p:strVal val="#ppt_y+#ppt_h*1.125000"/>
                                          </p:val>
                                        </p:tav>
                                        <p:tav tm="100000">
                                          <p:val>
                                            <p:strVal val="#ppt_y"/>
                                          </p:val>
                                        </p:tav>
                                      </p:tavLst>
                                    </p:anim>
                                    <p:animEffect transition="in" filter="wipe(up)">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3"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TextBox 76"/>
          <p:cNvSpPr txBox="1">
            <a:spLocks noChangeArrowheads="1"/>
          </p:cNvSpPr>
          <p:nvPr/>
        </p:nvSpPr>
        <p:spPr bwMode="auto">
          <a:xfrm>
            <a:off x="1872069" y="13648"/>
            <a:ext cx="5399861" cy="661720"/>
          </a:xfrm>
          <a:prstGeom prst="rect">
            <a:avLst/>
          </a:prstGeom>
          <a:noFill/>
          <a:ln w="9525">
            <a:noFill/>
            <a:miter lim="800000"/>
          </a:ln>
        </p:spPr>
        <p:txBody>
          <a:bodyPr wrap="square">
            <a:spAutoFit/>
          </a:bodyPr>
          <a:lstStyle/>
          <a:p>
            <a:pPr algn="ctr"/>
            <a:r>
              <a:rPr lang="zh-CN" altLang="en-US" sz="3700" b="1">
                <a:solidFill>
                  <a:srgbClr val="FF0000"/>
                </a:solidFill>
                <a:latin typeface="微软雅黑"/>
                <a:ea typeface="微软雅黑" charset="-122"/>
              </a:rPr>
              <a:t>五、答题误区及训练要点</a:t>
            </a:r>
          </a:p>
        </p:txBody>
      </p:sp>
      <p:sp>
        <p:nvSpPr>
          <p:cNvPr id="7" name="文本框 6"/>
          <p:cNvSpPr txBox="1">
            <a:spLocks noChangeArrowheads="1"/>
          </p:cNvSpPr>
          <p:nvPr/>
        </p:nvSpPr>
        <p:spPr bwMode="auto">
          <a:xfrm>
            <a:off x="539750" y="692150"/>
            <a:ext cx="8266113" cy="2489200"/>
          </a:xfrm>
          <a:prstGeom prst="rect">
            <a:avLst/>
          </a:prstGeom>
          <a:noFill/>
          <a:ln w="19050">
            <a:noFill/>
            <a:prstDash val="sysDash"/>
            <a:round/>
          </a:ln>
        </p:spPr>
        <p:txBody>
          <a:bodyPr>
            <a:spAutoFit/>
          </a:bodyPr>
          <a:lstStyle/>
          <a:p>
            <a:pPr>
              <a:lnSpc>
                <a:spcPct val="130000"/>
              </a:lnSpc>
            </a:pPr>
            <a:r>
              <a:rPr lang="en-US" altLang="zh-CN" sz="2400">
                <a:latin typeface="宋体" pitchFamily="2" charset="-122"/>
                <a:ea typeface="宋体" pitchFamily="2" charset="-122"/>
              </a:rPr>
              <a:t>   </a:t>
            </a:r>
            <a:r>
              <a:rPr lang="zh-CN" altLang="en-US" sz="2400">
                <a:latin typeface="宋体" pitchFamily="2" charset="-122"/>
                <a:ea typeface="宋体" pitchFamily="2" charset="-122"/>
              </a:rPr>
              <a:t>复习训练中应注意：</a:t>
            </a:r>
            <a:r>
              <a:rPr lang="en-US" altLang="zh-CN" sz="2400">
                <a:latin typeface="宋体" pitchFamily="2" charset="-122"/>
                <a:ea typeface="宋体" pitchFamily="2" charset="-122"/>
              </a:rPr>
              <a:t>(1)</a:t>
            </a:r>
            <a:r>
              <a:rPr lang="zh-CN" altLang="en-US" sz="2400">
                <a:latin typeface="宋体" pitchFamily="2" charset="-122"/>
                <a:ea typeface="宋体" pitchFamily="2" charset="-122"/>
              </a:rPr>
              <a:t>让学生勾画出标志性词句，如：关联词、指代词、范围词、过渡词等，以及领起句、总括句、过渡句等。</a:t>
            </a:r>
            <a:r>
              <a:rPr lang="en-US" altLang="zh-CN" sz="2400">
                <a:latin typeface="宋体" pitchFamily="2" charset="-122"/>
                <a:ea typeface="宋体" pitchFamily="2" charset="-122"/>
              </a:rPr>
              <a:t>(2)</a:t>
            </a:r>
            <a:r>
              <a:rPr lang="zh-CN" altLang="zh-CN" sz="2400">
                <a:latin typeface="宋体" pitchFamily="2" charset="-122"/>
                <a:ea typeface="宋体" pitchFamily="2" charset="-122"/>
              </a:rPr>
              <a:t>让学生通过</a:t>
            </a:r>
            <a:r>
              <a:rPr lang="zh-CN" altLang="en-US" sz="2400">
                <a:latin typeface="宋体" pitchFamily="2" charset="-122"/>
                <a:ea typeface="宋体" pitchFamily="2" charset="-122"/>
              </a:rPr>
              <a:t>理解关键词、中心句、重点句、重点段来加强对文本的理解。对于没有明显中心的语段，要让学生学会归纳内容要点。</a:t>
            </a:r>
          </a:p>
        </p:txBody>
      </p:sp>
      <p:sp>
        <p:nvSpPr>
          <p:cNvPr id="9" name="文本框 8"/>
          <p:cNvSpPr txBox="1">
            <a:spLocks noChangeArrowheads="1"/>
          </p:cNvSpPr>
          <p:nvPr/>
        </p:nvSpPr>
        <p:spPr bwMode="auto">
          <a:xfrm>
            <a:off x="443230" y="3783965"/>
            <a:ext cx="8308340" cy="1529715"/>
          </a:xfrm>
          <a:prstGeom prst="rect">
            <a:avLst/>
          </a:prstGeom>
          <a:noFill/>
          <a:ln w="19050">
            <a:noFill/>
            <a:prstDash val="sysDash"/>
            <a:round/>
          </a:ln>
        </p:spPr>
        <p:txBody>
          <a:bodyPr wrap="square">
            <a:spAutoFit/>
          </a:bodyPr>
          <a:lstStyle/>
          <a:p>
            <a:pPr>
              <a:lnSpc>
                <a:spcPct val="130000"/>
              </a:lnSpc>
            </a:pPr>
            <a:r>
              <a:rPr lang="en-US" altLang="zh-CN" sz="2400" b="1">
                <a:latin typeface="宋体" pitchFamily="2" charset="-122"/>
                <a:ea typeface="宋体" pitchFamily="2" charset="-122"/>
              </a:rPr>
              <a:t>   </a:t>
            </a:r>
            <a:r>
              <a:rPr lang="zh-CN" altLang="en-US" sz="2400" b="1">
                <a:latin typeface="宋体" pitchFamily="2" charset="-122"/>
                <a:ea typeface="宋体" pitchFamily="2" charset="-122"/>
              </a:rPr>
              <a:t>失误：</a:t>
            </a:r>
            <a:r>
              <a:rPr lang="en-US" altLang="zh-CN" sz="2400">
                <a:latin typeface="宋体" pitchFamily="2" charset="-122"/>
                <a:ea typeface="宋体" pitchFamily="2" charset="-122"/>
              </a:rPr>
              <a:t>(1)</a:t>
            </a:r>
            <a:r>
              <a:rPr lang="zh-CN" altLang="en-US" sz="2400">
                <a:latin typeface="宋体" pitchFamily="2" charset="-122"/>
                <a:ea typeface="宋体" pitchFamily="2" charset="-122"/>
              </a:rPr>
              <a:t>误把分论点当作中心论点；误把结论当作中心论点；误把论题</a:t>
            </a:r>
            <a:r>
              <a:rPr lang="en-US" altLang="zh-CN" sz="2400">
                <a:latin typeface="宋体" pitchFamily="2" charset="-122"/>
                <a:ea typeface="宋体" pitchFamily="2" charset="-122"/>
              </a:rPr>
              <a:t>(</a:t>
            </a:r>
            <a:r>
              <a:rPr lang="zh-CN" altLang="en-US" sz="2400">
                <a:latin typeface="宋体" pitchFamily="2" charset="-122"/>
                <a:ea typeface="宋体" pitchFamily="2" charset="-122"/>
              </a:rPr>
              <a:t>讨论或证明的问题</a:t>
            </a:r>
            <a:r>
              <a:rPr lang="en-US" altLang="zh-CN" sz="2400">
                <a:latin typeface="宋体" pitchFamily="2" charset="-122"/>
                <a:ea typeface="宋体" pitchFamily="2" charset="-122"/>
              </a:rPr>
              <a:t>)</a:t>
            </a:r>
            <a:r>
              <a:rPr lang="zh-CN" altLang="en-US" sz="2400">
                <a:latin typeface="宋体" pitchFamily="2" charset="-122"/>
                <a:ea typeface="宋体" pitchFamily="2" charset="-122"/>
              </a:rPr>
              <a:t>当作中心论点。</a:t>
            </a:r>
            <a:r>
              <a:rPr lang="en-US" altLang="zh-CN" sz="2400">
                <a:latin typeface="宋体" pitchFamily="2" charset="-122"/>
                <a:ea typeface="宋体" pitchFamily="2" charset="-122"/>
              </a:rPr>
              <a:t>(2)</a:t>
            </a:r>
            <a:r>
              <a:rPr lang="zh-CN" altLang="en-US" sz="2400">
                <a:latin typeface="宋体" pitchFamily="2" charset="-122"/>
                <a:ea typeface="宋体" pitchFamily="2" charset="-122"/>
              </a:rPr>
              <a:t>混淆了论据所支撑的论点。</a:t>
            </a:r>
            <a:r>
              <a:rPr lang="en-US" altLang="zh-CN" sz="2400">
                <a:latin typeface="宋体" pitchFamily="2" charset="-122"/>
                <a:ea typeface="宋体" pitchFamily="2" charset="-122"/>
              </a:rPr>
              <a:t>(3)</a:t>
            </a:r>
            <a:r>
              <a:rPr lang="zh-CN" altLang="en-US" sz="2400">
                <a:latin typeface="宋体" pitchFamily="2" charset="-122"/>
                <a:ea typeface="宋体" pitchFamily="2" charset="-122"/>
              </a:rPr>
              <a:t>不清楚文本的论证方法。</a:t>
            </a:r>
          </a:p>
        </p:txBody>
      </p:sp>
      <p:sp>
        <p:nvSpPr>
          <p:cNvPr id="3" name="TextBox 76"/>
          <p:cNvSpPr txBox="1">
            <a:spLocks noChangeArrowheads="1"/>
          </p:cNvSpPr>
          <p:nvPr/>
        </p:nvSpPr>
        <p:spPr bwMode="auto">
          <a:xfrm>
            <a:off x="419100" y="3405505"/>
            <a:ext cx="5920740" cy="460375"/>
          </a:xfrm>
          <a:prstGeom prst="rect">
            <a:avLst/>
          </a:prstGeom>
          <a:noFill/>
          <a:ln w="9525">
            <a:noFill/>
            <a:miter lim="800000"/>
          </a:ln>
        </p:spPr>
        <p:txBody>
          <a:bodyPr wrap="square">
            <a:spAutoFit/>
          </a:bodyPr>
          <a:lstStyle/>
          <a:p>
            <a:pPr marL="285750" indent="-285750">
              <a:buFont typeface="Wingdings" pitchFamily="2" charset="2"/>
              <a:buChar char="u"/>
            </a:pPr>
            <a:r>
              <a:rPr lang="en-US" altLang="zh-CN" sz="2400" b="1">
                <a:solidFill>
                  <a:srgbClr val="FF0000"/>
                </a:solidFill>
                <a:uFillTx/>
                <a:latin typeface="微软雅黑"/>
                <a:ea typeface="微软雅黑" charset="-122"/>
                <a:sym typeface="宋体" pitchFamily="2" charset="-122"/>
              </a:rPr>
              <a:t>5</a:t>
            </a:r>
            <a:r>
              <a:rPr lang="zh-CN" altLang="en-US" sz="2400" b="1">
                <a:solidFill>
                  <a:srgbClr val="FF0000"/>
                </a:solidFill>
                <a:uFillTx/>
                <a:latin typeface="微软雅黑"/>
                <a:ea typeface="微软雅黑" charset="-122"/>
                <a:sym typeface="宋体" pitchFamily="2" charset="-122"/>
              </a:rPr>
              <a:t>．关于分析论点、论据和论证方法</a:t>
            </a:r>
          </a:p>
        </p:txBody>
      </p:sp>
      <p:sp>
        <p:nvSpPr>
          <p:cNvPr id="12" name="文本框 11"/>
          <p:cNvSpPr txBox="1">
            <a:spLocks noChangeArrowheads="1"/>
          </p:cNvSpPr>
          <p:nvPr/>
        </p:nvSpPr>
        <p:spPr bwMode="auto">
          <a:xfrm>
            <a:off x="468630" y="5313680"/>
            <a:ext cx="8258175" cy="1529715"/>
          </a:xfrm>
          <a:prstGeom prst="rect">
            <a:avLst/>
          </a:prstGeom>
          <a:noFill/>
          <a:ln w="19050">
            <a:noFill/>
            <a:prstDash val="sysDash"/>
            <a:round/>
          </a:ln>
        </p:spPr>
        <p:txBody>
          <a:bodyPr wrap="square">
            <a:spAutoFit/>
          </a:bodyPr>
          <a:lstStyle/>
          <a:p>
            <a:pPr>
              <a:lnSpc>
                <a:spcPct val="130000"/>
              </a:lnSpc>
            </a:pPr>
            <a:r>
              <a:rPr lang="en-US" altLang="zh-CN" sz="2400">
                <a:latin typeface="宋体" pitchFamily="2" charset="-122"/>
                <a:ea typeface="宋体" pitchFamily="2" charset="-122"/>
              </a:rPr>
              <a:t>   </a:t>
            </a:r>
            <a:r>
              <a:rPr lang="zh-CN" altLang="en-US" sz="2400">
                <a:latin typeface="宋体" pitchFamily="2" charset="-122"/>
                <a:ea typeface="宋体" pitchFamily="2" charset="-122"/>
              </a:rPr>
              <a:t>应让学生熟练掌握论述类文本论点、论据和论证方法三要素之间的关系：论据应该是为论点服务的，论证的目的在于揭示出论点和论据之间的逻辑关系。</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p15="http://schemas.microsoft.com/office/powerpoint/2012/main"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p:tgtEl>
                                          <p:spTgt spid="7"/>
                                        </p:tgtEl>
                                        <p:attrNameLst>
                                          <p:attrName>ppt_y</p:attrName>
                                        </p:attrNameLst>
                                      </p:cBhvr>
                                      <p:tavLst>
                                        <p:tav tm="0">
                                          <p:val>
                                            <p:strVal val="#ppt_y+#ppt_h*1.125000"/>
                                          </p:val>
                                        </p:tav>
                                        <p:tav tm="100000">
                                          <p:val>
                                            <p:strVal val="#ppt_y"/>
                                          </p:val>
                                        </p:tav>
                                      </p:tavLst>
                                    </p:anim>
                                    <p:animEffect transition="in" filter="wipe(up)">
                                      <p:cBhvr>
                                        <p:cTn id="8" dur="500"/>
                                        <p:tgtEl>
                                          <p:spTgt spid="7"/>
                                        </p:tgtEl>
                                      </p:cBhvr>
                                    </p:animEffect>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14" presetClass="entr" presetSubtype="10" fill="hold" grpId="2"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randombar(horizontal)">
                                      <p:cBhvr>
                                        <p:cTn id="14" dur="500"/>
                                        <p:tgtEl>
                                          <p:spTgt spid="3"/>
                                        </p:tgtEl>
                                      </p:cBhvr>
                                    </p:animEffect>
                                  </p:childTnLst>
                                </p:cTn>
                              </p:par>
                            </p:childTnLst>
                          </p:cTn>
                        </p:par>
                      </p:childTnLst>
                    </p:cTn>
                  </p:par>
                  <p:par>
                    <p:cTn id="15" fill="hold" nodeType="clickPar">
                      <p:stCondLst>
                        <p:cond delay="indefinite"/>
                      </p:stCondLst>
                      <p:childTnLst>
                        <p:par>
                          <p:cTn id="16" fill="hold" nodeType="withGroup">
                            <p:stCondLst>
                              <p:cond delay="indefinite"/>
                            </p:stCondLst>
                          </p:cTn>
                        </p:par>
                        <p:par>
                          <p:cTn id="17" fill="hold" nodeType="afterGroup">
                            <p:stCondLst>
                              <p:cond delay="0"/>
                            </p:stCondLst>
                            <p:childTnLst>
                              <p:par>
                                <p:cTn id="18" presetID="12" presetClass="entr" presetSubtype="4" fill="hold" grpId="1" nodeType="click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p:cTn id="20" dur="500"/>
                                        <p:tgtEl>
                                          <p:spTgt spid="9"/>
                                        </p:tgtEl>
                                        <p:attrNameLst>
                                          <p:attrName>ppt_y</p:attrName>
                                        </p:attrNameLst>
                                      </p:cBhvr>
                                      <p:tavLst>
                                        <p:tav tm="0">
                                          <p:val>
                                            <p:strVal val="#ppt_y+#ppt_h*1.125000"/>
                                          </p:val>
                                        </p:tav>
                                        <p:tav tm="100000">
                                          <p:val>
                                            <p:strVal val="#ppt_y"/>
                                          </p:val>
                                        </p:tav>
                                      </p:tavLst>
                                    </p:anim>
                                    <p:animEffect transition="in" filter="wipe(up)">
                                      <p:cBhvr>
                                        <p:cTn id="21" dur="500"/>
                                        <p:tgtEl>
                                          <p:spTgt spid="9"/>
                                        </p:tgtEl>
                                      </p:cBhvr>
                                    </p:animEffect>
                                  </p:childTnLst>
                                </p:cTn>
                              </p:par>
                            </p:childTnLst>
                          </p:cTn>
                        </p:par>
                      </p:childTnLst>
                    </p:cTn>
                  </p:par>
                  <p:par>
                    <p:cTn id="22" fill="hold" nodeType="clickPar">
                      <p:stCondLst>
                        <p:cond delay="indefinite"/>
                      </p:stCondLst>
                      <p:childTnLst>
                        <p:par>
                          <p:cTn id="23" fill="hold" nodeType="withGroup">
                            <p:stCondLst>
                              <p:cond delay="indefinite"/>
                            </p:stCondLst>
                          </p:cTn>
                        </p:par>
                        <p:par>
                          <p:cTn id="24" fill="hold" nodeType="afterGroup">
                            <p:stCondLst>
                              <p:cond delay="0"/>
                            </p:stCondLst>
                            <p:childTnLst>
                              <p:par>
                                <p:cTn id="25" presetID="12" presetClass="entr" presetSubtype="4" fill="hold" grpId="3" nodeType="click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p:cTn id="27" dur="500"/>
                                        <p:tgtEl>
                                          <p:spTgt spid="12"/>
                                        </p:tgtEl>
                                        <p:attrNameLst>
                                          <p:attrName>ppt_y</p:attrName>
                                        </p:attrNameLst>
                                      </p:cBhvr>
                                      <p:tavLst>
                                        <p:tav tm="0">
                                          <p:val>
                                            <p:strVal val="#ppt_y+#ppt_h*1.125000"/>
                                          </p:val>
                                        </p:tav>
                                        <p:tav tm="100000">
                                          <p:val>
                                            <p:strVal val="#ppt_y"/>
                                          </p:val>
                                        </p:tav>
                                      </p:tavLst>
                                    </p:anim>
                                    <p:animEffect transition="in" filter="wipe(up)">
                                      <p:cBhvr>
                                        <p:cTn id="2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1"/>
      <p:bldP spid="3" grpId="2"/>
      <p:bldP spid="12" grpId="3"/>
    </p:bld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9153" name="TextBox 76"/>
          <p:cNvSpPr txBox="1">
            <a:spLocks noChangeArrowheads="1"/>
          </p:cNvSpPr>
          <p:nvPr/>
        </p:nvSpPr>
        <p:spPr bwMode="auto">
          <a:xfrm>
            <a:off x="1109870" y="8522"/>
            <a:ext cx="6559133" cy="661720"/>
          </a:xfrm>
          <a:prstGeom prst="rect">
            <a:avLst/>
          </a:prstGeom>
          <a:noFill/>
          <a:ln w="9525">
            <a:noFill/>
            <a:miter lim="800000"/>
          </a:ln>
        </p:spPr>
        <p:txBody>
          <a:bodyPr wrap="square">
            <a:spAutoFit/>
          </a:bodyPr>
          <a:lstStyle/>
          <a:p>
            <a:pPr algn="ctr"/>
            <a:r>
              <a:rPr lang="zh-CN" altLang="en-US" sz="3700" b="1">
                <a:solidFill>
                  <a:srgbClr val="FF0000"/>
                </a:solidFill>
                <a:latin typeface="微软雅黑"/>
                <a:ea typeface="微软雅黑" charset="-122"/>
              </a:rPr>
              <a:t>五、答题误区及训练要点</a:t>
            </a:r>
          </a:p>
        </p:txBody>
      </p:sp>
      <p:sp>
        <p:nvSpPr>
          <p:cNvPr id="6" name="TextBox 76"/>
          <p:cNvSpPr txBox="1">
            <a:spLocks noChangeArrowheads="1"/>
          </p:cNvSpPr>
          <p:nvPr/>
        </p:nvSpPr>
        <p:spPr bwMode="auto">
          <a:xfrm>
            <a:off x="379413" y="755177"/>
            <a:ext cx="7209790" cy="523220"/>
          </a:xfrm>
          <a:prstGeom prst="rect">
            <a:avLst/>
          </a:prstGeom>
          <a:noFill/>
          <a:ln w="9525">
            <a:noFill/>
            <a:miter lim="800000"/>
          </a:ln>
        </p:spPr>
        <p:txBody>
          <a:bodyPr wrap="square">
            <a:spAutoFit/>
          </a:bodyPr>
          <a:lstStyle/>
          <a:p>
            <a:pPr marL="285750" indent="-285750">
              <a:buFont typeface="Wingdings" pitchFamily="2" charset="2"/>
              <a:buChar char="u"/>
            </a:pPr>
            <a:r>
              <a:rPr lang="en-US" altLang="zh-CN" sz="2800" b="1">
                <a:solidFill>
                  <a:srgbClr val="FF0000"/>
                </a:solidFill>
                <a:uFillTx/>
                <a:latin typeface="微软雅黑"/>
                <a:ea typeface="微软雅黑" charset="-122"/>
                <a:sym typeface="宋体" pitchFamily="2" charset="-122"/>
              </a:rPr>
              <a:t>6</a:t>
            </a:r>
            <a:r>
              <a:rPr lang="zh-CN" altLang="en-US" sz="2800" b="1">
                <a:solidFill>
                  <a:srgbClr val="FF0000"/>
                </a:solidFill>
                <a:uFillTx/>
                <a:latin typeface="微软雅黑"/>
                <a:ea typeface="微软雅黑" charset="-122"/>
                <a:sym typeface="宋体" pitchFamily="2" charset="-122"/>
              </a:rPr>
              <a:t>．关于分析概括作者在文中的观点态度</a:t>
            </a:r>
          </a:p>
        </p:txBody>
      </p:sp>
      <p:sp>
        <p:nvSpPr>
          <p:cNvPr id="10" name="文本框 9"/>
          <p:cNvSpPr txBox="1">
            <a:spLocks noChangeArrowheads="1"/>
          </p:cNvSpPr>
          <p:nvPr/>
        </p:nvSpPr>
        <p:spPr bwMode="auto">
          <a:xfrm>
            <a:off x="379730" y="1358900"/>
            <a:ext cx="8019415" cy="2489200"/>
          </a:xfrm>
          <a:prstGeom prst="rect">
            <a:avLst/>
          </a:prstGeom>
          <a:noFill/>
          <a:ln w="19050">
            <a:noFill/>
            <a:prstDash val="sysDash"/>
            <a:round/>
          </a:ln>
        </p:spPr>
        <p:txBody>
          <a:bodyPr wrap="square">
            <a:spAutoFit/>
          </a:bodyPr>
          <a:lstStyle/>
          <a:p>
            <a:pPr>
              <a:lnSpc>
                <a:spcPct val="130000"/>
              </a:lnSpc>
            </a:pPr>
            <a:r>
              <a:rPr lang="en-US" altLang="zh-CN" sz="2400" b="1">
                <a:latin typeface="宋体" pitchFamily="2" charset="-122"/>
                <a:ea typeface="宋体" pitchFamily="2" charset="-122"/>
              </a:rPr>
              <a:t>   </a:t>
            </a:r>
            <a:r>
              <a:rPr lang="zh-CN" altLang="en-US" sz="2400" b="1">
                <a:latin typeface="宋体" pitchFamily="2" charset="-122"/>
                <a:ea typeface="宋体" pitchFamily="2" charset="-122"/>
              </a:rPr>
              <a:t>失误：</a:t>
            </a:r>
            <a:r>
              <a:rPr lang="en-US" altLang="zh-CN" sz="2400">
                <a:latin typeface="宋体" pitchFamily="2" charset="-122"/>
                <a:ea typeface="宋体" pitchFamily="2" charset="-122"/>
              </a:rPr>
              <a:t>(1)</a:t>
            </a:r>
            <a:r>
              <a:rPr lang="zh-CN" altLang="en-US" sz="2400">
                <a:latin typeface="宋体" pitchFamily="2" charset="-122"/>
                <a:ea typeface="宋体" pitchFamily="2" charset="-122"/>
              </a:rPr>
              <a:t>阅读时“只见树木，不见森林”，只看到文章的只言片语，不能准确领会作者的真正意图。</a:t>
            </a:r>
            <a:r>
              <a:rPr lang="en-US" altLang="zh-CN" sz="2400">
                <a:latin typeface="宋体" pitchFamily="2" charset="-122"/>
                <a:ea typeface="宋体" pitchFamily="2" charset="-122"/>
              </a:rPr>
              <a:t>(2)</a:t>
            </a:r>
            <a:r>
              <a:rPr lang="zh-CN" altLang="en-US" sz="2400">
                <a:latin typeface="宋体" pitchFamily="2" charset="-122"/>
                <a:ea typeface="宋体" pitchFamily="2" charset="-122"/>
              </a:rPr>
              <a:t>分析概括作者在文中的观点态度时，看不出隐含散落在文章各段落里的关键信息，或对这些信息只有模糊朦胧的感觉，不能上升到理性高度来概括。</a:t>
            </a:r>
          </a:p>
        </p:txBody>
      </p:sp>
      <p:sp>
        <p:nvSpPr>
          <p:cNvPr id="15365" name="文本框 6"/>
          <p:cNvSpPr txBox="1">
            <a:spLocks noChangeArrowheads="1"/>
          </p:cNvSpPr>
          <p:nvPr/>
        </p:nvSpPr>
        <p:spPr bwMode="auto">
          <a:xfrm>
            <a:off x="379413" y="3698558"/>
            <a:ext cx="8369300" cy="2489200"/>
          </a:xfrm>
          <a:prstGeom prst="rect">
            <a:avLst/>
          </a:prstGeom>
          <a:noFill/>
          <a:ln w="19050">
            <a:noFill/>
            <a:prstDash val="sysDash"/>
            <a:round/>
          </a:ln>
        </p:spPr>
        <p:txBody>
          <a:bodyPr>
            <a:spAutoFit/>
          </a:bodyPr>
          <a:lstStyle/>
          <a:p>
            <a:pPr>
              <a:lnSpc>
                <a:spcPct val="130000"/>
              </a:lnSpc>
            </a:pPr>
            <a:r>
              <a:rPr lang="en-US" altLang="zh-CN" sz="2400">
                <a:latin typeface="宋体" pitchFamily="2" charset="-122"/>
                <a:ea typeface="宋体" pitchFamily="2" charset="-122"/>
              </a:rPr>
              <a:t>  </a:t>
            </a:r>
          </a:p>
          <a:p>
            <a:pPr>
              <a:lnSpc>
                <a:spcPct val="130000"/>
              </a:lnSpc>
            </a:pPr>
            <a:r>
              <a:rPr lang="en-US" altLang="zh-CN" sz="2400">
                <a:latin typeface="宋体" pitchFamily="2" charset="-122"/>
                <a:ea typeface="宋体" pitchFamily="2" charset="-122"/>
              </a:rPr>
              <a:t>   </a:t>
            </a:r>
            <a:r>
              <a:rPr lang="zh-CN" altLang="en-US" sz="2400">
                <a:latin typeface="宋体" pitchFamily="2" charset="-122"/>
                <a:ea typeface="宋体" pitchFamily="2" charset="-122"/>
              </a:rPr>
              <a:t>复习训练中，应让学生注意</a:t>
            </a:r>
            <a:r>
              <a:rPr lang="en-US" altLang="zh-CN" sz="2400">
                <a:latin typeface="宋体" pitchFamily="2" charset="-122"/>
                <a:ea typeface="宋体" pitchFamily="2" charset="-122"/>
              </a:rPr>
              <a:t>(1)</a:t>
            </a:r>
            <a:r>
              <a:rPr lang="zh-CN" altLang="en-US" sz="2400">
                <a:latin typeface="宋体" pitchFamily="2" charset="-122"/>
                <a:ea typeface="宋体" pitchFamily="2" charset="-122"/>
              </a:rPr>
              <a:t>整体把握，弄清文章主旨。推知作者的观点态度。</a:t>
            </a:r>
            <a:r>
              <a:rPr lang="en-US" altLang="zh-CN" sz="2400">
                <a:latin typeface="宋体" pitchFamily="2" charset="-122"/>
                <a:ea typeface="宋体" pitchFamily="2" charset="-122"/>
              </a:rPr>
              <a:t>(2)</a:t>
            </a:r>
            <a:r>
              <a:rPr lang="zh-CN" altLang="en-US" sz="2400">
                <a:latin typeface="宋体" pitchFamily="2" charset="-122"/>
                <a:ea typeface="宋体" pitchFamily="2" charset="-122"/>
              </a:rPr>
              <a:t>抓住文章材料</a:t>
            </a:r>
            <a:r>
              <a:rPr lang="en-US" altLang="zh-CN" sz="2400">
                <a:latin typeface="宋体" pitchFamily="2" charset="-122"/>
                <a:ea typeface="宋体" pitchFamily="2" charset="-122"/>
              </a:rPr>
              <a:t>,</a:t>
            </a:r>
            <a:r>
              <a:rPr lang="zh-CN" altLang="zh-CN" sz="2400">
                <a:latin typeface="宋体" pitchFamily="2" charset="-122"/>
                <a:ea typeface="宋体" pitchFamily="2" charset="-122"/>
              </a:rPr>
              <a:t>如果能让学生</a:t>
            </a:r>
            <a:r>
              <a:rPr lang="zh-CN" altLang="en-US" sz="2400">
                <a:latin typeface="宋体" pitchFamily="2" charset="-122"/>
                <a:ea typeface="宋体" pitchFamily="2" charset="-122"/>
              </a:rPr>
              <a:t>学会分析文中引用的事实材料和理论材料以及材料支撑观点的过程，就不难找到作者的观点和态度。</a:t>
            </a:r>
          </a:p>
        </p:txBody>
      </p:sp>
    </p:spTree>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p15="http://schemas.microsoft.com/office/powerpoint/2012/main"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12" presetClass="entr" presetSubtype="4" fill="hold" grpId="1"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500"/>
                                        <p:tgtEl>
                                          <p:spTgt spid="10"/>
                                        </p:tgtEl>
                                        <p:attrNameLst>
                                          <p:attrName>ppt_y</p:attrName>
                                        </p:attrNameLst>
                                      </p:cBhvr>
                                      <p:tavLst>
                                        <p:tav tm="0">
                                          <p:val>
                                            <p:strVal val="#ppt_y+#ppt_h*1.125000"/>
                                          </p:val>
                                        </p:tav>
                                        <p:tav tm="100000">
                                          <p:val>
                                            <p:strVal val="#ppt_y"/>
                                          </p:val>
                                        </p:tav>
                                      </p:tavLst>
                                    </p:anim>
                                    <p:animEffect transition="in" filter="wipe(up)">
                                      <p:cBhvr>
                                        <p:cTn id="14" dur="500"/>
                                        <p:tgtEl>
                                          <p:spTgt spid="10"/>
                                        </p:tgtEl>
                                      </p:cBhvr>
                                    </p:animEffect>
                                  </p:childTnLst>
                                </p:cTn>
                              </p:par>
                            </p:childTnLst>
                          </p:cTn>
                        </p:par>
                      </p:childTnLst>
                    </p:cTn>
                  </p:par>
                  <p:par>
                    <p:cTn id="15" fill="hold" nodeType="clickPar">
                      <p:stCondLst>
                        <p:cond delay="indefinite"/>
                      </p:stCondLst>
                      <p:childTnLst>
                        <p:par>
                          <p:cTn id="16" fill="hold" nodeType="withGroup">
                            <p:stCondLst>
                              <p:cond delay="indefinite"/>
                            </p:stCondLst>
                          </p:cTn>
                        </p:par>
                        <p:par>
                          <p:cTn id="17" fill="hold" nodeType="afterGroup">
                            <p:stCondLst>
                              <p:cond delay="0"/>
                            </p:stCondLst>
                            <p:childTnLst>
                              <p:par>
                                <p:cTn id="18" presetID="12" presetClass="entr" presetSubtype="4" fill="hold" grpId="2" nodeType="clickEffect">
                                  <p:stCondLst>
                                    <p:cond delay="0"/>
                                  </p:stCondLst>
                                  <p:childTnLst>
                                    <p:set>
                                      <p:cBhvr>
                                        <p:cTn id="19" dur="1" fill="hold">
                                          <p:stCondLst>
                                            <p:cond delay="0"/>
                                          </p:stCondLst>
                                        </p:cTn>
                                        <p:tgtEl>
                                          <p:spTgt spid="15365"/>
                                        </p:tgtEl>
                                        <p:attrNameLst>
                                          <p:attrName>style.visibility</p:attrName>
                                        </p:attrNameLst>
                                      </p:cBhvr>
                                      <p:to>
                                        <p:strVal val="visible"/>
                                      </p:to>
                                    </p:set>
                                    <p:anim calcmode="lin" valueType="num">
                                      <p:cBhvr>
                                        <p:cTn id="20" dur="500"/>
                                        <p:tgtEl>
                                          <p:spTgt spid="15365"/>
                                        </p:tgtEl>
                                        <p:attrNameLst>
                                          <p:attrName>ppt_y</p:attrName>
                                        </p:attrNameLst>
                                      </p:cBhvr>
                                      <p:tavLst>
                                        <p:tav tm="0">
                                          <p:val>
                                            <p:strVal val="#ppt_y+#ppt_h*1.125000"/>
                                          </p:val>
                                        </p:tav>
                                        <p:tav tm="100000">
                                          <p:val>
                                            <p:strVal val="#ppt_y"/>
                                          </p:val>
                                        </p:tav>
                                      </p:tavLst>
                                    </p:anim>
                                    <p:animEffect transition="in" filter="wipe(up)">
                                      <p:cBhvr>
                                        <p:cTn id="21" dur="500"/>
                                        <p:tgtEl>
                                          <p:spTgt spid="153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1"/>
      <p:bldP spid="15365" grpId="2"/>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extBox 3"/>
          <p:cNvSpPr txBox="1">
            <a:spLocks noChangeArrowheads="1"/>
          </p:cNvSpPr>
          <p:nvPr/>
        </p:nvSpPr>
        <p:spPr bwMode="auto">
          <a:xfrm>
            <a:off x="395536" y="1412776"/>
            <a:ext cx="8105775" cy="4988417"/>
          </a:xfrm>
          <a:prstGeom prst="rect">
            <a:avLst/>
          </a:prstGeom>
          <a:noFill/>
          <a:ln w="69850">
            <a:solidFill>
              <a:srgbClr val="FFFF00">
                <a:alpha val="88000"/>
              </a:srgbClr>
            </a:solidFill>
            <a:miter lim="800000"/>
          </a:ln>
        </p:spPr>
        <p:txBody>
          <a:bodyPr wrap="square">
            <a:spAutoFit/>
          </a:bodyPr>
          <a:lstStyle/>
          <a:p>
            <a:pPr>
              <a:lnSpc>
                <a:spcPct val="150000"/>
              </a:lnSpc>
            </a:pPr>
            <a:r>
              <a:rPr lang="zh-CN" altLang="en-US" sz="3600" b="1">
                <a:solidFill>
                  <a:srgbClr val="FF0000"/>
                </a:solidFill>
                <a:latin typeface="微软雅黑"/>
                <a:ea typeface="微软雅黑" charset="-122"/>
              </a:rPr>
              <a:t>       </a:t>
            </a:r>
            <a:r>
              <a:rPr lang="en-US" sz="3600" b="1">
                <a:latin typeface="+mn-ea"/>
              </a:rPr>
              <a:t>“</a:t>
            </a:r>
            <a:r>
              <a:rPr lang="zh-CN" altLang="en-US" sz="3600" b="1">
                <a:latin typeface="+mn-ea"/>
              </a:rPr>
              <a:t>论述类文本</a:t>
            </a:r>
            <a:r>
              <a:rPr lang="en-US" sz="3600" b="1">
                <a:latin typeface="+mn-ea"/>
              </a:rPr>
              <a:t>”</a:t>
            </a:r>
            <a:r>
              <a:rPr lang="zh-CN" altLang="en-US" sz="3600" b="1">
                <a:latin typeface="+mn-ea"/>
              </a:rPr>
              <a:t>是指研究各种社会现象及科学的文章，它是包括经济学、政治学、社会学、教育学、历史学、文化学、语言学、文艺学、美学等学科的文章。</a:t>
            </a:r>
            <a:endParaRPr lang="zh-CN" altLang="en-US" sz="3600">
              <a:latin typeface="+mn-ea"/>
            </a:endParaRPr>
          </a:p>
          <a:p>
            <a:pPr>
              <a:lnSpc>
                <a:spcPct val="200000"/>
              </a:lnSpc>
            </a:pPr>
            <a:endParaRPr lang="zh-CN" altLang="en-US" sz="2800">
              <a:latin typeface="Calibri" pitchFamily="34" charset="0"/>
            </a:endParaRPr>
          </a:p>
        </p:txBody>
      </p:sp>
      <p:pic>
        <p:nvPicPr>
          <p:cNvPr id="3" name="图片 2"/>
          <p:cNvPicPr>
            <a:picLocks noChangeAspect="1"/>
          </p:cNvPicPr>
          <p:nvPr/>
        </p:nvPicPr>
        <p:blipFill>
          <a:blip r:embed="rId2"/>
          <a:stretch>
            <a:fillRect/>
          </a:stretch>
        </p:blipFill>
        <p:spPr>
          <a:xfrm>
            <a:off x="6406659" y="4581128"/>
            <a:ext cx="2737341" cy="2517866"/>
          </a:xfrm>
          <a:prstGeom prst="rect">
            <a:avLst/>
          </a:prstGeom>
        </p:spPr>
      </p:pic>
      <p:sp>
        <p:nvSpPr>
          <p:cNvPr id="2" name="文本框 1"/>
          <p:cNvSpPr txBox="1"/>
          <p:nvPr/>
        </p:nvSpPr>
        <p:spPr>
          <a:xfrm>
            <a:off x="179512" y="272141"/>
            <a:ext cx="7128792" cy="707886"/>
          </a:xfrm>
          <a:prstGeom prst="rect">
            <a:avLst/>
          </a:prstGeom>
          <a:noFill/>
        </p:spPr>
        <p:txBody>
          <a:bodyPr wrap="square" rtlCol="0">
            <a:spAutoFit/>
          </a:bodyPr>
          <a:lstStyle/>
          <a:p>
            <a:r>
              <a:rPr lang="zh-CN" altLang="en-US" sz="4000" b="1">
                <a:solidFill>
                  <a:srgbClr val="FF0000"/>
                </a:solidFill>
                <a:latin typeface="微软雅黑"/>
                <a:ea typeface="微软雅黑" charset="-122"/>
              </a:rPr>
              <a:t>一 、论述类文本的定义</a:t>
            </a:r>
            <a:endParaRPr lang="zh-CN" altLang="en-US" sz="4000"/>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4098"/>
                                        </p:tgtEl>
                                        <p:attrNameLst>
                                          <p:attrName>style.visibility</p:attrName>
                                        </p:attrNameLst>
                                      </p:cBhvr>
                                      <p:to>
                                        <p:strVal val="visible"/>
                                      </p:to>
                                    </p:set>
                                    <p:anim calcmode="lin" valueType="num">
                                      <p:cBhvr>
                                        <p:cTn id="7" dur="500" fill="hold"/>
                                        <p:tgtEl>
                                          <p:spTgt spid="4098"/>
                                        </p:tgtEl>
                                        <p:attrNameLst>
                                          <p:attrName>ppt_w</p:attrName>
                                        </p:attrNameLst>
                                      </p:cBhvr>
                                      <p:tavLst>
                                        <p:tav tm="0">
                                          <p:val>
                                            <p:fltVal val="0"/>
                                          </p:val>
                                        </p:tav>
                                        <p:tav tm="100000">
                                          <p:val>
                                            <p:strVal val="#ppt_w"/>
                                          </p:val>
                                        </p:tav>
                                      </p:tavLst>
                                    </p:anim>
                                    <p:anim calcmode="lin" valueType="num">
                                      <p:cBhvr>
                                        <p:cTn id="8" dur="500" fill="hold"/>
                                        <p:tgtEl>
                                          <p:spTgt spid="4098"/>
                                        </p:tgtEl>
                                        <p:attrNameLst>
                                          <p:attrName>ppt_h</p:attrName>
                                        </p:attrNameLst>
                                      </p:cBhvr>
                                      <p:tavLst>
                                        <p:tav tm="0">
                                          <p:val>
                                            <p:fltVal val="0"/>
                                          </p:val>
                                        </p:tav>
                                        <p:tav tm="100000">
                                          <p:val>
                                            <p:strVal val="#ppt_h"/>
                                          </p:val>
                                        </p:tav>
                                      </p:tavLst>
                                    </p:anim>
                                    <p:animEffect transition="in" filter="fade">
                                      <p:cBhvr>
                                        <p:cTn id="9" dur="5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1520" y="-694051"/>
            <a:ext cx="8458200" cy="8371523"/>
          </a:xfrm>
          <a:prstGeom prst="rect">
            <a:avLst/>
          </a:prstGeom>
        </p:spPr>
        <p:txBody>
          <a:bodyPr wrap="square">
            <a:spAutoFit/>
          </a:bodyPr>
          <a:lstStyle/>
          <a:p>
            <a:r>
              <a:rPr lang="en-US" altLang="zh-CN">
                <a:ln w="22225">
                  <a:solidFill>
                    <a:schemeClr val="accent2"/>
                  </a:solidFill>
                  <a:prstDash val="solid"/>
                </a:ln>
                <a:solidFill>
                  <a:schemeClr val="accent2">
                    <a:lumMod val="40000"/>
                    <a:lumOff val="60000"/>
                  </a:schemeClr>
                </a:solidFill>
                <a:effectLst/>
                <a:latin typeface="宋体" pitchFamily="2" charset="-122"/>
              </a:rPr>
              <a:t>                       </a:t>
            </a:r>
          </a:p>
          <a:p>
            <a:r>
              <a:rPr lang="zh-CN" altLang="en-US" sz="2400">
                <a:ln w="22225">
                  <a:solidFill>
                    <a:schemeClr val="accent2"/>
                  </a:solidFill>
                  <a:prstDash val="solid"/>
                </a:ln>
                <a:solidFill>
                  <a:schemeClr val="accent2">
                    <a:lumMod val="40000"/>
                    <a:lumOff val="60000"/>
                  </a:schemeClr>
                </a:solidFill>
                <a:effectLst/>
                <a:latin typeface="宋体" pitchFamily="2" charset="-122"/>
              </a:rPr>
              <a:t>       </a:t>
            </a:r>
          </a:p>
          <a:p>
            <a:pPr fontAlgn="auto"/>
            <a:r>
              <a:rPr lang="zh-CN" altLang="en-US" sz="2400">
                <a:latin typeface="Times New Roman" pitchFamily="18" charset="0"/>
              </a:rPr>
              <a:t>        </a:t>
            </a:r>
            <a:endParaRPr lang="en-US" altLang="zh-CN" sz="2400">
              <a:latin typeface="Times New Roman" pitchFamily="18" charset="0"/>
            </a:endParaRPr>
          </a:p>
          <a:p>
            <a:pPr fontAlgn="auto"/>
            <a:endParaRPr lang="en-US" altLang="zh-CN" sz="2400">
              <a:solidFill>
                <a:schemeClr val="tx1"/>
              </a:solidFill>
              <a:uFillTx/>
              <a:latin typeface="Times New Roman" pitchFamily="18" charset="0"/>
            </a:endParaRPr>
          </a:p>
          <a:p>
            <a:pPr fontAlgn="auto">
              <a:lnSpc>
                <a:spcPct val="150000"/>
              </a:lnSpc>
            </a:pPr>
            <a:r>
              <a:rPr lang="en-US" altLang="zh-CN" sz="2400">
                <a:latin typeface="Times New Roman" pitchFamily="18" charset="0"/>
              </a:rPr>
              <a:t>         </a:t>
            </a:r>
            <a:r>
              <a:rPr lang="zh-CN" altLang="en-US" sz="3200">
                <a:solidFill>
                  <a:schemeClr val="tx1"/>
                </a:solidFill>
                <a:uFillTx/>
                <a:latin typeface="Times New Roman" pitchFamily="18" charset="0"/>
              </a:rPr>
              <a:t>重点考查</a:t>
            </a:r>
            <a:r>
              <a:rPr lang="en-US" altLang="zh-CN" sz="3200">
                <a:solidFill>
                  <a:schemeClr val="tx1"/>
                </a:solidFill>
                <a:uFillTx/>
                <a:latin typeface="Times New Roman" pitchFamily="18" charset="0"/>
              </a:rPr>
              <a:t>《</a:t>
            </a:r>
            <a:r>
              <a:rPr lang="zh-CN" altLang="en-US" sz="3200">
                <a:solidFill>
                  <a:schemeClr val="tx1"/>
                </a:solidFill>
                <a:uFillTx/>
                <a:latin typeface="Times New Roman" pitchFamily="18" charset="0"/>
              </a:rPr>
              <a:t>考试大纲</a:t>
            </a:r>
            <a:r>
              <a:rPr lang="en-US" altLang="zh-CN" sz="3200">
                <a:solidFill>
                  <a:schemeClr val="tx1"/>
                </a:solidFill>
                <a:uFillTx/>
                <a:latin typeface="Times New Roman" pitchFamily="18" charset="0"/>
              </a:rPr>
              <a:t>》</a:t>
            </a:r>
            <a:r>
              <a:rPr lang="zh-CN" altLang="en-US" sz="3200">
                <a:solidFill>
                  <a:schemeClr val="tx1"/>
                </a:solidFill>
                <a:uFillTx/>
                <a:latin typeface="Times New Roman" pitchFamily="18" charset="0"/>
              </a:rPr>
              <a:t>中规定的“理解文中重要句子的含意”，“筛选并整合文中的信息”，“分析概括作者在文中的观点态度”等。但</a:t>
            </a:r>
            <a:r>
              <a:rPr lang="en-US" altLang="zh-CN" sz="3200">
                <a:solidFill>
                  <a:schemeClr val="tx1"/>
                </a:solidFill>
                <a:uFillTx/>
                <a:latin typeface="Times New Roman" pitchFamily="18" charset="0"/>
              </a:rPr>
              <a:t>2017</a:t>
            </a:r>
            <a:r>
              <a:rPr lang="zh-CN" altLang="en-US" sz="3200">
                <a:solidFill>
                  <a:schemeClr val="tx1"/>
                </a:solidFill>
                <a:uFillTx/>
                <a:latin typeface="Times New Roman" pitchFamily="18" charset="0"/>
              </a:rPr>
              <a:t>年</a:t>
            </a:r>
            <a:r>
              <a:rPr lang="en-US" altLang="zh-CN" sz="3200">
                <a:solidFill>
                  <a:schemeClr val="tx1"/>
                </a:solidFill>
                <a:uFillTx/>
                <a:latin typeface="Times New Roman" pitchFamily="18" charset="0"/>
              </a:rPr>
              <a:t>《</a:t>
            </a:r>
            <a:r>
              <a:rPr lang="zh-CN" altLang="en-US" sz="3200">
                <a:solidFill>
                  <a:schemeClr val="tx1"/>
                </a:solidFill>
                <a:uFillTx/>
                <a:latin typeface="Times New Roman" pitchFamily="18" charset="0"/>
              </a:rPr>
              <a:t>考试大纲</a:t>
            </a:r>
            <a:r>
              <a:rPr lang="en-US" altLang="zh-CN" sz="3200">
                <a:solidFill>
                  <a:schemeClr val="tx1"/>
                </a:solidFill>
                <a:uFillTx/>
                <a:latin typeface="Times New Roman" pitchFamily="18" charset="0"/>
              </a:rPr>
              <a:t>》</a:t>
            </a:r>
            <a:r>
              <a:rPr lang="zh-CN" altLang="en-US" sz="3200">
                <a:solidFill>
                  <a:schemeClr val="tx1"/>
                </a:solidFill>
                <a:uFillTx/>
                <a:latin typeface="Times New Roman" pitchFamily="18" charset="0"/>
              </a:rPr>
              <a:t>还新增考点“分析论点、论据和论证方法”，</a:t>
            </a:r>
            <a:r>
              <a:rPr lang="en-US" altLang="zh-CN" sz="3200">
                <a:solidFill>
                  <a:schemeClr val="tx1"/>
                </a:solidFill>
                <a:uFillTx/>
                <a:latin typeface="Times New Roman" pitchFamily="18" charset="0"/>
              </a:rPr>
              <a:t>2018</a:t>
            </a:r>
            <a:r>
              <a:rPr lang="zh-CN" altLang="en-US" sz="3200">
                <a:solidFill>
                  <a:schemeClr val="tx1"/>
                </a:solidFill>
                <a:uFillTx/>
                <a:latin typeface="Times New Roman" pitchFamily="18" charset="0"/>
              </a:rPr>
              <a:t>年</a:t>
            </a:r>
            <a:r>
              <a:rPr lang="en-US" altLang="zh-CN" sz="3200">
                <a:solidFill>
                  <a:schemeClr val="tx1"/>
                </a:solidFill>
                <a:uFillTx/>
                <a:latin typeface="Times New Roman" pitchFamily="18" charset="0"/>
              </a:rPr>
              <a:t>《</a:t>
            </a:r>
            <a:r>
              <a:rPr lang="zh-CN" altLang="en-US" sz="3200">
                <a:solidFill>
                  <a:schemeClr val="tx1"/>
                </a:solidFill>
                <a:uFillTx/>
                <a:latin typeface="Times New Roman" pitchFamily="18" charset="0"/>
              </a:rPr>
              <a:t>考试大纲</a:t>
            </a:r>
            <a:r>
              <a:rPr lang="en-US" altLang="zh-CN" sz="3200">
                <a:solidFill>
                  <a:schemeClr val="tx1"/>
                </a:solidFill>
                <a:uFillTx/>
                <a:latin typeface="Times New Roman" pitchFamily="18" charset="0"/>
              </a:rPr>
              <a:t>》</a:t>
            </a:r>
            <a:r>
              <a:rPr lang="zh-CN" altLang="en-US" sz="3200">
                <a:solidFill>
                  <a:schemeClr val="tx1"/>
                </a:solidFill>
                <a:uFillTx/>
                <a:latin typeface="Times New Roman" pitchFamily="18" charset="0"/>
              </a:rPr>
              <a:t>又作了增补和细化：要求能“阅读中外论述类文本，了解政论文、学术论文、时评、书评等论述类文体的基本特征和主要表达方式。</a:t>
            </a:r>
          </a:p>
          <a:p>
            <a:pPr fontAlgn="auto"/>
            <a:r>
              <a:rPr lang="zh-CN" altLang="en-US" sz="3200">
                <a:solidFill>
                  <a:schemeClr val="tx1"/>
                </a:solidFill>
                <a:uFillTx/>
                <a:latin typeface="Times New Roman" pitchFamily="18" charset="0"/>
              </a:rPr>
              <a:t>      </a:t>
            </a:r>
          </a:p>
          <a:p>
            <a:endParaRPr lang="zh-CN" altLang="en-US" sz="3200"/>
          </a:p>
        </p:txBody>
      </p:sp>
      <p:sp>
        <p:nvSpPr>
          <p:cNvPr id="4" name="文本框 3"/>
          <p:cNvSpPr txBox="1"/>
          <p:nvPr/>
        </p:nvSpPr>
        <p:spPr>
          <a:xfrm>
            <a:off x="-32467" y="0"/>
            <a:ext cx="7128792" cy="1323439"/>
          </a:xfrm>
          <a:prstGeom prst="rect">
            <a:avLst/>
          </a:prstGeom>
          <a:noFill/>
        </p:spPr>
        <p:txBody>
          <a:bodyPr wrap="square" rtlCol="0">
            <a:spAutoFit/>
          </a:bodyPr>
          <a:lstStyle/>
          <a:p>
            <a:r>
              <a:rPr lang="zh-CN" altLang="en-US" sz="4000" b="1">
                <a:solidFill>
                  <a:srgbClr val="FF0000"/>
                </a:solidFill>
                <a:latin typeface="微软雅黑"/>
                <a:ea typeface="微软雅黑" charset="-122"/>
              </a:rPr>
              <a:t>二、考情分析</a:t>
            </a:r>
          </a:p>
          <a:p>
            <a:endParaRPr lang="zh-CN" altLang="en-US" sz="4000"/>
          </a:p>
        </p:txBody>
      </p:sp>
      <p:sp>
        <p:nvSpPr>
          <p:cNvPr id="6" name="矩形 5"/>
          <p:cNvSpPr/>
          <p:nvPr/>
        </p:nvSpPr>
        <p:spPr>
          <a:xfrm>
            <a:off x="755576" y="536633"/>
            <a:ext cx="7344816" cy="4692567"/>
          </a:xfrm>
          <a:prstGeom prst="rect">
            <a:avLst/>
          </a:prstGeom>
        </p:spPr>
        <p:txBody>
          <a:bodyPr wrap="square">
            <a:spAutoFit/>
          </a:bodyPr>
          <a:lstStyle/>
          <a:p>
            <a:pPr fontAlgn="auto"/>
            <a:r>
              <a:rPr lang="zh-CN" altLang="en-US" sz="3200">
                <a:latin typeface="Times New Roman" pitchFamily="18" charset="0"/>
              </a:rPr>
              <a:t>     </a:t>
            </a:r>
            <a:endParaRPr lang="en-US" altLang="zh-CN" sz="3200">
              <a:latin typeface="Times New Roman" pitchFamily="18" charset="0"/>
            </a:endParaRPr>
          </a:p>
          <a:p>
            <a:pPr fontAlgn="auto"/>
            <a:r>
              <a:rPr lang="en-US" altLang="zh-CN" sz="3200">
                <a:latin typeface="Times New Roman" pitchFamily="18" charset="0"/>
              </a:rPr>
              <a:t>    </a:t>
            </a:r>
          </a:p>
          <a:p>
            <a:pPr fontAlgn="auto">
              <a:lnSpc>
                <a:spcPct val="150000"/>
              </a:lnSpc>
            </a:pPr>
            <a:r>
              <a:rPr lang="en-US" altLang="zh-CN" sz="3200">
                <a:latin typeface="Times New Roman" pitchFamily="18" charset="0"/>
              </a:rPr>
              <a:t>     </a:t>
            </a:r>
            <a:r>
              <a:rPr lang="zh-CN" altLang="en-US" sz="3200">
                <a:latin typeface="Times New Roman" pitchFamily="18" charset="0"/>
              </a:rPr>
              <a:t>备考时，既要针对重点考查内容反复训练，做到有的放矢，也要盯紧考情变化，关注新增考试内容。探讨命题方式，有针对性地做好适应性讲练，做到万无一失。</a:t>
            </a: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nodeType="clickPar">
                      <p:stCondLst>
                        <p:cond delay="indefinite"/>
                      </p:stCondLst>
                      <p:childTnLst>
                        <p:par>
                          <p:cTn id="11" fill="hold" nodeType="withGroup">
                            <p:stCondLst>
                              <p:cond delay="indefinite"/>
                            </p:stCondLst>
                          </p:cTn>
                        </p:par>
                        <p:par>
                          <p:cTn id="12" fill="hold" nodeType="afterGroup">
                            <p:stCondLst>
                              <p:cond delay="0"/>
                            </p:stCondLst>
                            <p:childTnLst>
                              <p:par>
                                <p:cTn id="13" presetID="2" presetClass="exit" presetSubtype="4" fill="hold" grpId="1" nodeType="clickEffect">
                                  <p:stCondLst>
                                    <p:cond delay="0"/>
                                  </p:stCondLst>
                                  <p:childTnLst>
                                    <p:anim calcmode="lin" valueType="num">
                                      <p:cBhvr additive="base">
                                        <p:cTn id="14" dur="500"/>
                                        <p:tgtEl>
                                          <p:spTgt spid="2"/>
                                        </p:tgtEl>
                                        <p:attrNameLst>
                                          <p:attrName>ppt_x</p:attrName>
                                        </p:attrNameLst>
                                      </p:cBhvr>
                                      <p:tavLst>
                                        <p:tav tm="0">
                                          <p:val>
                                            <p:strVal val="ppt_x"/>
                                          </p:val>
                                        </p:tav>
                                        <p:tav tm="100000">
                                          <p:val>
                                            <p:strVal val="ppt_x"/>
                                          </p:val>
                                        </p:tav>
                                      </p:tavLst>
                                    </p:anim>
                                    <p:anim calcmode="lin" valueType="num">
                                      <p:cBhvr additive="base">
                                        <p:cTn id="15" dur="500"/>
                                        <p:tgtEl>
                                          <p:spTgt spid="2"/>
                                        </p:tgtEl>
                                        <p:attrNameLst>
                                          <p:attrName>ppt_y</p:attrName>
                                        </p:attrNameLst>
                                      </p:cBhvr>
                                      <p:tavLst>
                                        <p:tav tm="0">
                                          <p:val>
                                            <p:strVal val="ppt_y"/>
                                          </p:val>
                                        </p:tav>
                                        <p:tav tm="100000">
                                          <p:val>
                                            <p:strVal val="1+ppt_h/2"/>
                                          </p:val>
                                        </p:tav>
                                      </p:tavLst>
                                    </p:anim>
                                    <p:set>
                                      <p:cBhvr>
                                        <p:cTn id="16" dur="1" fill="hold">
                                          <p:stCondLst>
                                            <p:cond delay="499"/>
                                          </p:stCondLst>
                                        </p:cTn>
                                        <p:tgtEl>
                                          <p:spTgt spid="2"/>
                                        </p:tgtEl>
                                        <p:attrNameLst>
                                          <p:attrName>style.visibility</p:attrName>
                                        </p:attrNameLst>
                                      </p:cBhvr>
                                      <p:to>
                                        <p:strVal val="hidden"/>
                                      </p:to>
                                    </p:set>
                                  </p:childTnLst>
                                </p:cTn>
                              </p:par>
                            </p:childTnLst>
                          </p:cTn>
                        </p:par>
                        <p:par>
                          <p:cTn id="17" fill="hold" nodeType="withGroup">
                            <p:stCondLst>
                              <p:cond delay="500"/>
                            </p:stCondLst>
                            <p:childTnLst>
                              <p:par>
                                <p:cTn id="18" presetID="26" presetClass="entr" presetSubtype="0" fill="hold" grpId="2" nodeType="afterEffect">
                                  <p:childTnLst>
                                    <p:set>
                                      <p:cBhvr>
                                        <p:cTn id="19" dur="1" fill="hold">
                                          <p:stCondLst>
                                            <p:cond delay="0"/>
                                          </p:stCondLst>
                                        </p:cTn>
                                        <p:tgtEl>
                                          <p:spTgt spid="6"/>
                                        </p:tgtEl>
                                        <p:attrNameLst>
                                          <p:attrName>style.visibility</p:attrName>
                                        </p:attrNameLst>
                                      </p:cBhvr>
                                      <p:to>
                                        <p:strVal val="visible"/>
                                      </p:to>
                                    </p:set>
                                    <p:animEffect transition="in" filter="wipe(down)">
                                      <p:cBhvr>
                                        <p:cTn id="20" dur="580">
                                          <p:stCondLst>
                                            <p:cond delay="0"/>
                                          </p:stCondLst>
                                        </p:cTn>
                                        <p:tgtEl>
                                          <p:spTgt spid="6"/>
                                        </p:tgtEl>
                                      </p:cBhvr>
                                    </p:animEffect>
                                    <p:anim calcmode="lin" valueType="num">
                                      <p:cBhvr>
                                        <p:cTn id="21"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22"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23"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24"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25"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26" dur="26">
                                          <p:stCondLst>
                                            <p:cond delay="650"/>
                                          </p:stCondLst>
                                        </p:cTn>
                                        <p:tgtEl>
                                          <p:spTgt spid="6"/>
                                        </p:tgtEl>
                                      </p:cBhvr>
                                      <p:to x="100000" y="60000"/>
                                    </p:animScale>
                                    <p:animScale>
                                      <p:cBhvr>
                                        <p:cTn id="27" dur="166" decel="50000">
                                          <p:stCondLst>
                                            <p:cond delay="676"/>
                                          </p:stCondLst>
                                        </p:cTn>
                                        <p:tgtEl>
                                          <p:spTgt spid="6"/>
                                        </p:tgtEl>
                                      </p:cBhvr>
                                      <p:to x="100000" y="100000"/>
                                    </p:animScale>
                                    <p:animScale>
                                      <p:cBhvr>
                                        <p:cTn id="28" dur="26">
                                          <p:stCondLst>
                                            <p:cond delay="1312"/>
                                          </p:stCondLst>
                                        </p:cTn>
                                        <p:tgtEl>
                                          <p:spTgt spid="6"/>
                                        </p:tgtEl>
                                      </p:cBhvr>
                                      <p:to x="100000" y="80000"/>
                                    </p:animScale>
                                    <p:animScale>
                                      <p:cBhvr>
                                        <p:cTn id="29" dur="166" decel="50000">
                                          <p:stCondLst>
                                            <p:cond delay="1338"/>
                                          </p:stCondLst>
                                        </p:cTn>
                                        <p:tgtEl>
                                          <p:spTgt spid="6"/>
                                        </p:tgtEl>
                                      </p:cBhvr>
                                      <p:to x="100000" y="100000"/>
                                    </p:animScale>
                                    <p:animScale>
                                      <p:cBhvr>
                                        <p:cTn id="30" dur="26">
                                          <p:stCondLst>
                                            <p:cond delay="1642"/>
                                          </p:stCondLst>
                                        </p:cTn>
                                        <p:tgtEl>
                                          <p:spTgt spid="6"/>
                                        </p:tgtEl>
                                      </p:cBhvr>
                                      <p:to x="100000" y="90000"/>
                                    </p:animScale>
                                    <p:animScale>
                                      <p:cBhvr>
                                        <p:cTn id="31" dur="166" decel="50000">
                                          <p:stCondLst>
                                            <p:cond delay="1668"/>
                                          </p:stCondLst>
                                        </p:cTn>
                                        <p:tgtEl>
                                          <p:spTgt spid="6"/>
                                        </p:tgtEl>
                                      </p:cBhvr>
                                      <p:to x="100000" y="100000"/>
                                    </p:animScale>
                                    <p:animScale>
                                      <p:cBhvr>
                                        <p:cTn id="32" dur="26">
                                          <p:stCondLst>
                                            <p:cond delay="1808"/>
                                          </p:stCondLst>
                                        </p:cTn>
                                        <p:tgtEl>
                                          <p:spTgt spid="6"/>
                                        </p:tgtEl>
                                      </p:cBhvr>
                                      <p:to x="100000" y="95000"/>
                                    </p:animScale>
                                    <p:animScale>
                                      <p:cBhvr>
                                        <p:cTn id="33" dur="166" decel="50000">
                                          <p:stCondLst>
                                            <p:cond delay="1834"/>
                                          </p:stCondLst>
                                        </p:cTn>
                                        <p:tgtEl>
                                          <p:spTgt spid="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6" grpId="2"/>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stretch>
            <a:fillRect/>
          </a:stretch>
        </p:blipFill>
        <p:spPr>
          <a:xfrm>
            <a:off x="6406659" y="4509120"/>
            <a:ext cx="2737341" cy="2517866"/>
          </a:xfrm>
          <a:prstGeom prst="rect">
            <a:avLst/>
          </a:prstGeom>
        </p:spPr>
      </p:pic>
      <p:sp>
        <p:nvSpPr>
          <p:cNvPr id="6145" name="内容占位符 2"/>
          <p:cNvSpPr>
            <a:spLocks noGrp="1" noChangeArrowheads="1"/>
          </p:cNvSpPr>
          <p:nvPr>
            <p:ph idx="1"/>
          </p:nvPr>
        </p:nvSpPr>
        <p:spPr>
          <a:xfrm>
            <a:off x="55154" y="444449"/>
            <a:ext cx="8465001" cy="6584951"/>
          </a:xfrm>
        </p:spPr>
        <p:txBody>
          <a:bodyPr>
            <a:normAutofit fontScale="65000" lnSpcReduction="20000"/>
          </a:bodyPr>
          <a:lstStyle/>
          <a:p>
            <a:pPr marL="0" algn="ctr" latinLnBrk="1">
              <a:buNone/>
            </a:pPr>
            <a:endParaRPr lang="zh-CN" altLang="en-US" sz="3600">
              <a:solidFill>
                <a:srgbClr val="FF0000"/>
              </a:solidFill>
              <a:uFillTx/>
              <a:latin typeface="微软雅黑"/>
              <a:ea typeface="微软雅黑" charset="-122"/>
              <a:sym typeface="+mn-ea"/>
            </a:endParaRPr>
          </a:p>
          <a:p>
            <a:pPr marL="0" algn="l">
              <a:lnSpc>
                <a:spcPct val="170000"/>
              </a:lnSpc>
              <a:buNone/>
            </a:pPr>
            <a:r>
              <a:rPr lang="zh-CN" altLang="en-US">
                <a:solidFill>
                  <a:schemeClr val="tx1"/>
                </a:solidFill>
                <a:uFillTx/>
                <a:latin typeface="Times New Roman" pitchFamily="18" charset="0"/>
                <a:sym typeface="+mn-ea"/>
              </a:rPr>
              <a:t>     </a:t>
            </a:r>
            <a:r>
              <a:rPr lang="zh-CN" altLang="en-US" sz="3600">
                <a:solidFill>
                  <a:schemeClr val="tx1"/>
                </a:solidFill>
                <a:uFillTx/>
                <a:latin typeface="Times New Roman" pitchFamily="18" charset="0"/>
                <a:sym typeface="+mn-ea"/>
              </a:rPr>
              <a:t> </a:t>
            </a:r>
            <a:r>
              <a:rPr lang="zh-CN" altLang="en-US" sz="4000">
                <a:solidFill>
                  <a:schemeClr val="tx1"/>
                </a:solidFill>
                <a:uFillTx/>
                <a:latin typeface="Times New Roman" pitchFamily="18" charset="0"/>
                <a:sym typeface="+mn-ea"/>
              </a:rPr>
              <a:t> </a:t>
            </a:r>
            <a:r>
              <a:rPr lang="zh-CN" altLang="en-US" sz="4000">
                <a:solidFill>
                  <a:schemeClr val="tx1"/>
                </a:solidFill>
                <a:uFillTx/>
                <a:latin typeface="宋体" pitchFamily="2" charset="-122"/>
                <a:ea typeface="宋体" pitchFamily="2" charset="-122"/>
                <a:sym typeface="+mn-ea"/>
              </a:rPr>
              <a:t>论述类文本阅读侧重于考查考生的逻辑思维</a:t>
            </a:r>
            <a:r>
              <a:rPr lang="zh-CN" altLang="en-US" sz="4000" smtClean="0">
                <a:solidFill>
                  <a:schemeClr val="tx1"/>
                </a:solidFill>
                <a:uFillTx/>
                <a:latin typeface="宋体" pitchFamily="2" charset="-122"/>
                <a:ea typeface="宋体" pitchFamily="2" charset="-122"/>
                <a:sym typeface="+mn-ea"/>
              </a:rPr>
              <a:t>能力，主要</a:t>
            </a:r>
            <a:r>
              <a:rPr lang="zh-CN" altLang="en-US" sz="4000">
                <a:solidFill>
                  <a:schemeClr val="tx1"/>
                </a:solidFill>
                <a:uFillTx/>
                <a:latin typeface="宋体" pitchFamily="2" charset="-122"/>
                <a:ea typeface="宋体" pitchFamily="2" charset="-122"/>
                <a:sym typeface="+mn-ea"/>
              </a:rPr>
              <a:t>是分析、判断和推理的能力。它是从语文阅读理解的角度来设题，而不是考查考生对所论述的知识的了解或掌握情况，所以考生是不用畏惧和害怕的。</a:t>
            </a:r>
          </a:p>
          <a:p>
            <a:pPr marL="0" algn="l" fontAlgn="auto">
              <a:lnSpc>
                <a:spcPct val="100000"/>
              </a:lnSpc>
              <a:spcBef>
                <a:spcPct val="0"/>
              </a:spcBef>
              <a:buNone/>
            </a:pPr>
            <a:r>
              <a:rPr lang="zh-CN" altLang="en-US" sz="3600">
                <a:solidFill>
                  <a:srgbClr val="002060"/>
                </a:solidFill>
                <a:uFillTx/>
                <a:latin typeface="Times New Roman" pitchFamily="18" charset="0"/>
              </a:rPr>
              <a:t>  </a:t>
            </a:r>
            <a:endParaRPr lang="en-US" altLang="zh-CN" sz="3600">
              <a:solidFill>
                <a:srgbClr val="002060"/>
              </a:solidFill>
              <a:uFillTx/>
              <a:latin typeface="Times New Roman" pitchFamily="18" charset="0"/>
            </a:endParaRPr>
          </a:p>
          <a:p>
            <a:pPr marL="0" algn="l" fontAlgn="auto">
              <a:lnSpc>
                <a:spcPct val="100000"/>
              </a:lnSpc>
              <a:spcBef>
                <a:spcPct val="0"/>
              </a:spcBef>
              <a:buNone/>
            </a:pPr>
            <a:endParaRPr lang="en-US" altLang="zh-CN" sz="3600">
              <a:latin typeface="Times New Roman" pitchFamily="18" charset="0"/>
            </a:endParaRPr>
          </a:p>
          <a:p>
            <a:pPr marL="0" algn="l" fontAlgn="auto">
              <a:lnSpc>
                <a:spcPct val="100000"/>
              </a:lnSpc>
              <a:spcBef>
                <a:spcPct val="0"/>
              </a:spcBef>
              <a:buNone/>
            </a:pPr>
            <a:r>
              <a:rPr lang="zh-CN" altLang="en-US" sz="3600">
                <a:solidFill>
                  <a:schemeClr val="tx1"/>
                </a:solidFill>
                <a:uFillTx/>
                <a:latin typeface="Times New Roman" pitchFamily="18" charset="0"/>
              </a:rPr>
              <a:t>   </a:t>
            </a:r>
            <a:r>
              <a:rPr lang="zh-CN" altLang="en-US" sz="4000" kern="1600">
                <a:solidFill>
                  <a:schemeClr val="tx1"/>
                </a:solidFill>
                <a:uFillTx/>
                <a:latin typeface="Times New Roman" pitchFamily="18" charset="0"/>
              </a:rPr>
              <a:t> </a:t>
            </a:r>
            <a:r>
              <a:rPr lang="zh-CN" altLang="en-US" sz="4000" kern="1600">
                <a:solidFill>
                  <a:schemeClr val="tx1"/>
                </a:solidFill>
                <a:uFillTx/>
                <a:latin typeface="黑体" pitchFamily="49" charset="-122"/>
                <a:ea typeface="黑体" panose="02010609060101010101" pitchFamily="49" charset="-122"/>
              </a:rPr>
              <a:t>1、从命题形式看，考查三道选择题，分值为</a:t>
            </a:r>
            <a:r>
              <a:rPr lang="en-US" altLang="zh-CN" sz="4000" kern="1600">
                <a:solidFill>
                  <a:schemeClr val="tx1"/>
                </a:solidFill>
                <a:uFillTx/>
                <a:latin typeface="黑体" pitchFamily="49" charset="-122"/>
                <a:ea typeface="黑体" panose="02010609060101010101" pitchFamily="49" charset="-122"/>
              </a:rPr>
              <a:t>9</a:t>
            </a:r>
            <a:r>
              <a:rPr lang="zh-CN" altLang="en-US" sz="4000" kern="1600">
                <a:solidFill>
                  <a:schemeClr val="tx1"/>
                </a:solidFill>
                <a:uFillTx/>
                <a:latin typeface="黑体" pitchFamily="49" charset="-122"/>
                <a:ea typeface="黑体" panose="02010609060101010101" pitchFamily="49" charset="-122"/>
              </a:rPr>
              <a:t>分，字数约</a:t>
            </a:r>
            <a:r>
              <a:rPr lang="en-US" altLang="zh-CN" sz="4000" kern="1600">
                <a:solidFill>
                  <a:schemeClr val="tx1"/>
                </a:solidFill>
                <a:uFillTx/>
                <a:latin typeface="黑体" pitchFamily="49" charset="-122"/>
                <a:ea typeface="黑体" panose="02010609060101010101" pitchFamily="49" charset="-122"/>
              </a:rPr>
              <a:t>1</a:t>
            </a:r>
            <a:r>
              <a:rPr lang="zh-CN" altLang="en-US" sz="4000" kern="1600">
                <a:solidFill>
                  <a:schemeClr val="tx1"/>
                </a:solidFill>
                <a:uFillTx/>
                <a:latin typeface="黑体" pitchFamily="49" charset="-122"/>
                <a:ea typeface="黑体" panose="02010609060101010101" pitchFamily="49" charset="-122"/>
              </a:rPr>
              <a:t>千字左右，着重考查对文本信息的准确理解及把握的程度。</a:t>
            </a:r>
          </a:p>
          <a:p>
            <a:pPr marL="0" algn="l" fontAlgn="auto">
              <a:lnSpc>
                <a:spcPct val="100000"/>
              </a:lnSpc>
              <a:spcBef>
                <a:spcPct val="0"/>
              </a:spcBef>
              <a:buNone/>
            </a:pPr>
            <a:r>
              <a:rPr lang="zh-CN" altLang="en-US" sz="4000" kern="1600">
                <a:solidFill>
                  <a:schemeClr val="tx1"/>
                </a:solidFill>
                <a:uFillTx/>
                <a:latin typeface="黑体" pitchFamily="49" charset="-122"/>
                <a:ea typeface="黑体" panose="02010609060101010101" pitchFamily="49" charset="-122"/>
                <a:sym typeface="+mn-ea"/>
              </a:rPr>
              <a:t> </a:t>
            </a:r>
          </a:p>
          <a:p>
            <a:pPr marL="0" algn="l" fontAlgn="auto">
              <a:lnSpc>
                <a:spcPct val="100000"/>
              </a:lnSpc>
              <a:spcBef>
                <a:spcPct val="0"/>
              </a:spcBef>
              <a:buNone/>
            </a:pPr>
            <a:r>
              <a:rPr lang="en-US" altLang="zh-CN" sz="4000" kern="1600">
                <a:solidFill>
                  <a:schemeClr val="tx1"/>
                </a:solidFill>
                <a:uFillTx/>
                <a:latin typeface="黑体" pitchFamily="49" charset="-122"/>
                <a:ea typeface="黑体" panose="02010609060101010101" pitchFamily="49" charset="-122"/>
                <a:sym typeface="+mn-ea"/>
              </a:rPr>
              <a:t>  </a:t>
            </a:r>
            <a:r>
              <a:rPr lang="zh-CN" altLang="en-US" sz="4000" kern="1600">
                <a:solidFill>
                  <a:schemeClr val="tx1"/>
                </a:solidFill>
                <a:uFillTx/>
                <a:latin typeface="黑体" pitchFamily="49" charset="-122"/>
                <a:ea typeface="黑体" panose="02010609060101010101" pitchFamily="49" charset="-122"/>
                <a:sym typeface="+mn-ea"/>
              </a:rPr>
              <a:t>2、选文专业性强、学术味浓；选项具有很大的迷惑性和模糊性，对考生而言阅读上存在一定的难度。</a:t>
            </a:r>
          </a:p>
          <a:p>
            <a:pPr marL="0" algn="l" fontAlgn="auto">
              <a:lnSpc>
                <a:spcPct val="100000"/>
              </a:lnSpc>
              <a:spcBef>
                <a:spcPct val="0"/>
              </a:spcBef>
              <a:buNone/>
            </a:pPr>
            <a:endParaRPr lang="zh-CN" altLang="en-US" sz="4000" kern="1600">
              <a:solidFill>
                <a:schemeClr val="tx1"/>
              </a:solidFill>
              <a:uFillTx/>
              <a:latin typeface="黑体" pitchFamily="49" charset="-122"/>
              <a:ea typeface="黑体" panose="02010609060101010101" pitchFamily="49" charset="-122"/>
              <a:sym typeface="+mn-ea"/>
            </a:endParaRPr>
          </a:p>
          <a:p>
            <a:pPr marL="0" algn="l" fontAlgn="auto">
              <a:lnSpc>
                <a:spcPct val="100000"/>
              </a:lnSpc>
              <a:buNone/>
            </a:pPr>
            <a:r>
              <a:rPr lang="en-US" altLang="zh-CN">
                <a:latin typeface="宋体" pitchFamily="2" charset="-122"/>
                <a:ea typeface="宋体" pitchFamily="2" charset="-122"/>
              </a:rPr>
              <a:t> </a:t>
            </a:r>
            <a:endParaRPr lang="zh-CN" altLang="zh-CN">
              <a:latin typeface="宋体" pitchFamily="2" charset="-122"/>
              <a:ea typeface="宋体" pitchFamily="2" charset="-122"/>
            </a:endParaRPr>
          </a:p>
          <a:p>
            <a:endParaRPr lang="zh-CN" altLang="en-US">
              <a:latin typeface="宋体" pitchFamily="2" charset="-122"/>
              <a:ea typeface="宋体" pitchFamily="2" charset="-122"/>
            </a:endParaRPr>
          </a:p>
        </p:txBody>
      </p:sp>
      <p:sp>
        <p:nvSpPr>
          <p:cNvPr id="10242" name="灯片编号占位符 3"/>
          <p:cNvSpPr>
            <a:spLocks noGrp="1" noChangeArrowheads="1"/>
          </p:cNvSpPr>
          <p:nvPr>
            <p:ph type="sldNum" sz="quarter" idx="12"/>
          </p:nvPr>
        </p:nvSpPr>
        <p:spPr>
          <a:noFill/>
        </p:spPr>
        <p:txBody>
          <a:bodyPr/>
          <a:lstStyle/>
          <a:p>
            <a:fld id="{D2DE21E4-0767-4A9F-8BFF-0501A5F62F9A}" type="slidenum">
              <a:rPr lang="en-US" altLang="zh-CN"/>
              <a:t>5</a:t>
            </a:fld>
            <a:endParaRPr lang="en-US" altLang="zh-CN"/>
          </a:p>
        </p:txBody>
      </p:sp>
      <p:sp>
        <p:nvSpPr>
          <p:cNvPr id="2" name="文本框 1"/>
          <p:cNvSpPr txBox="1"/>
          <p:nvPr/>
        </p:nvSpPr>
        <p:spPr>
          <a:xfrm>
            <a:off x="107504" y="-27384"/>
            <a:ext cx="5472608" cy="707886"/>
          </a:xfrm>
          <a:prstGeom prst="rect">
            <a:avLst/>
          </a:prstGeom>
          <a:noFill/>
        </p:spPr>
        <p:txBody>
          <a:bodyPr wrap="square" rtlCol="0">
            <a:spAutoFit/>
          </a:bodyPr>
          <a:lstStyle/>
          <a:p>
            <a:r>
              <a:rPr lang="zh-CN" altLang="en-US" sz="4000" b="1">
                <a:solidFill>
                  <a:srgbClr val="FF0000"/>
                </a:solidFill>
                <a:latin typeface="微软雅黑"/>
                <a:ea typeface="微软雅黑" charset="-122"/>
              </a:rPr>
              <a:t>三、命题特点</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145">
                                            <p:txEl>
                                              <p:pRg st="1" end="1"/>
                                            </p:txEl>
                                          </p:spTgt>
                                        </p:tgtEl>
                                        <p:attrNameLst>
                                          <p:attrName>style.visibility</p:attrName>
                                        </p:attrNameLst>
                                      </p:cBhvr>
                                      <p:to>
                                        <p:strVal val="visible"/>
                                      </p:to>
                                    </p:set>
                                    <p:anim calcmode="lin" valueType="num">
                                      <p:cBhvr additive="base">
                                        <p:cTn id="7" dur="500" fill="hold"/>
                                        <p:tgtEl>
                                          <p:spTgt spid="6145">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14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6145">
                                            <p:txEl>
                                              <p:pRg st="2" end="2"/>
                                            </p:txEl>
                                          </p:spTgt>
                                        </p:tgtEl>
                                        <p:attrNameLst>
                                          <p:attrName>style.visibility</p:attrName>
                                        </p:attrNameLst>
                                      </p:cBhvr>
                                      <p:to>
                                        <p:strVal val="visible"/>
                                      </p:to>
                                    </p:set>
                                    <p:anim calcmode="lin" valueType="num">
                                      <p:cBhvr additive="base">
                                        <p:cTn id="14" dur="500" fill="hold"/>
                                        <p:tgtEl>
                                          <p:spTgt spid="6145">
                                            <p:txEl>
                                              <p:pRg st="2" end="2"/>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614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6145">
                                            <p:txEl>
                                              <p:pRg st="4" end="4"/>
                                            </p:txEl>
                                          </p:spTgt>
                                        </p:tgtEl>
                                        <p:attrNameLst>
                                          <p:attrName>style.visibility</p:attrName>
                                        </p:attrNameLst>
                                      </p:cBhvr>
                                      <p:to>
                                        <p:strVal val="visible"/>
                                      </p:to>
                                    </p:set>
                                    <p:anim calcmode="lin" valueType="num">
                                      <p:cBhvr additive="base">
                                        <p:cTn id="21" dur="500" fill="hold"/>
                                        <p:tgtEl>
                                          <p:spTgt spid="6145">
                                            <p:txEl>
                                              <p:pRg st="4" end="4"/>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614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indefinite"/>
                            </p:stCondLst>
                          </p:cTn>
                        </p:par>
                        <p:par>
                          <p:cTn id="25" fill="hold" nodeType="afterGroup">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6145">
                                            <p:txEl>
                                              <p:pRg st="5" end="5"/>
                                            </p:txEl>
                                          </p:spTgt>
                                        </p:tgtEl>
                                        <p:attrNameLst>
                                          <p:attrName>style.visibility</p:attrName>
                                        </p:attrNameLst>
                                      </p:cBhvr>
                                      <p:to>
                                        <p:strVal val="visible"/>
                                      </p:to>
                                    </p:set>
                                    <p:anim calcmode="lin" valueType="num">
                                      <p:cBhvr additive="base">
                                        <p:cTn id="28" dur="500" fill="hold"/>
                                        <p:tgtEl>
                                          <p:spTgt spid="6145">
                                            <p:txEl>
                                              <p:pRg st="5" end="5"/>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6145">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0" fill="hold" nodeType="clickPar">
                      <p:stCondLst>
                        <p:cond delay="indefinite"/>
                      </p:stCondLst>
                      <p:childTnLst>
                        <p:par>
                          <p:cTn id="31" fill="hold" nodeType="withGroup">
                            <p:stCondLst>
                              <p:cond delay="indefinite"/>
                            </p:stCondLst>
                          </p:cTn>
                        </p:par>
                        <p:par>
                          <p:cTn id="32" fill="hold" nodeType="afterGroup">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6145">
                                            <p:txEl>
                                              <p:pRg st="6" end="6"/>
                                            </p:txEl>
                                          </p:spTgt>
                                        </p:tgtEl>
                                        <p:attrNameLst>
                                          <p:attrName>style.visibility</p:attrName>
                                        </p:attrNameLst>
                                      </p:cBhvr>
                                      <p:to>
                                        <p:strVal val="visible"/>
                                      </p:to>
                                    </p:set>
                                    <p:anim calcmode="lin" valueType="num">
                                      <p:cBhvr additive="base">
                                        <p:cTn id="35" dur="500" fill="hold"/>
                                        <p:tgtEl>
                                          <p:spTgt spid="6145">
                                            <p:txEl>
                                              <p:pRg st="6" end="6"/>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6145">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7" fill="hold" nodeType="clickPar">
                      <p:stCondLst>
                        <p:cond delay="indefinite"/>
                      </p:stCondLst>
                      <p:childTnLst>
                        <p:par>
                          <p:cTn id="38" fill="hold" nodeType="withGroup">
                            <p:stCondLst>
                              <p:cond delay="indefinite"/>
                            </p:stCondLst>
                          </p:cTn>
                        </p:par>
                        <p:par>
                          <p:cTn id="39" fill="hold" nodeType="afterGroup">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6145">
                                            <p:txEl>
                                              <p:pRg st="8" end="8"/>
                                            </p:txEl>
                                          </p:spTgt>
                                        </p:tgtEl>
                                        <p:attrNameLst>
                                          <p:attrName>style.visibility</p:attrName>
                                        </p:attrNameLst>
                                      </p:cBhvr>
                                      <p:to>
                                        <p:strVal val="visible"/>
                                      </p:to>
                                    </p:set>
                                    <p:anim calcmode="lin" valueType="num">
                                      <p:cBhvr additive="base">
                                        <p:cTn id="42" dur="500" fill="hold"/>
                                        <p:tgtEl>
                                          <p:spTgt spid="6145">
                                            <p:txEl>
                                              <p:pRg st="8" end="8"/>
                                            </p:txEl>
                                          </p:spTgt>
                                        </p:tgtEl>
                                        <p:attrNameLst>
                                          <p:attrName>ppt_x</p:attrName>
                                        </p:attrNameLst>
                                      </p:cBhvr>
                                      <p:tavLst>
                                        <p:tav tm="0">
                                          <p:val>
                                            <p:strVal val="#ppt_x"/>
                                          </p:val>
                                        </p:tav>
                                        <p:tav tm="100000">
                                          <p:val>
                                            <p:strVal val="#ppt_x"/>
                                          </p:val>
                                        </p:tav>
                                      </p:tavLst>
                                    </p:anim>
                                    <p:anim calcmode="lin" valueType="num">
                                      <p:cBhvr additive="base">
                                        <p:cTn id="43" dur="500" fill="hold"/>
                                        <p:tgtEl>
                                          <p:spTgt spid="6145">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5"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stretch>
            <a:fillRect/>
          </a:stretch>
        </p:blipFill>
        <p:spPr>
          <a:xfrm>
            <a:off x="6429851" y="4356933"/>
            <a:ext cx="2737341" cy="2517866"/>
          </a:xfrm>
          <a:prstGeom prst="rect">
            <a:avLst/>
          </a:prstGeom>
        </p:spPr>
      </p:pic>
      <p:sp>
        <p:nvSpPr>
          <p:cNvPr id="49155" name="内容占位符 49154"/>
          <p:cNvSpPr>
            <a:spLocks noGrp="1" noChangeArrowheads="1"/>
          </p:cNvSpPr>
          <p:nvPr>
            <p:ph idx="1"/>
          </p:nvPr>
        </p:nvSpPr>
        <p:spPr>
          <a:xfrm>
            <a:off x="251520" y="266700"/>
            <a:ext cx="8229600" cy="6324600"/>
          </a:xfrm>
        </p:spPr>
        <p:txBody>
          <a:bodyPr>
            <a:normAutofit fontScale="92500" lnSpcReduction="10000"/>
          </a:bodyPr>
          <a:lstStyle/>
          <a:p>
            <a:pPr marL="0" indent="0" defTabSz="457200">
              <a:buNone/>
            </a:pPr>
            <a:r>
              <a:rPr lang="zh-CN" altLang="en-US" sz="4000" b="1">
                <a:solidFill>
                  <a:srgbClr val="FF0000"/>
                </a:solidFill>
                <a:latin typeface="微软雅黑"/>
                <a:ea typeface="微软雅黑" charset="-122"/>
              </a:rPr>
              <a:t>四、技法指导  </a:t>
            </a:r>
            <a:endParaRPr lang="zh-CN" altLang="en-US" sz="4400" b="1">
              <a:solidFill>
                <a:srgbClr val="FF0000"/>
              </a:solidFill>
              <a:latin typeface="微软雅黑"/>
              <a:ea typeface="微软雅黑" charset="-122"/>
            </a:endParaRPr>
          </a:p>
          <a:p>
            <a:pPr marL="0" indent="0">
              <a:buNone/>
            </a:pPr>
            <a:r>
              <a:rPr lang="zh-CN" altLang="en-US" sz="3200" b="1">
                <a:solidFill>
                  <a:srgbClr val="FF0000"/>
                </a:solidFill>
                <a:uFillTx/>
                <a:latin typeface="宋体" pitchFamily="2" charset="-122"/>
                <a:ea typeface="宋体" pitchFamily="2" charset="-122"/>
              </a:rPr>
              <a:t>   </a:t>
            </a:r>
            <a:endParaRPr lang="en-US" altLang="zh-CN" sz="3200" b="1">
              <a:solidFill>
                <a:srgbClr val="FF0000"/>
              </a:solidFill>
              <a:uFillTx/>
              <a:latin typeface="宋体" pitchFamily="2" charset="-122"/>
              <a:ea typeface="宋体" pitchFamily="2" charset="-122"/>
            </a:endParaRPr>
          </a:p>
          <a:p>
            <a:pPr marL="0" indent="0">
              <a:buNone/>
            </a:pPr>
            <a:r>
              <a:rPr lang="en-US" altLang="zh-CN" sz="3200" b="1" i="1">
                <a:solidFill>
                  <a:srgbClr val="002060"/>
                </a:solidFill>
                <a:uFillTx/>
                <a:latin typeface="宋体" pitchFamily="2" charset="-122"/>
                <a:ea typeface="宋体" pitchFamily="2" charset="-122"/>
              </a:rPr>
              <a:t>1</a:t>
            </a:r>
            <a:r>
              <a:rPr lang="zh-CN" altLang="en-US" sz="3200" b="1">
                <a:solidFill>
                  <a:srgbClr val="002060"/>
                </a:solidFill>
                <a:uFillTx/>
                <a:latin typeface="宋体" pitchFamily="2" charset="-122"/>
                <a:ea typeface="宋体" pitchFamily="2" charset="-122"/>
              </a:rPr>
              <a:t>、阅读的前提：培养两种心态</a:t>
            </a:r>
            <a:endParaRPr lang="zh-CN" altLang="en-US" b="1">
              <a:solidFill>
                <a:srgbClr val="002060"/>
              </a:solidFill>
              <a:uFillTx/>
              <a:latin typeface="宋体" pitchFamily="2" charset="-122"/>
              <a:ea typeface="宋体" pitchFamily="2" charset="-122"/>
            </a:endParaRPr>
          </a:p>
          <a:p>
            <a:pPr marL="0" indent="0">
              <a:buNone/>
            </a:pPr>
            <a:r>
              <a:rPr lang="en-US" altLang="zh-CN" b="1">
                <a:latin typeface="宋体" pitchFamily="2" charset="-122"/>
                <a:ea typeface="宋体" pitchFamily="2" charset="-122"/>
              </a:rPr>
              <a:t>   </a:t>
            </a:r>
          </a:p>
          <a:p>
            <a:pPr>
              <a:lnSpc>
                <a:spcPct val="150000"/>
              </a:lnSpc>
              <a:buNone/>
            </a:pPr>
            <a:r>
              <a:rPr lang="en-US" altLang="zh-CN" sz="3000" b="1">
                <a:latin typeface="宋体" pitchFamily="2" charset="-122"/>
                <a:ea typeface="宋体" pitchFamily="2" charset="-122"/>
              </a:rPr>
              <a:t>(1)</a:t>
            </a:r>
            <a:r>
              <a:rPr lang="zh-CN" altLang="en-US" sz="3000" b="1">
                <a:solidFill>
                  <a:schemeClr val="tx1"/>
                </a:solidFill>
                <a:uFillTx/>
                <a:latin typeface="黑体" pitchFamily="49" charset="-122"/>
                <a:ea typeface="黑体" panose="02010609060101010101" pitchFamily="49" charset="-122"/>
              </a:rPr>
              <a:t>专注</a:t>
            </a:r>
            <a:r>
              <a:rPr lang="zh-CN" altLang="en-US" sz="3000" b="1">
                <a:latin typeface="黑体" pitchFamily="49" charset="-122"/>
                <a:ea typeface="黑体" panose="02010609060101010101" pitchFamily="49" charset="-122"/>
              </a:rPr>
              <a:t>。</a:t>
            </a:r>
            <a:r>
              <a:rPr lang="zh-CN" altLang="en-US">
                <a:latin typeface="宋体" pitchFamily="2" charset="-122"/>
                <a:ea typeface="宋体" pitchFamily="2" charset="-122"/>
              </a:rPr>
              <a:t>做题时要高度专注，全身心地进入阅读和解题状态，切勿心浮气躁。只有这样，才能迅速、准确地发现问题，做出判断。</a:t>
            </a:r>
            <a:r>
              <a:rPr lang="en-US" altLang="zh-CN">
                <a:latin typeface="宋体" pitchFamily="2" charset="-122"/>
                <a:ea typeface="宋体" pitchFamily="2" charset="-122"/>
              </a:rPr>
              <a:t> </a:t>
            </a:r>
          </a:p>
          <a:p>
            <a:pPr>
              <a:lnSpc>
                <a:spcPct val="150000"/>
              </a:lnSpc>
              <a:buNone/>
            </a:pPr>
            <a:r>
              <a:rPr lang="en-US" altLang="zh-CN" sz="3000" b="1">
                <a:latin typeface="黑体" pitchFamily="49" charset="-122"/>
                <a:ea typeface="黑体" panose="02010609060101010101" pitchFamily="49" charset="-122"/>
              </a:rPr>
              <a:t>(2)</a:t>
            </a:r>
            <a:r>
              <a:rPr lang="zh-CN" altLang="en-US" sz="3000" b="1">
                <a:solidFill>
                  <a:schemeClr val="tx1"/>
                </a:solidFill>
                <a:uFillTx/>
                <a:latin typeface="黑体" pitchFamily="49" charset="-122"/>
                <a:ea typeface="黑体" panose="02010609060101010101" pitchFamily="49" charset="-122"/>
              </a:rPr>
              <a:t>仔细</a:t>
            </a:r>
            <a:r>
              <a:rPr lang="zh-CN" altLang="en-US" sz="3000" b="1">
                <a:latin typeface="黑体" pitchFamily="49" charset="-122"/>
                <a:ea typeface="黑体" panose="02010609060101010101" pitchFamily="49" charset="-122"/>
              </a:rPr>
              <a:t>。</a:t>
            </a:r>
            <a:r>
              <a:rPr lang="zh-CN" altLang="en-US">
                <a:latin typeface="宋体" pitchFamily="2" charset="-122"/>
                <a:ea typeface="宋体" pitchFamily="2" charset="-122"/>
              </a:rPr>
              <a:t>虽说信息全都来自于原文，但往往在极细微处设置选项；有的选项看似与原文不符，其实是正确的；有的看似与原文相符，反而是错误的。这就要求学生在做题时要细之又细。</a:t>
            </a:r>
          </a:p>
          <a:p>
            <a:endParaRPr lang="en-US" altLang="zh-CN">
              <a:latin typeface="宋体" pitchFamily="2" charset="-122"/>
              <a:ea typeface="宋体"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49155">
                                            <p:txEl>
                                              <p:pRg st="0" end="0"/>
                                            </p:txEl>
                                          </p:spTgt>
                                        </p:tgtEl>
                                        <p:attrNameLst>
                                          <p:attrName>style.visibility</p:attrName>
                                        </p:attrNameLst>
                                      </p:cBhvr>
                                      <p:to>
                                        <p:strVal val="visible"/>
                                      </p:to>
                                    </p:set>
                                    <p:anim calcmode="lin" valueType="num">
                                      <p:cBhvr additive="base">
                                        <p:cTn id="7" dur="500" fill="hold"/>
                                        <p:tgtEl>
                                          <p:spTgt spid="4915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915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4" fill="hold" nodeType="clickEffect">
                                  <p:stCondLst>
                                    <p:cond delay="0"/>
                                  </p:stCondLst>
                                  <p:childTnLst>
                                    <p:set>
                                      <p:cBhvr>
                                        <p:cTn id="13" dur="1" fill="hold">
                                          <p:stCondLst>
                                            <p:cond delay="0"/>
                                          </p:stCondLst>
                                        </p:cTn>
                                        <p:tgtEl>
                                          <p:spTgt spid="49155">
                                            <p:txEl>
                                              <p:pRg st="1" end="1"/>
                                            </p:txEl>
                                          </p:spTgt>
                                        </p:tgtEl>
                                        <p:attrNameLst>
                                          <p:attrName>style.visibility</p:attrName>
                                        </p:attrNameLst>
                                      </p:cBhvr>
                                      <p:to>
                                        <p:strVal val="visible"/>
                                      </p:to>
                                    </p:set>
                                    <p:anim calcmode="lin" valueType="num">
                                      <p:cBhvr additive="base">
                                        <p:cTn id="14" dur="500" fill="hold"/>
                                        <p:tgtEl>
                                          <p:spTgt spid="49155">
                                            <p:txEl>
                                              <p:pRg st="1" end="1"/>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4915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2" presetClass="entr" presetSubtype="4" fill="hold" nodeType="clickEffect">
                                  <p:stCondLst>
                                    <p:cond delay="0"/>
                                  </p:stCondLst>
                                  <p:childTnLst>
                                    <p:set>
                                      <p:cBhvr>
                                        <p:cTn id="20" dur="1" fill="hold">
                                          <p:stCondLst>
                                            <p:cond delay="0"/>
                                          </p:stCondLst>
                                        </p:cTn>
                                        <p:tgtEl>
                                          <p:spTgt spid="49155">
                                            <p:txEl>
                                              <p:pRg st="2" end="2"/>
                                            </p:txEl>
                                          </p:spTgt>
                                        </p:tgtEl>
                                        <p:attrNameLst>
                                          <p:attrName>style.visibility</p:attrName>
                                        </p:attrNameLst>
                                      </p:cBhvr>
                                      <p:to>
                                        <p:strVal val="visible"/>
                                      </p:to>
                                    </p:set>
                                    <p:anim calcmode="lin" valueType="num">
                                      <p:cBhvr additive="base">
                                        <p:cTn id="21" dur="500" fill="hold"/>
                                        <p:tgtEl>
                                          <p:spTgt spid="49155">
                                            <p:txEl>
                                              <p:pRg st="2" end="2"/>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4915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indefinite"/>
                            </p:stCondLst>
                          </p:cTn>
                        </p:par>
                        <p:par>
                          <p:cTn id="25" fill="hold" nodeType="afterGroup">
                            <p:stCondLst>
                              <p:cond delay="0"/>
                            </p:stCondLst>
                            <p:childTnLst>
                              <p:par>
                                <p:cTn id="26" presetID="2" presetClass="entr" presetSubtype="4" fill="hold" nodeType="clickEffect">
                                  <p:stCondLst>
                                    <p:cond delay="0"/>
                                  </p:stCondLst>
                                  <p:childTnLst>
                                    <p:set>
                                      <p:cBhvr>
                                        <p:cTn id="27" dur="1" fill="hold">
                                          <p:stCondLst>
                                            <p:cond delay="0"/>
                                          </p:stCondLst>
                                        </p:cTn>
                                        <p:tgtEl>
                                          <p:spTgt spid="49155">
                                            <p:txEl>
                                              <p:pRg st="3" end="3"/>
                                            </p:txEl>
                                          </p:spTgt>
                                        </p:tgtEl>
                                        <p:attrNameLst>
                                          <p:attrName>style.visibility</p:attrName>
                                        </p:attrNameLst>
                                      </p:cBhvr>
                                      <p:to>
                                        <p:strVal val="visible"/>
                                      </p:to>
                                    </p:set>
                                    <p:anim calcmode="lin" valueType="num">
                                      <p:cBhvr additive="base">
                                        <p:cTn id="28" dur="500" fill="hold"/>
                                        <p:tgtEl>
                                          <p:spTgt spid="49155">
                                            <p:txEl>
                                              <p:pRg st="3" end="3"/>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4915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0" fill="hold" nodeType="clickPar">
                      <p:stCondLst>
                        <p:cond delay="indefinite"/>
                      </p:stCondLst>
                      <p:childTnLst>
                        <p:par>
                          <p:cTn id="31" fill="hold" nodeType="withGroup">
                            <p:stCondLst>
                              <p:cond delay="indefinite"/>
                            </p:stCondLst>
                          </p:cTn>
                        </p:par>
                        <p:par>
                          <p:cTn id="32" fill="hold" nodeType="afterGroup">
                            <p:stCondLst>
                              <p:cond delay="0"/>
                            </p:stCondLst>
                            <p:childTnLst>
                              <p:par>
                                <p:cTn id="33" presetID="2" presetClass="entr" presetSubtype="4" fill="hold" nodeType="clickEffect">
                                  <p:stCondLst>
                                    <p:cond delay="0"/>
                                  </p:stCondLst>
                                  <p:childTnLst>
                                    <p:set>
                                      <p:cBhvr>
                                        <p:cTn id="34" dur="1" fill="hold">
                                          <p:stCondLst>
                                            <p:cond delay="0"/>
                                          </p:stCondLst>
                                        </p:cTn>
                                        <p:tgtEl>
                                          <p:spTgt spid="49155">
                                            <p:txEl>
                                              <p:pRg st="4" end="4"/>
                                            </p:txEl>
                                          </p:spTgt>
                                        </p:tgtEl>
                                        <p:attrNameLst>
                                          <p:attrName>style.visibility</p:attrName>
                                        </p:attrNameLst>
                                      </p:cBhvr>
                                      <p:to>
                                        <p:strVal val="visible"/>
                                      </p:to>
                                    </p:set>
                                    <p:anim calcmode="lin" valueType="num">
                                      <p:cBhvr additive="base">
                                        <p:cTn id="35" dur="500" fill="hold"/>
                                        <p:tgtEl>
                                          <p:spTgt spid="49155">
                                            <p:txEl>
                                              <p:pRg st="4" end="4"/>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4915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7" fill="hold" nodeType="clickPar">
                      <p:stCondLst>
                        <p:cond delay="indefinite"/>
                      </p:stCondLst>
                      <p:childTnLst>
                        <p:par>
                          <p:cTn id="38" fill="hold" nodeType="withGroup">
                            <p:stCondLst>
                              <p:cond delay="indefinite"/>
                            </p:stCondLst>
                          </p:cTn>
                        </p:par>
                        <p:par>
                          <p:cTn id="39" fill="hold" nodeType="afterGroup">
                            <p:stCondLst>
                              <p:cond delay="0"/>
                            </p:stCondLst>
                            <p:childTnLst>
                              <p:par>
                                <p:cTn id="40" presetID="2" presetClass="entr" presetSubtype="4" fill="hold" nodeType="clickEffect">
                                  <p:stCondLst>
                                    <p:cond delay="0"/>
                                  </p:stCondLst>
                                  <p:childTnLst>
                                    <p:set>
                                      <p:cBhvr>
                                        <p:cTn id="41" dur="1" fill="hold">
                                          <p:stCondLst>
                                            <p:cond delay="0"/>
                                          </p:stCondLst>
                                        </p:cTn>
                                        <p:tgtEl>
                                          <p:spTgt spid="49155">
                                            <p:txEl>
                                              <p:pRg st="5" end="5"/>
                                            </p:txEl>
                                          </p:spTgt>
                                        </p:tgtEl>
                                        <p:attrNameLst>
                                          <p:attrName>style.visibility</p:attrName>
                                        </p:attrNameLst>
                                      </p:cBhvr>
                                      <p:to>
                                        <p:strVal val="visible"/>
                                      </p:to>
                                    </p:set>
                                    <p:anim calcmode="lin" valueType="num">
                                      <p:cBhvr additive="base">
                                        <p:cTn id="42" dur="500" fill="hold"/>
                                        <p:tgtEl>
                                          <p:spTgt spid="49155">
                                            <p:txEl>
                                              <p:pRg st="5" end="5"/>
                                            </p:txEl>
                                          </p:spTgt>
                                        </p:tgtEl>
                                        <p:attrNameLst>
                                          <p:attrName>ppt_x</p:attrName>
                                        </p:attrNameLst>
                                      </p:cBhvr>
                                      <p:tavLst>
                                        <p:tav tm="0">
                                          <p:val>
                                            <p:strVal val="#ppt_x"/>
                                          </p:val>
                                        </p:tav>
                                        <p:tav tm="100000">
                                          <p:val>
                                            <p:strVal val="#ppt_x"/>
                                          </p:val>
                                        </p:tav>
                                      </p:tavLst>
                                    </p:anim>
                                    <p:anim calcmode="lin" valueType="num">
                                      <p:cBhvr additive="base">
                                        <p:cTn id="43" dur="500" fill="hold"/>
                                        <p:tgtEl>
                                          <p:spTgt spid="49155">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左中括号 69636"/>
          <p:cNvSpPr/>
          <p:nvPr/>
        </p:nvSpPr>
        <p:spPr>
          <a:xfrm>
            <a:off x="1763688" y="1371600"/>
            <a:ext cx="76200" cy="3886200"/>
          </a:xfrm>
          <a:prstGeom prst="leftBracket">
            <a:avLst>
              <a:gd name="adj" fmla="val 425000"/>
            </a:avLst>
          </a:prstGeom>
          <a:noFill/>
          <a:ln w="28575" cap="flat" cmpd="sng">
            <a:solidFill>
              <a:schemeClr val="tx1"/>
            </a:solidFill>
            <a:prstDash val="solid"/>
            <a:headEnd type="none" w="med" len="med"/>
            <a:tailEnd type="none" w="med" len="med"/>
          </a:ln>
        </p:spPr>
        <p:txBody>
          <a:bodyPr/>
          <a:lstStyle/>
          <a:p>
            <a:endParaRPr lang="zh-CN" altLang="en-US">
              <a:latin typeface="Arial" pitchFamily="34" charset="0"/>
            </a:endParaRPr>
          </a:p>
        </p:txBody>
      </p:sp>
      <p:sp>
        <p:nvSpPr>
          <p:cNvPr id="16387" name="矩形 69637"/>
          <p:cNvSpPr/>
          <p:nvPr/>
        </p:nvSpPr>
        <p:spPr>
          <a:xfrm>
            <a:off x="419100" y="2819400"/>
            <a:ext cx="1295400" cy="1447800"/>
          </a:xfrm>
          <a:prstGeom prst="rect">
            <a:avLst/>
          </a:prstGeom>
          <a:solidFill>
            <a:schemeClr val="bg1"/>
          </a:solidFill>
          <a:ln w="9525" cap="flat" cmpd="sng">
            <a:solidFill>
              <a:schemeClr val="tx1"/>
            </a:solidFill>
            <a:prstDash val="solid"/>
            <a:miter/>
            <a:headEnd type="none" w="med" len="med"/>
            <a:tailEnd type="none" w="med" len="med"/>
          </a:ln>
        </p:spPr>
        <p:txBody>
          <a:bodyPr wrap="none" anchor="ctr"/>
          <a:lstStyle/>
          <a:p>
            <a:pPr algn="ctr"/>
            <a:r>
              <a:rPr lang="zh-CN" altLang="en-US" sz="3200" b="1">
                <a:solidFill>
                  <a:srgbClr val="C00000"/>
                </a:solidFill>
                <a:latin typeface="Arial" pitchFamily="34" charset="0"/>
              </a:rPr>
              <a:t>三步</a:t>
            </a:r>
          </a:p>
          <a:p>
            <a:pPr algn="ctr"/>
            <a:r>
              <a:rPr lang="zh-CN" altLang="en-US" sz="3200" b="1">
                <a:solidFill>
                  <a:srgbClr val="C00000"/>
                </a:solidFill>
                <a:latin typeface="Arial" pitchFamily="34" charset="0"/>
              </a:rPr>
              <a:t>阅读法</a:t>
            </a:r>
          </a:p>
        </p:txBody>
      </p:sp>
      <p:sp>
        <p:nvSpPr>
          <p:cNvPr id="16388" name="椭圆 69639"/>
          <p:cNvSpPr/>
          <p:nvPr/>
        </p:nvSpPr>
        <p:spPr>
          <a:xfrm>
            <a:off x="1981200" y="1219200"/>
            <a:ext cx="838200" cy="762000"/>
          </a:xfrm>
          <a:prstGeom prst="ellipse">
            <a:avLst/>
          </a:prstGeom>
          <a:noFill/>
          <a:ln w="28575" cap="flat" cmpd="sng">
            <a:solidFill>
              <a:schemeClr val="tx1"/>
            </a:solidFill>
            <a:prstDash val="solid"/>
            <a:headEnd type="none" w="med" len="med"/>
            <a:tailEnd type="none" w="med" len="med"/>
          </a:ln>
        </p:spPr>
        <p:txBody>
          <a:bodyPr/>
          <a:lstStyle/>
          <a:p>
            <a:endParaRPr lang="zh-CN" altLang="en-US">
              <a:latin typeface="Arial" pitchFamily="34" charset="0"/>
            </a:endParaRPr>
          </a:p>
        </p:txBody>
      </p:sp>
      <p:sp>
        <p:nvSpPr>
          <p:cNvPr id="16389" name="椭圆 69640"/>
          <p:cNvSpPr/>
          <p:nvPr/>
        </p:nvSpPr>
        <p:spPr>
          <a:xfrm>
            <a:off x="1981200" y="2438400"/>
            <a:ext cx="838200" cy="762000"/>
          </a:xfrm>
          <a:prstGeom prst="ellipse">
            <a:avLst/>
          </a:prstGeom>
          <a:noFill/>
          <a:ln w="28575" cap="flat" cmpd="sng">
            <a:solidFill>
              <a:schemeClr val="tx1"/>
            </a:solidFill>
            <a:prstDash val="solid"/>
            <a:headEnd type="none" w="med" len="med"/>
            <a:tailEnd type="none" w="med" len="med"/>
          </a:ln>
        </p:spPr>
        <p:txBody>
          <a:bodyPr/>
          <a:lstStyle/>
          <a:p>
            <a:endParaRPr lang="zh-CN" altLang="en-US">
              <a:latin typeface="Arial" pitchFamily="34" charset="0"/>
            </a:endParaRPr>
          </a:p>
        </p:txBody>
      </p:sp>
      <p:sp>
        <p:nvSpPr>
          <p:cNvPr id="16390" name="椭圆 69641"/>
          <p:cNvSpPr/>
          <p:nvPr/>
        </p:nvSpPr>
        <p:spPr>
          <a:xfrm>
            <a:off x="1981200" y="4648200"/>
            <a:ext cx="762000" cy="685800"/>
          </a:xfrm>
          <a:prstGeom prst="ellipse">
            <a:avLst/>
          </a:prstGeom>
          <a:noFill/>
          <a:ln w="28575" cap="flat" cmpd="sng">
            <a:solidFill>
              <a:schemeClr val="tx1"/>
            </a:solidFill>
            <a:prstDash val="solid"/>
            <a:headEnd type="none" w="med" len="med"/>
            <a:tailEnd type="none" w="med" len="med"/>
          </a:ln>
        </p:spPr>
        <p:txBody>
          <a:bodyPr/>
          <a:lstStyle/>
          <a:p>
            <a:endParaRPr lang="zh-CN" altLang="en-US">
              <a:latin typeface="Arial" pitchFamily="34" charset="0"/>
            </a:endParaRPr>
          </a:p>
        </p:txBody>
      </p:sp>
      <p:sp>
        <p:nvSpPr>
          <p:cNvPr id="16391" name="文本框 69642"/>
          <p:cNvSpPr txBox="1"/>
          <p:nvPr/>
        </p:nvSpPr>
        <p:spPr>
          <a:xfrm>
            <a:off x="2057400" y="1295400"/>
            <a:ext cx="592138" cy="579438"/>
          </a:xfrm>
          <a:prstGeom prst="rect">
            <a:avLst/>
          </a:prstGeom>
          <a:noFill/>
          <a:ln w="9525">
            <a:noFill/>
          </a:ln>
        </p:spPr>
        <p:txBody>
          <a:bodyPr wrap="none">
            <a:spAutoFit/>
          </a:bodyPr>
          <a:lstStyle/>
          <a:p>
            <a:r>
              <a:rPr lang="zh-CN" altLang="en-US" sz="3200" b="1">
                <a:solidFill>
                  <a:srgbClr val="7030A0"/>
                </a:solidFill>
                <a:latin typeface="黑体" pitchFamily="49" charset="-122"/>
                <a:ea typeface="黑体" panose="02010609060101010101" pitchFamily="49" charset="-122"/>
              </a:rPr>
              <a:t>读</a:t>
            </a:r>
          </a:p>
        </p:txBody>
      </p:sp>
      <p:sp>
        <p:nvSpPr>
          <p:cNvPr id="16392" name="文本框 69643"/>
          <p:cNvSpPr txBox="1"/>
          <p:nvPr/>
        </p:nvSpPr>
        <p:spPr>
          <a:xfrm>
            <a:off x="2078509" y="2492896"/>
            <a:ext cx="549275" cy="579438"/>
          </a:xfrm>
          <a:prstGeom prst="rect">
            <a:avLst/>
          </a:prstGeom>
          <a:noFill/>
          <a:ln w="9525">
            <a:noFill/>
          </a:ln>
        </p:spPr>
        <p:txBody>
          <a:bodyPr>
            <a:spAutoFit/>
          </a:bodyPr>
          <a:lstStyle/>
          <a:p>
            <a:r>
              <a:rPr lang="zh-CN" altLang="en-US" sz="3200" b="1">
                <a:solidFill>
                  <a:srgbClr val="7030A0"/>
                </a:solidFill>
                <a:latin typeface="黑体" pitchFamily="49" charset="-122"/>
                <a:ea typeface="黑体" panose="02010609060101010101" pitchFamily="49" charset="-122"/>
              </a:rPr>
              <a:t>找</a:t>
            </a:r>
          </a:p>
        </p:txBody>
      </p:sp>
      <p:sp>
        <p:nvSpPr>
          <p:cNvPr id="16393" name="文本框 69644"/>
          <p:cNvSpPr txBox="1"/>
          <p:nvPr/>
        </p:nvSpPr>
        <p:spPr>
          <a:xfrm>
            <a:off x="2057400" y="4653136"/>
            <a:ext cx="592138" cy="579438"/>
          </a:xfrm>
          <a:prstGeom prst="rect">
            <a:avLst/>
          </a:prstGeom>
          <a:noFill/>
          <a:ln w="9525">
            <a:noFill/>
          </a:ln>
        </p:spPr>
        <p:txBody>
          <a:bodyPr wrap="none">
            <a:spAutoFit/>
          </a:bodyPr>
          <a:lstStyle/>
          <a:p>
            <a:r>
              <a:rPr lang="zh-CN" altLang="en-US" sz="3200" b="1">
                <a:solidFill>
                  <a:srgbClr val="7030A0"/>
                </a:solidFill>
                <a:latin typeface="黑体" pitchFamily="49" charset="-122"/>
                <a:ea typeface="黑体" panose="02010609060101010101" pitchFamily="49" charset="-122"/>
              </a:rPr>
              <a:t>比</a:t>
            </a:r>
          </a:p>
        </p:txBody>
      </p:sp>
      <p:cxnSp>
        <p:nvCxnSpPr>
          <p:cNvPr id="16394" name="直接箭头连接符 69647"/>
          <p:cNvCxnSpPr/>
          <p:nvPr/>
        </p:nvCxnSpPr>
        <p:spPr>
          <a:xfrm>
            <a:off x="2895600" y="1600200"/>
            <a:ext cx="381000" cy="0"/>
          </a:xfrm>
          <a:prstGeom prst="straightConnector1">
            <a:avLst/>
          </a:prstGeom>
          <a:ln w="31750" cap="flat" cmpd="sng">
            <a:solidFill>
              <a:schemeClr val="tx1"/>
            </a:solidFill>
            <a:prstDash val="solid"/>
            <a:headEnd type="none" w="med" len="med"/>
            <a:tailEnd type="none" w="med" len="med"/>
          </a:ln>
        </p:spPr>
      </p:cxnSp>
      <p:cxnSp>
        <p:nvCxnSpPr>
          <p:cNvPr id="16395" name="直接箭头连接符 69651"/>
          <p:cNvCxnSpPr/>
          <p:nvPr/>
        </p:nvCxnSpPr>
        <p:spPr>
          <a:xfrm>
            <a:off x="2794379" y="4935372"/>
            <a:ext cx="381000" cy="0"/>
          </a:xfrm>
          <a:prstGeom prst="straightConnector1">
            <a:avLst/>
          </a:prstGeom>
          <a:ln w="31750" cap="flat" cmpd="sng">
            <a:solidFill>
              <a:schemeClr val="tx1"/>
            </a:solidFill>
            <a:prstDash val="solid"/>
            <a:headEnd type="none" w="med" len="med"/>
            <a:tailEnd type="none" w="med" len="med"/>
          </a:ln>
        </p:spPr>
      </p:cxnSp>
      <p:cxnSp>
        <p:nvCxnSpPr>
          <p:cNvPr id="16396" name="直接箭头连接符 69652"/>
          <p:cNvCxnSpPr/>
          <p:nvPr/>
        </p:nvCxnSpPr>
        <p:spPr>
          <a:xfrm>
            <a:off x="2971800" y="2895600"/>
            <a:ext cx="381000" cy="0"/>
          </a:xfrm>
          <a:prstGeom prst="straightConnector1">
            <a:avLst/>
          </a:prstGeom>
          <a:ln w="31750" cap="flat" cmpd="sng">
            <a:solidFill>
              <a:schemeClr val="tx1"/>
            </a:solidFill>
            <a:prstDash val="solid"/>
            <a:headEnd type="none" w="med" len="med"/>
            <a:tailEnd type="none" w="med" len="med"/>
          </a:ln>
        </p:spPr>
      </p:cxnSp>
      <p:sp>
        <p:nvSpPr>
          <p:cNvPr id="16397" name="左中括号 69653"/>
          <p:cNvSpPr/>
          <p:nvPr/>
        </p:nvSpPr>
        <p:spPr>
          <a:xfrm>
            <a:off x="3352800" y="914400"/>
            <a:ext cx="76200" cy="1219200"/>
          </a:xfrm>
          <a:prstGeom prst="leftBracket">
            <a:avLst>
              <a:gd name="adj" fmla="val 133333"/>
            </a:avLst>
          </a:prstGeom>
          <a:noFill/>
          <a:ln w="31750" cap="flat" cmpd="sng">
            <a:solidFill>
              <a:schemeClr val="tx1"/>
            </a:solidFill>
            <a:prstDash val="solid"/>
            <a:headEnd type="none" w="med" len="med"/>
            <a:tailEnd type="none" w="med" len="med"/>
          </a:ln>
        </p:spPr>
        <p:txBody>
          <a:bodyPr/>
          <a:lstStyle/>
          <a:p>
            <a:endParaRPr lang="zh-CN" altLang="en-US">
              <a:latin typeface="Arial" pitchFamily="34" charset="0"/>
            </a:endParaRPr>
          </a:p>
        </p:txBody>
      </p:sp>
      <p:sp>
        <p:nvSpPr>
          <p:cNvPr id="16398" name="左中括号 69655"/>
          <p:cNvSpPr/>
          <p:nvPr/>
        </p:nvSpPr>
        <p:spPr>
          <a:xfrm>
            <a:off x="3276600" y="3581400"/>
            <a:ext cx="76200" cy="3124200"/>
          </a:xfrm>
          <a:prstGeom prst="leftBracket">
            <a:avLst>
              <a:gd name="adj" fmla="val 341666"/>
            </a:avLst>
          </a:prstGeom>
          <a:noFill/>
          <a:ln w="31750" cap="flat" cmpd="sng">
            <a:solidFill>
              <a:schemeClr val="tx1"/>
            </a:solidFill>
            <a:prstDash val="solid"/>
            <a:headEnd type="none" w="med" len="med"/>
            <a:tailEnd type="none" w="med" len="med"/>
          </a:ln>
        </p:spPr>
        <p:txBody>
          <a:bodyPr/>
          <a:lstStyle/>
          <a:p>
            <a:endParaRPr lang="zh-CN" altLang="en-US">
              <a:latin typeface="Arial" pitchFamily="34" charset="0"/>
            </a:endParaRPr>
          </a:p>
        </p:txBody>
      </p:sp>
      <p:sp>
        <p:nvSpPr>
          <p:cNvPr id="16399" name="矩形 69664"/>
          <p:cNvSpPr/>
          <p:nvPr/>
        </p:nvSpPr>
        <p:spPr>
          <a:xfrm>
            <a:off x="3505200" y="762000"/>
            <a:ext cx="4288353" cy="2554545"/>
          </a:xfrm>
          <a:prstGeom prst="rect">
            <a:avLst/>
          </a:prstGeom>
          <a:noFill/>
          <a:ln w="9525">
            <a:noFill/>
          </a:ln>
        </p:spPr>
        <p:txBody>
          <a:bodyPr wrap="square">
            <a:spAutoFit/>
          </a:bodyPr>
          <a:lstStyle/>
          <a:p>
            <a:pPr algn="l"/>
            <a:r>
              <a:rPr lang="zh-CN" altLang="en-US" sz="3200" smtClean="0">
                <a:latin typeface="Arial" pitchFamily="34" charset="0"/>
                <a:sym typeface="+mn-ea"/>
              </a:rPr>
              <a:t>读</a:t>
            </a:r>
            <a:r>
              <a:rPr lang="zh-CN" altLang="en-US" sz="3200">
                <a:latin typeface="Arial" pitchFamily="34" charset="0"/>
                <a:sym typeface="+mn-ea"/>
              </a:rPr>
              <a:t>原文，明确主旨</a:t>
            </a:r>
            <a:r>
              <a:rPr lang="zh-CN" altLang="en-US" sz="3200" smtClean="0">
                <a:latin typeface="Arial" pitchFamily="34" charset="0"/>
                <a:sym typeface="+mn-ea"/>
              </a:rPr>
              <a:t>思路</a:t>
            </a:r>
            <a:endParaRPr lang="en-US" altLang="zh-CN" sz="3200" smtClean="0">
              <a:latin typeface="Arial" pitchFamily="34" charset="0"/>
              <a:sym typeface="+mn-ea"/>
            </a:endParaRPr>
          </a:p>
          <a:p>
            <a:endParaRPr lang="en-US" altLang="zh-CN" sz="3200" smtClean="0">
              <a:latin typeface="Arial" pitchFamily="34" charset="0"/>
              <a:sym typeface="+mn-ea"/>
            </a:endParaRPr>
          </a:p>
          <a:p>
            <a:r>
              <a:rPr lang="zh-CN" altLang="en-US" sz="3200" smtClean="0">
                <a:latin typeface="Arial" pitchFamily="34" charset="0"/>
                <a:sym typeface="+mn-ea"/>
              </a:rPr>
              <a:t>审题干，明确考查方向</a:t>
            </a:r>
          </a:p>
          <a:p>
            <a:pPr algn="l"/>
            <a:endParaRPr lang="en-US" altLang="zh-CN" sz="3200" smtClean="0">
              <a:latin typeface="Arial" pitchFamily="34" charset="0"/>
              <a:sym typeface="+mn-ea"/>
            </a:endParaRPr>
          </a:p>
          <a:p>
            <a:pPr algn="l"/>
            <a:endParaRPr lang="zh-CN" altLang="en-US" sz="3200">
              <a:latin typeface="Arial" pitchFamily="34" charset="0"/>
            </a:endParaRPr>
          </a:p>
        </p:txBody>
      </p:sp>
      <p:sp>
        <p:nvSpPr>
          <p:cNvPr id="16401" name="矩形 69668"/>
          <p:cNvSpPr/>
          <p:nvPr/>
        </p:nvSpPr>
        <p:spPr>
          <a:xfrm>
            <a:off x="3429000" y="2285992"/>
            <a:ext cx="4724400" cy="2062103"/>
          </a:xfrm>
          <a:prstGeom prst="rect">
            <a:avLst/>
          </a:prstGeom>
          <a:noFill/>
          <a:ln w="9525">
            <a:noFill/>
          </a:ln>
        </p:spPr>
        <p:txBody>
          <a:bodyPr wrap="square">
            <a:spAutoFit/>
          </a:bodyPr>
          <a:lstStyle/>
          <a:p>
            <a:r>
              <a:rPr lang="zh-CN" altLang="en-US" sz="3200">
                <a:latin typeface="Arial" pitchFamily="34" charset="0"/>
                <a:sym typeface="+mn-ea"/>
              </a:rPr>
              <a:t>读选项，了解选项</a:t>
            </a:r>
            <a:r>
              <a:rPr lang="zh-CN" altLang="en-US" sz="3200" smtClean="0">
                <a:latin typeface="Arial" pitchFamily="34" charset="0"/>
                <a:sym typeface="+mn-ea"/>
              </a:rPr>
              <a:t>内容</a:t>
            </a:r>
            <a:endParaRPr lang="en-US" altLang="zh-CN" sz="3200" smtClean="0">
              <a:latin typeface="Arial" pitchFamily="34" charset="0"/>
              <a:sym typeface="+mn-ea"/>
            </a:endParaRPr>
          </a:p>
          <a:p>
            <a:endParaRPr lang="zh-CN" altLang="en-US" sz="3200">
              <a:latin typeface="Arial" pitchFamily="34" charset="0"/>
              <a:sym typeface="+mn-ea"/>
            </a:endParaRPr>
          </a:p>
          <a:p>
            <a:r>
              <a:rPr lang="zh-CN" altLang="en-US" sz="3200">
                <a:latin typeface="Arial" pitchFamily="34" charset="0"/>
                <a:sym typeface="+mn-ea"/>
              </a:rPr>
              <a:t>找依据，发现信息来源</a:t>
            </a:r>
            <a:endParaRPr lang="zh-CN" altLang="en-US" sz="3200">
              <a:latin typeface="Arial" pitchFamily="34" charset="0"/>
            </a:endParaRPr>
          </a:p>
          <a:p>
            <a:endParaRPr lang="zh-CN" altLang="en-US" sz="3200">
              <a:latin typeface="Arial" pitchFamily="34" charset="0"/>
            </a:endParaRPr>
          </a:p>
        </p:txBody>
      </p:sp>
      <p:sp>
        <p:nvSpPr>
          <p:cNvPr id="16403" name="文本框 69671"/>
          <p:cNvSpPr txBox="1"/>
          <p:nvPr/>
        </p:nvSpPr>
        <p:spPr>
          <a:xfrm>
            <a:off x="3427040" y="4064635"/>
            <a:ext cx="5105400" cy="583565"/>
          </a:xfrm>
          <a:prstGeom prst="rect">
            <a:avLst/>
          </a:prstGeom>
          <a:noFill/>
          <a:ln w="9525">
            <a:noFill/>
          </a:ln>
        </p:spPr>
        <p:txBody>
          <a:bodyPr wrap="square">
            <a:spAutoFit/>
          </a:bodyPr>
          <a:lstStyle/>
          <a:p>
            <a:pPr algn="ctr"/>
            <a:r>
              <a:rPr lang="zh-CN" altLang="en-US" sz="3200">
                <a:latin typeface="Arial" pitchFamily="34" charset="0"/>
              </a:rPr>
              <a:t>比对细节</a:t>
            </a:r>
            <a:r>
              <a:rPr lang="en-US" altLang="zh-CN" sz="3200">
                <a:latin typeface="Arial" pitchFamily="34" charset="0"/>
              </a:rPr>
              <a:t>---</a:t>
            </a:r>
            <a:r>
              <a:rPr lang="zh-CN" altLang="en-US" sz="3200">
                <a:latin typeface="Arial" pitchFamily="34" charset="0"/>
              </a:rPr>
              <a:t>看用词有无差异</a:t>
            </a:r>
          </a:p>
        </p:txBody>
      </p:sp>
      <p:sp>
        <p:nvSpPr>
          <p:cNvPr id="16404" name="文本框 69672"/>
          <p:cNvSpPr txBox="1"/>
          <p:nvPr/>
        </p:nvSpPr>
        <p:spPr>
          <a:xfrm>
            <a:off x="3314700" y="4852035"/>
            <a:ext cx="5285556" cy="584775"/>
          </a:xfrm>
          <a:prstGeom prst="rect">
            <a:avLst/>
          </a:prstGeom>
          <a:noFill/>
          <a:ln w="9525">
            <a:noFill/>
          </a:ln>
        </p:spPr>
        <p:txBody>
          <a:bodyPr wrap="square">
            <a:spAutoFit/>
          </a:bodyPr>
          <a:lstStyle/>
          <a:p>
            <a:pPr algn="ctr"/>
            <a:r>
              <a:rPr lang="zh-CN" altLang="en-US" sz="3200">
                <a:latin typeface="Arial" pitchFamily="34" charset="0"/>
              </a:rPr>
              <a:t>比对关系</a:t>
            </a:r>
            <a:r>
              <a:rPr lang="en-US" altLang="zh-CN" sz="3200">
                <a:latin typeface="Arial" pitchFamily="34" charset="0"/>
              </a:rPr>
              <a:t>---</a:t>
            </a:r>
            <a:r>
              <a:rPr lang="zh-CN" altLang="en-US" sz="3200">
                <a:latin typeface="Arial" pitchFamily="34" charset="0"/>
              </a:rPr>
              <a:t>看逻辑是否严密</a:t>
            </a:r>
          </a:p>
        </p:txBody>
      </p:sp>
      <p:sp>
        <p:nvSpPr>
          <p:cNvPr id="16405" name="文本框 69673"/>
          <p:cNvSpPr txBox="1"/>
          <p:nvPr/>
        </p:nvSpPr>
        <p:spPr>
          <a:xfrm>
            <a:off x="3276600" y="5708650"/>
            <a:ext cx="5543872" cy="584775"/>
          </a:xfrm>
          <a:prstGeom prst="rect">
            <a:avLst/>
          </a:prstGeom>
          <a:noFill/>
          <a:ln w="9525">
            <a:noFill/>
          </a:ln>
        </p:spPr>
        <p:txBody>
          <a:bodyPr wrap="square">
            <a:spAutoFit/>
          </a:bodyPr>
          <a:lstStyle/>
          <a:p>
            <a:pPr algn="ctr"/>
            <a:r>
              <a:rPr lang="zh-CN" altLang="en-US" sz="3200">
                <a:latin typeface="Arial" pitchFamily="34" charset="0"/>
              </a:rPr>
              <a:t>比对结论</a:t>
            </a:r>
            <a:r>
              <a:rPr lang="en-US" altLang="zh-CN" sz="3200">
                <a:latin typeface="Arial" pitchFamily="34" charset="0"/>
              </a:rPr>
              <a:t>---</a:t>
            </a:r>
            <a:r>
              <a:rPr lang="zh-CN" altLang="en-US" sz="3200">
                <a:latin typeface="Arial" pitchFamily="34" charset="0"/>
              </a:rPr>
              <a:t>看推论是否成立</a:t>
            </a:r>
          </a:p>
        </p:txBody>
      </p:sp>
      <p:sp>
        <p:nvSpPr>
          <p:cNvPr id="16407" name="矩形 69675"/>
          <p:cNvSpPr/>
          <p:nvPr/>
        </p:nvSpPr>
        <p:spPr>
          <a:xfrm>
            <a:off x="381635" y="178435"/>
            <a:ext cx="5838190" cy="583565"/>
          </a:xfrm>
          <a:prstGeom prst="rect">
            <a:avLst/>
          </a:prstGeom>
          <a:noFill/>
          <a:ln w="9525">
            <a:noFill/>
          </a:ln>
        </p:spPr>
        <p:txBody>
          <a:bodyPr wrap="square">
            <a:spAutoFit/>
          </a:bodyPr>
          <a:lstStyle/>
          <a:p>
            <a:r>
              <a:rPr lang="en-US" altLang="zh-CN" sz="3200" b="1" i="1">
                <a:solidFill>
                  <a:srgbClr val="002060"/>
                </a:solidFill>
                <a:uFillTx/>
                <a:latin typeface="宋体" pitchFamily="2" charset="-122"/>
                <a:ea typeface="宋体" pitchFamily="2" charset="-122"/>
              </a:rPr>
              <a:t>2</a:t>
            </a:r>
            <a:r>
              <a:rPr lang="zh-CN" altLang="en-US" sz="3200" b="1">
                <a:solidFill>
                  <a:srgbClr val="002060"/>
                </a:solidFill>
                <a:uFillTx/>
                <a:latin typeface="宋体" pitchFamily="2" charset="-122"/>
                <a:ea typeface="宋体" pitchFamily="2" charset="-122"/>
              </a:rPr>
              <a:t>、 解题方法探究</a:t>
            </a:r>
          </a:p>
        </p:txBody>
      </p:sp>
      <p:sp>
        <p:nvSpPr>
          <p:cNvPr id="23" name="矩形 22"/>
          <p:cNvSpPr/>
          <p:nvPr/>
        </p:nvSpPr>
        <p:spPr>
          <a:xfrm>
            <a:off x="3357554" y="3244334"/>
            <a:ext cx="500066" cy="369332"/>
          </a:xfrm>
          <a:prstGeom prst="rect">
            <a:avLst/>
          </a:prstGeom>
        </p:spPr>
        <p:txBody>
          <a:bodyPr wrap="square">
            <a:spAutoFit/>
          </a:bodyPr>
          <a:lstStyle/>
          <a:p>
            <a:endParaRPr lang="zh-CN" altLang="en-US"/>
          </a:p>
        </p:txBody>
      </p:sp>
      <p:sp>
        <p:nvSpPr>
          <p:cNvPr id="22" name="左中括号 69653"/>
          <p:cNvSpPr/>
          <p:nvPr/>
        </p:nvSpPr>
        <p:spPr>
          <a:xfrm>
            <a:off x="3424246" y="2337435"/>
            <a:ext cx="76200" cy="1219200"/>
          </a:xfrm>
          <a:prstGeom prst="leftBracket">
            <a:avLst>
              <a:gd name="adj" fmla="val 133333"/>
            </a:avLst>
          </a:prstGeom>
          <a:noFill/>
          <a:ln w="31750" cap="flat" cmpd="sng">
            <a:solidFill>
              <a:schemeClr val="tx1"/>
            </a:solidFill>
            <a:prstDash val="solid"/>
            <a:headEnd type="none" w="med" len="med"/>
            <a:tailEnd type="none" w="med" len="med"/>
          </a:ln>
        </p:spPr>
        <p:txBody>
          <a:bodyPr/>
          <a:lstStyle/>
          <a:p>
            <a:endParaRPr lang="zh-CN" altLang="en-US">
              <a:latin typeface="Arial" pitchFamily="34" charset="0"/>
            </a:endParaRPr>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1" nodeType="clickEffect">
                                  <p:stCondLst>
                                    <p:cond delay="0"/>
                                  </p:stCondLst>
                                  <p:childTnLst>
                                    <p:set>
                                      <p:cBhvr>
                                        <p:cTn id="6" dur="1" fill="hold">
                                          <p:stCondLst>
                                            <p:cond delay="0"/>
                                          </p:stCondLst>
                                        </p:cTn>
                                        <p:tgtEl>
                                          <p:spTgt spid="16387"/>
                                        </p:tgtEl>
                                        <p:attrNameLst>
                                          <p:attrName>style.visibility</p:attrName>
                                        </p:attrNameLst>
                                      </p:cBhvr>
                                      <p:to>
                                        <p:strVal val="visible"/>
                                      </p:to>
                                    </p:set>
                                    <p:anim calcmode="lin" valueType="num">
                                      <p:cBhvr additive="base">
                                        <p:cTn id="7" dur="500" fill="hold"/>
                                        <p:tgtEl>
                                          <p:spTgt spid="16387"/>
                                        </p:tgtEl>
                                        <p:attrNameLst>
                                          <p:attrName>ppt_x</p:attrName>
                                        </p:attrNameLst>
                                      </p:cBhvr>
                                      <p:tavLst>
                                        <p:tav tm="0">
                                          <p:val>
                                            <p:strVal val="0-#ppt_w/2"/>
                                          </p:val>
                                        </p:tav>
                                        <p:tav tm="100000">
                                          <p:val>
                                            <p:strVal val="#ppt_x"/>
                                          </p:val>
                                        </p:tav>
                                      </p:tavLst>
                                    </p:anim>
                                    <p:anim calcmode="lin" valueType="num">
                                      <p:cBhvr additive="base">
                                        <p:cTn id="8" dur="500" fill="hold"/>
                                        <p:tgtEl>
                                          <p:spTgt spid="16387"/>
                                        </p:tgtEl>
                                        <p:attrNameLst>
                                          <p:attrName>ppt_y</p:attrName>
                                        </p:attrNameLst>
                                      </p:cBhvr>
                                      <p:tavLst>
                                        <p:tav tm="0">
                                          <p:val>
                                            <p:strVal val="#ppt_y"/>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6386"/>
                                        </p:tgtEl>
                                        <p:attrNameLst>
                                          <p:attrName>style.visibility</p:attrName>
                                        </p:attrNameLst>
                                      </p:cBhvr>
                                      <p:to>
                                        <p:strVal val="visible"/>
                                      </p:to>
                                    </p:set>
                                    <p:anim calcmode="lin" valueType="num">
                                      <p:cBhvr additive="base">
                                        <p:cTn id="11" dur="500" fill="hold"/>
                                        <p:tgtEl>
                                          <p:spTgt spid="16386"/>
                                        </p:tgtEl>
                                        <p:attrNameLst>
                                          <p:attrName>ppt_x</p:attrName>
                                        </p:attrNameLst>
                                      </p:cBhvr>
                                      <p:tavLst>
                                        <p:tav tm="0">
                                          <p:val>
                                            <p:strVal val="#ppt_x"/>
                                          </p:val>
                                        </p:tav>
                                        <p:tav tm="100000">
                                          <p:val>
                                            <p:strVal val="#ppt_x"/>
                                          </p:val>
                                        </p:tav>
                                      </p:tavLst>
                                    </p:anim>
                                    <p:anim calcmode="lin" valueType="num">
                                      <p:cBhvr additive="base">
                                        <p:cTn id="12" dur="500" fill="hold"/>
                                        <p:tgtEl>
                                          <p:spTgt spid="16386"/>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indefinite"/>
                            </p:stCondLst>
                          </p:cTn>
                        </p:par>
                        <p:par>
                          <p:cTn id="15" fill="hold" nodeType="afterGroup">
                            <p:stCondLst>
                              <p:cond delay="0"/>
                            </p:stCondLst>
                            <p:childTnLst>
                              <p:par>
                                <p:cTn id="16" presetID="53" presetClass="entr" presetSubtype="0" fill="hold" grpId="2" nodeType="clickEffect">
                                  <p:stCondLst>
                                    <p:cond delay="0"/>
                                  </p:stCondLst>
                                  <p:childTnLst>
                                    <p:set>
                                      <p:cBhvr>
                                        <p:cTn id="17" dur="1" fill="hold">
                                          <p:stCondLst>
                                            <p:cond delay="0"/>
                                          </p:stCondLst>
                                        </p:cTn>
                                        <p:tgtEl>
                                          <p:spTgt spid="16388"/>
                                        </p:tgtEl>
                                        <p:attrNameLst>
                                          <p:attrName>style.visibility</p:attrName>
                                        </p:attrNameLst>
                                      </p:cBhvr>
                                      <p:to>
                                        <p:strVal val="visible"/>
                                      </p:to>
                                    </p:set>
                                    <p:anim calcmode="lin" valueType="num">
                                      <p:cBhvr>
                                        <p:cTn id="18" dur="500" fill="hold"/>
                                        <p:tgtEl>
                                          <p:spTgt spid="16388"/>
                                        </p:tgtEl>
                                        <p:attrNameLst>
                                          <p:attrName>ppt_w</p:attrName>
                                        </p:attrNameLst>
                                      </p:cBhvr>
                                      <p:tavLst>
                                        <p:tav tm="0">
                                          <p:val>
                                            <p:fltVal val="0"/>
                                          </p:val>
                                        </p:tav>
                                        <p:tav tm="100000">
                                          <p:val>
                                            <p:strVal val="#ppt_w"/>
                                          </p:val>
                                        </p:tav>
                                      </p:tavLst>
                                    </p:anim>
                                    <p:anim calcmode="lin" valueType="num">
                                      <p:cBhvr>
                                        <p:cTn id="19" dur="500" fill="hold"/>
                                        <p:tgtEl>
                                          <p:spTgt spid="16388"/>
                                        </p:tgtEl>
                                        <p:attrNameLst>
                                          <p:attrName>ppt_h</p:attrName>
                                        </p:attrNameLst>
                                      </p:cBhvr>
                                      <p:tavLst>
                                        <p:tav tm="0">
                                          <p:val>
                                            <p:fltVal val="0"/>
                                          </p:val>
                                        </p:tav>
                                        <p:tav tm="100000">
                                          <p:val>
                                            <p:strVal val="#ppt_h"/>
                                          </p:val>
                                        </p:tav>
                                      </p:tavLst>
                                    </p:anim>
                                    <p:animEffect transition="in" filter="fade">
                                      <p:cBhvr>
                                        <p:cTn id="20" dur="500"/>
                                        <p:tgtEl>
                                          <p:spTgt spid="16388"/>
                                        </p:tgtEl>
                                      </p:cBhvr>
                                    </p:animEffect>
                                  </p:childTnLst>
                                </p:cTn>
                              </p:par>
                              <p:par>
                                <p:cTn id="21" presetID="53" presetClass="entr" presetSubtype="0" fill="hold" grpId="5" nodeType="withEffect">
                                  <p:stCondLst>
                                    <p:cond delay="0"/>
                                  </p:stCondLst>
                                  <p:childTnLst>
                                    <p:set>
                                      <p:cBhvr>
                                        <p:cTn id="22" dur="1" fill="hold">
                                          <p:stCondLst>
                                            <p:cond delay="0"/>
                                          </p:stCondLst>
                                        </p:cTn>
                                        <p:tgtEl>
                                          <p:spTgt spid="16391"/>
                                        </p:tgtEl>
                                        <p:attrNameLst>
                                          <p:attrName>style.visibility</p:attrName>
                                        </p:attrNameLst>
                                      </p:cBhvr>
                                      <p:to>
                                        <p:strVal val="visible"/>
                                      </p:to>
                                    </p:set>
                                    <p:anim calcmode="lin" valueType="num">
                                      <p:cBhvr>
                                        <p:cTn id="23" dur="500" fill="hold"/>
                                        <p:tgtEl>
                                          <p:spTgt spid="16391"/>
                                        </p:tgtEl>
                                        <p:attrNameLst>
                                          <p:attrName>ppt_w</p:attrName>
                                        </p:attrNameLst>
                                      </p:cBhvr>
                                      <p:tavLst>
                                        <p:tav tm="0">
                                          <p:val>
                                            <p:fltVal val="0"/>
                                          </p:val>
                                        </p:tav>
                                        <p:tav tm="100000">
                                          <p:val>
                                            <p:strVal val="#ppt_w"/>
                                          </p:val>
                                        </p:tav>
                                      </p:tavLst>
                                    </p:anim>
                                    <p:anim calcmode="lin" valueType="num">
                                      <p:cBhvr>
                                        <p:cTn id="24" dur="500" fill="hold"/>
                                        <p:tgtEl>
                                          <p:spTgt spid="16391"/>
                                        </p:tgtEl>
                                        <p:attrNameLst>
                                          <p:attrName>ppt_h</p:attrName>
                                        </p:attrNameLst>
                                      </p:cBhvr>
                                      <p:tavLst>
                                        <p:tav tm="0">
                                          <p:val>
                                            <p:fltVal val="0"/>
                                          </p:val>
                                        </p:tav>
                                        <p:tav tm="100000">
                                          <p:val>
                                            <p:strVal val="#ppt_h"/>
                                          </p:val>
                                        </p:tav>
                                      </p:tavLst>
                                    </p:anim>
                                    <p:animEffect transition="in" filter="fade">
                                      <p:cBhvr>
                                        <p:cTn id="25" dur="500"/>
                                        <p:tgtEl>
                                          <p:spTgt spid="16391"/>
                                        </p:tgtEl>
                                      </p:cBhvr>
                                    </p:animEffect>
                                  </p:childTnLst>
                                </p:cTn>
                              </p:par>
                            </p:childTnLst>
                          </p:cTn>
                        </p:par>
                        <p:par>
                          <p:cTn id="26" fill="hold" nodeType="withGroup">
                            <p:stCondLst>
                              <p:cond delay="500"/>
                            </p:stCondLst>
                            <p:childTnLst>
                              <p:par>
                                <p:cTn id="27" presetID="53" presetClass="entr" presetSubtype="0" fill="hold" grpId="3" nodeType="afterEffect">
                                  <p:childTnLst>
                                    <p:set>
                                      <p:cBhvr>
                                        <p:cTn id="28" dur="1" fill="hold">
                                          <p:stCondLst>
                                            <p:cond delay="0"/>
                                          </p:stCondLst>
                                        </p:cTn>
                                        <p:tgtEl>
                                          <p:spTgt spid="16389"/>
                                        </p:tgtEl>
                                        <p:attrNameLst>
                                          <p:attrName>style.visibility</p:attrName>
                                        </p:attrNameLst>
                                      </p:cBhvr>
                                      <p:to>
                                        <p:strVal val="visible"/>
                                      </p:to>
                                    </p:set>
                                    <p:anim calcmode="lin" valueType="num">
                                      <p:cBhvr>
                                        <p:cTn id="29" dur="500" fill="hold"/>
                                        <p:tgtEl>
                                          <p:spTgt spid="16389"/>
                                        </p:tgtEl>
                                        <p:attrNameLst>
                                          <p:attrName>ppt_w</p:attrName>
                                        </p:attrNameLst>
                                      </p:cBhvr>
                                      <p:tavLst>
                                        <p:tav tm="0">
                                          <p:val>
                                            <p:fltVal val="0"/>
                                          </p:val>
                                        </p:tav>
                                        <p:tav tm="100000">
                                          <p:val>
                                            <p:strVal val="#ppt_w"/>
                                          </p:val>
                                        </p:tav>
                                      </p:tavLst>
                                    </p:anim>
                                    <p:anim calcmode="lin" valueType="num">
                                      <p:cBhvr>
                                        <p:cTn id="30" dur="500" fill="hold"/>
                                        <p:tgtEl>
                                          <p:spTgt spid="16389"/>
                                        </p:tgtEl>
                                        <p:attrNameLst>
                                          <p:attrName>ppt_h</p:attrName>
                                        </p:attrNameLst>
                                      </p:cBhvr>
                                      <p:tavLst>
                                        <p:tav tm="0">
                                          <p:val>
                                            <p:fltVal val="0"/>
                                          </p:val>
                                        </p:tav>
                                        <p:tav tm="100000">
                                          <p:val>
                                            <p:strVal val="#ppt_h"/>
                                          </p:val>
                                        </p:tav>
                                      </p:tavLst>
                                    </p:anim>
                                    <p:animEffect transition="in" filter="fade">
                                      <p:cBhvr>
                                        <p:cTn id="31" dur="500"/>
                                        <p:tgtEl>
                                          <p:spTgt spid="16389"/>
                                        </p:tgtEl>
                                      </p:cBhvr>
                                    </p:animEffect>
                                  </p:childTnLst>
                                </p:cTn>
                              </p:par>
                              <p:par>
                                <p:cTn id="32" presetID="53" presetClass="entr" presetSubtype="0" fill="hold" grpId="6" nodeType="withEffect">
                                  <p:childTnLst>
                                    <p:set>
                                      <p:cBhvr>
                                        <p:cTn id="33" dur="1" fill="hold">
                                          <p:stCondLst>
                                            <p:cond delay="0"/>
                                          </p:stCondLst>
                                        </p:cTn>
                                        <p:tgtEl>
                                          <p:spTgt spid="16392"/>
                                        </p:tgtEl>
                                        <p:attrNameLst>
                                          <p:attrName>style.visibility</p:attrName>
                                        </p:attrNameLst>
                                      </p:cBhvr>
                                      <p:to>
                                        <p:strVal val="visible"/>
                                      </p:to>
                                    </p:set>
                                    <p:anim calcmode="lin" valueType="num">
                                      <p:cBhvr>
                                        <p:cTn id="34" dur="500" fill="hold"/>
                                        <p:tgtEl>
                                          <p:spTgt spid="16392"/>
                                        </p:tgtEl>
                                        <p:attrNameLst>
                                          <p:attrName>ppt_w</p:attrName>
                                        </p:attrNameLst>
                                      </p:cBhvr>
                                      <p:tavLst>
                                        <p:tav tm="0">
                                          <p:val>
                                            <p:fltVal val="0"/>
                                          </p:val>
                                        </p:tav>
                                        <p:tav tm="100000">
                                          <p:val>
                                            <p:strVal val="#ppt_w"/>
                                          </p:val>
                                        </p:tav>
                                      </p:tavLst>
                                    </p:anim>
                                    <p:anim calcmode="lin" valueType="num">
                                      <p:cBhvr>
                                        <p:cTn id="35" dur="500" fill="hold"/>
                                        <p:tgtEl>
                                          <p:spTgt spid="16392"/>
                                        </p:tgtEl>
                                        <p:attrNameLst>
                                          <p:attrName>ppt_h</p:attrName>
                                        </p:attrNameLst>
                                      </p:cBhvr>
                                      <p:tavLst>
                                        <p:tav tm="0">
                                          <p:val>
                                            <p:fltVal val="0"/>
                                          </p:val>
                                        </p:tav>
                                        <p:tav tm="100000">
                                          <p:val>
                                            <p:strVal val="#ppt_h"/>
                                          </p:val>
                                        </p:tav>
                                      </p:tavLst>
                                    </p:anim>
                                    <p:animEffect transition="in" filter="fade">
                                      <p:cBhvr>
                                        <p:cTn id="36" dur="500"/>
                                        <p:tgtEl>
                                          <p:spTgt spid="16392"/>
                                        </p:tgtEl>
                                      </p:cBhvr>
                                    </p:animEffect>
                                  </p:childTnLst>
                                </p:cTn>
                              </p:par>
                            </p:childTnLst>
                          </p:cTn>
                        </p:par>
                        <p:par>
                          <p:cTn id="37" fill="hold" nodeType="withGroup">
                            <p:stCondLst>
                              <p:cond delay="1000"/>
                            </p:stCondLst>
                            <p:childTnLst>
                              <p:par>
                                <p:cTn id="38" presetID="53" presetClass="entr" presetSubtype="0" fill="hold" grpId="4" nodeType="afterEffect">
                                  <p:childTnLst>
                                    <p:set>
                                      <p:cBhvr>
                                        <p:cTn id="39" dur="1" fill="hold">
                                          <p:stCondLst>
                                            <p:cond delay="0"/>
                                          </p:stCondLst>
                                        </p:cTn>
                                        <p:tgtEl>
                                          <p:spTgt spid="16390"/>
                                        </p:tgtEl>
                                        <p:attrNameLst>
                                          <p:attrName>style.visibility</p:attrName>
                                        </p:attrNameLst>
                                      </p:cBhvr>
                                      <p:to>
                                        <p:strVal val="visible"/>
                                      </p:to>
                                    </p:set>
                                    <p:anim calcmode="lin" valueType="num">
                                      <p:cBhvr>
                                        <p:cTn id="40" dur="500" fill="hold"/>
                                        <p:tgtEl>
                                          <p:spTgt spid="16390"/>
                                        </p:tgtEl>
                                        <p:attrNameLst>
                                          <p:attrName>ppt_w</p:attrName>
                                        </p:attrNameLst>
                                      </p:cBhvr>
                                      <p:tavLst>
                                        <p:tav tm="0">
                                          <p:val>
                                            <p:fltVal val="0"/>
                                          </p:val>
                                        </p:tav>
                                        <p:tav tm="100000">
                                          <p:val>
                                            <p:strVal val="#ppt_w"/>
                                          </p:val>
                                        </p:tav>
                                      </p:tavLst>
                                    </p:anim>
                                    <p:anim calcmode="lin" valueType="num">
                                      <p:cBhvr>
                                        <p:cTn id="41" dur="500" fill="hold"/>
                                        <p:tgtEl>
                                          <p:spTgt spid="16390"/>
                                        </p:tgtEl>
                                        <p:attrNameLst>
                                          <p:attrName>ppt_h</p:attrName>
                                        </p:attrNameLst>
                                      </p:cBhvr>
                                      <p:tavLst>
                                        <p:tav tm="0">
                                          <p:val>
                                            <p:fltVal val="0"/>
                                          </p:val>
                                        </p:tav>
                                        <p:tav tm="100000">
                                          <p:val>
                                            <p:strVal val="#ppt_h"/>
                                          </p:val>
                                        </p:tav>
                                      </p:tavLst>
                                    </p:anim>
                                    <p:animEffect transition="in" filter="fade">
                                      <p:cBhvr>
                                        <p:cTn id="42" dur="500"/>
                                        <p:tgtEl>
                                          <p:spTgt spid="16390"/>
                                        </p:tgtEl>
                                      </p:cBhvr>
                                    </p:animEffect>
                                  </p:childTnLst>
                                </p:cTn>
                              </p:par>
                              <p:par>
                                <p:cTn id="43" presetID="53" presetClass="entr" presetSubtype="0" fill="hold" grpId="7" nodeType="withEffect">
                                  <p:childTnLst>
                                    <p:set>
                                      <p:cBhvr>
                                        <p:cTn id="44" dur="1" fill="hold">
                                          <p:stCondLst>
                                            <p:cond delay="0"/>
                                          </p:stCondLst>
                                        </p:cTn>
                                        <p:tgtEl>
                                          <p:spTgt spid="16393"/>
                                        </p:tgtEl>
                                        <p:attrNameLst>
                                          <p:attrName>style.visibility</p:attrName>
                                        </p:attrNameLst>
                                      </p:cBhvr>
                                      <p:to>
                                        <p:strVal val="visible"/>
                                      </p:to>
                                    </p:set>
                                    <p:anim calcmode="lin" valueType="num">
                                      <p:cBhvr>
                                        <p:cTn id="45" dur="500" fill="hold"/>
                                        <p:tgtEl>
                                          <p:spTgt spid="16393"/>
                                        </p:tgtEl>
                                        <p:attrNameLst>
                                          <p:attrName>ppt_w</p:attrName>
                                        </p:attrNameLst>
                                      </p:cBhvr>
                                      <p:tavLst>
                                        <p:tav tm="0">
                                          <p:val>
                                            <p:fltVal val="0"/>
                                          </p:val>
                                        </p:tav>
                                        <p:tav tm="100000">
                                          <p:val>
                                            <p:strVal val="#ppt_w"/>
                                          </p:val>
                                        </p:tav>
                                      </p:tavLst>
                                    </p:anim>
                                    <p:anim calcmode="lin" valueType="num">
                                      <p:cBhvr>
                                        <p:cTn id="46" dur="500" fill="hold"/>
                                        <p:tgtEl>
                                          <p:spTgt spid="16393"/>
                                        </p:tgtEl>
                                        <p:attrNameLst>
                                          <p:attrName>ppt_h</p:attrName>
                                        </p:attrNameLst>
                                      </p:cBhvr>
                                      <p:tavLst>
                                        <p:tav tm="0">
                                          <p:val>
                                            <p:fltVal val="0"/>
                                          </p:val>
                                        </p:tav>
                                        <p:tav tm="100000">
                                          <p:val>
                                            <p:strVal val="#ppt_h"/>
                                          </p:val>
                                        </p:tav>
                                      </p:tavLst>
                                    </p:anim>
                                    <p:animEffect transition="in" filter="fade">
                                      <p:cBhvr>
                                        <p:cTn id="47" dur="500"/>
                                        <p:tgtEl>
                                          <p:spTgt spid="16393"/>
                                        </p:tgtEl>
                                      </p:cBhvr>
                                    </p:animEffect>
                                  </p:childTnLst>
                                </p:cTn>
                              </p:par>
                            </p:childTnLst>
                          </p:cTn>
                        </p:par>
                      </p:childTnLst>
                    </p:cTn>
                  </p:par>
                  <p:par>
                    <p:cTn id="48" fill="hold" nodeType="clickPar">
                      <p:stCondLst>
                        <p:cond delay="indefinite"/>
                      </p:stCondLst>
                      <p:childTnLst>
                        <p:par>
                          <p:cTn id="49" fill="hold" nodeType="withGroup">
                            <p:stCondLst>
                              <p:cond delay="indefinite"/>
                            </p:stCondLst>
                          </p:cTn>
                        </p:par>
                        <p:par>
                          <p:cTn id="50" fill="hold" nodeType="afterGroup">
                            <p:stCondLst>
                              <p:cond delay="0"/>
                            </p:stCondLst>
                            <p:childTnLst>
                              <p:par>
                                <p:cTn id="51" presetID="10" presetClass="entr" presetSubtype="0" fill="hold" nodeType="clickEffect">
                                  <p:stCondLst>
                                    <p:cond delay="0"/>
                                  </p:stCondLst>
                                  <p:childTnLst>
                                    <p:set>
                                      <p:cBhvr>
                                        <p:cTn id="52" dur="1" fill="hold">
                                          <p:stCondLst>
                                            <p:cond delay="0"/>
                                          </p:stCondLst>
                                        </p:cTn>
                                        <p:tgtEl>
                                          <p:spTgt spid="16394"/>
                                        </p:tgtEl>
                                        <p:attrNameLst>
                                          <p:attrName>style.visibility</p:attrName>
                                        </p:attrNameLst>
                                      </p:cBhvr>
                                      <p:to>
                                        <p:strVal val="visible"/>
                                      </p:to>
                                    </p:set>
                                    <p:animEffect transition="in" filter="fade">
                                      <p:cBhvr>
                                        <p:cTn id="53" dur="500"/>
                                        <p:tgtEl>
                                          <p:spTgt spid="16394"/>
                                        </p:tgtEl>
                                      </p:cBhvr>
                                    </p:animEffect>
                                  </p:childTnLst>
                                </p:cTn>
                              </p:par>
                            </p:childTnLst>
                          </p:cTn>
                        </p:par>
                        <p:par>
                          <p:cTn id="54" fill="hold" nodeType="withGroup">
                            <p:stCondLst>
                              <p:cond delay="500"/>
                            </p:stCondLst>
                            <p:childTnLst>
                              <p:par>
                                <p:cTn id="55" presetID="10" presetClass="entr" presetSubtype="0" fill="hold" grpId="8" nodeType="afterEffect">
                                  <p:childTnLst>
                                    <p:set>
                                      <p:cBhvr>
                                        <p:cTn id="56" dur="1" fill="hold">
                                          <p:stCondLst>
                                            <p:cond delay="0"/>
                                          </p:stCondLst>
                                        </p:cTn>
                                        <p:tgtEl>
                                          <p:spTgt spid="16397"/>
                                        </p:tgtEl>
                                        <p:attrNameLst>
                                          <p:attrName>style.visibility</p:attrName>
                                        </p:attrNameLst>
                                      </p:cBhvr>
                                      <p:to>
                                        <p:strVal val="visible"/>
                                      </p:to>
                                    </p:set>
                                    <p:animEffect transition="in" filter="fade">
                                      <p:cBhvr>
                                        <p:cTn id="57" dur="500"/>
                                        <p:tgtEl>
                                          <p:spTgt spid="16397"/>
                                        </p:tgtEl>
                                      </p:cBhvr>
                                    </p:animEffect>
                                  </p:childTnLst>
                                </p:cTn>
                              </p:par>
                            </p:childTnLst>
                          </p:cTn>
                        </p:par>
                        <p:par>
                          <p:cTn id="58" fill="hold" nodeType="withGroup">
                            <p:stCondLst>
                              <p:cond delay="1000"/>
                            </p:stCondLst>
                            <p:childTnLst>
                              <p:par>
                                <p:cTn id="59" presetID="47" presetClass="entr" presetSubtype="0" fill="hold" grpId="10" nodeType="afterEffect">
                                  <p:childTnLst>
                                    <p:set>
                                      <p:cBhvr>
                                        <p:cTn id="60" dur="1" fill="hold">
                                          <p:stCondLst>
                                            <p:cond delay="0"/>
                                          </p:stCondLst>
                                        </p:cTn>
                                        <p:tgtEl>
                                          <p:spTgt spid="16399"/>
                                        </p:tgtEl>
                                        <p:attrNameLst>
                                          <p:attrName>style.visibility</p:attrName>
                                        </p:attrNameLst>
                                      </p:cBhvr>
                                      <p:to>
                                        <p:strVal val="visible"/>
                                      </p:to>
                                    </p:set>
                                    <p:animEffect transition="in" filter="fade">
                                      <p:cBhvr>
                                        <p:cTn id="61" dur="1000"/>
                                        <p:tgtEl>
                                          <p:spTgt spid="16399"/>
                                        </p:tgtEl>
                                      </p:cBhvr>
                                    </p:animEffect>
                                    <p:anim calcmode="lin" valueType="num">
                                      <p:cBhvr>
                                        <p:cTn id="62" dur="1000" fill="hold"/>
                                        <p:tgtEl>
                                          <p:spTgt spid="16399"/>
                                        </p:tgtEl>
                                        <p:attrNameLst>
                                          <p:attrName>ppt_x</p:attrName>
                                        </p:attrNameLst>
                                      </p:cBhvr>
                                      <p:tavLst>
                                        <p:tav tm="0">
                                          <p:val>
                                            <p:strVal val="#ppt_x"/>
                                          </p:val>
                                        </p:tav>
                                        <p:tav tm="100000">
                                          <p:val>
                                            <p:strVal val="#ppt_x"/>
                                          </p:val>
                                        </p:tav>
                                      </p:tavLst>
                                    </p:anim>
                                    <p:anim calcmode="lin" valueType="num">
                                      <p:cBhvr>
                                        <p:cTn id="63" dur="1000" fill="hold"/>
                                        <p:tgtEl>
                                          <p:spTgt spid="16399"/>
                                        </p:tgtEl>
                                        <p:attrNameLst>
                                          <p:attrName>ppt_y</p:attrName>
                                        </p:attrNameLst>
                                      </p:cBhvr>
                                      <p:tavLst>
                                        <p:tav tm="0">
                                          <p:val>
                                            <p:strVal val="#ppt_y-.1"/>
                                          </p:val>
                                        </p:tav>
                                        <p:tav tm="100000">
                                          <p:val>
                                            <p:strVal val="#ppt_y"/>
                                          </p:val>
                                        </p:tav>
                                      </p:tavLst>
                                    </p:anim>
                                  </p:childTnLst>
                                </p:cTn>
                              </p:par>
                            </p:childTnLst>
                          </p:cTn>
                        </p:par>
                      </p:childTnLst>
                    </p:cTn>
                  </p:par>
                  <p:par>
                    <p:cTn id="64" fill="hold" nodeType="clickPar">
                      <p:stCondLst>
                        <p:cond delay="indefinite"/>
                      </p:stCondLst>
                      <p:childTnLst>
                        <p:par>
                          <p:cTn id="65" fill="hold" nodeType="withGroup">
                            <p:stCondLst>
                              <p:cond delay="indefinite"/>
                            </p:stCondLst>
                          </p:cTn>
                        </p:par>
                        <p:par>
                          <p:cTn id="66" fill="hold" nodeType="afterGroup">
                            <p:stCondLst>
                              <p:cond delay="0"/>
                            </p:stCondLst>
                            <p:childTnLst>
                              <p:par>
                                <p:cTn id="67" presetID="10" presetClass="entr" presetSubtype="0" fill="hold" nodeType="clickEffect">
                                  <p:stCondLst>
                                    <p:cond delay="0"/>
                                  </p:stCondLst>
                                  <p:childTnLst>
                                    <p:set>
                                      <p:cBhvr>
                                        <p:cTn id="68" dur="1" fill="hold">
                                          <p:stCondLst>
                                            <p:cond delay="0"/>
                                          </p:stCondLst>
                                        </p:cTn>
                                        <p:tgtEl>
                                          <p:spTgt spid="16396"/>
                                        </p:tgtEl>
                                        <p:attrNameLst>
                                          <p:attrName>style.visibility</p:attrName>
                                        </p:attrNameLst>
                                      </p:cBhvr>
                                      <p:to>
                                        <p:strVal val="visible"/>
                                      </p:to>
                                    </p:set>
                                    <p:animEffect transition="in" filter="fade">
                                      <p:cBhvr>
                                        <p:cTn id="69" dur="500"/>
                                        <p:tgtEl>
                                          <p:spTgt spid="16396"/>
                                        </p:tgtEl>
                                      </p:cBhvr>
                                    </p:animEffect>
                                  </p:childTnLst>
                                </p:cTn>
                              </p:par>
                              <p:par>
                                <p:cTn id="70" presetID="10" presetClass="entr" presetSubtype="0" fill="hold" grpId="15" nodeType="withEffect">
                                  <p:stCondLst>
                                    <p:cond delay="0"/>
                                  </p:stCondLst>
                                  <p:childTnLst>
                                    <p:set>
                                      <p:cBhvr>
                                        <p:cTn id="71" dur="1" fill="hold">
                                          <p:stCondLst>
                                            <p:cond delay="0"/>
                                          </p:stCondLst>
                                        </p:cTn>
                                        <p:tgtEl>
                                          <p:spTgt spid="22"/>
                                        </p:tgtEl>
                                        <p:attrNameLst>
                                          <p:attrName>style.visibility</p:attrName>
                                        </p:attrNameLst>
                                      </p:cBhvr>
                                      <p:to>
                                        <p:strVal val="visible"/>
                                      </p:to>
                                    </p:set>
                                    <p:animEffect transition="in" filter="fade">
                                      <p:cBhvr>
                                        <p:cTn id="72" dur="500"/>
                                        <p:tgtEl>
                                          <p:spTgt spid="22"/>
                                        </p:tgtEl>
                                      </p:cBhvr>
                                    </p:animEffect>
                                  </p:childTnLst>
                                </p:cTn>
                              </p:par>
                            </p:childTnLst>
                          </p:cTn>
                        </p:par>
                        <p:par>
                          <p:cTn id="73" fill="hold" nodeType="withGroup">
                            <p:stCondLst>
                              <p:cond delay="500"/>
                            </p:stCondLst>
                            <p:childTnLst>
                              <p:par>
                                <p:cTn id="74" presetID="2" presetClass="entr" presetSubtype="2" fill="hold" grpId="11" nodeType="afterEffect">
                                  <p:childTnLst>
                                    <p:set>
                                      <p:cBhvr>
                                        <p:cTn id="75" dur="1" fill="hold">
                                          <p:stCondLst>
                                            <p:cond delay="0"/>
                                          </p:stCondLst>
                                        </p:cTn>
                                        <p:tgtEl>
                                          <p:spTgt spid="16401"/>
                                        </p:tgtEl>
                                        <p:attrNameLst>
                                          <p:attrName>style.visibility</p:attrName>
                                        </p:attrNameLst>
                                      </p:cBhvr>
                                      <p:to>
                                        <p:strVal val="visible"/>
                                      </p:to>
                                    </p:set>
                                    <p:anim calcmode="lin" valueType="num">
                                      <p:cBhvr additive="base">
                                        <p:cTn id="76" dur="500" fill="hold"/>
                                        <p:tgtEl>
                                          <p:spTgt spid="16401"/>
                                        </p:tgtEl>
                                        <p:attrNameLst>
                                          <p:attrName>ppt_x</p:attrName>
                                        </p:attrNameLst>
                                      </p:cBhvr>
                                      <p:tavLst>
                                        <p:tav tm="0">
                                          <p:val>
                                            <p:strVal val="1+#ppt_w/2"/>
                                          </p:val>
                                        </p:tav>
                                        <p:tav tm="100000">
                                          <p:val>
                                            <p:strVal val="#ppt_x"/>
                                          </p:val>
                                        </p:tav>
                                      </p:tavLst>
                                    </p:anim>
                                    <p:anim calcmode="lin" valueType="num">
                                      <p:cBhvr additive="base">
                                        <p:cTn id="77" dur="500" fill="hold"/>
                                        <p:tgtEl>
                                          <p:spTgt spid="16401"/>
                                        </p:tgtEl>
                                        <p:attrNameLst>
                                          <p:attrName>ppt_y</p:attrName>
                                        </p:attrNameLst>
                                      </p:cBhvr>
                                      <p:tavLst>
                                        <p:tav tm="0">
                                          <p:val>
                                            <p:strVal val="#ppt_y"/>
                                          </p:val>
                                        </p:tav>
                                        <p:tav tm="100000">
                                          <p:val>
                                            <p:strVal val="#ppt_y"/>
                                          </p:val>
                                        </p:tav>
                                      </p:tavLst>
                                    </p:anim>
                                  </p:childTnLst>
                                </p:cTn>
                              </p:par>
                            </p:childTnLst>
                          </p:cTn>
                        </p:par>
                      </p:childTnLst>
                    </p:cTn>
                  </p:par>
                  <p:par>
                    <p:cTn id="78" fill="hold" nodeType="clickPar">
                      <p:stCondLst>
                        <p:cond delay="indefinite"/>
                      </p:stCondLst>
                      <p:childTnLst>
                        <p:par>
                          <p:cTn id="79" fill="hold" nodeType="withGroup">
                            <p:stCondLst>
                              <p:cond delay="indefinite"/>
                            </p:stCondLst>
                          </p:cTn>
                        </p:par>
                        <p:par>
                          <p:cTn id="80" fill="hold" nodeType="afterGroup">
                            <p:stCondLst>
                              <p:cond delay="0"/>
                            </p:stCondLst>
                            <p:childTnLst>
                              <p:par>
                                <p:cTn id="81" presetID="10" presetClass="entr" presetSubtype="0" fill="hold" nodeType="clickEffect">
                                  <p:stCondLst>
                                    <p:cond delay="0"/>
                                  </p:stCondLst>
                                  <p:childTnLst>
                                    <p:set>
                                      <p:cBhvr>
                                        <p:cTn id="82" dur="1" fill="hold">
                                          <p:stCondLst>
                                            <p:cond delay="0"/>
                                          </p:stCondLst>
                                        </p:cTn>
                                        <p:tgtEl>
                                          <p:spTgt spid="16395"/>
                                        </p:tgtEl>
                                        <p:attrNameLst>
                                          <p:attrName>style.visibility</p:attrName>
                                        </p:attrNameLst>
                                      </p:cBhvr>
                                      <p:to>
                                        <p:strVal val="visible"/>
                                      </p:to>
                                    </p:set>
                                    <p:animEffect transition="in" filter="fade">
                                      <p:cBhvr>
                                        <p:cTn id="83" dur="500"/>
                                        <p:tgtEl>
                                          <p:spTgt spid="16395"/>
                                        </p:tgtEl>
                                      </p:cBhvr>
                                    </p:animEffect>
                                  </p:childTnLst>
                                </p:cTn>
                              </p:par>
                            </p:childTnLst>
                          </p:cTn>
                        </p:par>
                        <p:par>
                          <p:cTn id="84" fill="hold" nodeType="withGroup">
                            <p:stCondLst>
                              <p:cond delay="500"/>
                            </p:stCondLst>
                            <p:childTnLst>
                              <p:par>
                                <p:cTn id="85" presetID="10" presetClass="entr" presetSubtype="0" fill="hold" grpId="9" nodeType="afterEffect">
                                  <p:childTnLst>
                                    <p:set>
                                      <p:cBhvr>
                                        <p:cTn id="86" dur="1" fill="hold">
                                          <p:stCondLst>
                                            <p:cond delay="0"/>
                                          </p:stCondLst>
                                        </p:cTn>
                                        <p:tgtEl>
                                          <p:spTgt spid="16398"/>
                                        </p:tgtEl>
                                        <p:attrNameLst>
                                          <p:attrName>style.visibility</p:attrName>
                                        </p:attrNameLst>
                                      </p:cBhvr>
                                      <p:to>
                                        <p:strVal val="visible"/>
                                      </p:to>
                                    </p:set>
                                    <p:animEffect transition="in" filter="fade">
                                      <p:cBhvr>
                                        <p:cTn id="87" dur="500"/>
                                        <p:tgtEl>
                                          <p:spTgt spid="16398"/>
                                        </p:tgtEl>
                                      </p:cBhvr>
                                    </p:animEffect>
                                  </p:childTnLst>
                                </p:cTn>
                              </p:par>
                            </p:childTnLst>
                          </p:cTn>
                        </p:par>
                      </p:childTnLst>
                    </p:cTn>
                  </p:par>
                  <p:par>
                    <p:cTn id="88" fill="hold" nodeType="clickPar">
                      <p:stCondLst>
                        <p:cond delay="indefinite"/>
                      </p:stCondLst>
                      <p:childTnLst>
                        <p:par>
                          <p:cTn id="89" fill="hold" nodeType="withGroup">
                            <p:stCondLst>
                              <p:cond delay="indefinite"/>
                            </p:stCondLst>
                          </p:cTn>
                        </p:par>
                        <p:par>
                          <p:cTn id="90" fill="hold" nodeType="afterGroup">
                            <p:stCondLst>
                              <p:cond delay="0"/>
                            </p:stCondLst>
                            <p:childTnLst>
                              <p:par>
                                <p:cTn id="91" presetID="2" presetClass="entr" presetSubtype="3" fill="hold" grpId="12" nodeType="clickEffect">
                                  <p:stCondLst>
                                    <p:cond delay="0"/>
                                  </p:stCondLst>
                                  <p:childTnLst>
                                    <p:set>
                                      <p:cBhvr>
                                        <p:cTn id="92" dur="1" fill="hold">
                                          <p:stCondLst>
                                            <p:cond delay="0"/>
                                          </p:stCondLst>
                                        </p:cTn>
                                        <p:tgtEl>
                                          <p:spTgt spid="16403"/>
                                        </p:tgtEl>
                                        <p:attrNameLst>
                                          <p:attrName>style.visibility</p:attrName>
                                        </p:attrNameLst>
                                      </p:cBhvr>
                                      <p:to>
                                        <p:strVal val="visible"/>
                                      </p:to>
                                    </p:set>
                                    <p:anim calcmode="lin" valueType="num">
                                      <p:cBhvr additive="base">
                                        <p:cTn id="93" dur="500" fill="hold"/>
                                        <p:tgtEl>
                                          <p:spTgt spid="16403"/>
                                        </p:tgtEl>
                                        <p:attrNameLst>
                                          <p:attrName>ppt_x</p:attrName>
                                        </p:attrNameLst>
                                      </p:cBhvr>
                                      <p:tavLst>
                                        <p:tav tm="0">
                                          <p:val>
                                            <p:strVal val="1+#ppt_w/2"/>
                                          </p:val>
                                        </p:tav>
                                        <p:tav tm="100000">
                                          <p:val>
                                            <p:strVal val="#ppt_x"/>
                                          </p:val>
                                        </p:tav>
                                      </p:tavLst>
                                    </p:anim>
                                    <p:anim calcmode="lin" valueType="num">
                                      <p:cBhvr additive="base">
                                        <p:cTn id="94" dur="500" fill="hold"/>
                                        <p:tgtEl>
                                          <p:spTgt spid="16403"/>
                                        </p:tgtEl>
                                        <p:attrNameLst>
                                          <p:attrName>ppt_y</p:attrName>
                                        </p:attrNameLst>
                                      </p:cBhvr>
                                      <p:tavLst>
                                        <p:tav tm="0">
                                          <p:val>
                                            <p:strVal val="0-#ppt_h/2"/>
                                          </p:val>
                                        </p:tav>
                                        <p:tav tm="100000">
                                          <p:val>
                                            <p:strVal val="#ppt_y"/>
                                          </p:val>
                                        </p:tav>
                                      </p:tavLst>
                                    </p:anim>
                                  </p:childTnLst>
                                </p:cTn>
                              </p:par>
                            </p:childTnLst>
                          </p:cTn>
                        </p:par>
                        <p:par>
                          <p:cTn id="95" fill="hold" nodeType="withGroup">
                            <p:stCondLst>
                              <p:cond delay="500"/>
                            </p:stCondLst>
                            <p:childTnLst>
                              <p:par>
                                <p:cTn id="96" presetID="2" presetClass="entr" presetSubtype="2" fill="hold" grpId="13" nodeType="afterEffect">
                                  <p:childTnLst>
                                    <p:set>
                                      <p:cBhvr>
                                        <p:cTn id="97" dur="1" fill="hold">
                                          <p:stCondLst>
                                            <p:cond delay="0"/>
                                          </p:stCondLst>
                                        </p:cTn>
                                        <p:tgtEl>
                                          <p:spTgt spid="16404"/>
                                        </p:tgtEl>
                                        <p:attrNameLst>
                                          <p:attrName>style.visibility</p:attrName>
                                        </p:attrNameLst>
                                      </p:cBhvr>
                                      <p:to>
                                        <p:strVal val="visible"/>
                                      </p:to>
                                    </p:set>
                                    <p:anim calcmode="lin" valueType="num">
                                      <p:cBhvr additive="base">
                                        <p:cTn id="98" dur="500" fill="hold"/>
                                        <p:tgtEl>
                                          <p:spTgt spid="16404"/>
                                        </p:tgtEl>
                                        <p:attrNameLst>
                                          <p:attrName>ppt_x</p:attrName>
                                        </p:attrNameLst>
                                      </p:cBhvr>
                                      <p:tavLst>
                                        <p:tav tm="0">
                                          <p:val>
                                            <p:strVal val="1+#ppt_w/2"/>
                                          </p:val>
                                        </p:tav>
                                        <p:tav tm="100000">
                                          <p:val>
                                            <p:strVal val="#ppt_x"/>
                                          </p:val>
                                        </p:tav>
                                      </p:tavLst>
                                    </p:anim>
                                    <p:anim calcmode="lin" valueType="num">
                                      <p:cBhvr additive="base">
                                        <p:cTn id="99" dur="500" fill="hold"/>
                                        <p:tgtEl>
                                          <p:spTgt spid="16404"/>
                                        </p:tgtEl>
                                        <p:attrNameLst>
                                          <p:attrName>ppt_y</p:attrName>
                                        </p:attrNameLst>
                                      </p:cBhvr>
                                      <p:tavLst>
                                        <p:tav tm="0">
                                          <p:val>
                                            <p:strVal val="#ppt_y"/>
                                          </p:val>
                                        </p:tav>
                                        <p:tav tm="100000">
                                          <p:val>
                                            <p:strVal val="#ppt_y"/>
                                          </p:val>
                                        </p:tav>
                                      </p:tavLst>
                                    </p:anim>
                                  </p:childTnLst>
                                </p:cTn>
                              </p:par>
                            </p:childTnLst>
                          </p:cTn>
                        </p:par>
                        <p:par>
                          <p:cTn id="100" fill="hold" nodeType="withGroup">
                            <p:stCondLst>
                              <p:cond delay="1000"/>
                            </p:stCondLst>
                            <p:childTnLst>
                              <p:par>
                                <p:cTn id="101" presetID="2" presetClass="entr" presetSubtype="4" fill="hold" grpId="14" nodeType="afterEffect">
                                  <p:childTnLst>
                                    <p:set>
                                      <p:cBhvr>
                                        <p:cTn id="102" dur="1" fill="hold">
                                          <p:stCondLst>
                                            <p:cond delay="0"/>
                                          </p:stCondLst>
                                        </p:cTn>
                                        <p:tgtEl>
                                          <p:spTgt spid="16405"/>
                                        </p:tgtEl>
                                        <p:attrNameLst>
                                          <p:attrName>style.visibility</p:attrName>
                                        </p:attrNameLst>
                                      </p:cBhvr>
                                      <p:to>
                                        <p:strVal val="visible"/>
                                      </p:to>
                                    </p:set>
                                    <p:anim calcmode="lin" valueType="num">
                                      <p:cBhvr additive="base">
                                        <p:cTn id="103" dur="500" fill="hold"/>
                                        <p:tgtEl>
                                          <p:spTgt spid="16405"/>
                                        </p:tgtEl>
                                        <p:attrNameLst>
                                          <p:attrName>ppt_x</p:attrName>
                                        </p:attrNameLst>
                                      </p:cBhvr>
                                      <p:tavLst>
                                        <p:tav tm="0">
                                          <p:val>
                                            <p:strVal val="#ppt_x"/>
                                          </p:val>
                                        </p:tav>
                                        <p:tav tm="100000">
                                          <p:val>
                                            <p:strVal val="#ppt_x"/>
                                          </p:val>
                                        </p:tav>
                                      </p:tavLst>
                                    </p:anim>
                                    <p:anim calcmode="lin" valueType="num">
                                      <p:cBhvr additive="base">
                                        <p:cTn id="104" dur="500" fill="hold"/>
                                        <p:tgtEl>
                                          <p:spTgt spid="1640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 grpId="0" animBg="1"/>
      <p:bldP spid="16387" grpId="1" animBg="1"/>
      <p:bldP spid="16388" grpId="2" animBg="1"/>
      <p:bldP spid="16389" grpId="3" animBg="1"/>
      <p:bldP spid="16390" grpId="4" animBg="1"/>
      <p:bldP spid="16391" grpId="5"/>
      <p:bldP spid="16392" grpId="6"/>
      <p:bldP spid="16393" grpId="7"/>
      <p:bldP spid="16397" grpId="8" animBg="1"/>
      <p:bldP spid="16398" grpId="9" animBg="1"/>
      <p:bldP spid="16399" grpId="10"/>
      <p:bldP spid="16401" grpId="11"/>
      <p:bldP spid="16403" grpId="12"/>
      <p:bldP spid="16404" grpId="13"/>
      <p:bldP spid="16405" grpId="14"/>
      <p:bldP spid="22" grpId="15"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79512" y="69055"/>
            <a:ext cx="7886700" cy="1325563"/>
          </a:xfrm>
        </p:spPr>
        <p:txBody>
          <a:bodyPr>
            <a:normAutofit/>
          </a:bodyPr>
          <a:lstStyle/>
          <a:p>
            <a:r>
              <a:rPr lang="zh-CN" altLang="en-US" sz="3700" b="1">
                <a:solidFill>
                  <a:srgbClr val="FF0000"/>
                </a:solidFill>
                <a:latin typeface="微软雅黑"/>
                <a:ea typeface="微软雅黑" charset="-122"/>
                <a:cs typeface="+mn-cs"/>
              </a:rPr>
              <a:t>读原文，明确主旨思路</a:t>
            </a:r>
            <a:r>
              <a:rPr lang="en-US" altLang="zh-CN" sz="3200" b="1">
                <a:solidFill>
                  <a:srgbClr val="FF0000"/>
                </a:solidFill>
                <a:uFillTx/>
                <a:latin typeface="Arial" pitchFamily="34" charset="0"/>
              </a:rPr>
              <a:t/>
            </a:r>
            <a:br>
              <a:rPr lang="en-US" altLang="zh-CN" sz="3200" b="1">
                <a:solidFill>
                  <a:srgbClr val="FF0000"/>
                </a:solidFill>
                <a:uFillTx/>
                <a:latin typeface="Arial" pitchFamily="34" charset="0"/>
              </a:rPr>
            </a:br>
            <a:endParaRPr lang="en-US" altLang="zh-CN" sz="3200" b="1">
              <a:solidFill>
                <a:srgbClr val="FF0000"/>
              </a:solidFill>
              <a:uFillTx/>
              <a:latin typeface="Arial" pitchFamily="34" charset="0"/>
            </a:endParaRPr>
          </a:p>
        </p:txBody>
      </p:sp>
      <p:sp>
        <p:nvSpPr>
          <p:cNvPr id="3" name="内容占位符 2"/>
          <p:cNvSpPr>
            <a:spLocks noGrp="1"/>
          </p:cNvSpPr>
          <p:nvPr>
            <p:ph idx="1"/>
          </p:nvPr>
        </p:nvSpPr>
        <p:spPr>
          <a:xfrm>
            <a:off x="457200" y="1700808"/>
            <a:ext cx="8229600" cy="4840303"/>
          </a:xfrm>
        </p:spPr>
        <p:txBody>
          <a:bodyPr/>
          <a:lstStyle/>
          <a:p>
            <a:pPr>
              <a:lnSpc>
                <a:spcPct val="150000"/>
              </a:lnSpc>
              <a:buNone/>
            </a:pPr>
            <a:r>
              <a:rPr lang="zh-CN" altLang="en-US"/>
              <a:t>        </a:t>
            </a:r>
            <a:r>
              <a:rPr lang="zh-CN" altLang="en-US">
                <a:latin typeface="宋体" pitchFamily="2" charset="-122"/>
                <a:ea typeface="宋体" pitchFamily="2" charset="-122"/>
              </a:rPr>
              <a:t> </a:t>
            </a:r>
            <a:r>
              <a:rPr lang="zh-CN" altLang="en-US" sz="3600">
                <a:latin typeface="宋体" pitchFamily="2" charset="-122"/>
                <a:ea typeface="宋体" pitchFamily="2" charset="-122"/>
              </a:rPr>
              <a:t>用</a:t>
            </a:r>
            <a:r>
              <a:rPr lang="en-US" altLang="zh-CN" sz="3600">
                <a:latin typeface="宋体" pitchFamily="2" charset="-122"/>
                <a:ea typeface="宋体" pitchFamily="2" charset="-122"/>
              </a:rPr>
              <a:t>2</a:t>
            </a:r>
            <a:r>
              <a:rPr lang="zh-CN" altLang="en-US" sz="3600">
                <a:latin typeface="宋体" pitchFamily="2" charset="-122"/>
                <a:ea typeface="宋体" pitchFamily="2" charset="-122"/>
              </a:rPr>
              <a:t>到</a:t>
            </a:r>
            <a:r>
              <a:rPr lang="en-US" altLang="zh-CN" sz="3600">
                <a:latin typeface="宋体" pitchFamily="2" charset="-122"/>
                <a:ea typeface="宋体" pitchFamily="2" charset="-122"/>
              </a:rPr>
              <a:t>3</a:t>
            </a:r>
            <a:r>
              <a:rPr lang="zh-CN" altLang="en-US" sz="3600">
                <a:latin typeface="宋体" pitchFamily="2" charset="-122"/>
                <a:ea typeface="宋体" pitchFamily="2" charset="-122"/>
              </a:rPr>
              <a:t>分钟快速</a:t>
            </a:r>
            <a:r>
              <a:rPr lang="zh-CN" altLang="en-US" sz="3600" kern="1700">
                <a:latin typeface="宋体" pitchFamily="2" charset="-122"/>
                <a:ea typeface="宋体" pitchFamily="2" charset="-122"/>
              </a:rPr>
              <a:t>阅读文本，首先要</a:t>
            </a:r>
            <a:r>
              <a:rPr lang="zh-CN" altLang="en-US" sz="3600" kern="1700">
                <a:latin typeface="宋体" pitchFamily="2" charset="-122"/>
                <a:ea typeface="宋体" pitchFamily="2" charset="-122"/>
                <a:sym typeface="+mn-ea"/>
              </a:rPr>
              <a:t>明确论述的对象，</a:t>
            </a:r>
            <a:r>
              <a:rPr lang="zh-CN" altLang="en-US" sz="3600" kern="1700">
                <a:latin typeface="宋体" pitchFamily="2" charset="-122"/>
                <a:ea typeface="宋体" pitchFamily="2" charset="-122"/>
              </a:rPr>
              <a:t>了解各段的主要内容，</a:t>
            </a:r>
            <a:r>
              <a:rPr lang="zh-CN" altLang="en-US" sz="3600">
                <a:latin typeface="宋体" pitchFamily="2" charset="-122"/>
                <a:ea typeface="宋体" pitchFamily="2" charset="-122"/>
                <a:sym typeface="+mn-ea"/>
              </a:rPr>
              <a:t>明确文本的主旨思路。</a:t>
            </a:r>
            <a:r>
              <a:rPr lang="en-US" altLang="zh-CN" sz="3600">
                <a:latin typeface="宋体" pitchFamily="2" charset="-122"/>
                <a:ea typeface="宋体" pitchFamily="2" charset="-122"/>
                <a:sym typeface="+mn-ea"/>
              </a:rPr>
              <a:t/>
            </a:r>
            <a:br>
              <a:rPr lang="en-US" altLang="zh-CN" sz="3600">
                <a:latin typeface="宋体" pitchFamily="2" charset="-122"/>
                <a:ea typeface="宋体" pitchFamily="2" charset="-122"/>
                <a:sym typeface="+mn-ea"/>
              </a:rPr>
            </a:br>
            <a:r>
              <a:rPr lang="en-US" altLang="zh-CN" sz="3600">
                <a:latin typeface="Arial" pitchFamily="34" charset="0"/>
                <a:sym typeface="+mn-ea"/>
              </a:rPr>
              <a:t>    </a:t>
            </a:r>
            <a:endParaRPr lang="zh-CN" altLang="en-US"/>
          </a:p>
        </p:txBody>
      </p:sp>
    </p:spTree>
  </p:cSld>
  <p:clrMapOvr>
    <a:masterClrMapping/>
  </p:clrMapOvr>
  <p:transition spd="slow">
    <p:push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18255"/>
            <a:ext cx="7886700" cy="1325563"/>
          </a:xfrm>
        </p:spPr>
        <p:txBody>
          <a:bodyPr>
            <a:normAutofit/>
          </a:bodyPr>
          <a:lstStyle/>
          <a:p>
            <a:r>
              <a:rPr lang="zh-CN" altLang="en-US" sz="3700" b="1">
                <a:solidFill>
                  <a:srgbClr val="FF0000"/>
                </a:solidFill>
                <a:latin typeface="微软雅黑"/>
                <a:ea typeface="微软雅黑" charset="-122"/>
                <a:cs typeface="+mn-cs"/>
              </a:rPr>
              <a:t>审题干</a:t>
            </a:r>
            <a:r>
              <a:rPr lang="en-US" altLang="zh-CN" sz="3700" b="1">
                <a:solidFill>
                  <a:srgbClr val="FF0000"/>
                </a:solidFill>
                <a:latin typeface="微软雅黑"/>
                <a:ea typeface="微软雅黑" charset="-122"/>
                <a:cs typeface="+mn-cs"/>
              </a:rPr>
              <a:t>:</a:t>
            </a:r>
            <a:r>
              <a:rPr lang="zh-CN" altLang="en-US" sz="3700" b="1">
                <a:solidFill>
                  <a:srgbClr val="FF0000"/>
                </a:solidFill>
                <a:latin typeface="微软雅黑"/>
                <a:ea typeface="微软雅黑" charset="-122"/>
                <a:cs typeface="+mn-cs"/>
              </a:rPr>
              <a:t>明确考查重点和阅读的区间</a:t>
            </a:r>
          </a:p>
        </p:txBody>
      </p:sp>
      <p:sp>
        <p:nvSpPr>
          <p:cNvPr id="3" name="内容占位符 2"/>
          <p:cNvSpPr>
            <a:spLocks noGrp="1"/>
          </p:cNvSpPr>
          <p:nvPr>
            <p:ph idx="1"/>
          </p:nvPr>
        </p:nvSpPr>
        <p:spPr>
          <a:xfrm>
            <a:off x="539552" y="1342425"/>
            <a:ext cx="7886700" cy="4351338"/>
          </a:xfrm>
        </p:spPr>
        <p:txBody>
          <a:bodyPr>
            <a:noAutofit/>
          </a:bodyPr>
          <a:lstStyle/>
          <a:p>
            <a:pPr marL="0" indent="0">
              <a:lnSpc>
                <a:spcPct val="150000"/>
              </a:lnSpc>
              <a:buNone/>
            </a:pPr>
            <a:r>
              <a:rPr lang="en-US" altLang="zh-CN">
                <a:latin typeface="宋体" pitchFamily="2" charset="-122"/>
                <a:ea typeface="宋体" pitchFamily="2" charset="-122"/>
              </a:rPr>
              <a:t>    (1)</a:t>
            </a:r>
            <a:r>
              <a:rPr lang="zh-CN" altLang="en-US">
                <a:latin typeface="宋体" pitchFamily="2" charset="-122"/>
                <a:ea typeface="宋体" pitchFamily="2" charset="-122"/>
              </a:rPr>
              <a:t>、题干中出现“对</a:t>
            </a:r>
            <a:r>
              <a:rPr lang="en-US" altLang="zh-CN">
                <a:latin typeface="宋体" pitchFamily="2" charset="-122"/>
                <a:ea typeface="宋体" pitchFamily="2" charset="-122"/>
              </a:rPr>
              <a:t>×××’</a:t>
            </a:r>
            <a:r>
              <a:rPr lang="zh-CN" altLang="en-US">
                <a:latin typeface="宋体" pitchFamily="2" charset="-122"/>
                <a:ea typeface="宋体" pitchFamily="2" charset="-122"/>
              </a:rPr>
              <a:t>的理解，正确</a:t>
            </a:r>
            <a:r>
              <a:rPr lang="en-US" altLang="zh-CN">
                <a:latin typeface="宋体" pitchFamily="2" charset="-122"/>
                <a:ea typeface="宋体" pitchFamily="2" charset="-122"/>
              </a:rPr>
              <a:t>(</a:t>
            </a:r>
            <a:r>
              <a:rPr lang="zh-CN" altLang="en-US">
                <a:latin typeface="宋体" pitchFamily="2" charset="-122"/>
                <a:ea typeface="宋体" pitchFamily="2" charset="-122"/>
              </a:rPr>
              <a:t>或不正确</a:t>
            </a:r>
            <a:r>
              <a:rPr lang="en-US" altLang="zh-CN">
                <a:latin typeface="宋体" pitchFamily="2" charset="-122"/>
                <a:ea typeface="宋体" pitchFamily="2" charset="-122"/>
              </a:rPr>
              <a:t>)</a:t>
            </a:r>
            <a:r>
              <a:rPr lang="zh-CN" altLang="en-US">
                <a:latin typeface="宋体" pitchFamily="2" charset="-122"/>
                <a:ea typeface="宋体" pitchFamily="2" charset="-122"/>
              </a:rPr>
              <a:t>的一项”用语时，表明是对重要概念、句子的考查，暗示了筛选信息可能集中在某一段中。</a:t>
            </a:r>
          </a:p>
          <a:p>
            <a:pPr marL="0" indent="0">
              <a:lnSpc>
                <a:spcPct val="150000"/>
              </a:lnSpc>
              <a:buNone/>
            </a:pPr>
            <a:r>
              <a:rPr lang="zh-CN" altLang="en-US">
                <a:latin typeface="宋体" pitchFamily="2" charset="-122"/>
                <a:ea typeface="宋体" pitchFamily="2" charset="-122"/>
              </a:rPr>
              <a:t>    </a:t>
            </a:r>
            <a:r>
              <a:rPr lang="en-US" altLang="zh-CN">
                <a:latin typeface="宋体" pitchFamily="2" charset="-122"/>
                <a:ea typeface="宋体" pitchFamily="2" charset="-122"/>
              </a:rPr>
              <a:t>(2)</a:t>
            </a:r>
            <a:r>
              <a:rPr lang="zh-CN" altLang="en-US">
                <a:latin typeface="宋体" pitchFamily="2" charset="-122"/>
                <a:ea typeface="宋体" pitchFamily="2" charset="-122"/>
              </a:rPr>
              <a:t>、题干中出现“对文章内容的理解，正确</a:t>
            </a:r>
            <a:r>
              <a:rPr lang="en-US" altLang="zh-CN">
                <a:latin typeface="宋体" pitchFamily="2" charset="-122"/>
                <a:ea typeface="宋体" pitchFamily="2" charset="-122"/>
              </a:rPr>
              <a:t>(</a:t>
            </a:r>
            <a:r>
              <a:rPr lang="zh-CN" altLang="en-US">
                <a:latin typeface="宋体" pitchFamily="2" charset="-122"/>
                <a:ea typeface="宋体" pitchFamily="2" charset="-122"/>
              </a:rPr>
              <a:t>或不正确</a:t>
            </a:r>
            <a:r>
              <a:rPr lang="en-US" altLang="zh-CN">
                <a:latin typeface="宋体" pitchFamily="2" charset="-122"/>
                <a:ea typeface="宋体" pitchFamily="2" charset="-122"/>
              </a:rPr>
              <a:t>)</a:t>
            </a:r>
            <a:r>
              <a:rPr lang="zh-CN" altLang="en-US">
                <a:latin typeface="宋体" pitchFamily="2" charset="-122"/>
                <a:ea typeface="宋体" pitchFamily="2" charset="-122"/>
              </a:rPr>
              <a:t>的一项”用语时，表明是在考查信息的筛选和整合，此时筛选区间不是固定在某一段落中，而是要注重对全文的</a:t>
            </a:r>
            <a:r>
              <a:rPr lang="zh-CN" altLang="en-US">
                <a:latin typeface="宋体" pitchFamily="2" charset="-122"/>
                <a:ea typeface="宋体" pitchFamily="2" charset="-122"/>
                <a:sym typeface="+mn-ea"/>
              </a:rPr>
              <a:t>筛选</a:t>
            </a:r>
            <a:r>
              <a:rPr lang="zh-CN" altLang="en-US">
                <a:latin typeface="宋体" pitchFamily="2" charset="-122"/>
                <a:ea typeface="宋体" pitchFamily="2" charset="-122"/>
              </a:rPr>
              <a:t>。</a:t>
            </a:r>
          </a:p>
        </p:txBody>
      </p:sp>
    </p:spTree>
  </p:cSld>
  <p:clrMapOvr>
    <a:masterClrMapping/>
  </p:clrMapOvr>
  <p:transition spd="slow">
    <p:push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indefinite"/>
                            </p:stCondLst>
                          </p:cTn>
                        </p:par>
                        <p:par>
                          <p:cTn id="12" fill="hold" nodeType="afterGroup">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1000"/>
                                        <p:tgtEl>
                                          <p:spTgt spid="3">
                                            <p:txEl>
                                              <p:pRg st="1" end="1"/>
                                            </p:txEl>
                                          </p:spTgt>
                                        </p:tgtEl>
                                      </p:cBhvr>
                                    </p:animEffect>
                                    <p:anim calcmode="lin" valueType="num">
                                      <p:cBhvr>
                                        <p:cTn id="16"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tags/tag1.xml><?xml version="1.0" encoding="utf-8"?>
<p:tagLst xmlns:a="http://schemas.openxmlformats.org/drawingml/2006/main" xmlns:r="http://schemas.openxmlformats.org/officeDocument/2006/relationships" xmlns:p="http://schemas.openxmlformats.org/presentationml/2006/main">
  <p:tag name="AS_NET" val="4.0.30319.42000"/>
  <p:tag name="AS_OS" val="Unix 3.10 unknown"/>
  <p:tag name="AS_RELEASE_DATE" val="2017.06.20"/>
  <p:tag name="AS_TITLE" val="Aspose.Slides for Java"/>
  <p:tag name="AS_VERSION" val="17.6"/>
</p:tagLst>
</file>

<file path=ppt/theme/theme1.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charset="0"/>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2494</Words>
  <Application>Microsoft Office PowerPoint</Application>
  <PresentationFormat>全屏显示(4:3)</PresentationFormat>
  <Paragraphs>163</Paragraphs>
  <Slides>27</Slides>
  <Notes>0</Notes>
  <HiddenSlides>0</HiddenSlides>
  <MMClips>0</MMClips>
  <ScaleCrop>false</ScaleCrop>
  <HeadingPairs>
    <vt:vector size="4" baseType="variant">
      <vt:variant>
        <vt:lpstr>主题</vt:lpstr>
      </vt:variant>
      <vt:variant>
        <vt:i4>1</vt:i4>
      </vt:variant>
      <vt:variant>
        <vt:lpstr>幻灯片标题</vt:lpstr>
      </vt:variant>
      <vt:variant>
        <vt:i4>27</vt:i4>
      </vt:variant>
    </vt:vector>
  </HeadingPairs>
  <TitlesOfParts>
    <vt:vector size="28" baseType="lpstr">
      <vt:lpstr>Office Theme</vt:lpstr>
      <vt:lpstr>PowerPoint 演示文稿</vt:lpstr>
      <vt:lpstr>专题复习的情况交流</vt:lpstr>
      <vt:lpstr>PowerPoint 演示文稿</vt:lpstr>
      <vt:lpstr>PowerPoint 演示文稿</vt:lpstr>
      <vt:lpstr>PowerPoint 演示文稿</vt:lpstr>
      <vt:lpstr>PowerPoint 演示文稿</vt:lpstr>
      <vt:lpstr>PowerPoint 演示文稿</vt:lpstr>
      <vt:lpstr>读原文，明确主旨思路 </vt:lpstr>
      <vt:lpstr>审题干:明确考查重点和阅读的区间</vt:lpstr>
      <vt:lpstr> 读选项，找依据</vt:lpstr>
      <vt:lpstr>比对：强化阅读理解的关键  比较选项与原文之间的意思是否相同。</vt:lpstr>
      <vt:lpstr> 比对的重点在于：</vt:lpstr>
      <vt:lpstr>(1)、 比对细节</vt:lpstr>
      <vt:lpstr>  (2)比对关系  </vt:lpstr>
      <vt:lpstr>PowerPoint 演示文稿</vt:lpstr>
      <vt:lpstr>(3)比对结论</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rbm.xkw.com</dc:creator>
  <cp:lastModifiedBy>hj</cp:lastModifiedBy>
  <cp:revision>2</cp:revision>
  <cp:lastPrinted>2020-10-20T15:33:43Z</cp:lastPrinted>
  <dcterms:created xsi:type="dcterms:W3CDTF">2020-10-20T15:33:43Z</dcterms:created>
  <dcterms:modified xsi:type="dcterms:W3CDTF">2021-01-02T09:10:24Z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