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</p:sldMasterIdLst>
  <p:notesMasterIdLst>
    <p:notesMasterId r:id="rId38"/>
  </p:notesMasterIdLst>
  <p:sldIdLst>
    <p:sldId id="276" r:id="rId5"/>
    <p:sldId id="360" r:id="rId6"/>
    <p:sldId id="361" r:id="rId7"/>
    <p:sldId id="362" r:id="rId8"/>
    <p:sldId id="363" r:id="rId9"/>
    <p:sldId id="364" r:id="rId10"/>
    <p:sldId id="370" r:id="rId11"/>
    <p:sldId id="336" r:id="rId12"/>
    <p:sldId id="288" r:id="rId13"/>
    <p:sldId id="397" r:id="rId14"/>
    <p:sldId id="334" r:id="rId15"/>
    <p:sldId id="333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12" r:id="rId25"/>
    <p:sldId id="414" r:id="rId26"/>
    <p:sldId id="423" r:id="rId27"/>
    <p:sldId id="415" r:id="rId28"/>
    <p:sldId id="421" r:id="rId29"/>
    <p:sldId id="416" r:id="rId30"/>
    <p:sldId id="417" r:id="rId31"/>
    <p:sldId id="418" r:id="rId32"/>
    <p:sldId id="419" r:id="rId33"/>
    <p:sldId id="420" r:id="rId34"/>
    <p:sldId id="373" r:id="rId35"/>
    <p:sldId id="395" r:id="rId36"/>
    <p:sldId id="337" r:id="rId3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." initials=".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333FF"/>
    <a:srgbClr val="FFFFCC"/>
    <a:srgbClr val="FF00FF"/>
    <a:srgbClr val="FF3300"/>
    <a:srgbClr val="CCFFCC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1242" y="-84"/>
      </p:cViewPr>
      <p:guideLst>
        <p:guide orient="horz" pos="2171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39" Type="http://schemas.openxmlformats.org/officeDocument/2006/relationships/presProps" Target="presProps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6" name="幻灯片图像占位符 12291"/>
          <p:cNvSpPr>
            <a:spLocks noGrp="1" noRo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2293" name="文本占位符 12292"/>
          <p:cNvSpPr>
            <a:spLocks noGrp="1" noRot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sym typeface="Arial" panose="020B0604020202020204" pitchFamily="34" charset="0"/>
              </a:rPr>
            </a:fld>
            <a:endParaRPr lang="zh-CN" altLang="en-US" sz="1400" dirty="0"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sym typeface="Arial" panose="020B0604020202020204" pitchFamily="34" charset="0"/>
              </a:rPr>
            </a:fld>
            <a:endParaRPr lang="zh-CN" altLang="en-US" sz="1400" dirty="0"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126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126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268" name="日期占位符 1126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image" Target="../media/image13.GIF"/><Relationship Id="rId3" Type="http://schemas.openxmlformats.org/officeDocument/2006/relationships/image" Target="../media/image12.png"/><Relationship Id="rId2" Type="http://schemas.microsoft.com/office/2007/relationships/media" Target="file:///H:\1\&#29483;&#21483;&#22768;.WAV" TargetMode="External"/><Relationship Id="rId1" Type="http://schemas.openxmlformats.org/officeDocument/2006/relationships/audio" Target="file:///H:\1\&#29483;&#21483;&#22768;.WA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内容占位符 13313" descr="图片1"/>
          <p:cNvPicPr>
            <a:picLocks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179513"/>
            <a:ext cx="4679950" cy="4930775"/>
          </a:xfrm>
          <a:ln w="101600">
            <a:solidFill>
              <a:srgbClr val="0000FF">
                <a:alpha val="100000"/>
              </a:srgbClr>
            </a:solidFill>
            <a:miter lim="800000"/>
            <a:headEnd/>
            <a:tailEnd/>
          </a:ln>
        </p:spPr>
      </p:pic>
      <p:sp>
        <p:nvSpPr>
          <p:cNvPr id="13315" name="矩形 13314"/>
          <p:cNvSpPr>
            <a:spLocks noChangeArrowheads="1" noChangeShapeType="1" noTextEdit="1"/>
          </p:cNvSpPr>
          <p:nvPr/>
        </p:nvSpPr>
        <p:spPr bwMode="auto">
          <a:xfrm>
            <a:off x="6372225" y="1484313"/>
            <a:ext cx="1584325" cy="1584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Left"/>
              <a:lightRig rig="legacyFlat2" dir="t"/>
            </a:scene3d>
            <a:sp3d extrusionH="176200" prstMaterial="legacyPlastic">
              <a:extrusionClr>
                <a:schemeClr val="bg1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gradFill rotWithShape="1">
                  <a:gsLst>
                    <a:gs pos="0">
                      <a:srgbClr val="4D0808">
                        <a:alpha val="92999"/>
                      </a:srgbClr>
                    </a:gs>
                    <a:gs pos="15000">
                      <a:srgbClr val="FF0300">
                        <a:alpha val="95099"/>
                      </a:srgbClr>
                    </a:gs>
                    <a:gs pos="27500">
                      <a:srgbClr val="FF7A00">
                        <a:alpha val="96850"/>
                      </a:srgbClr>
                    </a:gs>
                    <a:gs pos="50000">
                      <a:srgbClr val="FFF200"/>
                    </a:gs>
                    <a:gs pos="72500">
                      <a:srgbClr val="FF7A00">
                        <a:alpha val="96850"/>
                      </a:srgbClr>
                    </a:gs>
                    <a:gs pos="85000">
                      <a:srgbClr val="FF0300">
                        <a:alpha val="95099"/>
                      </a:srgbClr>
                    </a:gs>
                    <a:gs pos="100000">
                      <a:srgbClr val="4D0808">
                        <a:alpha val="92999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华文新魏"/>
                <a:ea typeface="宋体" panose="02010600030101010101" pitchFamily="2" charset="-122"/>
                <a:cs typeface="+mn-cs"/>
              </a:rPr>
              <a:t>猫</a:t>
            </a:r>
            <a:endParaRPr kumimoji="0" lang="zh-CN" altLang="en-US" sz="3600" b="0" i="0" u="none" strike="noStrike" kern="1200" cap="none" spc="0" normalizeH="0" baseline="0" noProof="0" smtClean="0">
              <a:ln>
                <a:noFill/>
              </a:ln>
              <a:gradFill rotWithShape="1">
                <a:gsLst>
                  <a:gs pos="0">
                    <a:srgbClr val="4D0808">
                      <a:alpha val="92999"/>
                    </a:srgbClr>
                  </a:gs>
                  <a:gs pos="15000">
                    <a:srgbClr val="FF0300">
                      <a:alpha val="95099"/>
                    </a:srgbClr>
                  </a:gs>
                  <a:gs pos="27500">
                    <a:srgbClr val="FF7A00">
                      <a:alpha val="96850"/>
                    </a:srgbClr>
                  </a:gs>
                  <a:gs pos="50000">
                    <a:srgbClr val="FFF200"/>
                  </a:gs>
                  <a:gs pos="72500">
                    <a:srgbClr val="FF7A00">
                      <a:alpha val="96850"/>
                    </a:srgbClr>
                  </a:gs>
                  <a:gs pos="85000">
                    <a:srgbClr val="FF0300">
                      <a:alpha val="95099"/>
                    </a:srgbClr>
                  </a:gs>
                  <a:gs pos="100000">
                    <a:srgbClr val="4D0808">
                      <a:alpha val="92999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华文新魏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6481763" y="3644900"/>
            <a:ext cx="1835150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en-US" altLang="en-US" sz="3200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隶书" pitchFamily="1" charset="-122"/>
              </a:rPr>
              <a:t>郑振铎</a:t>
            </a:r>
            <a:endParaRPr lang="en-US" altLang="en-US" sz="3200" b="1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ea typeface="隶书" pitchFamily="1" charset="-122"/>
            </a:endParaRPr>
          </a:p>
        </p:txBody>
      </p:sp>
      <p:sp>
        <p:nvSpPr>
          <p:cNvPr id="3079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eaLnBrk="1" hangingPunct="1"/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1" name="图片 17410" descr="素色背景"/>
          <p:cNvPicPr>
            <a:picLocks noChangeAspect="1"/>
          </p:cNvPicPr>
          <p:nvPr/>
        </p:nvPicPr>
        <p:blipFill>
          <a:blip r:embed="rId1">
            <a:lum bright="23999" contrast="-24001"/>
          </a:blip>
          <a:stretch>
            <a:fillRect/>
          </a:stretch>
        </p:blipFill>
        <p:spPr>
          <a:xfrm>
            <a:off x="-539750" y="-458787"/>
            <a:ext cx="11233150" cy="834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整体感知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4000"/>
              <a:t>       </a:t>
            </a:r>
            <a:r>
              <a:rPr lang="zh-CN" altLang="en-US" sz="4800" b="1"/>
              <a:t>全文可分为几个部分？找出有关起至段落，划分文章结构。</a:t>
            </a:r>
            <a:endParaRPr lang="zh-CN" altLang="en-US" sz="4800" b="1"/>
          </a:p>
          <a:p>
            <a:pPr marL="0" indent="0">
              <a:buNone/>
            </a:pPr>
            <a:endParaRPr lang="zh-CN" altLang="en-US" sz="48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17409" descr="8b84cf3f44777b0a71cf6c2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1812" y="-455612"/>
            <a:ext cx="9675812" cy="7999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17410" descr="素色背景"/>
          <p:cNvPicPr>
            <a:picLocks noChangeAspect="1"/>
          </p:cNvPicPr>
          <p:nvPr/>
        </p:nvPicPr>
        <p:blipFill>
          <a:blip r:embed="rId3">
            <a:lum bright="23999" contrast="-24001"/>
          </a:blip>
          <a:stretch>
            <a:fillRect/>
          </a:stretch>
        </p:blipFill>
        <p:spPr>
          <a:xfrm>
            <a:off x="-539750" y="-458787"/>
            <a:ext cx="11233150" cy="834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17411"/>
          <p:cNvSpPr txBox="1"/>
          <p:nvPr/>
        </p:nvSpPr>
        <p:spPr>
          <a:xfrm>
            <a:off x="0" y="958850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文本框 17412"/>
          <p:cNvSpPr txBox="1"/>
          <p:nvPr/>
        </p:nvSpPr>
        <p:spPr>
          <a:xfrm>
            <a:off x="838200" y="0"/>
            <a:ext cx="4191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文本框 17413"/>
          <p:cNvSpPr txBox="1"/>
          <p:nvPr/>
        </p:nvSpPr>
        <p:spPr>
          <a:xfrm>
            <a:off x="914400" y="10668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5" name="文本框 17414"/>
          <p:cNvSpPr txBox="1"/>
          <p:nvPr/>
        </p:nvSpPr>
        <p:spPr>
          <a:xfrm>
            <a:off x="457200" y="3200400"/>
            <a:ext cx="6553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0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文本框 17416"/>
          <p:cNvSpPr txBox="1"/>
          <p:nvPr/>
        </p:nvSpPr>
        <p:spPr>
          <a:xfrm>
            <a:off x="1548130" y="836930"/>
            <a:ext cx="609854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精读课文，合作探究</a:t>
            </a:r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7" name="文本框 17417"/>
          <p:cNvSpPr txBox="1"/>
          <p:nvPr/>
        </p:nvSpPr>
        <p:spPr>
          <a:xfrm>
            <a:off x="611188" y="2276475"/>
            <a:ext cx="8064500" cy="2834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默读课文，从三只猫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来历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外形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性情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、在家中的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地位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结局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几个方面，完成下表。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矩形 15362"/>
          <p:cNvSpPr>
            <a:spLocks noTextEdit="1"/>
          </p:cNvSpPr>
          <p:nvPr/>
        </p:nvSpPr>
        <p:spPr>
          <a:xfrm>
            <a:off x="6074410" y="438150"/>
            <a:ext cx="18288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课文默读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194" name="表格 8193"/>
          <p:cNvGraphicFramePr/>
          <p:nvPr/>
        </p:nvGraphicFramePr>
        <p:xfrm>
          <a:off x="685800" y="181928"/>
          <a:ext cx="8856663" cy="6492875"/>
        </p:xfrm>
        <a:graphic>
          <a:graphicData uri="http://schemas.openxmlformats.org/drawingml/2006/table">
            <a:tbl>
              <a:tblPr/>
              <a:tblGrid>
                <a:gridCol w="1458913"/>
                <a:gridCol w="1060450"/>
                <a:gridCol w="1988185"/>
                <a:gridCol w="1197927"/>
                <a:gridCol w="1098550"/>
                <a:gridCol w="882650"/>
              </a:tblGrid>
              <a:tr h="968375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 b="1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anose="02010800040101010101" pitchFamily="2" charset="-122"/>
                        </a:rPr>
                        <a:t>来历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anose="02010800040101010101" pitchFamily="2" charset="-122"/>
                        </a:rPr>
                        <a:t>        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anose="02010800040101010101" pitchFamily="2" charset="-122"/>
                        </a:rPr>
                        <a:t>外形  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anose="02010800040101010101" pitchFamily="2" charset="-122"/>
                        </a:rPr>
                        <a:t> 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anose="02010800040101010101" pitchFamily="2" charset="-122"/>
                        </a:rPr>
                        <a:t>性情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anose="02010800040101010101" pitchFamily="2" charset="-122"/>
                        </a:rPr>
                        <a:t>家中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anose="02010800040101010101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anose="02010800040101010101" pitchFamily="2" charset="-122"/>
                        </a:rPr>
                        <a:t>地位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28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anose="02010800040101010101" pitchFamily="2" charset="-122"/>
                        </a:rPr>
                        <a:t> 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anose="02010800040101010101" pitchFamily="2" charset="-122"/>
                        </a:rPr>
                        <a:t>结局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8450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第一只猫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     </a:t>
                      </a: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1-2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段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8680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第二只猫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   </a:t>
                      </a: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3-14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段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7687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第三只猫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   </a:t>
                      </a: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15-34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段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76" name="文本框 18475"/>
          <p:cNvSpPr txBox="1"/>
          <p:nvPr/>
        </p:nvSpPr>
        <p:spPr>
          <a:xfrm>
            <a:off x="2169160" y="1484630"/>
            <a:ext cx="115824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从隔壁要来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7" name="文本框 18476"/>
          <p:cNvSpPr txBox="1"/>
          <p:nvPr/>
        </p:nvSpPr>
        <p:spPr>
          <a:xfrm>
            <a:off x="1403350" y="35734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8" name="文本框 18477"/>
          <p:cNvSpPr txBox="1"/>
          <p:nvPr/>
        </p:nvSpPr>
        <p:spPr>
          <a:xfrm>
            <a:off x="2171065" y="3142615"/>
            <a:ext cx="105918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舅舅家送的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9" name="文本框 18478"/>
          <p:cNvSpPr txBox="1"/>
          <p:nvPr/>
        </p:nvSpPr>
        <p:spPr>
          <a:xfrm>
            <a:off x="2169160" y="5301615"/>
            <a:ext cx="115697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蜷伏在家门口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0" name="文本框 18479"/>
          <p:cNvSpPr txBox="1"/>
          <p:nvPr/>
        </p:nvSpPr>
        <p:spPr>
          <a:xfrm>
            <a:off x="3399790" y="1557338"/>
            <a:ext cx="18002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花白的毛，很活泼，如带着泥土的白雪球似的。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1" name="文本框 18480"/>
          <p:cNvSpPr txBox="1"/>
          <p:nvPr/>
        </p:nvSpPr>
        <p:spPr>
          <a:xfrm>
            <a:off x="3640773" y="3328988"/>
            <a:ext cx="9350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浑身 </a:t>
            </a: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 色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2" name="文本框 18481"/>
          <p:cNvSpPr txBox="1"/>
          <p:nvPr/>
        </p:nvSpPr>
        <p:spPr>
          <a:xfrm>
            <a:off x="3327400" y="5300980"/>
            <a:ext cx="1944688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毛色花白，不好看。很瘦</a:t>
            </a:r>
            <a:r>
              <a:rPr lang="en-US" altLang="zh-CN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毛烧脱后，更难看。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3" name="文本框 18482"/>
          <p:cNvSpPr txBox="1"/>
          <p:nvPr/>
        </p:nvSpPr>
        <p:spPr>
          <a:xfrm>
            <a:off x="5452745" y="1484630"/>
            <a:ext cx="7921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很活泼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4" name="文本框 18483"/>
          <p:cNvSpPr txBox="1"/>
          <p:nvPr/>
        </p:nvSpPr>
        <p:spPr>
          <a:xfrm>
            <a:off x="5380038" y="3141663"/>
            <a:ext cx="8651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更有趣更活泼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5" name="文本框 18484"/>
          <p:cNvSpPr txBox="1"/>
          <p:nvPr/>
        </p:nvSpPr>
        <p:spPr>
          <a:xfrm>
            <a:off x="5380355" y="5300980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忧郁懒惰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6" name="文本框 18485"/>
          <p:cNvSpPr txBox="1"/>
          <p:nvPr/>
        </p:nvSpPr>
        <p:spPr>
          <a:xfrm flipH="1">
            <a:off x="6517005" y="1557655"/>
            <a:ext cx="102552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相伴的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小侣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7" name="文本框 18486"/>
          <p:cNvSpPr txBox="1"/>
          <p:nvPr/>
        </p:nvSpPr>
        <p:spPr>
          <a:xfrm>
            <a:off x="6588443" y="3451543"/>
            <a:ext cx="792162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亲爱的同伴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8" name="文本框 18487"/>
          <p:cNvSpPr txBox="1"/>
          <p:nvPr/>
        </p:nvSpPr>
        <p:spPr>
          <a:xfrm>
            <a:off x="6659563" y="5300663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若有若无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9" name="文本框 18488"/>
          <p:cNvSpPr txBox="1"/>
          <p:nvPr/>
        </p:nvSpPr>
        <p:spPr>
          <a:xfrm flipH="1">
            <a:off x="7627620" y="1557655"/>
            <a:ext cx="575310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病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0" name="文本框 18489"/>
          <p:cNvSpPr txBox="1"/>
          <p:nvPr/>
        </p:nvSpPr>
        <p:spPr>
          <a:xfrm>
            <a:off x="7627620" y="3328988"/>
            <a:ext cx="7905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丢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1" name="文本框 18490"/>
          <p:cNvSpPr txBox="1"/>
          <p:nvPr/>
        </p:nvSpPr>
        <p:spPr>
          <a:xfrm>
            <a:off x="7627620" y="5300663"/>
            <a:ext cx="5746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屈死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55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eaLnBrk="1" hangingPunct="1"/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6" grpId="0"/>
      <p:bldP spid="18480" grpId="0"/>
      <p:bldP spid="18483" grpId="0"/>
      <p:bldP spid="18486" grpId="0"/>
      <p:bldP spid="18489" grpId="0"/>
      <p:bldP spid="18478" grpId="0"/>
      <p:bldP spid="18481" grpId="0"/>
      <p:bldP spid="18484" grpId="0"/>
      <p:bldP spid="18487" grpId="0"/>
      <p:bldP spid="18490" grpId="0"/>
      <p:bldP spid="18479" grpId="0"/>
      <p:bldP spid="18482" grpId="0"/>
      <p:bldP spid="18485" grpId="0"/>
      <p:bldP spid="18488" grpId="0"/>
      <p:bldP spid="184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1371600" y="1125538"/>
            <a:ext cx="7772400" cy="1143000"/>
          </a:xfrm>
        </p:spPr>
        <p:txBody>
          <a:bodyPr anchor="ctr"/>
          <a:p>
            <a:pPr algn="l"/>
            <a:r>
              <a:rPr lang="zh-CN" altLang="en-US" sz="4000"/>
              <a:t>     </a:t>
            </a:r>
            <a:r>
              <a:rPr lang="zh-CN" altLang="en-US" sz="4000">
                <a:solidFill>
                  <a:srgbClr val="FF0000"/>
                </a:solidFill>
                <a:ea typeface="楷体_GB2312" panose="02010609030101010101" pitchFamily="1" charset="-122"/>
              </a:rPr>
              <a:t>找出第一只猫与第二只猫给作者及作者家人带来乐趣的句子。</a:t>
            </a:r>
            <a:endParaRPr lang="zh-CN" altLang="en-US" sz="4000">
              <a:solidFill>
                <a:srgbClr val="FF0000"/>
              </a:solidFill>
              <a:ea typeface="楷体_GB2312" panose="02010609030101010101" pitchFamily="1" charset="-122"/>
            </a:endParaRPr>
          </a:p>
        </p:txBody>
      </p:sp>
      <p:pic>
        <p:nvPicPr>
          <p:cNvPr id="15363" name="文本占位符 15362" descr="pet0136_m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2124075" y="2492375"/>
            <a:ext cx="5486400" cy="4114800"/>
          </a:xfrm>
        </p:spPr>
      </p:pic>
      <p:sp>
        <p:nvSpPr>
          <p:cNvPr id="15364" name="文本框 15363"/>
          <p:cNvSpPr txBox="1"/>
          <p:nvPr/>
        </p:nvSpPr>
        <p:spPr>
          <a:xfrm>
            <a:off x="250825" y="260350"/>
            <a:ext cx="15843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品读：</a:t>
            </a:r>
            <a:endParaRPr lang="zh-CN" altLang="en-US" sz="4800">
              <a:solidFill>
                <a:srgbClr val="CC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48129"/>
          <p:cNvSpPr txBox="1"/>
          <p:nvPr/>
        </p:nvSpPr>
        <p:spPr>
          <a:xfrm>
            <a:off x="250825" y="1844675"/>
            <a:ext cx="8642350" cy="3597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、花白的毛，很活泼，如带着泥土的白雪球似的，常在廊前太阳光里滚来滚去。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、我坐在藤椅上看着他们，可以微笑着消耗过一两个小时的光阴，那时太阳光暖暖地照着，心上感着生命的新鲜与快乐。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1" name="文本框 48130"/>
          <p:cNvSpPr txBox="1"/>
          <p:nvPr/>
        </p:nvSpPr>
        <p:spPr>
          <a:xfrm>
            <a:off x="611188" y="2997200"/>
            <a:ext cx="784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跑、翻滚。与白雪球照应。  更显活泼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827088" y="5589588"/>
            <a:ext cx="7273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花费时间之长，可以看出猫的可爱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3" name="矩形 48132"/>
          <p:cNvSpPr/>
          <p:nvPr/>
        </p:nvSpPr>
        <p:spPr>
          <a:xfrm>
            <a:off x="684213" y="549275"/>
            <a:ext cx="27368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華康娃娃體" charset="0"/>
                <a:ea typeface="華康娃娃體" charset="0"/>
              </a:rPr>
              <a:t>品味语句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華康娃娃體" charset="0"/>
              <a:ea typeface="華康娃娃體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49153"/>
          <p:cNvSpPr/>
          <p:nvPr/>
        </p:nvSpPr>
        <p:spPr>
          <a:xfrm>
            <a:off x="0" y="908050"/>
            <a:ext cx="9144000" cy="5453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、它似乎太活泼了，一点儿也不怕生人，有时由树上跃到墙上，又跑到街上，在那里晒太阳。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、饭后的娱乐，是看它在爬树。隐身在阳光隐约的绿叶中，好像在等待着要抓捕什么似的。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、有一次，居然捉到了一只很肥大的鼠，自此，夜间便不再听见讨厌的吱吱声了。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5" name="文本框 49154"/>
          <p:cNvSpPr txBox="1"/>
          <p:nvPr/>
        </p:nvSpPr>
        <p:spPr>
          <a:xfrm>
            <a:off x="1187450" y="2205355"/>
            <a:ext cx="639953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动词传神     轻捷活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泼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文本框 49155"/>
          <p:cNvSpPr txBox="1"/>
          <p:nvPr/>
        </p:nvSpPr>
        <p:spPr>
          <a:xfrm>
            <a:off x="684213" y="4076700"/>
            <a:ext cx="64817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富有情趣      可爱活泼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7" name="文本框 49156"/>
          <p:cNvSpPr txBox="1"/>
          <p:nvPr/>
        </p:nvSpPr>
        <p:spPr>
          <a:xfrm>
            <a:off x="1908175" y="5949950"/>
            <a:ext cx="6842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本领之大       令人意外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8" name="矩形 49157"/>
          <p:cNvSpPr/>
          <p:nvPr/>
        </p:nvSpPr>
        <p:spPr>
          <a:xfrm>
            <a:off x="468313" y="115888"/>
            <a:ext cx="3168650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華康娃娃體" charset="0"/>
                <a:ea typeface="華康娃娃體" charset="0"/>
              </a:rPr>
              <a:t>品味语句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華康娃娃體" charset="0"/>
              <a:ea typeface="華康娃娃體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15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947" name="猫叫声.WAV"/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图片 52226" descr="122_122331_cca41281160aafc_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" y="14288"/>
            <a:ext cx="9124950" cy="684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9" name="文本框 52228"/>
          <p:cNvSpPr txBox="1"/>
          <p:nvPr/>
        </p:nvSpPr>
        <p:spPr>
          <a:xfrm>
            <a:off x="7812088" y="3357563"/>
            <a:ext cx="793750" cy="29527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悬案侦破？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94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标题 532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  <p:pic>
        <p:nvPicPr>
          <p:cNvPr id="53252" name="图片 53251" descr="12626209047984ipmdl7ici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3" name="矩形 53252"/>
          <p:cNvSpPr/>
          <p:nvPr/>
        </p:nvSpPr>
        <p:spPr>
          <a:xfrm rot="5400000">
            <a:off x="6335713" y="1663700"/>
            <a:ext cx="3168650" cy="1081088"/>
          </a:xfrm>
          <a:prstGeom prst="rect">
            <a:avLst/>
          </a:prstGeom>
        </p:spPr>
        <p:txBody>
          <a:bodyPr vert="eaVert" wrap="none" fromWordArt="1">
            <a:prstTxWarp prst="textFadeLeft">
              <a:avLst>
                <a:gd name="adj" fmla="val 16032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35921" dir="2699999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我是柯南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effectLst>
                <a:outerShdw dist="35921" dir="2699999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-303212" y="-25400"/>
            <a:ext cx="617061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芙蓉鸟被害案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519113" y="620713"/>
            <a:ext cx="8229600" cy="6481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案发现场情况</a:t>
            </a:r>
            <a:r>
              <a:rPr lang="zh-CN" altLang="en-US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_____________________________________________</a:t>
            </a:r>
            <a:endParaRPr lang="en-US" altLang="zh-CN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犯罪嫌疑人：</a:t>
            </a:r>
            <a:r>
              <a:rPr lang="en-US" altLang="zh-CN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_________________</a:t>
            </a:r>
            <a:endParaRPr lang="en-US" altLang="zh-CN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犯罪嫌疑人作案的可能性：</a:t>
            </a:r>
            <a:endParaRPr lang="zh-CN" altLang="en-US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、案发前的表现：</a:t>
            </a:r>
            <a:endParaRPr lang="zh-CN" altLang="en-US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</a:t>
            </a:r>
            <a:r>
              <a:rPr lang="en-US" altLang="zh-CN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_____________________</a:t>
            </a:r>
            <a:endParaRPr lang="en-US" altLang="zh-CN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、案发后的表现：</a:t>
            </a:r>
            <a:endParaRPr lang="zh-CN" altLang="en-US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r>
              <a:rPr lang="en-US" altLang="zh-CN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对犯罪嫌疑人的惩罚方式：</a:t>
            </a:r>
            <a:endParaRPr lang="zh-CN" altLang="en-US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</a:t>
            </a:r>
            <a:r>
              <a:rPr lang="en-US" altLang="zh-CN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__________________________</a:t>
            </a:r>
            <a:endParaRPr lang="en-US" altLang="zh-CN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1042988" y="1093788"/>
            <a:ext cx="7129462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鸟儿死了一只，一条腿被咬去，笼板上都是血。</a:t>
            </a:r>
            <a:endParaRPr lang="zh-CN" altLang="en-US" b="1">
              <a:solidFill>
                <a:srgbClr val="CC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/>
            <a:r>
              <a:rPr lang="zh-CN" altLang="en-US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羽毛松散着，好像它曾跟它的敌人挣扎了许久。</a:t>
            </a:r>
            <a:endParaRPr lang="zh-CN" altLang="en-US" b="1">
              <a:solidFill>
                <a:srgbClr val="CC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2081213" y="1755458"/>
            <a:ext cx="2447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那只丑猫</a:t>
            </a:r>
            <a:endParaRPr lang="zh-CN" altLang="en-US" b="1">
              <a:solidFill>
                <a:srgbClr val="CC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2645093" y="2593023"/>
            <a:ext cx="44640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对黄鸟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似乎</a:t>
            </a:r>
            <a:r>
              <a:rPr lang="zh-CN" altLang="en-US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特别注意，常常跳在桌子上，对鸟笼凝望着。</a:t>
            </a:r>
            <a:endParaRPr lang="zh-CN" altLang="en-US" b="1">
              <a:solidFill>
                <a:srgbClr val="CC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2774633" y="3415665"/>
            <a:ext cx="345598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躺在露台板上晒太阳，嘴里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好像</a:t>
            </a:r>
            <a:r>
              <a:rPr lang="zh-CN" altLang="en-US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还在吃着什么。</a:t>
            </a:r>
            <a:endParaRPr lang="zh-CN" altLang="en-US" b="1">
              <a:solidFill>
                <a:srgbClr val="CC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3281680" y="4237673"/>
            <a:ext cx="482441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拿起楼门旁倚着的一根木棒，追过去打了一下，还以为惩戒得不够。</a:t>
            </a:r>
            <a:endParaRPr lang="zh-CN" altLang="en-US" b="1">
              <a:solidFill>
                <a:srgbClr val="CC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  <p:bldP spid="21510" grpId="0"/>
      <p:bldP spid="21511" grpId="0"/>
      <p:bldP spid="215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Text Box 2"/>
          <p:cNvSpPr txBox="1"/>
          <p:nvPr/>
        </p:nvSpPr>
        <p:spPr>
          <a:xfrm>
            <a:off x="2000250" y="2214563"/>
            <a:ext cx="51435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8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冤     案</a:t>
            </a:r>
            <a:endParaRPr lang="zh-CN" altLang="en-US" sz="8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5" name="Text Box 3"/>
          <p:cNvSpPr txBox="1"/>
          <p:nvPr/>
        </p:nvSpPr>
        <p:spPr>
          <a:xfrm>
            <a:off x="457200" y="457200"/>
            <a:ext cx="33528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案件定性：</a:t>
            </a:r>
            <a:endParaRPr lang="zh-CN" altLang="en-US" sz="4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1045210" y="381635"/>
            <a:ext cx="7053580" cy="51301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81275" y="5809615"/>
            <a:ext cx="52165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你在祈祷什么呢？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文本框 22531"/>
          <p:cNvSpPr txBox="1"/>
          <p:nvPr/>
        </p:nvSpPr>
        <p:spPr>
          <a:xfrm>
            <a:off x="533400" y="115888"/>
            <a:ext cx="25987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案件反思：</a:t>
            </a:r>
            <a:endParaRPr lang="zh-CN" altLang="en-US" sz="4400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838200" y="908050"/>
            <a:ext cx="7766050" cy="500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、在知道案件的真相后， “我”的心情是怎样</a:t>
            </a:r>
            <a:r>
              <a:rPr lang="zh-CN" altLang="en-US" sz="2800" b="1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的？</a:t>
            </a:r>
            <a:endParaRPr lang="zh-CN" altLang="en-US" sz="2800" b="1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、作者为什么会犯这样的错误？</a:t>
            </a:r>
            <a:endParaRPr lang="zh-CN" altLang="en-US" sz="2800" b="1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、同</a:t>
            </a:r>
            <a:r>
              <a:rPr lang="zh-CN" altLang="en-US" sz="28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学们不妨设想一下，如果养第二 只小黄猫时家中也养了一对黄色芙蓉鸟</a:t>
            </a:r>
            <a:r>
              <a:rPr lang="en-US" altLang="zh-CN" sz="28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鸟也被吃了，“我” 会怎么想、怎么</a:t>
            </a:r>
            <a:r>
              <a:rPr lang="zh-CN" altLang="en-US" sz="2800" b="1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做？</a:t>
            </a:r>
            <a:endParaRPr lang="zh-CN" altLang="en-US" sz="2800" b="1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1979613" y="1830388"/>
            <a:ext cx="54721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1" charset="-122"/>
              </a:rPr>
              <a:t>难过、自责、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内疚</a:t>
            </a:r>
            <a:endParaRPr lang="zh-CN" altLang="en-US" sz="2800" b="1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2536" name="文本框 22535"/>
          <p:cNvSpPr txBox="1"/>
          <p:nvPr/>
        </p:nvSpPr>
        <p:spPr>
          <a:xfrm>
            <a:off x="1908175" y="3270250"/>
            <a:ext cx="54721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以貌取人，对弱势群体的偏见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971550" y="5445125"/>
            <a:ext cx="72009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      第二只猫是宠物，如果它咬死芙蓉鸟，当然也觉心疼，但会把责任归咎于张婶不小心，至于猫呢，还会觉得它越来越能干了。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5" grpId="0"/>
      <p:bldP spid="22536" grpId="0"/>
      <p:bldP spid="225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179388" y="2060575"/>
            <a:ext cx="7905750" cy="4484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1" charset="-122"/>
              </a:rPr>
              <a:t>         </a:t>
            </a: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三只猫分别带给作者怎样的感受？</a:t>
            </a:r>
            <a:endParaRPr lang="zh-CN" altLang="en-US" sz="48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三只猫遭遇不幸后作者的情感有怎样的发展变化？</a:t>
            </a:r>
            <a:endParaRPr lang="zh-CN" altLang="en-US" sz="48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611188" y="476250"/>
            <a:ext cx="4465637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9"/>
                    </a:srgbClr>
                  </a:outerShdw>
                </a:effectLst>
                <a:latin typeface="华文行楷" charset="0"/>
                <a:ea typeface="华文行楷" charset="0"/>
              </a:rPr>
              <a:t>合作学习——体会情感</a:t>
            </a:r>
            <a:endParaRPr lang="zh-CN" altLang="en-US" sz="3600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>
                <a:solidFill>
                  <a:schemeClr val="accent2"/>
                </a:solidFill>
                <a:ea typeface="楷体_GB2312" panose="02010609030101010101" pitchFamily="1" charset="-122"/>
              </a:rPr>
              <a:t>作者情感变化：</a:t>
            </a:r>
            <a:endParaRPr lang="zh-CN" altLang="en-US" sz="4800">
              <a:solidFill>
                <a:schemeClr val="accent2"/>
              </a:solidFill>
              <a:ea typeface="楷体_GB2312" panose="02010609030101010101" pitchFamily="1" charset="-122"/>
            </a:endParaRP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468313" y="1916113"/>
            <a:ext cx="8062912" cy="4179887"/>
          </a:xfrm>
        </p:spPr>
        <p:txBody>
          <a:bodyPr/>
          <a:p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第一只猫</a:t>
            </a:r>
            <a:r>
              <a:rPr lang="zh-CN" altLang="en-US" sz="3600" b="1" dirty="0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： 快乐 → 酸辛</a:t>
            </a:r>
            <a:endParaRPr lang="zh-CN" altLang="en-US" sz="3600" b="1" dirty="0">
              <a:solidFill>
                <a:srgbClr val="FF0066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3333FF"/>
                </a:solidFill>
              </a:rPr>
              <a:t>                                          ↓</a:t>
            </a:r>
            <a:endParaRPr lang="zh-CN" altLang="en-US" sz="3600" b="1" dirty="0">
              <a:solidFill>
                <a:srgbClr val="3333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第二只猫</a:t>
            </a:r>
            <a:r>
              <a:rPr lang="zh-CN" altLang="en-US" sz="3600" b="1" dirty="0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： 愉悦 </a:t>
            </a:r>
            <a:r>
              <a:rPr lang="en-US" altLang="x-none" sz="3600" b="1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→</a:t>
            </a:r>
            <a:r>
              <a:rPr lang="zh-CN" altLang="en-US" sz="3600" b="1" dirty="0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怅然</a:t>
            </a:r>
            <a:endParaRPr lang="zh-CN" altLang="en-US" sz="3600" b="1" dirty="0">
              <a:solidFill>
                <a:srgbClr val="FF0066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3333FF"/>
                </a:solidFill>
              </a:rPr>
              <a:t>                                          ↓</a:t>
            </a:r>
            <a:endParaRPr lang="zh-CN" altLang="en-US" sz="3600" b="1" dirty="0">
              <a:solidFill>
                <a:srgbClr val="3333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第三只猫</a:t>
            </a:r>
            <a:r>
              <a:rPr lang="zh-CN" altLang="en-US" sz="3600" b="1" dirty="0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： 厌恶 → 愤怒</a:t>
            </a:r>
            <a:r>
              <a:rPr lang="en-US" altLang="x-none" sz="3600" b="1">
                <a:solidFill>
                  <a:schemeClr val="accent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→</a:t>
            </a:r>
            <a:r>
              <a:rPr lang="zh-CN" altLang="en-US" sz="3600" b="1" dirty="0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自责</a:t>
            </a:r>
            <a:r>
              <a:rPr lang="zh-CN" altLang="en-US" sz="3600" b="1" dirty="0"/>
              <a:t> </a:t>
            </a:r>
            <a:endParaRPr lang="zh-CN" altLang="en-US" sz="3600" b="1" dirty="0"/>
          </a:p>
        </p:txBody>
      </p:sp>
      <p:pic>
        <p:nvPicPr>
          <p:cNvPr id="19460" name="图片 19459" descr="赖赖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0"/>
            <a:ext cx="1692275" cy="155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5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459">
                                            <p:txEl>
                                              <p:charRg st="58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16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59">
                                            <p:txEl>
                                              <p:charRg st="116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59">
                                            <p:txEl>
                                              <p:charRg st="1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59">
                                            <p:txEl>
                                              <p:charRg st="1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72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9459">
                                            <p:txEl>
                                              <p:charRg st="72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占位符 19457"/>
          <p:cNvSpPr>
            <a:spLocks noGrp="1"/>
          </p:cNvSpPr>
          <p:nvPr>
            <p:ph idx="1"/>
          </p:nvPr>
        </p:nvSpPr>
        <p:spPr>
          <a:xfrm>
            <a:off x="469900" y="261938"/>
            <a:ext cx="4103688" cy="720725"/>
          </a:xfrm>
        </p:spPr>
        <p:txBody>
          <a:bodyPr vert="horz" wrap="square" lIns="91440" tIns="45720" rIns="91440" bIns="45720" anchor="t"/>
          <a:p>
            <a:pPr eaLnBrk="1" hangingPunct="1">
              <a:spcBef>
                <a:spcPct val="0"/>
              </a:spcBef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课堂小结：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179388" y="2205038"/>
            <a:ext cx="5651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猫</a:t>
            </a:r>
            <a:endParaRPr lang="zh-CN" altLang="en-US" sz="3000" b="1" dirty="0">
              <a:solidFill>
                <a:srgbClr val="CC0066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9460" name="左大括号 19459"/>
          <p:cNvSpPr/>
          <p:nvPr/>
        </p:nvSpPr>
        <p:spPr>
          <a:xfrm>
            <a:off x="827088" y="1196975"/>
            <a:ext cx="431800" cy="2160588"/>
          </a:xfrm>
          <a:prstGeom prst="leftBrace">
            <a:avLst>
              <a:gd name="adj1" fmla="val 4167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en-US" sz="9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971550" y="1196975"/>
            <a:ext cx="15986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zh-CN" sz="2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1</a:t>
            </a:r>
            <a:r>
              <a:rPr lang="zh-CN" altLang="en-US" sz="2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、</a:t>
            </a:r>
            <a:r>
              <a:rPr lang="en-US" altLang="zh-CN" sz="2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2</a:t>
            </a:r>
            <a:r>
              <a:rPr lang="zh-CN" altLang="en-US" sz="2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段）</a:t>
            </a:r>
            <a:endParaRPr lang="zh-CN" altLang="en-US" sz="2000" b="1" dirty="0">
              <a:solidFill>
                <a:srgbClr val="CC0066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971550" y="2060575"/>
            <a:ext cx="17256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zh-CN" sz="2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3—14</a:t>
            </a:r>
            <a:r>
              <a:rPr lang="zh-CN" altLang="en-US" sz="2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段）</a:t>
            </a:r>
            <a:endParaRPr lang="zh-CN" altLang="en-US" sz="2000" b="1" dirty="0">
              <a:solidFill>
                <a:srgbClr val="CC0066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900113" y="2924175"/>
            <a:ext cx="23034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zh-CN" sz="2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15—34</a:t>
            </a:r>
            <a:r>
              <a:rPr lang="zh-CN" altLang="en-US" sz="2000" b="1" dirty="0">
                <a:solidFill>
                  <a:srgbClr val="CC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段）</a:t>
            </a:r>
            <a:endParaRPr lang="zh-CN" altLang="en-US" sz="2000" b="1" dirty="0">
              <a:solidFill>
                <a:srgbClr val="CC0066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9464" name="文本框 19463"/>
          <p:cNvSpPr txBox="1"/>
          <p:nvPr/>
        </p:nvSpPr>
        <p:spPr>
          <a:xfrm>
            <a:off x="2339975" y="1125538"/>
            <a:ext cx="32400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第一只猫</a:t>
            </a:r>
            <a:r>
              <a:rPr lang="zh-CN" altLang="en-US" sz="3000" b="1" dirty="0">
                <a:latin typeface="Arial" panose="020B0604020202020204" pitchFamily="34" charset="0"/>
                <a:ea typeface="楷体_GB2312" panose="02010609030101010101" pitchFamily="1" charset="-122"/>
              </a:rPr>
              <a:t> </a:t>
            </a:r>
            <a:endParaRPr lang="zh-CN" altLang="en-US" sz="30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9465" name="文本框 19464"/>
          <p:cNvSpPr txBox="1"/>
          <p:nvPr/>
        </p:nvSpPr>
        <p:spPr>
          <a:xfrm>
            <a:off x="2411413" y="2060575"/>
            <a:ext cx="374491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第二只猫</a:t>
            </a:r>
            <a:endParaRPr lang="zh-CN" altLang="en-US" sz="20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9466" name="文本框 19465"/>
          <p:cNvSpPr txBox="1"/>
          <p:nvPr/>
        </p:nvSpPr>
        <p:spPr>
          <a:xfrm>
            <a:off x="2555875" y="2924175"/>
            <a:ext cx="53292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第三只猫</a:t>
            </a:r>
            <a:endParaRPr lang="zh-CN" altLang="en-US" sz="20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9467" name="文本框 19466"/>
          <p:cNvSpPr txBox="1"/>
          <p:nvPr/>
        </p:nvSpPr>
        <p:spPr>
          <a:xfrm>
            <a:off x="3779838" y="1196975"/>
            <a:ext cx="4105275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病亡</a:t>
            </a:r>
            <a:r>
              <a:rPr lang="en-US" altLang="zh-CN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 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一丝酸辛 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8" name="文本框 19467"/>
          <p:cNvSpPr txBox="1"/>
          <p:nvPr/>
        </p:nvSpPr>
        <p:spPr>
          <a:xfrm>
            <a:off x="3780155" y="2015173"/>
            <a:ext cx="4895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丢失</a:t>
            </a:r>
            <a:r>
              <a:rPr lang="en-US" altLang="zh-CN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怅然、愤恨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9" name="文本框 19468"/>
          <p:cNvSpPr txBox="1"/>
          <p:nvPr/>
        </p:nvSpPr>
        <p:spPr>
          <a:xfrm>
            <a:off x="3923983" y="2852738"/>
            <a:ext cx="29527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屈死</a:t>
            </a:r>
            <a:r>
              <a:rPr lang="en-US" altLang="zh-CN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难过、愧疚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0" name="文本框 19469"/>
          <p:cNvSpPr txBox="1"/>
          <p:nvPr/>
        </p:nvSpPr>
        <p:spPr>
          <a:xfrm>
            <a:off x="6588125" y="1196658"/>
            <a:ext cx="15128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再</a:t>
            </a: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养猫</a:t>
            </a:r>
            <a:endParaRPr lang="zh-CN" altLang="en-US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1" name="文本框 19470"/>
          <p:cNvSpPr txBox="1"/>
          <p:nvPr/>
        </p:nvSpPr>
        <p:spPr>
          <a:xfrm>
            <a:off x="6587808" y="2015173"/>
            <a:ext cx="1871662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久不</a:t>
            </a: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养猫</a:t>
            </a:r>
            <a:endParaRPr lang="zh-CN" altLang="en-US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2" name="文本框 19471"/>
          <p:cNvSpPr txBox="1"/>
          <p:nvPr/>
        </p:nvSpPr>
        <p:spPr>
          <a:xfrm>
            <a:off x="6659563" y="2852738"/>
            <a:ext cx="2160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永不</a:t>
            </a: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养猫</a:t>
            </a:r>
            <a:endParaRPr lang="zh-CN" altLang="en-US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3" name="文本框 19472"/>
          <p:cNvSpPr txBox="1"/>
          <p:nvPr/>
        </p:nvSpPr>
        <p:spPr>
          <a:xfrm>
            <a:off x="611188" y="4466908"/>
            <a:ext cx="39608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、理解课文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4" name="文本框 19473"/>
          <p:cNvSpPr txBox="1"/>
          <p:nvPr/>
        </p:nvSpPr>
        <p:spPr>
          <a:xfrm>
            <a:off x="3564255" y="4468495"/>
            <a:ext cx="56515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抓住相关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词语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句子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5" name="文本框 19474"/>
          <p:cNvSpPr txBox="1"/>
          <p:nvPr/>
        </p:nvSpPr>
        <p:spPr>
          <a:xfrm>
            <a:off x="539750" y="5300663"/>
            <a:ext cx="31686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、把握文章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中心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6" name="文本框 19475"/>
          <p:cNvSpPr txBox="1"/>
          <p:nvPr/>
        </p:nvSpPr>
        <p:spPr>
          <a:xfrm>
            <a:off x="3636010" y="5300980"/>
            <a:ext cx="51117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抓住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议论、抒情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的句子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7" name="文本框 19476"/>
          <p:cNvSpPr txBox="1"/>
          <p:nvPr/>
        </p:nvSpPr>
        <p:spPr>
          <a:xfrm>
            <a:off x="468313" y="3644900"/>
            <a:ext cx="38877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技巧总结：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8" name="文本框 19477"/>
          <p:cNvSpPr txBox="1"/>
          <p:nvPr/>
        </p:nvSpPr>
        <p:spPr>
          <a:xfrm>
            <a:off x="611188" y="5876925"/>
            <a:ext cx="33131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9" name="文本框 19478"/>
          <p:cNvSpPr txBox="1"/>
          <p:nvPr/>
        </p:nvSpPr>
        <p:spPr>
          <a:xfrm>
            <a:off x="3563938" y="5734050"/>
            <a:ext cx="52562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0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p>
            <a:pPr eaLnBrk="1" hangingPunct="1"/>
            <a:endParaRPr lang="en-U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946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947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194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94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94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947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947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947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" fill="hold"/>
                                        <p:tgtEl>
                                          <p:spTgt spid="194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947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" fill="hold"/>
                                        <p:tgtEl>
                                          <p:spTgt spid="1947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947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bldLvl="0" animBg="1"/>
      <p:bldP spid="19461" grpId="0"/>
      <p:bldP spid="19462" grpId="0"/>
      <p:bldP spid="19463" grpId="0"/>
      <p:bldP spid="19464" grpId="0"/>
      <p:bldP spid="19465" grpId="0"/>
      <p:bldP spid="19466" grpId="0"/>
      <p:bldP spid="19473" grpId="0"/>
      <p:bldP spid="194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57345"/>
          <p:cNvSpPr txBox="1"/>
          <p:nvPr/>
        </p:nvSpPr>
        <p:spPr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自此，我家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好久</a:t>
            </a:r>
            <a:r>
              <a:rPr lang="zh-CN" altLang="en-US" sz="3600" b="1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不养猫：</a:t>
            </a:r>
            <a:endParaRPr lang="zh-CN" altLang="en-US" sz="3600" b="1" dirty="0">
              <a:solidFill>
                <a:srgbClr val="CC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7347" name="文本框 57346"/>
          <p:cNvSpPr txBox="1"/>
          <p:nvPr/>
        </p:nvSpPr>
        <p:spPr>
          <a:xfrm>
            <a:off x="107950" y="620713"/>
            <a:ext cx="90360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8" name="文本框 57347"/>
          <p:cNvSpPr txBox="1"/>
          <p:nvPr/>
        </p:nvSpPr>
        <p:spPr>
          <a:xfrm>
            <a:off x="0" y="692150"/>
            <a:ext cx="91440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那一种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失落感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久久萦绕于心，夺人所爱的人太气人了，叫人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恨恨难消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，养猫固然快乐，可是亡失的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痛苦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更叫人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难受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。所以，好久不愿意再养猫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7349" name="文本框 57348"/>
          <p:cNvSpPr txBox="1"/>
          <p:nvPr/>
        </p:nvSpPr>
        <p:spPr>
          <a:xfrm>
            <a:off x="0" y="3933825"/>
            <a:ext cx="7235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自此，我家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永不</a:t>
            </a:r>
            <a:r>
              <a:rPr lang="zh-CN" altLang="en-US" sz="3600" b="1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养猫：</a:t>
            </a:r>
            <a:endParaRPr lang="zh-CN" altLang="en-US" sz="3600" b="1" dirty="0">
              <a:solidFill>
                <a:srgbClr val="CC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7350" name="文本框 57349"/>
          <p:cNvSpPr txBox="1"/>
          <p:nvPr/>
        </p:nvSpPr>
        <p:spPr>
          <a:xfrm>
            <a:off x="0" y="4652963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一种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负罪感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永远不能消除，见了猫就会触发灵魂的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伤痛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，永远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愧对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这类生命。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" name="Text Box 5"/>
          <p:cNvSpPr txBox="1"/>
          <p:nvPr/>
        </p:nvSpPr>
        <p:spPr>
          <a:xfrm>
            <a:off x="300038" y="1085850"/>
            <a:ext cx="8467725" cy="1115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在这个冤案中，作者错在哪里？从这件事中，你明白了什么道理？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" name="Rectangle 5"/>
          <p:cNvSpPr/>
          <p:nvPr/>
        </p:nvSpPr>
        <p:spPr>
          <a:xfrm>
            <a:off x="265113" y="2678113"/>
            <a:ext cx="8631237" cy="151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0000"/>
              </a:lnSpc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凡事不能单凭印象，主观臆断，更重要的是弄清事实；对人对事不存偏见私心，要宽容、要仁爱，要同情弱小者。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4175" y="3938588"/>
            <a:ext cx="3432175" cy="2574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755650" y="4005263"/>
            <a:ext cx="73437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、对于那只可怜猫，我想说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3" name="标题 25602"/>
          <p:cNvSpPr>
            <a:spLocks noGrp="1"/>
          </p:cNvSpPr>
          <p:nvPr>
            <p:ph type="title"/>
          </p:nvPr>
        </p:nvSpPr>
        <p:spPr>
          <a:xfrm>
            <a:off x="684213" y="333375"/>
            <a:ext cx="7772400" cy="1143000"/>
          </a:xfrm>
        </p:spPr>
        <p:txBody>
          <a:bodyPr anchor="ctr"/>
          <a:p>
            <a:pPr lvl="0"/>
            <a:r>
              <a:rPr lang="zh-CN" altLang="en-US" b="1">
                <a:solidFill>
                  <a:srgbClr val="FF0000"/>
                </a:solidFill>
              </a:rPr>
              <a:t>主题探讨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1042988" y="2781300"/>
            <a:ext cx="6481762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凡事不能单凭印象，主观臆断，更重要的是弄清事实，对人对事不存偏见私心，要宽容仁爱，要同情弱小。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827088" y="1341438"/>
            <a:ext cx="583247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、对于“我” ，对于“我”妄下断语打死那只可怜猫的事件，我想说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900113" y="4508500"/>
            <a:ext cx="712787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在不合理的社会中，弱小者总是饱尝着生活的不幸，不受欢迎的人往往会成为冤案的牺牲品，人的个性需要自我完善，才能避免不幸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　　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anchor="ctr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写作特色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>
          <a:xfrm>
            <a:off x="360045" y="605473"/>
            <a:ext cx="8229600" cy="5256212"/>
          </a:xfrm>
        </p:spPr>
        <p:txBody>
          <a:bodyPr/>
          <a:p>
            <a:pPr>
              <a:buNone/>
            </a:pPr>
            <a:endParaRPr lang="zh-CN" altLang="en-US" dirty="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en-US" altLang="zh-CN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．情节曲折，结构严谨。</a:t>
            </a:r>
            <a:endParaRPr lang="zh-CN" altLang="en-US" dirty="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文章围绕中心叙写了三个故事，每个故事都以养猫的亡失为线索都具有相对的完整性。三个故事又是按照时间顺序排列组成一串，构成一段家庭养猫的悲剧史：得猫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养猫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亡失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再得猫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再养猫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再亡失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复得猫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复养猫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复亡失，永不养猫。情节三起三落，层层推进。</a:t>
            </a: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5832475"/>
          </a:xfrm>
        </p:spPr>
        <p:txBody>
          <a:bodyPr/>
          <a:p>
            <a:pPr>
              <a:buNone/>
            </a:pPr>
            <a:r>
              <a:rPr lang="en-US" altLang="zh-CN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．首尾呼应和设伏笔。</a:t>
            </a:r>
            <a:endParaRPr lang="zh-CN" altLang="en-US" dirty="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zh-CN" altLang="en-US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衔接呼应表现为：开头交代几次养猫的结局，抛出线索，总领全文，末了以“我家永不养猫”收尾，开拓深意，呼应开头。三个故事之间又有过渡段贯通弥合。</a:t>
            </a: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zh-CN" altLang="en-US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 伏笔的设置表现为：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第一只猫忽然消瘦预示其病死；写第二只猫街上乱跑，预示其被人捉走；写第三只猫凝望鸟笼，预示其被冤打致死。所以这些都起到了穿针引线，连珠缀玉的作用，把三个故事和各个故事之间的情节缀连成有机的整体，浑然天成，天衣无缝。</a:t>
            </a: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4356100" y="503238"/>
            <a:ext cx="671513" cy="63547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682943" y="835660"/>
            <a:ext cx="7777162" cy="42487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说说感受   谈谈收获</a:t>
            </a:r>
            <a:endParaRPr lang="zh-CN" altLang="en-US" sz="480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</a:pPr>
            <a:r>
              <a:rPr lang="zh-CN" altLang="en-US" sz="540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在同一件事上</a:t>
            </a:r>
            <a:r>
              <a:rPr lang="en-US" altLang="zh-CN" sz="400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,</a:t>
            </a:r>
            <a:r>
              <a:rPr lang="zh-CN" altLang="en-US" sz="400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作者对待不同的猫的态度可能是不同的</a:t>
            </a:r>
            <a:r>
              <a:rPr lang="en-US" altLang="zh-CN" sz="400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,</a:t>
            </a:r>
            <a:r>
              <a:rPr lang="zh-CN" altLang="en-US" sz="400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猫的遭遇可能是不同的。那么这是什么造成的？你从中悟出什么道理？</a:t>
            </a:r>
            <a:endParaRPr lang="zh-CN" altLang="en-US" sz="180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1151890" y="690880"/>
            <a:ext cx="6932930" cy="46024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92250" y="5737225"/>
            <a:ext cx="64249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眼泪汪汪的，是想猫妈妈了么？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4577"/>
          <p:cNvSpPr/>
          <p:nvPr/>
        </p:nvSpPr>
        <p:spPr>
          <a:xfrm>
            <a:off x="1692275" y="2060575"/>
            <a:ext cx="6408738" cy="2409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     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凡事不能单凭印象，主观臆断，更重要的是弄清事实；对人对事不存偏见私心，要宽容、 要仁爱，要同情弱小者。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539750" y="765175"/>
            <a:ext cx="21240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启示：</a:t>
            </a:r>
            <a:endParaRPr lang="zh-CN" altLang="en-US" sz="4800">
              <a:solidFill>
                <a:srgbClr val="CC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" name="Text Box 5"/>
          <p:cNvSpPr txBox="1"/>
          <p:nvPr/>
        </p:nvSpPr>
        <p:spPr>
          <a:xfrm>
            <a:off x="300038" y="1085850"/>
            <a:ext cx="8467725" cy="1115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在这个冤案中，作者错在哪里？从这件事中，你明白了什么道理？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" name="Rectangle 5"/>
          <p:cNvSpPr/>
          <p:nvPr/>
        </p:nvSpPr>
        <p:spPr>
          <a:xfrm>
            <a:off x="265113" y="2678113"/>
            <a:ext cx="8631237" cy="151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0000"/>
              </a:lnSpc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凡事不能单凭印象，主观臆断，更重要的是弄清事实；对人对事不存偏见私心，要宽容、要仁爱，要同情弱小者。</a:t>
            </a:r>
            <a:endParaRPr lang="zh-CN" altLang="en-US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4175" y="3938588"/>
            <a:ext cx="3432175" cy="2574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5" name="文本框 38914"/>
          <p:cNvSpPr txBox="1"/>
          <p:nvPr/>
        </p:nvSpPr>
        <p:spPr>
          <a:xfrm>
            <a:off x="827088" y="728345"/>
            <a:ext cx="5329237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1545590" y="2710180"/>
            <a:ext cx="573976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66"/>
                </a:solidFill>
                <a:latin typeface="宋体" panose="02010600030101010101" pitchFamily="2" charset="-122"/>
              </a:rPr>
              <a:t>课时练</a:t>
            </a:r>
            <a:r>
              <a:rPr lang="en-US" altLang="zh-CN" sz="4000" dirty="0">
                <a:solidFill>
                  <a:srgbClr val="FF0066"/>
                </a:solidFill>
                <a:latin typeface="宋体" panose="02010600030101010101" pitchFamily="2" charset="-122"/>
              </a:rPr>
              <a:t>67</a:t>
            </a:r>
            <a:r>
              <a:rPr lang="zh-CN" altLang="en-US" sz="4000" dirty="0">
                <a:solidFill>
                  <a:srgbClr val="FF0066"/>
                </a:solidFill>
                <a:latin typeface="宋体" panose="02010600030101010101" pitchFamily="2" charset="-122"/>
              </a:rPr>
              <a:t>页  自主学习</a:t>
            </a:r>
            <a:endParaRPr lang="zh-CN" altLang="en-US" sz="4000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27654" name="日期占位符 1"/>
          <p:cNvSpPr/>
          <p:nvPr/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89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8915" name="文本框 38914"/>
          <p:cNvSpPr txBox="1"/>
          <p:nvPr/>
        </p:nvSpPr>
        <p:spPr>
          <a:xfrm>
            <a:off x="827088" y="1196975"/>
            <a:ext cx="53292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关注弱小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4859338" y="1268413"/>
            <a:ext cx="44656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尊重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生命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827088" y="3284538"/>
            <a:ext cx="46815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善待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他人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4859338" y="3213100"/>
            <a:ext cx="42846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共建和谐</a:t>
            </a:r>
            <a:endParaRPr lang="zh-CN" altLang="en-US" sz="60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4" name="日期占位符 1"/>
          <p:cNvSpPr/>
          <p:nvPr/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9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89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1176655" y="356235"/>
            <a:ext cx="7103745" cy="4877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00020" y="5817235"/>
            <a:ext cx="43459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连睡觉都这么萌!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51305" y="5588635"/>
            <a:ext cx="63842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你是在跟镜子里的自己玩耍么？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929640" y="279400"/>
            <a:ext cx="7410450" cy="49612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92400" y="5485130"/>
            <a:ext cx="53454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你是在偷看什么？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1106170" y="546100"/>
            <a:ext cx="6931660" cy="46272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7409" descr="8b84cf3f44777b0a71cf6c2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31812" y="-455612"/>
            <a:ext cx="9675812" cy="7999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17410" descr="素色背景"/>
          <p:cNvPicPr>
            <a:picLocks noChangeAspect="1"/>
          </p:cNvPicPr>
          <p:nvPr/>
        </p:nvPicPr>
        <p:blipFill>
          <a:blip r:embed="rId2">
            <a:lum bright="23999" contrast="-24001"/>
          </a:blip>
          <a:stretch>
            <a:fillRect/>
          </a:stretch>
        </p:blipFill>
        <p:spPr>
          <a:xfrm>
            <a:off x="-539750" y="-458787"/>
            <a:ext cx="11233150" cy="834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17411"/>
          <p:cNvSpPr txBox="1"/>
          <p:nvPr/>
        </p:nvSpPr>
        <p:spPr>
          <a:xfrm>
            <a:off x="0" y="958850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文本框 17412"/>
          <p:cNvSpPr txBox="1"/>
          <p:nvPr/>
        </p:nvSpPr>
        <p:spPr>
          <a:xfrm>
            <a:off x="838200" y="0"/>
            <a:ext cx="4191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文本框 17413"/>
          <p:cNvSpPr txBox="1"/>
          <p:nvPr/>
        </p:nvSpPr>
        <p:spPr>
          <a:xfrm>
            <a:off x="914400" y="10668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5" name="文本框 17414"/>
          <p:cNvSpPr txBox="1"/>
          <p:nvPr/>
        </p:nvSpPr>
        <p:spPr>
          <a:xfrm>
            <a:off x="457200" y="3200400"/>
            <a:ext cx="6553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0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文本框 17416"/>
          <p:cNvSpPr txBox="1"/>
          <p:nvPr/>
        </p:nvSpPr>
        <p:spPr>
          <a:xfrm>
            <a:off x="239078" y="740728"/>
            <a:ext cx="5256212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学习目标：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7" name="文本框 17417"/>
          <p:cNvSpPr txBox="1"/>
          <p:nvPr/>
        </p:nvSpPr>
        <p:spPr>
          <a:xfrm>
            <a:off x="611188" y="2276475"/>
            <a:ext cx="80645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05" y="2468880"/>
            <a:ext cx="9144635" cy="19202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/>
              <a:t>1</a:t>
            </a:r>
            <a:r>
              <a:rPr lang="zh-CN" altLang="zh-CN" sz="4000" b="1"/>
              <a:t>、识记</a:t>
            </a:r>
            <a:r>
              <a:rPr lang="zh-CN" altLang="en-US" sz="4000" b="1"/>
              <a:t>本课的生字词。</a:t>
            </a:r>
            <a:endParaRPr lang="zh-CN" altLang="en-US" sz="4000" b="1"/>
          </a:p>
          <a:p>
            <a:r>
              <a:rPr lang="en-US" altLang="zh-CN" sz="4000" b="1"/>
              <a:t>2</a:t>
            </a:r>
            <a:r>
              <a:rPr lang="zh-CN" altLang="en-US" sz="4000" b="1"/>
              <a:t>、理清课文思路，整体感知课文内容。</a:t>
            </a:r>
            <a:endParaRPr lang="zh-CN" altLang="en-US" sz="4000" b="1"/>
          </a:p>
          <a:p>
            <a:r>
              <a:rPr lang="en-US" altLang="zh-CN" sz="4000" b="1"/>
              <a:t>3</a:t>
            </a:r>
            <a:r>
              <a:rPr lang="zh-CN" altLang="en-US" sz="4000" b="1"/>
              <a:t>、品味作者的养猫之乐和失猫之痛。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文本框 14338"/>
          <p:cNvSpPr txBox="1"/>
          <p:nvPr/>
        </p:nvSpPr>
        <p:spPr>
          <a:xfrm>
            <a:off x="900113" y="476250"/>
            <a:ext cx="59039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写作背景：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文本框 14339"/>
          <p:cNvSpPr txBox="1"/>
          <p:nvPr/>
        </p:nvSpPr>
        <p:spPr>
          <a:xfrm>
            <a:off x="539750" y="1412875"/>
            <a:ext cx="5761038" cy="374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本文写于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1925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年，是郑振铎从事文学创作的早期作品。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他深受“五四”精神影响，在这一时期的作品中，表现出新思想、新观念；表达出同情弱小无辜，谴责专制霸道；弘扬公道、民主、博爱的思想。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00" name="图片 14340" descr="SC20040908133605078"/>
          <p:cNvPicPr>
            <a:picLocks noChangeAspect="1"/>
          </p:cNvPicPr>
          <p:nvPr/>
        </p:nvPicPr>
        <p:blipFill>
          <a:blip r:embed="rId2">
            <a:lum bright="12000" contrast="-17999"/>
          </a:blip>
          <a:stretch>
            <a:fillRect/>
          </a:stretch>
        </p:blipFill>
        <p:spPr>
          <a:xfrm>
            <a:off x="6372225" y="1125538"/>
            <a:ext cx="3168650" cy="4464050"/>
          </a:xfrm>
          <a:prstGeom prst="rect">
            <a:avLst/>
          </a:prstGeom>
          <a:noFill/>
          <a:ln w="254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101" name="日期占位符 1"/>
          <p:cNvSpPr/>
          <p:nvPr/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16385"/>
          <p:cNvSpPr txBox="1"/>
          <p:nvPr/>
        </p:nvSpPr>
        <p:spPr>
          <a:xfrm>
            <a:off x="6629400" y="24384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文本框 16386"/>
          <p:cNvSpPr txBox="1"/>
          <p:nvPr/>
        </p:nvSpPr>
        <p:spPr>
          <a:xfrm>
            <a:off x="1524000" y="1524000"/>
            <a:ext cx="6629400" cy="4264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19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相称    郁闷    娱乐</a:t>
            </a:r>
            <a:endParaRPr lang="zh-CN" altLang="en-US" sz="4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19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污涩    怂恿    婢女</a:t>
            </a:r>
            <a:endParaRPr lang="zh-CN" altLang="en-US" sz="4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19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蜷伏    惩戒    怅然</a:t>
            </a:r>
            <a:endParaRPr lang="zh-CN" altLang="en-US" sz="4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8" name="标题 16387"/>
          <p:cNvSpPr>
            <a:spLocks noGrp="1" noChangeArrowheads="1"/>
          </p:cNvSpPr>
          <p:nvPr>
            <p:ph type="ctrTitle" idx="4294967295"/>
          </p:nvPr>
        </p:nvSpPr>
        <p:spPr>
          <a:xfrm>
            <a:off x="1553210" y="321310"/>
            <a:ext cx="5733415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j-cs"/>
              </a:rPr>
              <a:t>预习检查</a:t>
            </a:r>
            <a:endParaRPr kumimoji="0" lang="zh-CN" altLang="en-US" sz="66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1981200" y="16002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ch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è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n</a:t>
            </a:r>
            <a:endParaRPr lang="en-US" altLang="zh-CN" sz="4000" dirty="0">
              <a:solidFill>
                <a:srgbClr val="800000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4038600" y="1524000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y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ù</a:t>
            </a:r>
            <a:endParaRPr lang="en-US" altLang="zh-CN" sz="4000" dirty="0">
              <a:solidFill>
                <a:srgbClr val="8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6477000" y="1600200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y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ú</a:t>
            </a:r>
            <a:endParaRPr lang="en-US" altLang="zh-CN" sz="4000" dirty="0">
              <a:solidFill>
                <a:srgbClr val="8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2" name="矩形 16391"/>
          <p:cNvSpPr/>
          <p:nvPr/>
        </p:nvSpPr>
        <p:spPr>
          <a:xfrm>
            <a:off x="2209800" y="2971800"/>
            <a:ext cx="6635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s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è</a:t>
            </a:r>
            <a:endParaRPr lang="en-US" altLang="zh-CN" sz="4000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3" name="矩形 16392"/>
          <p:cNvSpPr/>
          <p:nvPr/>
        </p:nvSpPr>
        <p:spPr>
          <a:xfrm>
            <a:off x="3505200" y="2895600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s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ǒ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ngy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ǒ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ng</a:t>
            </a:r>
            <a:endParaRPr lang="en-US" altLang="zh-CN" sz="4000" dirty="0">
              <a:solidFill>
                <a:srgbClr val="8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6394" name="矩形 16393"/>
          <p:cNvSpPr/>
          <p:nvPr/>
        </p:nvSpPr>
        <p:spPr>
          <a:xfrm>
            <a:off x="6477000" y="2971800"/>
            <a:ext cx="5794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endParaRPr lang="en-US" altLang="zh-CN" sz="4000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5" name="矩形 16394"/>
          <p:cNvSpPr/>
          <p:nvPr/>
        </p:nvSpPr>
        <p:spPr>
          <a:xfrm>
            <a:off x="1371600" y="43434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qu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á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endParaRPr lang="en-US" altLang="zh-CN" sz="4000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6" name="矩形 16395"/>
          <p:cNvSpPr/>
          <p:nvPr/>
        </p:nvSpPr>
        <p:spPr>
          <a:xfrm>
            <a:off x="3657600" y="4343400"/>
            <a:ext cx="14255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é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4000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7" name="矩形 16396"/>
          <p:cNvSpPr/>
          <p:nvPr/>
        </p:nvSpPr>
        <p:spPr>
          <a:xfrm>
            <a:off x="6096000" y="4419600"/>
            <a:ext cx="14255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à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4000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8" name="文本框 16397"/>
          <p:cNvSpPr txBox="1"/>
          <p:nvPr/>
        </p:nvSpPr>
        <p:spPr>
          <a:xfrm>
            <a:off x="2286000" y="24384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9" name="文本框 16398"/>
          <p:cNvSpPr txBox="1"/>
          <p:nvPr/>
        </p:nvSpPr>
        <p:spPr>
          <a:xfrm>
            <a:off x="4191000" y="24384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60" name="文本框 16399"/>
          <p:cNvSpPr txBox="1"/>
          <p:nvPr/>
        </p:nvSpPr>
        <p:spPr>
          <a:xfrm>
            <a:off x="2362200" y="38100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61" name="文本框 16400"/>
          <p:cNvSpPr txBox="1"/>
          <p:nvPr/>
        </p:nvSpPr>
        <p:spPr>
          <a:xfrm>
            <a:off x="4191000" y="38100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62" name="文本框 16401"/>
          <p:cNvSpPr txBox="1"/>
          <p:nvPr/>
        </p:nvSpPr>
        <p:spPr>
          <a:xfrm>
            <a:off x="4800600" y="38100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63" name="文本框 16402"/>
          <p:cNvSpPr txBox="1"/>
          <p:nvPr/>
        </p:nvSpPr>
        <p:spPr>
          <a:xfrm>
            <a:off x="6629400" y="38100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64" name="文本框 16403"/>
          <p:cNvSpPr txBox="1"/>
          <p:nvPr/>
        </p:nvSpPr>
        <p:spPr>
          <a:xfrm>
            <a:off x="1752600" y="51816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65" name="文本框 16404"/>
          <p:cNvSpPr txBox="1"/>
          <p:nvPr/>
        </p:nvSpPr>
        <p:spPr>
          <a:xfrm>
            <a:off x="4191000" y="51816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66" name="文本框 16405"/>
          <p:cNvSpPr txBox="1"/>
          <p:nvPr/>
        </p:nvSpPr>
        <p:spPr>
          <a:xfrm>
            <a:off x="6629400" y="51816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67" name="日期占位符 1"/>
          <p:cNvSpPr txBox="1"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p>
            <a:pPr eaLnBrk="1" hangingPunct="1"/>
            <a:endParaRPr lang="en-US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  <p:bldP spid="16392" grpId="0"/>
      <p:bldP spid="16393" grpId="0"/>
      <p:bldP spid="16394" grpId="0"/>
      <p:bldP spid="16395" grpId="0"/>
      <p:bldP spid="16396" grpId="0"/>
      <p:bldP spid="1639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2854</Words>
  <Application>WPS 演示</Application>
  <PresentationFormat>全屏显示(4:3)</PresentationFormat>
  <Paragraphs>346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52" baseType="lpstr">
      <vt:lpstr>Arial</vt:lpstr>
      <vt:lpstr>宋体</vt:lpstr>
      <vt:lpstr>Wingdings</vt:lpstr>
      <vt:lpstr>华文新魏</vt:lpstr>
      <vt:lpstr>隶书</vt:lpstr>
      <vt:lpstr>黑体</vt:lpstr>
      <vt:lpstr>Times New Roman</vt:lpstr>
      <vt:lpstr>华文行楷</vt:lpstr>
      <vt:lpstr>华文新魏</vt:lpstr>
      <vt:lpstr>楷体_GB2312</vt:lpstr>
      <vt:lpstr>華康娃娃體</vt:lpstr>
      <vt:lpstr>Segoe Print</vt:lpstr>
      <vt:lpstr>微软雅黑</vt:lpstr>
      <vt:lpstr>新宋体</vt:lpstr>
      <vt:lpstr>MingLiU</vt:lpstr>
      <vt:lpstr>华文行楷</vt:lpstr>
      <vt:lpstr>默认设计模板</vt:lpstr>
      <vt:lpstr>默认设计模板_2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预习检查</vt:lpstr>
      <vt:lpstr>整体感知</vt:lpstr>
      <vt:lpstr>PowerPoint 演示文稿</vt:lpstr>
      <vt:lpstr>PowerPoint 演示文稿</vt:lpstr>
      <vt:lpstr>     找出第一只猫与第二只猫给作者及作者家人带来乐趣的句子。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作者情感变化：</vt:lpstr>
      <vt:lpstr>PowerPoint 演示文稿</vt:lpstr>
      <vt:lpstr>PowerPoint 演示文稿</vt:lpstr>
      <vt:lpstr>PowerPoint 演示文稿</vt:lpstr>
      <vt:lpstr>主题探讨</vt:lpstr>
      <vt:lpstr>写作特色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22</cp:revision>
  <dcterms:created xsi:type="dcterms:W3CDTF">2016-11-22T11:31:00Z</dcterms:created>
  <dcterms:modified xsi:type="dcterms:W3CDTF">2016-11-29T11:16:52Z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