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</p:sldMasterIdLst>
  <p:notesMasterIdLst>
    <p:notesMasterId r:id="rId6"/>
  </p:notesMasterIdLst>
  <p:sldIdLst>
    <p:sldId id="1677" r:id="rId5"/>
    <p:sldId id="1771" r:id="rId7"/>
    <p:sldId id="1678" r:id="rId8"/>
    <p:sldId id="1130" r:id="rId9"/>
    <p:sldId id="1131" r:id="rId10"/>
    <p:sldId id="1682" r:id="rId11"/>
    <p:sldId id="1683" r:id="rId12"/>
    <p:sldId id="1680" r:id="rId13"/>
    <p:sldId id="1684" r:id="rId14"/>
    <p:sldId id="1605" r:id="rId15"/>
    <p:sldId id="1844" r:id="rId16"/>
    <p:sldId id="1607" r:id="rId17"/>
    <p:sldId id="1608" r:id="rId18"/>
    <p:sldId id="1876" r:id="rId19"/>
    <p:sldId id="1905" r:id="rId20"/>
    <p:sldId id="1906" r:id="rId21"/>
    <p:sldId id="1691" r:id="rId22"/>
    <p:sldId id="1694" r:id="rId23"/>
    <p:sldId id="1693" r:id="rId24"/>
    <p:sldId id="1728" r:id="rId25"/>
    <p:sldId id="1767" r:id="rId26"/>
    <p:sldId id="1757" r:id="rId27"/>
    <p:sldId id="1731" r:id="rId28"/>
    <p:sldId id="1696" r:id="rId29"/>
    <p:sldId id="1695" r:id="rId30"/>
    <p:sldId id="1726" r:id="rId31"/>
    <p:sldId id="1697" r:id="rId32"/>
    <p:sldId id="1698" r:id="rId33"/>
    <p:sldId id="1773" r:id="rId34"/>
    <p:sldId id="1907" r:id="rId35"/>
    <p:sldId id="1908" r:id="rId36"/>
    <p:sldId id="1909" r:id="rId37"/>
    <p:sldId id="1910" r:id="rId38"/>
    <p:sldId id="1912" r:id="rId39"/>
    <p:sldId id="1913" r:id="rId40"/>
    <p:sldId id="1914" r:id="rId41"/>
    <p:sldId id="1915" r:id="rId42"/>
    <p:sldId id="1916" r:id="rId43"/>
    <p:sldId id="1917" r:id="rId44"/>
    <p:sldId id="1918" r:id="rId45"/>
    <p:sldId id="1919" r:id="rId46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贾静" initials="贾静" lastIdx="1" clrIdx="0"/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00"/>
    <a:srgbClr val="0000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216" y="-96"/>
      </p:cViewPr>
      <p:guideLst>
        <p:guide orient="horz" pos="23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1" Type="http://schemas.openxmlformats.org/officeDocument/2006/relationships/tags" Target="tags/tag9.xml"/><Relationship Id="rId50" Type="http://schemas.openxmlformats.org/officeDocument/2006/relationships/commentAuthors" Target="commentAuthors.xml"/><Relationship Id="rId5" Type="http://schemas.openxmlformats.org/officeDocument/2006/relationships/slide" Target="slides/slide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2700" y="-9525"/>
            <a:ext cx="916146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34"/>
          <p:cNvSpPr/>
          <p:nvPr userDrawn="1"/>
        </p:nvSpPr>
        <p:spPr>
          <a:xfrm>
            <a:off x="-6985" y="379731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5"/>
          <p:cNvSpPr/>
          <p:nvPr userDrawn="1"/>
        </p:nvSpPr>
        <p:spPr>
          <a:xfrm>
            <a:off x="8314225" y="379758"/>
            <a:ext cx="834541" cy="73543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36"/>
          <p:cNvSpPr/>
          <p:nvPr userDrawn="1"/>
        </p:nvSpPr>
        <p:spPr>
          <a:xfrm>
            <a:off x="6620343" y="453301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直角三角形 15"/>
          <p:cNvSpPr/>
          <p:nvPr userDrawn="1"/>
        </p:nvSpPr>
        <p:spPr>
          <a:xfrm>
            <a:off x="-6350" y="33021"/>
            <a:ext cx="334010" cy="346711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-6350" y="1285875"/>
            <a:ext cx="9155113" cy="557212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pic>
        <p:nvPicPr>
          <p:cNvPr id="8" name="图片 17" descr="C:\Users\Administrator\Desktop\logo.pnglogo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5" y="2066744"/>
            <a:ext cx="4356735" cy="1051560"/>
          </a:xfrm>
          <a:prstGeom prst="rect">
            <a:avLst/>
          </a:prstGeom>
        </p:spPr>
      </p:pic>
      <p:sp>
        <p:nvSpPr>
          <p:cNvPr id="18443" name="文本框 8"/>
          <p:cNvSpPr txBox="1"/>
          <p:nvPr userDrawn="1"/>
        </p:nvSpPr>
        <p:spPr>
          <a:xfrm>
            <a:off x="1131888" y="74613"/>
            <a:ext cx="39052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世纪教育网（</a:t>
            </a:r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www.21cnjy.com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）全国最大的中小学教育资源网站</a:t>
            </a:r>
            <a:endParaRPr lang="zh-CN" altLang="en-US" sz="1000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8444" name="图片 11" descr="21世纪教育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33338"/>
            <a:ext cx="1508125" cy="36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6"/>
          <p:cNvSpPr/>
          <p:nvPr userDrawn="1"/>
        </p:nvSpPr>
        <p:spPr>
          <a:xfrm>
            <a:off x="-14287" y="6488113"/>
            <a:ext cx="9167813" cy="376238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8446" name="文本框 10"/>
          <p:cNvSpPr txBox="1"/>
          <p:nvPr userDrawn="1"/>
        </p:nvSpPr>
        <p:spPr>
          <a:xfrm>
            <a:off x="358775" y="6516688"/>
            <a:ext cx="173990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版权所有   盗版必究</a:t>
            </a:r>
            <a:endParaRPr lang="zh-CN" altLang="en-US" sz="1400">
              <a:solidFill>
                <a:schemeClr val="bg1"/>
              </a:solidFill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47" name="TextBox 21"/>
          <p:cNvSpPr txBox="1"/>
          <p:nvPr userDrawn="1"/>
        </p:nvSpPr>
        <p:spPr>
          <a:xfrm>
            <a:off x="327025" y="285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rgbClr val="609801"/>
                </a:solidFill>
                <a:latin typeface="时尚中黑简体" pitchFamily="2" charset="-122"/>
                <a:ea typeface="时尚中黑简体" pitchFamily="2" charset="-122"/>
              </a:rPr>
              <a:t>精品</a:t>
            </a:r>
            <a:endParaRPr lang="zh-CN" altLang="en-US" dirty="0">
              <a:solidFill>
                <a:srgbClr val="60980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448" name="文本框 18"/>
          <p:cNvSpPr txBox="1"/>
          <p:nvPr userDrawn="1"/>
        </p:nvSpPr>
        <p:spPr>
          <a:xfrm>
            <a:off x="5861050" y="6523038"/>
            <a:ext cx="2967038" cy="307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世纪教育网   下精品教学资源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5" Type="http://schemas.openxmlformats.org/officeDocument/2006/relationships/theme" Target="../theme/theme3.xml"/><Relationship Id="rId14" Type="http://schemas.openxmlformats.org/officeDocument/2006/relationships/image" Target="../media/image6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614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 userDrawn="1"/>
        </p:nvSpPr>
        <p:spPr>
          <a:xfrm>
            <a:off x="-16192" y="-635"/>
            <a:ext cx="9157811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50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7841456" y="123190"/>
            <a:ext cx="1134904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18574" y="6691630"/>
            <a:ext cx="9159716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323215" y="388620"/>
            <a:ext cx="8598535" cy="9518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情景导入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</a:rPr>
              <a:t>给下面汉字组两个词语</a:t>
            </a:r>
            <a:r>
              <a:rPr lang="en-US" altLang="zh-CN" sz="3200" b="1">
                <a:latin typeface="宋体" panose="02010600030101010101" pitchFamily="2" charset="-122"/>
              </a:rPr>
              <a:t>……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04210" y="1485900"/>
            <a:ext cx="692785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tx1"/>
                </a:solidFill>
              </a:rPr>
              <a:t>狠</a:t>
            </a:r>
            <a:endParaRPr lang="zh-CN" altLang="en-US" sz="3200" b="1" dirty="0" smtClean="0">
              <a:solidFill>
                <a:schemeClr val="tx1"/>
              </a:solidFill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899795" y="3817620"/>
            <a:ext cx="692785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chemeClr val="tx1"/>
                </a:solidFill>
              </a:rPr>
              <a:t>狼</a:t>
            </a:r>
            <a:endParaRPr lang="zh-CN" altLang="en-US" sz="3200" b="1" dirty="0" smtClean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11730" y="2132330"/>
            <a:ext cx="1134110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狠毒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695" y="2132330"/>
            <a:ext cx="1139825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凶狠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07765" y="2132330"/>
            <a:ext cx="1134110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狠辣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3800" y="2132330"/>
            <a:ext cx="2094230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心狠手辣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5785" y="2996565"/>
            <a:ext cx="1871345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狼子野心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40200" y="2996565"/>
            <a:ext cx="1879600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虎狼之心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4355" y="3789045"/>
            <a:ext cx="1882775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狼心狗肺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0200" y="3789045"/>
            <a:ext cx="1896745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豺狼当道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9590" y="4581525"/>
            <a:ext cx="1907540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鬼哭狼嚎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11625" y="4581525"/>
            <a:ext cx="1932305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官虎吏狼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43980" y="2996565"/>
            <a:ext cx="1852930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狼狈为奸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19850" y="3817620"/>
            <a:ext cx="1905635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引狼入室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3980" y="4638675"/>
            <a:ext cx="1883410" cy="5835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狼奔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豕</a:t>
            </a:r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突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36460" y="5195570"/>
            <a:ext cx="812165" cy="509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shǐ</a:t>
            </a:r>
            <a:endParaRPr lang="zh-CN" altLang="zh-CN" sz="3200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0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"/>
          <p:cNvSpPr txBox="1"/>
          <p:nvPr/>
        </p:nvSpPr>
        <p:spPr>
          <a:xfrm>
            <a:off x="323850" y="981710"/>
            <a:ext cx="3145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6"/>
          <p:cNvSpPr>
            <a:spLocks noGrp="1"/>
          </p:cNvSpPr>
          <p:nvPr/>
        </p:nvSpPr>
        <p:spPr>
          <a:xfrm>
            <a:off x="367030" y="1565275"/>
            <a:ext cx="8575040" cy="136207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lstStyle/>
          <a:p>
            <a:pPr ea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知识卡片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     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ea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词类活用主要包括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名词、形容词、数词用作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一般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动词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名词作状语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使动用法和意动用法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6282" name="Rectangle 2"/>
          <p:cNvSpPr>
            <a:spLocks noGrp="1"/>
          </p:cNvSpPr>
          <p:nvPr/>
        </p:nvSpPr>
        <p:spPr>
          <a:xfrm>
            <a:off x="252095" y="466725"/>
            <a:ext cx="8598535" cy="5149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疏通文意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79705" y="3247390"/>
          <a:ext cx="8801100" cy="3131820"/>
        </p:xfrm>
        <a:graphic>
          <a:graphicData uri="http://schemas.openxmlformats.org/drawingml/2006/table">
            <a:tbl>
              <a:tblPr/>
              <a:tblGrid>
                <a:gridCol w="1774190"/>
                <a:gridCol w="951230"/>
                <a:gridCol w="2719705"/>
                <a:gridCol w="3355975"/>
              </a:tblGrid>
              <a:tr h="5219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特殊用法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词语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例句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释义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rowSpan="5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charset="-120"/>
                          <a:sym typeface="微软雅黑" panose="020B0503020204020204" pitchFamily="34" charset="-122"/>
                        </a:rPr>
                        <a:t>词类活用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敌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恐前后受其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ea typeface="宋体" panose="02010600030101010101" pitchFamily="2" charset="-122"/>
                        </a:rPr>
                        <a:t>敌</a:t>
                      </a:r>
                      <a:endParaRPr lang="zh-CN" altLang="en-US" sz="3000" b="1" dirty="0">
                        <a:solidFill>
                          <a:srgbClr val="FF0000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前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狼不敢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前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犬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其一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犬</a:t>
                      </a: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坐于前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洞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一狼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洞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其中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隧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意将</a:t>
                      </a:r>
                      <a:r>
                        <a:rPr lang="zh-CN" altLang="en-US" sz="2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隧</a:t>
                      </a:r>
                      <a:r>
                        <a:rPr lang="zh-CN" altLang="en-US" sz="2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入以攻其后也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652135" y="3789045"/>
            <a:ext cx="2416175" cy="48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攻击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2135" y="4292600"/>
            <a:ext cx="3328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方位名词用作动词</a:t>
            </a:r>
            <a:r>
              <a:rPr lang="zh-CN" altLang="zh-CN" sz="24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2135" y="4796790"/>
            <a:ext cx="3289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名作状</a:t>
            </a:r>
            <a:r>
              <a:rPr lang="zh-CN" altLang="zh-CN" sz="30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像狗一样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2135" y="5362575"/>
            <a:ext cx="33293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打洞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挖洞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2135" y="5843270"/>
            <a:ext cx="31146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状</a:t>
            </a:r>
            <a:r>
              <a:rPr lang="zh-CN" altLang="zh-CN" sz="28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472440" y="404495"/>
          <a:ext cx="8305800" cy="6048375"/>
        </p:xfrm>
        <a:graphic>
          <a:graphicData uri="http://schemas.openxmlformats.org/drawingml/2006/table">
            <a:tbl>
              <a:tblPr/>
              <a:tblGrid>
                <a:gridCol w="1765300"/>
                <a:gridCol w="1765935"/>
                <a:gridCol w="2066290"/>
                <a:gridCol w="2708275"/>
              </a:tblGrid>
              <a:tr h="485140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特殊用法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文言词语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古义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rowSpan="8"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charset="-120"/>
                          <a:sym typeface="微软雅黑" panose="020B0503020204020204" pitchFamily="34" charset="-122"/>
                        </a:rPr>
                        <a:t>古今异义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charset="-120"/>
                          <a:sym typeface="微软雅黑" panose="020B0503020204020204" pitchFamily="34" charset="-122"/>
                        </a:rPr>
                        <a:t>缀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charset="-120"/>
                          <a:sym typeface="微软雅黑" panose="020B0503020204020204" pitchFamily="34" charset="-122"/>
                        </a:rPr>
                        <a:t>弛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charset="-120"/>
                          <a:sym typeface="微软雅黑" panose="020B0503020204020204" pitchFamily="34" charset="-122"/>
                        </a:rPr>
                        <a:t>去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55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意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股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盖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几何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耳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rowSpan="3"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通假字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止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止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有剩骨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止</a:t>
                      </a: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露尻尾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止</a:t>
                      </a: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增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笑耳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996055" y="908685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</a:t>
            </a:r>
            <a:r>
              <a:rPr lang="en-US" altLang="zh-CN" sz="3000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紧跟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    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装饰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6055" y="1415415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</a:t>
            </a:r>
            <a:r>
              <a:rPr lang="en-US" altLang="zh-CN" sz="3000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解除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卸下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放松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,松弛</a:t>
            </a:r>
            <a:endParaRPr lang="zh-CN" altLang="zh-CN" sz="3000" b="1" dirty="0">
              <a:solidFill>
                <a:srgbClr val="0000FF"/>
              </a:solidFill>
              <a:latin typeface="Arial" panose="020B0604020202020204" pitchFamily="34" charset="0"/>
              <a:ea typeface="PMingLiU-ExtB" panose="02020500000000000000" charset="-12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96055" y="1922145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</a:t>
            </a:r>
            <a:r>
              <a:rPr lang="en-US" altLang="zh-CN" sz="3000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</a:t>
            </a:r>
            <a:r>
              <a:rPr lang="zh-CN" sz="3000" b="1" dirty="0">
                <a:solidFill>
                  <a:srgbClr val="FF0000"/>
                </a:solidFill>
                <a:latin typeface="Arial" panose="020B0604020202020204" pitchFamily="34" charset="0"/>
              </a:rPr>
              <a:t>离开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 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到、往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6055" y="2420620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</a:t>
            </a:r>
            <a:r>
              <a:rPr lang="en-US" altLang="zh-CN" sz="3000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</a:t>
            </a:r>
            <a:r>
              <a:rPr lang="zh-CN" sz="3000" b="1" dirty="0">
                <a:solidFill>
                  <a:srgbClr val="FF0000"/>
                </a:solidFill>
                <a:latin typeface="Arial" panose="020B0604020202020204" pitchFamily="34" charset="0"/>
              </a:rPr>
              <a:t>神情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FF0000"/>
                </a:solidFill>
                <a:latin typeface="Arial" panose="020B0604020202020204" pitchFamily="34" charset="0"/>
              </a:rPr>
              <a:t>态度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</a:t>
            </a:r>
            <a:r>
              <a:rPr 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意思</a:t>
            </a:r>
            <a:endParaRPr 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96055" y="2935605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</a:t>
            </a:r>
            <a:r>
              <a:rPr lang="en-US" altLang="zh-CN" sz="3000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</a:t>
            </a:r>
            <a:r>
              <a:rPr lang="zh-CN" sz="3000" b="1" dirty="0">
                <a:solidFill>
                  <a:srgbClr val="FF0000"/>
                </a:solidFill>
                <a:latin typeface="Arial" panose="020B0604020202020204" pitchFamily="34" charset="0"/>
              </a:rPr>
              <a:t>大腿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   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屁股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96055" y="3425825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大概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原来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是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覆盖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,盖子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96055" y="3949065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000" b="1" dirty="0">
                <a:solidFill>
                  <a:srgbClr val="FF0000"/>
                </a:solidFill>
              </a:rPr>
              <a:t>  </a:t>
            </a:r>
            <a:r>
              <a:rPr lang="zh-CN" sz="3000" b="1" dirty="0">
                <a:solidFill>
                  <a:srgbClr val="FF0000"/>
                </a:solidFill>
              </a:rPr>
              <a:t>能有多少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几何学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6055" y="4436745"/>
            <a:ext cx="47821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000" b="1" dirty="0">
                <a:solidFill>
                  <a:srgbClr val="FF0000"/>
                </a:solidFill>
              </a:rPr>
              <a:t>      </a:t>
            </a:r>
            <a:r>
              <a:rPr lang="zh-CN" sz="3000" b="1" dirty="0">
                <a:solidFill>
                  <a:srgbClr val="FF0000"/>
                </a:solidFill>
              </a:rPr>
              <a:t>罢了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         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耳朵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56325" y="5156835"/>
            <a:ext cx="26085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同</a:t>
            </a:r>
            <a:r>
              <a:rPr lang="en-US" altLang="zh-CN" sz="3200" b="1" dirty="0" smtClean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只</a:t>
            </a:r>
            <a:r>
              <a:rPr lang="en-US" altLang="zh-CN" sz="3200" b="1" dirty="0" smtClean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2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仅</a:t>
            </a:r>
            <a:r>
              <a:rPr lang="zh-CN" altLang="zh-CN" sz="32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只</a:t>
            </a:r>
            <a:r>
              <a:rPr lang="zh-CN" altLang="zh-CN" sz="32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9"/>
          <p:cNvSpPr txBox="1"/>
          <p:nvPr/>
        </p:nvSpPr>
        <p:spPr>
          <a:xfrm>
            <a:off x="424815" y="620395"/>
            <a:ext cx="2313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5587" name="AutoShape 6"/>
          <p:cNvSpPr>
            <a:spLocks noChangeArrowheads="1"/>
          </p:cNvSpPr>
          <p:nvPr/>
        </p:nvSpPr>
        <p:spPr bwMode="auto">
          <a:xfrm>
            <a:off x="0" y="1587500"/>
            <a:ext cx="52578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1" name="Text Box 14"/>
          <p:cNvSpPr txBox="1">
            <a:spLocks noChangeArrowheads="1"/>
          </p:cNvSpPr>
          <p:nvPr/>
        </p:nvSpPr>
        <p:spPr bwMode="auto">
          <a:xfrm>
            <a:off x="525780" y="1349375"/>
            <a:ext cx="211074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有剩骨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一狼得骨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1" name="AutoShape 10"/>
          <p:cNvSpPr/>
          <p:nvPr/>
        </p:nvSpPr>
        <p:spPr bwMode="auto">
          <a:xfrm>
            <a:off x="525463" y="156273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2367598" y="1348105"/>
            <a:ext cx="2070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en-US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2367915" y="2065655"/>
            <a:ext cx="17932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4" name="AutoShape 6"/>
          <p:cNvSpPr>
            <a:spLocks noChangeArrowheads="1"/>
          </p:cNvSpPr>
          <p:nvPr/>
        </p:nvSpPr>
        <p:spPr bwMode="auto">
          <a:xfrm>
            <a:off x="4553585" y="1586865"/>
            <a:ext cx="46736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AutoShape 10"/>
          <p:cNvSpPr/>
          <p:nvPr/>
        </p:nvSpPr>
        <p:spPr bwMode="auto">
          <a:xfrm>
            <a:off x="5020628" y="157607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10"/>
          <p:cNvSpPr/>
          <p:nvPr/>
        </p:nvSpPr>
        <p:spPr bwMode="auto">
          <a:xfrm>
            <a:off x="658813" y="303593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10"/>
          <p:cNvSpPr/>
          <p:nvPr/>
        </p:nvSpPr>
        <p:spPr bwMode="auto">
          <a:xfrm>
            <a:off x="5163503" y="315150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5" name="Text Box 14"/>
          <p:cNvSpPr txBox="1">
            <a:spLocks noChangeArrowheads="1"/>
          </p:cNvSpPr>
          <p:nvPr/>
        </p:nvSpPr>
        <p:spPr bwMode="auto">
          <a:xfrm>
            <a:off x="5020945" y="1335405"/>
            <a:ext cx="232791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恐前后受其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盖以诱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7348220" y="1349375"/>
            <a:ext cx="17951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7279640" y="2053590"/>
            <a:ext cx="18630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9" name="AutoShape 9"/>
          <p:cNvSpPr>
            <a:spLocks noChangeArrowheads="1"/>
          </p:cNvSpPr>
          <p:nvPr/>
        </p:nvSpPr>
        <p:spPr bwMode="auto">
          <a:xfrm>
            <a:off x="9525" y="3143250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2" name="Text Box 16"/>
          <p:cNvSpPr txBox="1">
            <a:spLocks noChangeArrowheads="1"/>
          </p:cNvSpPr>
          <p:nvPr/>
        </p:nvSpPr>
        <p:spPr bwMode="auto">
          <a:xfrm>
            <a:off x="721360" y="2828290"/>
            <a:ext cx="3439795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暇甚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将隧入以攻其后也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2033270" y="2889250"/>
            <a:ext cx="28536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神情、态度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2032635" y="3913505"/>
            <a:ext cx="28543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企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图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打算、</a:t>
            </a:r>
            <a:endParaRPr lang="zh-CN" altLang="zh-CN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96610" name="AutoShape 9"/>
          <p:cNvSpPr>
            <a:spLocks noChangeArrowheads="1"/>
          </p:cNvSpPr>
          <p:nvPr/>
        </p:nvSpPr>
        <p:spPr bwMode="auto">
          <a:xfrm>
            <a:off x="4681855" y="3151505"/>
            <a:ext cx="481965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2" name="Text Box 16"/>
          <p:cNvSpPr txBox="1">
            <a:spLocks noChangeArrowheads="1"/>
          </p:cNvSpPr>
          <p:nvPr/>
        </p:nvSpPr>
        <p:spPr bwMode="auto">
          <a:xfrm>
            <a:off x="5163820" y="2889250"/>
            <a:ext cx="2428875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后受其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敌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狼不敢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7348855" y="2924810"/>
            <a:ext cx="17468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前面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7212330" y="3568700"/>
            <a:ext cx="1930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10"/>
          <p:cNvSpPr/>
          <p:nvPr/>
        </p:nvSpPr>
        <p:spPr bwMode="auto">
          <a:xfrm>
            <a:off x="658813" y="489839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9525" y="5005705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0" name="Text Box 16"/>
          <p:cNvSpPr txBox="1">
            <a:spLocks noChangeArrowheads="1"/>
          </p:cNvSpPr>
          <p:nvPr/>
        </p:nvSpPr>
        <p:spPr bwMode="auto">
          <a:xfrm>
            <a:off x="5241290" y="4685665"/>
            <a:ext cx="2622550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奔倚其下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悟前狼假寐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7564755" y="4734560"/>
            <a:ext cx="15862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7960043" y="5364798"/>
            <a:ext cx="5715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1" name="AutoShape 6"/>
          <p:cNvSpPr>
            <a:spLocks noChangeArrowheads="1"/>
          </p:cNvSpPr>
          <p:nvPr/>
        </p:nvSpPr>
        <p:spPr bwMode="auto">
          <a:xfrm>
            <a:off x="4681855" y="4922520"/>
            <a:ext cx="559435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3" name="Text Box 14"/>
          <p:cNvSpPr txBox="1">
            <a:spLocks noChangeArrowheads="1"/>
          </p:cNvSpPr>
          <p:nvPr/>
        </p:nvSpPr>
        <p:spPr bwMode="auto">
          <a:xfrm>
            <a:off x="721360" y="4646930"/>
            <a:ext cx="306451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而知新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两狼之并驱如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2795905" y="4734560"/>
            <a:ext cx="20910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学过的知识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3919855" y="5365115"/>
            <a:ext cx="9671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10"/>
          <p:cNvSpPr/>
          <p:nvPr/>
        </p:nvSpPr>
        <p:spPr bwMode="auto">
          <a:xfrm>
            <a:off x="5163503" y="487426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34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AutoShape 6"/>
          <p:cNvSpPr>
            <a:spLocks noChangeArrowheads="1"/>
          </p:cNvSpPr>
          <p:nvPr/>
        </p:nvSpPr>
        <p:spPr bwMode="auto">
          <a:xfrm>
            <a:off x="1670050" y="764540"/>
            <a:ext cx="52578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9" name="AutoShape 9"/>
          <p:cNvSpPr>
            <a:spLocks noChangeArrowheads="1"/>
          </p:cNvSpPr>
          <p:nvPr/>
        </p:nvSpPr>
        <p:spPr bwMode="auto">
          <a:xfrm>
            <a:off x="1691640" y="2997200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634" name="AutoShape 7"/>
          <p:cNvSpPr/>
          <p:nvPr/>
        </p:nvSpPr>
        <p:spPr bwMode="auto">
          <a:xfrm>
            <a:off x="2195830" y="332740"/>
            <a:ext cx="106680" cy="1503045"/>
          </a:xfrm>
          <a:prstGeom prst="leftBrace">
            <a:avLst>
              <a:gd name="adj1" fmla="val 89695"/>
              <a:gd name="adj2" fmla="val 50000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635" name="Text Box 14"/>
          <p:cNvSpPr txBox="1">
            <a:spLocks noChangeArrowheads="1"/>
          </p:cNvSpPr>
          <p:nvPr/>
        </p:nvSpPr>
        <p:spPr bwMode="auto">
          <a:xfrm>
            <a:off x="2301875" y="332423"/>
            <a:ext cx="6402388" cy="1642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刀劈狼首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意将隧入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攻其后也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诱敌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577205" y="188595"/>
            <a:ext cx="13735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552440" y="620395"/>
            <a:ext cx="1422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579745" y="1052830"/>
            <a:ext cx="24726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5577205" y="1484630"/>
            <a:ext cx="22498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4" name="AutoShape 7"/>
          <p:cNvSpPr/>
          <p:nvPr/>
        </p:nvSpPr>
        <p:spPr bwMode="auto">
          <a:xfrm>
            <a:off x="2268220" y="2279650"/>
            <a:ext cx="163830" cy="2005965"/>
          </a:xfrm>
          <a:prstGeom prst="leftBrace">
            <a:avLst>
              <a:gd name="adj1" fmla="val 90015"/>
              <a:gd name="adj2" fmla="val 50000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5" name="Text Box 14"/>
          <p:cNvSpPr txBox="1">
            <a:spLocks noChangeArrowheads="1"/>
          </p:cNvSpPr>
          <p:nvPr/>
        </p:nvSpPr>
        <p:spPr bwMode="auto">
          <a:xfrm>
            <a:off x="2314575" y="2279650"/>
            <a:ext cx="3237865" cy="2059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又数刀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亦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而两狼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并驱如故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禽兽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变诈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几何哉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5505133" y="3356293"/>
            <a:ext cx="278606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补充音节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505450" y="2636520"/>
            <a:ext cx="17887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指狼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8" name="Text Box 20"/>
          <p:cNvSpPr txBox="1">
            <a:spLocks noChangeArrowheads="1"/>
          </p:cNvSpPr>
          <p:nvPr/>
        </p:nvSpPr>
        <p:spPr bwMode="auto">
          <a:xfrm>
            <a:off x="5507990" y="2997200"/>
            <a:ext cx="3764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取消句子独立性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5577205" y="3819525"/>
            <a:ext cx="22212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5505450" y="2204720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指骨头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2339340" y="4725035"/>
            <a:ext cx="3455670" cy="2059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恐前后受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场主积薪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     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屠乃奔倚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  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一狼洞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           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意将隧入以攻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后也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1691640" y="5476875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7"/>
          <p:cNvSpPr/>
          <p:nvPr/>
        </p:nvSpPr>
        <p:spPr bwMode="auto">
          <a:xfrm>
            <a:off x="2232660" y="4796790"/>
            <a:ext cx="113030" cy="1833880"/>
          </a:xfrm>
          <a:prstGeom prst="leftBrace">
            <a:avLst>
              <a:gd name="adj1" fmla="val 89695"/>
              <a:gd name="adj2" fmla="val 50000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round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5003800" y="4580890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指狼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5003800" y="5012690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指麦场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5076190" y="5476875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柴草堆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5292090" y="5876925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柴草堆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5723890" y="6330315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屠户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196618" grpId="0" uiExpand="1"/>
      <p:bldP spid="25" grpId="0"/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22555" y="332740"/>
          <a:ext cx="8898890" cy="4512310"/>
        </p:xfrm>
        <a:graphic>
          <a:graphicData uri="http://schemas.openxmlformats.org/drawingml/2006/table">
            <a:tbl>
              <a:tblPr/>
              <a:tblGrid>
                <a:gridCol w="1733550"/>
                <a:gridCol w="2348230"/>
                <a:gridCol w="4817110"/>
              </a:tblGrid>
              <a:tr h="5219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特殊用法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例句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句式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rowSpan="7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charset="-120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文言句式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投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以骨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一狼仍从</a:t>
                      </a:r>
                      <a:endParaRPr lang="zh-CN" altLang="en-US" sz="2800" b="1" dirty="0"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场主积薪其中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 defTabSz="914400" ea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屠乃奔倚其下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一狼洞其中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意将隧入以攻其后也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7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700" b="1" dirty="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盖以诱敌</a:t>
                      </a:r>
                      <a:endParaRPr lang="zh-CN" altLang="en-US" sz="2700" b="1" dirty="0"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211955" y="836295"/>
            <a:ext cx="4899025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倒装句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介词结构后置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应为</a:t>
            </a:r>
            <a:r>
              <a:rPr lang="zh-CN" altLang="en-US" sz="27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以骨投</a:t>
            </a:r>
            <a:r>
              <a:rPr lang="zh-CN" altLang="en-US" sz="27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”；</a:t>
            </a:r>
            <a:endParaRPr lang="zh-CN" altLang="en-US" sz="2700" b="1" dirty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11955" y="1268730"/>
            <a:ext cx="482219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,“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投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后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省略了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之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之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代狼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189730" y="2132330"/>
            <a:ext cx="484441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,“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从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后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省略了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之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之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代屠户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189730" y="3068955"/>
            <a:ext cx="486346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薪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后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省略了介词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于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89730" y="3590290"/>
            <a:ext cx="484441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倚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后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省略了介词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于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36720" y="4149090"/>
            <a:ext cx="477329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洞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后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省略了介词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于</a:t>
            </a:r>
            <a:r>
              <a:rPr lang="zh-CN" altLang="en-US" sz="2700" b="1" dirty="0"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211320" y="4707890"/>
            <a:ext cx="493268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也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是判断句的标志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211320" y="5496560"/>
            <a:ext cx="484187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判断词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盖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揭示了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“前狼假寐”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的原因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4" grpId="0"/>
      <p:bldP spid="5" grpId="0"/>
      <p:bldP spid="10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182880" y="260350"/>
            <a:ext cx="8598535" cy="7327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三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品读情节</a:t>
            </a:r>
            <a:endParaRPr lang="zh-CN" altLang="en-US" sz="3200" b="1" dirty="0"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395605" y="908685"/>
            <a:ext cx="8498205" cy="13677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用一句话概括课文情节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latin typeface="宋体" panose="02010600030101010101" pitchFamily="2" charset="-122"/>
              </a:rPr>
              <a:t>2.</a:t>
            </a:r>
            <a:r>
              <a:rPr lang="zh-CN" sz="3000" b="1"/>
              <a:t>情节填空。</a:t>
            </a:r>
            <a:endParaRPr lang="zh-CN" sz="3000" b="1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/>
              <a:t>从屠户角度看：遇狼→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>
                <a:sym typeface="+mn-ea"/>
              </a:rPr>
              <a:t>  </a:t>
            </a:r>
            <a:r>
              <a:rPr lang="en-US" altLang="zh-CN" sz="3000">
                <a:sym typeface="+mn-ea"/>
              </a:rPr>
              <a:t> </a:t>
            </a:r>
            <a:r>
              <a:rPr lang="zh-CN" sz="3000">
                <a:sym typeface="+mn-ea"/>
              </a:rPr>
              <a:t> 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/>
              <a:t>狼→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>
                <a:sym typeface="+mn-ea"/>
              </a:rPr>
              <a:t>  </a:t>
            </a:r>
            <a:r>
              <a:rPr lang="en-US" altLang="zh-CN" sz="3000">
                <a:sym typeface="+mn-ea"/>
              </a:rPr>
              <a:t> </a:t>
            </a:r>
            <a:r>
              <a:rPr lang="zh-CN" sz="3000">
                <a:sym typeface="+mn-ea"/>
              </a:rPr>
              <a:t> 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/>
              <a:t>狼→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/>
              <a:t>  </a:t>
            </a:r>
            <a:r>
              <a:rPr lang="en-US" altLang="zh-CN" sz="3000"/>
              <a:t> </a:t>
            </a:r>
            <a:r>
              <a:rPr lang="zh-CN" sz="3000"/>
              <a:t> 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/>
              <a:t>狼</a:t>
            </a:r>
            <a:endParaRPr lang="zh-CN" sz="3000" b="1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/>
              <a:t> </a:t>
            </a:r>
            <a:r>
              <a:rPr lang="en-US" altLang="zh-CN" sz="3000" b="1"/>
              <a:t>                         </a:t>
            </a:r>
            <a:r>
              <a:rPr lang="zh-CN" sz="3000" b="1"/>
              <a:t>→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>
                <a:sym typeface="+mn-ea"/>
              </a:rPr>
              <a:t>  </a:t>
            </a:r>
            <a:r>
              <a:rPr lang="en-US" altLang="zh-CN" sz="3000">
                <a:sym typeface="+mn-ea"/>
              </a:rPr>
              <a:t> </a:t>
            </a:r>
            <a:r>
              <a:rPr lang="zh-CN" sz="3000">
                <a:sym typeface="+mn-ea"/>
              </a:rPr>
              <a:t> 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/>
              <a:t>狼</a:t>
            </a:r>
            <a:endParaRPr lang="zh-CN" sz="3000" b="1"/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ym typeface="+mn-ea"/>
              </a:rPr>
              <a:t>从狼角度看：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缀屠</a:t>
            </a:r>
            <a:r>
              <a:rPr lang="zh-CN" sz="3000" b="1">
                <a:sym typeface="+mn-ea"/>
              </a:rPr>
              <a:t>→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>
                <a:sym typeface="+mn-ea"/>
              </a:rPr>
              <a:t>  </a:t>
            </a:r>
            <a:r>
              <a:rPr lang="en-US" altLang="zh-CN" sz="3000">
                <a:sym typeface="+mn-ea"/>
              </a:rPr>
              <a:t> </a:t>
            </a:r>
            <a:r>
              <a:rPr lang="zh-CN" sz="3000">
                <a:sym typeface="+mn-ea"/>
              </a:rPr>
              <a:t> 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>
                <a:sym typeface="+mn-ea"/>
              </a:rPr>
              <a:t>屠→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>
                <a:sym typeface="+mn-ea"/>
              </a:rPr>
              <a:t>  </a:t>
            </a:r>
            <a:r>
              <a:rPr lang="en-US" altLang="zh-CN" sz="3000">
                <a:sym typeface="+mn-ea"/>
              </a:rPr>
              <a:t> </a:t>
            </a:r>
            <a:r>
              <a:rPr lang="zh-CN" sz="3000">
                <a:sym typeface="+mn-ea"/>
              </a:rPr>
              <a:t> 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屠</a:t>
            </a:r>
            <a:r>
              <a:rPr lang="zh-CN" sz="3000" b="1">
                <a:sym typeface="+mn-ea"/>
              </a:rPr>
              <a:t>→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>
                <a:sym typeface="+mn-ea"/>
              </a:rPr>
              <a:t>  </a:t>
            </a:r>
            <a:r>
              <a:rPr lang="en-US" altLang="zh-CN" sz="3000">
                <a:sym typeface="+mn-ea"/>
              </a:rPr>
              <a:t> </a:t>
            </a:r>
            <a:r>
              <a:rPr lang="zh-CN" sz="3000">
                <a:sym typeface="+mn-ea"/>
              </a:rPr>
              <a:t> 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>
                <a:sym typeface="+mn-ea"/>
              </a:rPr>
              <a:t>屠</a:t>
            </a:r>
            <a:endParaRPr lang="zh-CN" sz="3000" b="1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000" b="1"/>
          </a:p>
        </p:txBody>
      </p:sp>
      <p:sp>
        <p:nvSpPr>
          <p:cNvPr id="4" name="文本框 3"/>
          <p:cNvSpPr txBox="1"/>
          <p:nvPr/>
        </p:nvSpPr>
        <p:spPr>
          <a:xfrm>
            <a:off x="3204210" y="2924810"/>
            <a:ext cx="48475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000" b="1">
                <a:solidFill>
                  <a:srgbClr val="FF0000"/>
                </a:solidFill>
                <a:sym typeface="+mn-ea"/>
              </a:rPr>
              <a:t>           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惧</a:t>
            </a:r>
            <a:r>
              <a:rPr lang="en-US" altLang="zh-CN" sz="3000" b="1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御</a:t>
            </a:r>
            <a:r>
              <a:rPr lang="en-US" altLang="zh-CN" sz="3000" b="1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杀</a:t>
            </a:r>
            <a:r>
              <a:rPr lang="en-US" altLang="zh-CN" sz="3000" b="1">
                <a:solidFill>
                  <a:srgbClr val="FF0000"/>
                </a:solidFill>
                <a:sym typeface="+mn-ea"/>
              </a:rPr>
              <a:t>  </a:t>
            </a:r>
            <a:endParaRPr lang="en-US" altLang="zh-CN" sz="30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000" b="1">
                <a:solidFill>
                  <a:srgbClr val="FF0000"/>
                </a:solidFill>
                <a:sym typeface="+mn-ea"/>
              </a:rPr>
              <a:t>    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笑</a:t>
            </a:r>
            <a:endParaRPr lang="zh-CN" altLang="zh-CN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6055" y="3932555"/>
            <a:ext cx="408940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</a:pPr>
            <a:r>
              <a:rPr lang="zh-CN" sz="3000" b="1">
                <a:solidFill>
                  <a:srgbClr val="FF0000"/>
                </a:solidFill>
                <a:sym typeface="+mn-ea"/>
              </a:rPr>
              <a:t>驱</a:t>
            </a:r>
            <a:r>
              <a:rPr lang="en-US" altLang="zh-CN" sz="3000" b="1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诱</a:t>
            </a:r>
            <a:r>
              <a:rPr lang="en-US" altLang="zh-CN" sz="3000" b="1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被</a:t>
            </a:r>
            <a:endParaRPr lang="zh-CN" sz="3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5778" name="Text Box 1027"/>
          <p:cNvSpPr txBox="1"/>
          <p:nvPr/>
        </p:nvSpPr>
        <p:spPr>
          <a:xfrm>
            <a:off x="100965" y="980440"/>
            <a:ext cx="89046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《狼》篇幅短小</a:t>
            </a:r>
            <a:r>
              <a:rPr lang="zh-CN" altLang="zh-CN" sz="3200" b="1" dirty="0">
                <a:sym typeface="宋体" panose="02010600030101010101" pitchFamily="2" charset="-122"/>
              </a:rPr>
              <a:t>,结构紧凑。文中描述的狼与人的斗争过程可谓一波三折,最终结局也出人意料。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请你结合课文内容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把故事情节补充完整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39750" y="3140710"/>
            <a:ext cx="7793990" cy="1347470"/>
          </a:xfrm>
          <a:custGeom>
            <a:avLst/>
            <a:gdLst>
              <a:gd name="connisteX0" fmla="*/ 0 w 7611502"/>
              <a:gd name="connsiteY0" fmla="*/ 1347578 h 1347578"/>
              <a:gd name="connisteX1" fmla="*/ 373380 w 7611502"/>
              <a:gd name="connsiteY1" fmla="*/ 436988 h 1347578"/>
              <a:gd name="connisteX2" fmla="*/ 1174750 w 7611502"/>
              <a:gd name="connsiteY2" fmla="*/ 1202163 h 1347578"/>
              <a:gd name="connisteX3" fmla="*/ 1174750 w 7611502"/>
              <a:gd name="connsiteY3" fmla="*/ 1202163 h 1347578"/>
              <a:gd name="connisteX4" fmla="*/ 1338580 w 7611502"/>
              <a:gd name="connsiteY4" fmla="*/ 1284078 h 1347578"/>
              <a:gd name="connisteX5" fmla="*/ 2158365 w 7611502"/>
              <a:gd name="connsiteY5" fmla="*/ 327768 h 1347578"/>
              <a:gd name="connisteX6" fmla="*/ 2131060 w 7611502"/>
              <a:gd name="connsiteY6" fmla="*/ 327768 h 1347578"/>
              <a:gd name="connisteX7" fmla="*/ 2504440 w 7611502"/>
              <a:gd name="connsiteY7" fmla="*/ 90913 h 1347578"/>
              <a:gd name="connisteX8" fmla="*/ 3369945 w 7611502"/>
              <a:gd name="connsiteY8" fmla="*/ 1311383 h 1347578"/>
              <a:gd name="connisteX9" fmla="*/ 4462780 w 7611502"/>
              <a:gd name="connsiteY9" fmla="*/ 127108 h 1347578"/>
              <a:gd name="connisteX10" fmla="*/ 5245735 w 7611502"/>
              <a:gd name="connsiteY10" fmla="*/ 1120248 h 1347578"/>
              <a:gd name="connisteX11" fmla="*/ 6721475 w 7611502"/>
              <a:gd name="connsiteY11" fmla="*/ 108 h 1347578"/>
              <a:gd name="connisteX12" fmla="*/ 7540625 w 7611502"/>
              <a:gd name="connsiteY12" fmla="*/ 1183748 h 1347578"/>
              <a:gd name="connisteX13" fmla="*/ 7540625 w 7611502"/>
              <a:gd name="connsiteY13" fmla="*/ 1183748 h 1347578"/>
              <a:gd name="connisteX14" fmla="*/ 7586345 w 7611502"/>
              <a:gd name="connsiteY14" fmla="*/ 1284078 h 1347578"/>
              <a:gd name="connisteX15" fmla="*/ 7586345 w 7611502"/>
              <a:gd name="connsiteY15" fmla="*/ 1284078 h 1347578"/>
              <a:gd name="connisteX16" fmla="*/ 7586345 w 7611502"/>
              <a:gd name="connsiteY16" fmla="*/ 1284078 h 1347578"/>
              <a:gd name="connisteX17" fmla="*/ 7586345 w 7611502"/>
              <a:gd name="connsiteY17" fmla="*/ 1284078 h 1347578"/>
              <a:gd name="connisteX18" fmla="*/ 7586345 w 7611502"/>
              <a:gd name="connsiteY18" fmla="*/ 1284078 h 1347578"/>
              <a:gd name="connisteX19" fmla="*/ 7586345 w 7611502"/>
              <a:gd name="connsiteY19" fmla="*/ 1238358 h 1347578"/>
              <a:gd name="connisteX20" fmla="*/ 7586345 w 7611502"/>
              <a:gd name="connsiteY20" fmla="*/ 1238358 h 1347578"/>
              <a:gd name="connisteX21" fmla="*/ 7568565 w 7611502"/>
              <a:gd name="connsiteY21" fmla="*/ 1275188 h 1347578"/>
              <a:gd name="connisteX22" fmla="*/ 7568565 w 7611502"/>
              <a:gd name="connsiteY22" fmla="*/ 1275188 h 1347578"/>
              <a:gd name="connisteX23" fmla="*/ 7577455 w 7611502"/>
              <a:gd name="connsiteY23" fmla="*/ 1275188 h 1347578"/>
              <a:gd name="connisteX24" fmla="*/ 7577455 w 7611502"/>
              <a:gd name="connsiteY24" fmla="*/ 1275188 h 1347578"/>
              <a:gd name="connisteX25" fmla="*/ 7577455 w 7611502"/>
              <a:gd name="connsiteY25" fmla="*/ 1275188 h 1347578"/>
              <a:gd name="connisteX26" fmla="*/ 7577455 w 7611502"/>
              <a:gd name="connsiteY26" fmla="*/ 1275188 h 1347578"/>
              <a:gd name="connisteX27" fmla="*/ 7577455 w 7611502"/>
              <a:gd name="connsiteY27" fmla="*/ 1238358 h 1347578"/>
              <a:gd name="connisteX28" fmla="*/ 7577455 w 7611502"/>
              <a:gd name="connsiteY28" fmla="*/ 1238358 h 1347578"/>
              <a:gd name="connisteX29" fmla="*/ 7577455 w 7611502"/>
              <a:gd name="connsiteY29" fmla="*/ 1238358 h 1347578"/>
              <a:gd name="connisteX30" fmla="*/ 7577455 w 7611502"/>
              <a:gd name="connsiteY30" fmla="*/ 1238358 h 1347578"/>
              <a:gd name="connisteX31" fmla="*/ 7577455 w 7611502"/>
              <a:gd name="connsiteY31" fmla="*/ 1238358 h 1347578"/>
              <a:gd name="connisteX32" fmla="*/ 7577455 w 7611502"/>
              <a:gd name="connsiteY32" fmla="*/ 1238358 h 1347578"/>
              <a:gd name="connisteX33" fmla="*/ 7577455 w 7611502"/>
              <a:gd name="connsiteY33" fmla="*/ 1238358 h 1347578"/>
              <a:gd name="connisteX34" fmla="*/ 7577455 w 7611502"/>
              <a:gd name="connsiteY34" fmla="*/ 1238358 h 1347578"/>
              <a:gd name="connisteX35" fmla="*/ 7577455 w 7611502"/>
              <a:gd name="connsiteY35" fmla="*/ 1238358 h 1347578"/>
              <a:gd name="connisteX36" fmla="*/ 7577455 w 7611502"/>
              <a:gd name="connsiteY36" fmla="*/ 1247883 h 134757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</a:cxnLst>
            <a:rect l="l" t="t" r="r" b="b"/>
            <a:pathLst>
              <a:path w="7611503" h="1347578">
                <a:moveTo>
                  <a:pt x="0" y="1347578"/>
                </a:moveTo>
                <a:cubicBezTo>
                  <a:pt x="58420" y="1150093"/>
                  <a:pt x="138430" y="466198"/>
                  <a:pt x="373380" y="436988"/>
                </a:cubicBezTo>
                <a:cubicBezTo>
                  <a:pt x="608330" y="407778"/>
                  <a:pt x="1014730" y="1049128"/>
                  <a:pt x="1174750" y="1202163"/>
                </a:cubicBezTo>
                <a:cubicBezTo>
                  <a:pt x="1334770" y="1355198"/>
                  <a:pt x="1141730" y="1185653"/>
                  <a:pt x="1174750" y="1202163"/>
                </a:cubicBezTo>
                <a:cubicBezTo>
                  <a:pt x="1207770" y="1218673"/>
                  <a:pt x="1141730" y="1458703"/>
                  <a:pt x="1338580" y="1284078"/>
                </a:cubicBezTo>
                <a:cubicBezTo>
                  <a:pt x="1535430" y="1109453"/>
                  <a:pt x="1999615" y="518903"/>
                  <a:pt x="2158365" y="327768"/>
                </a:cubicBezTo>
                <a:cubicBezTo>
                  <a:pt x="2317115" y="136633"/>
                  <a:pt x="2061845" y="375393"/>
                  <a:pt x="2131060" y="327768"/>
                </a:cubicBezTo>
                <a:cubicBezTo>
                  <a:pt x="2200275" y="280143"/>
                  <a:pt x="2256790" y="-105937"/>
                  <a:pt x="2504440" y="90913"/>
                </a:cubicBezTo>
                <a:cubicBezTo>
                  <a:pt x="2752090" y="287763"/>
                  <a:pt x="2978150" y="1304398"/>
                  <a:pt x="3369945" y="1311383"/>
                </a:cubicBezTo>
                <a:cubicBezTo>
                  <a:pt x="3761740" y="1318368"/>
                  <a:pt x="4087495" y="165208"/>
                  <a:pt x="4462780" y="127108"/>
                </a:cubicBezTo>
                <a:cubicBezTo>
                  <a:pt x="4838065" y="89008"/>
                  <a:pt x="4794250" y="1145648"/>
                  <a:pt x="5245735" y="1120248"/>
                </a:cubicBezTo>
                <a:cubicBezTo>
                  <a:pt x="5697220" y="1094848"/>
                  <a:pt x="6262370" y="-12592"/>
                  <a:pt x="6721475" y="108"/>
                </a:cubicBezTo>
                <a:cubicBezTo>
                  <a:pt x="7180580" y="12808"/>
                  <a:pt x="7376795" y="946893"/>
                  <a:pt x="7540625" y="1183748"/>
                </a:cubicBezTo>
                <a:cubicBezTo>
                  <a:pt x="7704455" y="1420603"/>
                  <a:pt x="7531735" y="1163428"/>
                  <a:pt x="7540625" y="1183748"/>
                </a:cubicBezTo>
                <a:cubicBezTo>
                  <a:pt x="7549515" y="1204068"/>
                  <a:pt x="7577455" y="1263758"/>
                  <a:pt x="7586345" y="1284078"/>
                </a:cubicBezTo>
                <a:cubicBezTo>
                  <a:pt x="7595235" y="1304398"/>
                  <a:pt x="7586345" y="1284078"/>
                  <a:pt x="7586345" y="1284078"/>
                </a:cubicBezTo>
                <a:cubicBezTo>
                  <a:pt x="7586345" y="1284078"/>
                  <a:pt x="7586345" y="1292968"/>
                  <a:pt x="7586345" y="1284078"/>
                </a:cubicBezTo>
                <a:cubicBezTo>
                  <a:pt x="7586345" y="1275188"/>
                  <a:pt x="7586345" y="1247248"/>
                  <a:pt x="7586345" y="1238358"/>
                </a:cubicBezTo>
                <a:cubicBezTo>
                  <a:pt x="7586345" y="1229468"/>
                  <a:pt x="7590155" y="1230738"/>
                  <a:pt x="7586345" y="1238358"/>
                </a:cubicBezTo>
                <a:cubicBezTo>
                  <a:pt x="7582535" y="1245978"/>
                  <a:pt x="7572375" y="1267568"/>
                  <a:pt x="7568565" y="1275188"/>
                </a:cubicBezTo>
                <a:cubicBezTo>
                  <a:pt x="7564755" y="1282808"/>
                  <a:pt x="7566660" y="1275188"/>
                  <a:pt x="7568565" y="1275188"/>
                </a:cubicBezTo>
                <a:cubicBezTo>
                  <a:pt x="7570470" y="1275188"/>
                  <a:pt x="7575550" y="1275188"/>
                  <a:pt x="7577455" y="1275188"/>
                </a:cubicBezTo>
                <a:cubicBezTo>
                  <a:pt x="7579360" y="1275188"/>
                  <a:pt x="7577455" y="1275188"/>
                  <a:pt x="7577455" y="1275188"/>
                </a:cubicBezTo>
                <a:cubicBezTo>
                  <a:pt x="7577455" y="1275188"/>
                  <a:pt x="7577455" y="1282808"/>
                  <a:pt x="7577455" y="1275188"/>
                </a:cubicBezTo>
                <a:cubicBezTo>
                  <a:pt x="7577455" y="1267568"/>
                  <a:pt x="7577455" y="1245978"/>
                  <a:pt x="7577455" y="1238358"/>
                </a:cubicBezTo>
                <a:cubicBezTo>
                  <a:pt x="7577455" y="1230738"/>
                  <a:pt x="7577455" y="1238358"/>
                  <a:pt x="7577455" y="1238358"/>
                </a:cubicBezTo>
                <a:cubicBezTo>
                  <a:pt x="7577455" y="1238358"/>
                  <a:pt x="7577455" y="1236453"/>
                  <a:pt x="7577455" y="1238358"/>
                </a:cubicBezTo>
                <a:cubicBezTo>
                  <a:pt x="7577455" y="1240263"/>
                  <a:pt x="7577455" y="1245978"/>
                  <a:pt x="7577455" y="124788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Text Box 1027"/>
          <p:cNvSpPr txBox="1"/>
          <p:nvPr/>
        </p:nvSpPr>
        <p:spPr>
          <a:xfrm>
            <a:off x="2339975" y="2708910"/>
            <a:ext cx="640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两狼并驱 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                              </a:t>
            </a: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一狼洞薪            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 b="1">
              <a:uFillTx/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203835" y="4436745"/>
            <a:ext cx="8465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屠担肉尽                       屠奔倚薪             屠暴劈狼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 b="1">
              <a:uFillTx/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4500245" y="2420620"/>
            <a:ext cx="14890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一狼径去               </a:t>
            </a:r>
            <a:endParaRPr lang="zh-CN" altLang="en-US" sz="2400" b="1">
              <a:uFillTx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一狼犬坐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 b="1">
              <a:uFillTx/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107950" y="3140710"/>
            <a:ext cx="178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①两狼缀行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1691640" y="4508500"/>
            <a:ext cx="12172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②屠投骨尽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7452360" y="4436745"/>
            <a:ext cx="12179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③屠断狼股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467995" y="908685"/>
            <a:ext cx="8498205" cy="13677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4.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品读情节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要求：</a:t>
            </a:r>
            <a:r>
              <a:rPr lang="zh-CN" sz="3000" b="1"/>
              <a:t>假如你是屠户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请围绕</a:t>
            </a:r>
            <a:r>
              <a:rPr 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“紧”</a:t>
            </a:r>
            <a:r>
              <a:rPr lang="zh-CN" sz="3000" b="1"/>
              <a:t>字来展开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用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/>
              <a:t>我从</a:t>
            </a:r>
            <a:r>
              <a:rPr 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‘      ’</a:t>
            </a:r>
            <a:r>
              <a:rPr lang="zh-CN" sz="3000" b="1"/>
              <a:t>中读出</a:t>
            </a:r>
            <a:r>
              <a:rPr lang="zh-CN" sz="3000" b="1">
                <a:latin typeface="宋体" panose="02010600030101010101" pitchFamily="2" charset="-122"/>
              </a:rPr>
              <a:t>……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/>
              <a:t>来表述你对故事情节的理解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467995" y="2276475"/>
            <a:ext cx="8498205" cy="1158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提示：</a:t>
            </a:r>
            <a:r>
              <a:rPr lang="zh-CN" sz="3000" b="1"/>
              <a:t>请同学们参考这些词语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sym typeface="微软雅黑" panose="020B0503020204020204" pitchFamily="34" charset="-122"/>
              </a:rPr>
              <a:t>紧：</a:t>
            </a:r>
            <a:r>
              <a:rPr lang="zh-CN" sz="3000" b="1"/>
              <a:t>紧张、紧跟、紧逼、紧急、紧要、紧迫</a:t>
            </a:r>
            <a:r>
              <a:rPr lang="zh-CN" sz="3000" b="1">
                <a:latin typeface="宋体" panose="02010600030101010101" pitchFamily="2" charset="-122"/>
              </a:rPr>
              <a:t>……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sz="3000" b="1"/>
          </a:p>
        </p:txBody>
      </p:sp>
      <p:sp>
        <p:nvSpPr>
          <p:cNvPr id="3" name="文本框 2"/>
          <p:cNvSpPr txBox="1"/>
          <p:nvPr/>
        </p:nvSpPr>
        <p:spPr>
          <a:xfrm>
            <a:off x="467360" y="3435350"/>
            <a:ext cx="830961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缀行甚远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这句话读出了气氛的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紧张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当日天色已晚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屠户一个人走在僻静的道路上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突然发现两只狼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紧跟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着他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他心里一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紧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有些害怕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两只狼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紧跟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着他走了很远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气氛多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紧张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啊！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3"/>
          <p:cNvSpPr>
            <a:spLocks noGrp="1"/>
          </p:cNvSpPr>
          <p:nvPr>
            <p:ph idx="4294967295"/>
          </p:nvPr>
        </p:nvSpPr>
        <p:spPr>
          <a:xfrm>
            <a:off x="539750" y="2401888"/>
            <a:ext cx="7848600" cy="15367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第二课时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539750" y="902335"/>
            <a:ext cx="8498205" cy="1425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</a:rPr>
              <a:t>补充对联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要求：</a:t>
            </a:r>
            <a:r>
              <a:rPr lang="zh-CN" sz="3000" b="1"/>
              <a:t>假如你是屠户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请围绕</a:t>
            </a:r>
            <a:r>
              <a:rPr 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“紧”</a:t>
            </a:r>
            <a:r>
              <a:rPr lang="zh-CN" sz="3000" b="1"/>
              <a:t>字来展开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用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/>
              <a:t>我从</a:t>
            </a:r>
            <a:r>
              <a:rPr 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‘      ’</a:t>
            </a:r>
            <a:r>
              <a:rPr lang="zh-CN" sz="3000" b="1"/>
              <a:t>中读出</a:t>
            </a:r>
            <a:r>
              <a:rPr lang="zh-CN" sz="3000" b="1">
                <a:latin typeface="宋体" panose="02010600030101010101" pitchFamily="2" charset="-122"/>
              </a:rPr>
              <a:t>……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/>
              <a:t>来表述你对故事情节的理解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539750" y="2327910"/>
            <a:ext cx="8498205" cy="14890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上联：</a:t>
            </a:r>
            <a:r>
              <a:rPr lang="zh-CN" sz="3000" b="1"/>
              <a:t>一屠晚归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途遇两狼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屠初惧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复大窘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然并杀两狼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屠果</a:t>
            </a:r>
            <a:r>
              <a:rPr lang="zh-CN" sz="3000" b="1" u="sng"/>
              <a:t>     </a:t>
            </a:r>
            <a:r>
              <a:rPr lang="en-US" altLang="zh-CN" sz="3000" b="1" u="sng"/>
              <a:t>       </a:t>
            </a:r>
            <a:r>
              <a:rPr lang="zh-CN" sz="3000" b="1"/>
              <a:t>耶。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屠户：</a:t>
            </a:r>
            <a:r>
              <a:rPr lang="zh-CN" sz="3000" b="1">
                <a:solidFill>
                  <a:srgbClr val="FF0000"/>
                </a:solidFill>
              </a:rPr>
              <a:t>机智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勇敢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果断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警觉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不惧邪恶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善于斗争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勇于斗争</a:t>
            </a:r>
            <a:r>
              <a:rPr lang="zh-CN" sz="3000" b="1">
                <a:latin typeface="宋体" panose="02010600030101010101" pitchFamily="2" charset="-122"/>
              </a:rPr>
              <a:t>……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sz="3000" b="1"/>
          </a:p>
        </p:txBody>
      </p:sp>
      <p:sp>
        <p:nvSpPr>
          <p:cNvPr id="4" name="Rectangle 2"/>
          <p:cNvSpPr>
            <a:spLocks noGrp="1"/>
          </p:cNvSpPr>
          <p:nvPr/>
        </p:nvSpPr>
        <p:spPr>
          <a:xfrm>
            <a:off x="273050" y="320040"/>
            <a:ext cx="859853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一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品读形象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Grp="1"/>
          </p:cNvSpPr>
          <p:nvPr/>
        </p:nvSpPr>
        <p:spPr>
          <a:xfrm>
            <a:off x="539750" y="3932555"/>
            <a:ext cx="8498205" cy="15671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下联：</a:t>
            </a:r>
            <a:r>
              <a:rPr lang="zh-CN" sz="3000" b="1"/>
              <a:t>两狼并驱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缀行甚远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一径去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一坐前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却命丧屠手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狼诚</a:t>
            </a:r>
            <a:r>
              <a:rPr lang="zh-CN" sz="3000" b="1" u="sng"/>
              <a:t>   </a:t>
            </a:r>
            <a:r>
              <a:rPr lang="en-US" altLang="zh-CN" sz="3000" b="1" u="sng"/>
              <a:t>        </a:t>
            </a:r>
            <a:r>
              <a:rPr lang="zh-CN" sz="3000" b="1" u="sng"/>
              <a:t>  </a:t>
            </a:r>
            <a:r>
              <a:rPr lang="zh-CN" sz="3000" b="1"/>
              <a:t>矣。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/>
              <a:t>狼</a:t>
            </a:r>
            <a:r>
              <a:rPr lang="zh-CN" sz="3000" b="1">
                <a:solidFill>
                  <a:srgbClr val="FF0000"/>
                </a:solidFill>
              </a:rPr>
              <a:t>：狡诈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阴险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狡猾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虚伪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贪婪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,胆怯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</a:rPr>
              <a:t>凶恶</a:t>
            </a:r>
            <a:r>
              <a:rPr lang="zh-CN" sz="3000" b="1">
                <a:latin typeface="宋体" panose="02010600030101010101" pitchFamily="2" charset="-122"/>
              </a:rPr>
              <a:t>……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sz="3000" b="1"/>
          </a:p>
        </p:txBody>
      </p:sp>
      <p:sp>
        <p:nvSpPr>
          <p:cNvPr id="100" name="文本框 99"/>
          <p:cNvSpPr txBox="1"/>
          <p:nvPr/>
        </p:nvSpPr>
        <p:spPr>
          <a:xfrm>
            <a:off x="-3810" y="5516880"/>
            <a:ext cx="91471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solidFill>
                  <a:srgbClr val="0000FF"/>
                </a:solidFill>
              </a:rPr>
              <a:t>一屠晚归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altLang="zh-CN" sz="3000" b="1" dirty="0">
                <a:sym typeface="宋体" panose="02010600030101010101" pitchFamily="2" charset="-122"/>
              </a:rPr>
              <a:t>中</a:t>
            </a:r>
            <a:r>
              <a:rPr lang="zh-CN" sz="3000" b="1" dirty="0">
                <a:sym typeface="宋体" panose="02010600030101010101" pitchFamily="2" charset="-122"/>
              </a:rPr>
              <a:t>的</a:t>
            </a:r>
            <a:r>
              <a:rPr altLang="zh-CN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晚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读出狼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的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狡诈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专挑那些晚上回家的势单力薄的人下手。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/>
        </p:nvSpPr>
        <p:spPr>
          <a:xfrm>
            <a:off x="160655" y="44450"/>
            <a:ext cx="8901430" cy="139763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uFillTx/>
                <a:ea typeface="SimSun-ExtB" panose="02010609060101010101" pitchFamily="49" charset="-122"/>
                <a:sym typeface="+mn-ea"/>
              </a:rPr>
              <a:t>“狼”在传统文化中有一定的寓意</a:t>
            </a:r>
            <a:r>
              <a:rPr lang="zh-CN" altLang="zh-CN" sz="2800" b="1" dirty="0">
                <a:sym typeface="宋体" panose="02010600030101010101" pitchFamily="2" charset="-122"/>
              </a:rPr>
              <a:t>,并能和相对</a:t>
            </a:r>
            <a:r>
              <a:rPr lang="zh-CN" sz="2800" b="1">
                <a:sym typeface="+mn-ea"/>
              </a:rPr>
              <a:t>固定的词搭配组合成</a:t>
            </a:r>
            <a:r>
              <a:rPr lang="zh-CN" sz="2800" b="1" strike="noStrike" noProof="1">
                <a:latin typeface="Arial" panose="020B0604020202020204" pitchFamily="34" charset="0"/>
                <a:cs typeface="+mn-cs"/>
              </a:rPr>
              <a:t>成语或歇后语</a:t>
            </a:r>
            <a:r>
              <a:rPr lang="zh-CN" altLang="zh-CN" sz="2800" b="1" dirty="0">
                <a:sym typeface="宋体" panose="02010600030101010101" pitchFamily="2" charset="-122"/>
              </a:rPr>
              <a:t>,用以反映人们对其本性的认识</a:t>
            </a:r>
            <a:r>
              <a:rPr 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。说说传统文化中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狼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的形象。</a:t>
            </a:r>
            <a:endParaRPr lang="zh-CN" altLang="en-US" sz="28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3025" y="1268730"/>
          <a:ext cx="9031605" cy="5028565"/>
        </p:xfrm>
        <a:graphic>
          <a:graphicData uri="http://schemas.openxmlformats.org/drawingml/2006/table">
            <a:tbl>
              <a:tblPr/>
              <a:tblGrid>
                <a:gridCol w="1454785"/>
                <a:gridCol w="7576820"/>
              </a:tblGrid>
              <a:tr h="51816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狼和狈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algn="l">
                        <a:buNone/>
                      </a:pP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狼狈为奸</a:t>
                      </a: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比喻坏人互相勾结</a:t>
                      </a:r>
                      <a:r>
                        <a:rPr lang="zh-CN" altLang="zh-CN" sz="2800" b="1" dirty="0"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一起干坏事。</a:t>
                      </a:r>
                      <a:endParaRPr lang="zh-CN" altLang="en-US" sz="2400" kern="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405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狼和豺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805">
                <a:tc>
                  <a:txBody>
                    <a:bodyPr/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狼和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鼠</a:t>
                      </a:r>
                      <a:endParaRPr lang="zh-CN" altLang="en-US" sz="12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805">
                <a:tc>
                  <a:txBody>
                    <a:bodyPr/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狼和虎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10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79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狼和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狈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8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805">
                <a:tc>
                  <a:txBody>
                    <a:bodyPr/>
                    <a:p>
                      <a:pPr marL="0" lvl="0" indent="0" algn="l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传统文化中</a:t>
                      </a:r>
                      <a:r>
                        <a:rPr lang="en-US" altLang="zh-CN" sz="2800" b="1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狼</a:t>
                      </a:r>
                      <a:r>
                        <a:rPr lang="en-US" altLang="zh-CN" sz="2800" b="1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的形象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805">
                <a:tc>
                  <a:txBody>
                    <a:bodyPr/>
                    <a:p>
                      <a:pPr marL="0" lvl="0" indent="0" algn="l" fontAlgn="auto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800" b="1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狼</a:t>
                      </a:r>
                      <a:r>
                        <a:rPr lang="en-US" altLang="zh-CN" sz="2800" b="1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的新形象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567815" y="1772920"/>
            <a:ext cx="7194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豺狼当道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比喻坏人当权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暴政横行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7495" y="2348865"/>
            <a:ext cx="755713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狼贪鼠窃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比喻贪婪成性的人行为卑鄙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不知羞耻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7495" y="2860040"/>
            <a:ext cx="7556500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ea typeface="SimSun-ExtB" panose="02010609060101010101" pitchFamily="49" charset="-122"/>
                <a:sym typeface="宋体" panose="02010600030101010101" pitchFamily="2" charset="-122"/>
              </a:rPr>
              <a:t>豺狼虎豹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泛指危害人畜的各种猛兽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引申为残害人民的恶人。</a:t>
            </a:r>
            <a:endParaRPr lang="zh-CN" altLang="zh-CN" sz="2800" b="1" dirty="0"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7495" y="3716655"/>
            <a:ext cx="7591425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狼狈不堪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困顿、窘迫得不能忍受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形容非常窘迫的样子。</a:t>
            </a:r>
            <a:endParaRPr lang="zh-CN" altLang="zh-CN" sz="2800" b="1" dirty="0"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5275" y="4580890"/>
            <a:ext cx="75565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0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sym typeface="+mn-ea"/>
              </a:rPr>
              <a:t>狼</a:t>
            </a:r>
            <a:r>
              <a:rPr lang="en-US" altLang="zh-CN" sz="30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sym typeface="+mn-ea"/>
              </a:rPr>
              <a:t>的形象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趋向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贬义,代表凶猛、狡猾、贪婪、不堪、困窘等</a:t>
            </a:r>
            <a:endParaRPr lang="zh-CN" altLang="zh-CN" sz="30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2420" y="5948680"/>
            <a:ext cx="75565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野性、团结、激情、坚忍、挑战</a:t>
            </a:r>
            <a:endParaRPr lang="zh-CN" altLang="zh-CN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404495"/>
            <a:ext cx="91630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</a:rPr>
              <a:t>途中两狼,缀行甚远</a:t>
            </a:r>
            <a:r>
              <a:rPr altLang="zh-CN" sz="3000" b="1" dirty="0">
                <a:sym typeface="宋体" panose="02010600030101010101" pitchFamily="2" charset="-122"/>
              </a:rPr>
              <a:t>”中</a:t>
            </a:r>
            <a:r>
              <a:rPr lang="zh-CN" sz="3000" b="1" dirty="0">
                <a:sym typeface="宋体" panose="02010600030101010101" pitchFamily="2" charset="-122"/>
              </a:rPr>
              <a:t>的</a:t>
            </a:r>
            <a:r>
              <a:rPr altLang="zh-CN" sz="3000" b="1" dirty="0">
                <a:sym typeface="宋体" panose="02010600030101010101" pitchFamily="2" charset="-122"/>
              </a:rPr>
              <a:t>“</a:t>
            </a:r>
            <a:r>
              <a:rPr sz="3000" b="1">
                <a:solidFill>
                  <a:srgbClr val="FF0000"/>
                </a:solidFill>
                <a:sym typeface="+mn-ea"/>
              </a:rPr>
              <a:t>缀行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甚远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读出狼的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贪婪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两只狼不着急下手,</a:t>
            </a:r>
            <a:r>
              <a:rPr lang="zh-CN" sz="3000" b="1" dirty="0">
                <a:sym typeface="宋体" panose="02010600030101010101" pitchFamily="2" charset="-122"/>
              </a:rPr>
              <a:t>尾随跟踪</a:t>
            </a:r>
            <a:r>
              <a:rPr altLang="zh-CN" sz="3000" b="1" dirty="0">
                <a:sym typeface="宋体" panose="02010600030101010101" pitchFamily="2" charset="-122"/>
              </a:rPr>
              <a:t>,在寻找机会。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34290" y="4508500"/>
            <a:ext cx="91782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一狼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径去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其一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犬坐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于前。久之,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目似瞑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意暇甚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altLang="zh-CN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一狼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洞其中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意将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隧入以攻其后</a:t>
            </a:r>
            <a:r>
              <a:rPr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也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读出狼的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狡诈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两只狼</a:t>
            </a:r>
            <a:r>
              <a:rPr lang="zh-CN" alt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兵分两路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一前一后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前面的假装睡觉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后面的挖洞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互相配合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准备进攻。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" y="1469390"/>
            <a:ext cx="91503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</a:rPr>
              <a:t>一狼得骨止,一狼</a:t>
            </a:r>
            <a:r>
              <a:rPr sz="3000" b="1">
                <a:solidFill>
                  <a:srgbClr val="FF0000"/>
                </a:solidFill>
              </a:rPr>
              <a:t>仍从</a:t>
            </a:r>
            <a:r>
              <a:rPr sz="3000" b="1">
                <a:solidFill>
                  <a:srgbClr val="0000FF"/>
                </a:solidFill>
              </a:rPr>
              <a:t>,后狼止而前狼</a:t>
            </a:r>
            <a:r>
              <a:rPr sz="3000" b="1">
                <a:solidFill>
                  <a:srgbClr val="FF0000"/>
                </a:solidFill>
              </a:rPr>
              <a:t>又至</a:t>
            </a:r>
            <a:r>
              <a:rPr sz="3000" b="1">
                <a:solidFill>
                  <a:srgbClr val="0000FF"/>
                </a:solidFill>
              </a:rPr>
              <a:t>,而两狼之</a:t>
            </a:r>
            <a:r>
              <a:rPr sz="3000" b="1">
                <a:solidFill>
                  <a:srgbClr val="FF0000"/>
                </a:solidFill>
              </a:rPr>
              <a:t>并驱如故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读出狼的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贪婪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两只狼交</a:t>
            </a:r>
            <a:r>
              <a:rPr lang="zh-CN" sz="3000" b="1" dirty="0">
                <a:sym typeface="宋体" panose="02010600030101010101" pitchFamily="2" charset="-122"/>
              </a:rPr>
              <a:t>替缀行</a:t>
            </a:r>
            <a:r>
              <a:rPr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 dirty="0">
                <a:sym typeface="宋体" panose="02010600030101010101" pitchFamily="2" charset="-122"/>
              </a:rPr>
              <a:t>随机应变</a:t>
            </a:r>
            <a:r>
              <a:rPr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找到机会就对屠户下手。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96565"/>
            <a:ext cx="91249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</a:rPr>
              <a:t>狼不敢前,眈眈相向</a:t>
            </a:r>
            <a:r>
              <a:rPr altLang="zh-CN" sz="3000" b="1" dirty="0">
                <a:sym typeface="宋体" panose="02010600030101010101" pitchFamily="2" charset="-122"/>
              </a:rPr>
              <a:t>”中</a:t>
            </a:r>
            <a:r>
              <a:rPr lang="zh-CN" sz="3000" b="1" dirty="0">
                <a:sym typeface="宋体" panose="02010600030101010101" pitchFamily="2" charset="-122"/>
              </a:rPr>
              <a:t>的</a:t>
            </a:r>
            <a:r>
              <a:rPr altLang="zh-CN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不敢前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读出狼的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胆怯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眈眈相向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读出狼的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狡诈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狼看见屠户拿起了刀,不敢贸然进攻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7145" y="1268730"/>
            <a:ext cx="91782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</a:rPr>
              <a:t>乃</a:t>
            </a:r>
            <a:r>
              <a:rPr sz="3000" b="1">
                <a:solidFill>
                  <a:srgbClr val="FF0000"/>
                </a:solidFill>
              </a:rPr>
              <a:t>悟</a:t>
            </a:r>
            <a:r>
              <a:rPr sz="3000" b="1">
                <a:solidFill>
                  <a:srgbClr val="0000FF"/>
                </a:solidFill>
              </a:rPr>
              <a:t>前狼假寐,</a:t>
            </a:r>
            <a:r>
              <a:rPr sz="3000" b="1">
                <a:solidFill>
                  <a:srgbClr val="FF0000"/>
                </a:solidFill>
              </a:rPr>
              <a:t>盖</a:t>
            </a:r>
            <a:r>
              <a:rPr sz="3000" b="1">
                <a:solidFill>
                  <a:srgbClr val="0000FF"/>
                </a:solidFill>
              </a:rPr>
              <a:t>以诱敌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读出狼的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狡诈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以屠户恍然大悟的心理活动侧面表现</a:t>
            </a:r>
            <a:r>
              <a:rPr altLang="zh-CN" sz="3000" b="1" dirty="0">
                <a:sym typeface="宋体" panose="02010600030101010101" pitchFamily="2" charset="-122"/>
              </a:rPr>
              <a:t>狼的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狡诈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但是狼的诡计还是被屠户识破了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说明狼是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自作聪明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自以为是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179705" y="4220845"/>
            <a:ext cx="692785" cy="6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</a:rPr>
              <a:t>狼</a:t>
            </a:r>
            <a:endParaRPr lang="zh-CN" altLang="en-US" sz="3600" b="1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>
            <a:spLocks noGrp="1"/>
          </p:cNvSpPr>
          <p:nvPr/>
        </p:nvSpPr>
        <p:spPr>
          <a:xfrm>
            <a:off x="1043940" y="3056255"/>
            <a:ext cx="660336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缀行甚远——尾随跟踪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寻找机会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贪婪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8" name="Rectangle 2"/>
          <p:cNvSpPr>
            <a:spLocks noGrp="1"/>
          </p:cNvSpPr>
          <p:nvPr/>
        </p:nvSpPr>
        <p:spPr>
          <a:xfrm>
            <a:off x="1043940" y="3638550"/>
            <a:ext cx="735393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交替缀行——不为诱惑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随机应变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贪婪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9" name="Rectangle 2"/>
          <p:cNvSpPr>
            <a:spLocks noGrp="1"/>
          </p:cNvSpPr>
          <p:nvPr/>
        </p:nvSpPr>
        <p:spPr>
          <a:xfrm>
            <a:off x="1043305" y="4220845"/>
            <a:ext cx="7354570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眈眈相向——互相对峙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琢磨对策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胆怯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狡诈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1043940" y="4866005"/>
            <a:ext cx="660336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正面假寐——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明修栈道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欲擒故纵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狡诈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" name="Rectangle 2"/>
          <p:cNvSpPr>
            <a:spLocks noGrp="1"/>
          </p:cNvSpPr>
          <p:nvPr/>
        </p:nvSpPr>
        <p:spPr>
          <a:xfrm>
            <a:off x="1043940" y="5511165"/>
            <a:ext cx="660336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背后偷袭——攻其不备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直捣黄龙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狡诈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205740" y="4652645"/>
            <a:ext cx="1165225" cy="6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</a:rPr>
              <a:t>屠户</a:t>
            </a:r>
            <a:endParaRPr lang="zh-CN" altLang="en-US" sz="3600" b="1" dirty="0" smtClean="0">
              <a:solidFill>
                <a:schemeClr val="tx1"/>
              </a:solidFill>
            </a:endParaRPr>
          </a:p>
        </p:txBody>
      </p:sp>
      <p:sp>
        <p:nvSpPr>
          <p:cNvPr id="14" name="Rectangle 2"/>
          <p:cNvSpPr>
            <a:spLocks noGrp="1"/>
          </p:cNvSpPr>
          <p:nvPr/>
        </p:nvSpPr>
        <p:spPr>
          <a:xfrm>
            <a:off x="1475740" y="4149090"/>
            <a:ext cx="761682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奔倚薪下——寻找掩体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占据地形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机智果断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" name="Rectangle 2"/>
          <p:cNvSpPr>
            <a:spLocks noGrp="1"/>
          </p:cNvSpPr>
          <p:nvPr/>
        </p:nvSpPr>
        <p:spPr>
          <a:xfrm>
            <a:off x="1475740" y="4796790"/>
            <a:ext cx="761682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弛担持刀——实而备之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保存实力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勇敢警觉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" name="Rectangle 2"/>
          <p:cNvSpPr>
            <a:spLocks noGrp="1"/>
          </p:cNvSpPr>
          <p:nvPr/>
        </p:nvSpPr>
        <p:spPr>
          <a:xfrm>
            <a:off x="1370965" y="5445125"/>
            <a:ext cx="7721600" cy="9766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000" b="1">
              <a:solidFill>
                <a:srgbClr val="0000FF"/>
              </a:solidFill>
              <a:sym typeface="+mn-e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0000FF"/>
                </a:solidFill>
                <a:sym typeface="+mn-ea"/>
              </a:rPr>
              <a:t>暴起劈狼首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,自后断股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——攻其不备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出其不意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勇敢果断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350" y="548640"/>
            <a:ext cx="91503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</a:rPr>
              <a:t>屠乃奔倚其下,弛担持刀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读出屠户的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机智果断、勇敢警觉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不再</a:t>
            </a:r>
            <a:r>
              <a:rPr sz="3000" b="1">
                <a:sym typeface="+mn-ea"/>
              </a:rPr>
              <a:t>恐惧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ym typeface="+mn-ea"/>
              </a:rPr>
              <a:t>放弃</a:t>
            </a:r>
            <a:r>
              <a:rPr sz="3000" b="1" dirty="0">
                <a:sym typeface="宋体" panose="02010600030101010101" pitchFamily="2" charset="-122"/>
              </a:rPr>
              <a:t>妥协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sym typeface="宋体" panose="02010600030101010101" pitchFamily="2" charset="-122"/>
              </a:rPr>
              <a:t>巧用地</a:t>
            </a:r>
            <a:r>
              <a:rPr 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形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" y="1616075"/>
            <a:ext cx="91503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</a:rPr>
              <a:t>屠暴起,以刀劈狼首,又数刀毙之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  <a:sym typeface="+mn-ea"/>
              </a:rPr>
              <a:t>屠自后断其股,亦毙之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读出屠户的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勇敢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机智果断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趁着两狼分开的</a:t>
            </a:r>
            <a:r>
              <a:rPr sz="3000" b="1" dirty="0">
                <a:solidFill>
                  <a:schemeClr val="tx1"/>
                </a:solidFill>
                <a:sym typeface="宋体" panose="02010600030101010101" pitchFamily="2" charset="-122"/>
              </a:rPr>
              <a:t>时机果断出手</a:t>
            </a:r>
            <a:r>
              <a:rPr lang="zh-CN" alt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sym typeface="宋体" panose="02010600030101010101" pitchFamily="2" charset="-122"/>
              </a:rPr>
              <a:t>扫除后患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0" y="3145155"/>
            <a:ext cx="91503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我从</a:t>
            </a:r>
            <a:r>
              <a:rPr lang="zh-CN" sz="30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solidFill>
                  <a:srgbClr val="0000FF"/>
                </a:solidFill>
              </a:rPr>
              <a:t>转视积薪后,一狼洞其中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读出屠户的</a:t>
            </a:r>
            <a:r>
              <a:rPr sz="3000" b="1">
                <a:solidFill>
                  <a:srgbClr val="FF0000"/>
                </a:solidFill>
              </a:rPr>
              <a:t>细心谨慎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3" grpId="0"/>
      <p:bldP spid="6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027"/>
          <p:cNvSpPr txBox="1"/>
          <p:nvPr/>
        </p:nvSpPr>
        <p:spPr>
          <a:xfrm>
            <a:off x="287338" y="736600"/>
            <a:ext cx="8569325" cy="12941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altLang="zh-CN" sz="3000" b="1" dirty="0">
                <a:sym typeface="宋体" panose="02010600030101010101" pitchFamily="2" charset="-122"/>
              </a:rPr>
              <a:t>在反复朗读中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联系上下文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品味句中加点字词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体会狼狡猾、贪婪、凶残的形象特点及屠户由</a:t>
            </a:r>
            <a:r>
              <a:rPr lang="zh-CN" sz="3000" b="1" dirty="0">
                <a:sym typeface="宋体" panose="02010600030101010101" pitchFamily="2" charset="-122"/>
              </a:rPr>
              <a:t>怯懦</a:t>
            </a:r>
            <a:r>
              <a:rPr altLang="zh-CN" sz="3000" b="1" dirty="0">
                <a:sym typeface="宋体" panose="02010600030101010101" pitchFamily="2" charset="-122"/>
              </a:rPr>
              <a:t>妥协到敢于斗争、善于斗争的心理变化过程。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286703" y="2193925"/>
            <a:ext cx="8569325" cy="901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一屠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晚归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担中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肉尽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止有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剩骨。途中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缀行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甚远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4877118" y="242982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2540"/>
          <p:cNvSpPr/>
          <p:nvPr/>
        </p:nvSpPr>
        <p:spPr>
          <a:xfrm>
            <a:off x="729933" y="279749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287020" y="3258820"/>
            <a:ext cx="865759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第一句平静讲述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第二句要读得急速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两狼出现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气氛紧张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。“止有”“缀行”读重音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“甚远”两字一字</a:t>
            </a:r>
            <a:r>
              <a:rPr 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一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pPr>
              <a:lnSpc>
                <a:spcPct val="85000"/>
              </a:lnSpc>
            </a:pP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“远”字拖音延长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造成“远”的感觉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331153" y="4621530"/>
            <a:ext cx="8569325" cy="5092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/>
              <a:t>骨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/>
              <a:t>已尽矣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/>
              <a:t>而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/>
              <a:t>两狼之并驱如故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2118043" y="484282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22540"/>
          <p:cNvSpPr/>
          <p:nvPr/>
        </p:nvSpPr>
        <p:spPr>
          <a:xfrm>
            <a:off x="5876608" y="484282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Text Box 1027"/>
          <p:cNvSpPr txBox="1"/>
          <p:nvPr/>
        </p:nvSpPr>
        <p:spPr>
          <a:xfrm>
            <a:off x="331470" y="5265420"/>
            <a:ext cx="865759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这是故事的发展。重音在“尽”和“故”上。“矣”和“而”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两个虚词烘托出</a:t>
            </a:r>
            <a:r>
              <a:rPr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危急的形势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“矣”拖音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“而”重音轻读。前句慢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后句快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读出</a:t>
            </a:r>
            <a:r>
              <a:rPr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紧张、焦虑的心情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2" grpId="0"/>
      <p:bldP spid="11" grpId="0"/>
      <p:bldP spid="3" grpId="0"/>
      <p:bldP spid="5" grpId="0"/>
      <p:bldP spid="4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539750" y="836295"/>
            <a:ext cx="7727315" cy="106934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</a:rPr>
              <a:t>在这场激烈的人狼大战中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屠夫笑到了最后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那么作者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蒲松齿</a:t>
            </a:r>
            <a:r>
              <a:rPr lang="zh-CN" altLang="en-US" sz="3000" b="1">
                <a:latin typeface="宋体" panose="02010600030101010101" pitchFamily="2" charset="-122"/>
              </a:rPr>
              <a:t>为此发出了怎样的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感慨</a:t>
            </a:r>
            <a:r>
              <a:rPr lang="zh-CN" altLang="en-US" sz="3000" b="1">
                <a:latin typeface="宋体" panose="02010600030101010101" pitchFamily="2" charset="-122"/>
              </a:rPr>
              <a:t>呢？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/>
          </p:cNvSpPr>
          <p:nvPr/>
        </p:nvSpPr>
        <p:spPr>
          <a:xfrm>
            <a:off x="273050" y="260350"/>
            <a:ext cx="859853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品悟主旨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Grp="1"/>
          </p:cNvSpPr>
          <p:nvPr/>
        </p:nvSpPr>
        <p:spPr>
          <a:xfrm>
            <a:off x="575945" y="1772920"/>
            <a:ext cx="7814945" cy="10331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/>
              <a:t>       </a:t>
            </a:r>
            <a:r>
              <a:rPr lang="zh-CN" altLang="en-US" sz="3000" b="1"/>
              <a:t>议论：</a:t>
            </a:r>
            <a:r>
              <a:rPr lang="zh-CN" sz="3000" b="1"/>
              <a:t>狼亦黠</a:t>
            </a:r>
            <a:r>
              <a:rPr lang="zh-CN" sz="3000" b="1">
                <a:solidFill>
                  <a:srgbClr val="FF0000"/>
                </a:solidFill>
              </a:rPr>
              <a:t>矣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而顷刻两毙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/>
              <a:t>禽兽之变诈几何</a:t>
            </a:r>
            <a:r>
              <a:rPr sz="3000" b="1">
                <a:solidFill>
                  <a:srgbClr val="FF0000"/>
                </a:solidFill>
              </a:rPr>
              <a:t>哉</a:t>
            </a:r>
            <a:r>
              <a:rPr sz="3000" b="1"/>
              <a:t>？止增笑</a:t>
            </a:r>
            <a:r>
              <a:rPr sz="3000" b="1">
                <a:solidFill>
                  <a:srgbClr val="FF0000"/>
                </a:solidFill>
              </a:rPr>
              <a:t>耳</a:t>
            </a:r>
            <a:r>
              <a:rPr sz="3000" b="1"/>
              <a:t>。</a:t>
            </a:r>
            <a:endParaRPr sz="3000" b="1"/>
          </a:p>
        </p:txBody>
      </p:sp>
      <p:sp>
        <p:nvSpPr>
          <p:cNvPr id="6" name="Rectangle 2"/>
          <p:cNvSpPr>
            <a:spLocks noGrp="1"/>
          </p:cNvSpPr>
          <p:nvPr/>
        </p:nvSpPr>
        <p:spPr>
          <a:xfrm>
            <a:off x="575945" y="2708910"/>
            <a:ext cx="7726680" cy="1075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要求：</a:t>
            </a:r>
            <a:r>
              <a:rPr lang="zh-CN" sz="3000" b="1"/>
              <a:t>如果去掉</a:t>
            </a:r>
            <a:r>
              <a:rPr 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“矣”“哉”“耳”</a:t>
            </a:r>
            <a:r>
              <a:rPr lang="zh-CN" sz="3000" b="1"/>
              <a:t>这三个语气语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对比体会下作者的情感会有什么不同呢？</a:t>
            </a:r>
            <a:endParaRPr lang="zh-CN" sz="3000" b="1"/>
          </a:p>
        </p:txBody>
      </p:sp>
      <p:sp>
        <p:nvSpPr>
          <p:cNvPr id="7" name="Rectangle 2"/>
          <p:cNvSpPr>
            <a:spLocks noGrp="1"/>
          </p:cNvSpPr>
          <p:nvPr/>
        </p:nvSpPr>
        <p:spPr>
          <a:xfrm>
            <a:off x="575945" y="3736340"/>
            <a:ext cx="7726680" cy="1782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/>
              <a:t>通过去掉三个语气词后与原文进行对比朗读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让学生体味去掉三个语气词后不能体现作者对于狼的强烈的</a:t>
            </a:r>
            <a:r>
              <a:rPr lang="zh-CN" sz="3000" b="1">
                <a:solidFill>
                  <a:srgbClr val="FF0000"/>
                </a:solidFill>
              </a:rPr>
              <a:t>嘲讽轻视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进而引导学生理解语气词在表达见解和情感时所起到的作用。</a:t>
            </a:r>
            <a:endParaRPr lang="zh-CN" sz="3000" b="1"/>
          </a:p>
        </p:txBody>
      </p:sp>
      <p:sp>
        <p:nvSpPr>
          <p:cNvPr id="9" name="文本框 8"/>
          <p:cNvSpPr txBox="1"/>
          <p:nvPr/>
        </p:nvSpPr>
        <p:spPr>
          <a:xfrm>
            <a:off x="575945" y="5518785"/>
            <a:ext cx="7610475" cy="101473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主题：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狼无论多么狡诈也不是人的对手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终归会为人的勇敢智慧所战胜。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395605" y="188595"/>
            <a:ext cx="8539480" cy="14071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/>
              <a:t>蒲松龄老先生仅仅是在嘲讽狼的贪婪吗？请同学们阅读下面这则材料。</a:t>
            </a:r>
            <a:endParaRPr lang="zh-CN" sz="2800" b="1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rgbClr val="222222"/>
                </a:solidFill>
                <a:sym typeface="+mn-ea"/>
              </a:rPr>
              <a:t>      </a:t>
            </a:r>
            <a:r>
              <a:rPr lang="zh-CN" sz="2800" b="1">
                <a:solidFill>
                  <a:srgbClr val="222222"/>
                </a:solidFill>
                <a:sym typeface="+mn-ea"/>
              </a:rPr>
              <a:t>材料：</a:t>
            </a:r>
            <a:endParaRPr lang="zh-CN" sz="2800" b="1">
              <a:solidFill>
                <a:srgbClr val="222222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995" y="1628775"/>
            <a:ext cx="8197850" cy="205613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p>
            <a:pPr indent="243840">
              <a:lnSpc>
                <a:spcPct val="90000"/>
              </a:lnSpc>
            </a:pPr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蒲松龄是同情人民疾苦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憎恶贪官污吏的作家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在《聊斋志异》另一篇故事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《梦狼》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中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把贪官写长着牙齿的老虎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把衙设写成吃人血肉的狼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它们大吃大嚼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造成</a:t>
            </a:r>
            <a:r>
              <a:rPr lang="zh-CN" sz="2800" b="1">
                <a:solidFill>
                  <a:srgbClr val="222222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“白骨如山”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的惨象。作者</a:t>
            </a:r>
            <a:r>
              <a:rPr lang="zh-CN" sz="2800" b="1">
                <a:solidFill>
                  <a:srgbClr val="222222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窃叹天下之官虎而吏狼者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比比也</a:t>
            </a:r>
            <a:r>
              <a:rPr lang="zh-CN" sz="2800" b="1">
                <a:solidFill>
                  <a:srgbClr val="222222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认为他们</a:t>
            </a:r>
            <a:r>
              <a:rPr lang="zh-CN" sz="2800" b="1">
                <a:solidFill>
                  <a:srgbClr val="222222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可诛</a:t>
            </a:r>
            <a:r>
              <a:rPr lang="zh-CN" sz="2800" b="1">
                <a:solidFill>
                  <a:srgbClr val="222222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可恨</a:t>
            </a:r>
            <a:r>
              <a:rPr lang="zh-CN" sz="2800" b="1">
                <a:solidFill>
                  <a:srgbClr val="222222"/>
                </a:solidFill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的。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995" y="3766820"/>
            <a:ext cx="8197215" cy="166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>
              <a:lnSpc>
                <a:spcPct val="90000"/>
              </a:lnSpc>
            </a:pPr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 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官狼吏虎者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虽也饱读经书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智慧过人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但他们不施仁德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不把百姓放在第一位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那么最终还是会被智慧的百姓、愤怒残暴的百姓给推翻的。我想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这是《狼》给我们的思考。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995" y="5435600"/>
            <a:ext cx="821880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不论官吏有多么贪婪、狡诈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他们的爪牙有多么锐利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没有了人性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只剩下残暴和算计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那么就会和文中的狼一样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止增笑耳。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995" y="1731645"/>
            <a:ext cx="8077200" cy="36944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None/>
              <a:defRPr/>
            </a:pPr>
            <a:r>
              <a:rPr lang="en-US" alt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蒲松龄(1640—1715)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留仙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号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柳泉居士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聊斋先生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文学家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。著有</a:t>
            </a: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文言小说集</a:t>
            </a:r>
            <a:endParaRPr lang="zh-CN" altLang="en-US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《聊斋志异》。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“聊斋”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是蒲松龄的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书房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的名字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志异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记述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奇异、离奇、怪诞的故事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685"/>
            <a:ext cx="3856990" cy="85725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zh-CN" altLang="en-US" sz="3000" i="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000" i="0" dirty="0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zh-CN" altLang="en-US" sz="3200" b="1" i="0" dirty="0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作者及作品</a:t>
            </a:r>
            <a:endParaRPr lang="zh-CN" altLang="en-US" sz="3200" b="1" i="0" dirty="0" smtClean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348355" y="4076383"/>
            <a:ext cx="5080000" cy="58356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>
            <a:spAutoFit/>
          </a:bodyPr>
          <a:p>
            <a:pPr indent="243840"/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对贪官污吏的嘲讽和鞭挞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140" y="1052830"/>
            <a:ext cx="47821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sz="3000" b="1">
                <a:solidFill>
                  <a:srgbClr val="222222"/>
                </a:solidFill>
                <a:sym typeface="+mn-ea"/>
              </a:rPr>
              <a:t>郭沫若评价《聊斋志异》：</a:t>
            </a:r>
            <a:endParaRPr lang="zh-CN" altLang="zh-CN" sz="3000" b="1" dirty="0">
              <a:solidFill>
                <a:srgbClr val="222222"/>
              </a:solidFill>
              <a:latin typeface="Arial" panose="020B0604020202020204" pitchFamily="34" charset="0"/>
              <a:ea typeface="SimSun-ExtB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8220" y="1700530"/>
            <a:ext cx="574675" cy="323659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vert="eaVert" wrap="square" anchor="t">
            <a:spAutoFit/>
          </a:bodyPr>
          <a:p>
            <a:pPr>
              <a:lnSpc>
                <a:spcPct val="85000"/>
              </a:lnSpc>
            </a:pP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写鬼写妖高人一等</a:t>
            </a:r>
            <a:endParaRPr lang="zh-CN" altLang="zh-CN" sz="30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5830" y="1700530"/>
            <a:ext cx="574675" cy="323659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vert="eaVert" wrap="square" anchor="t">
            <a:spAutoFit/>
          </a:bodyPr>
          <a:p>
            <a:pPr>
              <a:lnSpc>
                <a:spcPct val="85000"/>
              </a:lnSpc>
            </a:pP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刺贪刺虐入木三分</a:t>
            </a:r>
            <a:endParaRPr lang="zh-CN" altLang="zh-CN" sz="30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4356100" y="2564765"/>
            <a:ext cx="1851025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chemeClr val="tx1"/>
                </a:solidFill>
              </a:rPr>
              <a:t>笑狼</a:t>
            </a:r>
            <a:endParaRPr lang="zh-CN" altLang="en-US" sz="3200" b="1" dirty="0" smtClean="0">
              <a:solidFill>
                <a:schemeClr val="tx1"/>
              </a:solidFill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5076190" y="3212465"/>
            <a:ext cx="255905" cy="8159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10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02285" y="620395"/>
            <a:ext cx="813943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000" b="1">
                <a:solidFill>
                  <a:srgbClr val="222222"/>
                </a:solidFill>
                <a:latin typeface="宋体" panose="02010600030101010101" pitchFamily="2" charset="-122"/>
                <a:sym typeface="+mn-ea"/>
              </a:rPr>
              <a:t>2.</a:t>
            </a:r>
            <a:r>
              <a:rPr sz="3000" b="1">
                <a:solidFill>
                  <a:srgbClr val="222222"/>
                </a:solidFill>
                <a:sym typeface="+mn-ea"/>
              </a:rPr>
              <a:t>拟写横批</a:t>
            </a:r>
            <a:endParaRPr sz="3000" b="1">
              <a:solidFill>
                <a:srgbClr val="222222"/>
              </a:solidFill>
              <a:sym typeface="+mn-ea"/>
            </a:endParaRPr>
          </a:p>
          <a:p>
            <a:r>
              <a:rPr sz="3000" b="1">
                <a:solidFill>
                  <a:srgbClr val="222222"/>
                </a:solidFill>
                <a:sym typeface="+mn-ea"/>
              </a:rPr>
              <a:t>请同学们帮老师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刚才的那副对联还缺一个横批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那么大家集思广益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拟一个横批。</a:t>
            </a:r>
            <a:endParaRPr sz="3000" b="1">
              <a:solidFill>
                <a:srgbClr val="222222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43940" y="2096770"/>
            <a:ext cx="66770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邪不压正，不惧邪恶，刺贪刺虐</a:t>
            </a:r>
            <a:r>
              <a:rPr 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285" y="4868545"/>
            <a:ext cx="84226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主旨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：面对像狼那样的邪恶、凶残势力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一味地</a:t>
            </a:r>
            <a:r>
              <a:rPr lang="en-US" alt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 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妥协、退让是没有出路的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只有</a:t>
            </a:r>
            <a:r>
              <a:rPr lang="zh-CN" sz="3000" b="1" u="sng">
                <a:solidFill>
                  <a:srgbClr val="0000FF"/>
                </a:solidFill>
                <a:ea typeface="宋体" panose="02010600030101010101" pitchFamily="2" charset="-122"/>
              </a:rPr>
              <a:t>敢于面对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0000FF"/>
                </a:solidFill>
                <a:ea typeface="宋体" panose="02010600030101010101" pitchFamily="2" charset="-122"/>
              </a:rPr>
              <a:t>敢于斗争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0000FF"/>
                </a:solidFill>
                <a:sym typeface="+mn-ea"/>
              </a:rPr>
              <a:t>善于斗争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ea typeface="宋体" panose="02010600030101010101" pitchFamily="2" charset="-122"/>
              </a:rPr>
              <a:t>才能取得胜利。</a:t>
            </a:r>
            <a:endParaRPr lang="zh-CN" altLang="en-US" sz="30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Grp="1"/>
          </p:cNvSpPr>
          <p:nvPr/>
        </p:nvSpPr>
        <p:spPr>
          <a:xfrm>
            <a:off x="502285" y="2636520"/>
            <a:ext cx="8498205" cy="10782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上联：</a:t>
            </a:r>
            <a:r>
              <a:rPr lang="zh-CN" sz="3000" b="1"/>
              <a:t>一屠晚归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途遇两狼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屠初惧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复大窘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然并杀两狼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屠果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智勇</a:t>
            </a:r>
            <a:r>
              <a:rPr lang="zh-CN" sz="3000" b="1"/>
              <a:t>耶。</a:t>
            </a:r>
            <a:endParaRPr lang="zh-CN" sz="3000" b="1"/>
          </a:p>
        </p:txBody>
      </p:sp>
      <p:sp>
        <p:nvSpPr>
          <p:cNvPr id="6" name="Rectangle 2"/>
          <p:cNvSpPr>
            <a:spLocks noGrp="1"/>
          </p:cNvSpPr>
          <p:nvPr/>
        </p:nvSpPr>
        <p:spPr>
          <a:xfrm>
            <a:off x="502285" y="3789045"/>
            <a:ext cx="8498205" cy="9613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下联：</a:t>
            </a:r>
            <a:r>
              <a:rPr lang="zh-CN" sz="3000" b="1"/>
              <a:t>两狼并驱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缀行甚远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一径去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一坐前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却命丧屠手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/>
              <a:t>狼诚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狡诈</a:t>
            </a:r>
            <a:r>
              <a:rPr lang="zh-CN" sz="3000" b="1"/>
              <a:t>矣。</a:t>
            </a:r>
            <a:endParaRPr lang="zh-CN" sz="3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27"/>
          <p:cNvSpPr txBox="1"/>
          <p:nvPr/>
        </p:nvSpPr>
        <p:spPr>
          <a:xfrm>
            <a:off x="133985" y="1196340"/>
            <a:ext cx="88760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noProof="1">
                <a:solidFill>
                  <a:schemeClr val="tx1"/>
                </a:solidFill>
                <a:latin typeface="宋体" panose="02010600030101010101" pitchFamily="2" charset="-122"/>
                <a:cs typeface="Angsana New" panose="02020603050405020304" charset="0"/>
                <a:sym typeface="宋体" panose="02010600030101010101" pitchFamily="2" charset="-122"/>
              </a:rPr>
              <a:t>3.</a:t>
            </a:r>
            <a:r>
              <a:rPr lang="zh-CN" altLang="zh-CN" sz="30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甲方认为课文的主角是人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乙方认为是狼</a:t>
            </a:r>
            <a:r>
              <a:rPr lang="zh-CN" altLang="zh-CN" sz="30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。你赞成哪方的观点？请结合文章内容写下你的辩论词。</a:t>
            </a:r>
            <a:endParaRPr lang="zh-CN" altLang="zh-CN" sz="3000" b="1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9809" name="Rectangle 2"/>
          <p:cNvSpPr>
            <a:spLocks noGrp="1"/>
          </p:cNvSpPr>
          <p:nvPr/>
        </p:nvSpPr>
        <p:spPr>
          <a:xfrm>
            <a:off x="107950" y="2276475"/>
            <a:ext cx="8813800" cy="17684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sz="2800" b="1">
                <a:solidFill>
                  <a:srgbClr val="0000FF"/>
                </a:solidFill>
              </a:rPr>
              <a:t>我同意甲方的观点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本文的主角是人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整个故事都是围绕屠户展开的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从被狼跟踪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再到打死狼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全文写了屠户由不得已到拼死自卫的心理过程。文章想要表现面对残暴的敌人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只有敢于斗争、善于斗争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才能取得最后的胜利。</a:t>
            </a:r>
            <a:endParaRPr sz="2800" b="1">
              <a:solidFill>
                <a:srgbClr val="0000FF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139065" y="4004945"/>
            <a:ext cx="8813800" cy="2016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sz="2800" b="1">
                <a:solidFill>
                  <a:srgbClr val="FF0000"/>
                </a:solidFill>
              </a:rPr>
              <a:t>我同意</a:t>
            </a:r>
            <a:r>
              <a:rPr lang="zh-CN" sz="2800" b="1">
                <a:solidFill>
                  <a:srgbClr val="FF0000"/>
                </a:solidFill>
              </a:rPr>
              <a:t>乙</a:t>
            </a:r>
            <a:r>
              <a:rPr sz="2800" b="1">
                <a:solidFill>
                  <a:srgbClr val="FF0000"/>
                </a:solidFill>
              </a:rPr>
              <a:t>方的观点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本文的主角是</a:t>
            </a:r>
            <a:r>
              <a:rPr lang="zh-CN" sz="2800" b="1">
                <a:solidFill>
                  <a:srgbClr val="FF0000"/>
                </a:solidFill>
              </a:rPr>
              <a:t>狼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狼是叙事的主线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在故事发展过程中起主导作用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屠户所有的行为都因狼而起。《狼》着力刻画了狼的贪婪、凶狠和狡诈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作者用狼来反映那些恶势力和贪得无厌的人。虽然课文也表现了屠户的机智勇敢和斗争精神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但是这是次要的。</a:t>
            </a:r>
            <a:endParaRPr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60065" y="2420620"/>
            <a:ext cx="2625725" cy="92202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5400" b="1" dirty="0" smtClean="0">
                <a:ln w="28575">
                  <a:noFill/>
                </a:ln>
                <a:solidFill>
                  <a:schemeClr val="tx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18  </a:t>
            </a:r>
            <a:r>
              <a:rPr lang="zh-CN" altLang="en-US" sz="5400" b="1" dirty="0" smtClean="0">
                <a:ln w="28575">
                  <a:noFill/>
                </a:ln>
                <a:solidFill>
                  <a:schemeClr val="tx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狼</a:t>
            </a:r>
            <a:endParaRPr lang="zh-CN" altLang="en-US" sz="5400" b="1" dirty="0" smtClean="0">
              <a:ln w="28575">
                <a:noFill/>
              </a:ln>
              <a:solidFill>
                <a:schemeClr val="tx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7900" y="3342640"/>
            <a:ext cx="1679575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 smtClean="0">
                <a:ln w="28575">
                  <a:noFill/>
                </a:ln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蒲松龄</a:t>
            </a:r>
            <a:endParaRPr lang="zh-CN" altLang="en-US" sz="3600" b="1" dirty="0" smtClean="0">
              <a:ln w="28575">
                <a:noFill/>
              </a:ln>
              <a:solidFill>
                <a:schemeClr val="tx1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1" name="AutoShape 2"/>
          <p:cNvSpPr/>
          <p:nvPr/>
        </p:nvSpPr>
        <p:spPr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9705" name="TextBox 10"/>
          <p:cNvSpPr txBox="1">
            <a:spLocks noChangeArrowheads="1"/>
          </p:cNvSpPr>
          <p:nvPr/>
        </p:nvSpPr>
        <p:spPr bwMode="auto">
          <a:xfrm>
            <a:off x="791827" y="3572227"/>
            <a:ext cx="79216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Arial" panose="020B0604020202020204" pitchFamily="34" charset="0"/>
              </a:rPr>
              <a:t>狼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7656" name="左大括号 9"/>
          <p:cNvSpPr/>
          <p:nvPr/>
        </p:nvSpPr>
        <p:spPr bwMode="auto">
          <a:xfrm>
            <a:off x="1377315" y="2852420"/>
            <a:ext cx="181610" cy="2214880"/>
          </a:xfrm>
          <a:prstGeom prst="leftBrace">
            <a:avLst>
              <a:gd name="adj1" fmla="val 8316"/>
              <a:gd name="adj2" fmla="val 46713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100" b="1"/>
          </a:p>
        </p:txBody>
      </p:sp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1475702" y="2636600"/>
            <a:ext cx="69024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 b="1" dirty="0">
                <a:latin typeface="Arial" panose="020B0604020202020204" pitchFamily="34" charset="0"/>
              </a:rPr>
              <a:t> </a:t>
            </a:r>
            <a:r>
              <a:rPr lang="zh-CN" altLang="en-US" sz="3300" b="1" dirty="0">
                <a:latin typeface="Arial" panose="020B0604020202020204" pitchFamily="34" charset="0"/>
              </a:rPr>
              <a:t>叙事</a:t>
            </a:r>
            <a:endParaRPr lang="zh-CN" altLang="en-US" sz="3300" b="1" dirty="0">
              <a:latin typeface="Arial" panose="020B0604020202020204" pitchFamily="34" charset="0"/>
            </a:endParaRPr>
          </a:p>
        </p:txBody>
      </p:sp>
      <p:sp>
        <p:nvSpPr>
          <p:cNvPr id="27652" name="左大括号 3"/>
          <p:cNvSpPr/>
          <p:nvPr/>
        </p:nvSpPr>
        <p:spPr bwMode="auto">
          <a:xfrm>
            <a:off x="2052320" y="2348865"/>
            <a:ext cx="175895" cy="1565275"/>
          </a:xfrm>
          <a:prstGeom prst="leftBrace">
            <a:avLst>
              <a:gd name="adj1" fmla="val 8320"/>
              <a:gd name="adj2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100" b="1"/>
          </a:p>
        </p:txBody>
      </p:sp>
      <p:sp>
        <p:nvSpPr>
          <p:cNvPr id="29699" name="内容占位符 2"/>
          <p:cNvSpPr>
            <a:spLocks noGrp="1"/>
          </p:cNvSpPr>
          <p:nvPr/>
        </p:nvSpPr>
        <p:spPr>
          <a:xfrm>
            <a:off x="2165948" y="2253251"/>
            <a:ext cx="4752975" cy="19645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ea typeface="宋体" panose="02010600030101010101" pitchFamily="2" charset="-122"/>
              </a:rPr>
              <a:t>开端：屠户遇狼</a:t>
            </a:r>
            <a:endParaRPr lang="zh-CN" altLang="en-US" sz="2800" b="1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ea typeface="宋体" panose="02010600030101010101" pitchFamily="2" charset="-122"/>
              </a:rPr>
              <a:t>发展：屠户惧狼</a:t>
            </a:r>
            <a:endParaRPr lang="zh-CN" altLang="en-US" sz="2800" b="1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ea typeface="宋体" panose="02010600030101010101" pitchFamily="2" charset="-122"/>
              </a:rPr>
              <a:t>           屠户御狼</a:t>
            </a:r>
            <a:endParaRPr lang="zh-CN" altLang="en-US" sz="2800" b="1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ea typeface="宋体" panose="02010600030101010101" pitchFamily="2" charset="-122"/>
              </a:rPr>
              <a:t>高潮、结局：屠户杀狼</a:t>
            </a:r>
            <a:endParaRPr lang="zh-CN" altLang="en-US" sz="2800" b="1" dirty="0" smtClean="0">
              <a:ea typeface="宋体" panose="02010600030101010101" pitchFamily="2" charset="-122"/>
            </a:endParaRPr>
          </a:p>
        </p:txBody>
      </p:sp>
      <p:sp>
        <p:nvSpPr>
          <p:cNvPr id="10" name="Text Box 1027"/>
          <p:cNvSpPr txBox="1"/>
          <p:nvPr/>
        </p:nvSpPr>
        <p:spPr>
          <a:xfrm>
            <a:off x="5580380" y="2276475"/>
            <a:ext cx="32219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狼：狡猾贪婪凶残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Text Box 1027"/>
          <p:cNvSpPr txBox="1"/>
          <p:nvPr/>
        </p:nvSpPr>
        <p:spPr>
          <a:xfrm>
            <a:off x="5580380" y="2719705"/>
            <a:ext cx="2969260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85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屠户：勇敢机智  果断警觉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1475603" y="4246055"/>
            <a:ext cx="69024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 b="1" dirty="0">
                <a:latin typeface="Arial" panose="020B0604020202020204" pitchFamily="34" charset="0"/>
              </a:rPr>
              <a:t> </a:t>
            </a:r>
            <a:r>
              <a:rPr lang="zh-CN" altLang="en-US" sz="3300" b="1" dirty="0">
                <a:latin typeface="Arial" panose="020B0604020202020204" pitchFamily="34" charset="0"/>
              </a:rPr>
              <a:t>议论</a:t>
            </a:r>
            <a:endParaRPr lang="zh-CN" altLang="en-US" sz="3300" b="1" dirty="0">
              <a:latin typeface="Arial" panose="020B0604020202020204" pitchFamily="34" charset="0"/>
            </a:endParaRPr>
          </a:p>
        </p:txBody>
      </p:sp>
      <p:sp>
        <p:nvSpPr>
          <p:cNvPr id="29703" name="矩形 8"/>
          <p:cNvSpPr>
            <a:spLocks noChangeArrowheads="1"/>
          </p:cNvSpPr>
          <p:nvPr/>
        </p:nvSpPr>
        <p:spPr bwMode="auto">
          <a:xfrm>
            <a:off x="2228215" y="4292839"/>
            <a:ext cx="44640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狼亦黠矣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而顷刻两毙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禽兽之变诈几何哉？止增笑耳。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5233" name="Rectangle 3"/>
          <p:cNvSpPr>
            <a:spLocks noGrp="1"/>
          </p:cNvSpPr>
          <p:nvPr/>
        </p:nvSpPr>
        <p:spPr>
          <a:xfrm>
            <a:off x="539750" y="2401888"/>
            <a:ext cx="7848600" cy="15367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第三课时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660" y="1165225"/>
            <a:ext cx="88887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一、阅读《聊斋志异》中</a:t>
            </a:r>
            <a:r>
              <a:rPr lang="en-US" altLang="zh-CN" sz="3200" b="1">
                <a:solidFill>
                  <a:schemeClr val="tx1"/>
                </a:solidFill>
                <a:uFillTx/>
                <a:ea typeface="PMingLiU-ExtB" panose="02020500000000000000" charset="-120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</a:rPr>
              <a:t>毛大福</a:t>
            </a:r>
            <a:r>
              <a:rPr lang="en-US" altLang="zh-CN" sz="3200" b="1">
                <a:solidFill>
                  <a:schemeClr val="tx1"/>
                </a:solidFill>
                <a:uFillTx/>
                <a:ea typeface="PMingLiU-ExtB" panose="02020500000000000000" charset="-120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的故事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,根据课文义项推测出下列划线词的意思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7" name="Rectangle 7"/>
          <p:cNvSpPr/>
          <p:nvPr/>
        </p:nvSpPr>
        <p:spPr>
          <a:xfrm>
            <a:off x="110490" y="2241233"/>
            <a:ext cx="90519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归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回家。          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看。         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用布。           数</a:t>
            </a:r>
            <a:r>
              <a:rPr lang="en-US" altLang="zh-CN" sz="2800" b="1" dirty="0">
                <a:sym typeface="+mn-ea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几。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正。        怪、异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感到奇怪（诧异）。         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上前。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曳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拽。        即、因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就。       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跟从。      未几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一会儿。            悟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明白。          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才。         既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已经。           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全。                   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好像。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昔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从前。     稳婆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接生婆。     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就。     妪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中年妇女。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第二天。         置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放。     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来。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37795" y="188595"/>
            <a:ext cx="8868410" cy="6681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译文：太行地区的毛大福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是个外科医生。一天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他做完手术回家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路上遇到一只狼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吐出一个包裹着的东西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蹲在路的左旁。毛大福拾起来一看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是用布裹着的几件金首饰。他正感到奇怪的时候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狼上前欢跳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轻轻拽了拽他的衣袍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然后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就离开了。可等毛大福走了一段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狼又来拽他。毛看这只狼没有恶意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就跟着它去了。一会儿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到了狼穴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只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见一只狼病卧着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仔细观察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见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它的头上有个大疮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已溃烂长蛆。毛大福明白了狼的意思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将蛆挑干净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按医法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敷上药才走了。当时天色已晚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狼远远地尾随着他。走了三四里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毛大福又遇到几只狼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嗥叫着逼向他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毛大福十分害怕。为他送行的那只狼赶紧跑进狼群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好像对它们说话一样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众狼便全都走散了。毛大福于是平安回到家。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2800" b="1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>
                <a:sym typeface="+mn-ea"/>
              </a:rPr>
              <a:t>从前有个接生婆外出归来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遇到一只狼挡道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狼牵着她的衣服好像想带她到某地去。于是就跟狼去了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到了地方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看到母狼正难产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分娩不下来。老婆婆给母狼用力拉出幼狼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产下幼狼以后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狼就把她放回来了。第二天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狼衔着鹿肉放在接生婆的家门来报答他。可见这类事从来就有很多。</a:t>
            </a:r>
            <a:endParaRPr lang="zh-CN" altLang="en-US" sz="2800" b="1" noProof="1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51460" y="315595"/>
            <a:ext cx="836041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⑵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结尾段中有一句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可知此事从来多有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的评论。这句话中的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此事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指什么？以这句话结尾有何作用？</a:t>
            </a:r>
            <a:endParaRPr lang="zh-CN" altLang="en-US" sz="2800" b="1" noProof="1"/>
          </a:p>
        </p:txBody>
      </p:sp>
      <p:sp>
        <p:nvSpPr>
          <p:cNvPr id="8" name="Text Box 1027"/>
          <p:cNvSpPr txBox="1"/>
          <p:nvPr/>
        </p:nvSpPr>
        <p:spPr>
          <a:xfrm>
            <a:off x="395605" y="1124585"/>
            <a:ext cx="86575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毛大福救治狼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,然后狼报恩的故事；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486410" y="1556385"/>
            <a:ext cx="86575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接生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婆为狼接生而送来鹿肉的故事。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Text Box 1027"/>
          <p:cNvSpPr txBox="1"/>
          <p:nvPr/>
        </p:nvSpPr>
        <p:spPr>
          <a:xfrm>
            <a:off x="346710" y="1988820"/>
            <a:ext cx="8169910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作者以议论的方式总结全文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借此增加了故事的真实性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705" y="2708910"/>
            <a:ext cx="8803640" cy="2802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⑶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有评论家认为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在文学作品中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狼的意象十分复杂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有英雄与恶魔的两个对立面。狼的意象的出现有人的主观因素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人对狼有仇恨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也有崇拜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其象征意义也一直在转换。试结合课文和上述材料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从下面的形象中选择两例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来谈谈狼的形象。</a:t>
            </a:r>
            <a:endParaRPr sz="2800" b="1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90000"/>
              </a:lnSpc>
            </a:pP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A.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“屠户”狼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B.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“中山狼”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C. 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“毛大福”狼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D. 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“稳婆”狼</a:t>
            </a:r>
            <a:endParaRPr sz="2800" b="1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90000"/>
              </a:lnSpc>
            </a:pP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我选（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）和</a:t>
            </a:r>
            <a:r>
              <a:rPr sz="2800" b="1">
                <a:sym typeface="+mn-ea"/>
              </a:rPr>
              <a:t>（</a:t>
            </a:r>
            <a:r>
              <a:rPr lang="en-US" sz="2800" b="1">
                <a:sym typeface="+mn-ea"/>
              </a:rPr>
              <a:t>    </a:t>
            </a:r>
            <a:r>
              <a:rPr sz="2800" b="1">
                <a:sym typeface="+mn-ea"/>
              </a:rPr>
              <a:t>）。</a:t>
            </a:r>
            <a:endParaRPr sz="2800" b="1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 Box 1027"/>
          <p:cNvSpPr txBox="1"/>
          <p:nvPr/>
        </p:nvSpPr>
        <p:spPr>
          <a:xfrm>
            <a:off x="679450" y="4940935"/>
            <a:ext cx="82226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sz="2800">
                <a:solidFill>
                  <a:srgbClr val="0000CC"/>
                </a:solidFill>
                <a:sym typeface="+mn-ea"/>
              </a:rPr>
              <a:t>A</a:t>
            </a:r>
            <a:r>
              <a:rPr lang="en-US" sz="2800">
                <a:solidFill>
                  <a:srgbClr val="0000CC"/>
                </a:solidFill>
                <a:sym typeface="+mn-ea"/>
              </a:rPr>
              <a:t>           </a:t>
            </a:r>
            <a:r>
              <a:rPr lang="en-US" sz="2800" b="1">
                <a:solidFill>
                  <a:srgbClr val="0000CC"/>
                </a:solidFill>
                <a:sym typeface="+mn-ea"/>
              </a:rPr>
              <a:t> </a:t>
            </a:r>
            <a:r>
              <a:rPr sz="2800">
                <a:solidFill>
                  <a:srgbClr val="0000CC"/>
                </a:solidFill>
                <a:sym typeface="+mn-ea"/>
              </a:rPr>
              <a:t>C</a:t>
            </a:r>
            <a:r>
              <a:rPr lang="en-US" sz="2800">
                <a:solidFill>
                  <a:srgbClr val="0000CC"/>
                </a:solidFill>
                <a:sym typeface="+mn-ea"/>
              </a:rPr>
              <a:t>       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《狼》所塑造的狼的形象是残忍、狡猾的。而毛大福所遇到的狼却是知恩图报的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包含着作者对狼的肯定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暗示某些人连狼都不如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0" y="1340485"/>
            <a:ext cx="8729980" cy="7740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二、借助注释</a:t>
            </a:r>
            <a:r>
              <a:rPr lang="zh-CN" altLang="zh-CN" sz="3200" b="1" dirty="0">
                <a:sym typeface="宋体" panose="02010600030101010101" pitchFamily="2" charset="-122"/>
              </a:rPr>
              <a:t>,读懂课后故事《狼子野心》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0163" name="文本框 99"/>
          <p:cNvSpPr txBox="1">
            <a:spLocks noChangeArrowheads="1"/>
          </p:cNvSpPr>
          <p:nvPr/>
        </p:nvSpPr>
        <p:spPr bwMode="auto">
          <a:xfrm>
            <a:off x="179705" y="2132330"/>
            <a:ext cx="8938260" cy="3879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畜</a:t>
            </a:r>
            <a:r>
              <a:rPr lang="en-US" altLang="zh-CN" sz="3200">
                <a:solidFill>
                  <a:srgbClr val="000000"/>
                </a:solidFill>
                <a:cs typeface="Arial" panose="020B0604020202020204" pitchFamily="34" charset="0"/>
              </a:rPr>
              <a:t>xù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养。  稍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渐渐地。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发出。  就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靠近。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俟</a:t>
            </a:r>
            <a:r>
              <a:rPr lang="zh-CN" altLang="en-US" sz="3200">
                <a:solidFill>
                  <a:srgbClr val="000000"/>
                </a:solidFill>
                <a:cs typeface="Arial" panose="020B0604020202020204" pitchFamily="34" charset="0"/>
              </a:rPr>
              <a:t>sì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等待。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伺</a:t>
            </a:r>
            <a:r>
              <a:rPr lang="en-US" altLang="zh-CN" sz="3200"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en-US" altLang="en-US" sz="3200">
                <a:cs typeface="Arial" panose="020B0604020202020204" pitchFamily="34" charset="0"/>
                <a:sym typeface="宋体" panose="02010600030101010101" pitchFamily="2" charset="-122"/>
              </a:rPr>
              <a:t>ì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窥视。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r>
              <a:rPr lang="en-US" altLang="zh-CN" sz="320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ji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o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睡醒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啮</a:t>
            </a:r>
            <a:r>
              <a:rPr lang="en-US" altLang="zh-CN" sz="3200">
                <a:cs typeface="Arial" panose="020B0604020202020204" pitchFamily="34" charset="0"/>
              </a:rPr>
              <a:t>niè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信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确实。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诬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虚假、虚妄。 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但是。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遁逸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表面上。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背地里。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不测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险恶难测的居心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足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值得。 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zh-CN" altLang="en-US" sz="3200">
                <a:solidFill>
                  <a:srgbClr val="000000"/>
                </a:solidFill>
                <a:cs typeface="Arial" panose="020B0604020202020204" pitchFamily="34" charset="0"/>
              </a:rPr>
              <a:t>yí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留下。    耶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2215" name="矩形 9"/>
          <p:cNvSpPr>
            <a:spLocks noChangeArrowheads="1"/>
          </p:cNvSpPr>
          <p:nvPr/>
        </p:nvSpPr>
        <p:spPr bwMode="auto">
          <a:xfrm>
            <a:off x="341313" y="261303"/>
            <a:ext cx="50825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用现代汉语翻译下列句子。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2217" name="矩形 10"/>
          <p:cNvSpPr>
            <a:spLocks noChangeArrowheads="1"/>
          </p:cNvSpPr>
          <p:nvPr/>
        </p:nvSpPr>
        <p:spPr bwMode="auto">
          <a:xfrm>
            <a:off x="341630" y="1091565"/>
            <a:ext cx="859726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</a:rPr>
              <a:t>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野心不过遁逸耳;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阳为亲昵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而阴怀不测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更不止于野心矣。</a:t>
            </a:r>
            <a:endParaRPr lang="zh-CN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216" name="矩形 10"/>
          <p:cNvSpPr>
            <a:spLocks noChangeArrowheads="1"/>
          </p:cNvSpPr>
          <p:nvPr/>
        </p:nvSpPr>
        <p:spPr bwMode="auto">
          <a:xfrm>
            <a:off x="341630" y="3736340"/>
            <a:ext cx="812101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</a:rPr>
              <a:t>⑵</a:t>
            </a:r>
            <a:r>
              <a:rPr lang="zh-CN" altLang="en-US" sz="3200" b="1">
                <a:solidFill>
                  <a:srgbClr val="000000"/>
                </a:solidFill>
                <a:ea typeface="楷体" panose="02010609060101010101" pitchFamily="49" charset="-122"/>
              </a:rPr>
              <a:t>兽不足道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此人何取而自贻患耶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1630" y="2167890"/>
            <a:ext cx="859726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但是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凶恶的本性只不过是隐藏起来罢了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这两只狼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表面上假装亲昵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但背地里却心怀不轨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更不是只有野心罢了。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48310" y="4566285"/>
            <a:ext cx="843153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禽兽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有这样的情况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不值得说什么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这个人为什么要收养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两只狼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给自己留下祸患呢！</a:t>
            </a:r>
            <a:endParaRPr lang="en-US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45" name="Text Box 8"/>
          <p:cNvSpPr txBox="1">
            <a:spLocks noChangeArrowheads="1"/>
          </p:cNvSpPr>
          <p:nvPr/>
        </p:nvSpPr>
        <p:spPr bwMode="auto">
          <a:xfrm>
            <a:off x="395288" y="548481"/>
            <a:ext cx="80391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三、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结合图片适当想象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将课文改编成一篇白话故事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注意环境、神态、动作、心理描写。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9940" name="Picture 3" descr="hxx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468041"/>
            <a:ext cx="1814512" cy="1094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4" descr="hxx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447801"/>
            <a:ext cx="1871662" cy="113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5" descr="hxx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8" y="1465661"/>
            <a:ext cx="1822450" cy="107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6" descr="hxx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26" y="2672954"/>
            <a:ext cx="2003425" cy="110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7" descr="hxx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9" y="2672954"/>
            <a:ext cx="2003425" cy="110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617856" y="4076991"/>
            <a:ext cx="777716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不要逐字逐句翻译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尽量用自己的话说。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故事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要曲折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开端、发展、高潮、结局。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注意描绘屠户的心理变化及杀狼时的动作。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67360" y="908685"/>
            <a:ext cx="8051800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可通过自然环境描写突出屠户的紧张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投以骨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屠户的心理活动。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屠户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看到麦场时的心理。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屠户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杀狼的经过。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狼的动作、神态描写。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ts val="41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可呼应开头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通过自然环境的描写反衬屠户得胜而归的喜悦心情。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Rectangle 2"/>
          <p:cNvSpPr>
            <a:spLocks noGrp="1"/>
          </p:cNvSpPr>
          <p:nvPr/>
        </p:nvSpPr>
        <p:spPr>
          <a:xfrm>
            <a:off x="395605" y="476250"/>
            <a:ext cx="8598535" cy="5822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四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布置作业</a:t>
            </a:r>
            <a:endParaRPr lang="zh-CN" altLang="en-US" sz="3200" b="1" dirty="0"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124585"/>
            <a:ext cx="766826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000" b="1">
                <a:solidFill>
                  <a:srgbClr val="222222"/>
                </a:solidFill>
                <a:sym typeface="+mn-ea"/>
              </a:rPr>
              <a:t>       </a:t>
            </a:r>
            <a:r>
              <a:rPr sz="3000" b="1">
                <a:solidFill>
                  <a:srgbClr val="222222"/>
                </a:solidFill>
                <a:sym typeface="+mn-ea"/>
              </a:rPr>
              <a:t>课文选自《狼三则》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是其中的第二则。《狼三则》都是写屠户在不同情况下遇狼杀狼的故事。第一则着重</a:t>
            </a:r>
            <a:r>
              <a:rPr sz="3000" b="1">
                <a:solidFill>
                  <a:srgbClr val="FF0000"/>
                </a:solidFill>
                <a:sym typeface="+mn-ea"/>
              </a:rPr>
              <a:t>表现狼的贪婪本性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en-US" altLang="zh-CN" sz="3000" b="1" dirty="0">
                <a:sym typeface="宋体" panose="02010600030101010101" pitchFamily="2" charset="-122"/>
              </a:rPr>
              <a:t> </a:t>
            </a:r>
            <a:r>
              <a:rPr sz="3000" b="1">
                <a:solidFill>
                  <a:srgbClr val="222222"/>
                </a:solidFill>
                <a:sym typeface="+mn-ea"/>
              </a:rPr>
              <a:t>第二则着重</a:t>
            </a:r>
            <a:r>
              <a:rPr sz="3000" b="1">
                <a:solidFill>
                  <a:srgbClr val="FF0000"/>
                </a:solidFill>
                <a:sym typeface="+mn-ea"/>
              </a:rPr>
              <a:t>表现狼的欺诈伎俩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第三则着重</a:t>
            </a:r>
            <a:r>
              <a:rPr lang="en-US" sz="3000" b="1">
                <a:solidFill>
                  <a:srgbClr val="222222"/>
                </a:solidFill>
                <a:sym typeface="+mn-ea"/>
              </a:rPr>
              <a:t> </a:t>
            </a:r>
            <a:r>
              <a:rPr sz="3000" b="1">
                <a:solidFill>
                  <a:srgbClr val="FF0000"/>
                </a:solidFill>
                <a:sym typeface="+mn-ea"/>
              </a:rPr>
              <a:t>表现狼的爪牙锐利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但最终却落得个被杀死的下场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作者借此肯定屠户杀狼的正义行为和巧妙高明。</a:t>
            </a:r>
            <a:endParaRPr sz="3000" b="1">
              <a:solidFill>
                <a:srgbClr val="222222"/>
              </a:solidFill>
              <a:sym typeface="+mn-ea"/>
            </a:endParaRPr>
          </a:p>
          <a:p>
            <a:r>
              <a:rPr lang="en-US" altLang="zh-CN" sz="3000" b="1">
                <a:solidFill>
                  <a:srgbClr val="222222"/>
                </a:solidFill>
                <a:sym typeface="+mn-ea"/>
              </a:rPr>
              <a:t>       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课外</a:t>
            </a:r>
            <a:r>
              <a:rPr sz="3000" b="1">
                <a:solidFill>
                  <a:srgbClr val="222222"/>
                </a:solidFill>
                <a:sym typeface="+mn-ea"/>
              </a:rPr>
              <a:t>阅读《狼三则》的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另外两</a:t>
            </a:r>
            <a:r>
              <a:rPr sz="3000" b="1">
                <a:solidFill>
                  <a:srgbClr val="222222"/>
                </a:solidFill>
                <a:sym typeface="+mn-ea"/>
              </a:rPr>
              <a:t>则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222222"/>
                </a:solidFill>
                <a:sym typeface="+mn-ea"/>
              </a:rPr>
              <a:t>体会</a:t>
            </a:r>
            <a:r>
              <a:rPr lang="zh-CN" sz="3000" b="1">
                <a:solidFill>
                  <a:srgbClr val="222222"/>
                </a:solidFill>
                <a:sym typeface="+mn-ea"/>
              </a:rPr>
              <a:t>屠户杀狼的正义行为和巧妙高明</a:t>
            </a:r>
            <a:r>
              <a:rPr sz="3000" b="1">
                <a:solidFill>
                  <a:srgbClr val="222222"/>
                </a:solidFill>
                <a:sym typeface="+mn-ea"/>
              </a:rPr>
              <a:t>。</a:t>
            </a:r>
            <a:endParaRPr sz="3000" b="1">
              <a:solidFill>
                <a:srgbClr val="222222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/>
          </p:cNvSpPr>
          <p:nvPr/>
        </p:nvSpPr>
        <p:spPr>
          <a:xfrm>
            <a:off x="457200" y="83629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/>
        </p:nvSpPr>
        <p:spPr>
          <a:xfrm>
            <a:off x="323215" y="1916430"/>
            <a:ext cx="8421370" cy="25330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1.培养阅读浅显文言文的能力和语言感悟能力。</a:t>
            </a:r>
            <a:endParaRPr lang="zh-CN" altLang="zh-CN" sz="3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2.品读语言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把握狼和屠户的形象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把握本文写作特色及突出中心的方法</a:t>
            </a:r>
            <a:r>
              <a:rPr lang="en-US" altLang="zh-CN" sz="3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重点</a:t>
            </a:r>
            <a:r>
              <a:rPr lang="en-US" altLang="zh-CN" sz="3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3.以《狼》为桥梁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引导学生走近《聊斋志异》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理解作品中人与动物的关系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培养阅读本书的兴趣。</a:t>
            </a:r>
            <a:endParaRPr lang="zh-CN" altLang="zh-CN" sz="3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4258" name="文本框 99"/>
          <p:cNvSpPr txBox="1">
            <a:spLocks noChangeArrowheads="1"/>
          </p:cNvSpPr>
          <p:nvPr/>
        </p:nvSpPr>
        <p:spPr bwMode="auto">
          <a:xfrm>
            <a:off x="35560" y="836295"/>
            <a:ext cx="9166225" cy="4874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狼（第一则）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货</a:t>
            </a:r>
            <a:r>
              <a:rPr lang="zh-CN" altLang="en-US" sz="2800" b="1">
                <a:sym typeface="宋体" panose="02010600030101010101" pitchFamily="2" charset="-122"/>
              </a:rPr>
              <a:t>:出</a:t>
            </a:r>
            <a:r>
              <a:rPr lang="zh-CN" altLang="en-US" sz="2800" b="1">
                <a:sym typeface="+mn-ea"/>
              </a:rPr>
              <a:t>卖。             欻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xū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突然。           </a:t>
            </a:r>
            <a:r>
              <a:rPr lang="en-US" altLang="zh-CN" sz="2800" b="1">
                <a:sym typeface="+mn-ea"/>
              </a:rPr>
              <a:t>         </a:t>
            </a:r>
            <a:r>
              <a:rPr lang="zh-CN" altLang="en-US" sz="2800" b="1">
                <a:sym typeface="+mn-ea"/>
              </a:rPr>
              <a:t> 瞰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窥视。        </a:t>
            </a:r>
            <a:endParaRPr lang="zh-CN" altLang="en-US" sz="28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示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给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ym typeface="+mn-ea"/>
              </a:rPr>
              <a:t>看。               </a:t>
            </a:r>
            <a:r>
              <a:rPr lang="zh-CN" altLang="en-US" sz="2800" b="1">
                <a:solidFill>
                  <a:srgbClr val="000000"/>
                </a:solidFill>
              </a:rPr>
              <a:t>少</a:t>
            </a:r>
            <a:r>
              <a:rPr lang="en-US" altLang="zh-CN" sz="2800" b="1">
                <a:solidFill>
                  <a:srgbClr val="000000"/>
                </a:solidFill>
              </a:rPr>
              <a:t>:</a:t>
            </a:r>
            <a:r>
              <a:rPr lang="zh-CN" altLang="en-US" sz="2800" b="1">
                <a:solidFill>
                  <a:srgbClr val="000000"/>
                </a:solidFill>
              </a:rPr>
              <a:t>稍稍。               </a:t>
            </a:r>
            <a:r>
              <a:rPr lang="zh-CN" altLang="en-US" sz="2800" b="1">
                <a:sym typeface="+mn-ea"/>
              </a:rPr>
              <a:t>却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退。 　  及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等到。          </a:t>
            </a:r>
            <a:r>
              <a:rPr lang="en-US" altLang="zh-CN" sz="2800" b="1">
                <a:sym typeface="+mn-ea"/>
              </a:rPr>
              <a:t>   </a:t>
            </a:r>
            <a:r>
              <a:rPr lang="zh-CN" altLang="en-US" sz="2800" b="1">
                <a:sym typeface="+mn-ea"/>
              </a:rPr>
              <a:t>走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跑。       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念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想。 　</a:t>
            </a:r>
            <a:r>
              <a:rPr lang="en-US" altLang="zh-CN" sz="2800" b="1">
                <a:sym typeface="+mn-ea"/>
              </a:rPr>
              <a:t>   </a:t>
            </a:r>
            <a:r>
              <a:rPr lang="zh-CN" altLang="en-US" sz="2800" b="1">
                <a:sym typeface="+mn-ea"/>
              </a:rPr>
              <a:t>姑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姑且。</a:t>
            </a:r>
            <a:endParaRPr lang="zh-CN" altLang="en-US" sz="2800" b="1"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诸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之于。       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蚤</a:t>
            </a:r>
            <a:r>
              <a:rPr lang="zh-CN" altLang="en-US" sz="2800" b="1">
                <a:sym typeface="宋体" panose="02010600030101010101" pitchFamily="2" charset="-122"/>
              </a:rPr>
              <a:t>:同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宋体" panose="02010600030101010101" pitchFamily="2" charset="-122"/>
              </a:rPr>
              <a:t>早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早晨</a:t>
            </a:r>
            <a:r>
              <a:rPr lang="zh-CN" altLang="en-US" sz="2800" b="1">
                <a:sym typeface="宋体" panose="02010600030101010101" pitchFamily="2" charset="-122"/>
              </a:rPr>
              <a:t>。             </a:t>
            </a:r>
            <a:r>
              <a:rPr lang="zh-CN" altLang="en-US" sz="2800" b="1">
                <a:sym typeface="+mn-ea"/>
              </a:rPr>
              <a:t>遂、乃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就。              径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宋体" panose="02010600030101010101" pitchFamily="2" charset="-122"/>
              </a:rPr>
              <a:t>径直。             </a:t>
            </a:r>
            <a:r>
              <a:rPr lang="en-US" altLang="zh-CN" sz="2800" b="1"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ym typeface="+mn-ea"/>
              </a:rPr>
              <a:t>昧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m</a:t>
            </a:r>
            <a:r>
              <a:rPr lang="en-US" altLang="en-US" sz="2800">
                <a:solidFill>
                  <a:srgbClr val="FF0000"/>
                </a:solidFill>
                <a:sym typeface="+mn-ea"/>
              </a:rPr>
              <a:t>è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i</a:t>
            </a:r>
            <a:r>
              <a:rPr lang="zh-CN" altLang="en-US" sz="2800" b="1">
                <a:sym typeface="+mn-ea"/>
              </a:rPr>
              <a:t>爽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黎明。 　　       缢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yì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吊死。                状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样子。        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骇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i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害怕。           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逡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qūn</a:t>
            </a:r>
            <a:r>
              <a:rPr lang="zh-CN" altLang="en-US" sz="2800" b="1">
                <a:sym typeface="+mn-ea"/>
              </a:rPr>
              <a:t>巡</a:t>
            </a:r>
            <a:r>
              <a:rPr lang="zh-CN" altLang="en-US" sz="2800" b="1">
                <a:sym typeface="宋体" panose="02010600030101010101" pitchFamily="2" charset="-122"/>
              </a:rPr>
              <a:t>:徘徊</a:t>
            </a:r>
            <a:r>
              <a:rPr lang="zh-CN" altLang="en-US" sz="2800" b="1">
                <a:sym typeface="+mn-ea"/>
              </a:rPr>
              <a:t>。              近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走近。        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视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看。                </a:t>
            </a:r>
            <a:r>
              <a:rPr lang="en-US" altLang="zh-CN" sz="2800" b="1">
                <a:sym typeface="+mn-ea"/>
              </a:rPr>
              <a:t>      </a:t>
            </a:r>
            <a:r>
              <a:rPr lang="zh-CN" altLang="en-US" sz="2800" b="1">
                <a:sym typeface="+mn-ea"/>
              </a:rPr>
              <a:t>细审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仔细观察。                昂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昂贵。        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直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+mn-ea"/>
              </a:rPr>
              <a:t>值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价值。              余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多。                小裕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发小财。          缘</a:t>
            </a:r>
            <a:r>
              <a:rPr lang="zh-CN" altLang="en-US" sz="2800" b="1">
                <a:sym typeface="宋体" panose="02010600030101010101" pitchFamily="2" charset="-122"/>
              </a:rPr>
              <a:t>:沿着</a:t>
            </a:r>
            <a:r>
              <a:rPr lang="zh-CN" altLang="en-US" sz="2800" b="1">
                <a:sym typeface="+mn-ea"/>
              </a:rPr>
              <a:t>。             罹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l</a:t>
            </a:r>
            <a:r>
              <a:rPr lang="en-US" altLang="en-US" sz="2800">
                <a:solidFill>
                  <a:srgbClr val="FF0000"/>
                </a:solidFill>
                <a:sym typeface="+mn-ea"/>
              </a:rPr>
              <a:t>í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遭遇。</a:t>
            </a:r>
            <a:endParaRPr lang="zh-CN" altLang="en-US" sz="2800" b="1"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     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沿着木头找鱼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狼</a:t>
            </a:r>
            <a:r>
              <a:rPr lang="en-US" altLang="zh-CN" sz="28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ym typeface="+mn-ea"/>
              </a:rPr>
              <a:t>想吃肉却</a:t>
            </a:r>
            <a:r>
              <a:rPr lang="en-US" altLang="zh-CN" sz="28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>
                <a:sym typeface="+mn-ea"/>
              </a:rPr>
              <a:t>遭遇不幸</a:t>
            </a:r>
            <a:r>
              <a:rPr lang="zh-CN" altLang="zh-CN" sz="2800" b="1">
                <a:sym typeface="宋体" panose="02010600030101010101" pitchFamily="2" charset="-122"/>
              </a:rPr>
              <a:t>,也太</a:t>
            </a:r>
            <a:r>
              <a:rPr lang="zh-CN" altLang="en-US" sz="2800" b="1">
                <a:sym typeface="+mn-ea"/>
              </a:rPr>
              <a:t>可笑了！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6306" name="文本框 99"/>
          <p:cNvSpPr txBox="1">
            <a:spLocks noChangeArrowheads="1"/>
          </p:cNvSpPr>
          <p:nvPr/>
        </p:nvSpPr>
        <p:spPr bwMode="auto">
          <a:xfrm>
            <a:off x="-317" y="1124585"/>
            <a:ext cx="9128125" cy="293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狼（第三则）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为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wèi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…</a:t>
            </a:r>
            <a:r>
              <a:rPr lang="zh-CN" altLang="en-US" sz="2800" b="1">
                <a:sym typeface="+mn-ea"/>
              </a:rPr>
              <a:t>所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被。           遗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留下。         奔</a:t>
            </a:r>
            <a:r>
              <a:rPr lang="zh-CN" altLang="en-US" sz="2800" b="1">
                <a:sym typeface="宋体" panose="02010600030101010101" pitchFamily="2" charset="-122"/>
              </a:rPr>
              <a:t>:跑。</a:t>
            </a:r>
            <a:r>
              <a:rPr lang="zh-CN" altLang="en-US" sz="2800" b="1"/>
              <a:t>   </a:t>
            </a:r>
            <a:r>
              <a:rPr lang="en-US" altLang="zh-CN" sz="2800" b="1"/>
              <a:t> </a:t>
            </a:r>
            <a:r>
              <a:rPr lang="zh-CN" altLang="en-US" sz="2800" b="1"/>
              <a:t>  </a:t>
            </a:r>
            <a:r>
              <a:rPr lang="zh-CN" altLang="en-US" sz="2800" b="1">
                <a:sym typeface="+mn-ea"/>
              </a:rPr>
              <a:t>伏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趴。       焉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于之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在那里。        去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离开。      </a:t>
            </a:r>
            <a:r>
              <a:rPr lang="en-US" altLang="zh-CN" sz="2800" b="1">
                <a:sym typeface="+mn-ea"/>
              </a:rPr>
              <a:t>   </a:t>
            </a:r>
            <a:r>
              <a:rPr lang="zh-CN" altLang="en-US" sz="2800" b="1">
                <a:sym typeface="+mn-ea"/>
              </a:rPr>
              <a:t>但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只。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思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想。</a:t>
            </a:r>
            <a:r>
              <a:rPr lang="zh-CN" altLang="en-US" b="1">
                <a:sym typeface="+mn-ea"/>
              </a:rPr>
              <a:t> </a:t>
            </a:r>
            <a:r>
              <a:rPr lang="zh-CN" altLang="en-US" sz="2800" b="1"/>
              <a:t>      </a:t>
            </a:r>
            <a:r>
              <a:rPr lang="zh-CN" altLang="en-US" sz="2800" b="1">
                <a:sym typeface="+mn-ea"/>
              </a:rPr>
              <a:t>盈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满。   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豕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shǐ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猪。 </a:t>
            </a:r>
            <a:r>
              <a:rPr lang="en-US" altLang="zh-CN" sz="2800" b="1">
                <a:sym typeface="+mn-ea"/>
              </a:rPr>
              <a:t>           </a:t>
            </a:r>
            <a:r>
              <a:rPr lang="zh-CN" altLang="en-US" sz="2800" b="1">
                <a:sym typeface="+mn-ea"/>
              </a:rPr>
              <a:t>方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才。             股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大腿。        屈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+mn-ea"/>
              </a:rPr>
              <a:t>曲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弯曲。      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负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背。     </a:t>
            </a:r>
            <a:r>
              <a:rPr lang="en-US" altLang="zh-CN" sz="2800" b="1">
                <a:sym typeface="+mn-ea"/>
              </a:rPr>
              <a:t>       </a:t>
            </a:r>
            <a:r>
              <a:rPr lang="zh-CN" altLang="en-US" sz="2800" b="1">
                <a:sym typeface="+mn-ea"/>
              </a:rPr>
              <a:t>乌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怎么。</a:t>
            </a:r>
            <a:r>
              <a:rPr lang="zh-CN" altLang="en-US" b="1">
                <a:sym typeface="+mn-ea"/>
              </a:rPr>
              <a:t> </a:t>
            </a:r>
            <a:endParaRPr lang="zh-CN" altLang="en-US" b="1">
              <a:sym typeface="+mn-ea"/>
            </a:endParaRPr>
          </a:p>
          <a:p>
            <a:pPr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ym typeface="+mn-ea"/>
              </a:rPr>
              <a:t>          </a:t>
            </a:r>
            <a:r>
              <a:rPr lang="en-US" altLang="zh-CN" sz="28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ym typeface="+mn-ea"/>
              </a:rPr>
              <a:t>如果</a:t>
            </a:r>
            <a:r>
              <a:rPr lang="en-US" altLang="zh-CN" sz="28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>
                <a:sym typeface="+mn-ea"/>
              </a:rPr>
              <a:t>不是屠夫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怎么能够想到这个计策呢？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3"/>
          <p:cNvSpPr>
            <a:spLocks noGrp="1"/>
          </p:cNvSpPr>
          <p:nvPr>
            <p:ph idx="4294967295"/>
          </p:nvPr>
        </p:nvSpPr>
        <p:spPr>
          <a:xfrm>
            <a:off x="539750" y="2401888"/>
            <a:ext cx="7848600" cy="15367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第一课时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179705" y="188595"/>
            <a:ext cx="8598535" cy="9518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一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诵读课文</a:t>
            </a: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自由诵读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</a:rPr>
              <a:t>读准字音</a:t>
            </a:r>
            <a:r>
              <a:rPr lang="zh-CN" altLang="en-US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05" y="1196340"/>
            <a:ext cx="8801100" cy="5013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一屠晚归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担中肉尽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止有剩骨。途中两狼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缀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行甚远。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屠惧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投以骨。一狼得骨止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一狼仍从。复投之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后狼止而前狼又至。骨已尽矣。而两狼之并驱如故。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屠大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窘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恐前后受其敌。顾野有麦场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场主积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薪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其中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苫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蔽成丘。屠乃奔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倚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其下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弛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担持刀。狼不敢前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眈眈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相向。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少时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一狼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径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去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其一犬坐于前。久之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目似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瞑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意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暇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甚。屠暴起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以刀劈狼首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又数刀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毙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之。方欲行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转视积薪后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一狼洞其中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意将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隧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入以攻其后也。身已半入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止露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尻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尾。屠自后断其股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亦毙之。乃悟前狼假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寐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盖以诱敌。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狼亦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黠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矣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而顷刻两毙。禽兽之变诈几何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哉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？止增笑耳。</a:t>
            </a:r>
            <a:endParaRPr lang="zh-CN" altLang="zh-CN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323850" y="260350"/>
            <a:ext cx="8598535" cy="6432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</a:rPr>
              <a:t>听朗读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辨字音节奏写汉字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/>
        </p:nvSpPr>
        <p:spPr>
          <a:xfrm>
            <a:off x="755650" y="836454"/>
            <a:ext cx="1114901" cy="266652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缀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窘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薪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苫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蔽</a:t>
            </a:r>
            <a:endPara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奔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倚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弛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担</a:t>
            </a:r>
            <a:endPara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眈眈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1763395" y="764540"/>
            <a:ext cx="1995805" cy="326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zhuì</a:t>
            </a:r>
            <a:endParaRPr lang="en-US" altLang="zh-CN" sz="32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jiǒnɡ</a:t>
            </a:r>
            <a:endParaRPr lang="en-US" altLang="zh-CN" sz="32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xīn</a:t>
            </a:r>
            <a:endParaRPr lang="en-US" altLang="zh-CN" sz="32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sh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n</a:t>
            </a:r>
            <a:endParaRPr lang="en-US" altLang="zh-CN" sz="32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yǐ</a:t>
            </a:r>
            <a:endParaRPr lang="en-US" altLang="zh-CN" sz="32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chí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 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7379970" y="1982470"/>
            <a:ext cx="1247140" cy="221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0481"/>
          <p:cNvSpPr>
            <a:spLocks noGrp="1" noChangeArrowheads="1"/>
          </p:cNvSpPr>
          <p:nvPr/>
        </p:nvSpPr>
        <p:spPr>
          <a:xfrm>
            <a:off x="5579745" y="260509"/>
            <a:ext cx="1114901" cy="266652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径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瞑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暇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毙</a:t>
            </a:r>
            <a:endPara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隧</a:t>
            </a:r>
            <a:endParaRPr lang="zh-CN" altLang="en-US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尻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寐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黠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Rot="1" noChangeArrowheads="1"/>
          </p:cNvSpPr>
          <p:nvPr/>
        </p:nvSpPr>
        <p:spPr bwMode="auto">
          <a:xfrm>
            <a:off x="6515735" y="116205"/>
            <a:ext cx="1995805" cy="326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jì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nɡ</a:t>
            </a:r>
            <a:endParaRPr lang="en-US" altLang="zh-CN" sz="32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míng</a:t>
            </a:r>
            <a:endParaRPr lang="en-US" altLang="zh-CN" sz="32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xi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b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ì</a:t>
            </a:r>
            <a:endParaRPr lang="en-US" altLang="zh-CN" sz="32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suì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k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en-US" altLang="zh-CN" sz="32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mèi</a:t>
            </a:r>
            <a:endParaRPr lang="en-US" altLang="zh-CN" sz="32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xi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Rot="1" noChangeArrowheads="1"/>
          </p:cNvSpPr>
          <p:nvPr/>
        </p:nvSpPr>
        <p:spPr bwMode="auto">
          <a:xfrm>
            <a:off x="1043305" y="5085080"/>
            <a:ext cx="1154049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窘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弛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隧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5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pitchFamily="34" charset="-122"/>
              </a:rPr>
              <a:t>      </a:t>
            </a:r>
            <a:endParaRPr lang="zh-CN" altLang="en-US" sz="35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1" name="矩形 151553"/>
          <p:cNvSpPr/>
          <p:nvPr/>
        </p:nvSpPr>
        <p:spPr>
          <a:xfrm>
            <a:off x="611505" y="5085080"/>
            <a:ext cx="7037705" cy="1325880"/>
          </a:xfrm>
          <a:prstGeom prst="rect">
            <a:avLst/>
          </a:prstGeom>
          <a:noFill/>
          <a:ln w="9525">
            <a:noFill/>
          </a:ln>
        </p:spPr>
        <p:txBody>
          <a:bodyPr wrap="square" lIns="145139" tIns="72569" rIns="145139" bIns="72569" anchor="ctr" anchorCtr="0">
            <a:spAutoFit/>
          </a:bodyPr>
          <a:p>
            <a:pPr algn="just" defTabSz="14509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qū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如故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屠大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jiǒnɡ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     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just" defTabSz="14509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chí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担持刀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r>
              <a:rPr lang="zh-CN" sz="3200" b="1" dirty="0">
                <a:cs typeface="Arial" panose="020B0604020202020204" pitchFamily="34" charset="0"/>
                <a:sym typeface="宋体" panose="02010600030101010101" pitchFamily="2" charset="-122"/>
              </a:rPr>
              <a:t>意将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suì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入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323215" y="548640"/>
            <a:ext cx="5154295" cy="4997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重点句子朗读节奏。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360" y="1048385"/>
            <a:ext cx="8324850" cy="206121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小贴士：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文言文常常省略主语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断句时要先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分析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句子的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主语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根据主语来断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；还可以根据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句末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语气词来断句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如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乎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者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也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矣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哉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耳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1331595" y="3212465"/>
            <a:ext cx="584581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两狼之并驱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如故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前后受其敌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顾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野有麦场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其一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犬坐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于前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意将隧入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以攻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其后也 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禽兽之变诈</a:t>
            </a:r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几何哉？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6282" name="Rectangle 2"/>
          <p:cNvSpPr>
            <a:spLocks noGrp="1"/>
          </p:cNvSpPr>
          <p:nvPr/>
        </p:nvSpPr>
        <p:spPr>
          <a:xfrm>
            <a:off x="323215" y="401955"/>
            <a:ext cx="8498205" cy="13677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4.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趣读故事。</a:t>
            </a:r>
            <a:endParaRPr lang="zh-CN" altLang="en-US" sz="3000" b="1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要求：任意选择喜欢的一段或者几段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加入适当的叹词来读读看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一定要读出情感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</a:rPr>
              <a:t>读出韵味才行。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605" y="1844675"/>
            <a:ext cx="8324850" cy="101473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叹词：哈哈、唉呀、啊、哼、呸、哎哟、咳、哦、喂、嗯、哎……</a:t>
            </a: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2927985"/>
            <a:ext cx="84982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一屠晚归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担中肉尽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止有剩骨。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啊！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途中两狼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缀行甚远。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605" y="3966210"/>
            <a:ext cx="83254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屠大窘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恐前后受其敌。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咦！？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顾野有麦场。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4542790"/>
            <a:ext cx="85458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方欲行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转视积薪后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哎呀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一狼洞其中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意将隧入以攻其后也。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440" y="5562600"/>
            <a:ext cx="84264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狼亦黠矣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而顷刻两毙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禽兽之变诈几何哉？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ea typeface="宋体" panose="02010600030101010101" pitchFamily="2" charset="-122"/>
              </a:rPr>
              <a:t>呵呵</a:t>
            </a:r>
            <a:r>
              <a:rPr lang="en-US" altLang="zh-CN" sz="3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止增笑耳。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TABLE_BEAUTIFY" val="smartTable{a31cb4ba-761f-413d-aab7-98bd22f14a66}"/>
  <p:tag name="TABLE_ENDDRAG_ORIGIN_RECT" val="711*123"/>
  <p:tag name="TABLE_ENDDRAG_RECT" val="8*167*711*123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.xml><?xml version="1.0" encoding="utf-8"?>
<p:tagLst xmlns:p="http://schemas.openxmlformats.org/presentationml/2006/main">
  <p:tag name="KSO_WM_UNIT_TABLE_BEAUTIFY" val="smartTable{7b5e57d4-e38c-4d15-92e9-6e94d67d97a0}"/>
  <p:tag name="TABLE_ENDDRAG_ORIGIN_RECT" val="692*246"/>
  <p:tag name="TABLE_ENDDRAG_RECT" val="14*255*693*246"/>
</p:tagLst>
</file>

<file path=ppt/tags/tag7.xml><?xml version="1.0" encoding="utf-8"?>
<p:tagLst xmlns:p="http://schemas.openxmlformats.org/presentationml/2006/main">
  <p:tag name="KSO_WM_UNIT_TABLE_BEAUTIFY" val="smartTable{7b1979e0-9e2a-4a3d-87b1-fe5df9de1715}"/>
  <p:tag name="TABLE_ENDDRAG_ORIGIN_RECT" val="654*508"/>
  <p:tag name="TABLE_ENDDRAG_RECT" val="37*19*654*508"/>
</p:tagLst>
</file>

<file path=ppt/tags/tag8.xml><?xml version="1.0" encoding="utf-8"?>
<p:tagLst xmlns:p="http://schemas.openxmlformats.org/presentationml/2006/main">
  <p:tag name="KSO_WM_UNIT_TABLE_BEAUTIFY" val="smartTable{7b5e57d4-e38c-4d15-92e9-6e94d67d97a0}"/>
  <p:tag name="TABLE_ENDDRAG_ORIGIN_RECT" val="700*246"/>
  <p:tag name="TABLE_ENDDRAG_RECT" val="8*77*700*246"/>
</p:tagLst>
</file>

<file path=ppt/tags/tag9.xml><?xml version="1.0" encoding="utf-8"?>
<p:tagLst xmlns:p="http://schemas.openxmlformats.org/presentationml/2006/main">
  <p:tag name="KSO_WPP_MARK_KEY" val="4498a0aa-cfd8-412a-a7da-02f1bbe70c60"/>
  <p:tag name="COMMONDATA" val="eyJoZGlkIjoiZjM1MDU3MjRkMGIzNjliNDRhNmZhZDFlNDFkYmY5MmUifQ==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noFill/>
        <a:ln w="9525">
          <a:noFill/>
        </a:ln>
      </a:spPr>
      <a:bodyPr wrap="square" anchor="t">
        <a:spAutoFit/>
      </a:bodyPr>
      <a:lstStyle>
        <a:defPPr>
          <a:lnSpc>
            <a:spcPct val="85000"/>
          </a:lnSpc>
          <a:defRPr lang="zh-CN" altLang="zh-CN" sz="3200" b="1" dirty="0">
            <a:solidFill>
              <a:schemeClr val="tx1"/>
            </a:solidFill>
            <a:latin typeface="Arial" panose="020B0604020202020204" pitchFamily="34" charset="0"/>
            <a:ea typeface="SimSun-ExtB" panose="02010609060101010101" pitchFamily="49" charset="-122"/>
            <a:sym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rgbClr val="FCE3E3"/>
        </a:solidFill>
        <a:ln w="9525">
          <a:noFill/>
        </a:ln>
      </a:spPr>
      <a:bodyPr anchor="t">
        <a:spAutoFit/>
      </a:bodyPr>
      <a:lstStyle>
        <a:defPPr>
          <a:lnSpc>
            <a:spcPct val="120000"/>
          </a:lnSpc>
          <a:spcBef>
            <a:spcPct val="50000"/>
          </a:spcBef>
          <a:defRPr lang="zh-CN" altLang="zh-CN" sz="24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8120</Words>
  <Application>WPS 演示</Application>
  <PresentationFormat>全屏显示(4:3)</PresentationFormat>
  <Paragraphs>795</Paragraphs>
  <Slides>41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68" baseType="lpstr">
      <vt:lpstr>Arial</vt:lpstr>
      <vt:lpstr>宋体</vt:lpstr>
      <vt:lpstr>Wingdings</vt:lpstr>
      <vt:lpstr>SimSun-ExtB</vt:lpstr>
      <vt:lpstr>Franklin Gothic Book</vt:lpstr>
      <vt:lpstr>黑体</vt:lpstr>
      <vt:lpstr>微软雅黑</vt:lpstr>
      <vt:lpstr>Franklin Gothic Medium</vt:lpstr>
      <vt:lpstr>Wingdings 2</vt:lpstr>
      <vt:lpstr>Arial</vt:lpstr>
      <vt:lpstr>时尚中黑简体</vt:lpstr>
      <vt:lpstr>楷体</vt:lpstr>
      <vt:lpstr>Calibri</vt:lpstr>
      <vt:lpstr>Wingdings 3</vt:lpstr>
      <vt:lpstr>Verdana</vt:lpstr>
      <vt:lpstr>Wingdings 2</vt:lpstr>
      <vt:lpstr>思源黑体 CN Bold</vt:lpstr>
      <vt:lpstr>思源黑体 CN Regular</vt:lpstr>
      <vt:lpstr>方正楷体_GBK</vt:lpstr>
      <vt:lpstr>Times New Roman</vt:lpstr>
      <vt:lpstr>PMingLiU-ExtB</vt:lpstr>
      <vt:lpstr>Arial Unicode MS</vt:lpstr>
      <vt:lpstr>华文楷体</vt:lpstr>
      <vt:lpstr>Angsana New</vt:lpstr>
      <vt:lpstr>暗香扑面</vt:lpstr>
      <vt:lpstr>5_暗香扑面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了解作者及作品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黄红政</cp:lastModifiedBy>
  <cp:revision>230</cp:revision>
  <dcterms:created xsi:type="dcterms:W3CDTF">2015-03-23T10:53:00Z</dcterms:created>
  <dcterms:modified xsi:type="dcterms:W3CDTF">2022-11-18T04:00:23Z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AA86BB93085A4118A6A40CC81D606E5F</vt:lpwstr>
  </property>
</Properties>
</file>