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3" r:id="rId3"/>
    <p:sldId id="259" r:id="rId4"/>
    <p:sldId id="258" r:id="rId5"/>
    <p:sldId id="266" r:id="rId6"/>
    <p:sldId id="267" r:id="rId7"/>
    <p:sldId id="269" r:id="rId8"/>
    <p:sldId id="268" r:id="rId9"/>
    <p:sldId id="270" r:id="rId10"/>
    <p:sldId id="271" r:id="rId11"/>
    <p:sldId id="272" r:id="rId12"/>
    <p:sldId id="273" r:id="rId13"/>
    <p:sldId id="274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683A-50ED-41AA-BCF1-76E0AACFB0EB}" type="datetimeFigureOut">
              <a:rPr lang="zh-CN" altLang="en-US" smtClean="0"/>
              <a:pPr/>
              <a:t>2013-10-30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5224B38-300E-46E1-B888-F19ABFA33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683A-50ED-41AA-BCF1-76E0AACFB0EB}" type="datetimeFigureOut">
              <a:rPr lang="zh-CN" altLang="en-US" smtClean="0"/>
              <a:pPr/>
              <a:t>2013-10-30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24B38-300E-46E1-B888-F19ABFA33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683A-50ED-41AA-BCF1-76E0AACFB0EB}" type="datetimeFigureOut">
              <a:rPr lang="zh-CN" altLang="en-US" smtClean="0"/>
              <a:pPr/>
              <a:t>2013-10-30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24B38-300E-46E1-B888-F19ABFA33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683A-50ED-41AA-BCF1-76E0AACFB0EB}" type="datetimeFigureOut">
              <a:rPr lang="zh-CN" altLang="en-US" smtClean="0"/>
              <a:pPr/>
              <a:t>2013-10-30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5224B38-300E-46E1-B888-F19ABFA33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683A-50ED-41AA-BCF1-76E0AACFB0EB}" type="datetimeFigureOut">
              <a:rPr lang="zh-CN" altLang="en-US" smtClean="0"/>
              <a:pPr/>
              <a:t>2013-10-30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24B38-300E-46E1-B888-F19ABFA333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683A-50ED-41AA-BCF1-76E0AACFB0EB}" type="datetimeFigureOut">
              <a:rPr lang="zh-CN" altLang="en-US" smtClean="0"/>
              <a:pPr/>
              <a:t>2013-10-30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24B38-300E-46E1-B888-F19ABFA33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683A-50ED-41AA-BCF1-76E0AACFB0EB}" type="datetimeFigureOut">
              <a:rPr lang="zh-CN" altLang="en-US" smtClean="0"/>
              <a:pPr/>
              <a:t>2013-10-30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5224B38-300E-46E1-B888-F19ABFA333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683A-50ED-41AA-BCF1-76E0AACFB0EB}" type="datetimeFigureOut">
              <a:rPr lang="zh-CN" altLang="en-US" smtClean="0"/>
              <a:pPr/>
              <a:t>2013-10-30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24B38-300E-46E1-B888-F19ABFA33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683A-50ED-41AA-BCF1-76E0AACFB0EB}" type="datetimeFigureOut">
              <a:rPr lang="zh-CN" altLang="en-US" smtClean="0"/>
              <a:pPr/>
              <a:t>2013-10-30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24B38-300E-46E1-B888-F19ABFA33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683A-50ED-41AA-BCF1-76E0AACFB0EB}" type="datetimeFigureOut">
              <a:rPr lang="zh-CN" altLang="en-US" smtClean="0"/>
              <a:pPr/>
              <a:t>2013-10-30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24B38-300E-46E1-B888-F19ABFA33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683A-50ED-41AA-BCF1-76E0AACFB0EB}" type="datetimeFigureOut">
              <a:rPr lang="zh-CN" altLang="en-US" smtClean="0"/>
              <a:pPr/>
              <a:t>2013-10-30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24B38-300E-46E1-B888-F19ABFA333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77D683A-50ED-41AA-BCF1-76E0AACFB0EB}" type="datetimeFigureOut">
              <a:rPr lang="zh-CN" altLang="en-US" smtClean="0"/>
              <a:pPr/>
              <a:t>2013-10-30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5224B38-300E-46E1-B888-F19ABFA333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304800" y="990600"/>
            <a:ext cx="8516938" cy="497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en-US" altLang="zh-CN" sz="8000" b="1">
                <a:solidFill>
                  <a:schemeClr val="tx2"/>
                </a:solidFill>
                <a:latin typeface="华文行楷" pitchFamily="2" charset="-122"/>
                <a:ea typeface="华文行楷" pitchFamily="2" charset="-122"/>
              </a:rPr>
              <a:t>    </a:t>
            </a:r>
            <a:r>
              <a:rPr kumimoji="1" lang="zh-CN" altLang="en-US" sz="8000" b="1">
                <a:latin typeface="华文行楷" pitchFamily="2" charset="-122"/>
                <a:ea typeface="华文行楷" pitchFamily="2" charset="-122"/>
              </a:rPr>
              <a:t>会说理自明</a:t>
            </a:r>
          </a:p>
          <a:p>
            <a:pPr algn="ctr"/>
            <a:r>
              <a:rPr kumimoji="1" lang="zh-CN" altLang="en-US" sz="4000" b="1">
                <a:solidFill>
                  <a:schemeClr val="tx2"/>
                </a:solidFill>
                <a:latin typeface="华文行楷" pitchFamily="2" charset="-122"/>
                <a:ea typeface="华文行楷" pitchFamily="2" charset="-122"/>
              </a:rPr>
              <a:t>            </a:t>
            </a:r>
            <a:r>
              <a:rPr kumimoji="1" lang="en-US" altLang="zh-CN" sz="4800" b="1">
                <a:solidFill>
                  <a:schemeClr val="tx2"/>
                </a:solidFill>
                <a:latin typeface="Dotum" pitchFamily="34" charset="-127"/>
                <a:ea typeface="华文行楷" pitchFamily="2" charset="-122"/>
              </a:rPr>
              <a:t>——</a:t>
            </a:r>
            <a:r>
              <a:rPr kumimoji="1" lang="zh-CN" altLang="en-US" sz="4800" b="1">
                <a:solidFill>
                  <a:schemeClr val="tx2"/>
                </a:solidFill>
                <a:latin typeface="华文行楷" pitchFamily="2" charset="-122"/>
                <a:ea typeface="华文行楷" pitchFamily="2" charset="-122"/>
              </a:rPr>
              <a:t>分析论据</a:t>
            </a:r>
          </a:p>
          <a:p>
            <a:pPr algn="ctr"/>
            <a:r>
              <a:rPr kumimoji="1" lang="zh-CN" altLang="en-US" sz="4800" b="1">
                <a:solidFill>
                  <a:schemeClr val="tx2"/>
                </a:solidFill>
                <a:latin typeface="华文行楷" pitchFamily="2" charset="-122"/>
                <a:ea typeface="华文行楷" pitchFamily="2" charset="-122"/>
              </a:rPr>
              <a:t>              </a:t>
            </a:r>
            <a:r>
              <a:rPr kumimoji="1" lang="zh-CN" altLang="en-US" sz="4800" b="1">
                <a:solidFill>
                  <a:schemeClr val="tx2"/>
                </a:solidFill>
              </a:rPr>
              <a:t>学会讲“理”</a:t>
            </a:r>
          </a:p>
          <a:p>
            <a:r>
              <a:rPr kumimoji="1" lang="zh-CN" altLang="en-US" sz="4800" b="1">
                <a:solidFill>
                  <a:schemeClr val="tx2"/>
                </a:solidFill>
                <a:latin typeface="华文行楷" pitchFamily="2" charset="-122"/>
                <a:ea typeface="华文行楷" pitchFamily="2" charset="-122"/>
              </a:rPr>
              <a:t>  </a:t>
            </a:r>
          </a:p>
          <a:p>
            <a:endParaRPr kumimoji="1" lang="zh-CN" altLang="en-US" sz="4800" b="1">
              <a:solidFill>
                <a:schemeClr val="tx2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kumimoji="1" lang="zh-CN" altLang="en-US" sz="4800" b="1">
                <a:solidFill>
                  <a:schemeClr val="tx2"/>
                </a:solidFill>
                <a:latin typeface="华文行楷" pitchFamily="2" charset="-122"/>
                <a:ea typeface="华文行楷" pitchFamily="2" charset="-122"/>
              </a:rPr>
              <a:t>                   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250825" y="333375"/>
            <a:ext cx="8642350" cy="61912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析例三</a:t>
            </a:r>
            <a:r>
              <a:rPr lang="zh-CN" altLang="en-US" sz="2800" b="1" dirty="0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：</a:t>
            </a:r>
            <a:r>
              <a:rPr lang="zh-CN" altLang="en-US" sz="2800" b="1" dirty="0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由所举论据里面你可能看到了一定的苗头或可能性，设想出某种结果，然后就着这个苗头朝结果引申出去。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   （例文）缪贤心胸开阔，他发现蔺相如的才德，并不因为他出身卑贱而瞧不起他，而是不怕群臣嘲笑，把蔺相如推荐给赵王，让他出使秦国。蔺相如此去吉凶难料，虽然他有勇有才，但未必能旗开得胜，</a:t>
            </a:r>
            <a:r>
              <a:rPr lang="zh-CN" altLang="en-US" sz="2800" b="1" u="sng" dirty="0" smtClean="0">
                <a:latin typeface="华文中宋" pitchFamily="2" charset="-122"/>
                <a:ea typeface="华文中宋" pitchFamily="2" charset="-122"/>
              </a:rPr>
              <a:t>若是此去非但没有换回秦国的城池，连“天下所共传宝”的和氏璧也被秦国夺走了，辱没了赵国的威名，</a:t>
            </a:r>
            <a:r>
              <a:rPr lang="zh-CN" altLang="en-US" sz="2800" b="1" dirty="0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（看出苗头）</a:t>
            </a:r>
            <a:r>
              <a:rPr lang="zh-CN" altLang="en-US" sz="2800" b="1" u="sng" dirty="0" smtClean="0">
                <a:latin typeface="华文中宋" pitchFamily="2" charset="-122"/>
                <a:ea typeface="华文中宋" pitchFamily="2" charset="-122"/>
              </a:rPr>
              <a:t>那么赵王一怒之下，恐怕不只是杀了蔺相如一个了事，连缪贤也将因推荐庸才之过而受到牵连。</a:t>
            </a:r>
            <a:r>
              <a:rPr lang="zh-CN" altLang="en-US" sz="2800" b="1" dirty="0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（引申结果）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但缪贤并不惧怕这些，他识才敢用，非常信任蔺相如，置个人安危于不顾，毅然把蔺相如推荐到赵王面前。若非出于对国事的关心，是难以做到的。 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6516688" y="6092825"/>
            <a:ext cx="22240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ea typeface="隶书" pitchFamily="49" charset="-122"/>
              </a:rPr>
              <a:t>例后解说法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179388" y="0"/>
            <a:ext cx="8642350" cy="6408738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b="1" dirty="0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析</a:t>
            </a:r>
            <a:r>
              <a:rPr lang="zh-CN" altLang="en-US" sz="2400" b="1" dirty="0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例四：</a:t>
            </a:r>
            <a:r>
              <a:rPr lang="zh-CN" altLang="en-US" sz="2400" b="1" dirty="0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当所举例子比较长的时候，这个例子的中心是什么，或者这个例子跟中心有什么关系，需要通过解说来过渡。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（举例）从前有一种病，这种病使人食欲不振，最后导致人死亡，在当时几乎是不治之症。有一位化学家，也得了这种病。有一天他路过一个村子，村里的人听说他有这个病，于是乎告诉他，我们这个村里面有一种神水，一口井里的水，能治你的病。化学家听了，照办了，就去喝那个水，结果病好了。病好了以后，化学家就想：为什么这个水能救我啊？结果就是这么一个村子里的人们从来不曾想过的问题，促使化学家去研究，最后化学家发现水里含有芒硝，芒硝救了他，因此他发现了芒硝的药用作用。（解说）</a:t>
            </a:r>
            <a:r>
              <a:rPr lang="zh-CN" altLang="en-US" sz="2400" b="1" u="sng" dirty="0" smtClean="0">
                <a:latin typeface="华文中宋" pitchFamily="2" charset="-122"/>
                <a:ea typeface="华文中宋" pitchFamily="2" charset="-122"/>
              </a:rPr>
              <a:t>正所谓“于不疑处有疑，方是进矣”（宋代张载语）。古人的话，在别人没有产生疑问的地方，你产生疑问了，你这就是比别人前进了一步了。村里的人就知道能治病，想了没有，从来不想；化学家想了，发现芒硝了。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“疑”是发现矛盾的钥匙，“思”与“学”是解决矛盾的方法，发现矛盾是解决矛盾的开端，“疑”便是“思”与“学”的“端”和“始”了。</a:t>
            </a:r>
            <a:r>
              <a:rPr lang="zh-CN" altLang="en-US" sz="24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（结论）一个人要善于质疑，善于质疑你才会去学，才会去思，最终可能才能解决问题。 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6516688" y="6092825"/>
            <a:ext cx="22240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ea typeface="隶书" pitchFamily="49" charset="-122"/>
              </a:rPr>
              <a:t>例后解说法</a:t>
            </a:r>
          </a:p>
        </p:txBody>
      </p:sp>
      <p:sp>
        <p:nvSpPr>
          <p:cNvPr id="1536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508625" y="6308725"/>
            <a:ext cx="827088" cy="2508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第三种</a:t>
            </a:r>
            <a:r>
              <a:rPr lang="zh-CN" altLang="en-US" b="1" dirty="0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办法：例后解说法</a:t>
            </a:r>
            <a:r>
              <a:rPr lang="zh-CN" altLang="en-US" dirty="0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 </a:t>
            </a: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23850" y="1484313"/>
            <a:ext cx="8229600" cy="4525962"/>
          </a:xfrm>
        </p:spPr>
        <p:txBody>
          <a:bodyPr/>
          <a:lstStyle/>
          <a:p>
            <a:pPr eaLnBrk="1" hangingPunct="1"/>
            <a:r>
              <a:rPr lang="en-US" altLang="zh-CN" b="1" smtClean="0">
                <a:solidFill>
                  <a:srgbClr val="0000FF"/>
                </a:solidFill>
                <a:ea typeface="华文中宋" pitchFamily="2" charset="-122"/>
              </a:rPr>
              <a:t>       </a:t>
            </a:r>
            <a:r>
              <a:rPr lang="zh-CN" altLang="en-US" b="1" smtClean="0">
                <a:solidFill>
                  <a:srgbClr val="0000FF"/>
                </a:solidFill>
                <a:ea typeface="华文中宋" pitchFamily="2" charset="-122"/>
              </a:rPr>
              <a:t>举例之后，可能会有一个担心：对于这个事例的中心，别人的认识会不会和我的不一样？例子跟观点的关系，别人会不会跟我认识不太一样？或者觉得我这个例子跟我要讲的观点关系不那么密切。这个时候把这个例子解说一下，使它能更好地为中心服务。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3200" dirty="0" smtClean="0"/>
              <a:t>练习</a:t>
            </a:r>
            <a:r>
              <a:rPr lang="en-US" altLang="zh-CN" sz="3200" dirty="0" smtClean="0"/>
              <a:t>;</a:t>
            </a:r>
            <a:r>
              <a:rPr lang="zh-CN" altLang="en-US" sz="3200" dirty="0" smtClean="0"/>
              <a:t>论点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、勤能补拙。</a:t>
            </a:r>
            <a:r>
              <a:rPr lang="en-US" altLang="zh-CN" sz="3200" dirty="0" smtClean="0"/>
              <a:t>2</a:t>
            </a:r>
            <a:r>
              <a:rPr lang="zh-CN" altLang="en-US" sz="3200" dirty="0" smtClean="0"/>
              <a:t>、天才来自勤奋。</a:t>
            </a:r>
            <a:endParaRPr lang="zh-CN" altLang="en-US" sz="3200" dirty="0"/>
          </a:p>
        </p:txBody>
      </p:sp>
      <p:sp>
        <p:nvSpPr>
          <p:cNvPr id="1741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95288" y="1125538"/>
            <a:ext cx="8540750" cy="5732462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>
                <a:solidFill>
                  <a:srgbClr val="0000FF"/>
                </a:solidFill>
              </a:rPr>
              <a:t>           戏剧</a:t>
            </a:r>
            <a:r>
              <a:rPr lang="zh-CN" altLang="en-US" dirty="0" smtClean="0">
                <a:solidFill>
                  <a:srgbClr val="0000FF"/>
                </a:solidFill>
              </a:rPr>
              <a:t>大师莎士比亚自幼家贫，不畏世俗和现实的压迫，刻苦勤奋，写出了</a:t>
            </a:r>
            <a:r>
              <a:rPr lang="en-US" altLang="zh-CN" dirty="0" smtClean="0">
                <a:solidFill>
                  <a:srgbClr val="0000FF"/>
                </a:solidFill>
              </a:rPr>
              <a:t>《</a:t>
            </a:r>
            <a:r>
              <a:rPr lang="zh-CN" altLang="en-US" dirty="0" smtClean="0">
                <a:solidFill>
                  <a:srgbClr val="0000FF"/>
                </a:solidFill>
              </a:rPr>
              <a:t>哈姆雷特</a:t>
            </a:r>
            <a:r>
              <a:rPr lang="en-US" altLang="zh-CN" dirty="0" smtClean="0">
                <a:solidFill>
                  <a:srgbClr val="0000FF"/>
                </a:solidFill>
              </a:rPr>
              <a:t>》</a:t>
            </a:r>
            <a:r>
              <a:rPr lang="zh-CN" altLang="en-US" dirty="0" smtClean="0">
                <a:solidFill>
                  <a:srgbClr val="0000FF"/>
                </a:solidFill>
              </a:rPr>
              <a:t>、</a:t>
            </a:r>
            <a:r>
              <a:rPr lang="en-US" altLang="zh-CN" dirty="0" smtClean="0">
                <a:solidFill>
                  <a:srgbClr val="0000FF"/>
                </a:solidFill>
              </a:rPr>
              <a:t>《</a:t>
            </a:r>
            <a:r>
              <a:rPr lang="zh-CN" altLang="en-US" dirty="0" smtClean="0">
                <a:solidFill>
                  <a:srgbClr val="0000FF"/>
                </a:solidFill>
              </a:rPr>
              <a:t>罗密欧与朱丽叶</a:t>
            </a:r>
            <a:r>
              <a:rPr lang="en-US" altLang="zh-CN" dirty="0" smtClean="0">
                <a:solidFill>
                  <a:srgbClr val="0000FF"/>
                </a:solidFill>
              </a:rPr>
              <a:t>》</a:t>
            </a:r>
            <a:r>
              <a:rPr lang="zh-CN" altLang="en-US" dirty="0" smtClean="0">
                <a:solidFill>
                  <a:srgbClr val="0000FF"/>
                </a:solidFill>
              </a:rPr>
              <a:t>等不朽的戏剧大作；齐白石从小刻苦勤奋，对绘画的学习和创作能持之以恒，终成一代国画大师；华佗自小立志医学，对医学难题不断地思索与实践，终成一代医学名家</a:t>
            </a:r>
            <a:r>
              <a:rPr lang="zh-CN" altLang="en-US" dirty="0" smtClean="0">
                <a:solidFill>
                  <a:srgbClr val="0000FF"/>
                </a:solidFill>
              </a:rPr>
              <a:t>。 </a:t>
            </a:r>
            <a:endParaRPr lang="zh-CN" altLang="en-US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476250"/>
            <a:ext cx="9144000" cy="5649913"/>
          </a:xfrm>
          <a:noFill/>
        </p:spPr>
        <p:txBody>
          <a:bodyPr/>
          <a:lstStyle/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3600" b="1" smtClean="0">
                <a:solidFill>
                  <a:srgbClr val="FF0000"/>
                </a:solidFill>
              </a:rPr>
              <a:t>典型的议论段包括如下五个层次：</a:t>
            </a:r>
          </a:p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b="1" smtClean="0"/>
              <a:t>摆论点</a:t>
            </a:r>
            <a:r>
              <a:rPr lang="en-US" altLang="zh-CN" b="1" smtClean="0"/>
              <a:t>---</a:t>
            </a:r>
            <a:r>
              <a:rPr lang="zh-CN" altLang="en-US" b="1" smtClean="0"/>
              <a:t>解说论点</a:t>
            </a:r>
            <a:r>
              <a:rPr lang="en-US" altLang="zh-CN" b="1" smtClean="0"/>
              <a:t>---</a:t>
            </a:r>
            <a:r>
              <a:rPr lang="zh-CN" altLang="en-US" sz="3600" b="1" smtClean="0">
                <a:solidFill>
                  <a:srgbClr val="0000FF"/>
                </a:solidFill>
              </a:rPr>
              <a:t>举例</a:t>
            </a:r>
            <a:r>
              <a:rPr lang="en-US" altLang="zh-CN" b="1" smtClean="0"/>
              <a:t>---</a:t>
            </a:r>
            <a:r>
              <a:rPr lang="zh-CN" altLang="en-US" b="1" smtClean="0">
                <a:solidFill>
                  <a:srgbClr val="FF0000"/>
                </a:solidFill>
              </a:rPr>
              <a:t>分析论据</a:t>
            </a:r>
            <a:r>
              <a:rPr lang="en-US" altLang="zh-CN" b="1" smtClean="0"/>
              <a:t>---</a:t>
            </a:r>
            <a:r>
              <a:rPr lang="zh-CN" altLang="en-US" b="1" smtClean="0">
                <a:solidFill>
                  <a:srgbClr val="FF0000"/>
                </a:solidFill>
              </a:rPr>
              <a:t>小结论点</a:t>
            </a:r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5867400" y="1916113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>
            <a:off x="7740650" y="1916113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559425" y="30749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4500563" y="2781300"/>
            <a:ext cx="4479925" cy="739775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/>
              <a:t>篇幅约占全段</a:t>
            </a:r>
            <a:r>
              <a:rPr lang="en-US" altLang="zh-CN" sz="4000" b="1"/>
              <a:t>1/2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4800" dirty="0" smtClean="0"/>
              <a:t>       </a:t>
            </a:r>
            <a:r>
              <a:rPr lang="zh-CN" altLang="en-US" sz="4800" dirty="0" smtClean="0"/>
              <a:t>论证段落应该依次包含如下五种功能不同的句子：</a:t>
            </a:r>
            <a:r>
              <a:rPr lang="zh-CN" altLang="en-US" sz="4800" b="1" dirty="0" smtClean="0"/>
              <a:t>观点句、阐释句、材料句、分析句、结论句</a:t>
            </a:r>
            <a:r>
              <a:rPr lang="zh-CN" altLang="en-US" sz="4800" dirty="0" smtClean="0"/>
              <a:t>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/>
              <a:t>析</a:t>
            </a:r>
            <a:r>
              <a:rPr lang="zh-CN" altLang="en-US" dirty="0" smtClean="0"/>
              <a:t>例</a:t>
            </a:r>
            <a:r>
              <a:rPr lang="zh-CN" altLang="en-US" dirty="0" smtClean="0"/>
              <a:t>一</a:t>
            </a:r>
            <a:endParaRPr lang="zh-CN" altLang="en-US" dirty="0"/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b="1" dirty="0" smtClean="0">
                <a:solidFill>
                  <a:srgbClr val="002060"/>
                </a:solidFill>
              </a:rPr>
              <a:t>   有志者事竟成 </a:t>
            </a:r>
            <a:r>
              <a:rPr lang="en-US" altLang="zh-CN" b="1" dirty="0" smtClean="0">
                <a:solidFill>
                  <a:srgbClr val="002060"/>
                </a:solidFill>
              </a:rPr>
              <a:t>.</a:t>
            </a:r>
            <a:r>
              <a:rPr lang="zh-CN" altLang="en-US" b="1" dirty="0" smtClean="0">
                <a:solidFill>
                  <a:srgbClr val="FF0000"/>
                </a:solidFill>
              </a:rPr>
              <a:t>（观点句）</a:t>
            </a:r>
            <a:r>
              <a:rPr lang="zh-CN" altLang="en-US" b="1" dirty="0" smtClean="0">
                <a:solidFill>
                  <a:srgbClr val="002060"/>
                </a:solidFill>
              </a:rPr>
              <a:t>“志”就是“志气”和“毅力”，一个人有“志气”</a:t>
            </a:r>
            <a:r>
              <a:rPr lang="zh-CN" altLang="en-US" b="1" dirty="0">
                <a:solidFill>
                  <a:srgbClr val="002060"/>
                </a:solidFill>
              </a:rPr>
              <a:t>和</a:t>
            </a:r>
            <a:r>
              <a:rPr lang="zh-CN" altLang="en-US" b="1" dirty="0" smtClean="0">
                <a:solidFill>
                  <a:srgbClr val="002060"/>
                </a:solidFill>
              </a:rPr>
              <a:t>“毅力”，才能有所成就。</a:t>
            </a:r>
            <a:r>
              <a:rPr lang="zh-CN" altLang="en-US" b="1" dirty="0" smtClean="0">
                <a:solidFill>
                  <a:srgbClr val="FF0000"/>
                </a:solidFill>
              </a:rPr>
              <a:t>（阐释句）</a:t>
            </a:r>
            <a:r>
              <a:rPr lang="zh-CN" altLang="en-US" b="1" dirty="0" smtClean="0">
                <a:solidFill>
                  <a:srgbClr val="002060"/>
                </a:solidFill>
              </a:rPr>
              <a:t>王羲之九岁就开始练字，立志要做书法家，无论严寒酷暑，还是刮风下雨，从不间断。他在绍兴兰亭的一个水池边练字，池水都被他洗笔砚染黑了，他那俊秀飘逸的字体，千百年来被人们奉为瑰宝。</a:t>
            </a:r>
            <a:r>
              <a:rPr lang="zh-CN" altLang="en-US" b="1" dirty="0" smtClean="0">
                <a:solidFill>
                  <a:srgbClr val="FF0000"/>
                </a:solidFill>
              </a:rPr>
              <a:t>（材料句）</a:t>
            </a:r>
            <a:r>
              <a:rPr lang="zh-CN" altLang="en-US" b="1" i="1" u="sng" dirty="0" smtClean="0">
                <a:solidFill>
                  <a:srgbClr val="002060"/>
                </a:solidFill>
                <a:latin typeface="+mj-ea"/>
                <a:ea typeface="+mj-ea"/>
              </a:rPr>
              <a:t>假如王羲之根本没有想过要当什么书法家，只是平庸过日子，那他绝不可能有这么坚强的意志去练字。那么，王羲之其人也不为我们后人所知。（</a:t>
            </a:r>
            <a:r>
              <a:rPr lang="zh-CN" altLang="en-US" b="1" i="1" u="sng" dirty="0" smtClean="0">
                <a:solidFill>
                  <a:srgbClr val="FF0000"/>
                </a:solidFill>
                <a:latin typeface="+mj-ea"/>
                <a:ea typeface="+mj-ea"/>
              </a:rPr>
              <a:t>分析句</a:t>
            </a:r>
            <a:r>
              <a:rPr lang="zh-CN" altLang="en-US" b="1" i="1" u="sng" dirty="0" smtClean="0">
                <a:solidFill>
                  <a:srgbClr val="002060"/>
                </a:solidFill>
                <a:latin typeface="+mj-ea"/>
                <a:ea typeface="+mj-ea"/>
              </a:rPr>
              <a:t>）由此可见，立志对一个人来说是多么重要呀</a:t>
            </a:r>
            <a:r>
              <a:rPr lang="zh-CN" altLang="en-US" b="1" dirty="0" smtClean="0">
                <a:solidFill>
                  <a:srgbClr val="002060"/>
                </a:solidFill>
              </a:rPr>
              <a:t>！（</a:t>
            </a:r>
            <a:r>
              <a:rPr lang="zh-CN" altLang="en-US" b="1" dirty="0" smtClean="0">
                <a:solidFill>
                  <a:srgbClr val="FF0000"/>
                </a:solidFill>
              </a:rPr>
              <a:t>结论句</a:t>
            </a:r>
            <a:r>
              <a:rPr lang="zh-CN" altLang="en-US" b="1" dirty="0" smtClean="0">
                <a:solidFill>
                  <a:srgbClr val="002060"/>
                </a:solidFill>
              </a:rPr>
              <a:t>）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/>
              <a:t>析例</a:t>
            </a:r>
            <a:r>
              <a:rPr lang="zh-CN" altLang="en-US" dirty="0" smtClean="0"/>
              <a:t>一</a:t>
            </a:r>
            <a:r>
              <a:rPr lang="zh-CN" altLang="en-US" dirty="0"/>
              <a:t>说明：</a:t>
            </a: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zh-CN" altLang="en-US" b="1" dirty="0" smtClean="0">
                <a:solidFill>
                  <a:srgbClr val="0000FF"/>
                </a:solidFill>
              </a:rPr>
              <a:t>这段文字在叙述完论据后，从假设的角度对论据进行了分析。假设他没有立志会怎么样。这种方法，就是在列举事实论据后，从正面或反面进行假设，假设材料中能达到的某种结果的条件不存在，将会出现什么样的结果，来揭示论据和论点之间的内在联系。，这种方法叫假设关系分析法。</a:t>
            </a:r>
          </a:p>
          <a:p>
            <a:pPr>
              <a:lnSpc>
                <a:spcPct val="90000"/>
              </a:lnSpc>
            </a:pPr>
            <a:r>
              <a:rPr lang="zh-CN" altLang="en-US" b="1" dirty="0" smtClean="0">
                <a:solidFill>
                  <a:srgbClr val="0000FF"/>
                </a:solidFill>
              </a:rPr>
              <a:t>标志性词语：假如、如果、试想、倘若 </a:t>
            </a:r>
            <a:r>
              <a:rPr lang="en-US" altLang="zh-CN" b="1" dirty="0" smtClean="0">
                <a:solidFill>
                  <a:srgbClr val="0000FF"/>
                </a:solidFill>
              </a:rPr>
              <a:t>… </a:t>
            </a:r>
            <a:r>
              <a:rPr lang="en-US" altLang="zh-CN" b="1" dirty="0" smtClean="0"/>
              <a:t> </a:t>
            </a:r>
            <a:r>
              <a:rPr lang="zh-CN" altLang="en-US" b="1" dirty="0" smtClean="0"/>
              <a:t>那么</a:t>
            </a:r>
            <a:endParaRPr lang="en-US" altLang="zh-CN" b="1" dirty="0" smtClean="0"/>
          </a:p>
          <a:p>
            <a:pPr>
              <a:lnSpc>
                <a:spcPct val="90000"/>
              </a:lnSpc>
            </a:pPr>
            <a:r>
              <a:rPr lang="zh-CN" altLang="en-US" b="1" dirty="0" smtClean="0">
                <a:solidFill>
                  <a:srgbClr val="660066"/>
                </a:solidFill>
              </a:rPr>
              <a:t>假设关系分析法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838200"/>
          </a:xfrm>
        </p:spPr>
        <p:txBody>
          <a:bodyPr>
            <a:normAutofit fontScale="90000"/>
          </a:bodyPr>
          <a:lstStyle/>
          <a:p>
            <a:r>
              <a:rPr lang="zh-CN" altLang="en-US" sz="2800" dirty="0" smtClean="0"/>
              <a:t>论点：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、孝心无价。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、感恩之心那难能可贵。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en-US" altLang="zh-CN" sz="2800" dirty="0" smtClean="0"/>
              <a:t> </a:t>
            </a:r>
            <a:r>
              <a:rPr lang="en-US" altLang="zh-CN" sz="2800" dirty="0" smtClean="0"/>
              <a:t>            3</a:t>
            </a:r>
            <a:r>
              <a:rPr lang="zh-CN" altLang="en-US" sz="2800" dirty="0" smtClean="0"/>
              <a:t>、逆境中人贵自强不息。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85784" y="928670"/>
            <a:ext cx="9429784" cy="4525963"/>
          </a:xfrm>
        </p:spPr>
        <p:txBody>
          <a:bodyPr>
            <a:noAutofit/>
          </a:bodyPr>
          <a:lstStyle/>
          <a:p>
            <a:r>
              <a:rPr lang="zh-CN" altLang="en-US" sz="2600" b="1" dirty="0" smtClean="0"/>
              <a:t>     央视</a:t>
            </a:r>
            <a:r>
              <a:rPr lang="zh-CN" altLang="en-US" sz="2600" b="1" dirty="0" smtClean="0"/>
              <a:t>报导的</a:t>
            </a:r>
            <a:r>
              <a:rPr lang="en-US" sz="2600" b="1" dirty="0" smtClean="0"/>
              <a:t>15</a:t>
            </a:r>
            <a:r>
              <a:rPr lang="zh-CN" altLang="en-US" sz="2600" b="1" dirty="0" smtClean="0"/>
              <a:t>年前，拾破烂的李建朝收养了被遗弃在路边的一个女婴；</a:t>
            </a:r>
            <a:r>
              <a:rPr lang="en-US" sz="2600" b="1" dirty="0" smtClean="0"/>
              <a:t>15</a:t>
            </a:r>
            <a:r>
              <a:rPr lang="zh-CN" altLang="en-US" sz="2600" b="1" dirty="0" smtClean="0"/>
              <a:t>年后，这名女婴已经上高一，名叫李倩，然而，爸爸李建朝却已是癌症晚期。李倩说，从她记事起，最早的印象就是骑在爸爸脖子上或者爬在爸爸背上，跟随他捡破烂。</a:t>
            </a:r>
            <a:r>
              <a:rPr lang="en-US" sz="2600" b="1" dirty="0" smtClean="0"/>
              <a:t>“</a:t>
            </a:r>
            <a:r>
              <a:rPr lang="zh-CN" altLang="en-US" sz="2600" b="1" dirty="0" smtClean="0"/>
              <a:t>等我长大点，爸爸就拉着我的手，一起出去捡破烂。爸爸的手很大，每次都拽得我生疼，但是很温暖。</a:t>
            </a:r>
            <a:r>
              <a:rPr lang="en-US" sz="2600" b="1" dirty="0" smtClean="0"/>
              <a:t>”</a:t>
            </a:r>
            <a:r>
              <a:rPr lang="zh-CN" altLang="en-US" sz="2600" b="1" dirty="0" smtClean="0"/>
              <a:t>李倩一边给爸爸按摩，一边流着泪说：</a:t>
            </a:r>
            <a:r>
              <a:rPr lang="en-US" sz="2600" b="1" dirty="0" smtClean="0"/>
              <a:t>“</a:t>
            </a:r>
            <a:r>
              <a:rPr lang="zh-CN" altLang="en-US" sz="2600" b="1" dirty="0" smtClean="0"/>
              <a:t>爸爸的背影能给我力量，我因为有个捡垃圾的爸爸而骄傲。</a:t>
            </a:r>
            <a:r>
              <a:rPr lang="en-US" sz="2600" b="1" dirty="0" smtClean="0"/>
              <a:t>” </a:t>
            </a:r>
            <a:r>
              <a:rPr lang="zh-CN" altLang="en-US" sz="2600" b="1" dirty="0" smtClean="0"/>
              <a:t>爸爸生病后，上高一的李倩请假在家照顾。她的时间排得很紧：每天凌晨</a:t>
            </a:r>
            <a:r>
              <a:rPr lang="en-US" sz="2600" b="1" dirty="0" smtClean="0"/>
              <a:t>2</a:t>
            </a:r>
            <a:r>
              <a:rPr lang="zh-CN" altLang="en-US" sz="2600" b="1" dirty="0" smtClean="0"/>
              <a:t>点起床，给爸爸热水、喂药；</a:t>
            </a:r>
            <a:r>
              <a:rPr lang="en-US" sz="2600" b="1" dirty="0" smtClean="0"/>
              <a:t>4</a:t>
            </a:r>
            <a:r>
              <a:rPr lang="zh-CN" altLang="en-US" sz="2600" b="1" dirty="0" smtClean="0"/>
              <a:t>点再喂一次；</a:t>
            </a:r>
            <a:r>
              <a:rPr lang="en-US" sz="2600" b="1" dirty="0" smtClean="0"/>
              <a:t>7</a:t>
            </a:r>
            <a:r>
              <a:rPr lang="zh-CN" altLang="en-US" sz="2600" b="1" dirty="0" smtClean="0"/>
              <a:t>点给爸爸做饭；</a:t>
            </a:r>
            <a:r>
              <a:rPr lang="en-US" sz="2600" b="1" dirty="0" smtClean="0"/>
              <a:t>9</a:t>
            </a:r>
            <a:r>
              <a:rPr lang="zh-CN" altLang="en-US" sz="2600" b="1" dirty="0" smtClean="0"/>
              <a:t>点她用架子车把爸爸拉往街道一个小医院打吊针；下午</a:t>
            </a:r>
            <a:r>
              <a:rPr lang="en-US" sz="2600" b="1" dirty="0" smtClean="0"/>
              <a:t>2</a:t>
            </a:r>
            <a:r>
              <a:rPr lang="zh-CN" altLang="en-US" sz="2600" b="1" dirty="0" smtClean="0"/>
              <a:t>点回家，给爸爸按摩、洗脚、做饭。等全部忙完已经天黑了，李倩才翻出课本开始学习。据李倩的同桌高苗说，李倩学习成绩在班上名列前茅。李倩说，她现在最大的愿望，就是希望爸爸的生命能延续下去。</a:t>
            </a:r>
            <a:r>
              <a:rPr lang="en-US" sz="2600" b="1" dirty="0" smtClean="0"/>
              <a:t>  </a:t>
            </a:r>
            <a:endParaRPr lang="zh-CN" altLang="en-US" sz="2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85407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/>
              <a:t>析例</a:t>
            </a:r>
            <a:r>
              <a:rPr lang="zh-CN" altLang="en-US" dirty="0" smtClean="0"/>
              <a:t>二</a:t>
            </a:r>
            <a:endParaRPr lang="zh-CN" altLang="en-US" dirty="0"/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23850" y="836613"/>
            <a:ext cx="8540750" cy="4498975"/>
          </a:xfrm>
        </p:spPr>
        <p:txBody>
          <a:bodyPr>
            <a:no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zh-CN" altLang="en-US" sz="2800" b="1" dirty="0" smtClean="0">
                <a:solidFill>
                  <a:srgbClr val="0000FF"/>
                </a:solidFill>
              </a:rPr>
              <a:t>     自信</a:t>
            </a:r>
            <a:r>
              <a:rPr lang="zh-CN" altLang="en-US" sz="2800" b="1" dirty="0">
                <a:solidFill>
                  <a:srgbClr val="0000FF"/>
                </a:solidFill>
              </a:rPr>
              <a:t>，但不能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盲目。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（论点句）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如果盲目自信，往往会刚愎自用，害人害己。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（阐释句）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三国</a:t>
            </a:r>
            <a:r>
              <a:rPr lang="zh-CN" altLang="en-US" sz="2800" b="1" dirty="0">
                <a:solidFill>
                  <a:srgbClr val="0000FF"/>
                </a:solidFill>
              </a:rPr>
              <a:t>时的马谡乃蜀军一员大将。镇守街亭，他把二十万大军驻扎在高山上，久经沙场的老将王平力劝他撤离此山，理由让在场的将士信服，但唯有马谡仍然坚持自己的意见，结果被司马氏围山断水，放火烧山，蜀军不战而乱，几乎全军覆没。马谡也依军法被处斩，身首异处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。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（材料句） </a:t>
            </a:r>
            <a:r>
              <a:rPr lang="zh-CN" altLang="en-US" sz="2800" b="1" i="1" dirty="0" smtClean="0">
                <a:solidFill>
                  <a:schemeClr val="tx1"/>
                </a:solidFill>
              </a:rPr>
              <a:t>街</a:t>
            </a:r>
            <a:r>
              <a:rPr lang="zh-CN" altLang="en-US" sz="2800" b="1" i="1" dirty="0">
                <a:solidFill>
                  <a:schemeClr val="tx1"/>
                </a:solidFill>
              </a:rPr>
              <a:t>亭失守，是因为马谡不懂兵法吗？不，他自幼熟读兵法，曾献计于诸葛亮，使其七擒孟获，平定南方边境；又离间曹睿与司马懿，使司马懿被罢官归田。马谡的失败，是因为他狂妄自大，盲目自信，不能听取别人的正确意见</a:t>
            </a:r>
            <a:r>
              <a:rPr lang="zh-CN" altLang="en-US" sz="2800" b="1" i="1" dirty="0" smtClean="0">
                <a:solidFill>
                  <a:schemeClr val="tx1"/>
                </a:solidFill>
              </a:rPr>
              <a:t>。</a:t>
            </a:r>
            <a:r>
              <a:rPr lang="zh-CN" altLang="en-US" sz="2800" b="1" i="1" dirty="0" smtClean="0">
                <a:solidFill>
                  <a:srgbClr val="FF0000"/>
                </a:solidFill>
              </a:rPr>
              <a:t>（ 分析句）</a:t>
            </a:r>
            <a:r>
              <a:rPr lang="zh-CN" altLang="en-US" sz="2800" b="1" i="1" dirty="0" smtClean="0">
                <a:solidFill>
                  <a:schemeClr val="tx1"/>
                </a:solidFill>
              </a:rPr>
              <a:t>“前事不忘，后事之师”</a:t>
            </a:r>
            <a:r>
              <a:rPr lang="zh-CN" altLang="en-US" sz="2800" b="1" i="1" dirty="0">
                <a:solidFill>
                  <a:schemeClr val="tx1"/>
                </a:solidFill>
              </a:rPr>
              <a:t>，我们在决策、办事时不能盲目自信，要择善而从，虚心听取他人的意见，这样才能获得成功。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（结论句）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/>
              <a:t>论据二说明</a:t>
            </a:r>
          </a:p>
        </p:txBody>
      </p:sp>
      <p:sp>
        <p:nvSpPr>
          <p:cNvPr id="22531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mtClean="0">
                <a:solidFill>
                  <a:srgbClr val="0000FF"/>
                </a:solidFill>
              </a:rPr>
              <a:t>是从因果关系上对论据进行的分析。这种方法，就是在列举事例的基础上，从因果关系上把论点与论据联系起来。具体说，就是对事例中的行为，沿着“为什么”这条思路，探求其根源，由果索因，使内容逐步深化。这种方法叫做因果关系分析法。 </a:t>
            </a:r>
          </a:p>
          <a:p>
            <a:pPr>
              <a:lnSpc>
                <a:spcPct val="90000"/>
              </a:lnSpc>
            </a:pPr>
            <a:r>
              <a:rPr lang="zh-CN" altLang="en-US" smtClean="0">
                <a:solidFill>
                  <a:srgbClr val="0000FF"/>
                </a:solidFill>
              </a:rPr>
              <a:t>标志性词语：“为什么</a:t>
            </a:r>
            <a:r>
              <a:rPr lang="en-US" altLang="zh-CN" smtClean="0">
                <a:solidFill>
                  <a:srgbClr val="0000FF"/>
                </a:solidFill>
              </a:rPr>
              <a:t>……</a:t>
            </a:r>
            <a:r>
              <a:rPr lang="zh-CN" altLang="en-US" smtClean="0">
                <a:solidFill>
                  <a:srgbClr val="0000FF"/>
                </a:solidFill>
              </a:rPr>
              <a:t>因为</a:t>
            </a:r>
            <a:r>
              <a:rPr lang="en-US" altLang="zh-CN" smtClean="0">
                <a:solidFill>
                  <a:srgbClr val="0000FF"/>
                </a:solidFill>
              </a:rPr>
              <a:t>……”“</a:t>
            </a:r>
            <a:r>
              <a:rPr lang="zh-CN" altLang="en-US" smtClean="0">
                <a:solidFill>
                  <a:srgbClr val="0000FF"/>
                </a:solidFill>
              </a:rPr>
              <a:t>正因为如此</a:t>
            </a:r>
            <a:r>
              <a:rPr lang="en-US" altLang="zh-CN" smtClean="0">
                <a:solidFill>
                  <a:srgbClr val="0000FF"/>
                </a:solidFill>
              </a:rPr>
              <a:t>……</a:t>
            </a:r>
            <a:r>
              <a:rPr lang="zh-CN" altLang="en-US" smtClean="0">
                <a:solidFill>
                  <a:srgbClr val="0000FF"/>
                </a:solidFill>
              </a:rPr>
              <a:t>所以</a:t>
            </a:r>
            <a:r>
              <a:rPr lang="en-US" altLang="zh-CN" smtClean="0">
                <a:solidFill>
                  <a:srgbClr val="0000FF"/>
                </a:solidFill>
              </a:rPr>
              <a:t>……”“</a:t>
            </a:r>
            <a:r>
              <a:rPr lang="zh-CN" altLang="en-US" smtClean="0">
                <a:solidFill>
                  <a:srgbClr val="0000FF"/>
                </a:solidFill>
              </a:rPr>
              <a:t>之所以</a:t>
            </a:r>
            <a:r>
              <a:rPr lang="en-US" altLang="zh-CN" smtClean="0">
                <a:solidFill>
                  <a:srgbClr val="0000FF"/>
                </a:solidFill>
              </a:rPr>
              <a:t>……</a:t>
            </a:r>
            <a:r>
              <a:rPr lang="zh-CN" altLang="en-US" smtClean="0">
                <a:solidFill>
                  <a:srgbClr val="0000FF"/>
                </a:solidFill>
              </a:rPr>
              <a:t>是因为</a:t>
            </a:r>
            <a:r>
              <a:rPr lang="en-US" altLang="zh-CN" smtClean="0">
                <a:solidFill>
                  <a:srgbClr val="0000FF"/>
                </a:solidFill>
              </a:rPr>
              <a:t>… ”</a:t>
            </a:r>
            <a:r>
              <a:rPr lang="zh-CN" altLang="en-US" smtClean="0">
                <a:solidFill>
                  <a:srgbClr val="0000FF"/>
                </a:solidFill>
              </a:rPr>
              <a:t>。</a:t>
            </a:r>
          </a:p>
          <a:p>
            <a:pPr>
              <a:lnSpc>
                <a:spcPct val="90000"/>
              </a:lnSpc>
            </a:pPr>
            <a:r>
              <a:rPr lang="zh-CN" altLang="en-US" smtClean="0">
                <a:solidFill>
                  <a:srgbClr val="660066"/>
                </a:solidFill>
              </a:rPr>
              <a:t>因果关系分析法</a:t>
            </a:r>
            <a:r>
              <a:rPr lang="zh-CN" altLang="en-US" smtClean="0">
                <a:solidFill>
                  <a:srgbClr val="0000FF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论点：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、少年强则国强。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、责任，使你更有担当。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、见义勇为，成就真正的勇者。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、智者不惑，勇者不惧。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14346" y="1000108"/>
            <a:ext cx="9358346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b="1" dirty="0" smtClean="0"/>
              <a:t>           9</a:t>
            </a:r>
            <a:r>
              <a:rPr lang="zh-CN" altLang="en-US" sz="2400" b="1" dirty="0" smtClean="0"/>
              <a:t>岁的林浩，是汶川县小学二年级的学生。地震发生的那一刻， 他使劲爬了出来。逃出来的林浩，并没有跑开，而是去救还压在里面的同学， 连续救了两个同学的林浩，再次跑进教学楼救人时，遇到垮塌的楼板，又被埋在了下面</a:t>
            </a:r>
            <a:r>
              <a:rPr lang="zh-CN" altLang="en-US" sz="2400" b="1" dirty="0" smtClean="0"/>
              <a:t>，说</a:t>
            </a:r>
            <a:r>
              <a:rPr lang="zh-CN" altLang="en-US" sz="2400" b="1" dirty="0" smtClean="0"/>
              <a:t>起自己身上的伤，林浩说：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我开始爬出来的时候，身上没伤，后来爬进去背他们的时候才受伤的。</a:t>
            </a:r>
            <a:r>
              <a:rPr lang="en-US" sz="2400" b="1" dirty="0" smtClean="0"/>
              <a:t>” </a:t>
            </a:r>
            <a:r>
              <a:rPr lang="zh-CN" altLang="en-US" sz="2400" b="1" dirty="0" smtClean="0"/>
              <a:t>林浩所在的班级，共有</a:t>
            </a:r>
            <a:r>
              <a:rPr lang="en-US" sz="2400" b="1" dirty="0" smtClean="0"/>
              <a:t>32</a:t>
            </a:r>
            <a:r>
              <a:rPr lang="zh-CN" altLang="en-US" sz="2400" b="1" dirty="0" smtClean="0"/>
              <a:t>名学生，在地震中有</a:t>
            </a:r>
            <a:r>
              <a:rPr lang="en-US" sz="2400" b="1" dirty="0" smtClean="0"/>
              <a:t>10</a:t>
            </a:r>
            <a:r>
              <a:rPr lang="zh-CN" altLang="en-US" sz="2400" b="1" dirty="0" smtClean="0"/>
              <a:t>多人逃生。这其中，就包括林浩背出来的两个同学。 被问到为什么去救人时，林浩平静地说：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因为我是班长！如果其他同学都没有了，要你这个班长有什么用呢？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林浩的父母一直在外打工，林浩和外公外婆住在一起。小小年纪，林浩会做很多家务，还会做饭。 因为是班长，林浩一直管着教室的钥匙。每天早上</a:t>
            </a:r>
            <a:r>
              <a:rPr lang="en-US" sz="2400" b="1" dirty="0" smtClean="0"/>
              <a:t>6</a:t>
            </a:r>
            <a:r>
              <a:rPr lang="zh-CN" altLang="en-US" sz="2400" b="1" dirty="0" smtClean="0"/>
              <a:t>点，闹钟一响，他会准时起床，自己炒碗蛋炒饭吃，然后走半个小时山路去上学，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他从来不迟到，说要是迟到了，同学们都会在外面等。</a:t>
            </a:r>
            <a:r>
              <a:rPr lang="en-US" sz="2400" b="1" dirty="0" smtClean="0"/>
              <a:t>” </a:t>
            </a:r>
            <a:endParaRPr lang="zh-CN" altLang="en-US" sz="2400" b="1" dirty="0" smtClean="0"/>
          </a:p>
          <a:p>
            <a:pPr>
              <a:buNone/>
            </a:pP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836</TotalTime>
  <Words>1932</Words>
  <Application>Microsoft Office PowerPoint</Application>
  <PresentationFormat>全屏显示(4:3)</PresentationFormat>
  <Paragraphs>36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跋涉</vt:lpstr>
      <vt:lpstr>幻灯片 1</vt:lpstr>
      <vt:lpstr>幻灯片 2</vt:lpstr>
      <vt:lpstr>幻灯片 3</vt:lpstr>
      <vt:lpstr>析例一</vt:lpstr>
      <vt:lpstr>析例一说明：</vt:lpstr>
      <vt:lpstr>论点：1、孝心无价。2、感恩之心那难能可贵。              3、逆境中人贵自强不息。</vt:lpstr>
      <vt:lpstr>析例二</vt:lpstr>
      <vt:lpstr>论据二说明</vt:lpstr>
      <vt:lpstr>论点：1、少年强则国强。2、责任，使你更有担当。3、见义勇为，成就真正的勇者。4、智者不惑，勇者不惧。</vt:lpstr>
      <vt:lpstr>幻灯片 10</vt:lpstr>
      <vt:lpstr>幻灯片 11</vt:lpstr>
      <vt:lpstr>第三种办法：例后解说法 </vt:lpstr>
      <vt:lpstr>练习;论点1、勤能补拙。2、天才来自勤奋。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3</cp:revision>
  <dcterms:created xsi:type="dcterms:W3CDTF">2013-10-29T08:12:51Z</dcterms:created>
  <dcterms:modified xsi:type="dcterms:W3CDTF">2013-10-30T08:39:11Z</dcterms:modified>
</cp:coreProperties>
</file>