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notesMasterIdLst>
    <p:notesMasterId r:id="rId26"/>
  </p:notesMasterIdLst>
  <p:sldIdLst>
    <p:sldId id="256" r:id="rId7"/>
    <p:sldId id="257" r:id="rId8"/>
    <p:sldId id="260" r:id="rId9"/>
    <p:sldId id="259" r:id="rId10"/>
    <p:sldId id="268" r:id="rId11"/>
    <p:sldId id="266" r:id="rId12"/>
    <p:sldId id="270" r:id="rId13"/>
    <p:sldId id="271" r:id="rId14"/>
    <p:sldId id="272" r:id="rId15"/>
    <p:sldId id="285" r:id="rId16"/>
    <p:sldId id="279" r:id="rId17"/>
    <p:sldId id="286" r:id="rId18"/>
    <p:sldId id="282" r:id="rId19"/>
    <p:sldId id="284" r:id="rId20"/>
    <p:sldId id="280" r:id="rId21"/>
    <p:sldId id="283" r:id="rId22"/>
    <p:sldId id="296" r:id="rId23"/>
    <p:sldId id="297" r:id="rId24"/>
    <p:sldId id="261" r:id="rId25"/>
  </p:sldIdLst>
  <p:sldSz cx="9144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charset="0"/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charset="0"/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charset="0"/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charset="0"/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charset="0"/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charset="0"/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charset="0"/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charset="0"/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charset="0"/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5866"/>
    <a:srgbClr val="954775"/>
    <a:srgbClr val="9228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78"/>
        <p:guide pos="2695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71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7171" name="日期占位符 717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7172" name="幻灯片图像占位符 7171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7173" name="文本占位符 717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4" name="页脚占位符 71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/>
            <a:endParaRPr lang="en-US" altLang="x-none" sz="1200" dirty="0"/>
          </a:p>
        </p:txBody>
      </p:sp>
      <p:sp>
        <p:nvSpPr>
          <p:cNvPr id="7175" name="灯片编号占位符 717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en-US" altLang="x-none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l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8788" y="1598613"/>
            <a:ext cx="4030948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65" y="1598613"/>
            <a:ext cx="4030948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8607" y="274638"/>
            <a:ext cx="2056606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8788" y="274638"/>
            <a:ext cx="605059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3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4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31" name="矩形 1030"/>
          <p:cNvSpPr/>
          <p:nvPr userDrawn="1"/>
        </p:nvSpPr>
        <p:spPr>
          <a:xfrm>
            <a:off x="-34925" y="6126163"/>
            <a:ext cx="9215438" cy="758825"/>
          </a:xfrm>
          <a:prstGeom prst="rect">
            <a:avLst/>
          </a:prstGeom>
          <a:solidFill>
            <a:srgbClr val="845866">
              <a:alpha val="100000"/>
            </a:srgbClr>
          </a:soli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32" name="图片 1031" descr="未标题-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57200" y="4941888"/>
            <a:ext cx="831850" cy="16129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07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307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101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4102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4103" name="矩形 4102"/>
          <p:cNvSpPr/>
          <p:nvPr userDrawn="1"/>
        </p:nvSpPr>
        <p:spPr>
          <a:xfrm>
            <a:off x="-34925" y="6126163"/>
            <a:ext cx="9215438" cy="758825"/>
          </a:xfrm>
          <a:prstGeom prst="rect">
            <a:avLst/>
          </a:prstGeom>
          <a:solidFill>
            <a:srgbClr val="845866">
              <a:alpha val="100000"/>
            </a:srgbClr>
          </a:soli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4104" name="图片 4103" descr="未标题-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956550" y="4602163"/>
            <a:ext cx="1060450" cy="1643062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12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512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5127" name="矩形 5126"/>
          <p:cNvSpPr/>
          <p:nvPr userDrawn="1"/>
        </p:nvSpPr>
        <p:spPr>
          <a:xfrm>
            <a:off x="-34925" y="6126163"/>
            <a:ext cx="9215438" cy="758825"/>
          </a:xfrm>
          <a:prstGeom prst="rect">
            <a:avLst/>
          </a:prstGeom>
          <a:solidFill>
            <a:srgbClr val="845866">
              <a:alpha val="100000"/>
            </a:srgbClr>
          </a:soli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5128" name="图片 5127" descr="未标题-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80975" y="5164138"/>
            <a:ext cx="898525" cy="1557337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58788" y="274638"/>
            <a:ext cx="8226425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8788" y="1598613"/>
            <a:ext cx="8226425" cy="45275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458788" y="6245225"/>
            <a:ext cx="213042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>
              <a:defRPr sz="1300"/>
            </a:lvl1pPr>
          </a:lstStyle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2613" y="6245225"/>
            <a:ext cx="28987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 algn="ctr">
              <a:defRPr sz="1300"/>
            </a:lvl1pPr>
          </a:lstStyle>
          <a:p>
            <a:pPr lvl="0"/>
            <a:endParaRPr lang="zh-CN"/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4788" y="6245225"/>
            <a:ext cx="213042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 algn="r">
              <a:defRPr sz="13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0" lvl="0" indent="0" algn="ctr" defTabSz="89535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36550" lvl="0" indent="-33655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27075" lvl="1" indent="-2794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19505" lvl="2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67180" lvl="3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14855" lvl="4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2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3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ctrTitle"/>
          </p:nvPr>
        </p:nvSpPr>
        <p:spPr>
          <a:xfrm>
            <a:off x="689293" y="1412875"/>
            <a:ext cx="5541962" cy="1036638"/>
          </a:xfrm>
        </p:spPr>
        <p:txBody>
          <a:bodyPr anchor="ctr"/>
          <a:p>
            <a:pPr defTabSz="914400">
              <a:buNone/>
            </a:pPr>
            <a:r>
              <a:rPr lang="en-US" altLang="zh-CN" kern="1200" baseline="0">
                <a:solidFill>
                  <a:srgbClr val="FF0000"/>
                </a:solidFill>
                <a:latin typeface="方正稚艺简体" charset="-122"/>
                <a:ea typeface="方正稚艺简体" charset="-122"/>
              </a:rPr>
              <a:t>        </a:t>
            </a:r>
            <a:br>
              <a:rPr lang="en-US" altLang="zh-CN" kern="1200" baseline="0">
                <a:solidFill>
                  <a:srgbClr val="FF0000"/>
                </a:solidFill>
                <a:latin typeface="方正稚艺简体" charset="-122"/>
                <a:ea typeface="方正稚艺简体" charset="-122"/>
              </a:rPr>
            </a:br>
            <a:br>
              <a:rPr lang="en-US" altLang="zh-CN" kern="1200" baseline="0">
                <a:solidFill>
                  <a:srgbClr val="FF0000"/>
                </a:solidFill>
                <a:latin typeface="方正稚艺简体" charset="-122"/>
                <a:ea typeface="方正稚艺简体" charset="-122"/>
              </a:rPr>
            </a:br>
            <a:br>
              <a:rPr lang="en-US" altLang="zh-CN" kern="1200" baseline="0">
                <a:solidFill>
                  <a:srgbClr val="FF0000"/>
                </a:solidFill>
                <a:latin typeface="方正稚艺简体" charset="-122"/>
                <a:ea typeface="方正稚艺简体" charset="-122"/>
              </a:rPr>
            </a:br>
            <a:r>
              <a:rPr lang="en-US" altLang="zh-CN" kern="1200" baseline="0">
                <a:solidFill>
                  <a:srgbClr val="FF0000"/>
                </a:solidFill>
                <a:latin typeface="方正稚艺简体" charset="-122"/>
                <a:ea typeface="方正稚艺简体" charset="-122"/>
              </a:rPr>
              <a:t>       </a:t>
            </a:r>
            <a:r>
              <a:rPr lang="zh-CN" b="1" kern="1200" baseline="0">
                <a:solidFill>
                  <a:srgbClr val="FF0000"/>
                </a:solidFill>
                <a:latin typeface="方正稚艺简体" charset="-122"/>
                <a:ea typeface="方正稚艺简体" charset="-122"/>
              </a:rPr>
              <a:t>羚羊木雕</a:t>
            </a:r>
            <a:br>
              <a:rPr lang="zh-CN" b="1" kern="1200" baseline="0">
                <a:solidFill>
                  <a:srgbClr val="FF0000"/>
                </a:solidFill>
                <a:latin typeface="方正稚艺简体" charset="-122"/>
                <a:ea typeface="方正稚艺简体" charset="-122"/>
              </a:rPr>
            </a:br>
            <a:r>
              <a:rPr lang="zh-CN" b="1" kern="1200" baseline="0">
                <a:solidFill>
                  <a:srgbClr val="FF0000"/>
                </a:solidFill>
                <a:latin typeface="方正稚艺简体" charset="-122"/>
                <a:ea typeface="方正稚艺简体" charset="-122"/>
              </a:rPr>
              <a:t>                </a:t>
            </a:r>
            <a:r>
              <a:rPr lang="zh-CN" sz="2000" b="1" kern="1200" baseline="0">
                <a:solidFill>
                  <a:schemeClr val="tx1"/>
                </a:solidFill>
                <a:latin typeface="方正稚艺简体" charset="-122"/>
                <a:ea typeface="方正稚艺简体" charset="-122"/>
              </a:rPr>
              <a:t>张之路</a:t>
            </a:r>
            <a:br>
              <a:rPr lang="zh-CN" b="1" kern="1200" baseline="0">
                <a:solidFill>
                  <a:schemeClr val="tx1"/>
                </a:solidFill>
                <a:latin typeface="方正稚艺简体" charset="-122"/>
                <a:ea typeface="方正稚艺简体" charset="-122"/>
              </a:rPr>
            </a:br>
            <a:r>
              <a:rPr lang="zh-CN" b="1" kern="1200" baseline="0">
                <a:solidFill>
                  <a:srgbClr val="FF0000"/>
                </a:solidFill>
                <a:latin typeface="方正稚艺简体" charset="-122"/>
                <a:ea typeface="方正稚艺简体" charset="-122"/>
              </a:rPr>
              <a:t>                </a:t>
            </a:r>
            <a:endParaRPr lang="zh-CN" b="1" kern="1200" baseline="0">
              <a:solidFill>
                <a:srgbClr val="FF0000"/>
              </a:solidFill>
              <a:latin typeface="方正稚艺简体" charset="-122"/>
              <a:ea typeface="方正稚艺简体" charset="-122"/>
            </a:endParaRPr>
          </a:p>
        </p:txBody>
      </p:sp>
      <p:sp>
        <p:nvSpPr>
          <p:cNvPr id="8195" name="副标题 8194"/>
          <p:cNvSpPr>
            <a:spLocks noGrp="1"/>
          </p:cNvSpPr>
          <p:nvPr>
            <p:ph type="subTitle" idx="1"/>
          </p:nvPr>
        </p:nvSpPr>
        <p:spPr>
          <a:xfrm>
            <a:off x="1979930" y="4962525"/>
            <a:ext cx="5543550" cy="1071245"/>
          </a:xfrm>
        </p:spPr>
        <p:txBody>
          <a:bodyPr anchor="t"/>
          <a:p>
            <a:pPr defTabSz="914400">
              <a:buNone/>
            </a:pPr>
            <a:r>
              <a:rPr lang="en-US" altLang="zh-CN" sz="2400" kern="1200" baseline="0">
                <a:latin typeface="Arial" charset="0"/>
                <a:ea typeface="方正稚艺简体" charset="-122"/>
              </a:rPr>
              <a:t>                  </a:t>
            </a:r>
            <a:r>
              <a:rPr lang="zh-CN" sz="2400" kern="1200" baseline="0">
                <a:latin typeface="Arial" charset="0"/>
                <a:ea typeface="方正稚艺简体" charset="-122"/>
              </a:rPr>
              <a:t>主讲人：吴石</a:t>
            </a:r>
            <a:endParaRPr lang="zh-CN" sz="2400" kern="1200" baseline="0">
              <a:latin typeface="Arial" charset="0"/>
              <a:ea typeface="方正稚艺简体" charset="-122"/>
            </a:endParaRPr>
          </a:p>
        </p:txBody>
      </p:sp>
      <p:pic>
        <p:nvPicPr>
          <p:cNvPr id="8196" name="图片 8195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1412875"/>
            <a:ext cx="2366963" cy="40767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8197" name="图片 8196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5497513"/>
            <a:ext cx="788988" cy="13684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8198" name="图片 8197" descr="未标题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2388" y="5213350"/>
            <a:ext cx="844550" cy="163671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8199" name="图片 8198" descr="未标题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8388" y="5446713"/>
            <a:ext cx="915987" cy="14192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8265" y="2636520"/>
            <a:ext cx="2494280" cy="1800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       </a:t>
            </a:r>
            <a:r>
              <a:rPr lang="zh-CN" altLang="en-US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分析人物形象</a:t>
            </a:r>
            <a:endParaRPr lang="zh-CN" altLang="en-US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6200"/>
            <a:ext cx="8229600" cy="4525963"/>
          </a:xfrm>
        </p:spPr>
        <p:txBody>
          <a:bodyPr/>
          <a:p>
            <a:pPr marL="0" indent="0">
              <a:buNone/>
            </a:pPr>
            <a:r>
              <a:rPr lang="zh-CN" altLang="en-US"/>
              <a:t>万芳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爸妈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我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81175" y="1434465"/>
            <a:ext cx="43033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仗义   善解人意    关心朋友  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1175" y="2564765"/>
            <a:ext cx="49339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重利轻义   不尊重孩子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52930" y="3789045"/>
            <a:ext cx="53047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重义轻利    不敢跟父母沟通</a:t>
            </a:r>
            <a:r>
              <a:rPr lang="zh-CN" altLang="en-US"/>
              <a:t>     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765" y="202883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          </a:t>
            </a:r>
            <a:r>
              <a:rPr lang="zh-CN" altLang="en-US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分析文中矛盾</a:t>
            </a:r>
            <a:endParaRPr lang="zh-CN" altLang="en-US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670" y="1618615"/>
            <a:ext cx="35877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爸妈要我要回羚羊木雕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364480" y="1618615"/>
            <a:ext cx="35629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我不愿意去拿回来</a:t>
            </a:r>
            <a:endParaRPr lang="zh-CN" altLang="en-US" sz="2400"/>
          </a:p>
        </p:txBody>
      </p:sp>
      <p:sp>
        <p:nvSpPr>
          <p:cNvPr id="6" name="左右箭头 5"/>
          <p:cNvSpPr/>
          <p:nvPr/>
        </p:nvSpPr>
        <p:spPr>
          <a:xfrm>
            <a:off x="3707765" y="1618615"/>
            <a:ext cx="1496060" cy="4572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39565" y="1346200"/>
            <a:ext cx="74930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矛盾</a:t>
            </a:r>
            <a:endParaRPr lang="zh-CN" altLang="en-US" sz="2000" b="1"/>
          </a:p>
        </p:txBody>
      </p:sp>
      <p:sp>
        <p:nvSpPr>
          <p:cNvPr id="31" name="下箭头 30"/>
          <p:cNvSpPr/>
          <p:nvPr/>
        </p:nvSpPr>
        <p:spPr>
          <a:xfrm>
            <a:off x="4189095" y="2075815"/>
            <a:ext cx="485775" cy="979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33755" y="3171825"/>
            <a:ext cx="765492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       </a:t>
            </a:r>
            <a:r>
              <a:rPr lang="zh-CN" altLang="en-US" sz="2400" b="1">
                <a:solidFill>
                  <a:srgbClr val="FF0000"/>
                </a:solidFill>
              </a:rPr>
              <a:t>主题</a:t>
            </a:r>
            <a:r>
              <a:rPr lang="zh-CN" altLang="en-US" sz="2400"/>
              <a:t>：本文通过叙述我赠送与讨回羚羊木雕，赞美了孩子之间真诚无私的友谊，含蓄的批评了大人重财轻义的行为，告诫大人们应该理解孩子，尊重她们的选择。</a:t>
            </a:r>
            <a:endParaRPr lang="zh-CN" altLang="en-US" sz="2400"/>
          </a:p>
          <a:p>
            <a:r>
              <a:rPr lang="zh-CN" altLang="en-US" sz="2400"/>
              <a:t>同时也告诉了孩子们做事要和父母沟通。生活多一点交流，明天会更好。</a:t>
            </a: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   </a:t>
            </a:r>
            <a:r>
              <a:rPr lang="zh-CN" altLang="en-US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怎样看待友情和金钱</a:t>
            </a:r>
            <a:endParaRPr lang="zh-CN" altLang="en-US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525963"/>
          </a:xfrm>
        </p:spPr>
        <p:txBody>
          <a:bodyPr/>
          <a:p>
            <a:pPr marL="0" indent="0">
              <a:lnSpc>
                <a:spcPct val="120000"/>
              </a:lnSpc>
              <a:buNone/>
            </a:pPr>
            <a:r>
              <a:rPr lang="en-US" altLang="zh-CN" sz="2400"/>
              <a:t>        </a:t>
            </a:r>
            <a:r>
              <a:rPr lang="zh-CN" altLang="en-US" sz="2400"/>
              <a:t>友谊真是一样最神圣的东西，不光是值得特别推崇，而是值得永远赞扬。它是慷慨和荣誉的最贤慧的母亲，是感激和仁慈的姊妹，是憎恨和贪婪的死敌；它时时刻刻都准备舍已为人，而且</a:t>
            </a:r>
            <a:r>
              <a:rPr lang="zh-CN" altLang="en-US" sz="2400" b="1">
                <a:solidFill>
                  <a:srgbClr val="FF0000"/>
                </a:solidFill>
              </a:rPr>
              <a:t>完全出于自愿，不用他人恳求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/>
              <a:t>                                                                        —— 薄伽丘</a:t>
            </a:r>
            <a:endParaRPr lang="zh-CN" altLang="en-US" sz="240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/>
              <a:t>        友谊不用碰杯，友谊无需礼物，友谊只不过是我们</a:t>
            </a:r>
            <a:r>
              <a:rPr lang="zh-CN" altLang="en-US" sz="2400" b="1">
                <a:solidFill>
                  <a:srgbClr val="FF0000"/>
                </a:solidFill>
              </a:rPr>
              <a:t>不会忘记</a:t>
            </a:r>
            <a:r>
              <a:rPr lang="zh-CN" altLang="en-US" sz="2400"/>
              <a:t>。                                                           </a:t>
            </a:r>
            <a:r>
              <a:rPr lang="zh-CN" altLang="en-US" sz="2400">
                <a:sym typeface="+mn-ea"/>
              </a:rPr>
              <a:t>   —— </a:t>
            </a:r>
            <a:r>
              <a:rPr lang="zh-CN" altLang="en-US" sz="2400"/>
              <a:t>王蒙</a:t>
            </a:r>
            <a:endParaRPr lang="zh-CN" altLang="en-US" sz="2400"/>
          </a:p>
        </p:txBody>
      </p:sp>
      <p:sp>
        <p:nvSpPr>
          <p:cNvPr id="4" name="爆炸形 2 3"/>
          <p:cNvSpPr/>
          <p:nvPr/>
        </p:nvSpPr>
        <p:spPr>
          <a:xfrm>
            <a:off x="0" y="116205"/>
            <a:ext cx="2047240" cy="1972310"/>
          </a:xfrm>
          <a:prstGeom prst="irregularSeal2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18900000">
            <a:off x="281940" y="812800"/>
            <a:ext cx="15335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说一说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爆炸形 2 4"/>
          <p:cNvSpPr/>
          <p:nvPr/>
        </p:nvSpPr>
        <p:spPr>
          <a:xfrm>
            <a:off x="-36195" y="-27305"/>
            <a:ext cx="2880360" cy="2736215"/>
          </a:xfrm>
          <a:prstGeom prst="irregularSeal2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19020000">
            <a:off x="427355" y="984250"/>
            <a:ext cx="18611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炼字炼句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5875" y="1484630"/>
            <a:ext cx="578294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 sz="2800"/>
              <a:t> 1 </a:t>
            </a:r>
            <a:r>
              <a:rPr lang="zh-CN" altLang="en-US" sz="2400"/>
              <a:t>月亮出来了，冷冷的，我不禁打了一个寒战。路上一点声音也没有。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1958975" y="2618740"/>
            <a:ext cx="55943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试分析此句环境描写有何作用？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29410" y="5330190"/>
            <a:ext cx="64712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   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55875" y="3789045"/>
            <a:ext cx="44310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渲染气氛，烘托气氛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548130" y="2276475"/>
            <a:ext cx="616648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可是，这能全怪我吗？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>
                <a:sym typeface="+mn-ea"/>
              </a:rPr>
              <a:t>  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        同学们畅所欲言</a:t>
            </a:r>
            <a:endParaRPr lang="zh-CN" altLang="en-US" sz="3200">
              <a:sym typeface="+mn-ea"/>
            </a:endParaRPr>
          </a:p>
        </p:txBody>
      </p:sp>
      <p:sp>
        <p:nvSpPr>
          <p:cNvPr id="7" name="爆炸形 2 6"/>
          <p:cNvSpPr/>
          <p:nvPr/>
        </p:nvSpPr>
        <p:spPr>
          <a:xfrm>
            <a:off x="-180340" y="105410"/>
            <a:ext cx="2448560" cy="1871980"/>
          </a:xfrm>
          <a:prstGeom prst="irregularSeal2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rot="19620000">
            <a:off x="426720" y="851535"/>
            <a:ext cx="10661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讨论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爆炸形 2 4"/>
          <p:cNvSpPr/>
          <p:nvPr/>
        </p:nvSpPr>
        <p:spPr>
          <a:xfrm rot="360000">
            <a:off x="-108585" y="44450"/>
            <a:ext cx="2807970" cy="2519680"/>
          </a:xfrm>
          <a:prstGeom prst="irregularSeal2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19380000">
            <a:off x="379730" y="1020445"/>
            <a:ext cx="1570355" cy="64008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想一想</a:t>
            </a:r>
            <a:endParaRPr lang="zh-CN" altLang="en-US" sz="36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795" y="2383790"/>
            <a:ext cx="77146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当遇到这样的事，你自己应该怎么做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323850" y="548640"/>
            <a:ext cx="2592705" cy="1584325"/>
          </a:xfrm>
          <a:prstGeom prst="cloud">
            <a:avLst/>
          </a:prstGeom>
          <a:solidFill>
            <a:schemeClr val="bg2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19560000">
            <a:off x="998855" y="864870"/>
            <a:ext cx="15640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小结</a:t>
            </a:r>
            <a:endParaRPr lang="zh-CN" altLang="zh-CN" sz="32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2955" y="2420620"/>
            <a:ext cx="757682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       </a:t>
            </a:r>
            <a:r>
              <a:rPr lang="zh-CN" altLang="en-US" sz="2800"/>
              <a:t>生活需要多一点</a:t>
            </a:r>
            <a:r>
              <a:rPr lang="zh-CN" altLang="en-US" sz="2800">
                <a:solidFill>
                  <a:srgbClr val="FF0000"/>
                </a:solidFill>
              </a:rPr>
              <a:t>沟通</a:t>
            </a:r>
            <a:r>
              <a:rPr lang="zh-CN" altLang="en-US" sz="2800"/>
              <a:t>，少一点争吵，多一点</a:t>
            </a:r>
            <a:r>
              <a:rPr lang="zh-CN" altLang="en-US" sz="2800">
                <a:solidFill>
                  <a:srgbClr val="FF0000"/>
                </a:solidFill>
              </a:rPr>
              <a:t>理解</a:t>
            </a:r>
            <a:r>
              <a:rPr lang="zh-CN" altLang="en-US" sz="2800"/>
              <a:t>，少一点摩擦。同时我们也要</a:t>
            </a:r>
            <a:r>
              <a:rPr lang="zh-CN" altLang="en-US" sz="2800">
                <a:solidFill>
                  <a:srgbClr val="FF0000"/>
                </a:solidFill>
              </a:rPr>
              <a:t>尊重</a:t>
            </a:r>
            <a:r>
              <a:rPr lang="zh-CN" altLang="en-US" sz="2800"/>
              <a:t>孩子，尊重孩子的独立人格，以及他们的选择。《羚羊木雕》就给了我们最好的警示，遇到了与别人有分歧的事，多沟通，多交流，会让我们的生活更美好。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555875" y="476250"/>
            <a:ext cx="3850005" cy="6400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教师赠语</a:t>
            </a:r>
            <a:endParaRPr lang="zh-CN" altLang="en-US" sz="36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2875" y="1573530"/>
            <a:ext cx="6890385" cy="2430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       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友情，好似一双温情的双手，拉近了我们的距离；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       亲情，就像一杯滚烫的茶，沸腾了你我的感情。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12875" y="4004310"/>
            <a:ext cx="69265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r>
              <a:rPr lang="zh-CN" altLang="en-US" sz="3200"/>
              <a:t>希望大家可以感受生活的每一份温情，珍惜每一份感情。</a:t>
            </a:r>
            <a:endParaRPr lang="zh-CN" altLang="en-US" sz="32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360045" y="980440"/>
            <a:ext cx="2808605" cy="1440180"/>
          </a:xfrm>
          <a:prstGeom prst="cloud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0100000">
            <a:off x="1189990" y="1343025"/>
            <a:ext cx="11487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作业</a:t>
            </a:r>
            <a:endParaRPr lang="en-US" altLang="zh-CN" sz="2800"/>
          </a:p>
        </p:txBody>
      </p:sp>
      <p:sp>
        <p:nvSpPr>
          <p:cNvPr id="7" name="文本框 6"/>
          <p:cNvSpPr txBox="1"/>
          <p:nvPr/>
        </p:nvSpPr>
        <p:spPr>
          <a:xfrm>
            <a:off x="1764030" y="2420620"/>
            <a:ext cx="7242175" cy="1516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400"/>
              <a:t>       </a:t>
            </a:r>
            <a:r>
              <a:rPr lang="zh-CN" altLang="zh-CN" sz="2400"/>
              <a:t>就是缺少交流沟通，所以才会有那么多的误会争吵，所以今天的作业是：</a:t>
            </a:r>
            <a:endParaRPr lang="zh-CN" altLang="zh-CN" sz="2400"/>
          </a:p>
          <a:p>
            <a:pPr>
              <a:lnSpc>
                <a:spcPct val="130000"/>
              </a:lnSpc>
            </a:pPr>
            <a:r>
              <a:rPr lang="zh-CN" altLang="zh-CN" sz="2400"/>
              <a:t>       </a:t>
            </a:r>
            <a:r>
              <a:rPr lang="zh-CN" altLang="zh-CN" sz="2400" b="1">
                <a:solidFill>
                  <a:srgbClr val="FF0000"/>
                </a:solidFill>
              </a:rPr>
              <a:t>某某，我想对你说</a:t>
            </a:r>
            <a:endParaRPr lang="zh-CN" altLang="zh-CN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ctrTitle"/>
          </p:nvPr>
        </p:nvSpPr>
        <p:spPr>
          <a:xfrm>
            <a:off x="1331913" y="2420938"/>
            <a:ext cx="4749800" cy="1439862"/>
          </a:xfrm>
        </p:spPr>
        <p:txBody>
          <a:bodyPr anchor="ctr"/>
          <a:p>
            <a:pPr defTabSz="914400">
              <a:buNone/>
            </a:pPr>
            <a:r>
              <a:rPr lang="en-US" altLang="zh-CN" sz="7200" kern="1200" baseline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稚艺简体" charset="-122"/>
                <a:ea typeface="方正稚艺简体" charset="-122"/>
              </a:rPr>
              <a:t>   </a:t>
            </a:r>
            <a:r>
              <a:rPr lang="zh-CN" altLang="en-US" sz="7200" kern="1200" baseline="0">
                <a:ln/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方正稚艺简体" charset="-122"/>
                <a:ea typeface="方正稚艺简体" charset="-122"/>
              </a:rPr>
              <a:t>谢谢</a:t>
            </a:r>
            <a:endParaRPr lang="zh-CN" altLang="en-US" sz="7200" kern="1200" baseline="0">
              <a:ln/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方正稚艺简体" charset="-122"/>
              <a:ea typeface="方正稚艺简体" charset="-122"/>
            </a:endParaRPr>
          </a:p>
        </p:txBody>
      </p:sp>
      <p:pic>
        <p:nvPicPr>
          <p:cNvPr id="13315" name="图片 13314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1412875"/>
            <a:ext cx="2366963" cy="40767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8197" name="图片 8196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5497513"/>
            <a:ext cx="788988" cy="136842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sz="3600"/>
              <a:t>                     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教学目标</a:t>
            </a:r>
            <a:endParaRPr lang="zh-CN" sz="3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457200" y="1417955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/>
              <a:t>1.概述文中故事，</a:t>
            </a:r>
            <a:r>
              <a:rPr lang="en-US" u="sng"/>
              <a:t>了解友情的重要性</a:t>
            </a:r>
            <a:endParaRPr lang="en-US" u="sng"/>
          </a:p>
          <a:p>
            <a:pPr marL="0" indent="0">
              <a:buNone/>
            </a:pPr>
            <a:r>
              <a:rPr lang="en-US"/>
              <a:t>2.分角色朗读课文，</a:t>
            </a:r>
            <a:r>
              <a:rPr lang="en-US" u="sng"/>
              <a:t>分析人物性格</a:t>
            </a:r>
            <a:endParaRPr lang="en-US" u="sng"/>
          </a:p>
          <a:p>
            <a:pPr marL="0" indent="0">
              <a:buNone/>
            </a:pPr>
            <a:r>
              <a:rPr lang="en-US"/>
              <a:t>3.朗读课文，掌握文章倒叙叙述手法和特色</a:t>
            </a:r>
            <a:endParaRPr lang="en-US"/>
          </a:p>
          <a:p>
            <a:pPr marL="0" indent="0">
              <a:buNone/>
            </a:pPr>
            <a:r>
              <a:rPr lang="en-US"/>
              <a:t>4.小组讨论，</a:t>
            </a:r>
            <a:r>
              <a:rPr lang="en-US" u="sng"/>
              <a:t>分析文中矛盾</a:t>
            </a:r>
            <a:endParaRPr lang="en-US" u="sng"/>
          </a:p>
          <a:p>
            <a:pPr marL="0" indent="0">
              <a:buNone/>
            </a:pPr>
            <a:r>
              <a:rPr lang="en-US"/>
              <a:t>5.</a:t>
            </a:r>
            <a:r>
              <a:rPr lang="en-US" i="1" u="sng"/>
              <a:t>引导学生学会与人沟通</a:t>
            </a:r>
            <a:endParaRPr lang="en-US" i="1" u="sng"/>
          </a:p>
          <a:p>
            <a:pPr marL="0" indent="0">
              <a:buNone/>
            </a:pPr>
            <a:r>
              <a:rPr lang="en-US" u="sng"/>
              <a:t>6.</a:t>
            </a:r>
            <a:r>
              <a:rPr lang="en-US" i="1" u="sng"/>
              <a:t>引导学生树立正确地友情观和金钱观</a:t>
            </a:r>
            <a:endParaRPr lang="en-US" i="1" u="sng"/>
          </a:p>
        </p:txBody>
      </p:sp>
      <p:pic>
        <p:nvPicPr>
          <p:cNvPr id="8199" name="图片 8198" descr="未标题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988" y="5012373"/>
            <a:ext cx="915987" cy="141922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10243" grpId="0" build="p"/>
      <p:bldP spid="10243" grpId="1" build="p"/>
      <p:bldP spid="10243" grpId="2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 anchor="ctr"/>
          <a:p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                 </a:t>
            </a:r>
            <a:r>
              <a:rPr 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作者简介</a:t>
            </a:r>
            <a:endParaRPr lang="zh-CN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457200" y="1259205"/>
            <a:ext cx="8229600" cy="4525963"/>
          </a:xfrm>
        </p:spPr>
        <p:txBody>
          <a:bodyPr/>
          <a:p>
            <a:pPr marL="0" indent="0">
              <a:buNone/>
            </a:pPr>
            <a:r>
              <a:rPr lang="zh-CN"/>
              <a:t>张之路（1945年－），山东诸城人，毕业于首都师范大学物理系。　我国最有影响的少儿小说作家之一。主要从事电影剧本、小说、童话和电视剧本的创作。其作品不仅屡屡在国际国内获奖，而且绝大多数被改编成电影、电视，风靡全国，拥有广大的读者。</a:t>
            </a:r>
            <a:endParaRPr lang="zh-CN"/>
          </a:p>
          <a:p>
            <a:pPr marL="0" indent="0">
              <a:buNone/>
            </a:pPr>
            <a:endParaRPr lang="zh-CN"/>
          </a:p>
          <a:p>
            <a:pPr marL="0" indent="0">
              <a:buNone/>
            </a:pP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</a:rPr>
              <a:t>     代表作：《霹雳贝贝》、《傻鸭子欧巴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</a:rPr>
              <a:t>儿》、《疯狂的兔子》等。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198" name="图片 8197" descr="未标题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657" y="4725035"/>
            <a:ext cx="844550" cy="1636713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4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              </a:t>
            </a:r>
            <a:r>
              <a:rPr 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认准生字词</a:t>
            </a:r>
            <a:endParaRPr lang="zh-CN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2132965"/>
            <a:ext cx="770636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抹                  攥                        逮                怦怦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457200" y="1553845"/>
            <a:ext cx="80708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en-US" altLang="zh-CN" b="1"/>
              <a:t> </a:t>
            </a:r>
            <a:r>
              <a:rPr lang="en-US" altLang="zh-CN" sz="2000" b="1">
                <a:solidFill>
                  <a:srgbClr val="FF0000"/>
                </a:solidFill>
              </a:rPr>
              <a:t>mǒ</a:t>
            </a:r>
            <a:endParaRPr lang="en-US" altLang="zh-CN" sz="2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5875" y="1767205"/>
            <a:ext cx="87693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</a:rPr>
              <a:t>zuàn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4480" y="1767205"/>
            <a:ext cx="62293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</a:rPr>
              <a:t>dǎi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6460" y="1767205"/>
            <a:ext cx="91059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</a:rPr>
              <a:t>pēng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7690" y="3644900"/>
            <a:ext cx="73596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/>
              <a:t>仗义         树杈            脸颊            寒颤</a:t>
            </a:r>
            <a:endParaRPr lang="zh-CN" altLang="zh-CN" sz="2800"/>
          </a:p>
        </p:txBody>
      </p:sp>
      <p:sp>
        <p:nvSpPr>
          <p:cNvPr id="11" name="文本框 10"/>
          <p:cNvSpPr txBox="1"/>
          <p:nvPr/>
        </p:nvSpPr>
        <p:spPr>
          <a:xfrm>
            <a:off x="457200" y="3279140"/>
            <a:ext cx="80759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zhàng           chà                    jiá                zhàn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pic>
        <p:nvPicPr>
          <p:cNvPr id="8199" name="图片 8198" descr="未标题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4978" y="5158423"/>
            <a:ext cx="915987" cy="141922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0210" y="274955"/>
            <a:ext cx="8276590" cy="1143000"/>
          </a:xfrm>
        </p:spPr>
        <p:txBody>
          <a:bodyPr/>
          <a:p>
            <a:r>
              <a:rPr lang="en-US" altLang="zh-CN" sz="36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                  </a:t>
            </a: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注释词义</a:t>
            </a:r>
            <a:endParaRPr lang="zh-CN" altLang="en-US" sz="36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270" y="1539875"/>
            <a:ext cx="323342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自作主张</a:t>
            </a:r>
            <a:endParaRPr lang="zh-CN" altLang="en-US" sz="3200"/>
          </a:p>
          <a:p>
            <a:r>
              <a:rPr lang="zh-CN" altLang="en-US" sz="3200"/>
              <a:t>  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不可抗拒</a:t>
            </a:r>
            <a:endParaRPr lang="zh-CN" altLang="en-US" sz="3200"/>
          </a:p>
          <a:p>
            <a:r>
              <a:rPr lang="zh-CN" altLang="en-US" sz="3200"/>
              <a:t>    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形影不离</a:t>
            </a:r>
            <a:endParaRPr lang="zh-CN" altLang="en-US" sz="3200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515" y="4292600"/>
            <a:ext cx="2494280" cy="18008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39975" y="1557020"/>
            <a:ext cx="53314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：指没有经过上级或有关方面同意,就擅自处置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2339975" y="3068955"/>
            <a:ext cx="40716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：指没有可能，没办法拒绝；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2228215" y="4522470"/>
            <a:ext cx="4145280" cy="1407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：像形体和它的影子那样分不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开.形容彼此关系亲密;经常在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一起.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       </a:t>
            </a:r>
            <a:r>
              <a:rPr lang="zh-CN" altLang="en-US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初步感知课文</a:t>
            </a:r>
            <a:endParaRPr lang="zh-CN" altLang="en-US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/>
              <a:t>  </a:t>
            </a:r>
            <a:r>
              <a:rPr lang="zh-CN" altLang="en-US"/>
              <a:t>文章主要讲了几件事（</a:t>
            </a:r>
            <a:r>
              <a:rPr lang="zh-CN" altLang="en-US" sz="2500"/>
              <a:t>注意人物，时间，地点</a:t>
            </a:r>
            <a:r>
              <a:rPr lang="zh-CN" altLang="en-US"/>
              <a:t>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三件：</a:t>
            </a:r>
            <a:r>
              <a:rPr lang="zh-CN" altLang="en-US" sz="2800"/>
              <a:t>上星期，体育课，万芳和我换裤子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        昨天，我和万芳互换礼物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        今天，我被爸妈逼着要回礼物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020" y="115888"/>
            <a:ext cx="8229600" cy="1143000"/>
          </a:xfrm>
        </p:spPr>
        <p:txBody>
          <a:bodyPr/>
          <a:p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          </a:t>
            </a:r>
            <a:r>
              <a:rPr lang="zh-CN" altLang="en-US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叙述特色</a:t>
            </a:r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</a:t>
            </a:r>
            <a:endParaRPr lang="zh-CN" altLang="en-US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236" name="椭圆 9235"/>
          <p:cNvSpPr/>
          <p:nvPr/>
        </p:nvSpPr>
        <p:spPr>
          <a:xfrm>
            <a:off x="1785620" y="1467485"/>
            <a:ext cx="1684655" cy="1640205"/>
          </a:xfrm>
          <a:prstGeom prst="ellipse">
            <a:avLst/>
          </a:prstGeom>
          <a:solidFill>
            <a:schemeClr val="bg1">
              <a:lumMod val="85000"/>
              <a:alpha val="80000"/>
            </a:schemeClr>
          </a:soli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flipH="1">
            <a:off x="1933575" y="1606550"/>
            <a:ext cx="1280160" cy="13754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400"/>
              <a:t>父母逼问木雕</a:t>
            </a:r>
            <a:endParaRPr lang="zh-CN" altLang="en-US" sz="2400"/>
          </a:p>
          <a:p>
            <a:r>
              <a:rPr lang="zh-CN" altLang="en-US" sz="2400"/>
              <a:t>    </a:t>
            </a:r>
            <a:r>
              <a:rPr lang="en-US" altLang="zh-CN" sz="2400" b="1">
                <a:solidFill>
                  <a:srgbClr val="FF0000"/>
                </a:solidFill>
              </a:rPr>
              <a:t>(</a:t>
            </a:r>
            <a:r>
              <a:rPr lang="zh-CN" altLang="zh-CN" sz="2400" b="1">
                <a:solidFill>
                  <a:srgbClr val="FF0000"/>
                </a:solidFill>
              </a:rPr>
              <a:t>今天</a:t>
            </a:r>
            <a:r>
              <a:rPr lang="en-US" altLang="zh-CN" sz="2400" b="1">
                <a:solidFill>
                  <a:srgbClr val="FF0000"/>
                </a:solidFill>
              </a:rPr>
              <a:t>)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542030" y="1701165"/>
            <a:ext cx="1585595" cy="817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28260" y="1467485"/>
            <a:ext cx="1660525" cy="1672590"/>
          </a:xfrm>
          <a:prstGeom prst="ellipse">
            <a:avLst/>
          </a:prstGeom>
          <a:solidFill>
            <a:schemeClr val="bg2">
              <a:lumMod val="20000"/>
              <a:lumOff val="80000"/>
              <a:alpha val="80000"/>
            </a:schemeClr>
          </a:soli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4960" y="1701165"/>
            <a:ext cx="1036320" cy="19500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/>
              <a:t>换裤子</a:t>
            </a:r>
            <a:endParaRPr lang="zh-CN" altLang="en-US" sz="2800"/>
          </a:p>
          <a:p>
            <a:r>
              <a:rPr lang="en-US" altLang="zh-CN" sz="2800" b="1">
                <a:solidFill>
                  <a:srgbClr val="FF0000"/>
                </a:solidFill>
              </a:rPr>
              <a:t>(</a:t>
            </a:r>
            <a:r>
              <a:rPr lang="zh-CN" altLang="en-US" sz="2800" b="1">
                <a:solidFill>
                  <a:srgbClr val="FF0000"/>
                </a:solidFill>
              </a:rPr>
              <a:t>上星期</a:t>
            </a:r>
            <a:r>
              <a:rPr lang="en-US" altLang="zh-CN" sz="2800" b="1">
                <a:solidFill>
                  <a:srgbClr val="FF0000"/>
                </a:solidFill>
              </a:rPr>
              <a:t>)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0" name="左箭头 9"/>
          <p:cNvSpPr/>
          <p:nvPr/>
        </p:nvSpPr>
        <p:spPr>
          <a:xfrm rot="18480000">
            <a:off x="4970145" y="3569970"/>
            <a:ext cx="1294130" cy="7918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326765" y="4076065"/>
            <a:ext cx="1714500" cy="1764030"/>
          </a:xfrm>
          <a:prstGeom prst="ellipse">
            <a:avLst/>
          </a:prstGeom>
          <a:solidFill>
            <a:schemeClr val="bg2">
              <a:lumMod val="40000"/>
              <a:lumOff val="60000"/>
              <a:alpha val="80000"/>
            </a:schemeClr>
          </a:soli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25190" y="4217670"/>
            <a:ext cx="1036320" cy="1550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/>
              <a:t>互送礼物</a:t>
            </a:r>
            <a:endParaRPr lang="zh-CN" altLang="en-US" sz="2800"/>
          </a:p>
          <a:p>
            <a:r>
              <a:rPr lang="en-US" altLang="zh-CN" sz="2800"/>
              <a:t>  </a:t>
            </a:r>
            <a:r>
              <a:rPr lang="en-US" altLang="zh-CN" sz="2800">
                <a:solidFill>
                  <a:srgbClr val="FF0000"/>
                </a:solidFill>
              </a:rPr>
              <a:t> (</a:t>
            </a:r>
            <a:r>
              <a:rPr lang="zh-CN" altLang="en-US" sz="2800">
                <a:solidFill>
                  <a:srgbClr val="FF0000"/>
                </a:solidFill>
              </a:rPr>
              <a:t>昨天</a:t>
            </a:r>
            <a:r>
              <a:rPr lang="en-US" altLang="zh-CN" sz="2800">
                <a:solidFill>
                  <a:srgbClr val="FF0000"/>
                </a:solidFill>
              </a:rPr>
              <a:t>)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3" name="左箭头 12"/>
          <p:cNvSpPr/>
          <p:nvPr/>
        </p:nvSpPr>
        <p:spPr>
          <a:xfrm rot="3960000">
            <a:off x="1873885" y="3458210"/>
            <a:ext cx="1656080" cy="9448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721100" y="1419225"/>
            <a:ext cx="11137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回忆</a:t>
            </a:r>
            <a:endParaRPr lang="zh-CN" altLang="en-US" sz="2800"/>
          </a:p>
        </p:txBody>
      </p:sp>
      <p:sp>
        <p:nvSpPr>
          <p:cNvPr id="15" name="文本框 14"/>
          <p:cNvSpPr txBox="1"/>
          <p:nvPr/>
        </p:nvSpPr>
        <p:spPr>
          <a:xfrm rot="18480000">
            <a:off x="5749925" y="3903980"/>
            <a:ext cx="8940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导致</a:t>
            </a:r>
            <a:endParaRPr lang="zh-CN" altLang="en-US" sz="2800"/>
          </a:p>
        </p:txBody>
      </p:sp>
      <p:sp>
        <p:nvSpPr>
          <p:cNvPr id="16" name="文本框 15"/>
          <p:cNvSpPr txBox="1"/>
          <p:nvPr/>
        </p:nvSpPr>
        <p:spPr>
          <a:xfrm rot="20040000">
            <a:off x="2038985" y="3924300"/>
            <a:ext cx="59118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引起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5913120" y="404495"/>
            <a:ext cx="26054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倒叙手法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3" name="图片 2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785" y="3922395"/>
            <a:ext cx="2293620" cy="22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          </a:t>
            </a:r>
            <a:r>
              <a:rPr lang="zh-CN" altLang="en-US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倒叙手法</a:t>
            </a:r>
            <a:endParaRPr lang="zh-CN" altLang="en-US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en-US"/>
              <a:t>倒叙是根据表达的需要，把事件的结局或某个最重要、最突出的片段提到文章的前边，然后再从事件的开头按事情原来的发展顺序进行叙述的方法。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</a:t>
            </a:r>
            <a:r>
              <a:rPr lang="zh-CN" altLang="en-US" b="1">
                <a:solidFill>
                  <a:srgbClr val="FF0000"/>
                </a:solidFill>
              </a:rPr>
              <a:t>由眼前时间回忆起之前的事情</a:t>
            </a:r>
            <a:r>
              <a:rPr lang="zh-CN" altLang="en-US"/>
              <a:t>称之为倒叙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           </a:t>
            </a:r>
            <a:r>
              <a:rPr lang="zh-CN" altLang="en-US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整体感知</a:t>
            </a:r>
            <a:endParaRPr lang="zh-CN" altLang="en-US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1965" y="1797050"/>
            <a:ext cx="8229600" cy="4390390"/>
          </a:xfrm>
        </p:spPr>
        <p:txBody>
          <a:bodyPr/>
          <a:p>
            <a:pPr marL="0" indent="0" algn="l">
              <a:buNone/>
            </a:pPr>
            <a:r>
              <a:rPr lang="en-US" altLang="zh-CN"/>
              <a:t>       </a:t>
            </a:r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  </a:t>
            </a:r>
            <a:r>
              <a:rPr lang="en-US" altLang="zh-CN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zh-CN" altLang="zh-CN" sz="40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分角色朗读课文</a:t>
            </a:r>
            <a:endParaRPr lang="zh-CN" altLang="zh-CN" sz="40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067810" y="2420620"/>
            <a:ext cx="432435" cy="10801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24125" y="3500755"/>
            <a:ext cx="3952875" cy="7010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分析人物形象</a:t>
            </a:r>
            <a:endParaRPr lang="zh-CN" altLang="en-US" sz="40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9" name="图片 8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660" y="3872230"/>
            <a:ext cx="2293620" cy="22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1962</Words>
  <Application>WPS 演示</Application>
  <PresentationFormat>在屏幕上显示</PresentationFormat>
  <Paragraphs>163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默认设计模板</vt:lpstr>
      <vt:lpstr>自定义设计方案</vt:lpstr>
      <vt:lpstr>自定义设计方案_2</vt:lpstr>
      <vt:lpstr>自定义设计方案_3</vt:lpstr>
      <vt:lpstr>默认设计模板_2</vt:lpstr>
      <vt:lpstr>                  羚羊木雕                 张之路                 </vt:lpstr>
      <vt:lpstr>                     教学目标</vt:lpstr>
      <vt:lpstr>                  作者简介</vt:lpstr>
      <vt:lpstr>               认准生字词</vt:lpstr>
      <vt:lpstr>                         注释词义</vt:lpstr>
      <vt:lpstr>              初步感知课文</vt:lpstr>
      <vt:lpstr>                 叙述特色  </vt:lpstr>
      <vt:lpstr>                 倒叙手法</vt:lpstr>
      <vt:lpstr>                  整体感知</vt:lpstr>
      <vt:lpstr>              分析人物形象</vt:lpstr>
      <vt:lpstr>                 分析文中矛盾</vt:lpstr>
      <vt:lpstr>          怎样看待友情和金钱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yellownancy</dc:creator>
  <cp:lastModifiedBy>Administrator</cp:lastModifiedBy>
  <cp:revision>8</cp:revision>
  <dcterms:created xsi:type="dcterms:W3CDTF">2013-01-25T01:44:00Z</dcterms:created>
  <dcterms:modified xsi:type="dcterms:W3CDTF">2016-05-25T12:51:38Z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