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58" r:id="rId3"/>
    <p:sldId id="257" r:id="rId4"/>
    <p:sldId id="259" r:id="rId5"/>
    <p:sldId id="260" r:id="rId6"/>
    <p:sldId id="261" r:id="rId7"/>
    <p:sldId id="355" r:id="rId8"/>
    <p:sldId id="262" r:id="rId9"/>
    <p:sldId id="395" r:id="rId10"/>
    <p:sldId id="396" r:id="rId11"/>
    <p:sldId id="263" r:id="rId12"/>
    <p:sldId id="397" r:id="rId13"/>
    <p:sldId id="398" r:id="rId14"/>
    <p:sldId id="375" r:id="rId15"/>
    <p:sldId id="357" r:id="rId16"/>
    <p:sldId id="356" r:id="rId17"/>
    <p:sldId id="399" r:id="rId18"/>
    <p:sldId id="400" r:id="rId19"/>
    <p:sldId id="401" r:id="rId20"/>
    <p:sldId id="361" r:id="rId21"/>
    <p:sldId id="268" r:id="rId22"/>
    <p:sldId id="362" r:id="rId23"/>
    <p:sldId id="363" r:id="rId24"/>
    <p:sldId id="364" r:id="rId25"/>
    <p:sldId id="376" r:id="rId26"/>
    <p:sldId id="377" r:id="rId27"/>
    <p:sldId id="385" r:id="rId28"/>
    <p:sldId id="366" r:id="rId29"/>
    <p:sldId id="378" r:id="rId30"/>
    <p:sldId id="379" r:id="rId31"/>
    <p:sldId id="380" r:id="rId32"/>
    <p:sldId id="381" r:id="rId33"/>
    <p:sldId id="382" r:id="rId34"/>
    <p:sldId id="369" r:id="rId35"/>
    <p:sldId id="383" r:id="rId36"/>
    <p:sldId id="370" r:id="rId37"/>
    <p:sldId id="384" r:id="rId38"/>
    <p:sldId id="372" r:id="rId39"/>
    <p:sldId id="284" r:id="rId40"/>
    <p:sldId id="285" r:id="rId41"/>
    <p:sldId id="392" r:id="rId42"/>
    <p:sldId id="393" r:id="rId43"/>
    <p:sldId id="386" r:id="rId44"/>
    <p:sldId id="394" r:id="rId45"/>
    <p:sldId id="387" r:id="rId46"/>
    <p:sldId id="390" r:id="rId4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660033"/>
    <a:srgbClr val="006600"/>
    <a:srgbClr val="CC00FF"/>
    <a:srgbClr val="0000FF"/>
    <a:srgbClr val="66FF33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F1A302-96DD-4665-97D1-C06C0CF78665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A7C6FA-CE3C-4834-9C42-F7E5FF7514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692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EED1CC9B-EFE7-46EA-8FB3-4A7B92AA30F9}" type="slidenum">
              <a:rPr lang="en-US" altLang="zh-CN"/>
              <a:pPr eaLnBrk="1" hangingPunct="1"/>
              <a:t>4</a:t>
            </a:fld>
            <a:endParaRPr lang="en-US" altLang="zh-CN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kumimoji="1" lang="zh-CN" altLang="en-US" b="1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2018-11-14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s://baike.so.com/doc/274978-291052.html" TargetMode="Externa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1636"/>
            <a:ext cx="9174885" cy="6899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3961" y="1945992"/>
            <a:ext cx="8424862" cy="7207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3600" b="1" dirty="0" smtClean="0">
                <a:solidFill>
                  <a:srgbClr val="006600"/>
                </a:solidFill>
                <a:latin typeface="华文隶书" pitchFamily="2" charset="-122"/>
                <a:ea typeface="华文隶书" pitchFamily="2" charset="-122"/>
              </a:rPr>
              <a:t>“</a:t>
            </a:r>
            <a:r>
              <a:rPr lang="zh-CN" altLang="en-US" sz="3600" b="1" dirty="0" smtClean="0">
                <a:solidFill>
                  <a:srgbClr val="006600"/>
                </a:solidFill>
                <a:latin typeface="华文隶书" pitchFamily="2" charset="-122"/>
                <a:ea typeface="华文隶书" pitchFamily="2" charset="-122"/>
              </a:rPr>
              <a:t>自古雄才多磨难，从来纨绔少伟男。”</a:t>
            </a:r>
          </a:p>
        </p:txBody>
      </p:sp>
      <p:sp>
        <p:nvSpPr>
          <p:cNvPr id="2" name="矩形 1"/>
          <p:cNvSpPr/>
          <p:nvPr/>
        </p:nvSpPr>
        <p:spPr>
          <a:xfrm>
            <a:off x="3088262" y="908720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导入新课</a:t>
            </a:r>
            <a:endParaRPr lang="zh-CN" altLang="en-US" sz="5400" b="1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276" y="5297609"/>
            <a:ext cx="860546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sz="3200" dirty="0" smtClean="0"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今天</a:t>
            </a:r>
            <a:r>
              <a:rPr lang="zh-CN" altLang="en-US" sz="3200" dirty="0"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我们学习宋濂的</a:t>
            </a:r>
            <a:r>
              <a:rPr lang="en-US" altLang="zh-CN" sz="3200" dirty="0"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《</a:t>
            </a:r>
            <a:r>
              <a:rPr lang="zh-CN" altLang="en-US" sz="3200" dirty="0"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送东阳马生序（节选）</a:t>
            </a:r>
            <a:r>
              <a:rPr lang="en-US" altLang="zh-CN" sz="3200" dirty="0" smtClean="0"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》</a:t>
            </a:r>
            <a:r>
              <a:rPr lang="zh-CN" altLang="en-US" sz="3200" dirty="0" smtClean="0"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讲</a:t>
            </a:r>
            <a:r>
              <a:rPr lang="zh-CN" altLang="en-US" sz="3200" dirty="0"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的也是这个道理。</a:t>
            </a:r>
          </a:p>
        </p:txBody>
      </p:sp>
      <p:sp>
        <p:nvSpPr>
          <p:cNvPr id="4" name="矩形 3"/>
          <p:cNvSpPr/>
          <p:nvPr/>
        </p:nvSpPr>
        <p:spPr>
          <a:xfrm>
            <a:off x="395536" y="2634891"/>
            <a:ext cx="8496944" cy="2662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孟子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也说：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“故天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将降大任于斯人也，必先苦其心志，劳其筋骨，饿其体肤，空乏其身，行拂乱其所为。”这些都说明了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苦难并非全是坏事。只要我们善于化苦难为动力，则苦难就会成为成功的垫脚石。</a:t>
            </a:r>
          </a:p>
        </p:txBody>
      </p:sp>
    </p:spTree>
    <p:extLst>
      <p:ext uri="{BB962C8B-B14F-4D97-AF65-F5344CB8AC3E}">
        <p14:creationId xmlns:p14="http://schemas.microsoft.com/office/powerpoint/2010/main" val="313226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build="p"/>
      <p:bldP spid="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2489" y="1916832"/>
            <a:ext cx="792088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“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走送之，不敢稍逾约”的“走”字和“稍”字值得注意。“走”是跑的意思，这里指“赶快”。“走送之”，亲自去借，又亲自去送，而且赶紧送去。“不敢稍逾约”，不敢稍稍超过约定的期限，这个“稍”字强调了他坚守信约，决不耽误，即使困难再大，也是这样。正因为如此，人们才乐于借书给他，他也才有可能“遍观群书”。从“无从致书以观”到“遍观群书”，这中间的原因，表面看来，是“不敢稍逾约”，实际上是“弗之怠”，是他不畏艰苦的学习精神。这一层是</a:t>
            </a:r>
            <a:r>
              <a:rPr lang="zh-CN" altLang="en-US" sz="2600" b="1" dirty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写读书刻苦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2010876" y="476672"/>
            <a:ext cx="5109091" cy="1261884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dirty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第一</a:t>
            </a:r>
            <a:r>
              <a:rPr lang="zh-CN" altLang="en-US" sz="440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层</a:t>
            </a:r>
            <a:endParaRPr lang="en-US" altLang="zh-CN" sz="4400" dirty="0" smtClean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3200" dirty="0">
                <a:ln w="11430"/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写少年时代读书的刻苦</a:t>
            </a:r>
            <a:r>
              <a:rPr lang="zh-CN" altLang="en-US" sz="3200" dirty="0" smtClean="0">
                <a:ln w="11430"/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勤奋</a:t>
            </a:r>
            <a:endParaRPr lang="zh-CN" altLang="en-US" sz="3200" dirty="0">
              <a:ln w="11430"/>
              <a:solidFill>
                <a:srgbClr val="660033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39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 descr="j021909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053" y="675197"/>
            <a:ext cx="875051" cy="87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j021909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055" y="656192"/>
            <a:ext cx="875051" cy="87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3166642" y="610681"/>
            <a:ext cx="2797562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dirty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疏通文意</a:t>
            </a:r>
            <a:r>
              <a:rPr lang="en-US" altLang="zh-CN" sz="4800" cap="none" spc="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 </a:t>
            </a:r>
            <a:endParaRPr lang="zh-CN" altLang="en-US" sz="4800" cap="none" spc="0" dirty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6577" y="1359781"/>
            <a:ext cx="914400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既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加冠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  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益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慕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圣贤之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道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。又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患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无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硕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8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shuò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师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名人与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游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 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尝    趋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百里外，从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乡之先达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执经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叩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问。先达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德隆望尊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，门人弟子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填其室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未尝   稍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降辞色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。余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立侍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左右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援疑质理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，俯身倾耳以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请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；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或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遇其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叱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8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chì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咄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8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duō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 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色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愈恭，礼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愈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至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，不敢出一言以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复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；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俟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8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sì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其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欣悦，则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又请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焉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。故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余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虽愚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卒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获有所闻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2301" y="2058888"/>
            <a:ext cx="800219" cy="695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已经</a:t>
            </a:r>
            <a:endParaRPr lang="en-US" altLang="zh-CN" sz="2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到了</a:t>
            </a:r>
          </a:p>
        </p:txBody>
      </p:sp>
      <p:sp>
        <p:nvSpPr>
          <p:cNvPr id="3" name="矩形 2"/>
          <p:cNvSpPr/>
          <p:nvPr/>
        </p:nvSpPr>
        <p:spPr>
          <a:xfrm>
            <a:off x="539552" y="2055160"/>
            <a:ext cx="184847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束发戴帽</a:t>
            </a:r>
            <a:endParaRPr lang="en-US" altLang="zh-CN" sz="2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表示已成年</a:t>
            </a:r>
          </a:p>
        </p:txBody>
      </p:sp>
      <p:sp>
        <p:nvSpPr>
          <p:cNvPr id="4" name="矩形 3"/>
          <p:cNvSpPr/>
          <p:nvPr/>
        </p:nvSpPr>
        <p:spPr>
          <a:xfrm>
            <a:off x="2215916" y="2055160"/>
            <a:ext cx="800219" cy="3996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更加</a:t>
            </a:r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4165313" y="2090604"/>
            <a:ext cx="800219" cy="399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学说</a:t>
            </a: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5276850" y="2096954"/>
            <a:ext cx="800219" cy="399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担心</a:t>
            </a: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6077069" y="2042213"/>
            <a:ext cx="256823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学识渊博的老师</a:t>
            </a:r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-13097" y="2894448"/>
            <a:ext cx="800219" cy="695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交往</a:t>
            </a:r>
            <a:endParaRPr lang="en-US" altLang="zh-CN" sz="24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求教</a:t>
            </a:r>
            <a:endParaRPr lang="zh-CN" altLang="en-US" sz="2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651614" y="2894448"/>
            <a:ext cx="800219" cy="399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曾经</a:t>
            </a:r>
            <a:endParaRPr lang="zh-CN" altLang="en-US" sz="2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1395159" y="2891594"/>
            <a:ext cx="800219" cy="399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奔赴</a:t>
            </a:r>
            <a:endParaRPr lang="zh-CN" altLang="en-US" sz="2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3553301" y="2894448"/>
            <a:ext cx="1723549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当地有道德</a:t>
            </a:r>
            <a:endParaRPr lang="en-US" altLang="zh-CN" sz="24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学问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的前辈</a:t>
            </a:r>
          </a:p>
        </p:txBody>
      </p:sp>
      <p:sp>
        <p:nvSpPr>
          <p:cNvPr id="31" name="Rectangle 14"/>
          <p:cNvSpPr>
            <a:spLocks noChangeArrowheads="1"/>
          </p:cNvSpPr>
          <p:nvPr/>
        </p:nvSpPr>
        <p:spPr bwMode="auto">
          <a:xfrm>
            <a:off x="5865743" y="2832444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请教</a:t>
            </a:r>
          </a:p>
        </p:txBody>
      </p:sp>
      <p:sp>
        <p:nvSpPr>
          <p:cNvPr id="32" name="Rectangle 15"/>
          <p:cNvSpPr>
            <a:spLocks noChangeArrowheads="1"/>
          </p:cNvSpPr>
          <p:nvPr/>
        </p:nvSpPr>
        <p:spPr bwMode="auto">
          <a:xfrm>
            <a:off x="-22300" y="3760437"/>
            <a:ext cx="11079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声望高</a:t>
            </a:r>
          </a:p>
        </p:txBody>
      </p:sp>
      <p:sp>
        <p:nvSpPr>
          <p:cNvPr id="33" name="Rectangle 15"/>
          <p:cNvSpPr>
            <a:spLocks noChangeArrowheads="1"/>
          </p:cNvSpPr>
          <p:nvPr/>
        </p:nvSpPr>
        <p:spPr bwMode="auto">
          <a:xfrm>
            <a:off x="7860771" y="2913666"/>
            <a:ext cx="11079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道德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高</a:t>
            </a:r>
            <a:endParaRPr lang="zh-CN" altLang="en-US" sz="2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2000472" y="3760437"/>
            <a:ext cx="20313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挤满他的屋子</a:t>
            </a: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4014965" y="3755781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不曾</a:t>
            </a:r>
          </a:p>
        </p:txBody>
      </p:sp>
      <p:sp>
        <p:nvSpPr>
          <p:cNvPr id="5" name="矩形 4"/>
          <p:cNvSpPr/>
          <p:nvPr/>
        </p:nvSpPr>
        <p:spPr>
          <a:xfrm>
            <a:off x="4726504" y="3766323"/>
            <a:ext cx="233910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把言辞放委婉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些</a:t>
            </a:r>
            <a:endParaRPr lang="en-US" altLang="zh-CN" sz="2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把脸色放温和些</a:t>
            </a:r>
          </a:p>
        </p:txBody>
      </p:sp>
      <p:sp>
        <p:nvSpPr>
          <p:cNvPr id="38" name="Rectangle 19"/>
          <p:cNvSpPr>
            <a:spLocks noChangeArrowheads="1"/>
          </p:cNvSpPr>
          <p:nvPr/>
        </p:nvSpPr>
        <p:spPr bwMode="auto">
          <a:xfrm>
            <a:off x="7032131" y="3678542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站着陪伴</a:t>
            </a:r>
          </a:p>
        </p:txBody>
      </p:sp>
      <p:sp>
        <p:nvSpPr>
          <p:cNvPr id="37" name="矩形 36"/>
          <p:cNvSpPr/>
          <p:nvPr/>
        </p:nvSpPr>
        <p:spPr>
          <a:xfrm>
            <a:off x="6211393" y="3278727"/>
            <a:ext cx="3057247" cy="95410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2800" dirty="0">
                <a:ln w="11430"/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省略</a:t>
            </a:r>
            <a:endParaRPr lang="en-US" altLang="zh-CN" sz="2800" dirty="0">
              <a:ln w="11430"/>
              <a:solidFill>
                <a:srgbClr val="660033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2800" dirty="0" smtClean="0">
                <a:ln w="11430"/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余立侍（于）左右</a:t>
            </a:r>
            <a:endParaRPr lang="zh-CN" altLang="en-US" sz="2800" dirty="0">
              <a:ln w="11430"/>
              <a:solidFill>
                <a:srgbClr val="6600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236" y="4622640"/>
            <a:ext cx="1415772" cy="695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提出疑难</a:t>
            </a:r>
            <a:endParaRPr lang="en-US" altLang="zh-CN" sz="2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询问道理</a:t>
            </a:r>
          </a:p>
        </p:txBody>
      </p:sp>
      <p:sp>
        <p:nvSpPr>
          <p:cNvPr id="40" name="Rectangle 7"/>
          <p:cNvSpPr>
            <a:spLocks noChangeArrowheads="1"/>
          </p:cNvSpPr>
          <p:nvPr/>
        </p:nvSpPr>
        <p:spPr bwMode="auto">
          <a:xfrm>
            <a:off x="3496176" y="4619191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请教</a:t>
            </a:r>
          </a:p>
        </p:txBody>
      </p:sp>
      <p:sp>
        <p:nvSpPr>
          <p:cNvPr id="41" name="Rectangle 8"/>
          <p:cNvSpPr>
            <a:spLocks noChangeArrowheads="1"/>
          </p:cNvSpPr>
          <p:nvPr/>
        </p:nvSpPr>
        <p:spPr bwMode="auto">
          <a:xfrm>
            <a:off x="4165312" y="4606293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有时</a:t>
            </a:r>
          </a:p>
        </p:txBody>
      </p:sp>
      <p:sp>
        <p:nvSpPr>
          <p:cNvPr id="42" name="Rectangle 9"/>
          <p:cNvSpPr>
            <a:spLocks noChangeArrowheads="1"/>
          </p:cNvSpPr>
          <p:nvPr/>
        </p:nvSpPr>
        <p:spPr bwMode="auto">
          <a:xfrm>
            <a:off x="5720529" y="4622640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训斥，呵责</a:t>
            </a:r>
          </a:p>
        </p:txBody>
      </p:sp>
      <p:sp>
        <p:nvSpPr>
          <p:cNvPr id="7" name="矩形 6"/>
          <p:cNvSpPr/>
          <p:nvPr/>
        </p:nvSpPr>
        <p:spPr>
          <a:xfrm>
            <a:off x="5235848" y="545849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等待</a:t>
            </a:r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1470834" y="5458493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周到</a:t>
            </a:r>
          </a:p>
        </p:txBody>
      </p:sp>
      <p:sp>
        <p:nvSpPr>
          <p:cNvPr id="45" name="Rectangle 11"/>
          <p:cNvSpPr>
            <a:spLocks noChangeArrowheads="1"/>
          </p:cNvSpPr>
          <p:nvPr/>
        </p:nvSpPr>
        <p:spPr bwMode="auto">
          <a:xfrm>
            <a:off x="3434620" y="5473451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解释、回答</a:t>
            </a:r>
          </a:p>
        </p:txBody>
      </p:sp>
      <p:sp>
        <p:nvSpPr>
          <p:cNvPr id="46" name="Rectangle 14"/>
          <p:cNvSpPr>
            <a:spLocks noChangeArrowheads="1"/>
          </p:cNvSpPr>
          <p:nvPr/>
        </p:nvSpPr>
        <p:spPr bwMode="auto">
          <a:xfrm>
            <a:off x="6480919" y="5458495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兼词“于之”向他</a:t>
            </a:r>
          </a:p>
        </p:txBody>
      </p:sp>
      <p:sp>
        <p:nvSpPr>
          <p:cNvPr id="8" name="矩形 7"/>
          <p:cNvSpPr/>
          <p:nvPr/>
        </p:nvSpPr>
        <p:spPr>
          <a:xfrm>
            <a:off x="1908359" y="639076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终于</a:t>
            </a:r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7860771" y="4622640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表情</a:t>
            </a:r>
            <a:endParaRPr lang="zh-CN" altLang="en-US" sz="2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9251" y="2027912"/>
            <a:ext cx="9105498" cy="452431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已经成年之后，更加仰慕圣贤的学说，又苦于不能与学识渊博的老师和名人交往，曾快步走（跑）到百里之外，手拿着经书向同乡前辈求教。前辈德高望重，门人学生挤满了他的房间，他的言辞和态度从未稍有委婉。我站着陪侍在他左右，提出疑难，询问道理，低身侧耳向他请教；有时遭到他的训斥，表情更为恭敬，礼貌更为周到，不敢答复一句话；等到他高兴时，就又向他请教。所以我虽然愚钝，最终还是得到不少教益。</a:t>
            </a:r>
          </a:p>
        </p:txBody>
      </p:sp>
    </p:spTree>
    <p:extLst>
      <p:ext uri="{BB962C8B-B14F-4D97-AF65-F5344CB8AC3E}">
        <p14:creationId xmlns:p14="http://schemas.microsoft.com/office/powerpoint/2010/main" val="396943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5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" grpId="0"/>
      <p:bldP spid="3" grpId="0"/>
      <p:bldP spid="4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5" grpId="0"/>
      <p:bldP spid="38" grpId="0"/>
      <p:bldP spid="37" grpId="0"/>
      <p:bldP spid="6" grpId="0"/>
      <p:bldP spid="40" grpId="0"/>
      <p:bldP spid="41" grpId="0"/>
      <p:bldP spid="42" grpId="0"/>
      <p:bldP spid="7" grpId="0"/>
      <p:bldP spid="44" grpId="0"/>
      <p:bldP spid="45" grpId="0"/>
      <p:bldP spid="46" grpId="0"/>
      <p:bldP spid="8" grpId="0"/>
      <p:bldP spid="36" grpId="0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25100" y="476672"/>
            <a:ext cx="1880643" cy="1261884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第二层</a:t>
            </a:r>
            <a:endParaRPr lang="en-US" altLang="zh-CN" sz="4400" dirty="0" smtClean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3200" dirty="0" smtClean="0">
                <a:ln w="11430"/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写求师难</a:t>
            </a:r>
            <a:endParaRPr lang="zh-CN" altLang="en-US" sz="3200" dirty="0">
              <a:ln w="11430"/>
              <a:solidFill>
                <a:srgbClr val="6600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2987" y="1719560"/>
            <a:ext cx="798715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开始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，用“既加冠”的“既”字承接上文，“既加冠”就是到了成年。古代男子到了二十岁便举行加冠仪式，束发戴帽，表示已成年。前一层说的是学习刻苦，这一层讲的是求师艰难</a:t>
            </a:r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。共写了三点：</a:t>
            </a:r>
            <a:endParaRPr lang="zh-CN" altLang="en-US" sz="2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1015" y="3436501"/>
            <a:ext cx="7959129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        第</a:t>
            </a:r>
            <a:r>
              <a:rPr lang="zh-CN" altLang="en-US" sz="26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一点写老师的严厉。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先达德隆望尊，门人弟子填其室”，“德隆望尊”也就是德高望重，这是概括性的评价，然后用学生挤满屋子这一情景进一步烘托渲染，说明这位老师确实有学问、有知名度。但是，即使是求教的人很多，老师也没有“稍降辞色”，言辞、态度很严肃，丝毫也不随便。这是用的反衬手法。而写老师严厉又是为了突出作者求师的诚恳。</a:t>
            </a:r>
          </a:p>
        </p:txBody>
      </p:sp>
    </p:spTree>
    <p:extLst>
      <p:ext uri="{BB962C8B-B14F-4D97-AF65-F5344CB8AC3E}">
        <p14:creationId xmlns:p14="http://schemas.microsoft.com/office/powerpoint/2010/main" val="246477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25100" y="476672"/>
            <a:ext cx="1880643" cy="1261884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第二层</a:t>
            </a:r>
            <a:endParaRPr lang="en-US" altLang="zh-CN" sz="4400" dirty="0" smtClean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3200" dirty="0" smtClean="0">
                <a:ln w="11430"/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写求师难</a:t>
            </a:r>
            <a:endParaRPr lang="zh-CN" altLang="en-US" sz="3200" dirty="0">
              <a:ln w="11430"/>
              <a:solidFill>
                <a:srgbClr val="6600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0998" y="2151738"/>
            <a:ext cx="795144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26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第二</a:t>
            </a:r>
            <a:r>
              <a:rPr lang="zh-CN" altLang="en-US" sz="26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点是写平时请教老师的情景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，“立侍左右”，“俯身倾耳”，生动地表现了他的虔诚和恭敬的态度。</a:t>
            </a:r>
          </a:p>
        </p:txBody>
      </p:sp>
      <p:sp>
        <p:nvSpPr>
          <p:cNvPr id="8" name="矩形 7"/>
          <p:cNvSpPr/>
          <p:nvPr/>
        </p:nvSpPr>
        <p:spPr>
          <a:xfrm>
            <a:off x="590845" y="3717032"/>
            <a:ext cx="7951441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26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第三</a:t>
            </a:r>
            <a:r>
              <a:rPr lang="zh-CN" altLang="en-US" sz="26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点是写老师发怒时他求教的情景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，“色愈恭，礼愈至，不敢出一言以复”，态度更加谦和，以至于不敢出声。这里的两个“愈”字，相当传神。“俟其欣悦，则又请焉”，等到老师高兴的时候，又继续请教。这一层是</a:t>
            </a:r>
            <a:r>
              <a:rPr lang="zh-CN" altLang="en-US" sz="2600" b="1" dirty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写求师难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0531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j021909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36146"/>
            <a:ext cx="875051" cy="87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j021909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89042"/>
            <a:ext cx="875051" cy="87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3241983" y="236146"/>
            <a:ext cx="2646879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理解分析</a:t>
            </a:r>
            <a:endParaRPr lang="zh-CN" altLang="en-US" sz="48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111773"/>
            <a:ext cx="914400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         余</a:t>
            </a:r>
            <a:r>
              <a:rPr lang="en-US" altLang="zh-CN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幼时即</a:t>
            </a:r>
            <a:r>
              <a:rPr lang="zh-CN" altLang="en-US" sz="24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嗜</a:t>
            </a:r>
            <a:r>
              <a:rPr lang="en-US" altLang="zh-CN" sz="24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400" b="1" dirty="0" err="1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shì</a:t>
            </a:r>
            <a:r>
              <a:rPr lang="en-US" altLang="zh-CN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4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学</a:t>
            </a:r>
            <a:r>
              <a:rPr lang="zh-CN" altLang="en-US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。家贫，无从</a:t>
            </a:r>
            <a:r>
              <a:rPr lang="en-US" altLang="zh-CN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致书以观，每假借于藏书之家</a:t>
            </a:r>
            <a:r>
              <a:rPr lang="en-US" altLang="zh-CN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手自</a:t>
            </a:r>
            <a:r>
              <a:rPr lang="en-US" altLang="zh-CN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笔录</a:t>
            </a:r>
            <a:r>
              <a:rPr lang="en-US" altLang="zh-CN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计日</a:t>
            </a:r>
            <a:r>
              <a:rPr lang="en-US" altLang="zh-CN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以还。天大寒，</a:t>
            </a:r>
            <a:r>
              <a:rPr lang="zh-CN" altLang="en-US" sz="24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砚</a:t>
            </a:r>
            <a:r>
              <a:rPr lang="en-US" altLang="zh-CN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400" b="1" dirty="0" err="1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yàn</a:t>
            </a:r>
            <a:r>
              <a:rPr lang="en-US" altLang="zh-CN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4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冰</a:t>
            </a:r>
            <a:r>
              <a:rPr lang="zh-CN" altLang="en-US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坚，手指</a:t>
            </a:r>
            <a:r>
              <a:rPr lang="en-US" altLang="zh-CN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不可屈 </a:t>
            </a:r>
            <a:r>
              <a:rPr lang="zh-CN" altLang="en-US" sz="24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伸</a:t>
            </a:r>
            <a:r>
              <a:rPr lang="zh-CN" altLang="en-US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，弗之怠。录毕，走送之，不敢稍逾约。以是</a:t>
            </a:r>
            <a:r>
              <a:rPr lang="en-US" altLang="zh-CN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人多以书假余，余</a:t>
            </a:r>
            <a:r>
              <a:rPr lang="en-US" altLang="zh-CN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因得遍观群书。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既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加冠，益慕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圣贤之道。又患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无硕</a:t>
            </a: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4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shuò</a:t>
            </a: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师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名人与游，尝趋百里外，从乡之先达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执经叩问。先达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德隆望尊，门人弟子填其室，未尝稍降辞色。余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立侍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左右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，援疑质理，俯身倾耳以请；或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遇其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叱</a:t>
            </a: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4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chì</a:t>
            </a: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咄</a:t>
            </a: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4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duō</a:t>
            </a: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 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色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愈恭，礼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愈至，不敢出一言以复；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俟</a:t>
            </a: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4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sì</a:t>
            </a: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其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欣悦，则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又请焉。故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余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虽愚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，卒获有所闻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9727" y="1340768"/>
            <a:ext cx="5109091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cap="none" spc="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年幼时：得书之难</a:t>
            </a:r>
            <a:endParaRPr lang="zh-CN" altLang="en-US" sz="4800" cap="none" spc="0" dirty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84910" y="2672995"/>
            <a:ext cx="5109091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cap="none" spc="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成年后：求师之艰</a:t>
            </a:r>
            <a:endParaRPr lang="zh-CN" altLang="en-US" sz="4800" cap="none" spc="0" dirty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2138" y="4923422"/>
            <a:ext cx="864096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第一层：叙述幼时求学的情形。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写出了求学的勤和苦。</a:t>
            </a:r>
          </a:p>
        </p:txBody>
      </p:sp>
      <p:sp>
        <p:nvSpPr>
          <p:cNvPr id="16" name="矩形 15"/>
          <p:cNvSpPr/>
          <p:nvPr/>
        </p:nvSpPr>
        <p:spPr>
          <a:xfrm>
            <a:off x="-12138" y="5517232"/>
            <a:ext cx="90486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第二层：叙述成年后求师的情形。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写出了求师之难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和作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                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者求知的渴望和决心。 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837372" y="4301182"/>
            <a:ext cx="7791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本段讲述作者</a:t>
            </a:r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求学</a:t>
            </a:r>
            <a:r>
              <a:rPr lang="zh-CN" altLang="en-US" sz="28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之难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用心之专</a:t>
            </a: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，分为两层：</a:t>
            </a:r>
          </a:p>
        </p:txBody>
      </p:sp>
    </p:spTree>
    <p:extLst>
      <p:ext uri="{BB962C8B-B14F-4D97-AF65-F5344CB8AC3E}">
        <p14:creationId xmlns:p14="http://schemas.microsoft.com/office/powerpoint/2010/main" val="302591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j021909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053" y="675197"/>
            <a:ext cx="875051" cy="87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j021909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055" y="656192"/>
            <a:ext cx="875051" cy="87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166642" y="610681"/>
            <a:ext cx="2797562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dirty="0">
                <a:ln w="11430"/>
                <a:solidFill>
                  <a:schemeClr val="accent6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疏通文意</a:t>
            </a:r>
            <a:r>
              <a:rPr lang="en-US" altLang="zh-CN" sz="4800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 </a:t>
            </a:r>
            <a:endParaRPr lang="zh-CN" altLang="en-US" sz="4800" cap="none" spc="0" dirty="0">
              <a:ln w="11430"/>
              <a:solidFill>
                <a:schemeClr val="accent6">
                  <a:lumMod val="75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" y="1432921"/>
            <a:ext cx="914400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当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余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之从师也，负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箧</a:t>
            </a:r>
            <a:r>
              <a:rPr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qiè</a:t>
            </a:r>
            <a:r>
              <a:rPr lang="en-US" altLang="zh-CN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    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曳</a:t>
            </a:r>
            <a:r>
              <a:rPr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yè</a:t>
            </a:r>
            <a:r>
              <a:rPr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屣</a:t>
            </a:r>
            <a:r>
              <a:rPr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xǐ</a:t>
            </a:r>
            <a:r>
              <a:rPr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行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深山巨谷中，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穷冬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烈风，大雪深数尺，足肤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皲</a:t>
            </a:r>
            <a:r>
              <a:rPr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jūn</a:t>
            </a:r>
            <a:r>
              <a:rPr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裂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而不知。至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舍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，四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支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僵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劲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b="1" dirty="0" err="1">
                <a:solidFill>
                  <a:srgbClr val="0000FF"/>
                </a:solidFill>
              </a:rPr>
              <a:t>jìn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不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能动，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媵</a:t>
            </a:r>
            <a:r>
              <a:rPr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yìng</a:t>
            </a:r>
            <a:r>
              <a:rPr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持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汤    沃</a:t>
            </a:r>
            <a:r>
              <a:rPr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wò</a:t>
            </a:r>
            <a:r>
              <a:rPr lang="en-US" altLang="zh-CN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灌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 以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衾</a:t>
            </a:r>
            <a:r>
              <a:rPr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qīn</a:t>
            </a:r>
            <a:r>
              <a:rPr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拥覆，久而乃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    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寓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逆旅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，主人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日再食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，无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鲜肥滋味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之享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65422" y="220486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箱子</a:t>
            </a:r>
          </a:p>
        </p:txBody>
      </p:sp>
      <p:sp>
        <p:nvSpPr>
          <p:cNvPr id="8" name="矩形 7"/>
          <p:cNvSpPr/>
          <p:nvPr/>
        </p:nvSpPr>
        <p:spPr>
          <a:xfrm>
            <a:off x="6156176" y="219516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拖着鞋子</a:t>
            </a:r>
          </a:p>
        </p:txBody>
      </p:sp>
      <p:sp>
        <p:nvSpPr>
          <p:cNvPr id="9" name="矩形 8"/>
          <p:cNvSpPr/>
          <p:nvPr/>
        </p:nvSpPr>
        <p:spPr>
          <a:xfrm>
            <a:off x="2239650" y="319816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隆冬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6495518" y="3231207"/>
            <a:ext cx="26484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因寒冷干燥而开裂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115616" y="4183359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学舍、书馆</a:t>
            </a: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033593" y="4183359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通“肢”肢体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7204056" y="4187824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服侍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的人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299448" y="5158234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热水</a:t>
            </a: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1163073" y="5129260"/>
            <a:ext cx="21531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通“盥</a:t>
            </a:r>
            <a:r>
              <a:rPr lang="en-US" altLang="zh-CN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4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guàn</a:t>
            </a:r>
            <a:r>
              <a:rPr lang="en-US" altLang="zh-CN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lang="en-US" altLang="zh-CN" sz="24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浇灌</a:t>
            </a:r>
            <a:endParaRPr lang="zh-CN" altLang="en-US" sz="24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3834485" y="5164732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被子</a:t>
            </a:r>
          </a:p>
        </p:txBody>
      </p:sp>
      <p:sp>
        <p:nvSpPr>
          <p:cNvPr id="17" name="Text Box 28"/>
          <p:cNvSpPr txBox="1">
            <a:spLocks noChangeArrowheads="1"/>
          </p:cNvSpPr>
          <p:nvPr/>
        </p:nvSpPr>
        <p:spPr bwMode="auto">
          <a:xfrm>
            <a:off x="6552388" y="5141068"/>
            <a:ext cx="13033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暖和</a:t>
            </a:r>
            <a:r>
              <a:rPr lang="en-US" altLang="zh-CN" sz="24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huo</a:t>
            </a:r>
            <a:endParaRPr lang="en-US" altLang="zh-CN" sz="24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819759" y="5136603"/>
            <a:ext cx="14093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n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作</a:t>
            </a:r>
            <a:r>
              <a:rPr lang="en-US" altLang="zh-CN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v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，住</a:t>
            </a: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089002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旅店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00692" y="6135168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每日两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餐</a:t>
            </a:r>
            <a:endParaRPr lang="en-US" altLang="zh-CN" sz="24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再：两次</a:t>
            </a:r>
            <a:endParaRPr lang="zh-CN" altLang="en-US" sz="24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3994478" y="607896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新鲜肥美味道好</a:t>
            </a:r>
          </a:p>
        </p:txBody>
      </p:sp>
      <p:sp>
        <p:nvSpPr>
          <p:cNvPr id="22" name="矩形 21"/>
          <p:cNvSpPr/>
          <p:nvPr/>
        </p:nvSpPr>
        <p:spPr>
          <a:xfrm>
            <a:off x="561702" y="2277927"/>
            <a:ext cx="8007440" cy="403187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当我从师求学的时候，背着书籍，拖着鞋子，行走在深山大谷里，隆冬刮着凛冽的寒风，踏着几尺深的积雪，脚上的皮肤冻裂了都不知道。到了旅舍，四肢冻僵了不能动弹，服侍的人拿来热水（给我）洗手暖脚，拿被子（给我）盖上，过很久才暖和过来。住在旅店，每天只吃两顿饭，没有新鲜肥美的食物可以享受。</a:t>
            </a:r>
            <a:endParaRPr kumimoji="1" lang="en-US" altLang="zh-CN" sz="32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035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j021909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053" y="675197"/>
            <a:ext cx="875051" cy="87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j021909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055" y="656192"/>
            <a:ext cx="875051" cy="87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166642" y="610681"/>
            <a:ext cx="2797562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dirty="0">
                <a:ln w="11430"/>
                <a:solidFill>
                  <a:schemeClr val="accent6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疏通文意</a:t>
            </a:r>
            <a:r>
              <a:rPr lang="en-US" altLang="zh-CN" sz="4800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 </a:t>
            </a:r>
            <a:endParaRPr lang="zh-CN" altLang="en-US" sz="4800" cap="none" spc="0" dirty="0">
              <a:ln w="11430"/>
              <a:solidFill>
                <a:schemeClr val="accent6">
                  <a:lumMod val="75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" y="1440318"/>
            <a:ext cx="914400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同舍生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皆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被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pī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绮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qǐ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绣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，戴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朱缨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yīng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宝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饰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之帽，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腰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白玉之环，左佩刀，右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备  容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臭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xiù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烨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yè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然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若神人；余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则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缊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yùn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袍敝衣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处其间，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略无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慕艳意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以    中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有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足乐者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，不知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口体之奉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不若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人也。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盖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余之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勤且艰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若此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1613967" y="2316144"/>
            <a:ext cx="3134191" cy="669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穿着华丽的绸缎衣服</a:t>
            </a:r>
            <a:r>
              <a:rPr lang="zh-CN" altLang="en-US" sz="23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300" b="1" dirty="0" smtClean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3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被</a:t>
            </a:r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，同“披”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220883" y="2220260"/>
            <a:ext cx="165942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红色的帽带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7157962" y="2204864"/>
            <a:ext cx="136447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宝石装饰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0" y="3267868"/>
            <a:ext cx="283282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n</a:t>
            </a:r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作</a:t>
            </a:r>
            <a:r>
              <a:rPr lang="en-US" altLang="zh-CN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v</a:t>
            </a:r>
            <a:r>
              <a:rPr lang="zh-CN" altLang="en-US" sz="23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，挂在腰间佩带</a:t>
            </a:r>
            <a:endParaRPr lang="zh-CN" altLang="en-US" sz="23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4573744" y="3241069"/>
            <a:ext cx="796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挂着</a:t>
            </a: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5671050" y="3241069"/>
            <a:ext cx="796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3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香袋</a:t>
            </a:r>
            <a:endParaRPr lang="zh-CN" altLang="en-US" sz="23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52740" y="3232709"/>
            <a:ext cx="224933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光采照人的样子</a:t>
            </a: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2981646" y="4274752"/>
            <a:ext cx="1935145" cy="669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破旧的衣服</a:t>
            </a:r>
          </a:p>
          <a:p>
            <a:pPr algn="ctr">
              <a:lnSpc>
                <a:spcPct val="80000"/>
              </a:lnSpc>
            </a:pPr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缊</a:t>
            </a:r>
            <a:r>
              <a:rPr lang="en-US" altLang="zh-CN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旧絮  敝</a:t>
            </a:r>
            <a:r>
              <a:rPr lang="en-US" altLang="zh-CN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破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6824618" y="4163472"/>
            <a:ext cx="224933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毫无羡慕的意思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-1663" y="5157192"/>
            <a:ext cx="77457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因为</a:t>
            </a: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734175" y="5157192"/>
            <a:ext cx="77457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3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心中</a:t>
            </a:r>
            <a:endParaRPr lang="zh-CN" altLang="en-US" sz="23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1731387" y="5196439"/>
            <a:ext cx="1954381" cy="669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足以快乐的事</a:t>
            </a:r>
          </a:p>
          <a:p>
            <a:pPr algn="ctr">
              <a:lnSpc>
                <a:spcPct val="80000"/>
              </a:lnSpc>
            </a:pPr>
            <a:r>
              <a:rPr lang="en-US" altLang="zh-CN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指读书</a:t>
            </a:r>
            <a:r>
              <a:rPr lang="en-US" altLang="zh-CN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4662589" y="5085159"/>
            <a:ext cx="136447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吃的穿的</a:t>
            </a:r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6332411" y="5127426"/>
            <a:ext cx="106952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3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比不上</a:t>
            </a:r>
            <a:endParaRPr lang="zh-CN" altLang="en-US" sz="23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8074476" y="5229170"/>
            <a:ext cx="1069524" cy="669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表推测</a:t>
            </a:r>
            <a:endParaRPr lang="en-US" altLang="zh-CN" sz="23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大概</a:t>
            </a:r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1736546" y="6167357"/>
            <a:ext cx="195438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3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如此，像这样</a:t>
            </a:r>
          </a:p>
        </p:txBody>
      </p:sp>
      <p:sp>
        <p:nvSpPr>
          <p:cNvPr id="30" name="矩形 29"/>
          <p:cNvSpPr/>
          <p:nvPr/>
        </p:nvSpPr>
        <p:spPr>
          <a:xfrm>
            <a:off x="568279" y="2616895"/>
            <a:ext cx="8007440" cy="353943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同学舍的求学者都穿着锦绣衣服，戴着有红色帽带、饰有珍宝的帽子，腰间挂着白玉环，左边佩戴着刀，右边备有香囊，光彩鲜明，如同神人；我却穿着旧棉袍、破衣服处于他们之间，毫无羡慕的意思。因为心中有足以使自己高兴的事，并不觉得吃穿的享受不如人家。我的勤劳和艰辛大概就是这样。</a:t>
            </a:r>
            <a:endParaRPr kumimoji="1" lang="en-US" altLang="zh-CN" sz="32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846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47166" y="476672"/>
            <a:ext cx="2236511" cy="1261884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第三层</a:t>
            </a:r>
            <a:endParaRPr lang="en-US" altLang="zh-CN" sz="4400" dirty="0" smtClean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3200" dirty="0" smtClean="0">
                <a:ln w="11430"/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写求的艰苦</a:t>
            </a:r>
            <a:endParaRPr lang="zh-CN" altLang="en-US" sz="3200" dirty="0">
              <a:ln w="11430"/>
              <a:solidFill>
                <a:srgbClr val="6600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6976" y="1988840"/>
            <a:ext cx="792088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作者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选取了一个特定情景加以描写。“负箧曳屣，行深山巨谷中。”“负箧曳屣”，背着书箱，拖着鞋子，表明穷苦；“深山巨谷”，表明路途险恶。穷冬、烈风、大雪，分别从季节、环境、气候的特点上着眼。</a:t>
            </a:r>
          </a:p>
        </p:txBody>
      </p:sp>
      <p:sp>
        <p:nvSpPr>
          <p:cNvPr id="6" name="矩形 5"/>
          <p:cNvSpPr/>
          <p:nvPr/>
        </p:nvSpPr>
        <p:spPr>
          <a:xfrm>
            <a:off x="606990" y="4005064"/>
            <a:ext cx="791686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“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足肤皲裂而不知”，“四肢僵劲不能动”，这些又反衬了天气的严寒和行路的凄苦。这是写行，同时写到了衣、食、住，寄居旅舍，穿破旧棉袍，每天只吃两顿饭，没有鲜鱼美肉可供享受。这一切，都表现了一个“苦”字。</a:t>
            </a:r>
          </a:p>
        </p:txBody>
      </p:sp>
    </p:spTree>
    <p:extLst>
      <p:ext uri="{BB962C8B-B14F-4D97-AF65-F5344CB8AC3E}">
        <p14:creationId xmlns:p14="http://schemas.microsoft.com/office/powerpoint/2010/main" val="123295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47166" y="476672"/>
            <a:ext cx="2236511" cy="1261884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第三层</a:t>
            </a:r>
            <a:endParaRPr lang="en-US" altLang="zh-CN" sz="4400" dirty="0" smtClean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3200" dirty="0" smtClean="0">
                <a:ln w="11430"/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写求的艰苦</a:t>
            </a:r>
            <a:endParaRPr lang="zh-CN" altLang="en-US" sz="3200" dirty="0">
              <a:ln w="11430"/>
              <a:solidFill>
                <a:srgbClr val="6600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9258" y="3537595"/>
            <a:ext cx="791859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而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着力写苦，有两个目的：一是对比“同舍生”，那些住在同一旅舍里的富家子弟；一是表现自己“中有足乐者”，也就是内心的乐趣。作者连用这样几个动词，“被”“戴”“腰”“佩”“备”，着力写出富家子弟服饰的华美，勾勒出他们的形象，“烨然若神人”，像神那样光彩艳丽。而 “余则袍敝衣处其间”，一边是服装鲜艳，一边是破衣烂袄</a:t>
            </a:r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6976" y="1844824"/>
            <a:ext cx="792088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作者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选取了一个特定情景加以描写。“负箧曳屣，行深山巨谷中。”“负箧曳屣”，背着书箱，拖着鞋子，表明穷苦；“深山巨谷”，表明路途险恶。穷冬、烈风、大雪，分别从季节、环境、气候的特点上着眼。</a:t>
            </a:r>
          </a:p>
        </p:txBody>
      </p:sp>
    </p:spTree>
    <p:extLst>
      <p:ext uri="{BB962C8B-B14F-4D97-AF65-F5344CB8AC3E}">
        <p14:creationId xmlns:p14="http://schemas.microsoft.com/office/powerpoint/2010/main" val="336522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47166" y="476672"/>
            <a:ext cx="2236511" cy="1261884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第三层</a:t>
            </a:r>
            <a:endParaRPr lang="en-US" altLang="zh-CN" sz="4400" dirty="0" smtClean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3200" dirty="0" smtClean="0">
                <a:ln w="11430"/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写求的艰苦</a:t>
            </a:r>
            <a:endParaRPr lang="zh-CN" altLang="en-US" sz="3200" dirty="0">
              <a:ln w="11430"/>
              <a:solidFill>
                <a:srgbClr val="6600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1997839"/>
            <a:ext cx="7920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这就进一步突出了作者的寒酸相。在经过这样的对比后，作者的笔墨开始转折，进入对精神境界的揭示，“略无慕艳意”，表明他一点也不羡慕，不自惭形秽。那么，他为什么会这样呢？因为“以中有足乐者”，内心有精神安慰和思想寄托，所以他就不会在吃、穿上和别人比较了。接下来作者用“盖余之勤且艰若此”结束这一层，说明这只是一个例子，是一种特定情景，从而用特定来说明一般，概括了许多类似情形。</a:t>
            </a:r>
          </a:p>
        </p:txBody>
      </p:sp>
    </p:spTree>
    <p:extLst>
      <p:ext uri="{BB962C8B-B14F-4D97-AF65-F5344CB8AC3E}">
        <p14:creationId xmlns:p14="http://schemas.microsoft.com/office/powerpoint/2010/main" val="335511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147732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5380672"/>
            <a:ext cx="9144000" cy="147732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1935704" y="908720"/>
            <a:ext cx="527259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600" b="1" cap="none" spc="0" dirty="0" smtClean="0">
                <a:ln w="11430"/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送东阳马生序</a:t>
            </a:r>
            <a:endParaRPr lang="zh-CN" altLang="en-US" sz="6600" b="1" cap="none" spc="0" dirty="0">
              <a:ln w="11430"/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87170" y="1916832"/>
            <a:ext cx="1569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宋濂</a:t>
            </a:r>
            <a:endParaRPr lang="zh-CN" altLang="en-US" sz="5400" b="1" cap="none" spc="0" dirty="0">
              <a:ln w="11430"/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037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j021909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36146"/>
            <a:ext cx="875051" cy="87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j021909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89042"/>
            <a:ext cx="875051" cy="87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241983" y="236146"/>
            <a:ext cx="2646879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理解分析</a:t>
            </a:r>
            <a:endParaRPr lang="zh-CN" altLang="en-US" sz="48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2138" y="1196752"/>
            <a:ext cx="914400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当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余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之从师也，负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箧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4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qiè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曳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4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yè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屣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4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xǐ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行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深山巨谷中，穷冬烈风，大雪深数尺，足肤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皲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4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jūn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裂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而不知。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至舍，四支僵</a:t>
            </a: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劲</a:t>
            </a:r>
            <a:r>
              <a:rPr lang="en-US" altLang="zh-CN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400" b="1" dirty="0" err="1">
                <a:solidFill>
                  <a:srgbClr val="006600"/>
                </a:solidFill>
              </a:rPr>
              <a:t>jìn</a:t>
            </a:r>
            <a:r>
              <a:rPr lang="en-US" altLang="zh-CN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不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能动，</a:t>
            </a: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媵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4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yìng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持汤</a:t>
            </a: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沃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4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wò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灌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，以衾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4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qīn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拥覆，久而乃</a:t>
            </a: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2400" b="1" dirty="0">
                <a:solidFill>
                  <a:srgbClr val="006600"/>
                </a:solidFill>
              </a:rPr>
              <a:t>(</a:t>
            </a:r>
            <a:r>
              <a:rPr lang="en-US" altLang="zh-CN" sz="2400" b="1" dirty="0" err="1">
                <a:solidFill>
                  <a:srgbClr val="006600"/>
                </a:solidFill>
              </a:rPr>
              <a:t>huo</a:t>
            </a:r>
            <a:r>
              <a:rPr lang="en-US" altLang="zh-CN" sz="2400" b="1" dirty="0">
                <a:solidFill>
                  <a:srgbClr val="006600"/>
                </a:solidFill>
              </a:rPr>
              <a:t>)</a:t>
            </a: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寓逆旅，主人日再食，无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鲜肥滋味之享。同舍生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皆</a:t>
            </a: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被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4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pī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绮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4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qǐ</a:t>
            </a:r>
            <a:r>
              <a:rPr lang="en-US" altLang="zh-CN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绣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，戴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朱缨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4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yīng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宝饰之帽，腰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白玉之环，左佩刀，右备容</a:t>
            </a: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臭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4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xiù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，烨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4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yè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然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若神人；余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则</a:t>
            </a: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缊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4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yùn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袍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敝衣处其间，略无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慕艳意</a:t>
            </a: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，以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中有足乐者，不知口体之奉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不若人也。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盖余之</a:t>
            </a:r>
            <a:r>
              <a:rPr lang="en-US" altLang="zh-CN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勤且艰若此。</a:t>
            </a:r>
          </a:p>
        </p:txBody>
      </p:sp>
      <p:sp>
        <p:nvSpPr>
          <p:cNvPr id="7" name="矩形 6"/>
          <p:cNvSpPr/>
          <p:nvPr/>
        </p:nvSpPr>
        <p:spPr>
          <a:xfrm>
            <a:off x="2742189" y="1981582"/>
            <a:ext cx="3570208" cy="1107996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600" dirty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上学之苦</a:t>
            </a:r>
            <a:endParaRPr lang="zh-CN" altLang="en-US" sz="6600" cap="none" spc="0" dirty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-1" y="3893259"/>
            <a:ext cx="913186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第二段，讲述作者求学时道路之艰辛，生活之简朴，得出要勤奋求学的结论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。写了三层意思： </a:t>
            </a:r>
            <a:endParaRPr lang="zh-CN" altLang="en-US" sz="28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33656" y="4735413"/>
            <a:ext cx="846455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一、写从师求教道路的艰辛。</a:t>
            </a:r>
          </a:p>
          <a:p>
            <a:pPr eaLnBrk="1" hangingPunct="1"/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二、叙述生活的简朴，与“同舍生”作比较，说明</a:t>
            </a:r>
            <a:r>
              <a:rPr lang="zh-CN" altLang="en-US" sz="28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作  </a:t>
            </a:r>
            <a:endParaRPr lang="en-US" altLang="zh-CN" sz="2800" b="1" dirty="0" smtClean="0">
              <a:solidFill>
                <a:srgbClr val="660033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28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者</a:t>
            </a:r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一心向学的心情。</a:t>
            </a:r>
          </a:p>
          <a:p>
            <a:pPr eaLnBrk="1" hangingPunct="1"/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三、总括全段，说明学有所成的原因。  </a:t>
            </a:r>
          </a:p>
        </p:txBody>
      </p:sp>
    </p:spTree>
    <p:extLst>
      <p:ext uri="{BB962C8B-B14F-4D97-AF65-F5344CB8AC3E}">
        <p14:creationId xmlns:p14="http://schemas.microsoft.com/office/powerpoint/2010/main" val="225509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41984" y="651644"/>
            <a:ext cx="2646878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cap="none" spc="0" dirty="0" smtClean="0">
                <a:ln w="11430"/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行文思路</a:t>
            </a:r>
            <a:endParaRPr lang="zh-CN" altLang="en-US" sz="4800" cap="none" spc="0" dirty="0">
              <a:ln w="11430"/>
              <a:solidFill>
                <a:srgbClr val="6633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-5112" y="2574171"/>
            <a:ext cx="4032250" cy="4247317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）得书之难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）求师之艰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）上学之苦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en-US" altLang="zh-CN" sz="36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072295" y="2339826"/>
            <a:ext cx="4897437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36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6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作者循循善诱，诚恳真挚，把自己的学习经历和学习态度，介绍给晚辈马生，勉励他勤奋学习，成为德才兼备的人才。</a:t>
            </a:r>
            <a:endParaRPr lang="zh-CN" altLang="en-US" sz="3600" b="1" dirty="0">
              <a:solidFill>
                <a:srgbClr val="CC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右大括号 4"/>
          <p:cNvSpPr/>
          <p:nvPr/>
        </p:nvSpPr>
        <p:spPr>
          <a:xfrm>
            <a:off x="3424223" y="2161481"/>
            <a:ext cx="648072" cy="3744416"/>
          </a:xfrm>
          <a:prstGeom prst="rightBrace">
            <a:avLst>
              <a:gd name="adj1" fmla="val 23214"/>
              <a:gd name="adj2" fmla="val 50000"/>
            </a:avLst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24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 Box 6"/>
          <p:cNvSpPr txBox="1">
            <a:spLocks noChangeArrowheads="1"/>
          </p:cNvSpPr>
          <p:nvPr/>
        </p:nvSpPr>
        <p:spPr bwMode="auto">
          <a:xfrm>
            <a:off x="0" y="2000250"/>
            <a:ext cx="903649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作者在求学过程中遇到了哪些困难？他是如何克服的？（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可引用原文的词语或者句子回答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362719" y="3338307"/>
            <a:ext cx="49685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32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家贫，无从致书以观。”</a:t>
            </a:r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>
            <a:off x="2395537" y="3986211"/>
            <a:ext cx="288925" cy="1170981"/>
          </a:xfrm>
          <a:prstGeom prst="downArrow">
            <a:avLst>
              <a:gd name="adj1" fmla="val 50000"/>
              <a:gd name="adj2" fmla="val 68544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677912" y="4356092"/>
            <a:ext cx="38163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困难一</a:t>
            </a:r>
            <a:endParaRPr lang="zh-CN" altLang="en-US" sz="32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读书的困难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5498438" y="3321497"/>
            <a:ext cx="26308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解决办法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4567720" y="5142904"/>
            <a:ext cx="376128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常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借书于人，手自笔录，天大寒而弗之怠，走送之，因此得以遍观群书。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987824" y="1047273"/>
            <a:ext cx="2646879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cap="none" spc="0" dirty="0" smtClean="0">
                <a:ln w="11430"/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4800" cap="none" spc="0" dirty="0">
              <a:ln w="11430"/>
              <a:solidFill>
                <a:srgbClr val="6600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6303900" y="3923082"/>
            <a:ext cx="288925" cy="1170981"/>
          </a:xfrm>
          <a:prstGeom prst="downArrow">
            <a:avLst>
              <a:gd name="adj1" fmla="val 50000"/>
              <a:gd name="adj2" fmla="val 68544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30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26634" grpId="0"/>
      <p:bldP spid="26635" grpId="0" animBg="1"/>
      <p:bldP spid="26636" grpId="0"/>
      <p:bldP spid="26637" grpId="0"/>
      <p:bldP spid="26639" grpId="0"/>
      <p:bldP spid="12" grpId="0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0" y="2000250"/>
            <a:ext cx="903649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作者在求学过程中遇到了哪些困难？他是如何克服的？（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可引用原文的词语或者句子回答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395288" y="3354182"/>
            <a:ext cx="48247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32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患无硕师名人与游。”</a:t>
            </a:r>
          </a:p>
        </p:txBody>
      </p:sp>
      <p:sp>
        <p:nvSpPr>
          <p:cNvPr id="97287" name="Text Box 7"/>
          <p:cNvSpPr txBox="1">
            <a:spLocks noChangeArrowheads="1"/>
          </p:cNvSpPr>
          <p:nvPr/>
        </p:nvSpPr>
        <p:spPr bwMode="auto">
          <a:xfrm>
            <a:off x="692770" y="4432343"/>
            <a:ext cx="38163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困难二</a:t>
            </a:r>
            <a:endParaRPr lang="zh-CN" altLang="en-US" sz="32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求师的困难</a:t>
            </a:r>
          </a:p>
        </p:txBody>
      </p:sp>
      <p:sp>
        <p:nvSpPr>
          <p:cNvPr id="97288" name="Text Box 8"/>
          <p:cNvSpPr txBox="1">
            <a:spLocks noChangeArrowheads="1"/>
          </p:cNvSpPr>
          <p:nvPr/>
        </p:nvSpPr>
        <p:spPr bwMode="auto">
          <a:xfrm>
            <a:off x="5507830" y="3338307"/>
            <a:ext cx="24479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解决办法</a:t>
            </a:r>
          </a:p>
        </p:txBody>
      </p:sp>
      <p:sp>
        <p:nvSpPr>
          <p:cNvPr id="97290" name="Text Box 10"/>
          <p:cNvSpPr txBox="1">
            <a:spLocks noChangeArrowheads="1"/>
          </p:cNvSpPr>
          <p:nvPr/>
        </p:nvSpPr>
        <p:spPr bwMode="auto">
          <a:xfrm>
            <a:off x="4864831" y="5122872"/>
            <a:ext cx="3455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趋百里外，从师叩问。</a:t>
            </a: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395537" y="3986211"/>
            <a:ext cx="288925" cy="1170981"/>
          </a:xfrm>
          <a:prstGeom prst="downArrow">
            <a:avLst>
              <a:gd name="adj1" fmla="val 50000"/>
              <a:gd name="adj2" fmla="val 68544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6303900" y="3923082"/>
            <a:ext cx="288925" cy="1170981"/>
          </a:xfrm>
          <a:prstGeom prst="downArrow">
            <a:avLst>
              <a:gd name="adj1" fmla="val 50000"/>
              <a:gd name="adj2" fmla="val 68544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87824" y="1047273"/>
            <a:ext cx="2646879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cap="none" spc="0" dirty="0" smtClean="0">
                <a:ln w="11430"/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4800" cap="none" spc="0" dirty="0">
              <a:ln w="11430"/>
              <a:solidFill>
                <a:srgbClr val="660033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697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5" grpId="0"/>
      <p:bldP spid="97287" grpId="0"/>
      <p:bldP spid="97288" grpId="0"/>
      <p:bldP spid="97290" grpId="0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0" y="2000250"/>
            <a:ext cx="903649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作者在求学过程中遇到了哪些困难？他是如何克服的？（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可引用原文的词语或者句子回答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106611" y="5097461"/>
            <a:ext cx="288925" cy="866977"/>
          </a:xfrm>
          <a:prstGeom prst="downArrow">
            <a:avLst>
              <a:gd name="adj1" fmla="val 50000"/>
              <a:gd name="adj2" fmla="val 68544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6424486" y="3481982"/>
            <a:ext cx="288925" cy="1170981"/>
          </a:xfrm>
          <a:prstGeom prst="downArrow">
            <a:avLst>
              <a:gd name="adj1" fmla="val 50000"/>
              <a:gd name="adj2" fmla="val 68544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369020" y="2997200"/>
            <a:ext cx="4635028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负箧曳屣行深山巨谷中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lang="en-US" altLang="zh-CN" sz="2800" b="1" dirty="0" smtClean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足肤皲裂而不知”</a:t>
            </a:r>
          </a:p>
          <a:p>
            <a:pPr eaLnBrk="1" hangingPunct="1"/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“四支僵劲不能动”       </a:t>
            </a:r>
            <a:endParaRPr lang="en-US" altLang="zh-CN" sz="2800" b="1" dirty="0" smtClean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无鲜肥滋味之享”</a:t>
            </a:r>
          </a:p>
          <a:p>
            <a:pPr eaLnBrk="1" hangingPunct="1"/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“缊袍敝衣处其间”    </a:t>
            </a:r>
          </a:p>
        </p:txBody>
      </p:sp>
      <p:sp>
        <p:nvSpPr>
          <p:cNvPr id="98311" name="Text Box 7"/>
          <p:cNvSpPr txBox="1">
            <a:spLocks noChangeArrowheads="1"/>
          </p:cNvSpPr>
          <p:nvPr/>
        </p:nvSpPr>
        <p:spPr bwMode="auto">
          <a:xfrm>
            <a:off x="379384" y="5132248"/>
            <a:ext cx="38163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困难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求学的困难</a:t>
            </a:r>
          </a:p>
        </p:txBody>
      </p:sp>
      <p:sp>
        <p:nvSpPr>
          <p:cNvPr id="98312" name="Text Box 8"/>
          <p:cNvSpPr txBox="1">
            <a:spLocks noChangeArrowheads="1"/>
          </p:cNvSpPr>
          <p:nvPr/>
        </p:nvSpPr>
        <p:spPr bwMode="auto">
          <a:xfrm>
            <a:off x="5653087" y="2997200"/>
            <a:ext cx="24479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解决办法</a:t>
            </a:r>
          </a:p>
        </p:txBody>
      </p:sp>
      <p:sp>
        <p:nvSpPr>
          <p:cNvPr id="98314" name="Text Box 10"/>
          <p:cNvSpPr txBox="1">
            <a:spLocks noChangeArrowheads="1"/>
          </p:cNvSpPr>
          <p:nvPr/>
        </p:nvSpPr>
        <p:spPr bwMode="auto">
          <a:xfrm>
            <a:off x="4643438" y="4652963"/>
            <a:ext cx="424973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以中有足乐者，不知口体之奉不若人也。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43438" y="5523030"/>
            <a:ext cx="43023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精神上的富足，战胜了物质上的贫困。</a:t>
            </a:r>
          </a:p>
        </p:txBody>
      </p:sp>
      <p:sp>
        <p:nvSpPr>
          <p:cNvPr id="16" name="矩形 15"/>
          <p:cNvSpPr/>
          <p:nvPr/>
        </p:nvSpPr>
        <p:spPr>
          <a:xfrm>
            <a:off x="2987824" y="1047273"/>
            <a:ext cx="2646879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cap="none" spc="0" dirty="0" smtClean="0">
                <a:ln w="11430"/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4800" cap="none" spc="0" dirty="0">
              <a:ln w="11430"/>
              <a:solidFill>
                <a:srgbClr val="660033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910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98309" grpId="0"/>
      <p:bldP spid="98311" grpId="0"/>
      <p:bldP spid="98312" grpId="0"/>
      <p:bldP spid="98314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87824" y="1047273"/>
            <a:ext cx="2646879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cap="none" spc="0" dirty="0" smtClean="0">
                <a:ln w="11430"/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4800" cap="none" spc="0" dirty="0">
              <a:ln w="11430"/>
              <a:solidFill>
                <a:srgbClr val="6600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136052"/>
            <a:ext cx="9135440" cy="644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</a:pPr>
            <a:r>
              <a:rPr kumimoji="1"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kumimoji="1"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作者为什么能克服种种困难，而“卒获有所闻”？</a:t>
            </a:r>
          </a:p>
        </p:txBody>
      </p:sp>
      <p:sp>
        <p:nvSpPr>
          <p:cNvPr id="7" name="矩形 6"/>
          <p:cNvSpPr/>
          <p:nvPr/>
        </p:nvSpPr>
        <p:spPr>
          <a:xfrm>
            <a:off x="1691680" y="2780844"/>
            <a:ext cx="6019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依靠精神的力量</a:t>
            </a:r>
            <a:r>
              <a:rPr kumimoji="1"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kumimoji="1"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以中有足乐者。 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3692321"/>
            <a:ext cx="9144000" cy="695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</a:pPr>
            <a:r>
              <a:rPr kumimoji="1"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(3) </a:t>
            </a:r>
            <a:r>
              <a:rPr kumimoji="1"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作者写自己艰苦求学的经历的目的是什么</a:t>
            </a:r>
            <a:r>
              <a:rPr kumimoji="1"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153070" y="4387896"/>
            <a:ext cx="70968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勉励马生勤奋学习，成为德才兼备的人才。 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4995137"/>
            <a:ext cx="9144000" cy="644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</a:pPr>
            <a:r>
              <a:rPr kumimoji="1"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kumimoji="1"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作者为什么要写同舍生的衣饰豪华的情节？</a:t>
            </a:r>
          </a:p>
        </p:txBody>
      </p:sp>
      <p:sp>
        <p:nvSpPr>
          <p:cNvPr id="11" name="矩形 10"/>
          <p:cNvSpPr/>
          <p:nvPr/>
        </p:nvSpPr>
        <p:spPr>
          <a:xfrm>
            <a:off x="659346" y="5733256"/>
            <a:ext cx="8084264" cy="644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通过对比写衬托自己生活的艰苦，突出学习勤奋。</a:t>
            </a:r>
          </a:p>
        </p:txBody>
      </p:sp>
    </p:spTree>
    <p:extLst>
      <p:ext uri="{BB962C8B-B14F-4D97-AF65-F5344CB8AC3E}">
        <p14:creationId xmlns:p14="http://schemas.microsoft.com/office/powerpoint/2010/main" val="138919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87824" y="1047273"/>
            <a:ext cx="2646879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cap="none" spc="0" dirty="0" smtClean="0">
                <a:ln w="11430"/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4800" cap="none" spc="0" dirty="0">
              <a:ln w="11430"/>
              <a:solidFill>
                <a:srgbClr val="6600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37" y="2042844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(5)</a:t>
            </a:r>
            <a:r>
              <a:rPr kumimoji="1"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作者成年求学时对老师是什么态度</a:t>
            </a:r>
            <a:r>
              <a:rPr kumimoji="1"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表现了作者什么样  的品质</a:t>
            </a:r>
            <a:endParaRPr kumimoji="1"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869" y="2996951"/>
            <a:ext cx="898557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态度：毕恭毕敬，不敢出言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kumimoji="1"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余立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侍左右，援疑质理，俯身倾耳以请；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或遇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其叱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8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chì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咄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8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duō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] 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色愈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恭，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礼愈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至，不敢出一言以复；俟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8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sì</a:t>
            </a:r>
            <a:r>
              <a:rPr lang="en-US" altLang="zh-CN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其欣悦，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则又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请焉。</a:t>
            </a:r>
            <a:r>
              <a:rPr kumimoji="1"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，表现了作者谦虚好学的求学态度。</a:t>
            </a:r>
            <a:endParaRPr kumimoji="1"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76" y="4812833"/>
            <a:ext cx="91295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kumimoji="1"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kumimoji="1"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）本文作者勉励马生勤奋学习，并不讲大道理，却直接以自身经历相告，这样写有什么好处？</a:t>
            </a:r>
          </a:p>
        </p:txBody>
      </p:sp>
      <p:sp>
        <p:nvSpPr>
          <p:cNvPr id="9" name="矩形 8"/>
          <p:cNvSpPr/>
          <p:nvPr/>
        </p:nvSpPr>
        <p:spPr>
          <a:xfrm>
            <a:off x="1435371" y="5903893"/>
            <a:ext cx="62646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以自身经历相告，现身说法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，晓</a:t>
            </a:r>
            <a:r>
              <a:rPr kumimoji="1"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之以理，动之以情，态度恳切，易于接受。</a:t>
            </a:r>
          </a:p>
        </p:txBody>
      </p:sp>
    </p:spTree>
    <p:extLst>
      <p:ext uri="{BB962C8B-B14F-4D97-AF65-F5344CB8AC3E}">
        <p14:creationId xmlns:p14="http://schemas.microsoft.com/office/powerpoint/2010/main" val="261369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7362198" y="3512689"/>
            <a:ext cx="100540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善学</a:t>
            </a:r>
          </a:p>
          <a:p>
            <a:r>
              <a:rPr kumimoji="1"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勤学</a:t>
            </a: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2102811" y="1846956"/>
            <a:ext cx="264687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师：辞色严厉</a:t>
            </a:r>
          </a:p>
          <a:p>
            <a:r>
              <a:rPr kumimoji="1"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kumimoji="1"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甚至</a:t>
            </a:r>
            <a:r>
              <a:rPr kumimoji="1"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叱咄</a:t>
            </a: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2147385" y="2924174"/>
            <a:ext cx="223651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生：色愈恭</a:t>
            </a:r>
          </a:p>
          <a:p>
            <a:r>
              <a:rPr kumimoji="1"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kumimoji="1"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礼</a:t>
            </a:r>
            <a:r>
              <a:rPr kumimoji="1"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愈至</a:t>
            </a: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856677" y="2385565"/>
            <a:ext cx="110799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师生</a:t>
            </a:r>
          </a:p>
          <a:p>
            <a:r>
              <a:rPr kumimoji="1"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态度 </a:t>
            </a:r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876674" y="4686299"/>
            <a:ext cx="100540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生活</a:t>
            </a:r>
          </a:p>
          <a:p>
            <a:r>
              <a:rPr kumimoji="1"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情况</a:t>
            </a: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1984493" y="4260849"/>
            <a:ext cx="357020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同舍生：衣饰华美</a:t>
            </a:r>
          </a:p>
          <a:p>
            <a:r>
              <a:rPr kumimoji="1"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kumimoji="1"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饮食</a:t>
            </a:r>
            <a:r>
              <a:rPr kumimoji="1"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鲜肥</a:t>
            </a:r>
          </a:p>
        </p:txBody>
      </p:sp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1998235" y="5338067"/>
            <a:ext cx="357020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作  </a:t>
            </a:r>
            <a:r>
              <a:rPr kumimoji="1"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者</a:t>
            </a:r>
            <a:r>
              <a:rPr kumimoji="1"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：緼袍敝衣</a:t>
            </a:r>
          </a:p>
          <a:p>
            <a:r>
              <a:rPr kumimoji="1"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kumimoji="1"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日</a:t>
            </a:r>
            <a:r>
              <a:rPr kumimoji="1"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仅再食</a:t>
            </a:r>
          </a:p>
        </p:txBody>
      </p:sp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5940680" y="2411659"/>
            <a:ext cx="59503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对</a:t>
            </a:r>
          </a:p>
          <a:p>
            <a:r>
              <a:rPr kumimoji="1" lang="zh-CN" altLang="en-US" sz="32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比</a:t>
            </a:r>
          </a:p>
        </p:txBody>
      </p:sp>
      <p:sp>
        <p:nvSpPr>
          <p:cNvPr id="47117" name="Rectangle 13"/>
          <p:cNvSpPr>
            <a:spLocks noChangeArrowheads="1"/>
          </p:cNvSpPr>
          <p:nvPr/>
        </p:nvSpPr>
        <p:spPr bwMode="auto">
          <a:xfrm>
            <a:off x="5996241" y="4743572"/>
            <a:ext cx="59503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对</a:t>
            </a:r>
          </a:p>
          <a:p>
            <a:r>
              <a:rPr kumimoji="1" lang="zh-CN" altLang="en-US" sz="32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比</a:t>
            </a:r>
          </a:p>
        </p:txBody>
      </p:sp>
      <p:sp>
        <p:nvSpPr>
          <p:cNvPr id="18" name="矩形 17"/>
          <p:cNvSpPr/>
          <p:nvPr/>
        </p:nvSpPr>
        <p:spPr>
          <a:xfrm>
            <a:off x="1684167" y="764703"/>
            <a:ext cx="6340197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写作特点（对比手法）</a:t>
            </a:r>
            <a:endParaRPr lang="zh-CN" altLang="en-US" sz="48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807407" y="1844674"/>
            <a:ext cx="286494" cy="2122934"/>
          </a:xfrm>
          <a:prstGeom prst="leftBrace">
            <a:avLst>
              <a:gd name="adj1" fmla="val 43242"/>
              <a:gd name="adj2" fmla="val 50000"/>
            </a:avLst>
          </a:prstGeom>
          <a:ln w="57150">
            <a:solidFill>
              <a:srgbClr val="CC00FF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 flipH="1">
            <a:off x="5484296" y="1882328"/>
            <a:ext cx="378352" cy="2122934"/>
          </a:xfrm>
          <a:prstGeom prst="leftBrace">
            <a:avLst>
              <a:gd name="adj1" fmla="val 43242"/>
              <a:gd name="adj2" fmla="val 50000"/>
            </a:avLst>
          </a:prstGeom>
          <a:ln w="57150">
            <a:solidFill>
              <a:srgbClr val="CC00FF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左大括号 20"/>
          <p:cNvSpPr/>
          <p:nvPr/>
        </p:nvSpPr>
        <p:spPr>
          <a:xfrm>
            <a:off x="1821426" y="4182937"/>
            <a:ext cx="286494" cy="2122934"/>
          </a:xfrm>
          <a:prstGeom prst="leftBrace">
            <a:avLst>
              <a:gd name="adj1" fmla="val 43242"/>
              <a:gd name="adj2" fmla="val 50000"/>
            </a:avLst>
          </a:prstGeom>
          <a:ln w="57150">
            <a:solidFill>
              <a:srgbClr val="CC00FF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左大括号 21"/>
          <p:cNvSpPr/>
          <p:nvPr/>
        </p:nvSpPr>
        <p:spPr>
          <a:xfrm flipH="1">
            <a:off x="5535490" y="4220714"/>
            <a:ext cx="378352" cy="2122934"/>
          </a:xfrm>
          <a:prstGeom prst="leftBrace">
            <a:avLst>
              <a:gd name="adj1" fmla="val 43242"/>
              <a:gd name="adj2" fmla="val 50000"/>
            </a:avLst>
          </a:prstGeom>
          <a:ln w="57150">
            <a:solidFill>
              <a:srgbClr val="CC00FF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左大括号 22"/>
          <p:cNvSpPr/>
          <p:nvPr/>
        </p:nvSpPr>
        <p:spPr>
          <a:xfrm flipH="1">
            <a:off x="6849550" y="2460606"/>
            <a:ext cx="378352" cy="3200152"/>
          </a:xfrm>
          <a:prstGeom prst="leftBrace">
            <a:avLst>
              <a:gd name="adj1" fmla="val 43242"/>
              <a:gd name="adj2" fmla="val 50000"/>
            </a:avLst>
          </a:prstGeom>
          <a:ln w="57150">
            <a:solidFill>
              <a:srgbClr val="CC00FF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79184" y="2798436"/>
            <a:ext cx="6785631" cy="286232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69875"/>
            <a:r>
              <a:rPr kumimoji="1" lang="zh-CN" altLang="en-US" sz="3600" b="1" dirty="0" smtClean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      通过</a:t>
            </a:r>
            <a:r>
              <a:rPr kumimoji="1" lang="zh-CN" altLang="en-US" sz="36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对比，说明了学习条件的好坏，对学习效果没有决定性的影响。成功的重要因素是求学者的态度：要“勤且艰”，要勤奋</a:t>
            </a:r>
            <a:r>
              <a:rPr kumimoji="1" lang="en-US" altLang="zh-CN" sz="36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kumimoji="1" lang="zh-CN" altLang="en-US" sz="36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要舍得吃苦，要有恒心。</a:t>
            </a:r>
            <a:endParaRPr lang="zh-CN" altLang="en-US" sz="3600" b="1" dirty="0">
              <a:solidFill>
                <a:srgbClr val="FFFF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18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/>
      <p:bldP spid="47109" grpId="0"/>
      <p:bldP spid="47110" grpId="0"/>
      <p:bldP spid="47111" grpId="0"/>
      <p:bldP spid="47112" grpId="0"/>
      <p:bldP spid="47113" grpId="0"/>
      <p:bldP spid="47116" grpId="0"/>
      <p:bldP spid="47117" grpId="0"/>
      <p:bldP spid="18" grpId="0"/>
      <p:bldP spid="2" grpId="0" animBg="1"/>
      <p:bldP spid="20" grpId="0" animBg="1"/>
      <p:bldP spid="21" grpId="0" animBg="1"/>
      <p:bldP spid="22" grpId="0" animBg="1"/>
      <p:bldP spid="23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31840" y="908720"/>
            <a:ext cx="2646879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dirty="0">
                <a:ln w="11430"/>
                <a:solidFill>
                  <a:srgbClr val="990099"/>
                </a:solidFill>
                <a:latin typeface="华文琥珀" pitchFamily="2" charset="-122"/>
                <a:ea typeface="华文琥珀" pitchFamily="2" charset="-122"/>
              </a:rPr>
              <a:t>拓展延伸</a:t>
            </a:r>
            <a:endParaRPr lang="zh-CN" altLang="en-US" sz="4800" cap="none" spc="0" dirty="0">
              <a:ln w="11430"/>
              <a:solidFill>
                <a:srgbClr val="990099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1988840"/>
            <a:ext cx="74888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学完本文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，你认为作者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有哪些精神品质值得我们学习？</a:t>
            </a:r>
          </a:p>
        </p:txBody>
      </p:sp>
      <p:sp>
        <p:nvSpPr>
          <p:cNvPr id="6" name="矩形 5"/>
          <p:cNvSpPr/>
          <p:nvPr/>
        </p:nvSpPr>
        <p:spPr>
          <a:xfrm>
            <a:off x="1295722" y="3284984"/>
            <a:ext cx="69846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、不畏艰苦、刻苦勤奋的求学精神；</a:t>
            </a:r>
          </a:p>
        </p:txBody>
      </p:sp>
      <p:sp>
        <p:nvSpPr>
          <p:cNvPr id="7" name="矩形 6"/>
          <p:cNvSpPr/>
          <p:nvPr/>
        </p:nvSpPr>
        <p:spPr>
          <a:xfrm>
            <a:off x="1295722" y="4037003"/>
            <a:ext cx="66864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、坚守信约（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不敢稍逾约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）、谦虚有礼（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俯身倾耳以请、色愈恭，礼愈至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）的美好品质。</a:t>
            </a:r>
          </a:p>
        </p:txBody>
      </p:sp>
    </p:spTree>
    <p:extLst>
      <p:ext uri="{BB962C8B-B14F-4D97-AF65-F5344CB8AC3E}">
        <p14:creationId xmlns:p14="http://schemas.microsoft.com/office/powerpoint/2010/main" val="104976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283967" y="1662431"/>
            <a:ext cx="4599781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汉朝有个叫孙敬的人，从小勤奋好学，他每天晚上学到深夜，为了避免发困，他用绳子的一头拴柱头发，一头拴在房梁上</a:t>
            </a:r>
            <a:r>
              <a:rPr 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。</a:t>
            </a:r>
            <a:endParaRPr lang="zh-CN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9881" y="554435"/>
            <a:ext cx="696857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6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孙敬悬梁苏秦刺股</a:t>
            </a:r>
            <a:endParaRPr lang="zh-CN" altLang="en-US" sz="6600" b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54" y="1684161"/>
            <a:ext cx="4032014" cy="210488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3930563"/>
            <a:ext cx="65882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战国时，有个名叫苏秦的人，想干一番大事业，便刻苦读书。每当深夜读书时，他总爱打盹。于是</a:t>
            </a:r>
            <a:r>
              <a:rPr lang="zh-CN" altLang="zh-CN" sz="2800" b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，他</a:t>
            </a:r>
            <a:r>
              <a:rPr lang="zh-CN" altLang="zh-CN" sz="2800" b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就在自己打盹的时候，用锥子往大腿上刺一下，以提精神</a:t>
            </a:r>
            <a:r>
              <a:rPr lang="zh-CN" altLang="zh-CN" sz="2800" b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。</a:t>
            </a:r>
            <a:endParaRPr lang="zh-CN" altLang="zh-CN" sz="2800" b="1" dirty="0">
              <a:solidFill>
                <a:srgbClr val="008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948820"/>
            <a:ext cx="2295525" cy="179762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5746446"/>
            <a:ext cx="91620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  <a:sym typeface="宋体" pitchFamily="2" charset="-122"/>
              </a:rPr>
              <a:t>孙敬和苏秦的故事感动了后人</a:t>
            </a:r>
            <a:r>
              <a:rPr lang="zh-CN" altLang="en-US" sz="36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  <a:sym typeface="宋体" pitchFamily="2" charset="-122"/>
              </a:rPr>
              <a:t>。</a:t>
            </a:r>
            <a:r>
              <a:rPr lang="zh-CN" altLang="zh-CN" sz="36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  <a:sym typeface="宋体" pitchFamily="2" charset="-122"/>
              </a:rPr>
              <a:t>人们</a:t>
            </a:r>
            <a:r>
              <a:rPr lang="zh-CN" altLang="zh-CN" sz="36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  <a:sym typeface="宋体" pitchFamily="2" charset="-122"/>
              </a:rPr>
              <a:t>用“</a:t>
            </a:r>
            <a:r>
              <a:rPr lang="zh-CN" altLang="zh-CN" sz="36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  <a:sym typeface="宋体" pitchFamily="2" charset="-122"/>
              </a:rPr>
              <a:t>悬梁刺股</a:t>
            </a:r>
            <a:r>
              <a:rPr lang="zh-CN" altLang="zh-CN" sz="36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  <a:sym typeface="宋体" pitchFamily="2" charset="-122"/>
              </a:rPr>
              <a:t>”来表示刻苦学习的精神。</a:t>
            </a:r>
            <a:endParaRPr lang="zh-CN" altLang="zh-CN" sz="3600" b="1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039" y="-14288"/>
            <a:ext cx="264687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古人勤学故事</a:t>
            </a:r>
            <a:endParaRPr lang="zh-CN" altLang="en-US" sz="3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217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5" grpId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54796" y="1048197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关于宋濂</a:t>
            </a:r>
            <a:endParaRPr lang="zh-CN" altLang="en-US" sz="6000" cap="none" spc="0" dirty="0">
              <a:ln w="11430"/>
              <a:solidFill>
                <a:srgbClr val="6600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66" y="2279723"/>
            <a:ext cx="2708001" cy="413442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prst="cross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321889" y="2279723"/>
            <a:ext cx="5328592" cy="416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宋濂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，字景濂，号潜溪，明朝初期著名文学家，生平著作甚丰，曾主修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元史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与刘基、高启并称为明初诗文三大家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kumimoji="1"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宋濂很受朱元璋器重，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为明代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“开国文臣之首”。</a:t>
            </a:r>
          </a:p>
        </p:txBody>
      </p:sp>
    </p:spTree>
    <p:extLst>
      <p:ext uri="{BB962C8B-B14F-4D97-AF65-F5344CB8AC3E}">
        <p14:creationId xmlns:p14="http://schemas.microsoft.com/office/powerpoint/2010/main" val="8169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915816" y="1556792"/>
            <a:ext cx="604867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囊萤：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我国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晋代有个清贫好学的车胤，从小爱读书，但他家里很穷，点不起灯，于是，他就用很薄的纱布，做了个小口袋，把萤火虫捉来放在里面，晚上便利用闪闪荧光来勤奋读书。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5619" y="3749457"/>
            <a:ext cx="5970962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映雪：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晋代孙康因为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家贫没钱买灯油，晚上不能看书，他觉得非常可惜，白白地浪费光阴。一天外面下起了很大的雪，半夜梦醒，见一丝亮光从窗缝里钻进来，原来是大雪映出来的，他起身对着亮光看起书来。经过他夜夜刻苦努力终于成为饱学之士。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7712" y="429759"/>
            <a:ext cx="696857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6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车胤囊萤孙康映雪</a:t>
            </a:r>
            <a:endParaRPr lang="zh-CN" altLang="en-US" sz="6600" b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06" y="1556792"/>
            <a:ext cx="2802610" cy="224054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867718"/>
            <a:ext cx="3024336" cy="287202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18039" y="-14288"/>
            <a:ext cx="264687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古人勤学故事</a:t>
            </a:r>
            <a:endParaRPr lang="zh-CN" altLang="en-US" sz="3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659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93898" y="781604"/>
            <a:ext cx="61205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6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匡衡：凿壁偷光</a:t>
            </a:r>
            <a:endParaRPr lang="zh-CN" altLang="en-US" sz="6600" b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6333" y="1844824"/>
            <a:ext cx="8736483" cy="4493537"/>
            <a:chOff x="186333" y="2049810"/>
            <a:chExt cx="8736483" cy="4493537"/>
          </a:xfrm>
        </p:grpSpPr>
        <p:sp>
          <p:nvSpPr>
            <p:cNvPr id="9220" name="Text Box 4"/>
            <p:cNvSpPr txBox="1">
              <a:spLocks noChangeArrowheads="1"/>
            </p:cNvSpPr>
            <p:nvPr/>
          </p:nvSpPr>
          <p:spPr bwMode="auto">
            <a:xfrm>
              <a:off x="186333" y="2049810"/>
              <a:ext cx="5868144" cy="3539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008000"/>
                  </a:solidFill>
                  <a:latin typeface="华文楷体" pitchFamily="2" charset="-122"/>
                  <a:ea typeface="华文楷体" pitchFamily="2" charset="-122"/>
                </a:rPr>
                <a:t>匡衡</a:t>
              </a:r>
              <a:r>
                <a:rPr lang="zh-CN" altLang="en-US" sz="2800" b="1" dirty="0">
                  <a:solidFill>
                    <a:srgbClr val="008000"/>
                  </a:solidFill>
                  <a:latin typeface="华文楷体" pitchFamily="2" charset="-122"/>
                  <a:ea typeface="华文楷体" pitchFamily="2" charset="-122"/>
                </a:rPr>
                <a:t>勤奋好学，但家中没有蜡烛照明。邻家有灯烛，但光亮照不到他家，匡衡就把墙壁凿了一个洞引来邻家的烛光，让烛光照在书上来读。同乡有个大户人家不识字，家中却有很多书。匡衡就到他家去做雇工，又不要报酬。主人对这件事感到很奇怪，问他为什么这样，他说</a:t>
              </a:r>
              <a:r>
                <a:rPr lang="zh-CN" altLang="en-US" sz="2800" b="1" dirty="0" smtClean="0">
                  <a:solidFill>
                    <a:srgbClr val="008000"/>
                  </a:solidFill>
                  <a:latin typeface="华文楷体" pitchFamily="2" charset="-122"/>
                  <a:ea typeface="华文楷体" pitchFamily="2" charset="-122"/>
                </a:rPr>
                <a:t>：</a:t>
              </a:r>
              <a:endParaRPr lang="zh-CN" sz="2800" b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4691" y="2060848"/>
              <a:ext cx="2952328" cy="3312368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relaxedInset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186333" y="5589240"/>
              <a:ext cx="873648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008000"/>
                  </a:solidFill>
                  <a:latin typeface="华文楷体" pitchFamily="2" charset="-122"/>
                  <a:ea typeface="华文楷体" pitchFamily="2" charset="-122"/>
                </a:rPr>
                <a:t>“我希望能把主人的书都读一遍。”主人听了，深为感叹，就把书资助给他读，最终成了大学问家。</a:t>
              </a:r>
              <a:endParaRPr lang="zh-CN" altLang="zh-CN" sz="2800" b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8039" y="-14288"/>
            <a:ext cx="264687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古人勤学故事</a:t>
            </a:r>
            <a:endParaRPr lang="zh-CN" altLang="en-US" sz="3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440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493898" y="510961"/>
            <a:ext cx="61205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6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孔子：韦编三绝</a:t>
            </a:r>
            <a:endParaRPr lang="zh-CN" altLang="en-US" sz="6600" b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07904" y="1560822"/>
            <a:ext cx="50405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韦： </a:t>
            </a:r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熟牛皮</a:t>
            </a:r>
            <a:r>
              <a:rPr lang="zh-CN" altLang="en-US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；韦编：用</a:t>
            </a:r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熟牛皮绳把 </a:t>
            </a:r>
            <a:r>
              <a:rPr lang="zh-CN" altLang="en-US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竹简编联起来；三</a:t>
            </a:r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：概数</a:t>
            </a:r>
            <a:r>
              <a:rPr lang="zh-CN" altLang="en-US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，表示多次；绝：断。 孔子为读</a:t>
            </a:r>
            <a:r>
              <a:rPr lang="en-US" altLang="zh-CN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《 </a:t>
            </a:r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周易</a:t>
            </a:r>
            <a:r>
              <a:rPr lang="en-US" altLang="zh-CN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而多次翻断了编联竹简的牛皮带子。比喻</a:t>
            </a:r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读书勤奋。</a:t>
            </a:r>
            <a:endParaRPr lang="en-US" altLang="zh-CN" sz="2800" b="1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72" y="1618957"/>
            <a:ext cx="3518932" cy="21305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1998" y="3749457"/>
            <a:ext cx="88475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        孔子</a:t>
            </a:r>
            <a:r>
              <a:rPr lang="zh-CN" altLang="en-US" sz="2800" b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“晚年喜易”，花了很大的精力，反反复复把《易》全部读了许多遍，又附注了许多内容，不知翻开来又卷回去地阅读了多少遍。通常认为，孔子这样读来读去，把串连竹简的牛皮带子也给磨断了几次，不得不多次换上新的再使用。以此比喻读书勤奋用功。即使读书读到了这样的地步，孔子还谦虚地说：“假如让我多活几年，我就可以完全掌握《易》的文与质</a:t>
            </a:r>
            <a:r>
              <a:rPr lang="zh-CN" altLang="en-US" sz="2800" b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  <a:sym typeface="Tahoma" pitchFamily="34" charset="0"/>
              </a:rPr>
              <a:t>了。”</a:t>
            </a:r>
            <a:endParaRPr lang="zh-CN" altLang="en-US" sz="2800" b="1" dirty="0">
              <a:solidFill>
                <a:srgbClr val="008000"/>
              </a:solidFill>
              <a:latin typeface="华文楷体" pitchFamily="2" charset="-122"/>
              <a:ea typeface="华文楷体" pitchFamily="2" charset="-122"/>
              <a:cs typeface="Tahoma" pitchFamily="34" charset="0"/>
              <a:sym typeface="Tahoma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039" y="-14288"/>
            <a:ext cx="264687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古人勤学故事</a:t>
            </a:r>
            <a:endParaRPr lang="zh-CN" altLang="en-US" sz="3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587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523737" y="499968"/>
            <a:ext cx="61205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6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杨时：程门立雪</a:t>
            </a:r>
            <a:endParaRPr lang="zh-CN" altLang="en-US" sz="6600" b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54358" y="1607964"/>
            <a:ext cx="5080000" cy="2041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sz="2800" b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程门立雪： </a:t>
            </a:r>
            <a:r>
              <a:rPr 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旧指学生恭敬受教。现比喻尊敬师长。比喻求学心切和对有学问长者的尊敬。成语出自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《</a:t>
            </a:r>
            <a:r>
              <a:rPr 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宋史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·</a:t>
            </a:r>
            <a:r>
              <a:rPr 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杨时传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》</a:t>
            </a:r>
            <a:r>
              <a:rPr 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727" y="1607964"/>
            <a:ext cx="3816424" cy="213236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40128" y="3740328"/>
            <a:ext cx="886379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杨时从小就聪明伶俐，四岁入村学习，七岁就能写诗，八岁就能作赋，人称神童。他十五岁时攻读经史，熙宁九年登进士榜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。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</a:rPr>
              <a:t>他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</a:rPr>
              <a:t>40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</a:rPr>
              <a:t>多岁时到洛阳去拜见程颐，当他与另一位同学来到程颐家的时候，天下起了大雪，程颐正在睡午觉，他们就站在门外静静地等候，直到程颐醒来，这时雪已经下了一尺多深，这就是流传至今的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</a:rPr>
              <a:t>"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</a:rPr>
              <a:t>程门立雪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</a:rPr>
              <a:t>"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</a:rPr>
              <a:t>的故事。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</a:rPr>
              <a:t>"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</a:rPr>
              <a:t>程门立雪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</a:rPr>
              <a:t>"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</a:rPr>
              <a:t>的故事即贯穿了对师道的虔诚。</a:t>
            </a:r>
            <a:endParaRPr lang="zh-CN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  <a:cs typeface="Tahoma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039" y="-14288"/>
            <a:ext cx="264687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古人勤学故事</a:t>
            </a:r>
            <a:endParaRPr lang="zh-CN" altLang="en-US" sz="3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870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59271" y="692696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华文琥珀" pitchFamily="2" charset="-122"/>
                <a:ea typeface="华文琥珀" pitchFamily="2" charset="-122"/>
              </a:rPr>
              <a:t>关于</a:t>
            </a:r>
            <a:r>
              <a:rPr lang="zh-CN" altLang="en-US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苦读、勤学</a:t>
            </a:r>
            <a:r>
              <a:rPr lang="zh-CN" altLang="en-US" dirty="0" smtClean="0">
                <a:latin typeface="华文琥珀" pitchFamily="2" charset="-122"/>
                <a:ea typeface="华文琥珀" pitchFamily="2" charset="-122"/>
              </a:rPr>
              <a:t>的名言警句</a:t>
            </a:r>
          </a:p>
        </p:txBody>
      </p:sp>
      <p:sp>
        <p:nvSpPr>
          <p:cNvPr id="2" name="矩形 1"/>
          <p:cNvSpPr/>
          <p:nvPr/>
        </p:nvSpPr>
        <p:spPr>
          <a:xfrm>
            <a:off x="1133971" y="1844824"/>
            <a:ext cx="71755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、勤能补拙是良训，一分辛劳一分才。</a:t>
            </a:r>
          </a:p>
        </p:txBody>
      </p:sp>
      <p:sp>
        <p:nvSpPr>
          <p:cNvPr id="3" name="矩形 2"/>
          <p:cNvSpPr/>
          <p:nvPr/>
        </p:nvSpPr>
        <p:spPr>
          <a:xfrm>
            <a:off x="1103660" y="2594773"/>
            <a:ext cx="7918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66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solidFill>
                  <a:srgbClr val="000066"/>
                </a:solidFill>
                <a:latin typeface="华文楷体" pitchFamily="2" charset="-122"/>
                <a:ea typeface="华文楷体" pitchFamily="2" charset="-122"/>
              </a:rPr>
              <a:t>、书山有路勤为径，学海无涯苦作舟。</a:t>
            </a:r>
          </a:p>
        </p:txBody>
      </p:sp>
      <p:sp>
        <p:nvSpPr>
          <p:cNvPr id="5" name="矩形 4"/>
          <p:cNvSpPr/>
          <p:nvPr/>
        </p:nvSpPr>
        <p:spPr>
          <a:xfrm>
            <a:off x="1088207" y="3311200"/>
            <a:ext cx="7918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、业精于勤荒于嬉，行成于思毁于随。</a:t>
            </a:r>
          </a:p>
        </p:txBody>
      </p:sp>
      <p:sp>
        <p:nvSpPr>
          <p:cNvPr id="6" name="矩形 5"/>
          <p:cNvSpPr/>
          <p:nvPr/>
        </p:nvSpPr>
        <p:spPr>
          <a:xfrm>
            <a:off x="1088207" y="4068203"/>
            <a:ext cx="7918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A5002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>
                <a:solidFill>
                  <a:srgbClr val="A50021"/>
                </a:solidFill>
                <a:latin typeface="华文楷体" pitchFamily="2" charset="-122"/>
                <a:ea typeface="华文楷体" pitchFamily="2" charset="-122"/>
              </a:rPr>
              <a:t>、宝剑锋从磨砺出，梅花香自苦寒来。</a:t>
            </a:r>
          </a:p>
        </p:txBody>
      </p:sp>
      <p:sp>
        <p:nvSpPr>
          <p:cNvPr id="8" name="矩形 7"/>
          <p:cNvSpPr/>
          <p:nvPr/>
        </p:nvSpPr>
        <p:spPr>
          <a:xfrm>
            <a:off x="1089348" y="4797152"/>
            <a:ext cx="71035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5</a:t>
            </a:r>
            <a:r>
              <a:rPr lang="zh-CN" altLang="en-US" sz="3200" b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、</a:t>
            </a:r>
            <a:r>
              <a:rPr lang="zh-CN" altLang="zh-CN" sz="3200" b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非</a:t>
            </a:r>
            <a:r>
              <a:rPr lang="zh-CN" altLang="zh-CN" sz="3200" b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学无以广才，非志无以成学。</a:t>
            </a:r>
            <a:r>
              <a:rPr lang="en-US" altLang="zh-CN" sz="3200" b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  <a:cs typeface="Tahoma" pitchFamily="34" charset="0"/>
                <a:sym typeface="Tahoma" pitchFamily="34" charset="0"/>
              </a:rPr>
              <a:t> 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880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2" grpId="0"/>
      <p:bldP spid="3" grpId="0"/>
      <p:bldP spid="5" grpId="0"/>
      <p:bldP spid="6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1800" y="62068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总结全文</a:t>
            </a:r>
            <a:endParaRPr lang="zh-CN" altLang="en-US" sz="6000" cap="none" spc="0" dirty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624" y="2204863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     通过</a:t>
            </a:r>
            <a:r>
              <a:rPr lang="zh-CN" altLang="en-US" sz="36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本文的阅读，你如何看待学习条件与学习好坏之间的关系？</a:t>
            </a:r>
          </a:p>
        </p:txBody>
      </p:sp>
      <p:sp>
        <p:nvSpPr>
          <p:cNvPr id="8" name="矩形 7"/>
          <p:cNvSpPr/>
          <p:nvPr/>
        </p:nvSpPr>
        <p:spPr>
          <a:xfrm>
            <a:off x="1331640" y="4005064"/>
            <a:ext cx="66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学习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条件的好坏对学习有影响，但不是绝对的。</a:t>
            </a:r>
            <a:r>
              <a:rPr lang="zh-CN" altLang="en-US" sz="32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主观上的勤奋努力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，才是学习取得成功的关键。</a:t>
            </a:r>
          </a:p>
        </p:txBody>
      </p:sp>
    </p:spTree>
    <p:extLst>
      <p:ext uri="{BB962C8B-B14F-4D97-AF65-F5344CB8AC3E}">
        <p14:creationId xmlns:p14="http://schemas.microsoft.com/office/powerpoint/2010/main" val="3766994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771800" y="62068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latin typeface="华文琥珀" pitchFamily="2" charset="-122"/>
                <a:ea typeface="华文琥珀" pitchFamily="2" charset="-122"/>
              </a:rPr>
              <a:t>拓展学习</a:t>
            </a:r>
            <a:endParaRPr lang="zh-CN" altLang="en-US" sz="6000" cap="none" spc="0" dirty="0">
              <a:ln w="11430"/>
              <a:solidFill>
                <a:schemeClr val="tx2">
                  <a:lumMod val="60000"/>
                  <a:lumOff val="40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7725" y="1916832"/>
            <a:ext cx="7236643" cy="4347312"/>
            <a:chOff x="647725" y="1916832"/>
            <a:chExt cx="7236643" cy="4347312"/>
          </a:xfrm>
        </p:grpSpPr>
        <p:pic>
          <p:nvPicPr>
            <p:cNvPr id="9" name="Picture 5" descr="LSR0005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725" y="3391400"/>
              <a:ext cx="3996283" cy="287274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39700" prst="cross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WordArt 7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669135" y="3429000"/>
              <a:ext cx="3097212" cy="957262"/>
            </a:xfrm>
            <a:prstGeom prst="rect">
              <a:avLst/>
            </a:prstGeom>
          </p:spPr>
          <p:txBody>
            <a:bodyPr wrap="none" fromWordArt="1">
              <a:prstTxWarp prst="textDoubleWave1">
                <a:avLst>
                  <a:gd name="adj1" fmla="val 6500"/>
                  <a:gd name="adj2" fmla="val 0"/>
                </a:avLst>
              </a:prstTxWarp>
            </a:bodyPr>
            <a:lstStyle/>
            <a:p>
              <a:pPr algn="ctr"/>
              <a:r>
                <a:rPr lang="zh-CN" altLang="en-US" sz="3600" b="1" kern="10" spc="-360" dirty="0">
                  <a:ln w="12700">
                    <a:solidFill>
                      <a:srgbClr val="000099"/>
                    </a:solidFill>
                    <a:round/>
                    <a:headEnd/>
                    <a:tailEnd/>
                  </a:ln>
                  <a:solidFill>
                    <a:srgbClr val="33CCFF"/>
                  </a:solidFill>
                  <a:effectLst>
                    <a:outerShdw dist="125724" dir="18900000" algn="ctr" rotWithShape="0">
                      <a:srgbClr val="000099"/>
                    </a:outerShdw>
                  </a:effectLst>
                  <a:latin typeface="华文琥珀" pitchFamily="2" charset="-122"/>
                  <a:ea typeface="华文琥珀" pitchFamily="2" charset="-122"/>
                </a:rPr>
                <a:t>读后感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259632" y="1916832"/>
              <a:ext cx="662473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0000FF"/>
                  </a:solidFill>
                  <a:latin typeface="华文新魏" pitchFamily="2" charset="-122"/>
                  <a:ea typeface="华文新魏" pitchFamily="2" charset="-122"/>
                </a:rPr>
                <a:t>        选择一个角度，谈谈读了这篇文章的感受</a:t>
              </a:r>
              <a:endParaRPr lang="zh-CN" altLang="en-US" sz="36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501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950180" y="476672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600" dirty="0">
                <a:latin typeface="华文琥珀" pitchFamily="2" charset="-122"/>
                <a:ea typeface="华文琥珀" pitchFamily="2" charset="-122"/>
              </a:rPr>
              <a:t>读</a:t>
            </a:r>
            <a:r>
              <a:rPr lang="en-US" altLang="zh-CN" sz="3600" dirty="0">
                <a:latin typeface="华文琥珀" pitchFamily="2" charset="-122"/>
                <a:ea typeface="华文琥珀" pitchFamily="2" charset="-122"/>
              </a:rPr>
              <a:t>《</a:t>
            </a:r>
            <a:r>
              <a:rPr lang="zh-CN" altLang="en-US" sz="3600" dirty="0">
                <a:latin typeface="华文琥珀" pitchFamily="2" charset="-122"/>
                <a:ea typeface="华文琥珀" pitchFamily="2" charset="-122"/>
              </a:rPr>
              <a:t>送东阳马生序</a:t>
            </a:r>
            <a:r>
              <a:rPr lang="en-US" altLang="zh-CN" sz="3600" dirty="0">
                <a:latin typeface="华文琥珀" pitchFamily="2" charset="-122"/>
                <a:ea typeface="华文琥珀" pitchFamily="2" charset="-122"/>
              </a:rPr>
              <a:t>》</a:t>
            </a:r>
            <a:r>
              <a:rPr lang="zh-CN" altLang="en-US" sz="3600" dirty="0">
                <a:latin typeface="华文琥珀" pitchFamily="2" charset="-122"/>
                <a:ea typeface="华文琥珀" pitchFamily="2" charset="-122"/>
              </a:rPr>
              <a:t>有感</a:t>
            </a:r>
            <a:endParaRPr lang="zh-CN" altLang="en-US" sz="3600" dirty="0">
              <a:latin typeface="华文琥珀" pitchFamily="2" charset="-122"/>
              <a:ea typeface="华文琥珀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1087577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前天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学了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送东阳马生序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这篇文章后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我想了很多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作者宋濂是明初的散文家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他被誉为”开国文臣之首”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可谁想到这样一个伟人背后却有那么多的心酸事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年轻的他为了求学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不惜在冬天雪地里穿着破鞋去上门请教老师 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为了能学到知识他面对老师的责骂却是“礼愈至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色愈恭”，满腹经论让他觉得自己很富有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他不与别的富家子弟比吃穿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只想多学知识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这是怎样的一种境界啊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!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而后文所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说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的“太学生”不是与现在的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我们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一样吗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?</a:t>
            </a:r>
          </a:p>
          <a:p>
            <a:pPr>
              <a:defRPr/>
            </a:pP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我们从小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出生在父母的呵护中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像一朵温室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之</a:t>
            </a:r>
            <a:endParaRPr lang="zh-CN" altLang="en-US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956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123003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花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不用担心衣、食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、住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、行，照理来说我们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比宋濂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幸运得多了，我们更应该好好读书，有远大的抱负，但像宋濂一样能干出一番事业的人又有多少呢？大多数的学生整天只和别人比吃，穿，对于自己的成绩却不屑一顾，每逢考试都只想多抄几道题目，却不肯自己好好用功，可悲呀！父母养育了我们这么多年，含辛茹苦，只希望儿女都能成龙成凤，出人头地，可是反而弄巧成拙，这能怪谁，只能怪我们自己，光口头说说长大想要一份好的工作，能出人头地，可是做的却与说的相反。天上不会掉下黄金的，一切只能靠我们自己。</a:t>
            </a:r>
          </a:p>
        </p:txBody>
      </p:sp>
      <p:sp>
        <p:nvSpPr>
          <p:cNvPr id="10" name="矩形 9"/>
          <p:cNvSpPr/>
          <p:nvPr/>
        </p:nvSpPr>
        <p:spPr>
          <a:xfrm>
            <a:off x="1950180" y="476672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600" dirty="0">
                <a:latin typeface="华文琥珀" pitchFamily="2" charset="-122"/>
                <a:ea typeface="华文琥珀" pitchFamily="2" charset="-122"/>
              </a:rPr>
              <a:t>读</a:t>
            </a:r>
            <a:r>
              <a:rPr lang="en-US" altLang="zh-CN" sz="3600" dirty="0">
                <a:latin typeface="华文琥珀" pitchFamily="2" charset="-122"/>
                <a:ea typeface="华文琥珀" pitchFamily="2" charset="-122"/>
              </a:rPr>
              <a:t>《</a:t>
            </a:r>
            <a:r>
              <a:rPr lang="zh-CN" altLang="en-US" sz="3600" dirty="0">
                <a:latin typeface="华文琥珀" pitchFamily="2" charset="-122"/>
                <a:ea typeface="华文琥珀" pitchFamily="2" charset="-122"/>
              </a:rPr>
              <a:t>送东阳马生序</a:t>
            </a:r>
            <a:r>
              <a:rPr lang="en-US" altLang="zh-CN" sz="3600" dirty="0">
                <a:latin typeface="华文琥珀" pitchFamily="2" charset="-122"/>
                <a:ea typeface="华文琥珀" pitchFamily="2" charset="-122"/>
              </a:rPr>
              <a:t>》</a:t>
            </a:r>
            <a:r>
              <a:rPr lang="zh-CN" altLang="en-US" sz="3600" dirty="0">
                <a:latin typeface="华文琥珀" pitchFamily="2" charset="-122"/>
                <a:ea typeface="华文琥珀" pitchFamily="2" charset="-122"/>
              </a:rPr>
              <a:t>有感</a:t>
            </a:r>
            <a:endParaRPr lang="zh-CN" altLang="en-US" sz="3600" dirty="0">
              <a:latin typeface="华文琥珀" pitchFamily="2" charset="-122"/>
              <a:ea typeface="华文琥珀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31895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34900"/>
            <a:ext cx="6972657" cy="1052914"/>
            <a:chOff x="0" y="34900"/>
            <a:chExt cx="6972657" cy="1052914"/>
          </a:xfrm>
        </p:grpSpPr>
        <p:sp>
          <p:nvSpPr>
            <p:cNvPr id="2" name="矩形 1"/>
            <p:cNvSpPr/>
            <p:nvPr/>
          </p:nvSpPr>
          <p:spPr>
            <a:xfrm>
              <a:off x="0" y="564594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66FF33"/>
                  </a:solidFill>
                  <a:latin typeface="华文楷体" pitchFamily="2" charset="-122"/>
                  <a:ea typeface="华文楷体" pitchFamily="2" charset="-122"/>
                </a:rPr>
                <a:t>词类活用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2171343" y="34900"/>
              <a:ext cx="4801314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zh-CN" altLang="en-US" sz="6000" cap="none" spc="0" dirty="0" smtClean="0">
                  <a:ln w="11430"/>
                  <a:solidFill>
                    <a:srgbClr val="FFFF00"/>
                  </a:solidFill>
                  <a:latin typeface="华文琥珀" pitchFamily="2" charset="-122"/>
                  <a:ea typeface="华文琥珀" pitchFamily="2" charset="-122"/>
                </a:rPr>
                <a:t>文言知识积累</a:t>
              </a:r>
              <a:endParaRPr lang="zh-CN" altLang="en-US" sz="6000" cap="none" spc="0" dirty="0">
                <a:ln w="11430"/>
                <a:solidFill>
                  <a:srgbClr val="FFFF00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377782" y="160237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腰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白玉之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环：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72310" y="1602378"/>
            <a:ext cx="41264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n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作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v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，挂在腰间，佩戴。</a:t>
            </a:r>
          </a:p>
        </p:txBody>
      </p:sp>
      <p:sp>
        <p:nvSpPr>
          <p:cNvPr id="6" name="矩形 5"/>
          <p:cNvSpPr/>
          <p:nvPr/>
        </p:nvSpPr>
        <p:spPr>
          <a:xfrm>
            <a:off x="1754114" y="235394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手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自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笔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录：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43469" y="2353942"/>
            <a:ext cx="34931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笔：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n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作状语，用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笔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45355" y="2353942"/>
            <a:ext cx="26901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手：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n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作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v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，动手</a:t>
            </a:r>
          </a:p>
        </p:txBody>
      </p:sp>
      <p:sp>
        <p:nvSpPr>
          <p:cNvPr id="11" name="矩形 10"/>
          <p:cNvSpPr/>
          <p:nvPr/>
        </p:nvSpPr>
        <p:spPr>
          <a:xfrm>
            <a:off x="678160" y="306184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戴朱缨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宝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饰之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帽：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31622" y="3061848"/>
            <a:ext cx="28809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n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作状语，用珠宝</a:t>
            </a:r>
          </a:p>
        </p:txBody>
      </p:sp>
      <p:sp>
        <p:nvSpPr>
          <p:cNvPr id="13" name="矩形 12"/>
          <p:cNvSpPr/>
          <p:nvPr/>
        </p:nvSpPr>
        <p:spPr>
          <a:xfrm>
            <a:off x="1362699" y="386104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主人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日再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食：</a:t>
            </a:r>
          </a:p>
        </p:txBody>
      </p:sp>
      <p:sp>
        <p:nvSpPr>
          <p:cNvPr id="14" name="矩形 13"/>
          <p:cNvSpPr/>
          <p:nvPr/>
        </p:nvSpPr>
        <p:spPr>
          <a:xfrm>
            <a:off x="3443470" y="3861048"/>
            <a:ext cx="4523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日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n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作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状语，每天；</a:t>
            </a:r>
          </a:p>
        </p:txBody>
      </p:sp>
      <p:sp>
        <p:nvSpPr>
          <p:cNvPr id="15" name="矩形 14"/>
          <p:cNvSpPr/>
          <p:nvPr/>
        </p:nvSpPr>
        <p:spPr>
          <a:xfrm>
            <a:off x="6677119" y="386104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再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：指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两次。</a:t>
            </a:r>
          </a:p>
        </p:txBody>
      </p:sp>
      <p:sp>
        <p:nvSpPr>
          <p:cNvPr id="16" name="矩形 15"/>
          <p:cNvSpPr/>
          <p:nvPr/>
        </p:nvSpPr>
        <p:spPr>
          <a:xfrm>
            <a:off x="2080844" y="458326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寓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逆旅：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28848" y="4581128"/>
            <a:ext cx="19720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n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作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v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，寄住</a:t>
            </a:r>
          </a:p>
        </p:txBody>
      </p:sp>
      <p:sp>
        <p:nvSpPr>
          <p:cNvPr id="20" name="矩形 19"/>
          <p:cNvSpPr/>
          <p:nvPr/>
        </p:nvSpPr>
        <p:spPr>
          <a:xfrm>
            <a:off x="654742" y="527824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无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鲜肥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滋味之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享：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31622" y="5278248"/>
            <a:ext cx="4007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adj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作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n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，新鲜肥美的食物</a:t>
            </a:r>
          </a:p>
        </p:txBody>
      </p:sp>
      <p:sp>
        <p:nvSpPr>
          <p:cNvPr id="22" name="矩形 21"/>
          <p:cNvSpPr/>
          <p:nvPr/>
        </p:nvSpPr>
        <p:spPr>
          <a:xfrm>
            <a:off x="-11327" y="594928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余则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缊袍敝衣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处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其间：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28848" y="5949280"/>
            <a:ext cx="37673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n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作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v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，穿着破旧的衣服</a:t>
            </a:r>
          </a:p>
        </p:txBody>
      </p:sp>
    </p:spTree>
    <p:extLst>
      <p:ext uri="{BB962C8B-B14F-4D97-AF65-F5344CB8AC3E}">
        <p14:creationId xmlns:p14="http://schemas.microsoft.com/office/powerpoint/2010/main" val="3624167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55776" y="468411"/>
            <a:ext cx="3647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关于“序”</a:t>
            </a:r>
            <a:endParaRPr lang="zh-CN" altLang="en-US" sz="54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7624" y="1916832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序</a:t>
            </a:r>
            <a:r>
              <a:rPr kumimoji="1"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，文体名。</a:t>
            </a:r>
            <a:r>
              <a:rPr kumimoji="1"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本文是一篇</a:t>
            </a:r>
            <a:r>
              <a:rPr kumimoji="1"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赠序</a:t>
            </a:r>
            <a:r>
              <a:rPr kumimoji="1"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，其中的“序”，并非“序言”，而是“赠言”的意思。</a:t>
            </a:r>
          </a:p>
          <a:p>
            <a:r>
              <a:rPr kumimoji="1"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作为</a:t>
            </a:r>
            <a:r>
              <a:rPr kumimoji="1"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文章的体裁，序有书序和赠序之分。</a:t>
            </a:r>
          </a:p>
          <a:p>
            <a:r>
              <a:rPr kumimoji="1" lang="zh-CN" altLang="en-US" sz="32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kumimoji="1" lang="zh-CN" altLang="en-US" sz="32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kumimoji="1"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书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序</a:t>
            </a:r>
            <a:r>
              <a:rPr kumimoji="1"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kumimoji="1"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即</a:t>
            </a:r>
            <a:r>
              <a:rPr kumimoji="1"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序言，</a:t>
            </a:r>
            <a:r>
              <a:rPr kumimoji="1"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相当于前言后记。</a:t>
            </a:r>
            <a:r>
              <a:rPr kumimoji="1"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赠序</a:t>
            </a:r>
            <a:r>
              <a:rPr kumimoji="1"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多为推重、赞许或勉励之辞。它与书序的性质不同，为文人之间的</a:t>
            </a:r>
            <a:r>
              <a:rPr kumimoji="1"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赠言</a:t>
            </a:r>
            <a:r>
              <a:rPr kumimoji="1" lang="zh-CN" altLang="en-US" sz="3200" b="1" dirty="0">
                <a:latin typeface="华文楷体" pitchFamily="2" charset="-122"/>
                <a:ea typeface="华文楷体" pitchFamily="2" charset="-122"/>
              </a:rPr>
              <a:t>，</a:t>
            </a:r>
            <a:r>
              <a:rPr kumimoji="1"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相当于议论性散文。本文即属此类。 </a:t>
            </a:r>
          </a:p>
        </p:txBody>
      </p:sp>
      <p:pic>
        <p:nvPicPr>
          <p:cNvPr id="7" name="Picture 18" descr="007248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47650"/>
            <a:ext cx="1366996" cy="1139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364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0" y="34900"/>
            <a:ext cx="6972657" cy="1052914"/>
            <a:chOff x="0" y="34900"/>
            <a:chExt cx="6972657" cy="1052914"/>
          </a:xfrm>
        </p:grpSpPr>
        <p:sp>
          <p:nvSpPr>
            <p:cNvPr id="6" name="矩形 5"/>
            <p:cNvSpPr/>
            <p:nvPr/>
          </p:nvSpPr>
          <p:spPr>
            <a:xfrm>
              <a:off x="0" y="564594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66FF33"/>
                  </a:solidFill>
                  <a:latin typeface="华文楷体" pitchFamily="2" charset="-122"/>
                  <a:ea typeface="华文楷体" pitchFamily="2" charset="-122"/>
                </a:rPr>
                <a:t>古今异义</a:t>
              </a:r>
              <a:endParaRPr lang="zh-CN" altLang="en-US" sz="2800" b="1" dirty="0">
                <a:solidFill>
                  <a:srgbClr val="66FF33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171343" y="34900"/>
              <a:ext cx="4801314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zh-CN" altLang="en-US" sz="6000" cap="none" spc="0" dirty="0" smtClean="0">
                  <a:ln w="11430"/>
                  <a:solidFill>
                    <a:srgbClr val="FFFF00"/>
                  </a:solidFill>
                  <a:latin typeface="华文琥珀" pitchFamily="2" charset="-122"/>
                  <a:ea typeface="华文琥珀" pitchFamily="2" charset="-122"/>
                </a:rPr>
                <a:t>文言知识积累</a:t>
              </a:r>
              <a:endParaRPr lang="zh-CN" altLang="en-US" sz="6000" cap="none" spc="0" dirty="0">
                <a:ln w="11430"/>
                <a:solidFill>
                  <a:srgbClr val="FFFF00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96103" y="1698298"/>
            <a:ext cx="126188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余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幼时</a:t>
            </a:r>
            <a:endParaRPr lang="en-US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即嗜学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378745" y="1529343"/>
            <a:ext cx="1418490" cy="1292018"/>
            <a:chOff x="1378745" y="1529343"/>
            <a:chExt cx="1418490" cy="1292018"/>
          </a:xfrm>
        </p:grpSpPr>
        <p:sp>
          <p:nvSpPr>
            <p:cNvPr id="4" name="左大括号 3"/>
            <p:cNvSpPr/>
            <p:nvPr/>
          </p:nvSpPr>
          <p:spPr>
            <a:xfrm>
              <a:off x="1378745" y="1529343"/>
              <a:ext cx="384944" cy="1292018"/>
            </a:xfrm>
            <a:prstGeom prst="leftBrace">
              <a:avLst>
                <a:gd name="adj1" fmla="val 27656"/>
                <a:gd name="adj2" fmla="val 50000"/>
              </a:avLst>
            </a:prstGeom>
            <a:ln w="5715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535250" y="1551264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古义：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535351" y="2298140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今义：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589486" y="155126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我</a:t>
            </a:r>
          </a:p>
        </p:txBody>
      </p:sp>
      <p:sp>
        <p:nvSpPr>
          <p:cNvPr id="11" name="矩形 10"/>
          <p:cNvSpPr/>
          <p:nvPr/>
        </p:nvSpPr>
        <p:spPr>
          <a:xfrm>
            <a:off x="2550886" y="228277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剩下，余下</a:t>
            </a:r>
          </a:p>
        </p:txBody>
      </p:sp>
      <p:sp>
        <p:nvSpPr>
          <p:cNvPr id="12" name="矩形 11"/>
          <p:cNvSpPr/>
          <p:nvPr/>
        </p:nvSpPr>
        <p:spPr>
          <a:xfrm>
            <a:off x="4649389" y="190241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走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送之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911273" y="1518011"/>
            <a:ext cx="1418490" cy="1292018"/>
            <a:chOff x="5751395" y="1518011"/>
            <a:chExt cx="1418490" cy="1292018"/>
          </a:xfrm>
        </p:grpSpPr>
        <p:sp>
          <p:nvSpPr>
            <p:cNvPr id="13" name="左大括号 12"/>
            <p:cNvSpPr/>
            <p:nvPr/>
          </p:nvSpPr>
          <p:spPr>
            <a:xfrm>
              <a:off x="5751395" y="1518011"/>
              <a:ext cx="384944" cy="1292018"/>
            </a:xfrm>
            <a:prstGeom prst="leftBrace">
              <a:avLst>
                <a:gd name="adj1" fmla="val 27656"/>
                <a:gd name="adj2" fmla="val 50000"/>
              </a:avLst>
            </a:prstGeom>
            <a:ln w="5715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907900" y="1539932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古义：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908001" y="2286808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今义：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7144700" y="153993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跑</a:t>
            </a:r>
          </a:p>
        </p:txBody>
      </p:sp>
      <p:sp>
        <p:nvSpPr>
          <p:cNvPr id="17" name="矩形 16"/>
          <p:cNvSpPr/>
          <p:nvPr/>
        </p:nvSpPr>
        <p:spPr>
          <a:xfrm>
            <a:off x="7144700" y="229814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行走，走路</a:t>
            </a:r>
          </a:p>
        </p:txBody>
      </p:sp>
      <p:sp>
        <p:nvSpPr>
          <p:cNvPr id="18" name="矩形 17"/>
          <p:cNvSpPr/>
          <p:nvPr/>
        </p:nvSpPr>
        <p:spPr>
          <a:xfrm>
            <a:off x="-32211" y="3535100"/>
            <a:ext cx="16209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以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人多</a:t>
            </a:r>
            <a:endParaRPr lang="en-US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以书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假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余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396173" y="3366145"/>
            <a:ext cx="1418490" cy="1292018"/>
            <a:chOff x="1378644" y="3001886"/>
            <a:chExt cx="1418490" cy="1292018"/>
          </a:xfrm>
        </p:grpSpPr>
        <p:sp>
          <p:nvSpPr>
            <p:cNvPr id="19" name="左大括号 18"/>
            <p:cNvSpPr/>
            <p:nvPr/>
          </p:nvSpPr>
          <p:spPr>
            <a:xfrm>
              <a:off x="1378644" y="3001886"/>
              <a:ext cx="384944" cy="1292018"/>
            </a:xfrm>
            <a:prstGeom prst="leftBrace">
              <a:avLst>
                <a:gd name="adj1" fmla="val 27656"/>
                <a:gd name="adj2" fmla="val 50000"/>
              </a:avLst>
            </a:prstGeom>
            <a:ln w="5715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535149" y="3023807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古义：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535250" y="3770683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今义：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599297" y="338806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这</a:t>
            </a:r>
          </a:p>
        </p:txBody>
      </p:sp>
      <p:sp>
        <p:nvSpPr>
          <p:cNvPr id="26" name="矩形 25"/>
          <p:cNvSpPr/>
          <p:nvPr/>
        </p:nvSpPr>
        <p:spPr>
          <a:xfrm>
            <a:off x="2595874" y="413923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判断动词，是</a:t>
            </a:r>
          </a:p>
        </p:txBody>
      </p:sp>
      <p:sp>
        <p:nvSpPr>
          <p:cNvPr id="27" name="矩形 26"/>
          <p:cNvSpPr/>
          <p:nvPr/>
        </p:nvSpPr>
        <p:spPr>
          <a:xfrm>
            <a:off x="2607015" y="37699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借</a:t>
            </a:r>
          </a:p>
        </p:txBody>
      </p:sp>
      <p:sp>
        <p:nvSpPr>
          <p:cNvPr id="28" name="矩形 27"/>
          <p:cNvSpPr/>
          <p:nvPr/>
        </p:nvSpPr>
        <p:spPr>
          <a:xfrm>
            <a:off x="2568415" y="448920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与真相对</a:t>
            </a:r>
          </a:p>
        </p:txBody>
      </p:sp>
      <p:sp>
        <p:nvSpPr>
          <p:cNvPr id="29" name="矩形 28"/>
          <p:cNvSpPr/>
          <p:nvPr/>
        </p:nvSpPr>
        <p:spPr>
          <a:xfrm>
            <a:off x="4666918" y="3455748"/>
            <a:ext cx="126188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益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慕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圣</a:t>
            </a:r>
            <a:endParaRPr lang="en-US" altLang="zh-CN" sz="28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贤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之道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5887689" y="3286792"/>
            <a:ext cx="1418490" cy="1292018"/>
            <a:chOff x="5751395" y="1518011"/>
            <a:chExt cx="1418490" cy="1292018"/>
          </a:xfrm>
        </p:grpSpPr>
        <p:sp>
          <p:nvSpPr>
            <p:cNvPr id="31" name="左大括号 30"/>
            <p:cNvSpPr/>
            <p:nvPr/>
          </p:nvSpPr>
          <p:spPr>
            <a:xfrm>
              <a:off x="5751395" y="1518011"/>
              <a:ext cx="384944" cy="1292018"/>
            </a:xfrm>
            <a:prstGeom prst="leftBrace">
              <a:avLst>
                <a:gd name="adj1" fmla="val 27656"/>
                <a:gd name="adj2" fmla="val 50000"/>
              </a:avLst>
            </a:prstGeom>
            <a:ln w="5715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907900" y="1539932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古义：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908001" y="2286808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今义：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7135010" y="327003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更加</a:t>
            </a:r>
          </a:p>
        </p:txBody>
      </p:sp>
      <p:sp>
        <p:nvSpPr>
          <p:cNvPr id="35" name="矩形 34"/>
          <p:cNvSpPr/>
          <p:nvPr/>
        </p:nvSpPr>
        <p:spPr>
          <a:xfrm>
            <a:off x="7162229" y="40455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好处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435147" y="5159255"/>
            <a:ext cx="1418490" cy="1292018"/>
            <a:chOff x="1378644" y="3001886"/>
            <a:chExt cx="1418490" cy="1292018"/>
          </a:xfrm>
        </p:grpSpPr>
        <p:sp>
          <p:nvSpPr>
            <p:cNvPr id="37" name="左大括号 36"/>
            <p:cNvSpPr/>
            <p:nvPr/>
          </p:nvSpPr>
          <p:spPr>
            <a:xfrm>
              <a:off x="1378644" y="3001886"/>
              <a:ext cx="384944" cy="1292018"/>
            </a:xfrm>
            <a:prstGeom prst="leftBrace">
              <a:avLst>
                <a:gd name="adj1" fmla="val 27656"/>
                <a:gd name="adj2" fmla="val 50000"/>
              </a:avLst>
            </a:prstGeom>
            <a:ln w="5715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535149" y="3023807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古义：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535250" y="3770683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今义：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16861" y="5328210"/>
            <a:ext cx="126188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尝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趋</a:t>
            </a:r>
            <a:endParaRPr lang="en-US" altLang="zh-CN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百里外</a:t>
            </a:r>
          </a:p>
        </p:txBody>
      </p:sp>
      <p:sp>
        <p:nvSpPr>
          <p:cNvPr id="41" name="矩形 40"/>
          <p:cNvSpPr/>
          <p:nvPr/>
        </p:nvSpPr>
        <p:spPr>
          <a:xfrm>
            <a:off x="2550886" y="518117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奔赴</a:t>
            </a:r>
          </a:p>
        </p:txBody>
      </p:sp>
      <p:sp>
        <p:nvSpPr>
          <p:cNvPr id="42" name="矩形 41"/>
          <p:cNvSpPr/>
          <p:nvPr/>
        </p:nvSpPr>
        <p:spPr>
          <a:xfrm>
            <a:off x="2607015" y="59280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趋势</a:t>
            </a:r>
            <a:endParaRPr lang="zh-CN" altLang="en-US" sz="2800" b="1" dirty="0">
              <a:solidFill>
                <a:srgbClr val="6600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423237" y="5187826"/>
            <a:ext cx="16209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门人弟子</a:t>
            </a:r>
            <a:endParaRPr lang="en-US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填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其室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930513" y="5038344"/>
            <a:ext cx="1418490" cy="1292018"/>
            <a:chOff x="5751395" y="1518011"/>
            <a:chExt cx="1418490" cy="1292018"/>
          </a:xfrm>
        </p:grpSpPr>
        <p:sp>
          <p:nvSpPr>
            <p:cNvPr id="45" name="左大括号 44"/>
            <p:cNvSpPr/>
            <p:nvPr/>
          </p:nvSpPr>
          <p:spPr>
            <a:xfrm>
              <a:off x="5751395" y="1518011"/>
              <a:ext cx="384944" cy="1292018"/>
            </a:xfrm>
            <a:prstGeom prst="leftBrace">
              <a:avLst>
                <a:gd name="adj1" fmla="val 27656"/>
                <a:gd name="adj2" fmla="val 50000"/>
              </a:avLst>
            </a:prstGeom>
            <a:ln w="5715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5907900" y="1539932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古义：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908001" y="2286808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今义：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7210880" y="50072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挤满</a:t>
            </a:r>
          </a:p>
        </p:txBody>
      </p:sp>
      <p:sp>
        <p:nvSpPr>
          <p:cNvPr id="49" name="矩形 48"/>
          <p:cNvSpPr/>
          <p:nvPr/>
        </p:nvSpPr>
        <p:spPr>
          <a:xfrm>
            <a:off x="7210880" y="579207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填充，填满</a:t>
            </a:r>
            <a:endParaRPr lang="zh-CN" altLang="en-US" sz="2800" b="1" dirty="0">
              <a:solidFill>
                <a:srgbClr val="660033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32204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6" grpId="0"/>
      <p:bldP spid="17" grpId="0"/>
      <p:bldP spid="18" grpId="0"/>
      <p:bldP spid="25" grpId="0"/>
      <p:bldP spid="26" grpId="0"/>
      <p:bldP spid="27" grpId="0"/>
      <p:bldP spid="28" grpId="0"/>
      <p:bldP spid="29" grpId="0"/>
      <p:bldP spid="34" grpId="0"/>
      <p:bldP spid="35" grpId="0"/>
      <p:bldP spid="40" grpId="0"/>
      <p:bldP spid="41" grpId="0"/>
      <p:bldP spid="42" grpId="0"/>
      <p:bldP spid="43" grpId="0"/>
      <p:bldP spid="48" grpId="0"/>
      <p:bldP spid="4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56459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66FF33"/>
                </a:solidFill>
                <a:latin typeface="华文楷体" pitchFamily="2" charset="-122"/>
                <a:ea typeface="华文楷体" pitchFamily="2" charset="-122"/>
              </a:rPr>
              <a:t>古今异义</a:t>
            </a:r>
            <a:endParaRPr lang="zh-CN" altLang="en-US" sz="2800" b="1" dirty="0">
              <a:solidFill>
                <a:srgbClr val="66FF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1343" y="34900"/>
            <a:ext cx="48013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FFFF00"/>
                </a:solidFill>
                <a:latin typeface="华文琥珀" pitchFamily="2" charset="-122"/>
                <a:ea typeface="华文琥珀" pitchFamily="2" charset="-122"/>
              </a:rPr>
              <a:t>文言知识积累</a:t>
            </a:r>
            <a:endParaRPr lang="zh-CN" altLang="en-US" sz="6000" cap="none" spc="0" dirty="0">
              <a:ln w="11430"/>
              <a:solidFill>
                <a:srgbClr val="FFFF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62054" y="1579919"/>
            <a:ext cx="1418490" cy="1292018"/>
            <a:chOff x="5751395" y="1518011"/>
            <a:chExt cx="1418490" cy="1292018"/>
          </a:xfrm>
        </p:grpSpPr>
        <p:sp>
          <p:nvSpPr>
            <p:cNvPr id="7" name="左大括号 6"/>
            <p:cNvSpPr/>
            <p:nvPr/>
          </p:nvSpPr>
          <p:spPr>
            <a:xfrm>
              <a:off x="5751395" y="1518011"/>
              <a:ext cx="384944" cy="1292018"/>
            </a:xfrm>
            <a:prstGeom prst="leftBrace">
              <a:avLst>
                <a:gd name="adj1" fmla="val 27656"/>
                <a:gd name="adj2" fmla="val 50000"/>
              </a:avLst>
            </a:prstGeom>
            <a:ln w="5715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907900" y="1539932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古义：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908001" y="2286808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今义：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00170" y="1748874"/>
            <a:ext cx="126188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未尝稍</a:t>
            </a:r>
            <a:endParaRPr lang="en-US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降辞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色</a:t>
            </a:r>
          </a:p>
        </p:txBody>
      </p:sp>
      <p:sp>
        <p:nvSpPr>
          <p:cNvPr id="11" name="矩形 10"/>
          <p:cNvSpPr/>
          <p:nvPr/>
        </p:nvSpPr>
        <p:spPr>
          <a:xfrm>
            <a:off x="2925830" y="157207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脸色</a:t>
            </a:r>
          </a:p>
        </p:txBody>
      </p:sp>
      <p:sp>
        <p:nvSpPr>
          <p:cNvPr id="12" name="矩形 11"/>
          <p:cNvSpPr/>
          <p:nvPr/>
        </p:nvSpPr>
        <p:spPr>
          <a:xfrm>
            <a:off x="2900505" y="23778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颜色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032642" y="1677455"/>
            <a:ext cx="1418490" cy="1292018"/>
            <a:chOff x="5751395" y="1518011"/>
            <a:chExt cx="1418490" cy="1292018"/>
          </a:xfrm>
        </p:grpSpPr>
        <p:sp>
          <p:nvSpPr>
            <p:cNvPr id="14" name="左大括号 13"/>
            <p:cNvSpPr/>
            <p:nvPr/>
          </p:nvSpPr>
          <p:spPr>
            <a:xfrm>
              <a:off x="5751395" y="1518011"/>
              <a:ext cx="384944" cy="1292018"/>
            </a:xfrm>
            <a:prstGeom prst="leftBrace">
              <a:avLst>
                <a:gd name="adj1" fmla="val 27656"/>
                <a:gd name="adj2" fmla="val 50000"/>
              </a:avLst>
            </a:prstGeom>
            <a:ln w="5715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907900" y="1539932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古义：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908001" y="2286808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今义：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4770758" y="1899287"/>
            <a:ext cx="126188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余立侍</a:t>
            </a:r>
            <a:endParaRPr lang="en-US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左右</a:t>
            </a:r>
          </a:p>
        </p:txBody>
      </p:sp>
      <p:sp>
        <p:nvSpPr>
          <p:cNvPr id="18" name="矩形 17"/>
          <p:cNvSpPr/>
          <p:nvPr/>
        </p:nvSpPr>
        <p:spPr>
          <a:xfrm>
            <a:off x="7264199" y="167745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身边</a:t>
            </a:r>
          </a:p>
        </p:txBody>
      </p:sp>
      <p:sp>
        <p:nvSpPr>
          <p:cNvPr id="19" name="矩形 18"/>
          <p:cNvSpPr/>
          <p:nvPr/>
        </p:nvSpPr>
        <p:spPr>
          <a:xfrm>
            <a:off x="7265340" y="242748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大约</a:t>
            </a:r>
          </a:p>
        </p:txBody>
      </p:sp>
      <p:sp>
        <p:nvSpPr>
          <p:cNvPr id="20" name="矩形 19"/>
          <p:cNvSpPr/>
          <p:nvPr/>
        </p:nvSpPr>
        <p:spPr>
          <a:xfrm>
            <a:off x="537450" y="3658214"/>
            <a:ext cx="126188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或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遇其</a:t>
            </a:r>
            <a:endParaRPr lang="en-US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叱咄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764666" y="3489259"/>
            <a:ext cx="1418490" cy="1292018"/>
            <a:chOff x="5751395" y="1518011"/>
            <a:chExt cx="1418490" cy="1292018"/>
          </a:xfrm>
        </p:grpSpPr>
        <p:sp>
          <p:nvSpPr>
            <p:cNvPr id="22" name="左大括号 21"/>
            <p:cNvSpPr/>
            <p:nvPr/>
          </p:nvSpPr>
          <p:spPr>
            <a:xfrm>
              <a:off x="5751395" y="1518011"/>
              <a:ext cx="384944" cy="1292018"/>
            </a:xfrm>
            <a:prstGeom prst="leftBrace">
              <a:avLst>
                <a:gd name="adj1" fmla="val 27656"/>
                <a:gd name="adj2" fmla="val 50000"/>
              </a:avLst>
            </a:prstGeom>
            <a:ln w="5715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907900" y="1539932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古义：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908001" y="2286808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今义：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925830" y="348925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有时</a:t>
            </a:r>
          </a:p>
        </p:txBody>
      </p:sp>
      <p:sp>
        <p:nvSpPr>
          <p:cNvPr id="26" name="矩形 25"/>
          <p:cNvSpPr/>
          <p:nvPr/>
        </p:nvSpPr>
        <p:spPr>
          <a:xfrm>
            <a:off x="2936500" y="43303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或者</a:t>
            </a:r>
          </a:p>
        </p:txBody>
      </p:sp>
      <p:sp>
        <p:nvSpPr>
          <p:cNvPr id="27" name="矩形 26"/>
          <p:cNvSpPr/>
          <p:nvPr/>
        </p:nvSpPr>
        <p:spPr>
          <a:xfrm>
            <a:off x="4801044" y="3680135"/>
            <a:ext cx="126188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卒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获有</a:t>
            </a:r>
            <a:endParaRPr lang="en-US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所闻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070849" y="3511180"/>
            <a:ext cx="1418490" cy="1292018"/>
            <a:chOff x="5751395" y="1518011"/>
            <a:chExt cx="1418490" cy="1292018"/>
          </a:xfrm>
        </p:grpSpPr>
        <p:sp>
          <p:nvSpPr>
            <p:cNvPr id="29" name="左大括号 28"/>
            <p:cNvSpPr/>
            <p:nvPr/>
          </p:nvSpPr>
          <p:spPr>
            <a:xfrm>
              <a:off x="5751395" y="1518011"/>
              <a:ext cx="384944" cy="1292018"/>
            </a:xfrm>
            <a:prstGeom prst="leftBrace">
              <a:avLst>
                <a:gd name="adj1" fmla="val 27656"/>
                <a:gd name="adj2" fmla="val 50000"/>
              </a:avLst>
            </a:prstGeom>
            <a:ln w="5715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5907900" y="1539932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古义：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908001" y="2286808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今义：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7317035" y="353310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终于</a:t>
            </a:r>
          </a:p>
        </p:txBody>
      </p:sp>
      <p:sp>
        <p:nvSpPr>
          <p:cNvPr id="33" name="矩形 32"/>
          <p:cNvSpPr/>
          <p:nvPr/>
        </p:nvSpPr>
        <p:spPr>
          <a:xfrm>
            <a:off x="7315529" y="425805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小兵</a:t>
            </a:r>
          </a:p>
        </p:txBody>
      </p:sp>
      <p:sp>
        <p:nvSpPr>
          <p:cNvPr id="34" name="矩形 33"/>
          <p:cNvSpPr/>
          <p:nvPr/>
        </p:nvSpPr>
        <p:spPr>
          <a:xfrm>
            <a:off x="896523" y="5384343"/>
            <a:ext cx="9028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穷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冬</a:t>
            </a:r>
            <a:endParaRPr lang="en-US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烈风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1761953" y="5242391"/>
            <a:ext cx="1418490" cy="1292018"/>
            <a:chOff x="5751395" y="1518011"/>
            <a:chExt cx="1418490" cy="1292018"/>
          </a:xfrm>
        </p:grpSpPr>
        <p:sp>
          <p:nvSpPr>
            <p:cNvPr id="36" name="左大括号 35"/>
            <p:cNvSpPr/>
            <p:nvPr/>
          </p:nvSpPr>
          <p:spPr>
            <a:xfrm>
              <a:off x="5751395" y="1518011"/>
              <a:ext cx="384944" cy="1292018"/>
            </a:xfrm>
            <a:prstGeom prst="leftBrace">
              <a:avLst>
                <a:gd name="adj1" fmla="val 27656"/>
                <a:gd name="adj2" fmla="val 50000"/>
              </a:avLst>
            </a:prstGeom>
            <a:ln w="5715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907900" y="1539932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古义：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908001" y="2286808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今义：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2936500" y="525148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深</a:t>
            </a:r>
          </a:p>
        </p:txBody>
      </p:sp>
      <p:sp>
        <p:nvSpPr>
          <p:cNvPr id="40" name="矩形 39"/>
          <p:cNvSpPr/>
          <p:nvPr/>
        </p:nvSpPr>
        <p:spPr>
          <a:xfrm>
            <a:off x="2900505" y="602247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贫穷，穷尽</a:t>
            </a:r>
          </a:p>
        </p:txBody>
      </p:sp>
      <p:sp>
        <p:nvSpPr>
          <p:cNvPr id="41" name="矩形 40"/>
          <p:cNvSpPr/>
          <p:nvPr/>
        </p:nvSpPr>
        <p:spPr>
          <a:xfrm>
            <a:off x="4873462" y="5329980"/>
            <a:ext cx="135165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媵人持</a:t>
            </a:r>
            <a:endParaRPr lang="en-US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汤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沃灌 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6070849" y="5197599"/>
            <a:ext cx="1418490" cy="1292018"/>
            <a:chOff x="5751395" y="1518011"/>
            <a:chExt cx="1418490" cy="1292018"/>
          </a:xfrm>
        </p:grpSpPr>
        <p:sp>
          <p:nvSpPr>
            <p:cNvPr id="43" name="左大括号 42"/>
            <p:cNvSpPr/>
            <p:nvPr/>
          </p:nvSpPr>
          <p:spPr>
            <a:xfrm>
              <a:off x="5751395" y="1518011"/>
              <a:ext cx="384944" cy="1292018"/>
            </a:xfrm>
            <a:prstGeom prst="leftBrace">
              <a:avLst>
                <a:gd name="adj1" fmla="val 27656"/>
                <a:gd name="adj2" fmla="val 50000"/>
              </a:avLst>
            </a:prstGeom>
            <a:ln w="5715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5907900" y="1539932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古义：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908001" y="2286808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今义：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7317035" y="51975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热水</a:t>
            </a:r>
          </a:p>
        </p:txBody>
      </p:sp>
      <p:sp>
        <p:nvSpPr>
          <p:cNvPr id="47" name="矩形 46"/>
          <p:cNvSpPr/>
          <p:nvPr/>
        </p:nvSpPr>
        <p:spPr>
          <a:xfrm>
            <a:off x="7337652" y="592919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汤水</a:t>
            </a:r>
          </a:p>
        </p:txBody>
      </p:sp>
    </p:spTree>
    <p:extLst>
      <p:ext uri="{BB962C8B-B14F-4D97-AF65-F5344CB8AC3E}">
        <p14:creationId xmlns:p14="http://schemas.microsoft.com/office/powerpoint/2010/main" val="293202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7" grpId="0"/>
      <p:bldP spid="18" grpId="0"/>
      <p:bldP spid="19" grpId="0"/>
      <p:bldP spid="20" grpId="0"/>
      <p:bldP spid="25" grpId="0"/>
      <p:bldP spid="26" grpId="0"/>
      <p:bldP spid="27" grpId="0"/>
      <p:bldP spid="32" grpId="0"/>
      <p:bldP spid="33" grpId="0"/>
      <p:bldP spid="34" grpId="0"/>
      <p:bldP spid="39" grpId="0"/>
      <p:bldP spid="40" grpId="0"/>
      <p:bldP spid="41" grpId="0"/>
      <p:bldP spid="46" grpId="0"/>
      <p:bldP spid="4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56459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66FF33"/>
                </a:solidFill>
                <a:latin typeface="华文楷体" pitchFamily="2" charset="-122"/>
                <a:ea typeface="华文楷体" pitchFamily="2" charset="-122"/>
              </a:rPr>
              <a:t>古今异义</a:t>
            </a:r>
            <a:endParaRPr lang="zh-CN" altLang="en-US" sz="2800" b="1" dirty="0">
              <a:solidFill>
                <a:srgbClr val="66FF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1343" y="34900"/>
            <a:ext cx="48013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FFFF00"/>
                </a:solidFill>
                <a:latin typeface="华文琥珀" pitchFamily="2" charset="-122"/>
                <a:ea typeface="华文琥珀" pitchFamily="2" charset="-122"/>
              </a:rPr>
              <a:t>文言知识积累</a:t>
            </a:r>
            <a:endParaRPr lang="zh-CN" altLang="en-US" sz="6000" cap="none" spc="0" dirty="0">
              <a:ln w="11430"/>
              <a:solidFill>
                <a:srgbClr val="FFFF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42144" y="2198345"/>
            <a:ext cx="1418490" cy="1292018"/>
            <a:chOff x="5751395" y="1518011"/>
            <a:chExt cx="1418490" cy="1292018"/>
          </a:xfrm>
        </p:grpSpPr>
        <p:sp>
          <p:nvSpPr>
            <p:cNvPr id="7" name="左大括号 6"/>
            <p:cNvSpPr/>
            <p:nvPr/>
          </p:nvSpPr>
          <p:spPr>
            <a:xfrm>
              <a:off x="5751395" y="1518011"/>
              <a:ext cx="384944" cy="1292018"/>
            </a:xfrm>
            <a:prstGeom prst="leftBrace">
              <a:avLst>
                <a:gd name="adj1" fmla="val 27656"/>
                <a:gd name="adj2" fmla="val 50000"/>
              </a:avLst>
            </a:prstGeom>
            <a:ln w="5715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907900" y="1539932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古义：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908001" y="2286808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今义：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39163" y="258554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日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再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食</a:t>
            </a:r>
          </a:p>
        </p:txBody>
      </p:sp>
      <p:sp>
        <p:nvSpPr>
          <p:cNvPr id="11" name="矩形 10"/>
          <p:cNvSpPr/>
          <p:nvPr/>
        </p:nvSpPr>
        <p:spPr>
          <a:xfrm>
            <a:off x="3005665" y="222026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两次</a:t>
            </a:r>
          </a:p>
        </p:txBody>
      </p:sp>
      <p:sp>
        <p:nvSpPr>
          <p:cNvPr id="12" name="矩形 11"/>
          <p:cNvSpPr/>
          <p:nvPr/>
        </p:nvSpPr>
        <p:spPr>
          <a:xfrm>
            <a:off x="3005665" y="29611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又</a:t>
            </a:r>
            <a:endParaRPr lang="zh-CN" altLang="en-US" sz="2800" b="1" dirty="0">
              <a:solidFill>
                <a:srgbClr val="6600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44178" y="2192350"/>
            <a:ext cx="1418490" cy="1292018"/>
            <a:chOff x="5751395" y="1518011"/>
            <a:chExt cx="1418490" cy="1292018"/>
          </a:xfrm>
        </p:grpSpPr>
        <p:sp>
          <p:nvSpPr>
            <p:cNvPr id="14" name="左大括号 13"/>
            <p:cNvSpPr/>
            <p:nvPr/>
          </p:nvSpPr>
          <p:spPr>
            <a:xfrm>
              <a:off x="5751395" y="1518011"/>
              <a:ext cx="384944" cy="1292018"/>
            </a:xfrm>
            <a:prstGeom prst="leftBrace">
              <a:avLst>
                <a:gd name="adj1" fmla="val 27656"/>
                <a:gd name="adj2" fmla="val 50000"/>
              </a:avLst>
            </a:prstGeom>
            <a:ln w="5715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907900" y="1539932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古义：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908001" y="2286808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今义：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3549404" y="2370098"/>
            <a:ext cx="224131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右备</a:t>
            </a:r>
            <a:endParaRPr lang="en-US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容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臭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8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xiù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 </a:t>
            </a:r>
          </a:p>
        </p:txBody>
      </p:sp>
      <p:sp>
        <p:nvSpPr>
          <p:cNvPr id="18" name="矩形 17"/>
          <p:cNvSpPr/>
          <p:nvPr/>
        </p:nvSpPr>
        <p:spPr>
          <a:xfrm>
            <a:off x="6680870" y="216793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香气</a:t>
            </a:r>
          </a:p>
        </p:txBody>
      </p:sp>
      <p:sp>
        <p:nvSpPr>
          <p:cNvPr id="19" name="矩形 18"/>
          <p:cNvSpPr/>
          <p:nvPr/>
        </p:nvSpPr>
        <p:spPr>
          <a:xfrm>
            <a:off x="6234593" y="2877532"/>
            <a:ext cx="269817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 err="1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chòu</a:t>
            </a:r>
            <a:r>
              <a:rPr lang="zh-CN" altLang="en-US" sz="28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2800" b="1" dirty="0" smtClean="0">
              <a:solidFill>
                <a:srgbClr val="660033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臭气</a:t>
            </a:r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，气味难闻</a:t>
            </a:r>
          </a:p>
        </p:txBody>
      </p:sp>
      <p:sp>
        <p:nvSpPr>
          <p:cNvPr id="20" name="矩形 19"/>
          <p:cNvSpPr/>
          <p:nvPr/>
        </p:nvSpPr>
        <p:spPr>
          <a:xfrm>
            <a:off x="390068" y="4497757"/>
            <a:ext cx="126188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以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中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endParaRPr lang="en-US" altLang="zh-CN" sz="28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足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乐者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731423" y="4328801"/>
            <a:ext cx="1418490" cy="1292018"/>
            <a:chOff x="5751395" y="1518011"/>
            <a:chExt cx="1418490" cy="1292018"/>
          </a:xfrm>
        </p:grpSpPr>
        <p:sp>
          <p:nvSpPr>
            <p:cNvPr id="22" name="左大括号 21"/>
            <p:cNvSpPr/>
            <p:nvPr/>
          </p:nvSpPr>
          <p:spPr>
            <a:xfrm>
              <a:off x="5751395" y="1518011"/>
              <a:ext cx="384944" cy="1292018"/>
            </a:xfrm>
            <a:prstGeom prst="leftBrace">
              <a:avLst>
                <a:gd name="adj1" fmla="val 27656"/>
                <a:gd name="adj2" fmla="val 50000"/>
              </a:avLst>
            </a:prstGeom>
            <a:ln w="5715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907900" y="1539932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古义：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908001" y="2286808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今义：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950064" y="43507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心中</a:t>
            </a:r>
          </a:p>
        </p:txBody>
      </p:sp>
      <p:sp>
        <p:nvSpPr>
          <p:cNvPr id="26" name="矩形 25"/>
          <p:cNvSpPr/>
          <p:nvPr/>
        </p:nvSpPr>
        <p:spPr>
          <a:xfrm>
            <a:off x="2855001" y="511800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表</a:t>
            </a:r>
            <a:r>
              <a:rPr lang="zh-CN" altLang="en-US" sz="28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界限</a:t>
            </a:r>
            <a:endParaRPr lang="en-US" altLang="zh-CN" sz="2800" b="1" dirty="0" smtClean="0">
              <a:solidFill>
                <a:srgbClr val="6600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039242" y="468927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寓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逆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旅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344178" y="4304877"/>
            <a:ext cx="1418490" cy="1292018"/>
            <a:chOff x="5751395" y="1518011"/>
            <a:chExt cx="1418490" cy="1292018"/>
          </a:xfrm>
        </p:grpSpPr>
        <p:sp>
          <p:nvSpPr>
            <p:cNvPr id="29" name="左大括号 28"/>
            <p:cNvSpPr/>
            <p:nvPr/>
          </p:nvSpPr>
          <p:spPr>
            <a:xfrm>
              <a:off x="5751395" y="1518011"/>
              <a:ext cx="384944" cy="1292018"/>
            </a:xfrm>
            <a:prstGeom prst="leftBrace">
              <a:avLst>
                <a:gd name="adj1" fmla="val 27656"/>
                <a:gd name="adj2" fmla="val 50000"/>
              </a:avLst>
            </a:prstGeom>
            <a:ln w="5715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5907900" y="1539932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古义：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908001" y="2286808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今义：</a:t>
              </a:r>
              <a:endPara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6490798" y="435072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迎</a:t>
            </a:r>
          </a:p>
        </p:txBody>
      </p:sp>
      <p:sp>
        <p:nvSpPr>
          <p:cNvPr id="33" name="矩形 32"/>
          <p:cNvSpPr/>
          <p:nvPr/>
        </p:nvSpPr>
        <p:spPr>
          <a:xfrm>
            <a:off x="6466047" y="507367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逆向，相反方向</a:t>
            </a:r>
          </a:p>
        </p:txBody>
      </p:sp>
    </p:spTree>
    <p:extLst>
      <p:ext uri="{BB962C8B-B14F-4D97-AF65-F5344CB8AC3E}">
        <p14:creationId xmlns:p14="http://schemas.microsoft.com/office/powerpoint/2010/main" val="231166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7" grpId="0"/>
      <p:bldP spid="18" grpId="0"/>
      <p:bldP spid="19" grpId="0"/>
      <p:bldP spid="20" grpId="0"/>
      <p:bldP spid="25" grpId="0"/>
      <p:bldP spid="26" grpId="0"/>
      <p:bldP spid="27" grpId="0"/>
      <p:bldP spid="32" grpId="0"/>
      <p:bldP spid="3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0" y="34900"/>
            <a:ext cx="6972657" cy="1052914"/>
            <a:chOff x="0" y="34900"/>
            <a:chExt cx="6972657" cy="1052914"/>
          </a:xfrm>
        </p:grpSpPr>
        <p:sp>
          <p:nvSpPr>
            <p:cNvPr id="2" name="矩形 1"/>
            <p:cNvSpPr/>
            <p:nvPr/>
          </p:nvSpPr>
          <p:spPr>
            <a:xfrm>
              <a:off x="0" y="564594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66FF33"/>
                  </a:solidFill>
                  <a:latin typeface="华文楷体" pitchFamily="2" charset="-122"/>
                  <a:ea typeface="华文楷体" pitchFamily="2" charset="-122"/>
                </a:rPr>
                <a:t>一词多义</a:t>
              </a:r>
              <a:endParaRPr lang="zh-CN" altLang="en-US" sz="2800" b="1" dirty="0">
                <a:solidFill>
                  <a:srgbClr val="66FF33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171343" y="34900"/>
              <a:ext cx="4801314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zh-CN" altLang="en-US" sz="6000" cap="none" spc="0" dirty="0" smtClean="0">
                  <a:ln w="11430"/>
                  <a:solidFill>
                    <a:srgbClr val="FFFF00"/>
                  </a:solidFill>
                  <a:latin typeface="华文琥珀" pitchFamily="2" charset="-122"/>
                  <a:ea typeface="华文琥珀" pitchFamily="2" charset="-122"/>
                </a:rPr>
                <a:t>文言知识积累</a:t>
              </a:r>
              <a:endParaRPr lang="zh-CN" altLang="en-US" sz="6000" cap="none" spc="0" dirty="0">
                <a:ln w="11430"/>
                <a:solidFill>
                  <a:srgbClr val="FFFF00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164288" y="45794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hlinkClick r:id="rId2"/>
              </a:rPr>
              <a:t>折叠</a:t>
            </a:r>
            <a:r>
              <a:rPr lang="zh-CN" altLang="en-US" dirty="0">
                <a:solidFill>
                  <a:srgbClr val="FF0000"/>
                </a:solidFill>
              </a:rPr>
              <a:t>一词多义</a:t>
            </a:r>
          </a:p>
        </p:txBody>
      </p:sp>
      <p:sp>
        <p:nvSpPr>
          <p:cNvPr id="6" name="矩形 5"/>
          <p:cNvSpPr/>
          <p:nvPr/>
        </p:nvSpPr>
        <p:spPr>
          <a:xfrm>
            <a:off x="29120" y="2092479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以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778043" y="1172034"/>
            <a:ext cx="384944" cy="2576629"/>
          </a:xfrm>
          <a:prstGeom prst="leftBrace">
            <a:avLst>
              <a:gd name="adj1" fmla="val 27656"/>
              <a:gd name="adj2" fmla="val 50000"/>
            </a:avLst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9951" y="1284418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俯身倾耳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以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请；无从致书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以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观</a:t>
            </a:r>
          </a:p>
        </p:txBody>
      </p:sp>
      <p:sp>
        <p:nvSpPr>
          <p:cNvPr id="10" name="矩形 9"/>
          <p:cNvSpPr/>
          <p:nvPr/>
        </p:nvSpPr>
        <p:spPr>
          <a:xfrm>
            <a:off x="5263137" y="1284418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相当于“而”，译为而，来</a:t>
            </a:r>
          </a:p>
        </p:txBody>
      </p:sp>
      <p:sp>
        <p:nvSpPr>
          <p:cNvPr id="11" name="矩形 10"/>
          <p:cNvSpPr/>
          <p:nvPr/>
        </p:nvSpPr>
        <p:spPr>
          <a:xfrm>
            <a:off x="999951" y="174608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以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衾拥覆；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以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书假余</a:t>
            </a:r>
          </a:p>
        </p:txBody>
      </p:sp>
      <p:sp>
        <p:nvSpPr>
          <p:cNvPr id="12" name="矩形 11"/>
          <p:cNvSpPr/>
          <p:nvPr/>
        </p:nvSpPr>
        <p:spPr>
          <a:xfrm>
            <a:off x="4002291" y="174608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介词：把，用</a:t>
            </a:r>
          </a:p>
        </p:txBody>
      </p:sp>
      <p:sp>
        <p:nvSpPr>
          <p:cNvPr id="13" name="矩形 12"/>
          <p:cNvSpPr/>
          <p:nvPr/>
        </p:nvSpPr>
        <p:spPr>
          <a:xfrm>
            <a:off x="999951" y="229253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以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中有足乐者</a:t>
            </a:r>
          </a:p>
        </p:txBody>
      </p:sp>
      <p:sp>
        <p:nvSpPr>
          <p:cNvPr id="14" name="矩形 13"/>
          <p:cNvSpPr/>
          <p:nvPr/>
        </p:nvSpPr>
        <p:spPr>
          <a:xfrm>
            <a:off x="4002291" y="227156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连词：因为</a:t>
            </a:r>
          </a:p>
        </p:txBody>
      </p:sp>
      <p:sp>
        <p:nvSpPr>
          <p:cNvPr id="15" name="矩形 14"/>
          <p:cNvSpPr/>
          <p:nvPr/>
        </p:nvSpPr>
        <p:spPr>
          <a:xfrm>
            <a:off x="999951" y="275861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计日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以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还</a:t>
            </a:r>
          </a:p>
        </p:txBody>
      </p:sp>
      <p:sp>
        <p:nvSpPr>
          <p:cNvPr id="16" name="矩形 15"/>
          <p:cNvSpPr/>
          <p:nvPr/>
        </p:nvSpPr>
        <p:spPr>
          <a:xfrm>
            <a:off x="3988003" y="279939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表修饰，不译</a:t>
            </a:r>
          </a:p>
        </p:txBody>
      </p:sp>
      <p:sp>
        <p:nvSpPr>
          <p:cNvPr id="17" name="矩形 16"/>
          <p:cNvSpPr/>
          <p:nvPr/>
        </p:nvSpPr>
        <p:spPr>
          <a:xfrm>
            <a:off x="969399" y="326457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以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是人多以书假余</a:t>
            </a:r>
          </a:p>
        </p:txBody>
      </p:sp>
      <p:sp>
        <p:nvSpPr>
          <p:cNvPr id="18" name="矩形 17"/>
          <p:cNvSpPr/>
          <p:nvPr/>
        </p:nvSpPr>
        <p:spPr>
          <a:xfrm>
            <a:off x="4002291" y="3257102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介词，前者译为因为，后者译为把</a:t>
            </a:r>
          </a:p>
        </p:txBody>
      </p:sp>
      <p:sp>
        <p:nvSpPr>
          <p:cNvPr id="19" name="矩形 18"/>
          <p:cNvSpPr/>
          <p:nvPr/>
        </p:nvSpPr>
        <p:spPr>
          <a:xfrm>
            <a:off x="26424" y="4925509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之</a:t>
            </a:r>
          </a:p>
        </p:txBody>
      </p:sp>
      <p:sp>
        <p:nvSpPr>
          <p:cNvPr id="20" name="左大括号 19"/>
          <p:cNvSpPr/>
          <p:nvPr/>
        </p:nvSpPr>
        <p:spPr>
          <a:xfrm>
            <a:off x="775347" y="3861048"/>
            <a:ext cx="384944" cy="2909582"/>
          </a:xfrm>
          <a:prstGeom prst="leftBrace">
            <a:avLst>
              <a:gd name="adj1" fmla="val 27656"/>
              <a:gd name="adj2" fmla="val 50000"/>
            </a:avLst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67418" y="399026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每假借于藏书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之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家</a:t>
            </a:r>
          </a:p>
        </p:txBody>
      </p:sp>
      <p:sp>
        <p:nvSpPr>
          <p:cNvPr id="22" name="矩形 21"/>
          <p:cNvSpPr/>
          <p:nvPr/>
        </p:nvSpPr>
        <p:spPr>
          <a:xfrm>
            <a:off x="3946294" y="3995404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结构助词：的 </a:t>
            </a:r>
          </a:p>
        </p:txBody>
      </p:sp>
      <p:sp>
        <p:nvSpPr>
          <p:cNvPr id="23" name="矩形 22"/>
          <p:cNvSpPr/>
          <p:nvPr/>
        </p:nvSpPr>
        <p:spPr>
          <a:xfrm>
            <a:off x="956870" y="447842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走送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之</a:t>
            </a:r>
          </a:p>
        </p:txBody>
      </p:sp>
      <p:sp>
        <p:nvSpPr>
          <p:cNvPr id="24" name="矩形 23"/>
          <p:cNvSpPr/>
          <p:nvPr/>
        </p:nvSpPr>
        <p:spPr>
          <a:xfrm>
            <a:off x="3946294" y="447842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代词，指书</a:t>
            </a:r>
          </a:p>
        </p:txBody>
      </p:sp>
      <p:sp>
        <p:nvSpPr>
          <p:cNvPr id="25" name="矩形 24"/>
          <p:cNvSpPr/>
          <p:nvPr/>
        </p:nvSpPr>
        <p:spPr>
          <a:xfrm>
            <a:off x="956870" y="496984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当余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之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从师也</a:t>
            </a:r>
          </a:p>
        </p:txBody>
      </p:sp>
      <p:sp>
        <p:nvSpPr>
          <p:cNvPr id="26" name="矩形 25"/>
          <p:cNvSpPr/>
          <p:nvPr/>
        </p:nvSpPr>
        <p:spPr>
          <a:xfrm>
            <a:off x="3367916" y="4974680"/>
            <a:ext cx="5724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结构助词，用在主谓之间取消句子独立性</a:t>
            </a:r>
          </a:p>
        </p:txBody>
      </p:sp>
      <p:sp>
        <p:nvSpPr>
          <p:cNvPr id="27" name="矩形 26"/>
          <p:cNvSpPr/>
          <p:nvPr/>
        </p:nvSpPr>
        <p:spPr>
          <a:xfrm>
            <a:off x="967418" y="5436345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无鲜肥滋味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之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享</a:t>
            </a:r>
          </a:p>
        </p:txBody>
      </p:sp>
      <p:sp>
        <p:nvSpPr>
          <p:cNvPr id="28" name="矩形 27"/>
          <p:cNvSpPr/>
          <p:nvPr/>
        </p:nvSpPr>
        <p:spPr>
          <a:xfrm>
            <a:off x="3946294" y="541423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无实义</a:t>
            </a:r>
          </a:p>
        </p:txBody>
      </p:sp>
      <p:sp>
        <p:nvSpPr>
          <p:cNvPr id="29" name="矩形 28"/>
          <p:cNvSpPr/>
          <p:nvPr/>
        </p:nvSpPr>
        <p:spPr>
          <a:xfrm>
            <a:off x="934885" y="5848085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弗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之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怠</a:t>
            </a:r>
          </a:p>
        </p:txBody>
      </p:sp>
      <p:sp>
        <p:nvSpPr>
          <p:cNvPr id="30" name="矩形 29"/>
          <p:cNvSpPr/>
          <p:nvPr/>
        </p:nvSpPr>
        <p:spPr>
          <a:xfrm>
            <a:off x="3946294" y="586716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代词，抄书，宾语前置</a:t>
            </a:r>
          </a:p>
        </p:txBody>
      </p:sp>
      <p:sp>
        <p:nvSpPr>
          <p:cNvPr id="31" name="矩形 30"/>
          <p:cNvSpPr/>
          <p:nvPr/>
        </p:nvSpPr>
        <p:spPr>
          <a:xfrm>
            <a:off x="885294" y="6308965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益慕圣贤之道；盖余之勤且艰若此</a:t>
            </a:r>
          </a:p>
        </p:txBody>
      </p:sp>
      <p:sp>
        <p:nvSpPr>
          <p:cNvPr id="32" name="矩形 31"/>
          <p:cNvSpPr/>
          <p:nvPr/>
        </p:nvSpPr>
        <p:spPr>
          <a:xfrm>
            <a:off x="5840849" y="6306405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结构助词：的 </a:t>
            </a:r>
          </a:p>
        </p:txBody>
      </p:sp>
    </p:spTree>
    <p:extLst>
      <p:ext uri="{BB962C8B-B14F-4D97-AF65-F5344CB8AC3E}">
        <p14:creationId xmlns:p14="http://schemas.microsoft.com/office/powerpoint/2010/main" val="215851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56459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66FF33"/>
                </a:solidFill>
                <a:latin typeface="华文楷体" pitchFamily="2" charset="-122"/>
                <a:ea typeface="华文楷体" pitchFamily="2" charset="-122"/>
              </a:rPr>
              <a:t>一词多义</a:t>
            </a:r>
            <a:endParaRPr lang="zh-CN" altLang="en-US" sz="2800" b="1" dirty="0">
              <a:solidFill>
                <a:srgbClr val="66FF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1343" y="34900"/>
            <a:ext cx="48013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FFFF00"/>
                </a:solidFill>
                <a:latin typeface="华文琥珀" pitchFamily="2" charset="-122"/>
                <a:ea typeface="华文琥珀" pitchFamily="2" charset="-122"/>
              </a:rPr>
              <a:t>文言知识积累</a:t>
            </a:r>
            <a:endParaRPr lang="zh-CN" altLang="en-US" sz="6000" cap="none" spc="0" dirty="0">
              <a:ln w="11430"/>
              <a:solidFill>
                <a:srgbClr val="FFFF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49294" y="1546170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至</a:t>
            </a:r>
            <a:endParaRPr lang="zh-CN" altLang="en-US" sz="4400" b="1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530165" y="1286734"/>
            <a:ext cx="384944" cy="1288314"/>
          </a:xfrm>
          <a:prstGeom prst="leftBrace">
            <a:avLst>
              <a:gd name="adj1" fmla="val 27656"/>
              <a:gd name="adj2" fmla="val 50000"/>
            </a:avLst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95376" y="128456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色愈恭，礼愈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至</a:t>
            </a:r>
          </a:p>
        </p:txBody>
      </p:sp>
      <p:sp>
        <p:nvSpPr>
          <p:cNvPr id="9" name="矩形 8"/>
          <p:cNvSpPr/>
          <p:nvPr/>
        </p:nvSpPr>
        <p:spPr>
          <a:xfrm>
            <a:off x="5913428" y="1256445"/>
            <a:ext cx="11496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adj</a:t>
            </a:r>
            <a:r>
              <a:rPr lang="zh-CN" altLang="en-US" sz="24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周到</a:t>
            </a:r>
            <a:endParaRPr lang="zh-CN" altLang="en-US" sz="2400" b="1" dirty="0">
              <a:solidFill>
                <a:srgbClr val="6600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67750" y="194627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至舍，四支僵劲不能动</a:t>
            </a:r>
          </a:p>
        </p:txBody>
      </p:sp>
      <p:sp>
        <p:nvSpPr>
          <p:cNvPr id="11" name="矩形 10"/>
          <p:cNvSpPr/>
          <p:nvPr/>
        </p:nvSpPr>
        <p:spPr>
          <a:xfrm>
            <a:off x="5970578" y="1908772"/>
            <a:ext cx="6367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v</a:t>
            </a:r>
            <a:r>
              <a:rPr lang="zh-CN" altLang="en-US" sz="24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到</a:t>
            </a:r>
            <a:endParaRPr lang="zh-CN" altLang="en-US" sz="2400" b="1" dirty="0">
              <a:solidFill>
                <a:srgbClr val="6600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27041" y="2928845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色</a:t>
            </a:r>
            <a:endParaRPr lang="zh-CN" altLang="en-US" sz="4400" b="1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507912" y="2669409"/>
            <a:ext cx="384944" cy="1288314"/>
          </a:xfrm>
          <a:prstGeom prst="leftBrace">
            <a:avLst>
              <a:gd name="adj1" fmla="val 27656"/>
              <a:gd name="adj2" fmla="val 50000"/>
            </a:avLst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25536" y="273046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未尝稍降辞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色</a:t>
            </a:r>
          </a:p>
        </p:txBody>
      </p:sp>
      <p:sp>
        <p:nvSpPr>
          <p:cNvPr id="15" name="矩形 14"/>
          <p:cNvSpPr/>
          <p:nvPr/>
        </p:nvSpPr>
        <p:spPr>
          <a:xfrm>
            <a:off x="2697910" y="3467453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或遇其叱咄，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色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愈恭</a:t>
            </a:r>
          </a:p>
        </p:txBody>
      </p:sp>
      <p:sp>
        <p:nvSpPr>
          <p:cNvPr id="16" name="矩形 15"/>
          <p:cNvSpPr/>
          <p:nvPr/>
        </p:nvSpPr>
        <p:spPr>
          <a:xfrm>
            <a:off x="5570468" y="267369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脸色</a:t>
            </a:r>
          </a:p>
        </p:txBody>
      </p:sp>
      <p:sp>
        <p:nvSpPr>
          <p:cNvPr id="17" name="矩形 16"/>
          <p:cNvSpPr/>
          <p:nvPr/>
        </p:nvSpPr>
        <p:spPr>
          <a:xfrm>
            <a:off x="5570468" y="345782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表情</a:t>
            </a:r>
            <a:endParaRPr lang="zh-CN" altLang="en-US" sz="2400" b="1" dirty="0">
              <a:solidFill>
                <a:srgbClr val="6600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27041" y="4217159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慕</a:t>
            </a:r>
            <a:endParaRPr lang="zh-CN" altLang="en-US" sz="4400" b="1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2507912" y="3957723"/>
            <a:ext cx="384944" cy="1288314"/>
          </a:xfrm>
          <a:prstGeom prst="leftBrace">
            <a:avLst>
              <a:gd name="adj1" fmla="val 27656"/>
              <a:gd name="adj2" fmla="val 50000"/>
            </a:avLst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81242" y="5571897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益</a:t>
            </a:r>
            <a:endParaRPr lang="zh-CN" altLang="en-US" sz="4400" b="1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2498217" y="5312461"/>
            <a:ext cx="384944" cy="1288314"/>
          </a:xfrm>
          <a:prstGeom prst="leftBrace">
            <a:avLst>
              <a:gd name="adj1" fmla="val 27656"/>
              <a:gd name="adj2" fmla="val 50000"/>
            </a:avLst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97910" y="403249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益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慕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圣贤之道</a:t>
            </a:r>
          </a:p>
        </p:txBody>
      </p:sp>
      <p:sp>
        <p:nvSpPr>
          <p:cNvPr id="23" name="矩形 22"/>
          <p:cNvSpPr/>
          <p:nvPr/>
        </p:nvSpPr>
        <p:spPr>
          <a:xfrm>
            <a:off x="5599290" y="403218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仰慕</a:t>
            </a:r>
          </a:p>
        </p:txBody>
      </p:sp>
      <p:sp>
        <p:nvSpPr>
          <p:cNvPr id="24" name="矩形 23"/>
          <p:cNvSpPr/>
          <p:nvPr/>
        </p:nvSpPr>
        <p:spPr>
          <a:xfrm>
            <a:off x="5599290" y="472601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羡慕</a:t>
            </a:r>
          </a:p>
        </p:txBody>
      </p:sp>
      <p:sp>
        <p:nvSpPr>
          <p:cNvPr id="25" name="矩形 24"/>
          <p:cNvSpPr/>
          <p:nvPr/>
        </p:nvSpPr>
        <p:spPr>
          <a:xfrm>
            <a:off x="2725536" y="474037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略无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慕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艳意</a:t>
            </a:r>
          </a:p>
        </p:txBody>
      </p:sp>
      <p:sp>
        <p:nvSpPr>
          <p:cNvPr id="26" name="矩形 25"/>
          <p:cNvSpPr/>
          <p:nvPr/>
        </p:nvSpPr>
        <p:spPr>
          <a:xfrm>
            <a:off x="2697605" y="545925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益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慕圣贤之道</a:t>
            </a:r>
          </a:p>
        </p:txBody>
      </p:sp>
      <p:sp>
        <p:nvSpPr>
          <p:cNvPr id="27" name="矩形 26"/>
          <p:cNvSpPr/>
          <p:nvPr/>
        </p:nvSpPr>
        <p:spPr>
          <a:xfrm>
            <a:off x="2690669" y="611050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增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益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其所不能</a:t>
            </a:r>
          </a:p>
        </p:txBody>
      </p:sp>
      <p:sp>
        <p:nvSpPr>
          <p:cNvPr id="28" name="矩形 27"/>
          <p:cNvSpPr/>
          <p:nvPr/>
        </p:nvSpPr>
        <p:spPr>
          <a:xfrm>
            <a:off x="5249108" y="5459259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更加，越发</a:t>
            </a:r>
          </a:p>
        </p:txBody>
      </p:sp>
      <p:sp>
        <p:nvSpPr>
          <p:cNvPr id="29" name="矩形 28"/>
          <p:cNvSpPr/>
          <p:nvPr/>
        </p:nvSpPr>
        <p:spPr>
          <a:xfrm>
            <a:off x="5288366" y="608336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660033"/>
                </a:solidFill>
                <a:latin typeface="华文楷体" pitchFamily="2" charset="-122"/>
                <a:ea typeface="华文楷体" pitchFamily="2" charset="-122"/>
              </a:rPr>
              <a:t>增加</a:t>
            </a:r>
            <a:endParaRPr lang="zh-CN" altLang="en-US" sz="2400" b="1" dirty="0">
              <a:solidFill>
                <a:srgbClr val="660033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239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8" grpId="0"/>
      <p:bldP spid="9" grpId="0"/>
      <p:bldP spid="10" grpId="0"/>
      <p:bldP spid="11" grpId="0"/>
      <p:bldP spid="12" grpId="0"/>
      <p:bldP spid="13" grpId="0" animBg="1"/>
      <p:bldP spid="14" grpId="0"/>
      <p:bldP spid="15" grpId="0"/>
      <p:bldP spid="16" grpId="0"/>
      <p:bldP spid="17" grpId="0"/>
      <p:bldP spid="18" grpId="0"/>
      <p:bldP spid="19" grpId="0" animBg="1"/>
      <p:bldP spid="20" grpId="0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34900"/>
            <a:ext cx="6972657" cy="1052914"/>
            <a:chOff x="0" y="34900"/>
            <a:chExt cx="6972657" cy="1052914"/>
          </a:xfrm>
        </p:grpSpPr>
        <p:sp>
          <p:nvSpPr>
            <p:cNvPr id="2" name="矩形 1"/>
            <p:cNvSpPr/>
            <p:nvPr/>
          </p:nvSpPr>
          <p:spPr>
            <a:xfrm>
              <a:off x="0" y="564594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66FF33"/>
                  </a:solidFill>
                  <a:latin typeface="华文楷体" pitchFamily="2" charset="-122"/>
                  <a:ea typeface="华文楷体" pitchFamily="2" charset="-122"/>
                </a:rPr>
                <a:t>通假字</a:t>
              </a:r>
              <a:endParaRPr lang="zh-CN" altLang="en-US" sz="2800" b="1" dirty="0">
                <a:solidFill>
                  <a:srgbClr val="66FF33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171343" y="34900"/>
              <a:ext cx="4801314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zh-CN" altLang="en-US" sz="6000" cap="none" spc="0" dirty="0" smtClean="0">
                  <a:ln w="11430"/>
                  <a:solidFill>
                    <a:srgbClr val="FFFF00"/>
                  </a:solidFill>
                  <a:latin typeface="华文琥珀" pitchFamily="2" charset="-122"/>
                  <a:ea typeface="华文琥珀" pitchFamily="2" charset="-122"/>
                </a:rPr>
                <a:t>文言知识积累</a:t>
              </a:r>
              <a:endParaRPr lang="zh-CN" altLang="en-US" sz="6000" cap="none" spc="0" dirty="0">
                <a:ln w="11430"/>
                <a:solidFill>
                  <a:srgbClr val="FFFF00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557412" y="2472839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四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支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僵劲不能动</a:t>
            </a:r>
          </a:p>
        </p:txBody>
      </p:sp>
      <p:sp>
        <p:nvSpPr>
          <p:cNvPr id="7" name="矩形 6"/>
          <p:cNvSpPr/>
          <p:nvPr/>
        </p:nvSpPr>
        <p:spPr>
          <a:xfrm>
            <a:off x="4467091" y="2472839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支：通“肢”，肢体</a:t>
            </a:r>
          </a:p>
        </p:txBody>
      </p:sp>
      <p:sp>
        <p:nvSpPr>
          <p:cNvPr id="8" name="矩形 7"/>
          <p:cNvSpPr/>
          <p:nvPr/>
        </p:nvSpPr>
        <p:spPr>
          <a:xfrm>
            <a:off x="1543669" y="342900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同舍生皆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被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绮绣</a:t>
            </a:r>
          </a:p>
        </p:txBody>
      </p:sp>
      <p:sp>
        <p:nvSpPr>
          <p:cNvPr id="9" name="矩形 8"/>
          <p:cNvSpPr/>
          <p:nvPr/>
        </p:nvSpPr>
        <p:spPr>
          <a:xfrm>
            <a:off x="4527971" y="3428851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被：通“披”，穿，披</a:t>
            </a:r>
          </a:p>
        </p:txBody>
      </p:sp>
      <p:sp>
        <p:nvSpPr>
          <p:cNvPr id="10" name="矩形 9"/>
          <p:cNvSpPr/>
          <p:nvPr/>
        </p:nvSpPr>
        <p:spPr>
          <a:xfrm>
            <a:off x="1557412" y="451137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手指不可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屈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伸</a:t>
            </a:r>
          </a:p>
        </p:txBody>
      </p:sp>
      <p:sp>
        <p:nvSpPr>
          <p:cNvPr id="11" name="矩形 10"/>
          <p:cNvSpPr/>
          <p:nvPr/>
        </p:nvSpPr>
        <p:spPr>
          <a:xfrm>
            <a:off x="4517677" y="4488973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屈：通“曲”，弯曲</a:t>
            </a:r>
          </a:p>
        </p:txBody>
      </p:sp>
      <p:sp>
        <p:nvSpPr>
          <p:cNvPr id="12" name="矩形 11"/>
          <p:cNvSpPr/>
          <p:nvPr/>
        </p:nvSpPr>
        <p:spPr>
          <a:xfrm>
            <a:off x="1543670" y="553135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媵人持汤沃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灌</a:t>
            </a:r>
          </a:p>
        </p:txBody>
      </p:sp>
      <p:sp>
        <p:nvSpPr>
          <p:cNvPr id="13" name="矩形 12"/>
          <p:cNvSpPr/>
          <p:nvPr/>
        </p:nvSpPr>
        <p:spPr>
          <a:xfrm>
            <a:off x="4467091" y="5517067"/>
            <a:ext cx="43556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灌：通“盥</a:t>
            </a:r>
            <a:r>
              <a:rPr lang="en-US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8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guàn</a:t>
            </a:r>
            <a:r>
              <a:rPr lang="en-US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”，浇灌</a:t>
            </a:r>
          </a:p>
        </p:txBody>
      </p:sp>
    </p:spTree>
    <p:extLst>
      <p:ext uri="{BB962C8B-B14F-4D97-AF65-F5344CB8AC3E}">
        <p14:creationId xmlns:p14="http://schemas.microsoft.com/office/powerpoint/2010/main" val="194389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34900"/>
            <a:ext cx="6972657" cy="1052914"/>
            <a:chOff x="0" y="34900"/>
            <a:chExt cx="6972657" cy="1052914"/>
          </a:xfrm>
        </p:grpSpPr>
        <p:sp>
          <p:nvSpPr>
            <p:cNvPr id="2" name="矩形 1"/>
            <p:cNvSpPr/>
            <p:nvPr/>
          </p:nvSpPr>
          <p:spPr>
            <a:xfrm>
              <a:off x="0" y="564594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66FF33"/>
                  </a:solidFill>
                  <a:latin typeface="华文楷体" pitchFamily="2" charset="-122"/>
                  <a:ea typeface="华文楷体" pitchFamily="2" charset="-122"/>
                </a:rPr>
                <a:t>重点句</a:t>
              </a:r>
              <a:endParaRPr lang="zh-CN" altLang="en-US" sz="2800" b="1" dirty="0">
                <a:solidFill>
                  <a:srgbClr val="66FF33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171343" y="34900"/>
              <a:ext cx="4801314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zh-CN" altLang="en-US" sz="6000" cap="none" spc="0" dirty="0" smtClean="0">
                  <a:ln w="11430"/>
                  <a:solidFill>
                    <a:srgbClr val="FFFF00"/>
                  </a:solidFill>
                  <a:latin typeface="华文琥珀" pitchFamily="2" charset="-122"/>
                  <a:ea typeface="华文琥珀" pitchFamily="2" charset="-122"/>
                </a:rPr>
                <a:t>文言知识积累</a:t>
              </a:r>
              <a:endParaRPr lang="zh-CN" altLang="en-US" sz="6000" cap="none" spc="0" dirty="0">
                <a:ln w="11430"/>
                <a:solidFill>
                  <a:srgbClr val="FFFF00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431081" y="6165304"/>
            <a:ext cx="64807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以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中有足乐者，不知口体之奉不若人也。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1295182"/>
            <a:ext cx="91035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、统领全文，为全文定下基调的</a:t>
            </a:r>
            <a:r>
              <a:rPr lang="zh-CN" altLang="en-US" sz="28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句子：</a:t>
            </a:r>
            <a:endParaRPr lang="zh-CN" altLang="en-US" sz="2800" b="1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02449" y="181840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余幼时即嗜学</a:t>
            </a:r>
          </a:p>
        </p:txBody>
      </p:sp>
      <p:sp>
        <p:nvSpPr>
          <p:cNvPr id="8" name="矩形 7"/>
          <p:cNvSpPr/>
          <p:nvPr/>
        </p:nvSpPr>
        <p:spPr>
          <a:xfrm>
            <a:off x="-2" y="2542891"/>
            <a:ext cx="64572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、最能表现作者幼时抄书艰苦的句子：</a:t>
            </a:r>
          </a:p>
        </p:txBody>
      </p:sp>
      <p:sp>
        <p:nvSpPr>
          <p:cNvPr id="9" name="矩形 8"/>
          <p:cNvSpPr/>
          <p:nvPr/>
        </p:nvSpPr>
        <p:spPr>
          <a:xfrm>
            <a:off x="1425947" y="3068960"/>
            <a:ext cx="6647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天大寒，砚冰坚，手指不可屈伸，弗之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怠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3826612"/>
            <a:ext cx="8892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、表明老师发怒，自己以谦和的态度虚心请教的句子：</a:t>
            </a:r>
          </a:p>
        </p:txBody>
      </p:sp>
      <p:sp>
        <p:nvSpPr>
          <p:cNvPr id="11" name="矩形 10"/>
          <p:cNvSpPr/>
          <p:nvPr/>
        </p:nvSpPr>
        <p:spPr>
          <a:xfrm>
            <a:off x="918066" y="4365104"/>
            <a:ext cx="76305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或遇其叱（</a:t>
            </a:r>
            <a:r>
              <a:rPr lang="en-US" altLang="zh-CN" sz="28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chì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）咄（</a:t>
            </a:r>
            <a:r>
              <a:rPr lang="en-US" altLang="zh-CN" sz="28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duō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），色愈恭，礼愈至，不敢出一言以复；俟（</a:t>
            </a:r>
            <a:r>
              <a:rPr lang="en-US" altLang="zh-CN" sz="2800" b="1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sì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）其欣悦，则又请焉。</a:t>
            </a:r>
          </a:p>
        </p:txBody>
      </p:sp>
      <p:sp>
        <p:nvSpPr>
          <p:cNvPr id="12" name="矩形 11"/>
          <p:cNvSpPr/>
          <p:nvPr/>
        </p:nvSpPr>
        <p:spPr>
          <a:xfrm>
            <a:off x="-2" y="5427548"/>
            <a:ext cx="91035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、作者在众多富有的同学中能“略无慕艳意”的句子：</a:t>
            </a:r>
          </a:p>
        </p:txBody>
      </p:sp>
    </p:spTree>
    <p:extLst>
      <p:ext uri="{BB962C8B-B14F-4D97-AF65-F5344CB8AC3E}">
        <p14:creationId xmlns:p14="http://schemas.microsoft.com/office/powerpoint/2010/main" val="194389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47864" y="908720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解题</a:t>
            </a:r>
            <a:endParaRPr lang="zh-CN" altLang="en-US" sz="5400" cap="none" spc="0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805" y="1863690"/>
            <a:ext cx="88569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/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本文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写于洪武十一年（</a:t>
            </a:r>
            <a:r>
              <a:rPr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1378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）。这一年，辞官归里的宋濂又从家乡到应天府（今江苏省南京市，当时是国都）朝见朱元璋。他的同乡晚辈马君则来拜见他，他便写了这篇“赠序”送给东阳马生。</a:t>
            </a:r>
          </a:p>
        </p:txBody>
      </p:sp>
      <p:sp>
        <p:nvSpPr>
          <p:cNvPr id="3" name="矩形 2"/>
          <p:cNvSpPr/>
          <p:nvPr/>
        </p:nvSpPr>
        <p:spPr>
          <a:xfrm>
            <a:off x="1448209" y="4241651"/>
            <a:ext cx="62646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/>
            <a:r>
              <a:rPr lang="zh-CN" altLang="en-US" sz="32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东阳</a:t>
            </a:r>
            <a:r>
              <a:rPr lang="zh-CN" altLang="en-US" sz="32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”是地名</a:t>
            </a:r>
          </a:p>
          <a:p>
            <a:pPr indent="269875"/>
            <a:r>
              <a:rPr lang="zh-CN" altLang="en-US" sz="32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马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是姓</a:t>
            </a:r>
          </a:p>
          <a:p>
            <a:pPr indent="269875"/>
            <a:r>
              <a:rPr lang="zh-CN" altLang="en-US" sz="32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生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是长辈对晚辈的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称呼</a:t>
            </a:r>
            <a:endParaRPr lang="en-US" altLang="zh-CN" sz="3200" b="1" dirty="0" smtClean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  <a:p>
            <a:pPr indent="269875"/>
            <a:r>
              <a:rPr lang="zh-CN" altLang="en-US" sz="32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马生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”即马君则</a:t>
            </a:r>
            <a:endParaRPr lang="zh-CN" altLang="en-US" sz="3200" b="1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8" name="Picture 18" descr="007248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525" y="729409"/>
            <a:ext cx="1366996" cy="1139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801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1438"/>
            <a:ext cx="5256213" cy="4967287"/>
          </a:xfrm>
        </p:spPr>
        <p:txBody>
          <a:bodyPr/>
          <a:lstStyle/>
          <a:p>
            <a:pPr algn="just" eaLnBrk="1" hangingPunct="1">
              <a:lnSpc>
                <a:spcPct val="105000"/>
              </a:lnSpc>
              <a:buFontTx/>
              <a:buNone/>
            </a:pP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     </a:t>
            </a:r>
            <a:endParaRPr lang="zh-CN" altLang="en-US" sz="3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Picture 5" descr="j021909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604" y="675197"/>
            <a:ext cx="875051" cy="87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j021909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001" y="670658"/>
            <a:ext cx="875051" cy="87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318655" y="610681"/>
            <a:ext cx="4493538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读准字音和节奏</a:t>
            </a:r>
            <a:endParaRPr lang="zh-CN" altLang="en-US" sz="48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40782" y="1426031"/>
            <a:ext cx="326243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送东阳马生序</a:t>
            </a:r>
            <a:endParaRPr lang="zh-CN" altLang="en-US" sz="400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6577" y="2083680"/>
            <a:ext cx="9144001" cy="4716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余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幼时即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嗜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8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shì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学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。家贫，无从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致书以观，每假借于藏书之家</a:t>
            </a:r>
            <a:r>
              <a:rPr lang="en-US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手自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笔录</a:t>
            </a:r>
            <a:r>
              <a:rPr lang="en-US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计日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以还。天大寒，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砚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8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yàn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冰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坚，手指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不可屈 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伸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，弗之怠。录毕，走送之，不敢稍逾约。以是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人多以书假余，余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因得遍观群书。既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加冠，益慕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圣贤之道。又患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无硕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8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shuò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师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名人与游，尝趋百里外，从乡之先达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执经叩问。先达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德隆望尊，门人弟子填其室，未尝稍降辞色。余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立侍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左右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，援疑质理，俯身倾耳以请；或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遇其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叱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8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chì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咄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8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duō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 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色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愈恭，礼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愈至，不敢出一言以复；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俟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8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sì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其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欣悦，则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又请焉。故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余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虽愚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，卒获有所闻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755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1438"/>
            <a:ext cx="5256213" cy="4967287"/>
          </a:xfrm>
        </p:spPr>
        <p:txBody>
          <a:bodyPr/>
          <a:lstStyle/>
          <a:p>
            <a:pPr algn="just" eaLnBrk="1" hangingPunct="1">
              <a:lnSpc>
                <a:spcPct val="105000"/>
              </a:lnSpc>
              <a:buFontTx/>
              <a:buNone/>
            </a:pP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     </a:t>
            </a:r>
            <a:endParaRPr lang="zh-CN" altLang="en-US" sz="3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1" y="2252315"/>
            <a:ext cx="9144001" cy="4199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当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余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之从师也，负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箧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qiè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曳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yè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屣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xǐ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行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深山巨谷中，穷冬烈风，大雪深数尺，足肤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皲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jūn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裂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而不知。至舍，四支僵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劲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</a:rPr>
              <a:t>jìn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不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能动，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媵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yìng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持汤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沃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wò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灌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，以衾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qīn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拥覆，久而乃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2800" b="1" dirty="0">
                <a:solidFill>
                  <a:srgbClr val="FF0000"/>
                </a:solidFill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</a:rPr>
              <a:t>huo</a:t>
            </a:r>
            <a:r>
              <a:rPr lang="en-US" altLang="zh-CN" sz="2800" b="1" dirty="0">
                <a:solidFill>
                  <a:srgbClr val="FF0000"/>
                </a:solidFill>
              </a:rPr>
              <a:t>)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寓逆旅，主人日再食，无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鲜肥滋味之享。同舍生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皆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被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pī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绮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qǐ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绣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，戴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朱缨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yīng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宝饰之帽，腰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白玉之环，左佩刀，右备容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臭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xiù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，烨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yè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然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若神人；余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则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缊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yùn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袍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敝衣处其间，略无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慕艳意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，以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中有足乐者，不知口体之奉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不若人也。盖余之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勤且艰若此。</a:t>
            </a:r>
          </a:p>
        </p:txBody>
      </p:sp>
      <p:pic>
        <p:nvPicPr>
          <p:cNvPr id="10" name="Picture 5" descr="j021909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604" y="675197"/>
            <a:ext cx="875051" cy="87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j021909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001" y="670658"/>
            <a:ext cx="875051" cy="87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2318655" y="610681"/>
            <a:ext cx="4493538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读准字音和节奏</a:t>
            </a:r>
            <a:endParaRPr lang="zh-CN" altLang="en-US" sz="48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40782" y="1426031"/>
            <a:ext cx="326243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送东阳马生序</a:t>
            </a:r>
            <a:endParaRPr lang="zh-CN" altLang="en-US" sz="400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843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5" descr="j021909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053" y="675197"/>
            <a:ext cx="875051" cy="87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j021909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055" y="656192"/>
            <a:ext cx="875051" cy="87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3166642" y="610681"/>
            <a:ext cx="2797562" cy="83099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dirty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疏通文意</a:t>
            </a:r>
            <a:r>
              <a:rPr lang="en-US" altLang="zh-CN" sz="4800" cap="none" spc="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 </a:t>
            </a:r>
            <a:endParaRPr lang="zh-CN" altLang="en-US" sz="4800" cap="none" spc="0" dirty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1367477"/>
            <a:ext cx="914400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余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幼时即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嗜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32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shì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学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。家贫，无从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致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书以观，每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假借于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藏书之家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手自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笔录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计日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以还。天大寒，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砚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3200" b="1" dirty="0" err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yàn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冰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坚，手指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不可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屈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伸，              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弗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之怠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。录毕，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走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送之，不敢稍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逾约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以是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人多以书假余，余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因得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遍观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群书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48829" y="212144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我</a:t>
            </a:r>
          </a:p>
        </p:txBody>
      </p:sp>
      <p:sp>
        <p:nvSpPr>
          <p:cNvPr id="3" name="矩形 2"/>
          <p:cNvSpPr/>
          <p:nvPr/>
        </p:nvSpPr>
        <p:spPr>
          <a:xfrm>
            <a:off x="2915816" y="212144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爱好读书</a:t>
            </a:r>
          </a:p>
        </p:txBody>
      </p:sp>
      <p:sp>
        <p:nvSpPr>
          <p:cNvPr id="4" name="矩形 3"/>
          <p:cNvSpPr/>
          <p:nvPr/>
        </p:nvSpPr>
        <p:spPr>
          <a:xfrm>
            <a:off x="6771106" y="212144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得到</a:t>
            </a:r>
          </a:p>
        </p:txBody>
      </p:sp>
      <p:sp>
        <p:nvSpPr>
          <p:cNvPr id="26" name="矩形 25"/>
          <p:cNvSpPr/>
          <p:nvPr/>
        </p:nvSpPr>
        <p:spPr>
          <a:xfrm>
            <a:off x="616931" y="308153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借</a:t>
            </a:r>
            <a:endParaRPr lang="zh-CN" altLang="en-US" sz="24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1277937" y="3081536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向</a:t>
            </a:r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4116575" y="3118048"/>
            <a:ext cx="1511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用笔抄写</a:t>
            </a:r>
          </a:p>
        </p:txBody>
      </p:sp>
      <p:sp>
        <p:nvSpPr>
          <p:cNvPr id="29" name="Rectangle 8"/>
          <p:cNvSpPr>
            <a:spLocks noChangeArrowheads="1"/>
          </p:cNvSpPr>
          <p:nvPr/>
        </p:nvSpPr>
        <p:spPr bwMode="auto">
          <a:xfrm>
            <a:off x="-27326" y="4107780"/>
            <a:ext cx="15953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砚台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墨汁</a:t>
            </a:r>
            <a:r>
              <a:rPr lang="en-US" altLang="zh-CN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  <p:sp>
        <p:nvSpPr>
          <p:cNvPr id="30" name="矩形 29"/>
          <p:cNvSpPr/>
          <p:nvPr/>
        </p:nvSpPr>
        <p:spPr>
          <a:xfrm>
            <a:off x="6896300" y="3520320"/>
            <a:ext cx="1350049" cy="954107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2800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倒装</a:t>
            </a:r>
            <a:endParaRPr lang="en-US" altLang="zh-CN" sz="2800" cap="none" spc="0" dirty="0" smtClean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2800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弗怠之</a:t>
            </a:r>
            <a:r>
              <a:rPr lang="en-US" altLang="zh-CN" sz="2800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 </a:t>
            </a:r>
            <a:endParaRPr lang="zh-CN" altLang="en-US" sz="2800" cap="none" spc="0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07630" y="4107780"/>
            <a:ext cx="3422481" cy="695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不懈怠，不放松读书。</a:t>
            </a:r>
            <a:endParaRPr lang="en-US" altLang="zh-CN" sz="24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弗，不。之，指代抄书。</a:t>
            </a:r>
          </a:p>
        </p:txBody>
      </p:sp>
      <p:sp>
        <p:nvSpPr>
          <p:cNvPr id="6" name="矩形 5"/>
          <p:cNvSpPr/>
          <p:nvPr/>
        </p:nvSpPr>
        <p:spPr>
          <a:xfrm>
            <a:off x="14796" y="5106374"/>
            <a:ext cx="2031325" cy="695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   跑</a:t>
            </a:r>
            <a:endParaRPr lang="en-US" altLang="zh-CN" sz="24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意为“赶快”</a:t>
            </a:r>
          </a:p>
        </p:txBody>
      </p:sp>
      <p:sp>
        <p:nvSpPr>
          <p:cNvPr id="7" name="矩形 6"/>
          <p:cNvSpPr/>
          <p:nvPr/>
        </p:nvSpPr>
        <p:spPr>
          <a:xfrm>
            <a:off x="2679552" y="506973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超过约定的期限</a:t>
            </a: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5001513" y="5085184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因此</a:t>
            </a:r>
          </a:p>
        </p:txBody>
      </p:sp>
      <p:sp>
        <p:nvSpPr>
          <p:cNvPr id="35" name="Rectangle 14"/>
          <p:cNvSpPr>
            <a:spLocks noChangeArrowheads="1"/>
          </p:cNvSpPr>
          <p:nvPr/>
        </p:nvSpPr>
        <p:spPr bwMode="auto">
          <a:xfrm>
            <a:off x="1277937" y="6101625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广泛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阅读</a:t>
            </a:r>
          </a:p>
        </p:txBody>
      </p:sp>
      <p:sp>
        <p:nvSpPr>
          <p:cNvPr id="23" name="矩形 22"/>
          <p:cNvSpPr/>
          <p:nvPr/>
        </p:nvSpPr>
        <p:spPr>
          <a:xfrm>
            <a:off x="3277492" y="410076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通</a:t>
            </a:r>
            <a:r>
              <a:rPr lang="zh-CN" altLang="en-US" sz="24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“曲”，弯曲</a:t>
            </a:r>
          </a:p>
        </p:txBody>
      </p:sp>
      <p:sp>
        <p:nvSpPr>
          <p:cNvPr id="24" name="矩形 23"/>
          <p:cNvSpPr/>
          <p:nvPr/>
        </p:nvSpPr>
        <p:spPr>
          <a:xfrm>
            <a:off x="-47284" y="2443102"/>
            <a:ext cx="3467616" cy="1077218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cap="none" spc="0" dirty="0" smtClean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倒装</a:t>
            </a:r>
            <a:endParaRPr lang="en-US" altLang="zh-CN" sz="3200" cap="none" spc="0" dirty="0" smtClean="0">
              <a:ln w="11430"/>
              <a:solidFill>
                <a:srgbClr val="002060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3200" dirty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每于藏书之家假借</a:t>
            </a:r>
          </a:p>
        </p:txBody>
      </p:sp>
      <p:sp>
        <p:nvSpPr>
          <p:cNvPr id="31" name="矩形 30"/>
          <p:cNvSpPr/>
          <p:nvPr/>
        </p:nvSpPr>
        <p:spPr>
          <a:xfrm>
            <a:off x="392112" y="2792710"/>
            <a:ext cx="8109862" cy="353943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66FF33"/>
                </a:solidFill>
                <a:latin typeface="华文楷体" pitchFamily="2" charset="-122"/>
                <a:ea typeface="华文楷体" pitchFamily="2" charset="-122"/>
              </a:rPr>
              <a:t>我年幼时就爱学习。因为家中贫穷，无法得到书来看，常向藏书的人家求借，亲手抄录，约定日期送还。天气酷寒时，砚池中的水冻成了坚冰，手指不能屈伸，我仍不放松读书。抄写完后，赶快送还人家，不敢稍稍超过约定的期限。因此人们大多肯将书借给我，我因而能够看各种各样的书。</a:t>
            </a:r>
          </a:p>
        </p:txBody>
      </p:sp>
    </p:spTree>
    <p:extLst>
      <p:ext uri="{BB962C8B-B14F-4D97-AF65-F5344CB8AC3E}">
        <p14:creationId xmlns:p14="http://schemas.microsoft.com/office/powerpoint/2010/main" val="242991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" grpId="0"/>
      <p:bldP spid="3" grpId="0"/>
      <p:bldP spid="4" grpId="0"/>
      <p:bldP spid="26" grpId="0"/>
      <p:bldP spid="27" grpId="0"/>
      <p:bldP spid="28" grpId="0"/>
      <p:bldP spid="29" grpId="0"/>
      <p:bldP spid="30" grpId="0"/>
      <p:bldP spid="5" grpId="0"/>
      <p:bldP spid="7" grpId="0"/>
      <p:bldP spid="34" grpId="0"/>
      <p:bldP spid="35" grpId="0"/>
      <p:bldP spid="23" grpId="0"/>
      <p:bldP spid="24" grpId="0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10876" y="476672"/>
            <a:ext cx="5109091" cy="1261884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dirty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第一</a:t>
            </a:r>
            <a:r>
              <a:rPr lang="zh-CN" altLang="en-US" sz="440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层</a:t>
            </a:r>
            <a:endParaRPr lang="en-US" altLang="zh-CN" sz="4400" dirty="0" smtClean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3200" dirty="0">
                <a:ln w="11430"/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写少年时代读书的刻苦</a:t>
            </a:r>
            <a:r>
              <a:rPr lang="zh-CN" altLang="en-US" sz="3200" dirty="0" smtClean="0">
                <a:ln w="11430"/>
                <a:solidFill>
                  <a:srgbClr val="660033"/>
                </a:solidFill>
                <a:latin typeface="华文琥珀" pitchFamily="2" charset="-122"/>
                <a:ea typeface="华文琥珀" pitchFamily="2" charset="-122"/>
              </a:rPr>
              <a:t>勤奋</a:t>
            </a:r>
            <a:endParaRPr lang="zh-CN" altLang="en-US" sz="3200" dirty="0">
              <a:ln w="11430"/>
              <a:solidFill>
                <a:srgbClr val="6600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8473" y="1738556"/>
            <a:ext cx="792088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26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开始</a:t>
            </a:r>
            <a:r>
              <a:rPr lang="zh-CN" altLang="en-US" sz="26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就揭示了“嗜学”和“家贫”的尖锐矛盾。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喜欢读书但家境贫寒无法买书来看，只好向别人借书，“手自笔录”，自己亲手抄写，这就成了解决矛盾的办法。初步揭示了他学习的勤奋态度。</a:t>
            </a:r>
          </a:p>
        </p:txBody>
      </p:sp>
      <p:sp>
        <p:nvSpPr>
          <p:cNvPr id="6" name="矩形 5"/>
          <p:cNvSpPr/>
          <p:nvPr/>
        </p:nvSpPr>
        <p:spPr>
          <a:xfrm>
            <a:off x="657883" y="3412331"/>
            <a:ext cx="788999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26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接着用寒冬天气抄书进一步描写这种刻苦精神。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“砚冰坚，手指不可屈伸”，砚台里结了很硬的冰，手也冻僵了。这既是指天气，又是指家道贫寒。 “弗之怠”，是说不懈怠偷懒。这是用学习态度和学习条件进行对比，进一步突出学习的刻苦。作者从最艰难的严冬季节着笔，用来说明一年四季，天天如此，很有概括作用。</a:t>
            </a:r>
          </a:p>
        </p:txBody>
      </p:sp>
    </p:spTree>
    <p:extLst>
      <p:ext uri="{BB962C8B-B14F-4D97-AF65-F5344CB8AC3E}">
        <p14:creationId xmlns:p14="http://schemas.microsoft.com/office/powerpoint/2010/main" val="370427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6125</Words>
  <Application>Microsoft Office PowerPoint</Application>
  <PresentationFormat>全屏显示(4:3)</PresentationFormat>
  <Paragraphs>474</Paragraphs>
  <Slides>46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关于苦读、勤学的名言警句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59</cp:revision>
  <dcterms:modified xsi:type="dcterms:W3CDTF">2018-11-14T10:03:15Z</dcterms:modified>
</cp:coreProperties>
</file>