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3"/>
  </p:notesMasterIdLst>
  <p:handoutMasterIdLst>
    <p:handoutMasterId r:id="rId24"/>
  </p:handoutMasterIdLst>
  <p:sldIdLst>
    <p:sldId id="257" r:id="rId4"/>
    <p:sldId id="304" r:id="rId5"/>
    <p:sldId id="303" r:id="rId6"/>
    <p:sldId id="305" r:id="rId7"/>
    <p:sldId id="258" r:id="rId8"/>
    <p:sldId id="259" r:id="rId9"/>
    <p:sldId id="285" r:id="rId10"/>
    <p:sldId id="275" r:id="rId11"/>
    <p:sldId id="266" r:id="rId12"/>
    <p:sldId id="261" r:id="rId13"/>
    <p:sldId id="265" r:id="rId14"/>
    <p:sldId id="264" r:id="rId15"/>
    <p:sldId id="296" r:id="rId16"/>
    <p:sldId id="267" r:id="rId17"/>
    <p:sldId id="269" r:id="rId18"/>
    <p:sldId id="274" r:id="rId19"/>
    <p:sldId id="268" r:id="rId20"/>
    <p:sldId id="270" r:id="rId21"/>
    <p:sldId id="302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83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trike="noStrike" noProof="1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2ADA2E9-F692-42BA-82A0-CB4BB45526C2}" type="slidenum">
              <a:rPr lang="en-US" altLang="zh-CN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6"/>
          <p:cNvSpPr/>
          <p:nvPr/>
        </p:nvSpPr>
        <p:spPr>
          <a:xfrm>
            <a:off x="5367338" y="781050"/>
            <a:ext cx="1008062" cy="26320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Text Box 5"/>
          <p:cNvSpPr txBox="1"/>
          <p:nvPr/>
        </p:nvSpPr>
        <p:spPr>
          <a:xfrm>
            <a:off x="5368925" y="869950"/>
            <a:ext cx="1196975" cy="52943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归园田居（其一）</a:t>
            </a:r>
            <a:r>
              <a:rPr lang="zh-CN" altLang="en-US" sz="6600" b="1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6600" b="1" dirty="0">
              <a:solidFill>
                <a:schemeClr val="accent2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075" name="Text Box 7"/>
          <p:cNvSpPr txBox="1"/>
          <p:nvPr/>
        </p:nvSpPr>
        <p:spPr>
          <a:xfrm>
            <a:off x="7072313" y="4005263"/>
            <a:ext cx="798512" cy="24447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陶渊明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076" name="Rectangle 10"/>
          <p:cNvSpPr/>
          <p:nvPr/>
        </p:nvSpPr>
        <p:spPr>
          <a:xfrm flipH="1">
            <a:off x="6996113" y="4076700"/>
            <a:ext cx="76200" cy="1473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Rectangle 11"/>
          <p:cNvSpPr/>
          <p:nvPr/>
        </p:nvSpPr>
        <p:spPr>
          <a:xfrm>
            <a:off x="7013575" y="3933825"/>
            <a:ext cx="865188" cy="714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Rectangle 12"/>
          <p:cNvSpPr/>
          <p:nvPr/>
        </p:nvSpPr>
        <p:spPr>
          <a:xfrm>
            <a:off x="7802880" y="4074795"/>
            <a:ext cx="76200" cy="14747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Rectangle 13"/>
          <p:cNvSpPr/>
          <p:nvPr/>
        </p:nvSpPr>
        <p:spPr>
          <a:xfrm>
            <a:off x="6996430" y="5633720"/>
            <a:ext cx="904875" cy="85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0" name="Text Box 15"/>
          <p:cNvSpPr txBox="1"/>
          <p:nvPr/>
        </p:nvSpPr>
        <p:spPr>
          <a:xfrm>
            <a:off x="250825" y="3644900"/>
            <a:ext cx="458788" cy="25193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81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671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9"/>
          <p:cNvSpPr txBox="1"/>
          <p:nvPr/>
        </p:nvSpPr>
        <p:spPr>
          <a:xfrm>
            <a:off x="5940425" y="2924175"/>
            <a:ext cx="1727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Picture 10" descr="陶渊明赏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" y="674370"/>
            <a:ext cx="3575050" cy="556450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8196" name="文本框 2"/>
          <p:cNvSpPr txBox="1"/>
          <p:nvPr/>
        </p:nvSpPr>
        <p:spPr>
          <a:xfrm>
            <a:off x="3758565" y="391160"/>
            <a:ext cx="50444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标题“归园田居”中的哪个字是题眼呢？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270" y="2644775"/>
            <a:ext cx="34753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“归”</a:t>
            </a:r>
            <a:endParaRPr lang="zh-CN" altLang="en-US" sz="9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_191027174154_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26670"/>
            <a:ext cx="9135745" cy="6877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3010" y="813435"/>
            <a:ext cx="6697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归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字为核心解读诗歌：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00" y="2295525"/>
            <a:ext cx="52743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1.从何而归？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2.为何而归？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3.归向何处？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4.归去如何</a:t>
            </a: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7350" y="304165"/>
            <a:ext cx="4358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叶根友毛笔行书2.0版" panose="02010601030101010101" charset="-122"/>
                <a:ea typeface="叶根友毛笔行书2.0版" panose="02010601030101010101" charset="-122"/>
              </a:rPr>
              <a:t>品读与鉴赏</a:t>
            </a:r>
            <a:endParaRPr lang="zh-CN" altLang="en-US" sz="5400" b="1"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2905" y="1377315"/>
            <a:ext cx="32981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从何而归？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662305" y="4332605"/>
            <a:ext cx="248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尘网、樊笼</a:t>
            </a:r>
            <a:endParaRPr lang="zh-CN" altLang="en-US" sz="3600" b="1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239135" y="4777740"/>
            <a:ext cx="1094105" cy="1968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239135" y="4163060"/>
            <a:ext cx="1270000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比喻</a:t>
            </a:r>
            <a:endParaRPr lang="zh-CN" altLang="en-US" sz="3200" b="1" dirty="0" smtClean="0">
              <a:solidFill>
                <a:srgbClr val="33339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4332923" y="4332605"/>
            <a:ext cx="130556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官场</a:t>
            </a:r>
            <a:r>
              <a:rPr lang="zh-CN" altLang="en-US" sz="44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4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662305" y="5236687"/>
            <a:ext cx="2489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羁鸟、池鱼</a:t>
            </a:r>
            <a:endParaRPr lang="zh-CN" altLang="en-US" sz="3600" b="1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239135" y="5649595"/>
            <a:ext cx="1094105" cy="1968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239135" y="4979035"/>
            <a:ext cx="12706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比喻</a:t>
            </a:r>
            <a:endParaRPr lang="zh-CN" altLang="en-US" sz="3200" b="1" dirty="0" smtClean="0">
              <a:solidFill>
                <a:srgbClr val="33339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4332923" y="5175250"/>
            <a:ext cx="130556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自己</a:t>
            </a:r>
            <a:r>
              <a:rPr lang="zh-CN" altLang="en-US" sz="44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4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2905" y="2525395"/>
            <a:ext cx="29902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误入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尘网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</a:t>
            </a:r>
            <a:endParaRPr lang="zh-CN" altLang="en-US" sz="40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22905" y="3343910"/>
            <a:ext cx="32988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久在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樊笼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里</a:t>
            </a:r>
            <a:endParaRPr lang="zh-CN" altLang="en-US" sz="40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5465445" y="4618990"/>
            <a:ext cx="447675" cy="113411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019800" y="4863465"/>
            <a:ext cx="2183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厌恶官场</a:t>
            </a:r>
            <a:endParaRPr lang="zh-CN" altLang="en-US" sz="3600" b="1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3" grpId="1"/>
      <p:bldP spid="19475" grpId="0"/>
      <p:bldP spid="15" grpId="0"/>
      <p:bldP spid="5" grpId="2"/>
      <p:bldP spid="14" grpId="0"/>
      <p:bldP spid="17" grpId="0"/>
      <p:bldP spid="18" grpId="0"/>
      <p:bldP spid="19" grpId="0" animBg="1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94055" y="2830830"/>
            <a:ext cx="3298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为何而归？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816985" y="1944370"/>
            <a:ext cx="407670" cy="268732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31030" y="1683385"/>
            <a:ext cx="4140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对官场生活的厌恶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1030" y="2811780"/>
            <a:ext cx="4402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本性使然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“少无适俗韵，性本爱丘山”）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1030" y="4225290"/>
            <a:ext cx="3515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固守节操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守拙归园田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6970" y="996950"/>
            <a:ext cx="3442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归向何处？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8295" y="2727960"/>
            <a:ext cx="618744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方宅十余亩，草屋八九间。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榆柳荫后檐，桃李罗堂前。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暧暧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远人村，依依墟里烟。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狗吠深巷中，鸡鸣桑树颠。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6525" y="996950"/>
            <a:ext cx="2569210" cy="7683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归向田园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293235" y="1188085"/>
            <a:ext cx="797560" cy="447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99"/>
          <p:cNvSpPr txBox="1"/>
          <p:nvPr/>
        </p:nvSpPr>
        <p:spPr>
          <a:xfrm>
            <a:off x="528638" y="117475"/>
            <a:ext cx="84185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69875"/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这几句诗诗人选取了哪些意象？运用了什么手法来描写？表达了诗人怎样的情感？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1938" y="1905000"/>
            <a:ext cx="1000125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方宅草屋榆柳桃李村庄炊烟</a:t>
            </a:r>
            <a:endParaRPr lang="zh-CN" altLang="en-US" sz="32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0500" y="5191125"/>
            <a:ext cx="10715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狗吠鸡鸣</a:t>
            </a:r>
            <a:endParaRPr lang="zh-CN" altLang="en-US" sz="32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Clr>
                <a:schemeClr val="bg1"/>
              </a:buClr>
            </a:pPr>
            <a:endParaRPr lang="zh-CN" altLang="en-US" sz="32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0" name="左大括号 66575"/>
          <p:cNvSpPr/>
          <p:nvPr/>
        </p:nvSpPr>
        <p:spPr>
          <a:xfrm>
            <a:off x="3700463" y="1955800"/>
            <a:ext cx="288925" cy="2881313"/>
          </a:xfrm>
          <a:prstGeom prst="leftBrace">
            <a:avLst>
              <a:gd name="adj1" fmla="val 8181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右大括号 66571"/>
          <p:cNvSpPr/>
          <p:nvPr/>
        </p:nvSpPr>
        <p:spPr>
          <a:xfrm>
            <a:off x="5072063" y="1955800"/>
            <a:ext cx="212725" cy="1836738"/>
          </a:xfrm>
          <a:prstGeom prst="rightBrace">
            <a:avLst>
              <a:gd name="adj1" fmla="val 6415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左大括号 66576"/>
          <p:cNvSpPr/>
          <p:nvPr/>
        </p:nvSpPr>
        <p:spPr>
          <a:xfrm>
            <a:off x="3773488" y="5289550"/>
            <a:ext cx="142875" cy="792163"/>
          </a:xfrm>
          <a:prstGeom prst="leftBrace">
            <a:avLst>
              <a:gd name="adj1" fmla="val 454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右大括号 66572"/>
          <p:cNvSpPr/>
          <p:nvPr/>
        </p:nvSpPr>
        <p:spPr>
          <a:xfrm>
            <a:off x="5060950" y="4106863"/>
            <a:ext cx="223838" cy="1974850"/>
          </a:xfrm>
          <a:prstGeom prst="rightBrace">
            <a:avLst>
              <a:gd name="adj1" fmla="val 4247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9113" y="2852738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59113" y="5364163"/>
            <a:ext cx="64135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听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0638" y="5364163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66975" y="2882900"/>
            <a:ext cx="592138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静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4" name="直接连接符 66579"/>
          <p:cNvSpPr/>
          <p:nvPr/>
        </p:nvSpPr>
        <p:spPr>
          <a:xfrm flipV="1">
            <a:off x="2763520" y="3638233"/>
            <a:ext cx="0" cy="14398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" name="文本框 15"/>
          <p:cNvSpPr txBox="1"/>
          <p:nvPr/>
        </p:nvSpPr>
        <p:spPr>
          <a:xfrm flipH="1">
            <a:off x="2800350" y="4206875"/>
            <a:ext cx="5143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衬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36410" y="1965324"/>
            <a:ext cx="1305560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  <a:scene3d>
              <a:camera prst="isometricOffAxis2Left"/>
              <a:lightRig rig="threePt" dir="t"/>
            </a:scene3d>
          </a:bodyPr>
          <a:p>
            <a:pPr algn="ctr"/>
            <a:r>
              <a:rPr lang="zh-CN" altLang="en-US" sz="44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情语</a:t>
            </a:r>
            <a:endParaRPr lang="zh-CN" altLang="en-US" sz="4400" b="1" noProof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8020" y="3191193"/>
            <a:ext cx="1149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宁静和谐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淳朴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美丽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9915" y="1955800"/>
            <a:ext cx="1305560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  <a:scene3d>
              <a:camera prst="isometricOffAxis1Right"/>
              <a:lightRig rig="threePt" dir="t"/>
            </a:scene3d>
          </a:bodyPr>
          <a:p>
            <a:pPr algn="ctr"/>
            <a:r>
              <a:rPr lang="zh-CN" altLang="en-US" sz="44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景语</a:t>
            </a:r>
            <a:endParaRPr lang="zh-CN" altLang="en-US" sz="4400" b="1" noProof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34810" y="3465513"/>
            <a:ext cx="1914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对田园生活的热爱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18138" y="2420938"/>
            <a:ext cx="7191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近景</a:t>
            </a:r>
            <a:endParaRPr lang="zh-CN" altLang="en-US" sz="32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8138" y="4837113"/>
            <a:ext cx="7191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远景</a:t>
            </a:r>
            <a:endParaRPr lang="zh-CN" altLang="en-US" sz="32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 bldLvl="0" animBg="1"/>
      <p:bldP spid="4" grpId="0"/>
      <p:bldP spid="10" grpId="0"/>
      <p:bldP spid="26636" grpId="0" bldLvl="0" animBg="1"/>
      <p:bldP spid="15" grpId="0"/>
      <p:bldP spid="26637" grpId="0" bldLvl="0" animBg="1"/>
      <p:bldP spid="14" grpId="0"/>
      <p:bldP spid="16" grpId="0"/>
      <p:bldP spid="20" grpId="0" bldLvl="0" animBg="1"/>
      <p:bldP spid="19" grpId="0"/>
      <p:bldP spid="18" grpId="0" bldLvl="0" animBg="1"/>
      <p:bldP spid="22" grpId="0"/>
      <p:bldP spid="12" grpId="0"/>
      <p:bldP spid="13" grpId="0"/>
      <p:bldP spid="2" grpId="0"/>
      <p:bldP spid="3" grpId="0"/>
      <p:bldP spid="1434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15615" y="1226185"/>
            <a:ext cx="35159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归去如何？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3" name="矩形 8"/>
          <p:cNvSpPr>
            <a:spLocks noChangeArrowheads="1"/>
          </p:cNvSpPr>
          <p:nvPr/>
        </p:nvSpPr>
        <p:spPr bwMode="auto">
          <a:xfrm>
            <a:off x="3015615" y="2446655"/>
            <a:ext cx="3112770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户庭无尘杂，</a:t>
            </a:r>
            <a:endParaRPr lang="zh-CN" altLang="en-US" sz="40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虚室有余闲。</a:t>
            </a:r>
            <a:endParaRPr lang="zh-CN" altLang="en-US" sz="40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久在樊笼里，</a:t>
            </a:r>
            <a:endParaRPr lang="zh-CN" altLang="en-US" sz="40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复得返自然。</a:t>
            </a:r>
            <a:endParaRPr lang="zh-CN" altLang="en-US" sz="40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7255" y="5389880"/>
            <a:ext cx="3342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闲适、惬意、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8910" y="5389880"/>
            <a:ext cx="13925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悦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02285" y="162560"/>
            <a:ext cx="3429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叶根友毛笔行书2.0版" panose="02010601030101010101" charset="-122"/>
                <a:ea typeface="叶根友毛笔行书2.0版" panose="02010601030101010101" charset="-122"/>
              </a:rPr>
              <a:t>总结</a:t>
            </a:r>
            <a:endParaRPr lang="zh-CN" altLang="en-US" sz="6000" b="1"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8880" y="1929130"/>
            <a:ext cx="37636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归前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------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无奈、悔恨</a:t>
            </a:r>
            <a:b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归后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------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愉悦、豁达</a:t>
            </a:r>
            <a:endParaRPr lang="zh-CN" altLang="zh-CN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7510" y="3837305"/>
            <a:ext cx="76612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对黑暗官场的鄙弃厌恶，对田园生活的由衷喜爱。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2265" y="5229225"/>
            <a:ext cx="77711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淡泊名利、甘于清贫、不随波逐流、洁身自好。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4980" y="1979930"/>
            <a:ext cx="613410" cy="85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对比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900" y="383730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情感：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900" y="522922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品格：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10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607695" y="400368"/>
            <a:ext cx="29387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latin typeface="叶根友毛笔行书2.0版" panose="02010601030101010101" charset="-122"/>
                <a:ea typeface="叶根友毛笔行书2.0版" panose="02010601030101010101" charset="-122"/>
              </a:rPr>
              <a:t>作业布置</a:t>
            </a:r>
            <a:endParaRPr lang="zh-CN" altLang="en-US" sz="5400" b="1"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28674" name="文本框 99"/>
          <p:cNvSpPr txBox="1"/>
          <p:nvPr/>
        </p:nvSpPr>
        <p:spPr>
          <a:xfrm>
            <a:off x="856615" y="2174875"/>
            <a:ext cx="76215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69875" indent="-269875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1.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背诵全诗。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marL="269875" indent="-269875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2.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完成能力测评的相关练习。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2065" y="2691130"/>
            <a:ext cx="7292340" cy="901700"/>
          </a:xfrm>
        </p:spPr>
        <p:txBody>
          <a:bodyPr/>
          <a:p>
            <a:pPr marL="0" indent="0" algn="ctr">
              <a:buNone/>
            </a:pPr>
            <a:r>
              <a:rPr lang="zh-CN" altLang="en-US" sz="7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谢谢聆听！</a:t>
            </a:r>
            <a:endParaRPr lang="zh-CN" altLang="en-US" sz="7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589" y="2492896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   图   猜   诗   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灯片编号占位符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406B8616-0904-4626-8701-AFB59ABFB33D}" type="slidenum">
              <a:rPr lang="en-US" altLang="zh-CN" sz="1400" smtClean="0">
                <a:solidFill>
                  <a:srgbClr val="000000"/>
                </a:solidFill>
              </a:rPr>
            </a:fld>
            <a:endParaRPr lang="en-US" altLang="zh-CN" sz="1400" smtClean="0">
              <a:solidFill>
                <a:srgbClr val="000000"/>
              </a:solidFill>
            </a:endParaRPr>
          </a:p>
        </p:txBody>
      </p:sp>
      <p:pic>
        <p:nvPicPr>
          <p:cNvPr id="59396" name="Picture 4" descr="g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31750"/>
            <a:ext cx="5132388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6" descr="陶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-31750"/>
            <a:ext cx="3821113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09538" y="5214938"/>
            <a:ext cx="4833937" cy="1506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 smtClean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夹岸数百步，中无杂树，芳草凄美，落英缤纷”</a:t>
            </a:r>
            <a:endParaRPr lang="zh-CN" altLang="en-US" sz="3200" b="1" smtClean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" b="1" smtClean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                                                                                      </a:t>
            </a:r>
            <a:r>
              <a:rPr lang="zh-CN" altLang="en-US" sz="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———《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桃花源记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5229225" y="5214938"/>
            <a:ext cx="3957638" cy="1506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不戚戚于贫贱，不汲汲于富贵  </a:t>
            </a:r>
            <a:r>
              <a:rPr lang="en-US" altLang="zh-CN" sz="28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五柳先生传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bldLvl="0" animBg="1"/>
      <p:bldP spid="5940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g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49263"/>
            <a:ext cx="3933825" cy="42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3" descr="200409210730011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390525"/>
            <a:ext cx="3930650" cy="43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199063" y="5135563"/>
            <a:ext cx="38528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采菊东篱下，悠然见南山。                                                                               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《饮酒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3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06363" y="5135563"/>
            <a:ext cx="44005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晨兴理荒秽，带月荷锄归。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归园田居（其三）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 useBgFill="1">
        <p:nvSpPr>
          <p:cNvPr id="4098" name="文本框 2"/>
          <p:cNvSpPr txBox="1"/>
          <p:nvPr/>
        </p:nvSpPr>
        <p:spPr>
          <a:xfrm>
            <a:off x="170498" y="439103"/>
            <a:ext cx="8802687" cy="5139055"/>
          </a:xfrm>
          <a:prstGeom prst="rect">
            <a:avLst/>
          </a:prstGeom>
          <a:ln w="9525">
            <a:noFill/>
          </a:ln>
        </p:spPr>
        <p:txBody>
          <a:bodyPr anchor="t">
            <a:spAutoFit/>
          </a:bodyPr>
          <a:p>
            <a:pPr algn="l"/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了解作者及其归隐原因。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2.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通过反复诵读，解读意象，品味意境。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体会诗中流露出的对官场的厌恶之情和对田园生活的喜爱之情。</a:t>
            </a:r>
            <a:endParaRPr lang="en-US" altLang="zh-CN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beb92bcea1acb9fc2e3930adb5d891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" y="1132840"/>
            <a:ext cx="4099560" cy="548830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文本框 5"/>
          <p:cNvSpPr txBox="1"/>
          <p:nvPr/>
        </p:nvSpPr>
        <p:spPr>
          <a:xfrm>
            <a:off x="5688330" y="340360"/>
            <a:ext cx="25101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陶渊明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5330" y="1262380"/>
            <a:ext cx="45142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陶渊明（约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365-427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），又名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，自号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，世称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5330" y="2737485"/>
            <a:ext cx="4332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最杰出的诗人，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5330" y="3392805"/>
            <a:ext cx="43326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开创田园诗一体，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为古典诗歌开辟了一个新的境界。相关作品有《饮酒》、《归园田居》（其三）、《桃花源记》、《五柳先生传》等。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1290" y="1662430"/>
            <a:ext cx="84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8650" y="1662430"/>
            <a:ext cx="2080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</a:rPr>
              <a:t>五柳先生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41290" y="2062480"/>
            <a:ext cx="2080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</a:rPr>
              <a:t>靖节先生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41850" y="2646045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东晋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330" y="63500"/>
            <a:ext cx="2562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叶根友毛笔行书2.0版" panose="02010601030101010101" charset="-122"/>
                <a:ea typeface="叶根友毛笔行书2.0版" panose="02010601030101010101" charset="-122"/>
              </a:rPr>
              <a:t>识其人</a:t>
            </a:r>
            <a:endParaRPr lang="zh-CN" altLang="en-US" sz="5400" b="1"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>
            <a:spLocks noChangeArrowheads="1"/>
          </p:cNvSpPr>
          <p:nvPr/>
        </p:nvSpPr>
        <p:spPr bwMode="auto">
          <a:xfrm>
            <a:off x="312640" y="1412776"/>
            <a:ext cx="8461375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陶渊明现存文章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篇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其中，辞赋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篇、韵文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篇、散文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篇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，诗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125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首，多为五言诗。陶诗风格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质朴、平实、清新、自然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。从内容上可分为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饮酒诗、咏怀诗和田园诗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三大类。而田园诗数量最多，成就最高。这类诗充分表现了诗人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淡泊名利、守志不阿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的高尚节操，对黑暗官场的极端憎恶，对淳朴田园生活的热爱，对理想世界的追求和向往。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426720" y="125730"/>
            <a:ext cx="25323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>
                <a:latin typeface="叶根友毛笔行书2.0版" panose="02010601030101010101" charset="-122"/>
                <a:ea typeface="叶根友毛笔行书2.0版" panose="02010601030101010101" charset="-122"/>
              </a:rPr>
              <a:t>知其文</a:t>
            </a:r>
            <a:endParaRPr lang="zh-CN" altLang="en-US" sz="6600" b="1" dirty="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1412875" y="-352107"/>
            <a:ext cx="6992938" cy="705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90000"/>
              </a:lnSpc>
            </a:pP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归园田居</a:t>
            </a:r>
            <a:r>
              <a:rPr lang="zh-CN" altLang="en-US" sz="2800" b="1" dirty="0">
                <a:latin typeface="宋体" panose="02010600030101010101" pitchFamily="2" charset="-122"/>
                <a:ea typeface="仿宋_GB2312" pitchFamily="49" charset="-122"/>
                <a:sym typeface="+mn-ea"/>
              </a:rPr>
              <a:t>（其一）</a:t>
            </a:r>
            <a:endParaRPr lang="zh-CN" altLang="en-US" sz="28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陶渊明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少无／适俗韵，性本／爱丘山。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误落／尘网中，一去／三十年。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鸟／恋旧林，池鱼／思故渊。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开荒／南野际，守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拙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／归园田。 方宅／十余亩，草屋／八九间。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榆柳／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荫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后檐，桃李／罗堂前。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暧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暧／远人村，依依／墟里烟。 狗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吠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／深巷中，鸡鸣／桑树颠。 户庭／无尘杂，虚室／有余闲。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久在／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樊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笼里，复得／返自然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文本框 2"/>
          <p:cNvSpPr txBox="1"/>
          <p:nvPr/>
        </p:nvSpPr>
        <p:spPr>
          <a:xfrm>
            <a:off x="7564755" y="3105468"/>
            <a:ext cx="12493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zhuō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文本框 3"/>
          <p:cNvSpPr txBox="1"/>
          <p:nvPr/>
        </p:nvSpPr>
        <p:spPr>
          <a:xfrm>
            <a:off x="7564755" y="4017645"/>
            <a:ext cx="842963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yìn</a:t>
            </a:r>
            <a:endParaRPr lang="en-US" altLang="zh-CN" sz="3600" b="1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4"/>
          <p:cNvSpPr txBox="1"/>
          <p:nvPr/>
        </p:nvSpPr>
        <p:spPr>
          <a:xfrm>
            <a:off x="7704455" y="4572953"/>
            <a:ext cx="5635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ài</a:t>
            </a:r>
            <a:endParaRPr lang="en-US" altLang="zh-CN" sz="3600" b="1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5"/>
          <p:cNvSpPr txBox="1"/>
          <p:nvPr/>
        </p:nvSpPr>
        <p:spPr>
          <a:xfrm>
            <a:off x="7537450" y="6060440"/>
            <a:ext cx="8683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fán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1"/>
          <p:cNvSpPr txBox="1"/>
          <p:nvPr/>
        </p:nvSpPr>
        <p:spPr>
          <a:xfrm>
            <a:off x="7704455" y="2460625"/>
            <a:ext cx="8778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jī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" y="71755"/>
            <a:ext cx="362775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5400" b="1">
                <a:latin typeface="叶根友毛笔行书2.0版" panose="02010601030101010101" charset="-122"/>
                <a:ea typeface="叶根友毛笔行书2.0版" panose="02010601030101010101" charset="-122"/>
                <a:sym typeface="+mn-ea"/>
              </a:rPr>
              <a:t>初读与感知</a:t>
            </a:r>
            <a:endParaRPr lang="zh-CN" altLang="en-US" sz="5400" b="1">
              <a:latin typeface="叶根友毛笔行书2.0版" panose="02010601030101010101" charset="-122"/>
              <a:ea typeface="叶根友毛笔行书2.0版" panose="02010601030101010101" charset="-122"/>
              <a:sym typeface="+mn-ea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7704455" y="5039995"/>
            <a:ext cx="716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èi</a:t>
            </a:r>
            <a:endParaRPr lang="en-US" altLang="zh-CN" sz="3600" b="1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：归园田居 其一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6535" y="4081145"/>
            <a:ext cx="1066800" cy="113665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7704455" y="3517265"/>
            <a:ext cx="8778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mǔ</a:t>
            </a:r>
            <a:endParaRPr lang="en-US" altLang="zh-CN" sz="3600" b="1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8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593090" y="818515"/>
            <a:ext cx="4224020" cy="577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归园田居</a:t>
            </a:r>
            <a:r>
              <a:rPr lang="zh-CN" altLang="en-US" sz="3600" b="1" dirty="0">
                <a:latin typeface="宋体" panose="02010600030101010101" pitchFamily="2" charset="-122"/>
                <a:ea typeface="仿宋_GB2312" pitchFamily="49" charset="-122"/>
              </a:rPr>
              <a:t>（其一）</a:t>
            </a:r>
            <a:endParaRPr lang="zh-CN" altLang="en-US" sz="36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陶渊明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少无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适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俗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韵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，性本爱丘山。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误入尘网中，一去三十年。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羁鸟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恋旧林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池鱼思故渊。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开荒南野际，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守拙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归园田。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方宅十余亩，草屋八九间。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榆柳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荫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后檐，桃李罗堂前。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暧暧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远人村，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依依墟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里烟。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狗吠深巷中，鸡鸣桑树颠。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户庭无尘杂，虚室有余闲。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久在樊笼里，复得返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自然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2" name="Text Box 5"/>
          <p:cNvSpPr txBox="1"/>
          <p:nvPr/>
        </p:nvSpPr>
        <p:spPr>
          <a:xfrm>
            <a:off x="5321935" y="1740535"/>
            <a:ext cx="320516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适：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适应，迎合。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韵：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气质，本性。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3" name="Text Box 6"/>
          <p:cNvSpPr txBox="1"/>
          <p:nvPr/>
        </p:nvSpPr>
        <p:spPr>
          <a:xfrm>
            <a:off x="5321935" y="2834640"/>
            <a:ext cx="3696335" cy="284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羁鸟：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笼中鸟。 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守拙：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固守愚拙。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荫：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遮盖。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暧暧：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昏暗、模糊。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依依</a:t>
            </a:r>
            <a:r>
              <a:rPr lang="en-US" altLang="zh-CN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轻柔缓慢地上升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墟：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村落。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4" name="Text Box 7"/>
          <p:cNvSpPr txBox="1"/>
          <p:nvPr/>
        </p:nvSpPr>
        <p:spPr>
          <a:xfrm>
            <a:off x="5323840" y="5820728"/>
            <a:ext cx="3203575" cy="995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自然：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可理解为自然界或田园生活。</a:t>
            </a:r>
            <a:endParaRPr lang="zh-CN" altLang="en-US" sz="2800" b="1" dirty="0">
              <a:solidFill>
                <a:srgbClr val="66003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9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5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1701</Words>
  <Application>WPS 演示</Application>
  <PresentationFormat>宽屏</PresentationFormat>
  <Paragraphs>214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隶书</vt:lpstr>
      <vt:lpstr>楷体</vt:lpstr>
      <vt:lpstr>叶根友毛笔行书2.0版</vt:lpstr>
      <vt:lpstr>仿宋_GB2312</vt:lpstr>
      <vt:lpstr>仿宋</vt:lpstr>
      <vt:lpstr>黑体</vt:lpstr>
      <vt:lpstr>华文新魏</vt:lpstr>
      <vt:lpstr>Arial Unicode MS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TeBou</cp:lastModifiedBy>
  <cp:revision>84</cp:revision>
  <dcterms:created xsi:type="dcterms:W3CDTF">2019-06-19T02:08:00Z</dcterms:created>
  <dcterms:modified xsi:type="dcterms:W3CDTF">2019-11-01T01:26:47Z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