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82" r:id="rId4"/>
    <p:sldId id="306" r:id="rId5"/>
    <p:sldId id="340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3964" autoAdjust="0"/>
  </p:normalViewPr>
  <p:slideViewPr>
    <p:cSldViewPr snapToGrid="0">
      <p:cViewPr varScale="1">
        <p:scale>
          <a:sx n="65" d="100"/>
          <a:sy n="65" d="100"/>
        </p:scale>
        <p:origin x="234" y="72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tags" Target="tags/tag1.xml" /><Relationship Id="rId4" Type="http://schemas.openxmlformats.org/officeDocument/2006/relationships/slide" Target="slides/slide1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70721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/>
          <p:cNvSpPr txBox="1"/>
          <p:nvPr/>
        </p:nvSpPr>
        <p:spPr>
          <a:xfrm>
            <a:off x="3100795" y="2071029"/>
            <a:ext cx="6382175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写作：表达要得体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5201684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491414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491414" y="2283381"/>
            <a:ext cx="6969513" cy="2614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王奶奶您好！明天上午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点，我将作为社区志愿者登门走访调查，届时将了解一些您和您配偶的生活情况，请务必在家中静候，不要四处走动。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7363335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764131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475375" y="2405251"/>
            <a:ext cx="696951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王奶奶您好！明天上午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点，我将作为社区志愿者登门走访调查，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届时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将了解一些您和您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配偶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的生活情况，请务必在家中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静候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，不要四处走动。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39457721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B803E4A-F057-4086-ACBC-C3E31F63D8B5}"/>
              </a:ext>
            </a:extLst>
          </p:cNvPr>
          <p:cNvSpPr txBox="1"/>
          <p:nvPr/>
        </p:nvSpPr>
        <p:spPr>
          <a:xfrm>
            <a:off x="2517709" y="2084590"/>
            <a:ext cx="7077347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如何做到表达得体？</a:t>
            </a:r>
            <a:endParaRPr lang="zh-CN" altLang="en-US" sz="3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571625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（二）注意读者对象的特点和应用的场合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25100633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507455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715032" y="1666587"/>
            <a:ext cx="6969513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分清读者对象，掌握分寸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读者对象有性别、年龄、身份、经历、文化背景等具体差异，写作时应该切合对象特点，恰当使用尊称、谦称和习惯用语。</a:t>
            </a:r>
          </a:p>
        </p:txBody>
      </p:sp>
    </p:spTree>
    <p:extLst>
      <p:ext uri="{BB962C8B-B14F-4D97-AF65-F5344CB8AC3E}">
        <p14:creationId xmlns:p14="http://schemas.microsoft.com/office/powerpoint/2010/main" val="3437590003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379120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132035" y="1697901"/>
            <a:ext cx="7683191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注意应用场合，巧妙用语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应用的场合包括时间、地点、人物、氛围等因素。氛围有庄重、轻松之别，在具体场合中，语言表达要与之相协调。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庄重场合 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用语庄重、规范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一般公共场合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用语要准确、简明、自然、亲切、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灵活，尽量用口语</a:t>
            </a:r>
          </a:p>
        </p:txBody>
      </p:sp>
    </p:spTree>
    <p:extLst>
      <p:ext uri="{BB962C8B-B14F-4D97-AF65-F5344CB8AC3E}">
        <p14:creationId xmlns:p14="http://schemas.microsoft.com/office/powerpoint/2010/main" val="902385768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539539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346157" y="2028224"/>
            <a:ext cx="7399420" cy="3485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小红帮王奶奶网购了一些防护用品，并在平台上给出了如下评价：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/>
            <a:endParaRPr lang="zh-CN" altLang="en-US" sz="105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物美价廉，物流及时。掌柜非常热情，垂询的问题都一一回答，令人十分满意。我还笑纳了店家的赠品，下次还会光顾的。</a:t>
            </a:r>
          </a:p>
        </p:txBody>
      </p:sp>
    </p:spTree>
    <p:extLst>
      <p:ext uri="{BB962C8B-B14F-4D97-AF65-F5344CB8AC3E}">
        <p14:creationId xmlns:p14="http://schemas.microsoft.com/office/powerpoint/2010/main" val="4011811993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363077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859410" y="2205196"/>
            <a:ext cx="696951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物美价廉，物流及时。掌柜非常热情，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垂询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的问题都一一回答，令人十分满意。我还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笑纳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了店家的赠品，下次还会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光顾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的。</a:t>
            </a:r>
          </a:p>
        </p:txBody>
      </p:sp>
    </p:spTree>
    <p:extLst>
      <p:ext uri="{BB962C8B-B14F-4D97-AF65-F5344CB8AC3E}">
        <p14:creationId xmlns:p14="http://schemas.microsoft.com/office/powerpoint/2010/main" val="409995806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B803E4A-F057-4086-ACBC-C3E31F63D8B5}"/>
              </a:ext>
            </a:extLst>
          </p:cNvPr>
          <p:cNvSpPr txBox="1"/>
          <p:nvPr/>
        </p:nvSpPr>
        <p:spPr>
          <a:xfrm>
            <a:off x="2421456" y="2084590"/>
            <a:ext cx="7077347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如何做到表达得体？</a:t>
            </a:r>
            <a:endParaRPr lang="zh-CN" altLang="en-US" sz="3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715126" y="3220859"/>
            <a:ext cx="672975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（三）注意恰当使用礼貌用语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137956410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571626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318523" y="2024224"/>
            <a:ext cx="7554954" cy="2809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到别人家做客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拜访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宾客来到自己家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光临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书面语中直呼人的姓名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姓名后加“先生”或“女士” 以书面形式向别人提意见和建议时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“我的这些看法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                                        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并不成熟，请批评指正。”</a:t>
            </a:r>
          </a:p>
        </p:txBody>
      </p:sp>
    </p:spTree>
    <p:extLst>
      <p:ext uri="{BB962C8B-B14F-4D97-AF65-F5344CB8AC3E}">
        <p14:creationId xmlns:p14="http://schemas.microsoft.com/office/powerpoint/2010/main" val="321763607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491415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322095" y="2212363"/>
            <a:ext cx="7664115" cy="328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对别人称自己的长辈和年长的平辈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冠以“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家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    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（“家父”“家严”“家母”“家慈”“家兄”）</a:t>
            </a:r>
            <a:endParaRPr lang="en-US" altLang="zh-CN" sz="20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对别人称比自己小的家人时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冠以“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舍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（“舍弟”“舍妹”）</a:t>
            </a:r>
            <a:endParaRPr lang="en-US" altLang="zh-CN" sz="20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称别人家中的人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冠以“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令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”表示敬重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                               （“令堂”“令尊”“令郎”）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BCAD9AE-697B-4AFE-A771-16965D0FF893}"/>
              </a:ext>
            </a:extLst>
          </p:cNvPr>
          <p:cNvSpPr txBox="1"/>
          <p:nvPr/>
        </p:nvSpPr>
        <p:spPr>
          <a:xfrm>
            <a:off x="4451684" y="1419726"/>
            <a:ext cx="3597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古代的谦辞与敬辞</a:t>
            </a:r>
          </a:p>
        </p:txBody>
      </p:sp>
    </p:spTree>
    <p:extLst>
      <p:ext uri="{BB962C8B-B14F-4D97-AF65-F5344CB8AC3E}">
        <p14:creationId xmlns:p14="http://schemas.microsoft.com/office/powerpoint/2010/main" val="1076264297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4CBC779F-FA0F-487B-A4D7-1B8BB417CE91}"/>
              </a:ext>
            </a:extLst>
          </p:cNvPr>
          <p:cNvCxnSpPr/>
          <p:nvPr/>
        </p:nvCxnSpPr>
        <p:spPr>
          <a:xfrm flipV="1">
            <a:off x="3305021" y="2647134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FD511BC-F808-4C00-A143-BB6532AE05CA}"/>
              </a:ext>
            </a:extLst>
          </p:cNvPr>
          <p:cNvGrpSpPr/>
          <p:nvPr/>
        </p:nvGrpSpPr>
        <p:grpSpPr>
          <a:xfrm>
            <a:off x="2742310" y="2388537"/>
            <a:ext cx="445481" cy="469613"/>
            <a:chOff x="2121873" y="1511588"/>
            <a:chExt cx="445481" cy="469613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152743C8-1F22-4145-95F7-D717C50B7535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579CA5BE-DCEF-44C4-987C-755CF5C55699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B803E4A-F057-4086-ACBC-C3E31F63D8B5}"/>
              </a:ext>
            </a:extLst>
          </p:cNvPr>
          <p:cNvSpPr txBox="1"/>
          <p:nvPr/>
        </p:nvSpPr>
        <p:spPr>
          <a:xfrm>
            <a:off x="5801390" y="3506012"/>
            <a:ext cx="7077347" cy="149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表达得体与否</a:t>
            </a:r>
            <a:endParaRPr lang="en-US" altLang="zh-CN" sz="3200" b="1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1">
            <a:extLst>
              <a:ext uri="{FF2B5EF4-FFF2-40B4-BE49-F238E27FC236}">
                <a16:creationId xmlns:a16="http://schemas.microsoft.com/office/drawing/2014/main" xmlns="" id="{0B790B12-2D44-4F35-9B3C-D73217D7B1A8}"/>
              </a:ext>
            </a:extLst>
          </p:cNvPr>
          <p:cNvSpPr txBox="1"/>
          <p:nvPr/>
        </p:nvSpPr>
        <p:spPr>
          <a:xfrm>
            <a:off x="2657224" y="4266669"/>
            <a:ext cx="3092347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话是拦路虎</a:t>
            </a:r>
          </a:p>
        </p:txBody>
      </p:sp>
      <p:sp>
        <p:nvSpPr>
          <p:cNvPr id="10" name="文本框 4">
            <a:extLst>
              <a:ext uri="{FF2B5EF4-FFF2-40B4-BE49-F238E27FC236}">
                <a16:creationId xmlns:a16="http://schemas.microsoft.com/office/drawing/2014/main" xmlns="" id="{478DCCA9-35BE-4DC9-9560-20D457F810D1}"/>
              </a:ext>
            </a:extLst>
          </p:cNvPr>
          <p:cNvSpPr txBox="1"/>
          <p:nvPr/>
        </p:nvSpPr>
        <p:spPr>
          <a:xfrm>
            <a:off x="2636888" y="3267587"/>
            <a:ext cx="2891882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话是开心的钥匙</a:t>
            </a:r>
          </a:p>
        </p:txBody>
      </p:sp>
      <p:sp>
        <p:nvSpPr>
          <p:cNvPr id="11" name="右大括号 10">
            <a:extLst>
              <a:ext uri="{FF2B5EF4-FFF2-40B4-BE49-F238E27FC236}">
                <a16:creationId xmlns:a16="http://schemas.microsoft.com/office/drawing/2014/main" xmlns="" id="{AC8298B8-0A55-46FA-89B2-41F61EC6D899}"/>
              </a:ext>
            </a:extLst>
          </p:cNvPr>
          <p:cNvSpPr/>
          <p:nvPr/>
        </p:nvSpPr>
        <p:spPr>
          <a:xfrm>
            <a:off x="5718826" y="3383143"/>
            <a:ext cx="170180" cy="1313815"/>
          </a:xfrm>
          <a:prstGeom prst="rightBrac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燕尾形 9">
            <a:extLst>
              <a:ext uri="{FF2B5EF4-FFF2-40B4-BE49-F238E27FC236}">
                <a16:creationId xmlns:a16="http://schemas.microsoft.com/office/drawing/2014/main" xmlns="" id="{8781B5A1-E35A-45E1-9919-640197541EC8}"/>
              </a:ext>
            </a:extLst>
          </p:cNvPr>
          <p:cNvSpPr/>
          <p:nvPr/>
        </p:nvSpPr>
        <p:spPr>
          <a:xfrm>
            <a:off x="6079062" y="3791094"/>
            <a:ext cx="554355" cy="412115"/>
          </a:xfrm>
          <a:prstGeom prst="chevro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F75800B-4AE4-4B89-BD99-9210DF3DFE1F}"/>
              </a:ext>
            </a:extLst>
          </p:cNvPr>
          <p:cNvSpPr txBox="1"/>
          <p:nvPr/>
        </p:nvSpPr>
        <p:spPr>
          <a:xfrm>
            <a:off x="3187791" y="2016246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环节一  礼自生活来</a:t>
            </a:r>
          </a:p>
        </p:txBody>
      </p:sp>
    </p:spTree>
    <p:extLst>
      <p:ext uri="{BB962C8B-B14F-4D97-AF65-F5344CB8AC3E}">
        <p14:creationId xmlns:p14="http://schemas.microsoft.com/office/powerpoint/2010/main" val="31349056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363077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859410" y="1477529"/>
            <a:ext cx="6969513" cy="400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常用的谦辞：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”（如“小女”，称自己的女儿）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拙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”（如“拙作”，称自己的作品）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鄙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”（如“鄙见”，称自己的见解）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寒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”（如“寒舍”，称自己的家）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愚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”（如“愚兄”，对同辈年少者称自己）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……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463531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587667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634820" y="1477529"/>
            <a:ext cx="6969513" cy="400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常见的敬辞：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贵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”（如“贵庚”，称别人的年龄）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大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”（如“大作”，称对方的作品）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高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”（如“高见”，称对方的见解）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贤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”（如“贤弟”，称比自己小的男子）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尊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”（如“尊姓”，问对方的姓）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……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677893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4288800" y="2119294"/>
            <a:ext cx="4230131" cy="1700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敬辞，用于称呼对方；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谦辞，用于称呼己方。</a:t>
            </a:r>
          </a:p>
        </p:txBody>
      </p:sp>
    </p:spTree>
    <p:extLst>
      <p:ext uri="{BB962C8B-B14F-4D97-AF65-F5344CB8AC3E}">
        <p14:creationId xmlns:p14="http://schemas.microsoft.com/office/powerpoint/2010/main" val="841012261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B803E4A-F057-4086-ACBC-C3E31F63D8B5}"/>
              </a:ext>
            </a:extLst>
          </p:cNvPr>
          <p:cNvSpPr txBox="1"/>
          <p:nvPr/>
        </p:nvSpPr>
        <p:spPr>
          <a:xfrm>
            <a:off x="1635114" y="3127229"/>
            <a:ext cx="8798310" cy="692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26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26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：根据要求，修改或撰写应用文，使其表达得体</a:t>
            </a:r>
            <a:endParaRPr lang="en-US" altLang="zh-CN" sz="26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F75800B-4AE4-4B89-BD99-9210DF3DFE1F}"/>
              </a:ext>
            </a:extLst>
          </p:cNvPr>
          <p:cNvSpPr txBox="1"/>
          <p:nvPr/>
        </p:nvSpPr>
        <p:spPr>
          <a:xfrm>
            <a:off x="3577096" y="172204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环节二  情存笔墨中</a:t>
            </a: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3715672" y="2362596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152961" y="2103999"/>
            <a:ext cx="445481" cy="469613"/>
            <a:chOff x="2121873" y="1511588"/>
            <a:chExt cx="445481" cy="469613"/>
          </a:xfrm>
        </p:grpSpPr>
        <p:sp>
          <p:nvSpPr>
            <p:cNvPr id="6" name="矩形 5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9294442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523499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698988" y="2124565"/>
            <a:ext cx="696951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三位同学被评为了“社区最美志愿者”，小刚作为代表在社区举行的表彰大会上发表了获奖感言。下面是获奖感言片段，请同学们读一读。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282792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491415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491415" y="1512699"/>
            <a:ext cx="761511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在这次社区志愿者服务中，我们发挥了重要作用，这体现了我们的主人翁意识。我们今后一定会外甥打灯笼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照旧，继续为社区工作添砖加瓦。我们也应该表扬那些风烛残年的爷爷奶奶，他们不顾年老体弱，冲锋在前，为社区建设尽了绵薄之力。希望更多人加入到我们的队伍中，我们一定会不吝赐教，鼎力相助！</a:t>
            </a:r>
          </a:p>
        </p:txBody>
      </p:sp>
    </p:spTree>
    <p:extLst>
      <p:ext uri="{BB962C8B-B14F-4D97-AF65-F5344CB8AC3E}">
        <p14:creationId xmlns:p14="http://schemas.microsoft.com/office/powerpoint/2010/main" val="735854824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475373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288444" y="1720840"/>
            <a:ext cx="761511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在这次社区志愿者服务中，我们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发挥了重要作用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，这体现了我们的主人翁意识。我们今后一定会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外甥打灯笼</a:t>
            </a:r>
            <a:r>
              <a:rPr lang="en-US" altLang="zh-CN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照旧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，继续为社区工作添砖加瓦。我们也应该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表扬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那些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风烛残年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的爷爷奶奶，他们不顾年老体弱，冲锋在前，为社区建设尽了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绵薄之力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。希望更多人加入到我们的队伍中，我们一定会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不吝赐教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鼎力相助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2608947019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732047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396728" y="1720840"/>
            <a:ext cx="7398543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在这次社区志愿者服务中，我们发挥了一定作用，这体现了我们的主人翁意识。我们今后一定会继续努力，为社区工作添砖加瓦。我们也应该学习那些老当益壮的爷爷奶奶，他们不顾年老体弱，冲锋在前，为社区建设尽了一份力量。希望更多人加入到我们的队伍中，有需要之处，我们一定会有求必应，尽力帮忙！</a:t>
            </a:r>
          </a:p>
        </p:txBody>
      </p:sp>
    </p:spTree>
    <p:extLst>
      <p:ext uri="{BB962C8B-B14F-4D97-AF65-F5344CB8AC3E}">
        <p14:creationId xmlns:p14="http://schemas.microsoft.com/office/powerpoint/2010/main" val="47909194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395158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336677" y="1482561"/>
            <a:ext cx="7460165" cy="421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阳光社区居民委员会计划开展“防疫抗疫，从我做起”活动，准备邀请领导、专家学者、医务工作者、社区居民等作为嘉宾参加活动的启动仪式和专题讲座。请你任选一个对象，以社区居委会的名义写一份邀请函。</a:t>
            </a:r>
            <a:endParaRPr lang="en-US" altLang="zh-CN" sz="20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0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提示：</a:t>
            </a:r>
          </a:p>
          <a:p>
            <a:pPr>
              <a:lnSpc>
                <a:spcPct val="110000"/>
              </a:lnSpc>
            </a:pP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        1. </a:t>
            </a:r>
            <a:r>
              <a:rPr lang="zh-CN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明确邀请函的写作目的，体现书面邀请的正式性和对对方的尊敬。要根据嘉宾的身份，选择恰当的称呼。</a:t>
            </a:r>
          </a:p>
          <a:p>
            <a:pPr>
              <a:lnSpc>
                <a:spcPct val="110000"/>
              </a:lnSpc>
            </a:pP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        2. </a:t>
            </a:r>
            <a:r>
              <a:rPr lang="zh-CN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应介绍活动的时间、地点、主题等情况，让对方对活动有所了解。如果需要对方在活动中发言，也应该提及，以便对方提前准备。</a:t>
            </a:r>
          </a:p>
          <a:p>
            <a:pPr>
              <a:lnSpc>
                <a:spcPct val="110000"/>
              </a:lnSpc>
            </a:pP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        3. </a:t>
            </a:r>
            <a:r>
              <a:rPr lang="zh-CN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语言要简洁明了，大方得体。</a:t>
            </a:r>
          </a:p>
        </p:txBody>
      </p:sp>
    </p:spTree>
    <p:extLst>
      <p:ext uri="{BB962C8B-B14F-4D97-AF65-F5344CB8AC3E}">
        <p14:creationId xmlns:p14="http://schemas.microsoft.com/office/powerpoint/2010/main" val="124067538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411204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411204" y="1736953"/>
            <a:ext cx="7560526" cy="3785652"/>
          </a:xfrm>
          <a:prstGeom prst="rect">
            <a:avLst/>
          </a:prstGeom>
          <a:noFill/>
          <a:ln>
            <a:solidFill>
              <a:srgbClr val="01621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邀请函</a:t>
            </a:r>
          </a:p>
          <a:p>
            <a:pPr algn="just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尊敬的李教授：</a:t>
            </a:r>
          </a:p>
          <a:p>
            <a:pPr algn="just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您好！社区居民委员会即将开展“防疫抗疫，从我做起”活动，您荣幸地被邀请为嘉宾参与本次活动。请您务必于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2020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日上午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点到社区文化礼堂准时参会，并做知识讲座，请提前做好准备！</a:t>
            </a:r>
          </a:p>
          <a:p>
            <a:pPr algn="just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此致</a:t>
            </a:r>
          </a:p>
          <a:p>
            <a:pPr algn="just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敬礼！</a:t>
            </a:r>
          </a:p>
          <a:p>
            <a:pPr algn="just"/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                                         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阳光社区居民委员会</a:t>
            </a:r>
          </a:p>
          <a:p>
            <a:pPr algn="just"/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                                              2020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414345298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B803E4A-F057-4086-ACBC-C3E31F63D8B5}"/>
              </a:ext>
            </a:extLst>
          </p:cNvPr>
          <p:cNvSpPr txBox="1"/>
          <p:nvPr/>
        </p:nvSpPr>
        <p:spPr>
          <a:xfrm>
            <a:off x="1828800" y="3139127"/>
            <a:ext cx="8229600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28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：阅读例文，分析表达不得体现象的类型</a:t>
            </a:r>
            <a:endParaRPr lang="en-US" altLang="zh-CN" sz="1200" b="1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415586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395161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395161" y="1536174"/>
            <a:ext cx="7560526" cy="3785652"/>
          </a:xfrm>
          <a:prstGeom prst="rect">
            <a:avLst/>
          </a:prstGeom>
          <a:noFill/>
          <a:ln>
            <a:solidFill>
              <a:srgbClr val="01621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邀请函</a:t>
            </a:r>
          </a:p>
          <a:p>
            <a:pPr algn="just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尊敬的李教授：</a:t>
            </a:r>
          </a:p>
          <a:p>
            <a:pPr algn="just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您好！社区居民委员会即将开展“防疫抗疫，从我做起”活动，您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荣幸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地被邀请为嘉宾参与本次活动。请您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务必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2020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日上午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点到社区文化礼堂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准时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参会，并做知识讲座，请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提前做好准备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！</a:t>
            </a:r>
          </a:p>
          <a:p>
            <a:pPr algn="just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此致</a:t>
            </a:r>
          </a:p>
          <a:p>
            <a:pPr algn="just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敬礼！</a:t>
            </a:r>
          </a:p>
          <a:p>
            <a:pPr algn="just"/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                                         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阳光社区居民委员会</a:t>
            </a:r>
          </a:p>
          <a:p>
            <a:pPr algn="just"/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                                              2020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3554068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475373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475373" y="1335179"/>
            <a:ext cx="7560526" cy="4154984"/>
          </a:xfrm>
          <a:prstGeom prst="rect">
            <a:avLst/>
          </a:prstGeom>
          <a:noFill/>
          <a:ln>
            <a:solidFill>
              <a:srgbClr val="01621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邀请函</a:t>
            </a:r>
          </a:p>
          <a:p>
            <a:pPr algn="just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尊敬的李教授：</a:t>
            </a:r>
          </a:p>
          <a:p>
            <a:pPr algn="just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您好！为了增强社区居民的防疫意识和抗疫能力，保障居民的身体健康，本社区居民委员会决定于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2020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日上午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点在社区文化礼堂举行“防疫抗疫，从我做起”活动的启动仪式，恭请您在百忙之中抽时间莅临指导，并做以“防疫抗疫”为主题的知识讲座！</a:t>
            </a:r>
          </a:p>
          <a:p>
            <a:pPr algn="just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此致</a:t>
            </a:r>
          </a:p>
          <a:p>
            <a:pPr algn="just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敬礼！</a:t>
            </a:r>
          </a:p>
          <a:p>
            <a:pPr algn="just"/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                                         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阳光社区居民委员会</a:t>
            </a:r>
          </a:p>
          <a:p>
            <a:pPr algn="just"/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                                              2020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527733129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619754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3174926" y="1604798"/>
            <a:ext cx="696951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课堂小结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语言表达得体，就是要根据语境使用语言，根据不同场合、不同时间、不同身份、不同对象、不同目的等要求，选用恰当的语言来表情达意。</a:t>
            </a:r>
          </a:p>
        </p:txBody>
      </p:sp>
    </p:spTree>
    <p:extLst>
      <p:ext uri="{BB962C8B-B14F-4D97-AF65-F5344CB8AC3E}">
        <p14:creationId xmlns:p14="http://schemas.microsoft.com/office/powerpoint/2010/main" val="3513182744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815410" y="1719098"/>
            <a:ext cx="696951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课堂小结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要做到表达得体，应考虑写作的目的，注意读者对象的特点和应用的场合，还要注意恰当使用礼貌用语。</a:t>
            </a:r>
          </a:p>
        </p:txBody>
      </p:sp>
    </p:spTree>
    <p:extLst>
      <p:ext uri="{BB962C8B-B14F-4D97-AF65-F5344CB8AC3E}">
        <p14:creationId xmlns:p14="http://schemas.microsoft.com/office/powerpoint/2010/main" val="2105892127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298906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4351991" y="1747225"/>
            <a:ext cx="5177685" cy="336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语言运用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语文素养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严密的思维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情趣高雅的审美趣味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自觉的文化追求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270934"/>
      </p:ext>
    </p:ext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B803E4A-F057-4086-ACBC-C3E31F63D8B5}"/>
              </a:ext>
            </a:extLst>
          </p:cNvPr>
          <p:cNvSpPr txBox="1"/>
          <p:nvPr/>
        </p:nvSpPr>
        <p:spPr>
          <a:xfrm>
            <a:off x="2379508" y="2361055"/>
            <a:ext cx="7725610" cy="30997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在“防疫抗疫，从我做起”活动中，你所在社区的志愿者准备向全社区居民发出倡议，倡导讲卫生、少聚集、不信谣等观念。请你以志愿者的名义写一份倡议书。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提示：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1.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介绍发出倡议的背景、目的等。</a:t>
            </a:r>
            <a:endParaRPr lang="en-US" altLang="zh-CN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2. 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明确倡议书的主题，并提出活动的具体内容和要求。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3. 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注意倡议书的使用场合、对象，做到表达得体。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F75800B-4AE4-4B89-BD99-9210DF3DFE1F}"/>
              </a:ext>
            </a:extLst>
          </p:cNvPr>
          <p:cNvSpPr txBox="1"/>
          <p:nvPr/>
        </p:nvSpPr>
        <p:spPr>
          <a:xfrm>
            <a:off x="3463944" y="144525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课后任务</a:t>
            </a: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3569067" y="2074647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006356" y="1816050"/>
            <a:ext cx="445481" cy="469613"/>
            <a:chOff x="2121873" y="1511588"/>
            <a:chExt cx="445481" cy="469613"/>
          </a:xfrm>
        </p:grpSpPr>
        <p:sp>
          <p:nvSpPr>
            <p:cNvPr id="6" name="矩形 5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128500" y="11874500"/>
            <a:ext cx="3302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626267801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B803E4A-F057-4086-ACBC-C3E31F63D8B5}"/>
              </a:ext>
            </a:extLst>
          </p:cNvPr>
          <p:cNvSpPr txBox="1"/>
          <p:nvPr/>
        </p:nvSpPr>
        <p:spPr>
          <a:xfrm>
            <a:off x="2027176" y="2004212"/>
            <a:ext cx="7917364" cy="3477875"/>
          </a:xfrm>
          <a:prstGeom prst="rect">
            <a:avLst/>
          </a:prstGeom>
          <a:noFill/>
          <a:ln>
            <a:solidFill>
              <a:srgbClr val="01621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××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先生：</a:t>
            </a:r>
          </a:p>
          <a:p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   谢谢您昨天来到我校做关于学习方法的讲座。您讲的内容很有趣，态度也很和蔼。特别是您对学习方法的独到见解和海阔天空的议论，显示您确实有较高的水平，令人钦佩。许多同学听完讲座，都觉得挺不错的，还想请您在我校开设系列讲座。在此我们向您表示热烈祝贺！并期待您有机会再来我校做讲座。</a:t>
            </a:r>
          </a:p>
          <a:p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  此致</a:t>
            </a:r>
          </a:p>
          <a:p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敬礼！</a:t>
            </a:r>
            <a:endParaRPr lang="en-US" altLang="zh-CN" sz="22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            ××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中学学生会</a:t>
            </a:r>
            <a:endParaRPr lang="en-US" altLang="zh-CN" sz="22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                ×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94034968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B803E4A-F057-4086-ACBC-C3E31F63D8B5}"/>
              </a:ext>
            </a:extLst>
          </p:cNvPr>
          <p:cNvSpPr txBox="1"/>
          <p:nvPr/>
        </p:nvSpPr>
        <p:spPr>
          <a:xfrm>
            <a:off x="2027174" y="2076401"/>
            <a:ext cx="7917364" cy="3477875"/>
          </a:xfrm>
          <a:prstGeom prst="rect">
            <a:avLst/>
          </a:prstGeom>
          <a:noFill/>
          <a:ln>
            <a:solidFill>
              <a:srgbClr val="01621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××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先生：</a:t>
            </a:r>
          </a:p>
          <a:p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   谢谢您昨天来到我校做关于学习方法的讲座。您讲的内容</a:t>
            </a:r>
            <a:r>
              <a:rPr lang="zh-CN" altLang="en-US" sz="22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很有趣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，态度也很和蔼。特别是您对学习方法的独到见解和</a:t>
            </a:r>
            <a:r>
              <a:rPr lang="zh-CN" altLang="en-US" sz="22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海阔天空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的议论，显示您确实有</a:t>
            </a:r>
            <a:r>
              <a:rPr lang="zh-CN" altLang="en-US" sz="22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较高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的水平，令人钦佩。许多同学听完讲座，都</a:t>
            </a:r>
            <a:r>
              <a:rPr lang="zh-CN" altLang="en-US" sz="22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觉得挺不错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的，还想请您在我校开设系列讲座。</a:t>
            </a:r>
            <a:r>
              <a:rPr lang="zh-CN" altLang="en-US" sz="22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在此我们向您表示热烈祝贺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！并期待您有机会再来我校做讲座。</a:t>
            </a:r>
          </a:p>
          <a:p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  此致</a:t>
            </a:r>
          </a:p>
          <a:p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敬礼！</a:t>
            </a:r>
            <a:endParaRPr lang="en-US" altLang="zh-CN" sz="22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            ××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中学学生会</a:t>
            </a:r>
            <a:endParaRPr lang="en-US" altLang="zh-CN" sz="22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                ×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4001696160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B803E4A-F057-4086-ACBC-C3E31F63D8B5}"/>
              </a:ext>
            </a:extLst>
          </p:cNvPr>
          <p:cNvSpPr txBox="1"/>
          <p:nvPr/>
        </p:nvSpPr>
        <p:spPr>
          <a:xfrm>
            <a:off x="3702657" y="1634432"/>
            <a:ext cx="7077347" cy="704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300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什么是表达得体？</a:t>
            </a:r>
            <a:endParaRPr lang="zh-CN" altLang="en-US" sz="3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314074" y="2608685"/>
            <a:ext cx="764005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语言表达得体，就是要根据语境使用语言，根据不同场合、不同时间、不同身份、不同对象、不同目的等要求，选用恰当的语言来表情达意。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6744186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B803E4A-F057-4086-ACBC-C3E31F63D8B5}"/>
              </a:ext>
            </a:extLst>
          </p:cNvPr>
          <p:cNvSpPr txBox="1"/>
          <p:nvPr/>
        </p:nvSpPr>
        <p:spPr>
          <a:xfrm>
            <a:off x="2533751" y="2084590"/>
            <a:ext cx="7077347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如何做到表达得体？</a:t>
            </a:r>
            <a:endParaRPr lang="zh-CN" altLang="en-US" sz="3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3429878" y="3167390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（一）考虑写作的目的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7892234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379122" y="2238189"/>
            <a:ext cx="7868652" cy="2614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表示感谢，用语应恭敬；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想获得对方的原谅，表达应诚恳；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想反映某个问题，则应观点鲜明，指出问题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要害，提出合理化的建议。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69517277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555583" y="3220859"/>
            <a:ext cx="6969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F377F4-F6DB-4359-A3C6-79A0ECC5F9EC}"/>
              </a:ext>
            </a:extLst>
          </p:cNvPr>
          <p:cNvSpPr txBox="1"/>
          <p:nvPr/>
        </p:nvSpPr>
        <p:spPr>
          <a:xfrm>
            <a:off x="2265947" y="1794538"/>
            <a:ext cx="7712243" cy="3899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居住在同一个社区的小明、小红和小刚三位同学自愿报名，成为了社区志愿者。他们利用周末休息时间为社区空巢老人服务，在社区门口执勤站岗，为社区建设贡献了自己的力量。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小明计划明天入户走访调查年逾古稀的空巢老人王奶奶，并根据情况提供有针对性的帮助和服务。因此，他提前一天编辑了一条手机短信发送给了王奶奶，内容是这样的：</a:t>
            </a:r>
          </a:p>
        </p:txBody>
      </p:sp>
    </p:spTree>
    <p:extLst>
      <p:ext uri="{BB962C8B-B14F-4D97-AF65-F5344CB8AC3E}">
        <p14:creationId xmlns:p14="http://schemas.microsoft.com/office/powerpoint/2010/main" val="1434837724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121</Paragraphs>
  <Slides>35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3">
      <vt:lpstr>Arial</vt:lpstr>
      <vt:lpstr>Calibri Light</vt:lpstr>
      <vt:lpstr>Calibri</vt:lpstr>
      <vt:lpstr>黑体</vt:lpstr>
      <vt:lpstr>华文楷体</vt:lpstr>
      <vt:lpstr>微软雅黑</vt:lpstr>
      <vt:lpstr>Times New Roman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2021-06-16T14:21:41.321</cp:lastPrinted>
  <dcterms:created xsi:type="dcterms:W3CDTF">2021-06-16T14:21:41Z</dcterms:created>
  <dcterms:modified xsi:type="dcterms:W3CDTF">2021-06-16T06:21:44Z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