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removePersonalInfoOnSave="1">
  <p:sldMasterIdLst>
    <p:sldMasterId id="2147483648" r:id="rId1"/>
  </p:sldMasterIdLst>
  <p:notesMasterIdLst>
    <p:notesMasterId r:id="rId2"/>
  </p:notesMasterIdLst>
  <p:sldIdLst>
    <p:sldId id="337" r:id="rId3"/>
    <p:sldId id="389" r:id="rId4"/>
    <p:sldId id="338" r:id="rId5"/>
    <p:sldId id="377" r:id="rId6"/>
    <p:sldId id="370" r:id="rId7"/>
    <p:sldId id="354" r:id="rId8"/>
    <p:sldId id="352" r:id="rId9"/>
    <p:sldId id="390" r:id="rId10"/>
    <p:sldId id="391" r:id="rId11"/>
    <p:sldId id="392" r:id="rId12"/>
    <p:sldId id="393" r:id="rId13"/>
    <p:sldId id="394" r:id="rId14"/>
    <p:sldId id="395" r:id="rId15"/>
    <p:sldId id="396" r:id="rId16"/>
    <p:sldId id="397" r:id="rId17"/>
    <p:sldId id="398" r:id="rId18"/>
    <p:sldId id="399" r:id="rId19"/>
    <p:sldId id="400" r:id="rId20"/>
    <p:sldId id="401" r:id="rId21"/>
    <p:sldId id="402" r:id="rId22"/>
    <p:sldId id="403" r:id="rId23"/>
  </p:sldIdLst>
  <p:sldSz cx="12192000" cy="6858000"/>
  <p:notesSz cx="6858000" cy="9144000"/>
  <p:custDataLst>
    <p:tags r:id="rId2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8" autoAdjust="0"/>
    <p:restoredTop sz="94660"/>
  </p:normalViewPr>
  <p:slideViewPr>
    <p:cSldViewPr snapToGrid="0">
      <p:cViewPr>
        <p:scale>
          <a:sx n="80" d="100"/>
          <a:sy n="80" d="100"/>
        </p:scale>
        <p:origin x="1854" y="852"/>
      </p:cViewPr>
      <p:guideLst>
        <p:guide orient="horz" pos="2160"/>
        <p:guide pos="642"/>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fld id="{0B1A449A-D2DA-4F40-A8EF-FBA7405997ED}" type="datetimeFigureOut">
              <a:rPr lang="zh-CN" altLang="en-US"/>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0BC8E69B-1673-41E7-A87A-816E838CD01E}" type="slidenum">
              <a:rPr lang="zh-CN" altLang="en-US"/>
              <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1">
            <a:alphaModFix amt="22000"/>
            <a:lum/>
          </a:blip>
          <a:stretch>
            <a:fillRect/>
          </a:stretch>
        </a:blipFill>
        <a:effectLst/>
      </p:bgPr>
    </p:bg>
    <p:spTree>
      <p:nvGrpSpPr>
        <p:cNvPr id="1" name=""/>
        <p:cNvGrpSpPr/>
        <p:nvPr/>
      </p:nvGrpSpPr>
      <p:grpSpPr>
        <a:xfrm>
          <a:off x="0" y="0"/>
          <a:ext cx="0" cy="0"/>
        </a:xfrm>
      </p:grpSpPr>
      <p:cxnSp>
        <p:nvCxnSpPr>
          <p:cNvPr id="14" name="直接连接符 13"/>
          <p:cNvCxnSpPr/>
          <p:nvPr userDrawn="1"/>
        </p:nvCxnSpPr>
        <p:spPr bwMode="auto">
          <a:xfrm>
            <a:off x="0" y="620713"/>
            <a:ext cx="12192000" cy="0"/>
          </a:xfrm>
          <a:prstGeom prst="line">
            <a:avLst/>
          </a:prstGeom>
          <a:solidFill>
            <a:schemeClr val="accent1"/>
          </a:solidFill>
          <a:ln w="12700" cap="flat" cmpd="sng" algn="ctr">
            <a:solidFill>
              <a:srgbClr val="71763F"/>
            </a:solidFill>
            <a:prstDash val="solid"/>
            <a:round/>
            <a:headEnd type="none" w="med" len="med"/>
            <a:tailEnd type="none" w="med" len="med"/>
          </a:ln>
          <a:effectLst/>
        </p:spPr>
      </p:cxnSp>
      <p:sp>
        <p:nvSpPr>
          <p:cNvPr id="15" name="Text Box 9"/>
          <p:cNvSpPr txBox="1">
            <a:spLocks noChangeArrowheads="1"/>
          </p:cNvSpPr>
          <p:nvPr userDrawn="1"/>
        </p:nvSpPr>
        <p:spPr bwMode="auto">
          <a:xfrm>
            <a:off x="9555833" y="86856"/>
            <a:ext cx="2636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400" b="1" spc="300">
                <a:solidFill>
                  <a:srgbClr val="71763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八年级语文课件</a:t>
            </a:r>
            <a:endParaRPr lang="zh-CN" altLang="en-US" sz="2400" b="1" spc="300">
              <a:solidFill>
                <a:srgbClr val="71763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p:transition spd="med" advTm="3000">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spd="med" advTm="3000">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spd="med" advTm="3000">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advTm="3000">
    <p:split orient="vert"/>
  </p:transition>
  <p:timing/>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方正正粗黑简体"/>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方正正粗黑简体"/>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方正正粗黑简体"/>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方正正粗黑简体"/>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方正正粗黑简体"/>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方正正粗黑简体"/>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方正正粗黑简体"/>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方正正粗黑简体"/>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7.jpeg" /><Relationship Id="rId4" Type="http://schemas.openxmlformats.org/officeDocument/2006/relationships/image" Target="../media/image8.jpeg" /><Relationship Id="rId5" Type="http://schemas.openxmlformats.org/officeDocument/2006/relationships/image" Target="../media/image9.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1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image" Target="../media/image1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jpeg" /><Relationship Id="rId3" Type="http://schemas.openxmlformats.org/officeDocument/2006/relationships/image" Target="../media/image13.jpeg" /><Relationship Id="rId4" Type="http://schemas.openxmlformats.org/officeDocument/2006/relationships/image" Target="../media/image14.jpeg" /><Relationship Id="rId5" Type="http://schemas.openxmlformats.org/officeDocument/2006/relationships/image" Target="../media/image1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 name="图片 26"/>
          <p:cNvPicPr>
            <a:picLocks noChangeAspect="1"/>
          </p:cNvPicPr>
          <p:nvPr/>
        </p:nvPicPr>
        <p:blipFill>
          <a:blip r:embed="rId2"/>
          <a:stretch>
            <a:fillRect/>
          </a:stretch>
        </p:blipFill>
        <p:spPr>
          <a:xfrm>
            <a:off x="0" y="3048"/>
            <a:ext cx="12192000" cy="6851904"/>
          </a:xfrm>
          <a:prstGeom prst="rect">
            <a:avLst/>
          </a:prstGeom>
        </p:spPr>
      </p:pic>
      <p:sp>
        <p:nvSpPr>
          <p:cNvPr id="12" name="Text Box 9"/>
          <p:cNvSpPr txBox="1">
            <a:spLocks noChangeArrowheads="1"/>
          </p:cNvSpPr>
          <p:nvPr/>
        </p:nvSpPr>
        <p:spPr bwMode="auto">
          <a:xfrm>
            <a:off x="3704474" y="2605807"/>
            <a:ext cx="41529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sz="3200" b="1">
                <a:solidFill>
                  <a:srgbClr val="71763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阿西莫夫短文两篇</a:t>
            </a:r>
            <a:endParaRPr lang="zh-CN" altLang="en-US" sz="3200" b="1">
              <a:solidFill>
                <a:srgbClr val="71763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3" name="矩形 5"/>
          <p:cNvSpPr>
            <a:spLocks noChangeArrowheads="1"/>
          </p:cNvSpPr>
          <p:nvPr/>
        </p:nvSpPr>
        <p:spPr bwMode="auto">
          <a:xfrm>
            <a:off x="2464237" y="1042817"/>
            <a:ext cx="726352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sz="6600" spc="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《被压扁的沙子》</a:t>
            </a:r>
            <a:endParaRPr lang="zh-CN" altLang="en-US" sz="6600" spc="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9986" y="4637110"/>
            <a:ext cx="2182014" cy="2254017"/>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9674" y="4719608"/>
            <a:ext cx="1856907" cy="104451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2800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五、说明顺序</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2" name="矩形 13"/>
          <p:cNvSpPr>
            <a:spLocks noChangeArrowheads="1"/>
          </p:cNvSpPr>
          <p:nvPr/>
        </p:nvSpPr>
        <p:spPr bwMode="auto">
          <a:xfrm>
            <a:off x="979280" y="885257"/>
            <a:ext cx="7924090" cy="124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0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作者以科学发现和科学实验的成果为依据，层次清楚地说明了恐龙灭绝的原因是一个巨大的小行星或彗星对地球撞击的结果</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7" name="矩形 10"/>
          <p:cNvSpPr>
            <a:spLocks noChangeArrowheads="1"/>
          </p:cNvSpPr>
          <p:nvPr/>
        </p:nvSpPr>
        <p:spPr bwMode="auto">
          <a:xfrm>
            <a:off x="979280" y="3173049"/>
            <a:ext cx="6119352" cy="106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dist"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科学发现 </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观点产生 </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科研成果</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印证观点</a:t>
            </a:r>
            <a:endPar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algn="dist"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这是一种追本求源，</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由因到果</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的</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逻辑说明顺序</a:t>
            </a:r>
            <a:endPar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1" name="矩形 2"/>
          <p:cNvSpPr>
            <a:spLocks noChangeArrowheads="1"/>
          </p:cNvSpPr>
          <p:nvPr/>
        </p:nvSpPr>
        <p:spPr bwMode="auto">
          <a:xfrm>
            <a:off x="979280" y="2472789"/>
            <a:ext cx="2046497" cy="4770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说 明 顺 序：</a:t>
            </a:r>
            <a:endPar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2800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六、逻辑顺序</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2" name="矩形 13"/>
          <p:cNvSpPr>
            <a:spLocks noChangeArrowheads="1"/>
          </p:cNvSpPr>
          <p:nvPr/>
        </p:nvSpPr>
        <p:spPr bwMode="auto">
          <a:xfrm>
            <a:off x="979280" y="885257"/>
            <a:ext cx="7924090" cy="362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30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指按照人们思维发展的顺序，进行合理的推论而得出科学结论的思维过程，写作有关科学知识的文章是通常会采用这种符合思维顺序的方法作为行文思路，这就使逻辑顺序与时间顺序、空间顺序共同成为说明文的三大说明顺序。</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7327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六、逻辑顺序</a:t>
            </a:r>
            <a:r>
              <a:rPr lang="en-US" altLang="zh-CN"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a:t>
            </a:r>
            <a:r>
              <a:rPr lang="zh-CN" altLang="en-US" sz="2000" b="1" spc="600">
                <a:solidFill>
                  <a:schemeClr val="tx1">
                    <a:lumMod val="75000"/>
                    <a:lumOff val="25000"/>
                  </a:schemeClr>
                </a:solidFill>
                <a:latin typeface="思源黑體 Heavy" panose="020b0a00000000000000" pitchFamily="34" charset="-128"/>
                <a:ea typeface="思源黑體 Heavy" panose="020b0a00000000000000" pitchFamily="34" charset="-128"/>
                <a:sym typeface="Century Gothic" panose="020b0502020202020204" pitchFamily="34" charset="0"/>
              </a:rPr>
              <a:t>作者是如何推理的？</a:t>
            </a:r>
            <a:endParaRPr lang="zh-CN" altLang="en-US" sz="2000" b="1" spc="600">
              <a:solidFill>
                <a:schemeClr val="tx1">
                  <a:lumMod val="75000"/>
                  <a:lumOff val="25000"/>
                </a:schemeClr>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2" name="矩形 13"/>
          <p:cNvSpPr>
            <a:spLocks noChangeArrowheads="1"/>
          </p:cNvSpPr>
          <p:nvPr/>
        </p:nvSpPr>
        <p:spPr bwMode="auto">
          <a:xfrm>
            <a:off x="979280" y="790053"/>
            <a:ext cx="9247562" cy="431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00000"/>
              </a:lnSpc>
              <a:spcBef>
                <a:spcPct val="0"/>
              </a:spcBef>
              <a:buFont typeface="Arial" panose="020b0604020202020204" pitchFamily="34" charset="0"/>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1.</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发现了</a:t>
            </a: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6500</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万年前的斯石英。</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00000"/>
              </a:lnSpc>
              <a:spcBef>
                <a:spcPct val="0"/>
              </a:spcBef>
              <a:buFont typeface="Arial" panose="020b0604020202020204" pitchFamily="34" charset="0"/>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2.</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普通的沙子在超高压的状态下变成为致密的“斯石英”如陨石撞击、原子弹爆炸。</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00000"/>
              </a:lnSpc>
              <a:spcBef>
                <a:spcPct val="0"/>
              </a:spcBef>
              <a:buFont typeface="Arial" panose="020b0604020202020204" pitchFamily="34" charset="0"/>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3.</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斯石英也应该出现在压力极高地地壳深处。在这种情况下，它可通过火山喷发被携带到地表。然而，喷发温度极高，岩石会被熔化，所以任何由火山携带而来的斯石英都被转化为普通的二氧化硅。事实上，在火山活动地区至今没有发现过斯石英。</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00000"/>
              </a:lnSpc>
              <a:spcBef>
                <a:spcPct val="0"/>
              </a:spcBef>
              <a:buFont typeface="Arial" panose="020b0604020202020204" pitchFamily="34" charset="0"/>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4.</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所以，在斯石英出现的地方肯定发生过撞击，而且肯定没有发生过火山活动。</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00000"/>
              </a:lnSpc>
              <a:spcBef>
                <a:spcPct val="0"/>
              </a:spcBef>
              <a:buFont typeface="Arial" panose="020b0604020202020204" pitchFamily="34" charset="0"/>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5.</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恐龙灭亡的原因也许是陨石撞击，而非火山爆发。</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七、内容把握</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6" name="矩形 13"/>
          <p:cNvSpPr>
            <a:spLocks noChangeArrowheads="1"/>
          </p:cNvSpPr>
          <p:nvPr/>
        </p:nvSpPr>
        <p:spPr bwMode="auto">
          <a:xfrm>
            <a:off x="930192" y="984836"/>
            <a:ext cx="6816290"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500" b="1">
                <a:solidFill>
                  <a:srgbClr val="FE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作者为什么选择“撞击说”而否认“火山说”？</a:t>
            </a:r>
            <a:endParaRPr lang="zh-CN" altLang="en-US" sz="2500" b="1">
              <a:solidFill>
                <a:srgbClr val="FE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7" name="矩形 3"/>
          <p:cNvSpPr>
            <a:spLocks noChangeArrowheads="1"/>
          </p:cNvSpPr>
          <p:nvPr/>
        </p:nvSpPr>
        <p:spPr bwMode="auto">
          <a:xfrm>
            <a:off x="930192" y="1670320"/>
            <a:ext cx="6360945" cy="106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在作者看来，有论据验证的理论才能成立。</a:t>
            </a:r>
            <a:endParaRPr lang="en-US"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作者对前苏联科学家的实验研究成果进行了介绍：</a:t>
            </a:r>
            <a:endPar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1" name="矩形 4"/>
          <p:cNvSpPr>
            <a:spLocks noChangeArrowheads="1"/>
          </p:cNvSpPr>
          <p:nvPr/>
        </p:nvSpPr>
        <p:spPr bwMode="auto">
          <a:xfrm>
            <a:off x="930192" y="2939233"/>
            <a:ext cx="10650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被压扁的沙子因此被称为斯石英，在通常条件下，斯石英可以保持数百万年。（</a:t>
            </a:r>
            <a:r>
              <a:rPr lang="zh-CN" altLang="zh-CN" sz="18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列数字</a:t>
            </a: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说明）</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3" name="矩形 16"/>
          <p:cNvSpPr>
            <a:spLocks noChangeArrowheads="1"/>
          </p:cNvSpPr>
          <p:nvPr/>
        </p:nvSpPr>
        <p:spPr bwMode="auto">
          <a:xfrm>
            <a:off x="930192" y="3515963"/>
            <a:ext cx="10650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在一些地方已经发现了斯石英，而且有证据显示这些地区曾经受到过巨大陨石的撞击。（</a:t>
            </a:r>
            <a:r>
              <a:rPr lang="zh-CN" altLang="en-US" sz="18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举例子</a:t>
            </a: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说明）</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矩形 5"/>
          <p:cNvSpPr>
            <a:spLocks noChangeArrowheads="1"/>
          </p:cNvSpPr>
          <p:nvPr/>
        </p:nvSpPr>
        <p:spPr bwMode="auto">
          <a:xfrm>
            <a:off x="930192" y="4094281"/>
            <a:ext cx="5494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它是由膨胀火球的巨大压力形成的。（</a:t>
            </a:r>
            <a:r>
              <a:rPr lang="zh-CN" altLang="en-US" sz="18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举例子</a:t>
            </a: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说明）</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5" name="矩形 6"/>
          <p:cNvSpPr>
            <a:spLocks noChangeArrowheads="1"/>
          </p:cNvSpPr>
          <p:nvPr/>
        </p:nvSpPr>
        <p:spPr bwMode="auto">
          <a:xfrm>
            <a:off x="930192" y="4672598"/>
            <a:ext cx="98996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由以上两例，作者认为斯石英也应该出现在压力极高的地壳深处。</a:t>
            </a:r>
            <a:endPar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七、内容把握</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2" name="矩形 13"/>
          <p:cNvSpPr>
            <a:spLocks noChangeArrowheads="1"/>
          </p:cNvSpPr>
          <p:nvPr/>
        </p:nvSpPr>
        <p:spPr bwMode="auto">
          <a:xfrm>
            <a:off x="785813" y="903556"/>
            <a:ext cx="10650537"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火山活动地区至今没有发现过斯石英。作者认为，地壳深处的斯石英可以通过火山喷发被携带到地表。然而，喷发温度极高，岩石会被熔化，所以任何由火山携带而来的斯石英都被转化为普通的二氧化硅。</a:t>
            </a:r>
            <a:endPar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6" name="矩形 11"/>
          <p:cNvSpPr>
            <a:spLocks noChangeArrowheads="1"/>
          </p:cNvSpPr>
          <p:nvPr/>
        </p:nvSpPr>
        <p:spPr bwMode="auto">
          <a:xfrm>
            <a:off x="785813" y="2759343"/>
            <a:ext cx="76104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由此作者断定：</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斯石英出现的地方肯定发过撞击。</a:t>
            </a:r>
            <a:endPar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7" name="矩形 12"/>
          <p:cNvSpPr>
            <a:spLocks noChangeArrowheads="1"/>
          </p:cNvSpPr>
          <p:nvPr/>
        </p:nvSpPr>
        <p:spPr bwMode="auto">
          <a:xfrm>
            <a:off x="785813" y="4565918"/>
            <a:ext cx="100234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所以作者最后确认，</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造成恐龙灭绝的原因不是火山活动，而应该是撞击。</a:t>
            </a:r>
            <a:endPar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8" name="矩形 14"/>
          <p:cNvSpPr>
            <a:spLocks noChangeArrowheads="1"/>
          </p:cNvSpPr>
          <p:nvPr/>
        </p:nvSpPr>
        <p:spPr bwMode="auto">
          <a:xfrm>
            <a:off x="785813" y="3353068"/>
            <a:ext cx="10650537" cy="106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加上科学家又有新的发现：</a:t>
            </a:r>
            <a:r>
              <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在岩层年龄为6500万年的新墨西哥州拉顿地区的岩层中，检验到了斯石英存在的一种原子排列。</a:t>
            </a:r>
            <a:endParaRPr lang="zh-CN" altLang="en-US"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八、内容把握</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1" name="矩形 13"/>
          <p:cNvSpPr>
            <a:spLocks noChangeArrowheads="1"/>
          </p:cNvSpPr>
          <p:nvPr/>
        </p:nvSpPr>
        <p:spPr bwMode="auto">
          <a:xfrm>
            <a:off x="950078" y="888648"/>
            <a:ext cx="83581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请同学们在小组中针对文段中括号里文字的作用进行讨论。</a:t>
            </a:r>
            <a:endPar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3" name="矩形 2"/>
          <p:cNvSpPr>
            <a:spLocks noChangeArrowheads="1"/>
          </p:cNvSpPr>
          <p:nvPr/>
        </p:nvSpPr>
        <p:spPr bwMode="auto">
          <a:xfrm>
            <a:off x="950078" y="1531551"/>
            <a:ext cx="3625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括号中的文字有什么作用？</a:t>
            </a:r>
            <a:endPar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矩形 3"/>
          <p:cNvSpPr>
            <a:spLocks noChangeArrowheads="1"/>
          </p:cNvSpPr>
          <p:nvPr/>
        </p:nvSpPr>
        <p:spPr bwMode="auto">
          <a:xfrm>
            <a:off x="817730" y="2130004"/>
            <a:ext cx="9466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5000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（1）万一某天某个星体要撞击地球，我们也许会知道如何来避免这种撞击。</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5" name="矩形 4"/>
          <p:cNvSpPr>
            <a:spLocks noChangeArrowheads="1"/>
          </p:cNvSpPr>
          <p:nvPr/>
        </p:nvSpPr>
        <p:spPr bwMode="auto">
          <a:xfrm>
            <a:off x="817730" y="4334348"/>
            <a:ext cx="10683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（3）你也可以在真空中对金刚石加热，从而把它恢复到原始碳的状态，但谁愿意这样做呢？</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9" name="矩形 5"/>
          <p:cNvSpPr>
            <a:spLocks noChangeArrowheads="1"/>
          </p:cNvSpPr>
          <p:nvPr/>
        </p:nvSpPr>
        <p:spPr bwMode="auto">
          <a:xfrm>
            <a:off x="1449556" y="2696707"/>
            <a:ext cx="8558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5000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用一句半开玩笑的话说明天文学研究的意义。括号中的文字起强调说明的作用。</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0" name="矩形 6"/>
          <p:cNvSpPr>
            <a:spLocks noChangeArrowheads="1"/>
          </p:cNvSpPr>
          <p:nvPr/>
        </p:nvSpPr>
        <p:spPr bwMode="auto">
          <a:xfrm>
            <a:off x="817730" y="3231660"/>
            <a:ext cx="289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5000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（2）即非常纯的沙子。</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1" name="矩形 15"/>
          <p:cNvSpPr>
            <a:spLocks noChangeArrowheads="1"/>
          </p:cNvSpPr>
          <p:nvPr/>
        </p:nvSpPr>
        <p:spPr bwMode="auto">
          <a:xfrm>
            <a:off x="1449555" y="3798363"/>
            <a:ext cx="100520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5000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强调只有非常纯的沙子才能称作“二氧化硅”，括号中的补充说明，使表述更严谨，达意更准确。</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2" name="矩形 1"/>
          <p:cNvSpPr>
            <a:spLocks noChangeArrowheads="1"/>
          </p:cNvSpPr>
          <p:nvPr/>
        </p:nvSpPr>
        <p:spPr bwMode="auto">
          <a:xfrm>
            <a:off x="1461587" y="4901054"/>
            <a:ext cx="102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Tx/>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括号中的文字起类比说明的作用。以金刚石可以变成普通的沙子，把事理说得简明透彻，通俗易懂。</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九、内容把握</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6" name="矩形 13"/>
          <p:cNvSpPr>
            <a:spLocks noChangeArrowheads="1"/>
          </p:cNvSpPr>
          <p:nvPr/>
        </p:nvSpPr>
        <p:spPr bwMode="auto">
          <a:xfrm>
            <a:off x="954255" y="970381"/>
            <a:ext cx="86677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科学界研究恐龙灭绝问题，在作者看来有何意义？你怎么认为？</a:t>
            </a:r>
            <a:endParaRPr lang="zh-CN"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7" name="矩形 3"/>
          <p:cNvSpPr>
            <a:spLocks noChangeArrowheads="1"/>
          </p:cNvSpPr>
          <p:nvPr/>
        </p:nvSpPr>
        <p:spPr bwMode="auto">
          <a:xfrm>
            <a:off x="954255" y="1448218"/>
            <a:ext cx="8634913" cy="334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eaLnBrk="1" hangingPunct="1">
              <a:lnSpc>
                <a:spcPct val="250000"/>
              </a:lnSpc>
              <a:spcBef>
                <a:spcPct val="0"/>
              </a:spcBef>
              <a:buFont typeface="Arial" panose="020b0604020202020204" pitchFamily="34" charset="0"/>
              <a:buNone/>
            </a:pPr>
            <a:r>
              <a:rPr lang="en-US"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作者认为：这不仅仅是一个学术问题，因为我们将来也许还会遇到这样或那样的大灾难(万一某天某个星体要撞击地球，我们也许会知道如何来避免这种撞击)。我们需要尽可能多地了解这种事件所产生的影响因为当将来面对这种事件时，我们可以采取某种应急措施。</a:t>
            </a:r>
            <a:endParaRPr lang="zh-CN" altLang="zh-CN" sz="2200">
              <a:solidFill>
                <a:srgbClr val="FF33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十、文题研究</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6" name="矩形 13"/>
          <p:cNvSpPr>
            <a:spLocks noChangeArrowheads="1"/>
          </p:cNvSpPr>
          <p:nvPr/>
        </p:nvSpPr>
        <p:spPr bwMode="auto">
          <a:xfrm>
            <a:off x="954255" y="970381"/>
            <a:ext cx="10788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本文题目</a:t>
            </a:r>
            <a:r>
              <a:rPr lang="en-US"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a:t>
            </a:r>
            <a:r>
              <a:rPr lang="en-US"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是否离题太远？换成</a:t>
            </a:r>
            <a:r>
              <a:rPr lang="en-US"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恐龙是怎样灭绝的</a:t>
            </a:r>
            <a:r>
              <a:rPr lang="en-US" altLang="zh-CN"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不好吗？</a:t>
            </a:r>
            <a:endParaRPr lang="zh-CN" altLang="en-US" sz="24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7" name="矩形 3"/>
          <p:cNvSpPr>
            <a:spLocks noChangeArrowheads="1"/>
          </p:cNvSpPr>
          <p:nvPr/>
        </p:nvSpPr>
        <p:spPr bwMode="auto">
          <a:xfrm>
            <a:off x="954255" y="1448218"/>
            <a:ext cx="8634913" cy="334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eaLnBrk="1" hangingPunct="1">
              <a:lnSpc>
                <a:spcPct val="250000"/>
              </a:lnSpc>
              <a:spcBef>
                <a:spcPct val="0"/>
              </a:spcBef>
              <a:buFont typeface="Arial" panose="020b0604020202020204" pitchFamily="34" charset="0"/>
              <a:buNone/>
            </a:pP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本文的题目不但没有离题，还能提示读者，恐龙灭绝的“撞击说”所以产生，与对被压扁的沙子的科学发现和科学研究密不可分。此外，文题形象性强，引起人们阅读的兴趣。改成</a:t>
            </a:r>
            <a:r>
              <a:rPr lang="en-US"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恐龙是怎样灭绝的</a:t>
            </a:r>
            <a:r>
              <a:rPr lang="en-US"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，文题对本文内容起不到提纲挈领的作用。</a:t>
            </a:r>
            <a:endParaRPr lang="zh-CN" altLang="zh-CN" sz="2200">
              <a:solidFill>
                <a:srgbClr val="FF33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十一、比较阅读</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7" name="矩形 13"/>
          <p:cNvSpPr>
            <a:spLocks noChangeArrowheads="1"/>
          </p:cNvSpPr>
          <p:nvPr/>
        </p:nvSpPr>
        <p:spPr bwMode="auto">
          <a:xfrm>
            <a:off x="770731" y="877362"/>
            <a:ext cx="1065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（1）与短文《恐龙无处不有》相比，两篇短文在行文思路上有哪些相似之处和不同之处？</a:t>
            </a:r>
            <a:endParaRPr lang="zh-CN" altLang="en-US" sz="20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1" name="矩形 3"/>
          <p:cNvSpPr>
            <a:spLocks noChangeArrowheads="1"/>
          </p:cNvSpPr>
          <p:nvPr/>
        </p:nvSpPr>
        <p:spPr bwMode="auto">
          <a:xfrm>
            <a:off x="1486694" y="1482145"/>
            <a:ext cx="9233443" cy="8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都是先提出问题，然后作出假设，经过推理论证之后，作出结论。不同之处是，第一篇短文由一个问题引出另一个问题；第二篇短文是提出两个假设，通过论证否定了其中的一个。</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2" name="矩形 13"/>
          <p:cNvSpPr>
            <a:spLocks noChangeArrowheads="1"/>
          </p:cNvSpPr>
          <p:nvPr/>
        </p:nvSpPr>
        <p:spPr bwMode="auto">
          <a:xfrm>
            <a:off x="770731" y="2615337"/>
            <a:ext cx="1065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（2）两篇文章在探索自然奥秘的过程中，思考问题的方式有哪些相同之处？</a:t>
            </a:r>
            <a:endParaRPr lang="zh-CN" altLang="en-US" sz="20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3" name="矩形 1"/>
          <p:cNvSpPr>
            <a:spLocks noChangeArrowheads="1"/>
          </p:cNvSpPr>
          <p:nvPr/>
        </p:nvSpPr>
        <p:spPr bwMode="auto">
          <a:xfrm>
            <a:off x="1486694" y="3034911"/>
            <a:ext cx="8461375" cy="168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200000"/>
              </a:lnSpc>
              <a:spcBef>
                <a:spcPct val="0"/>
              </a:spcBef>
              <a:buFontTx/>
              <a:buNone/>
            </a:pP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都体现出多角度、跨学科地思考、分析问题的思维特征。</a:t>
            </a:r>
            <a:b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b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《恐龙无处不有》：恐龙——板块理论生物学——地质学</a:t>
            </a:r>
            <a:b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br>
            <a:r>
              <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《被压扁的沙子》：斯石英——恐龙化学、地理学、天文学——生物学</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十一、比较阅读</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14" name="矩形 13"/>
          <p:cNvSpPr>
            <a:spLocks noChangeArrowheads="1"/>
          </p:cNvSpPr>
          <p:nvPr/>
        </p:nvSpPr>
        <p:spPr bwMode="auto">
          <a:xfrm>
            <a:off x="350420" y="911901"/>
            <a:ext cx="7879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50000"/>
              </a:spcBef>
              <a:buFont typeface="Arial" panose="020b0604020202020204" pitchFamily="34" charset="0"/>
              <a:buNone/>
            </a:pPr>
            <a:r>
              <a:rPr lang="zh-CN" altLang="zh-CN"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（3）两篇短文都谈到了恐龙的灭绝，但说明的角度不同。试比较</a:t>
            </a:r>
            <a:endParaRPr lang="zh-CN" altLang="zh-CN"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5" name="矩形 3"/>
          <p:cNvSpPr>
            <a:spLocks noChangeArrowheads="1"/>
          </p:cNvSpPr>
          <p:nvPr/>
        </p:nvSpPr>
        <p:spPr bwMode="auto">
          <a:xfrm>
            <a:off x="971804" y="1342661"/>
            <a:ext cx="8160167" cy="302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50000"/>
              </a:lnSpc>
              <a:spcBef>
                <a:spcPct val="50000"/>
              </a:spcBef>
              <a:buFont typeface="Arial" panose="020b0604020202020204" pitchFamily="34" charset="0"/>
              <a:buNone/>
            </a:pPr>
            <a:r>
              <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这两篇短文都谈到了恐龙的灭绝，但这一问题在每篇文章中所“扮的角色”不同。</a:t>
            </a:r>
            <a:endPar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50000"/>
              </a:lnSpc>
              <a:spcBef>
                <a:spcPct val="50000"/>
              </a:spcBef>
              <a:buFont typeface="Arial" panose="020b0604020202020204" pitchFamily="34" charset="0"/>
              <a:buNone/>
            </a:pPr>
            <a:r>
              <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在第一篇中，作者谈到恐龙灭绝的历史，谈到它的化石无处不有，是</a:t>
            </a:r>
            <a:r>
              <a:rPr lang="zh-CN" altLang="zh-CN" sz="1800">
                <a:solidFill>
                  <a:srgbClr val="FF33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为了证明另一科学理论</a:t>
            </a:r>
            <a:r>
              <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（“板块构造”理论）的正确；</a:t>
            </a:r>
            <a:endPar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50000"/>
              </a:lnSpc>
              <a:spcBef>
                <a:spcPct val="50000"/>
              </a:spcBef>
              <a:buFont typeface="Arial" panose="020b0604020202020204" pitchFamily="34" charset="0"/>
              <a:buNone/>
            </a:pPr>
            <a:r>
              <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在第二篇中，恐龙的灭绝则成为</a:t>
            </a:r>
            <a:r>
              <a:rPr lang="zh-CN" altLang="zh-CN" sz="1800">
                <a:solidFill>
                  <a:srgbClr val="FF33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探讨的主题</a:t>
            </a:r>
            <a:r>
              <a:rPr lang="zh-CN" altLang="zh-CN"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，“被压扁的沙子”则成了证据。</a:t>
            </a:r>
            <a:endParaRPr lang="zh-CN" altLang="en-US" sz="1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4" descr="265988"/>
          <p:cNvPicPr>
            <a:picLocks noChangeAspect="1" noChangeArrowheads="1"/>
          </p:cNvPicPr>
          <p:nvPr/>
        </p:nvPicPr>
        <p:blipFill>
          <a:blip r:embed="rId2"/>
          <a:srcRect l="1126" r="46487"/>
          <a:stretch>
            <a:fillRect/>
          </a:stretch>
        </p:blipFill>
        <p:spPr bwMode="auto">
          <a:xfrm>
            <a:off x="433538" y="366712"/>
            <a:ext cx="4788001" cy="26835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7" name="Picture 2" descr="200472044049.3647312"/>
          <p:cNvPicPr>
            <a:picLocks noChangeArrowheads="1"/>
          </p:cNvPicPr>
          <p:nvPr/>
        </p:nvPicPr>
        <p:blipFill>
          <a:blip r:embed="rId3"/>
          <a:stretch>
            <a:fillRect/>
          </a:stretch>
        </p:blipFill>
        <p:spPr bwMode="auto">
          <a:xfrm>
            <a:off x="6970462" y="366713"/>
            <a:ext cx="4788000" cy="2952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8" name="Picture 4" descr="241f95cad1c8a78684fd12de6709c93d71cf500e"/>
          <p:cNvPicPr>
            <a:picLocks noChangeArrowheads="1"/>
          </p:cNvPicPr>
          <p:nvPr/>
        </p:nvPicPr>
        <p:blipFill>
          <a:blip r:embed="rId4"/>
          <a:srcRect l="3389" t="1598" r="1826" b="3374"/>
          <a:stretch>
            <a:fillRect/>
          </a:stretch>
        </p:blipFill>
        <p:spPr bwMode="auto">
          <a:xfrm>
            <a:off x="6970462" y="3538538"/>
            <a:ext cx="4788000" cy="2952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149" name="矩形 1"/>
          <p:cNvSpPr>
            <a:spLocks noChangeArrowheads="1"/>
          </p:cNvSpPr>
          <p:nvPr/>
        </p:nvSpPr>
        <p:spPr bwMode="auto">
          <a:xfrm>
            <a:off x="5750372" y="1479885"/>
            <a:ext cx="692497" cy="3898232"/>
          </a:xfrm>
          <a:prstGeom prst="rect">
            <a:avLst/>
          </a:prstGeom>
          <a:solidFill>
            <a:schemeClr val="bg1"/>
          </a:solidFill>
          <a:ln>
            <a:noFill/>
          </a:ln>
          <a:scene3d>
            <a:camera prst="orthographicFront"/>
            <a:lightRig rig="threePt" dir="t"/>
          </a:scene3d>
          <a:sp3d>
            <a:bevelT w="139700" prst="cross"/>
          </a:sp3d>
        </p:spPr>
        <p:txBody>
          <a:bodyPr vert="eaVert"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dist">
              <a:lnSpc>
                <a:spcPct val="100000"/>
              </a:lnSpc>
              <a:spcBef>
                <a:spcPct val="0"/>
              </a:spcBef>
              <a:buFont typeface="Arial" panose="020b0604020202020204" pitchFamily="34" charset="0"/>
              <a:buNone/>
            </a:pPr>
            <a:r>
              <a:rPr lang="zh-CN" altLang="en-US" sz="3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远古恐龙图片</a:t>
            </a:r>
            <a:endParaRPr lang="zh-CN" altLang="en-US" sz="3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539" y="3538538"/>
            <a:ext cx="4788000" cy="29523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3669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十二、课文总结</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7" name="矩形 1"/>
          <p:cNvSpPr>
            <a:spLocks noChangeArrowheads="1"/>
          </p:cNvSpPr>
          <p:nvPr/>
        </p:nvSpPr>
        <p:spPr bwMode="auto">
          <a:xfrm>
            <a:off x="1762752" y="1542508"/>
            <a:ext cx="8666496" cy="271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50000"/>
              </a:lnSpc>
              <a:spcBef>
                <a:spcPct val="0"/>
              </a:spcBef>
              <a:buFont typeface="Arial" panose="020b0604020202020204" pitchFamily="34" charset="0"/>
              <a:buNone/>
            </a:pP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《被压扁的沙子》通过对“被压扁的沙子”的</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产生、分布、特性</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等的介绍，证明了</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外星体撞击地球导致了恐龙灭绝</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。表明</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不同领域的科学发现可以互相启发，从而发现新的论据或新的结论。</a:t>
            </a:r>
            <a:endPar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 name="图片 26"/>
          <p:cNvPicPr>
            <a:picLocks noChangeAspect="1"/>
          </p:cNvPicPr>
          <p:nvPr/>
        </p:nvPicPr>
        <p:blipFill>
          <a:blip r:embed="rId2"/>
          <a:stretch>
            <a:fillRect/>
          </a:stretch>
        </p:blipFill>
        <p:spPr>
          <a:xfrm>
            <a:off x="0" y="3048"/>
            <a:ext cx="12192000" cy="6851904"/>
          </a:xfrm>
          <a:prstGeom prst="rect">
            <a:avLst/>
          </a:prstGeom>
        </p:spPr>
      </p:pic>
      <p:sp>
        <p:nvSpPr>
          <p:cNvPr id="13" name="矩形 5"/>
          <p:cNvSpPr>
            <a:spLocks noChangeArrowheads="1"/>
          </p:cNvSpPr>
          <p:nvPr/>
        </p:nvSpPr>
        <p:spPr bwMode="auto">
          <a:xfrm>
            <a:off x="5128260" y="1042817"/>
            <a:ext cx="193548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sz="6600" spc="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下课</a:t>
            </a:r>
            <a:endParaRPr lang="zh-CN" altLang="en-US" sz="6600" spc="3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9986" y="4637110"/>
            <a:ext cx="2182014" cy="2254017"/>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9674" y="4719608"/>
            <a:ext cx="1856907" cy="1044510"/>
          </a:xfrm>
          <a:prstGeom prst="rect">
            <a:avLst/>
          </a:prstGeom>
        </p:spPr>
      </p:pic>
      <p:pic>
        <p:nvPicPr>
          <p:cNvPr id="40" name="New picture"/>
          <p:cNvPicPr/>
          <p:nvPr/>
        </p:nvPicPr>
        <p:blipFill>
          <a:blip r:embed="rId6"/>
          <a:stretch>
            <a:fillRect/>
          </a:stretch>
        </p:blipFill>
        <p:spPr>
          <a:xfrm>
            <a:off x="12153900" y="10591800"/>
            <a:ext cx="330200" cy="2413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2" name="矩形 9"/>
          <p:cNvSpPr>
            <a:spLocks noChangeArrowheads="1"/>
          </p:cNvSpPr>
          <p:nvPr/>
        </p:nvSpPr>
        <p:spPr bwMode="auto">
          <a:xfrm>
            <a:off x="1806544" y="4751805"/>
            <a:ext cx="23487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sz="3600">
                <a:latin typeface="思源黑體 Heavy" panose="020b0a00000000000000" pitchFamily="34" charset="-128"/>
                <a:ea typeface="思源黑體 Heavy" panose="020b0a00000000000000" pitchFamily="34" charset="-128"/>
                <a:sym typeface="Century Gothic" panose="020b0502020202020204" pitchFamily="34" charset="0"/>
              </a:rPr>
              <a:t>恐 龙 化 石</a:t>
            </a:r>
            <a:endParaRPr lang="zh-CN" altLang="en-US" sz="3600">
              <a:latin typeface="思源黑體 Heavy" panose="020b0a00000000000000" pitchFamily="34" charset="-128"/>
              <a:ea typeface="思源黑體 Heavy" panose="020b0a00000000000000" pitchFamily="34" charset="-128"/>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916" y="353930"/>
            <a:ext cx="5135979" cy="34239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3770" y="353930"/>
            <a:ext cx="4565314" cy="34239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9" name="矩形 9"/>
          <p:cNvSpPr>
            <a:spLocks noChangeArrowheads="1"/>
          </p:cNvSpPr>
          <p:nvPr/>
        </p:nvSpPr>
        <p:spPr bwMode="auto">
          <a:xfrm>
            <a:off x="8605798" y="4751805"/>
            <a:ext cx="17812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sz="3600">
                <a:latin typeface="思源黑體 Heavy" panose="020b0a00000000000000" pitchFamily="34" charset="-128"/>
                <a:ea typeface="思源黑體 Heavy" panose="020b0a00000000000000" pitchFamily="34" charset="-128"/>
                <a:sym typeface="Century Gothic" panose="020b0502020202020204" pitchFamily="34" charset="0"/>
              </a:rPr>
              <a:t>恐 龙 蛋</a:t>
            </a:r>
            <a:endParaRPr lang="zh-CN" altLang="en-US" sz="3600">
              <a:latin typeface="思源黑體 Heavy" panose="020b0a00000000000000" pitchFamily="34" charset="-128"/>
              <a:ea typeface="思源黑體 Heavy" panose="020b0a00000000000000" pitchFamily="34" charset="-128"/>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4238066" y="449372"/>
            <a:ext cx="3715868" cy="835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dist" eaLnBrk="1" hangingPunct="1">
              <a:lnSpc>
                <a:spcPct val="150000"/>
              </a:lnSpc>
              <a:spcBef>
                <a:spcPct val="50000"/>
              </a:spcBef>
              <a:buFont typeface="Arial" panose="020b0604020202020204" pitchFamily="34" charset="0"/>
              <a:buNone/>
            </a:pPr>
            <a:r>
              <a:rPr lang="zh-CN" altLang="en-US" sz="3600">
                <a:solidFill>
                  <a:srgbClr val="71763F"/>
                </a:solidFill>
                <a:latin typeface="思源黑體 Heavy" panose="020b0a00000000000000" pitchFamily="34" charset="-128"/>
                <a:ea typeface="思源黑體 Heavy" panose="020b0a00000000000000" pitchFamily="34" charset="-128"/>
                <a:cs typeface="阿里巴巴普惠体 R" panose="00020600040101010101" pitchFamily="18" charset="-122"/>
                <a:sym typeface="Century Gothic" panose="020b0502020202020204" pitchFamily="34" charset="0"/>
              </a:rPr>
              <a:t>恐龙的灭绝原因</a:t>
            </a:r>
            <a:endParaRPr lang="zh-CN" altLang="en-US" sz="3600">
              <a:solidFill>
                <a:srgbClr val="71763F"/>
              </a:solidFill>
              <a:latin typeface="思源黑體 Heavy" panose="020b0a00000000000000" pitchFamily="34" charset="-128"/>
              <a:ea typeface="思源黑體 Heavy" panose="020b0a00000000000000" pitchFamily="34" charset="-128"/>
              <a:cs typeface="阿里巴巴普惠体 R" panose="00020600040101010101" pitchFamily="18" charset="-122"/>
              <a:sym typeface="Century Gothic" panose="020b0502020202020204" pitchFamily="34" charset="0"/>
            </a:endParaRPr>
          </a:p>
        </p:txBody>
      </p:sp>
      <p:grpSp>
        <p:nvGrpSpPr>
          <p:cNvPr id="3" name="组合 2"/>
          <p:cNvGrpSpPr/>
          <p:nvPr/>
        </p:nvGrpSpPr>
        <p:grpSpPr>
          <a:xfrm>
            <a:off x="20792" y="1819746"/>
            <a:ext cx="12123782" cy="4325412"/>
            <a:chOff x="20792" y="821125"/>
            <a:chExt cx="12123782" cy="4325412"/>
          </a:xfrm>
        </p:grpSpPr>
        <p:pic>
          <p:nvPicPr>
            <p:cNvPr id="11266" name="Picture 5" descr="图片1"/>
            <p:cNvPicPr>
              <a:picLocks noChangeAspect="1" noChangeArrowheads="1"/>
            </p:cNvPicPr>
            <p:nvPr/>
          </p:nvPicPr>
          <p:blipFill>
            <a:blip r:embed="rId2"/>
            <a:stretch>
              <a:fillRect/>
            </a:stretch>
          </p:blipFill>
          <p:spPr bwMode="auto">
            <a:xfrm>
              <a:off x="32824" y="821125"/>
              <a:ext cx="2960998" cy="2162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klt1"/>
            <p:cNvPicPr>
              <a:picLocks noChangeAspect="1" noChangeArrowheads="1"/>
            </p:cNvPicPr>
            <p:nvPr/>
          </p:nvPicPr>
          <p:blipFill>
            <a:blip r:embed="rId3"/>
            <a:stretch>
              <a:fillRect/>
            </a:stretch>
          </p:blipFill>
          <p:spPr bwMode="auto">
            <a:xfrm>
              <a:off x="5954820" y="821125"/>
              <a:ext cx="3228756" cy="2162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2993822" y="821125"/>
              <a:ext cx="2960998" cy="2162706"/>
            </a:xfrm>
            <a:prstGeom prst="rect">
              <a:avLst/>
            </a:prstGeom>
            <a:solidFill>
              <a:srgbClr val="717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
          <p:nvSpPr>
            <p:cNvPr id="6" name="矩形 5"/>
            <p:cNvSpPr/>
            <p:nvPr/>
          </p:nvSpPr>
          <p:spPr bwMode="auto">
            <a:xfrm>
              <a:off x="9183576" y="821126"/>
              <a:ext cx="2960998" cy="2162706"/>
            </a:xfrm>
            <a:prstGeom prst="rect">
              <a:avLst/>
            </a:prstGeom>
            <a:solidFill>
              <a:srgbClr val="717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
          <p:nvSpPr>
            <p:cNvPr id="11267" name="矩形 1"/>
            <p:cNvSpPr>
              <a:spLocks noChangeArrowheads="1"/>
            </p:cNvSpPr>
            <p:nvPr/>
          </p:nvSpPr>
          <p:spPr bwMode="auto">
            <a:xfrm>
              <a:off x="3060496" y="900501"/>
              <a:ext cx="2827650" cy="1299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eaLnBrk="1" hangingPunct="1">
                <a:lnSpc>
                  <a:spcPct val="150000"/>
                </a:lnSpc>
                <a:spcBef>
                  <a:spcPct val="50000"/>
                </a:spcBef>
                <a:buFont typeface="Arial" panose="020b0604020202020204" pitchFamily="34" charset="0"/>
                <a:buNone/>
              </a:pPr>
              <a:r>
                <a:rPr lang="en-US" altLang="zh-CN" sz="18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6500</a:t>
              </a:r>
              <a:r>
                <a:rPr lang="zh-CN" altLang="en-US" sz="18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万年前的一天恐龙们还在地球乐园中无忧无虑地嬉戏，觅食。</a:t>
              </a:r>
              <a:endParaRPr lang="zh-CN" altLang="en-US" sz="18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7" name="矩形 6"/>
            <p:cNvSpPr>
              <a:spLocks noChangeArrowheads="1"/>
            </p:cNvSpPr>
            <p:nvPr/>
          </p:nvSpPr>
          <p:spPr bwMode="auto">
            <a:xfrm>
              <a:off x="9183576" y="900501"/>
              <a:ext cx="2960998" cy="200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a:lnSpc>
                  <a:spcPct val="150000"/>
                </a:lnSpc>
                <a:spcBef>
                  <a:spcPct val="0"/>
                </a:spcBef>
                <a:buFont typeface="Arial" panose="020b0604020202020204" pitchFamily="34" charset="0"/>
                <a:buNone/>
              </a:pPr>
              <a:r>
                <a:rPr lang="zh-CN" altLang="en-US"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突然天空中出现了一道剌眼的白光，一颗直径</a:t>
              </a:r>
              <a:r>
                <a:rPr lang="en-US" altLang="zh-CN"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10</a:t>
              </a:r>
              <a:r>
                <a:rPr lang="zh-CN" altLang="en-US"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公里相当于一座中等城市般大的巨石从天而降。那是一颗小行星它以每秒</a:t>
              </a:r>
              <a:r>
                <a:rPr lang="en-US" altLang="zh-CN"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40</a:t>
              </a:r>
              <a:r>
                <a:rPr lang="zh-CN" altLang="en-US"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公里的速度一头撞进大海在海底撞出一个巨大的深坑，海水被迅速气化，蒸气向高空喷射达数万米随即掀起的海啸高达</a:t>
              </a:r>
              <a:r>
                <a:rPr lang="en-US" altLang="zh-CN"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5</a:t>
              </a:r>
              <a:r>
                <a:rPr lang="zh-CN" altLang="en-US" sz="1200">
                  <a:solidFill>
                    <a:schemeClr val="bg1"/>
                  </a:solidFill>
                  <a:effectLst>
                    <a:outerShdw blurRad="38100" dist="38100" dir="2700000" algn="tl">
                      <a:srgbClr val="000000">
                        <a:alpha val="43137"/>
                      </a:srgbClr>
                    </a:outerShdw>
                  </a:effectLst>
                  <a:latin typeface="Century Gothic" panose="020b0502020202020204" pitchFamily="34" charset="0"/>
                  <a:ea typeface="微软雅黑 Light" panose="020b0502040204020203" pitchFamily="34" charset="-122"/>
                  <a:sym typeface="Century Gothic" panose="020b0502020202020204" pitchFamily="34" charset="0"/>
                </a:rPr>
                <a:t>公里，并以极快的速度扩散。</a:t>
              </a:r>
              <a:endParaRPr lang="zh-CN" altLang="en-US" sz="1200">
                <a:solidFill>
                  <a:schemeClr val="bg1"/>
                </a:solidFill>
                <a:effectLst>
                  <a:outerShdw blurRad="38100" dist="38100" dir="2700000" algn="tl">
                    <a:srgbClr val="000000">
                      <a:alpha val="43137"/>
                    </a:srgbClr>
                  </a:outerShdw>
                </a:effectLst>
                <a:ea typeface="宋体" panose="02010600030101010101" pitchFamily="2" charset="-122"/>
              </a:endParaRPr>
            </a:p>
          </p:txBody>
        </p:sp>
        <p:pic>
          <p:nvPicPr>
            <p:cNvPr id="9" name="Picture 2" descr="klt2"/>
            <p:cNvPicPr>
              <a:picLocks noChangeAspect="1" noChangeArrowheads="1"/>
            </p:cNvPicPr>
            <p:nvPr/>
          </p:nvPicPr>
          <p:blipFill>
            <a:blip r:embed="rId4"/>
            <a:stretch>
              <a:fillRect/>
            </a:stretch>
          </p:blipFill>
          <p:spPr bwMode="auto">
            <a:xfrm>
              <a:off x="2993822" y="2983831"/>
              <a:ext cx="2960997" cy="2162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bwMode="auto">
            <a:xfrm>
              <a:off x="32824" y="2983831"/>
              <a:ext cx="2960998" cy="2162706"/>
            </a:xfrm>
            <a:prstGeom prst="rect">
              <a:avLst/>
            </a:prstGeom>
            <a:solidFill>
              <a:srgbClr val="717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
          <p:nvSpPr>
            <p:cNvPr id="10" name="矩形 1"/>
            <p:cNvSpPr>
              <a:spLocks noChangeArrowheads="1"/>
            </p:cNvSpPr>
            <p:nvPr/>
          </p:nvSpPr>
          <p:spPr bwMode="auto">
            <a:xfrm>
              <a:off x="20792" y="3094790"/>
              <a:ext cx="2960997" cy="194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eaLnBrk="1" hangingPunct="1">
                <a:lnSpc>
                  <a:spcPct val="170000"/>
                </a:lnSpc>
                <a:spcBef>
                  <a:spcPct val="50000"/>
                </a:spcBef>
                <a:buFont typeface="Arial" panose="020b0604020202020204" pitchFamily="34" charset="0"/>
                <a:buNone/>
              </a:pPr>
              <a:r>
                <a:rPr lang="zh-CN" altLang="en-US" sz="12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恐龙们惊慌失措，争相逃命。可撞击激起的灰尘布满了天空。一时间暗无天日，气温骤降，大雨滂沱。在以后的数月乃至数年里，天空依然尘烟翻滚，乌云密布，地球因终年不见阳光而进入低温中，苍茫大地一时间沉寂无声。 </a:t>
              </a:r>
              <a:endParaRPr lang="en-US" altLang="zh-CN" sz="12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2" name="矩形 11"/>
            <p:cNvSpPr/>
            <p:nvPr/>
          </p:nvSpPr>
          <p:spPr bwMode="auto">
            <a:xfrm>
              <a:off x="5954819" y="2983831"/>
              <a:ext cx="3228754" cy="2162706"/>
            </a:xfrm>
            <a:prstGeom prst="rect">
              <a:avLst/>
            </a:prstGeom>
            <a:solidFill>
              <a:srgbClr val="717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
          <p:nvSpPr>
            <p:cNvPr id="13" name="矩形 1"/>
            <p:cNvSpPr>
              <a:spLocks noChangeArrowheads="1"/>
            </p:cNvSpPr>
            <p:nvPr/>
          </p:nvSpPr>
          <p:spPr bwMode="auto">
            <a:xfrm>
              <a:off x="6122045" y="3094790"/>
              <a:ext cx="2844549" cy="143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dist" eaLnBrk="1" hangingPunct="1">
                <a:lnSpc>
                  <a:spcPct val="150000"/>
                </a:lnSpc>
                <a:spcBef>
                  <a:spcPct val="50000"/>
                </a:spcBef>
                <a:buFont typeface="Arial" panose="020b0604020202020204" pitchFamily="34" charset="0"/>
                <a:buNone/>
              </a:pPr>
              <a:r>
                <a:rPr lang="zh-CN" altLang="en-US" sz="20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大量恐龙因寒冷而聚集取暖，但任免不了被冻死、饿死的厄运</a:t>
              </a:r>
              <a:endParaRPr lang="zh-CN" altLang="en-US" sz="200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pic>
          <p:nvPicPr>
            <p:cNvPr id="14" name="Picture 2" descr="k7"/>
            <p:cNvPicPr>
              <a:picLocks noChangeAspect="1" noChangeArrowheads="1"/>
            </p:cNvPicPr>
            <p:nvPr/>
          </p:nvPicPr>
          <p:blipFill>
            <a:blip r:embed="rId5"/>
            <a:srcRect b="4353"/>
            <a:stretch>
              <a:fillRect/>
            </a:stretch>
          </p:blipFill>
          <p:spPr bwMode="auto">
            <a:xfrm>
              <a:off x="9183574" y="2983831"/>
              <a:ext cx="2960999" cy="2162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Rectangle 2"/>
          <p:cNvSpPr>
            <a:spLocks noGrp="1" noChangeArrowheads="1"/>
          </p:cNvSpPr>
          <p:nvPr>
            <p:ph type="title" idx="4294967295"/>
          </p:nvPr>
        </p:nvSpPr>
        <p:spPr>
          <a:xfrm>
            <a:off x="0" y="365125"/>
            <a:ext cx="10515600" cy="1325563"/>
          </a:xfrm>
          <a:prstGeom prst="rect">
            <a:avLst/>
          </a:prstGeom>
        </p:spPr>
        <p:txBody>
          <a:bodyPr/>
          <a:lstStyle/>
          <a:p>
            <a:pPr eaLnBrk="1" hangingPunct="1"/>
            <a:r>
              <a:rPr lang="zh-CN" altLang="en-US">
                <a:latin typeface="Century Gothic" panose="020b0502020202020204" pitchFamily="34" charset="0"/>
                <a:ea typeface="微软雅黑 Light" panose="020b0502040204020203" pitchFamily="34" charset="-122"/>
                <a:sym typeface="Century Gothic" panose="020b0502020202020204" pitchFamily="34" charset="0"/>
              </a:rPr>
              <a:t>	</a:t>
            </a:r>
            <a:endParaRPr lang="zh-CN" altLang="en-US">
              <a:latin typeface="Century Gothic" panose="020b0502020202020204" pitchFamily="34" charset="0"/>
              <a:ea typeface="微软雅黑 Light" panose="020b0502040204020203" pitchFamily="34" charset="-122"/>
              <a:sym typeface="Century Gothic" panose="020b0502020202020204" pitchFamily="34" charset="0"/>
            </a:endParaRPr>
          </a:p>
        </p:txBody>
      </p:sp>
      <p:pic>
        <p:nvPicPr>
          <p:cNvPr id="33795" name="Picture 3" descr="20140217162536-42074736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008246" y="1027906"/>
            <a:ext cx="2991247" cy="241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矩形 1"/>
          <p:cNvSpPr>
            <a:spLocks noChangeArrowheads="1"/>
          </p:cNvSpPr>
          <p:nvPr/>
        </p:nvSpPr>
        <p:spPr bwMode="auto">
          <a:xfrm>
            <a:off x="192507" y="806116"/>
            <a:ext cx="8590546" cy="4935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just">
              <a:lnSpc>
                <a:spcPct val="200000"/>
              </a:lnSpc>
              <a:spcBef>
                <a:spcPct val="0"/>
              </a:spcBef>
              <a:buFontTx/>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艾萨克</a:t>
            </a: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阿西莫夫是美籍犹太人，为</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本世纪最顶尖的科幻小说家之一</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，曾获代表科幻界最高荣誉的</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雨果奖</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和星云终身成就“</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大师奖</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algn="just">
              <a:lnSpc>
                <a:spcPct val="200000"/>
              </a:lnSpc>
              <a:spcBef>
                <a:spcPct val="0"/>
              </a:spcBef>
              <a:buFontTx/>
              <a:buNone/>
            </a:pP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基地</a:t>
            </a: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机器人</a:t>
            </a:r>
            <a:r>
              <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等系列是阿西莫夫最脍炙人口的代表作。这些看似各自独立的故事，相互贯串。</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algn="just">
              <a:lnSpc>
                <a:spcPct val="200000"/>
              </a:lnSpc>
              <a:spcBef>
                <a:spcPct val="0"/>
              </a:spcBef>
              <a:buFontTx/>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阿西莫夫不仅是哥伦比亚大学的</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化学博士</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，更是世闻名的</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全能作家</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，一生著述多达</a:t>
            </a:r>
            <a:r>
              <a:rPr lang="zh-CN" altLang="en-US" sz="20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百七十余本</a:t>
            </a: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，内容广及科学类的数理化、天文、生物、医学，还旁涉人文类的文学、宗教、史地等。</a:t>
            </a:r>
            <a:endPar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algn="just">
              <a:lnSpc>
                <a:spcPct val="200000"/>
              </a:lnSpc>
              <a:spcBef>
                <a:spcPct val="0"/>
              </a:spcBef>
              <a:buFontTx/>
              <a:buNone/>
            </a:pPr>
            <a:r>
              <a:rPr lang="en-US" altLang="zh-CN" sz="20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a:t>
            </a:r>
            <a:r>
              <a:rPr lang="zh-CN" altLang="zh-CN" sz="20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 阿西莫夫</a:t>
            </a:r>
            <a:endParaRPr lang="zh-CN" altLang="en-US" sz="20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 name="矩形 1"/>
          <p:cNvSpPr>
            <a:spLocks noChangeArrowheads="1"/>
          </p:cNvSpPr>
          <p:nvPr/>
        </p:nvSpPr>
        <p:spPr bwMode="auto">
          <a:xfrm>
            <a:off x="60160" y="49365"/>
            <a:ext cx="28007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一、作者简介</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91" name="矩形 1"/>
          <p:cNvSpPr>
            <a:spLocks noChangeArrowheads="1"/>
          </p:cNvSpPr>
          <p:nvPr/>
        </p:nvSpPr>
        <p:spPr bwMode="auto">
          <a:xfrm>
            <a:off x="60160" y="49365"/>
            <a:ext cx="28007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一、字词过关</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sp>
        <p:nvSpPr>
          <p:cNvPr id="16387" name="矩形 7"/>
          <p:cNvSpPr>
            <a:spLocks noChangeArrowheads="1"/>
          </p:cNvSpPr>
          <p:nvPr/>
        </p:nvSpPr>
        <p:spPr bwMode="auto">
          <a:xfrm>
            <a:off x="944395" y="1112670"/>
            <a:ext cx="10305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2250" indent="-2222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潮汐（</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cháo xī</a:t>
            </a: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由于月亮和太阳的引力而产生的周期性运动；特指海潮。</a:t>
            </a:r>
            <a:endPar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6388" name="矩形 15"/>
          <p:cNvSpPr>
            <a:spLocks noChangeArrowheads="1"/>
          </p:cNvSpPr>
          <p:nvPr/>
        </p:nvSpPr>
        <p:spPr bwMode="auto">
          <a:xfrm>
            <a:off x="944395" y="2141370"/>
            <a:ext cx="741286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buFont typeface="Arial" panose="020b0604020202020204" pitchFamily="34" charset="0"/>
              <a:buNone/>
            </a:pP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陨石（</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yǔn shí</a:t>
            </a: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含石质较多或全部为石质的陨星。</a:t>
            </a:r>
            <a:endPar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6389" name="矩形 16"/>
          <p:cNvSpPr>
            <a:spLocks noChangeArrowheads="1"/>
          </p:cNvSpPr>
          <p:nvPr/>
        </p:nvSpPr>
        <p:spPr bwMode="auto">
          <a:xfrm>
            <a:off x="944395" y="3133557"/>
            <a:ext cx="1030513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buFont typeface="Arial" panose="020b0604020202020204" pitchFamily="34" charset="0"/>
              <a:buNone/>
            </a:pP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追溯（</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zhuī sù</a:t>
            </a: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逆流而上，向江河发源处走，比喻探索事物的由来。</a:t>
            </a:r>
            <a:endPar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6390" name="矩形 17"/>
          <p:cNvSpPr>
            <a:spLocks noChangeArrowheads="1"/>
          </p:cNvSpPr>
          <p:nvPr/>
        </p:nvSpPr>
        <p:spPr bwMode="auto">
          <a:xfrm>
            <a:off x="944395" y="4127332"/>
            <a:ext cx="10305131" cy="42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buFont typeface="Arial" panose="020b0604020202020204" pitchFamily="34" charset="0"/>
              <a:buNone/>
            </a:pP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毫无疑问（</a:t>
            </a:r>
            <a:r>
              <a:rPr lang="zh-CN" altLang="en-US" sz="24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háo wú yí wèn</a:t>
            </a:r>
            <a:r>
              <a:rPr lang="zh-CN" altLang="en-US" sz="24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没有一点可疑的地方。即非常明确、肯定。</a:t>
            </a:r>
            <a:endPar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pic>
        <p:nvPicPr>
          <p:cNvPr id="10" name="图片 9"/>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1" name="图片 10"/>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矩形 2"/>
          <p:cNvSpPr>
            <a:spLocks noChangeArrowheads="1"/>
          </p:cNvSpPr>
          <p:nvPr/>
        </p:nvSpPr>
        <p:spPr bwMode="auto">
          <a:xfrm>
            <a:off x="939800" y="801650"/>
            <a:ext cx="8625305" cy="147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00000"/>
              </a:lnSpc>
              <a:spcBef>
                <a:spcPct val="0"/>
              </a:spcBef>
              <a:buFont typeface="Arial" panose="020b0604020202020204" pitchFamily="34" charset="0"/>
              <a:buNone/>
            </a:pPr>
            <a:r>
              <a:rPr lang="zh-CN"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什么叫“被压扁的沙子”？沙子在什么情况下会被压扁呢？</a:t>
            </a:r>
            <a:endPar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a:p>
            <a:pPr eaLnBrk="1" hangingPunct="1">
              <a:lnSpc>
                <a:spcPct val="200000"/>
              </a:lnSpc>
              <a:spcBef>
                <a:spcPct val="0"/>
              </a:spcBef>
              <a:buFont typeface="Arial" panose="020b0604020202020204" pitchFamily="34" charset="0"/>
              <a:buNone/>
            </a:pPr>
            <a:r>
              <a:rPr lang="zh-CN"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“被压扁的沙子”能说明什么问题？</a:t>
            </a:r>
            <a:endParaRPr lang="zh-CN"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8436" name="矩形 7"/>
          <p:cNvSpPr>
            <a:spLocks noChangeArrowheads="1"/>
          </p:cNvSpPr>
          <p:nvPr/>
        </p:nvSpPr>
        <p:spPr bwMode="auto">
          <a:xfrm>
            <a:off x="939799" y="2502401"/>
            <a:ext cx="10466137" cy="20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00000"/>
              </a:lnSpc>
              <a:spcBef>
                <a:spcPct val="0"/>
              </a:spcBef>
              <a:buFont typeface="Arial" panose="020b0604020202020204" pitchFamily="34" charset="0"/>
              <a:buNone/>
            </a:pPr>
            <a:r>
              <a:rPr lang="zh-CN" altLang="zh-CN" sz="2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读完这段文字，感到仿佛是在讨论前一篇未了的话题。的确，与前文的论证方法异曲同工，</a:t>
            </a:r>
            <a:r>
              <a:rPr lang="zh-CN" altLang="zh-CN"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作者正是通过“被压扁的沙子”来探讨恐龙的死因——再一次证明“不同科学领域之间是紧密相连的。在一个科学领域的新发现肯定会对其他领域产生影响。” </a:t>
            </a:r>
            <a:endParaRPr lang="zh-CN" altLang="zh-CN" sz="2200">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8" name="矩形 1"/>
          <p:cNvSpPr>
            <a:spLocks noChangeArrowheads="1"/>
          </p:cNvSpPr>
          <p:nvPr/>
        </p:nvSpPr>
        <p:spPr bwMode="auto">
          <a:xfrm>
            <a:off x="60159" y="49365"/>
            <a:ext cx="28007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二、文题理解</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矩形 2"/>
          <p:cNvSpPr>
            <a:spLocks noChangeArrowheads="1"/>
          </p:cNvSpPr>
          <p:nvPr/>
        </p:nvSpPr>
        <p:spPr bwMode="auto">
          <a:xfrm>
            <a:off x="1783348" y="2214001"/>
            <a:ext cx="8625305" cy="147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200000"/>
              </a:lnSpc>
              <a:spcBef>
                <a:spcPct val="0"/>
              </a:spcBef>
              <a:buFont typeface="Arial" panose="020b0604020202020204" pitchFamily="34" charset="0"/>
              <a:buNone/>
            </a:pP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被压扁的沙子</a:t>
            </a: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，说明对象为 “恐龙的灭绝”，说明角度为通过“被压扁的沙子”来探讨恐龙灭绝的原因。</a:t>
            </a:r>
            <a:endPar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8" name="矩形 1"/>
          <p:cNvSpPr>
            <a:spLocks noChangeArrowheads="1"/>
          </p:cNvSpPr>
          <p:nvPr/>
        </p:nvSpPr>
        <p:spPr bwMode="auto">
          <a:xfrm>
            <a:off x="60159" y="49365"/>
            <a:ext cx="2800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三、主要内容</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1"/>
          <p:cNvSpPr>
            <a:spLocks noChangeArrowheads="1"/>
          </p:cNvSpPr>
          <p:nvPr/>
        </p:nvSpPr>
        <p:spPr bwMode="auto">
          <a:xfrm>
            <a:off x="60159" y="49365"/>
            <a:ext cx="2800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ctr">
              <a:lnSpc>
                <a:spcPct val="100000"/>
              </a:lnSpc>
              <a:spcBef>
                <a:spcPct val="0"/>
              </a:spcBef>
              <a:buFont typeface="Arial" panose="020b0604020202020204" pitchFamily="34" charset="0"/>
              <a:buNone/>
            </a:pPr>
            <a:r>
              <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rPr>
              <a:t>四、结构层次</a:t>
            </a:r>
            <a:endParaRPr lang="zh-CN" altLang="en-US" b="1" spc="600">
              <a:solidFill>
                <a:srgbClr val="71763F"/>
              </a:solidFill>
              <a:latin typeface="思源黑體 Heavy" panose="020b0a00000000000000" pitchFamily="34" charset="-128"/>
              <a:ea typeface="思源黑體 Heavy" panose="020b0a00000000000000" pitchFamily="34" charset="-128"/>
              <a:sym typeface="Century Gothic" panose="020b0502020202020204" pitchFamily="34" charset="0"/>
            </a:endParaRPr>
          </a:p>
        </p:txBody>
      </p:sp>
      <p:pic>
        <p:nvPicPr>
          <p:cNvPr id="9" name="图片 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t="33419" b="17288"/>
          <a:stretch>
            <a:fillRect/>
          </a:stretch>
        </p:blipFill>
        <p:spPr>
          <a:xfrm>
            <a:off x="0" y="5327102"/>
            <a:ext cx="3246270" cy="1600200"/>
          </a:xfrm>
          <a:prstGeom prst="rect">
            <a:avLst/>
          </a:prstGeom>
        </p:spPr>
      </p:pic>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384632" y="5278856"/>
            <a:ext cx="2807368" cy="1579144"/>
          </a:xfrm>
          <a:prstGeom prst="rect">
            <a:avLst/>
          </a:prstGeom>
        </p:spPr>
      </p:pic>
      <p:sp>
        <p:nvSpPr>
          <p:cNvPr id="7" name="矩形 2"/>
          <p:cNvSpPr>
            <a:spLocks noChangeArrowheads="1"/>
          </p:cNvSpPr>
          <p:nvPr/>
        </p:nvSpPr>
        <p:spPr bwMode="auto">
          <a:xfrm>
            <a:off x="1032126" y="846722"/>
            <a:ext cx="349076"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r">
              <a:lnSpc>
                <a:spcPct val="100000"/>
              </a:lnSpc>
              <a:spcBef>
                <a:spcPct val="0"/>
              </a:spcBef>
              <a:buFont typeface="Arial" panose="020b0604020202020204" pitchFamily="34" charset="0"/>
              <a:buNone/>
            </a:pPr>
            <a:r>
              <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1</a:t>
            </a:r>
            <a:endPar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1" name="矩形 12"/>
          <p:cNvSpPr>
            <a:spLocks noChangeArrowheads="1"/>
          </p:cNvSpPr>
          <p:nvPr/>
        </p:nvSpPr>
        <p:spPr bwMode="auto">
          <a:xfrm>
            <a:off x="2520402" y="846722"/>
            <a:ext cx="1467269"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第一部分</a:t>
            </a:r>
            <a:endParaRPr lang="en-US" altLang="zh-CN" sz="25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2" name="矩形 13"/>
          <p:cNvSpPr>
            <a:spLocks noChangeArrowheads="1"/>
          </p:cNvSpPr>
          <p:nvPr/>
        </p:nvSpPr>
        <p:spPr bwMode="auto">
          <a:xfrm>
            <a:off x="4199485" y="885257"/>
            <a:ext cx="1980300" cy="40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0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引出说明对象。</a:t>
            </a:r>
            <a:endParaRPr lang="en-US" altLang="zh-CN"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4" name="矩形 15"/>
          <p:cNvSpPr>
            <a:spLocks noChangeArrowheads="1"/>
          </p:cNvSpPr>
          <p:nvPr/>
        </p:nvSpPr>
        <p:spPr bwMode="auto">
          <a:xfrm>
            <a:off x="4199485" y="1640473"/>
            <a:ext cx="7008516" cy="97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探讨恐龙大灭绝，介绍两种学说“撞击说”和“火山说”，揭示研究这一问题的重要意义。</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5" name="矩形 8"/>
          <p:cNvSpPr>
            <a:spLocks noChangeArrowheads="1"/>
          </p:cNvSpPr>
          <p:nvPr/>
        </p:nvSpPr>
        <p:spPr bwMode="auto">
          <a:xfrm>
            <a:off x="1032126" y="1882967"/>
            <a:ext cx="864443" cy="47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r">
              <a:lnSpc>
                <a:spcPct val="100000"/>
              </a:lnSpc>
              <a:spcBef>
                <a:spcPct val="0"/>
              </a:spcBef>
              <a:buFont typeface="Arial" panose="020b0604020202020204" pitchFamily="34" charset="0"/>
              <a:buNone/>
            </a:pPr>
            <a:r>
              <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2—6</a:t>
            </a:r>
            <a:endPar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6" name="矩形 14"/>
          <p:cNvSpPr>
            <a:spLocks noChangeArrowheads="1"/>
          </p:cNvSpPr>
          <p:nvPr/>
        </p:nvSpPr>
        <p:spPr bwMode="auto">
          <a:xfrm>
            <a:off x="2520427" y="1882967"/>
            <a:ext cx="1467244" cy="47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第二部分</a:t>
            </a:r>
            <a:endPar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8" name="矩形 9"/>
          <p:cNvSpPr>
            <a:spLocks noChangeArrowheads="1"/>
          </p:cNvSpPr>
          <p:nvPr/>
        </p:nvSpPr>
        <p:spPr bwMode="auto">
          <a:xfrm>
            <a:off x="1017811" y="3162492"/>
            <a:ext cx="105349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r">
              <a:lnSpc>
                <a:spcPct val="100000"/>
              </a:lnSpc>
              <a:spcBef>
                <a:spcPct val="0"/>
              </a:spcBef>
              <a:buFont typeface="Arial" panose="020b0604020202020204" pitchFamily="34" charset="0"/>
              <a:buNone/>
            </a:pPr>
            <a:r>
              <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7—11</a:t>
            </a:r>
            <a:endPar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19" name="矩形 16"/>
          <p:cNvSpPr>
            <a:spLocks noChangeArrowheads="1"/>
          </p:cNvSpPr>
          <p:nvPr/>
        </p:nvSpPr>
        <p:spPr bwMode="auto">
          <a:xfrm>
            <a:off x="2520445" y="3162492"/>
            <a:ext cx="1467226" cy="47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第三部分</a:t>
            </a:r>
            <a:endPar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0" name="矩形 17"/>
          <p:cNvSpPr>
            <a:spLocks noChangeArrowheads="1"/>
          </p:cNvSpPr>
          <p:nvPr/>
        </p:nvSpPr>
        <p:spPr bwMode="auto">
          <a:xfrm>
            <a:off x="4199485" y="2919998"/>
            <a:ext cx="7008429" cy="97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5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解释斯石英的成因，重点说明其性质，为排除“火山说”提供科学依据。</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2" name="矩形 1"/>
          <p:cNvSpPr>
            <a:spLocks noChangeArrowheads="1"/>
          </p:cNvSpPr>
          <p:nvPr/>
        </p:nvSpPr>
        <p:spPr bwMode="auto">
          <a:xfrm>
            <a:off x="4199485" y="4197935"/>
            <a:ext cx="70084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eaLnBrk="1" hangingPunct="1">
              <a:lnSpc>
                <a:spcPct val="150000"/>
              </a:lnSpc>
              <a:spcBef>
                <a:spcPct val="0"/>
              </a:spcBef>
              <a:buFont typeface="Arial" panose="020b0604020202020204" pitchFamily="34" charset="0"/>
              <a:buNone/>
            </a:pPr>
            <a:r>
              <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依据科学理论，进一步断定有斯石英的地方肯定发生过撞击，而且肯定没有发生过火山运动，从而得出结论，恐龙灭绝的原因是撞击。</a:t>
            </a:r>
            <a:endParaRPr lang="zh-CN" altLang="en-US" sz="20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3" name="矩形 10"/>
          <p:cNvSpPr>
            <a:spLocks noChangeArrowheads="1"/>
          </p:cNvSpPr>
          <p:nvPr/>
        </p:nvSpPr>
        <p:spPr bwMode="auto">
          <a:xfrm>
            <a:off x="1011342" y="4698287"/>
            <a:ext cx="123783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gn="r">
              <a:lnSpc>
                <a:spcPct val="100000"/>
              </a:lnSpc>
              <a:spcBef>
                <a:spcPct val="0"/>
              </a:spcBef>
              <a:buFont typeface="Arial" panose="020b0604020202020204" pitchFamily="34" charset="0"/>
              <a:buNone/>
            </a:pPr>
            <a:r>
              <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12—17</a:t>
            </a:r>
            <a:endParaRPr lang="zh-CN" altLang="en-US" sz="2500" b="1">
              <a:solidFill>
                <a:srgbClr val="FF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endParaRPr>
          </a:p>
        </p:txBody>
      </p:sp>
      <p:sp>
        <p:nvSpPr>
          <p:cNvPr id="24" name="矩形 18"/>
          <p:cNvSpPr>
            <a:spLocks noChangeArrowheads="1"/>
          </p:cNvSpPr>
          <p:nvPr/>
        </p:nvSpPr>
        <p:spPr bwMode="auto">
          <a:xfrm>
            <a:off x="2520537" y="4698287"/>
            <a:ext cx="1467134" cy="47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华文细黑" panose="0201060004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华文细黑" panose="0201060004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华文细黑" panose="02010600040101010101" pitchFamily="2" charset="-122"/>
              </a:defRPr>
            </a:lvl9pPr>
          </a:lstStyle>
          <a:p>
            <a:pPr>
              <a:lnSpc>
                <a:spcPct val="100000"/>
              </a:lnSpc>
              <a:spcBef>
                <a:spcPct val="0"/>
              </a:spcBef>
              <a:buFont typeface="Arial" panose="020b0604020202020204" pitchFamily="34" charset="0"/>
              <a:buNone/>
            </a:pPr>
            <a:r>
              <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Century Gothic" panose="020b0502020202020204" pitchFamily="34" charset="0"/>
              </a:rPr>
              <a:t>第四部分 </a:t>
            </a:r>
            <a:endParaRPr lang="zh-CN" altLang="en-US" sz="25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_2">
  <a:themeElements>
    <a:clrScheme name="Office 主题_2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_2">
      <a:majorFont>
        <a:latin typeface="Calibri Light"/>
        <a:ea typeface="方正正粗黑简体"/>
        <a:cs typeface="Arial"/>
      </a:majorFont>
      <a:minorFont>
        <a:latin typeface="Calibri"/>
        <a:ea typeface="华文细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_2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21</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21</vt:i4>
      </vt:variant>
    </vt:vector>
  </HeadingPairs>
  <TitlesOfParts>
    <vt:vector baseType="lpstr" size="32">
      <vt:lpstr>Arial</vt:lpstr>
      <vt:lpstr>Calibri Light</vt:lpstr>
      <vt:lpstr>方正正粗黑简体</vt:lpstr>
      <vt:lpstr>Calibri</vt:lpstr>
      <vt:lpstr>华文细黑</vt:lpstr>
      <vt:lpstr>阿里巴巴普惠体 R</vt:lpstr>
      <vt:lpstr>Century Gothic</vt:lpstr>
      <vt:lpstr>思源黑體 Heavy</vt:lpstr>
      <vt:lpstr>宋体</vt:lpstr>
      <vt:lpstr>微软雅黑 Light</vt:lpstr>
      <vt:lpstr>Office 主题_2</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2021-03-09T08:47:52.033</cp:lastPrinted>
  <dcterms:created xsi:type="dcterms:W3CDTF">2021-03-09T08:47:52Z</dcterms:created>
  <dcterms:modified xsi:type="dcterms:W3CDTF">2021-03-09T00:48:07Z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