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autoCompressPictures="0">
  <p:sldMasterIdLst>
    <p:sldMasterId id="2147483648" r:id="rId1"/>
    <p:sldMasterId id="2147483660" r:id="rId2"/>
  </p:sldMasterIdLst>
  <p:notesMasterIdLst>
    <p:notesMasterId r:id="rId3"/>
  </p:notesMasterIdLst>
  <p:handoutMasterIdLst>
    <p:handoutMasterId r:id="rId4"/>
  </p:handoutMasterIdLst>
  <p:sldIdLst>
    <p:sldId id="790" r:id="rId5"/>
    <p:sldId id="791" r:id="rId6"/>
    <p:sldId id="792" r:id="rId7"/>
    <p:sldId id="793" r:id="rId8"/>
    <p:sldId id="794" r:id="rId9"/>
    <p:sldId id="795" r:id="rId10"/>
    <p:sldId id="796" r:id="rId11"/>
    <p:sldId id="797" r:id="rId12"/>
    <p:sldId id="798" r:id="rId13"/>
    <p:sldId id="799" r:id="rId14"/>
    <p:sldId id="800" r:id="rId15"/>
    <p:sldId id="801" r:id="rId16"/>
    <p:sldId id="802" r:id="rId17"/>
    <p:sldId id="803" r:id="rId18"/>
    <p:sldId id="804" r:id="rId19"/>
    <p:sldId id="805" r:id="rId20"/>
    <p:sldId id="806" r:id="rId21"/>
    <p:sldId id="807" r:id="rId22"/>
    <p:sldId id="808" r:id="rId23"/>
    <p:sldId id="809" r:id="rId24"/>
    <p:sldId id="810" r:id="rId25"/>
    <p:sldId id="811" r:id="rId26"/>
    <p:sldId id="812" r:id="rId27"/>
    <p:sldId id="813" r:id="rId28"/>
    <p:sldId id="814" r:id="rId29"/>
    <p:sldId id="815" r:id="rId30"/>
    <p:sldId id="816" r:id="rId31"/>
    <p:sldId id="817" r:id="rId32"/>
    <p:sldId id="818" r:id="rId33"/>
    <p:sldId id="819" r:id="rId34"/>
    <p:sldId id="820" r:id="rId35"/>
    <p:sldId id="821" r:id="rId36"/>
    <p:sldId id="822" r:id="rId37"/>
    <p:sldId id="823" r:id="rId38"/>
    <p:sldId id="824" r:id="rId39"/>
    <p:sldId id="825" r:id="rId40"/>
    <p:sldId id="826" r:id="rId41"/>
    <p:sldId id="827" r:id="rId42"/>
    <p:sldId id="828" r:id="rId43"/>
    <p:sldId id="829" r:id="rId44"/>
    <p:sldId id="830" r:id="rId45"/>
  </p:sldIdLst>
  <p:sldSz cx="9144000" cy="6858000" type="screen4x3"/>
  <p:notesSz cx="6858000" cy="9144000"/>
  <p:custDataLst>
    <p:tags r:id="rId4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showGuides="1">
      <p:cViewPr varScale="1">
        <p:scale>
          <a:sx n="89" d="100"/>
          <a:sy n="89" d="100"/>
        </p:scale>
        <p:origin x="-930" y="-96"/>
      </p:cViewPr>
      <p:guideLst>
        <p:guide orient="horz" pos="2070"/>
        <p:guide pos="2899"/>
      </p:guideLst>
    </p:cSldViewPr>
  </p:slideViewPr>
  <p:notesTextViewPr>
    <p:cViewPr>
      <p:scale>
        <a:sx n="1" d="1"/>
        <a:sy n="1" d="1"/>
      </p:scale>
      <p:origin x="0" y="0"/>
    </p:cViewPr>
  </p:notesTextViewPr>
  <p:sorterViewPr showFormatting="0">
    <p:cViewPr>
      <p:scale>
        <a:sx n="66" d="100"/>
        <a:sy n="66" d="100"/>
      </p:scale>
      <p:origin x="0" y="198"/>
    </p:cViewPr>
  </p:sorterViewPr>
  <p:notesViewPr>
    <p:cSldViewPr>
      <p:cViewPr>
        <p:scale>
          <a:sx n="1" d="100"/>
          <a:sy n="1" d="100"/>
        </p:scale>
        <p:origin x="0" y="0"/>
      </p:cViewPr>
    </p:cSldViewPr>
  </p:notesViewPr>
  <p:gridSpacing cx="72033" cy="72033"/>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tags" Target="tags/tag1.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1.xml" /><Relationship Id="rId50"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4BE51884-5B74-4AEF-ABFB-BD46BE41A3F7}"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458ECC6-E41A-4AE1-929D-5E0917479C7A}"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82897674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14338" name="Rectangle 2"/>
          <p:cNvSpPr>
            <a:spLocks noGrp="1" noRot="1" noChangeAspect="1"/>
          </p:cNvSpPr>
          <p:nvPr>
            <p:ph type="sldImg" idx="2"/>
          </p:nvPr>
        </p:nvSpPr>
        <p:spPr>
          <a:xfrm>
            <a:off x="1141413" y="687388"/>
            <a:ext cx="4572000" cy="3294062"/>
          </a:xfrm>
          <a:prstGeom prst="rect">
            <a:avLst/>
          </a:prstGeom>
          <a:noFill/>
          <a:ln w="9525">
            <a:noFill/>
          </a:ln>
        </p:spPr>
      </p:sp>
      <p:sp>
        <p:nvSpPr>
          <p:cNvPr id="13315" name="Rectangle 3"/>
          <p:cNvSpPr>
            <a:spLocks noGrp="1" noRot="1" noChangeAspect="1" noChangeArrowheads="1"/>
          </p:cNvSpPr>
          <p:nvPr/>
        </p:nvSpPr>
        <p:spPr bwMode="auto">
          <a:xfrm>
            <a:off x="538163" y="4387850"/>
            <a:ext cx="5780088" cy="3952875"/>
          </a:xfrm>
          <a:prstGeom prst="rect">
            <a:avLst/>
          </a:prstGeom>
          <a:no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defRPr/>
            </a:pPr>
            <a:r>
              <a:rPr kumimoji="0" 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13316" name="Rectangle 4"/>
          <p:cNvSpPr>
            <a:spLocks noGrp="1" noChangeArrowheads="1"/>
          </p:cNvSpPr>
          <p:nvPr>
            <p:ph type="hdr" sz="quarter" idx="4294967295"/>
          </p:nvPr>
        </p:nvSpPr>
        <p:spPr bwMode="auto">
          <a:xfrm>
            <a:off x="0"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7" name="Rectangle 5"/>
          <p:cNvSpPr>
            <a:spLocks noGrp="1" noChangeArrowheads="1"/>
          </p:cNvSpPr>
          <p:nvPr>
            <p:ph type="dt" idx="1"/>
          </p:nvPr>
        </p:nvSpPr>
        <p:spPr bwMode="auto">
          <a:xfrm>
            <a:off x="3884613" y="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B10BEB44-AFEC-4AC4-ABA7-06BE94C0DE7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8" name="Rectangle 6"/>
          <p:cNvSpPr>
            <a:spLocks noGrp="1" noChangeArrowheads="1"/>
          </p:cNvSpPr>
          <p:nvPr>
            <p:ph type="ftr" sz="quarter" idx="4"/>
          </p:nvPr>
        </p:nvSpPr>
        <p:spPr bwMode="auto">
          <a:xfrm>
            <a:off x="0"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3319" name="Rectangle 7"/>
          <p:cNvSpPr>
            <a:spLocks noGrp="1" noChangeArrowheads="1"/>
          </p:cNvSpPr>
          <p:nvPr>
            <p:ph type="sldNum" sz="quarter" idx="5"/>
          </p:nvPr>
        </p:nvSpPr>
        <p:spPr bwMode="auto">
          <a:xfrm>
            <a:off x="3884613" y="8686800"/>
            <a:ext cx="2973388" cy="457200"/>
          </a:xfrm>
          <a:prstGeom prst="rect">
            <a:avLst/>
          </a:prstGeom>
          <a:noFill/>
          <a:ln>
            <a:noFill/>
          </a:ln>
        </p:spPr>
        <p:txBody>
          <a:bodyPr vert="horz" wrap="square" lIns="91440" tIns="45720" rIns="91440" bIns="45720" numCol="1" anchor="t" anchorCtr="0" compatLnSpc="1"/>
          <a:lstStyle>
            <a:lvl1pPr>
              <a:buFont typeface="Arial" panose="020b0604020202020204" pitchFamily="34" charset="0"/>
              <a:buNone/>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fld id="{7C771EFD-C753-4547-8FAF-0B7BB3095607}"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231455931"/>
      </p:ext>
    </p:extLst>
  </p:cSld>
  <p:clrMap bg1="lt1" tx1="dk1" bg2="lt2" tx2="dk2" accent1="accent1" accent2="accent2" accent3="accent3" accent4="accent4" accent5="accent5" accent6="accent6" hlink="hlink" folHlink="folHlink"/>
  <p:hf sldNum="0"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sz="quarter"/>
          </p:nvPr>
        </p:nvSpPr>
        <p:spPr>
          <a:xfrm>
            <a:off x="662016" y="3931500"/>
            <a:ext cx="5296132" cy="3216682"/>
          </a:xfrm>
          <a:prstGeom prst="rect">
            <a:avLst/>
          </a:prstGeom>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xfrm>
      </p:grpSpPr>
      <p:sp>
        <p:nvSpPr>
          <p:cNvPr id="8" name="矩形: 折角 24"/>
          <p:cNvSpPr>
            <a:spLocks noChangeArrowheads="1"/>
          </p:cNvSpPr>
          <p:nvPr/>
        </p:nvSpPr>
        <p:spPr bwMode="auto">
          <a:xfrm>
            <a:off x="2328863" y="514350"/>
            <a:ext cx="4486275" cy="409575"/>
          </a:xfrm>
          <a:prstGeom prst="foldedCorner">
            <a:avLst>
              <a:gd name="adj" fmla="val 16667"/>
            </a:avLst>
          </a:prstGeom>
          <a:solidFill>
            <a:srgbClr val="EF6553"/>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a:ln>
                  <a:noFill/>
                </a:ln>
                <a:solidFill>
                  <a:schemeClr val="tx1"/>
                </a:solidFill>
                <a:effectLst/>
                <a:uLnTx/>
                <a:uFillTx/>
                <a:latin typeface="方正兰亭粗黑简体" panose="02000000000000000000" pitchFamily="2" charset="-122"/>
                <a:ea typeface="方正兰亭粗黑简体" panose="02000000000000000000" pitchFamily="2" charset="-122"/>
                <a:cs typeface="+mn-cs"/>
              </a:rPr>
              <a:t>课程标准</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03FF2C5-CA7D-4624-ADAA-CB6A35F7879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60B2F17B-6A05-48C9-8449-7D4D3E5B6F1A}"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0513DDF-41AD-44B7-B652-E8A0F9CCA0A8}"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978E839-2540-4BA4-A88D-AE43FE7B5DD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C6C05B5C-984F-4F35-8DF3-F0004C272FBF}"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63A1ED0-DA12-4794-A317-F2ED737C01A5}"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2459B269-B922-4534-A2A6-CA1DDB6CDDEA}"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60305B4-F512-47AE-8481-CE8B5F1F0099}"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BF065769-9F85-4E5C-BC63-819D7CF6AAF0}"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08F025F-21FB-4253-8417-9185FFEC66D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30238" y="365125"/>
            <a:ext cx="78867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A34F6AE4-F68E-4DF4-BC2D-FD08EAE13C44}"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1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1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DD98C943-2258-461D-81C4-1FE77DEE3E38}"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7F8BB28A-2175-4948-9467-EAA96C14712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7EB1937-5D6D-4A55-94EA-8C4426ACF650}"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1"/>
        </a:solidFill>
        <a:effectLst/>
      </p:bgPr>
    </p:bg>
    <p:spTree>
      <p:nvGrpSpPr>
        <p:cNvPr id="1" name=""/>
        <p:cNvGrpSpPr/>
        <p:nvPr/>
      </p:nvGrpSpPr>
      <p:grpSpPr>
        <a:xfrm>
          <a:off x="0" y="0"/>
          <a:ext cx="0" cy="0"/>
        </a:xfrm>
      </p:grpSpPr>
      <p:sp>
        <p:nvSpPr>
          <p:cNvPr id="8" name="日期占位符 1"/>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4764322-ED3C-4288-9533-9B50D3280C29}"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1D3CADA0-35D6-45D3-9F97-2A3D0635FB13}"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4A26C1BC-9635-43E5-9E82-F99BBC8F7B85}"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5FAD1B43-01C0-4916-ADE3-D401765C64AE}"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4" name="文本占位符 3"/>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8" name="日期占位符 1"/>
          <p:cNvSpPr>
            <a:spLocks noGrp="1" noChangeArrowheads="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0F0829CB-5ADC-412F-A011-5232C13E3017}" type="datetime1">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2021/2/9</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页脚占位符 2"/>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0" name="灯片编号占位符 3"/>
          <p:cNvSpPr>
            <a:spLocks noGrp="1" noChangeArrowheads="1"/>
          </p:cNvSpPr>
          <p:nvPr>
            <p:ph type="sldNum" sz="quarter" idx="4"/>
          </p:nvPr>
        </p:nvSpPr>
        <p:spPr>
          <a:xfrm>
            <a:off x="6553200" y="6245225"/>
            <a:ext cx="2133600" cy="476250"/>
          </a:xfrm>
          <a:prstGeom prst="rect">
            <a:avLst/>
          </a:prstGeom>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38FAAB13-604E-44A8-8DB9-4B657DC2A18D}" type="slidenum">
              <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defTabSz="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Arial" panose="020b0604020202020204" pitchFamily="34" charset="0"/>
        </a:defRPr>
      </a:lvl1pPr>
      <a:lvl2pPr marL="742950" indent="-285750" algn="l" defTabSz="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Arial" panose="020b0604020202020204" pitchFamily="34" charset="0"/>
        </a:defRPr>
      </a:lvl2pPr>
      <a:lvl3pPr marL="1143000" indent="-228600" algn="l" defTabSz="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Arial" panose="020b0604020202020204" pitchFamily="34" charset="0"/>
        </a:defRPr>
      </a:lvl3pPr>
      <a:lvl4pPr marL="16002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4pPr>
      <a:lvl5pPr marL="2057400" indent="-228600" algn="l" defTabSz="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fld id="{9C33E9F5-3967-4198-8073-9A76A4C68693}"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t>2021/2/9</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10F9846B-D867-43CC-A972-BD86ADE80A33}"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6"/>
          <p:cNvSpPr txBox="1"/>
          <p:nvPr/>
        </p:nvSpPr>
        <p:spPr>
          <a:xfrm>
            <a:off x="401955" y="2381250"/>
            <a:ext cx="8340090" cy="1106805"/>
          </a:xfrm>
          <a:prstGeom prst="rect">
            <a:avLst/>
          </a:prstGeom>
          <a:noFill/>
          <a:ln w="9525">
            <a:noFill/>
          </a:ln>
        </p:spPr>
        <p:txBody>
          <a:bodyPr wrap="square">
            <a:spAutoFit/>
          </a:bodyPr>
          <a:lstStyle/>
          <a:p>
            <a:pPr algn="ctr"/>
            <a:r>
              <a:rPr lang="en-US" altLang="zh-CN"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6  </a:t>
            </a:r>
            <a:r>
              <a:rPr lang="zh-CN" altLang="en-US" sz="6600" b="1"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变色龙</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1"/>
          <p:cNvSpPr txBox="1"/>
          <p:nvPr/>
        </p:nvSpPr>
        <p:spPr>
          <a:xfrm>
            <a:off x="416560" y="1142365"/>
            <a:ext cx="8369935" cy="319214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latin typeface="宋体" panose="02010600030101010101" pitchFamily="2" charset="-122"/>
                <a:cs typeface="宋体" panose="02010600030101010101" pitchFamily="2" charset="-122"/>
              </a:rPr>
              <a:t>    </a:t>
            </a:r>
            <a:r>
              <a:rPr lang="zh-CN" sz="2800" b="1" spc="150">
                <a:solidFill>
                  <a:schemeClr val="tx1"/>
                </a:solidFill>
                <a:uFillTx/>
                <a:latin typeface="宋体" panose="02010600030101010101" pitchFamily="2" charset="-122"/>
                <a:cs typeface="宋体" panose="02010600030101010101" pitchFamily="2" charset="-122"/>
                <a:sym typeface="+mn-ea"/>
              </a:rPr>
              <a:t>讽刺艺术往往表现在夸张手法的运用上。这篇作品在短短的断案过程中，随着对狗主人的身份的不断变化，奥楚蔑洛夫的态度竟发生了五次变化，变化之快，跨度之大，令人瞠目。夸张手法的巧妙运用，使人物性格鲜明突出，给人留下了深刻的印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5925" y="1510030"/>
            <a:ext cx="8369935" cy="2675255"/>
          </a:xfrm>
          <a:prstGeom prst="rect">
            <a:avLst/>
          </a:prstGeom>
          <a:noFill/>
        </p:spPr>
        <p:txBody>
          <a:bodyPr wrap="square" rtlCol="0">
            <a:spAutoFit/>
          </a:bodyPr>
          <a:lstStyle/>
          <a:p>
            <a:pPr marL="561340" indent="-561340" algn="just" eaLnBrk="1" hangingPunct="1">
              <a:lnSpc>
                <a:spcPct val="120000"/>
              </a:lnSpc>
              <a:spcBef>
                <a:spcPct val="0"/>
              </a:spcBef>
              <a:spcAft>
                <a:spcPct val="0"/>
              </a:spcAft>
            </a:pPr>
            <a:r>
              <a:rPr sz="2800" b="1">
                <a:latin typeface="宋体" panose="02010600030101010101" pitchFamily="2" charset="-122"/>
              </a:rPr>
              <a:t>1. </a:t>
            </a:r>
            <a:r>
              <a:rPr lang="zh-CN" sz="2800" b="1" spc="150">
                <a:solidFill>
                  <a:schemeClr val="tx1"/>
                </a:solidFill>
                <a:uFillTx/>
                <a:latin typeface="宋体" panose="02010600030101010101" pitchFamily="2" charset="-122"/>
              </a:rPr>
              <a:t>普洛诃尔带着小狗走了，警官奥楚蔑洛夫所谓“我绝不轻易放过这件事”的故事到此已是结束，而文章为什么还写最后一段？从全文看，奥楚蔑洛夫这个人物思想性格的本质特点包含哪两个方面？</a:t>
            </a:r>
          </a:p>
        </p:txBody>
      </p:sp>
      <p:sp>
        <p:nvSpPr>
          <p:cNvPr id="6" name="文本框 1"/>
          <p:cNvSpPr txBox="1"/>
          <p:nvPr/>
        </p:nvSpPr>
        <p:spPr>
          <a:xfrm>
            <a:off x="243205" y="640715"/>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解疑释难</a:t>
            </a:r>
            <a:r>
              <a:rPr lang="en-US" altLang="zh-CN" sz="2800" b="1" smtClean="0">
                <a:solidFill>
                  <a:srgbClr val="FF0000"/>
                </a:solidFill>
                <a:latin typeface="宋体" panose="02010600030101010101" pitchFamily="2" charset="-122"/>
              </a:rPr>
              <a:t>】</a:t>
            </a:r>
            <a:endParaRPr lang="zh-CN" altLang="en-US" sz="28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6" grpId="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1"/>
          <p:cNvSpPr txBox="1"/>
          <p:nvPr/>
        </p:nvSpPr>
        <p:spPr>
          <a:xfrm>
            <a:off x="387350" y="849630"/>
            <a:ext cx="8369300" cy="5259070"/>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1）文章最后一段写奥楚蔑洛夫在离开广场前对赫留金恐吓说:“我早晚要收拾你!”这里突出刻画出这个沙俄警官专横凶狠的丑恶嘴脸。（2）奥楚蔑洛夫这个人物思想性格的本质特点包含两个方面:他是沙俄统治阶级的爪牙,在上层权贵面前奴颜婢膝、俯首帖耳；他是沙俄统治阶级的代表,在广大群众面前专横凶狠，作威作福。鲁迅先生有两句话描写剥削阶级的“走狗”:“它遇见所有的阔人都驯良,遇见所有的穷人都狂吠。”这两句话可以借用到这个沙俄警官身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17195" y="591185"/>
            <a:ext cx="8368030" cy="1124585"/>
          </a:xfrm>
          <a:prstGeom prst="rect">
            <a:avLst/>
          </a:prstGeom>
          <a:noFill/>
        </p:spPr>
        <p:txBody>
          <a:bodyPr wrap="square" rtlCol="0">
            <a:spAutoFit/>
          </a:bodyPr>
          <a:lstStyle/>
          <a:p>
            <a:pPr marL="553720" indent="-553720" algn="just" eaLnBrk="1" hangingPunct="1">
              <a:lnSpc>
                <a:spcPct val="120000"/>
              </a:lnSpc>
              <a:spcBef>
                <a:spcPct val="0"/>
              </a:spcBef>
              <a:spcAft>
                <a:spcPct val="0"/>
              </a:spcAft>
            </a:pPr>
            <a:r>
              <a:rPr sz="2800" b="1">
                <a:solidFill>
                  <a:schemeClr val="tx1"/>
                </a:solidFill>
                <a:latin typeface="宋体" panose="02010600030101010101" pitchFamily="2" charset="-122"/>
              </a:rPr>
              <a:t>2. </a:t>
            </a:r>
            <a:r>
              <a:rPr lang="zh-CN" sz="2800" b="1">
                <a:solidFill>
                  <a:schemeClr val="tx1"/>
                </a:solidFill>
                <a:latin typeface="宋体" panose="02010600030101010101" pitchFamily="2" charset="-122"/>
              </a:rPr>
              <a:t>作为一篇讽刺小说，本文的讽刺艺术主要表现在哪里？</a:t>
            </a:r>
          </a:p>
        </p:txBody>
      </p:sp>
      <p:sp>
        <p:nvSpPr>
          <p:cNvPr id="7" name="文本框 1"/>
          <p:cNvSpPr txBox="1"/>
          <p:nvPr/>
        </p:nvSpPr>
        <p:spPr>
          <a:xfrm>
            <a:off x="416560" y="1639570"/>
            <a:ext cx="8368665" cy="4829810"/>
          </a:xfrm>
          <a:prstGeom prst="rect">
            <a:avLst/>
          </a:prstGeom>
          <a:noFill/>
        </p:spPr>
        <p:txBody>
          <a:bodyPr wrap="square" rtlCol="0">
            <a:spAutoFit/>
          </a:bodyPr>
          <a:lstStyle/>
          <a:p>
            <a:pPr algn="just" eaLnBrk="1" hangingPunct="1">
              <a:lnSpc>
                <a:spcPct val="110000"/>
              </a:lnSpc>
              <a:spcBef>
                <a:spcPct val="0"/>
              </a:spcBef>
              <a:spcAft>
                <a:spcPct val="0"/>
              </a:spcAft>
            </a:pPr>
            <a:r>
              <a:rPr lang="zh-CN" altLang="en-US" sz="2800" b="1">
                <a:solidFill>
                  <a:srgbClr val="FF0000"/>
                </a:solidFill>
                <a:latin typeface="宋体" panose="02010600030101010101" pitchFamily="2" charset="-122"/>
                <a:cs typeface="宋体" panose="02010600030101010101" pitchFamily="2" charset="-122"/>
              </a:rPr>
              <a:t>①夸张。讽刺小说往往离不开夸张，本文也如此。在短短的时间里，随着狗主人身份的不断变化，奥楚蔑洛夫的态度也发生了五次变化。变化之快，跨度之大，令人瞠目。夸张手法的巧妙运用，使人物性格鲜明突出，给人留下了深刻的印象。②对比。奥楚蔑洛夫面对狗主人身份的变化，不停地改变着自己的态度，时而威风凛凛，时而奴颜婢膝，一会儿痛骂小狗是“疯狗”“下贱胚子”，一会儿又夸小狗“名贵”“伶俐”，前后矛盾，对比鲜明，使小说的喜剧效果更加突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415925" y="1814830"/>
            <a:ext cx="8447405" cy="3709035"/>
          </a:xfrm>
          <a:prstGeom prst="rect">
            <a:avLst/>
          </a:prstGeom>
          <a:noFill/>
        </p:spPr>
        <p:txBody>
          <a:bodyPr wrap="square" rtlCol="0">
            <a:spAutoFit/>
          </a:bodyPr>
          <a:lstStyle/>
          <a:p>
            <a:pPr algn="just" eaLnBrk="1">
              <a:lnSpc>
                <a:spcPct val="120000"/>
              </a:lnSpc>
              <a:spcBef>
                <a:spcPct val="0"/>
              </a:spcBef>
              <a:spcAft>
                <a:spcPct val="0"/>
              </a:spcAft>
            </a:pPr>
            <a:r>
              <a:rPr sz="2800" b="1" smtClean="0">
                <a:solidFill>
                  <a:srgbClr val="0000FF"/>
                </a:solidFill>
                <a:latin typeface="宋体" panose="02010600030101010101" pitchFamily="2" charset="-122"/>
                <a:cs typeface="宋体" panose="02010600030101010101" pitchFamily="2" charset="-122"/>
              </a:rPr>
              <a:t>1. </a:t>
            </a:r>
            <a:r>
              <a:rPr lang="zh-CN" altLang="en-US" sz="2800" b="1" smtClean="0">
                <a:solidFill>
                  <a:srgbClr val="0000FF"/>
                </a:solidFill>
                <a:latin typeface="宋体" panose="02010600030101010101" pitchFamily="2" charset="-122"/>
                <a:cs typeface="宋体" panose="02010600030101010101" pitchFamily="2" charset="-122"/>
              </a:rPr>
              <a:t>根据</a:t>
            </a:r>
            <a:r>
              <a:rPr lang="zh-CN" altLang="en-US" sz="2800" b="1">
                <a:solidFill>
                  <a:srgbClr val="0000FF"/>
                </a:solidFill>
                <a:latin typeface="宋体" panose="02010600030101010101" pitchFamily="2" charset="-122"/>
                <a:cs typeface="宋体" panose="02010600030101010101" pitchFamily="2" charset="-122"/>
              </a:rPr>
              <a:t>拼音写出相应的词语。</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（1）他身后跟着一个火红色头发的巡警，端着一个shāi zi（　    　），盛满了没收来的醋栗。</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（2）在木柴厂门口，他看见那个敞开了kǎn jiān</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    （　   　）的人举起右手，把一个血淋淋的手指头伸给人们看。</a:t>
            </a:r>
          </a:p>
        </p:txBody>
      </p:sp>
      <p:sp>
        <p:nvSpPr>
          <p:cNvPr id="17410" name="矩形: 折角 1"/>
          <p:cNvSpPr/>
          <p:nvPr/>
        </p:nvSpPr>
        <p:spPr>
          <a:xfrm>
            <a:off x="2468880" y="310012"/>
            <a:ext cx="4206240" cy="795655"/>
          </a:xfrm>
          <a:prstGeom prst="ellipse">
            <a:avLst/>
          </a:prstGeom>
          <a:solidFill>
            <a:srgbClr val="EF6553"/>
          </a:solidFill>
          <a:ln w="9525">
            <a:noFill/>
          </a:ln>
        </p:spPr>
        <p:txBody>
          <a:bodyPr/>
          <a:lstStyle/>
          <a:p>
            <a:pPr algn="ctr"/>
            <a:r>
              <a:rPr lang="zh-CN" altLang="en-US" sz="3200" b="1">
                <a:latin typeface="方正仿宋_GBK" panose="03000509000000000000" pitchFamily="65" charset="-122"/>
                <a:ea typeface="方正仿宋_GBK" panose="03000509000000000000" pitchFamily="65" charset="-122"/>
              </a:rPr>
              <a:t>达标训练</a:t>
            </a:r>
          </a:p>
        </p:txBody>
      </p:sp>
      <p:sp>
        <p:nvSpPr>
          <p:cNvPr id="7" name="文本框 1"/>
          <p:cNvSpPr txBox="1"/>
          <p:nvPr/>
        </p:nvSpPr>
        <p:spPr>
          <a:xfrm>
            <a:off x="3627120" y="2808605"/>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筛子</a:t>
            </a:r>
          </a:p>
        </p:txBody>
      </p:sp>
      <p:sp>
        <p:nvSpPr>
          <p:cNvPr id="8" name="文本框 1"/>
          <p:cNvSpPr txBox="1"/>
          <p:nvPr/>
        </p:nvSpPr>
        <p:spPr>
          <a:xfrm>
            <a:off x="1772920" y="437070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坎肩</a:t>
            </a:r>
          </a:p>
        </p:txBody>
      </p:sp>
      <p:sp>
        <p:nvSpPr>
          <p:cNvPr id="13" name="文本框 12"/>
          <p:cNvSpPr txBox="1"/>
          <p:nvPr/>
        </p:nvSpPr>
        <p:spPr>
          <a:xfrm>
            <a:off x="243840" y="119951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基础过关</a:t>
            </a:r>
            <a:r>
              <a:rPr lang="en-US" altLang="zh-CN" sz="2800" b="1" smtClean="0">
                <a:solidFill>
                  <a:srgbClr val="FF0000"/>
                </a:solidFill>
                <a:latin typeface="宋体" panose="02010600030101010101" pitchFamily="2" charset="-122"/>
              </a:rPr>
              <a:t>】</a:t>
            </a:r>
            <a:endParaRPr lang="zh-CN" altLang="en-US" sz="2800" b="1">
              <a:solidFill>
                <a:srgbClr val="0070C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7410" grpId="1"/>
      <p:bldP spid="7" grpId="0"/>
      <p:bldP spid="8" grpId="0"/>
      <p:bldP spid="1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348615" y="887095"/>
            <a:ext cx="8447405" cy="5259070"/>
          </a:xfrm>
          <a:prstGeom prst="rect">
            <a:avLst/>
          </a:prstGeom>
          <a:noFill/>
        </p:spPr>
        <p:txBody>
          <a:bodyPr wrap="square" rtlCol="0">
            <a:spAutoFit/>
          </a:bodyPr>
          <a:lstStyle/>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（3）他那半醉的脸上现出这样的神气：“我要揭你的皮，坏蛋！”就连那手指头也像是一面胜利的qí zhì（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（4）他是个huāng táng（　   　）的家伙，长官！</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（5）奥楚蔑洛夫问， 整个脸上yáng yì（　   　）着含笑的wēn qíng（　   　）。</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（6）哎呀，天！他是diàn jì（　   　）他的兄弟了……</a:t>
            </a:r>
          </a:p>
          <a:p>
            <a:pPr marL="937895" indent="-937895" algn="just" eaLnBrk="1">
              <a:lnSpc>
                <a:spcPct val="120000"/>
              </a:lnSpc>
              <a:spcBef>
                <a:spcPct val="0"/>
              </a:spcBef>
              <a:spcAft>
                <a:spcPct val="0"/>
              </a:spcAft>
            </a:pPr>
            <a:r>
              <a:rPr lang="zh-CN" sz="2800" b="1">
                <a:latin typeface="宋体" panose="02010600030101010101" pitchFamily="2" charset="-122"/>
                <a:cs typeface="宋体" panose="02010600030101010101" pitchFamily="2" charset="-122"/>
              </a:rPr>
              <a:t>（7）“我早晚要收拾你！”奥楚蔑洛夫向他kǒng hè（　   　）说。</a:t>
            </a:r>
          </a:p>
        </p:txBody>
      </p:sp>
      <p:sp>
        <p:nvSpPr>
          <p:cNvPr id="7" name="文本框 1"/>
          <p:cNvSpPr txBox="1"/>
          <p:nvPr/>
        </p:nvSpPr>
        <p:spPr>
          <a:xfrm>
            <a:off x="3416935" y="1899920"/>
            <a:ext cx="109982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旗帜</a:t>
            </a:r>
          </a:p>
        </p:txBody>
      </p:sp>
      <p:sp>
        <p:nvSpPr>
          <p:cNvPr id="8" name="文本框 1"/>
          <p:cNvSpPr txBox="1"/>
          <p:nvPr/>
        </p:nvSpPr>
        <p:spPr>
          <a:xfrm>
            <a:off x="4701540" y="2404745"/>
            <a:ext cx="118110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荒唐</a:t>
            </a:r>
            <a:endParaRPr lang="en-US" altLang="zh-CN" sz="2800" b="1" smtClean="0">
              <a:solidFill>
                <a:srgbClr val="FF0000"/>
              </a:solidFill>
              <a:latin typeface="宋体" panose="02010600030101010101" pitchFamily="2" charset="-122"/>
            </a:endParaRPr>
          </a:p>
        </p:txBody>
      </p:sp>
      <p:sp>
        <p:nvSpPr>
          <p:cNvPr id="9" name="文本框 1"/>
          <p:cNvSpPr txBox="1"/>
          <p:nvPr/>
        </p:nvSpPr>
        <p:spPr>
          <a:xfrm>
            <a:off x="7263354" y="2927806"/>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洋溢</a:t>
            </a:r>
          </a:p>
        </p:txBody>
      </p:sp>
      <p:sp>
        <p:nvSpPr>
          <p:cNvPr id="2" name="文本框 1"/>
          <p:cNvSpPr txBox="1"/>
          <p:nvPr/>
        </p:nvSpPr>
        <p:spPr>
          <a:xfrm>
            <a:off x="4803364" y="3428821"/>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温情</a:t>
            </a:r>
          </a:p>
        </p:txBody>
      </p:sp>
      <p:sp>
        <p:nvSpPr>
          <p:cNvPr id="3" name="文本框 2"/>
          <p:cNvSpPr txBox="1"/>
          <p:nvPr/>
        </p:nvSpPr>
        <p:spPr>
          <a:xfrm>
            <a:off x="5781264" y="3952061"/>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惦记</a:t>
            </a:r>
          </a:p>
        </p:txBody>
      </p:sp>
      <p:sp>
        <p:nvSpPr>
          <p:cNvPr id="5" name="文本框 4"/>
          <p:cNvSpPr txBox="1"/>
          <p:nvPr/>
        </p:nvSpPr>
        <p:spPr>
          <a:xfrm>
            <a:off x="1912844" y="5477966"/>
            <a:ext cx="954083"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恐吓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P spid="8" grpId="0"/>
      <p:bldP spid="9" grpId="0"/>
      <p:bldP spid="2" grpId="0"/>
      <p:bldP spid="3"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360680" y="874395"/>
            <a:ext cx="8425815" cy="4742815"/>
          </a:xfrm>
          <a:prstGeom prst="rect">
            <a:avLst/>
          </a:prstGeom>
          <a:noFill/>
        </p:spPr>
        <p:txBody>
          <a:bodyPr wrap="square" rtlCol="0">
            <a:spAutoFit/>
          </a:bodyPr>
          <a:lstStyle/>
          <a:p>
            <a:pPr marL="923925" indent="-92392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sym typeface="+mn-ea"/>
              </a:rPr>
              <a:t>（8）商店和饭馆的门wú jīng dǎ cǎi           （　           ）地敞着，面对着这个世界，就跟许多饥饿的嘴巴一样。</a:t>
            </a:r>
          </a:p>
          <a:p>
            <a:pPr marL="923925" indent="-92392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sym typeface="+mn-ea"/>
              </a:rPr>
              <a:t>（9）我正在跟密特里·密特里奇谈木柴的事，忽然，这贱畜生wú yuán wú gù（　         　）就咬了我的手指头一口……</a:t>
            </a:r>
          </a:p>
          <a:p>
            <a:pPr marL="923925" indent="-92392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sym typeface="+mn-ea"/>
              </a:rPr>
              <a:t>（10）你那手指头一定是给小钉子弄破的，后来却yì xiǎng tiān kāi（　          ），想得到一笔什么赔偿费了。</a:t>
            </a:r>
          </a:p>
        </p:txBody>
      </p:sp>
      <p:sp>
        <p:nvSpPr>
          <p:cNvPr id="5" name="文本框 1"/>
          <p:cNvSpPr txBox="1"/>
          <p:nvPr/>
        </p:nvSpPr>
        <p:spPr>
          <a:xfrm>
            <a:off x="1983740" y="1400175"/>
            <a:ext cx="239649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无精打采</a:t>
            </a:r>
          </a:p>
        </p:txBody>
      </p:sp>
      <p:sp>
        <p:nvSpPr>
          <p:cNvPr id="7" name="文本框 1"/>
          <p:cNvSpPr txBox="1"/>
          <p:nvPr/>
        </p:nvSpPr>
        <p:spPr>
          <a:xfrm>
            <a:off x="4626610" y="4460875"/>
            <a:ext cx="1749425"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a:solidFill>
                  <a:srgbClr val="FF0000"/>
                </a:solidFill>
                <a:latin typeface="宋体" panose="02010600030101010101" pitchFamily="2" charset="-122"/>
              </a:rPr>
              <a:t>异想天开</a:t>
            </a:r>
          </a:p>
        </p:txBody>
      </p:sp>
      <p:sp>
        <p:nvSpPr>
          <p:cNvPr id="2" name="文本框 1"/>
          <p:cNvSpPr txBox="1"/>
          <p:nvPr/>
        </p:nvSpPr>
        <p:spPr>
          <a:xfrm>
            <a:off x="5945505" y="2917825"/>
            <a:ext cx="1896110" cy="607695"/>
          </a:xfrm>
          <a:prstGeom prst="rect">
            <a:avLst/>
          </a:prstGeom>
          <a:noFill/>
        </p:spPr>
        <p:txBody>
          <a:bodyPr wrap="square" rtlCol="0">
            <a:spAutoFit/>
          </a:bodyPr>
          <a:lstStyle/>
          <a:p>
            <a:pPr algn="just" eaLnBrk="1">
              <a:lnSpc>
                <a:spcPct val="120000"/>
              </a:lnSpc>
              <a:spcBef>
                <a:spcPct val="0"/>
              </a:spcBef>
              <a:spcAft>
                <a:spcPct val="0"/>
              </a:spcAft>
            </a:pPr>
            <a:r>
              <a:rPr lang="zh-CN" altLang="en-US" sz="2800" b="1" smtClean="0">
                <a:solidFill>
                  <a:srgbClr val="FF0000"/>
                </a:solidFill>
                <a:latin typeface="宋体" panose="02010600030101010101" pitchFamily="2" charset="-122"/>
              </a:rPr>
              <a:t>无缘无故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P spid="7" grpId="0"/>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1"/>
          <p:cNvSpPr txBox="1"/>
          <p:nvPr/>
        </p:nvSpPr>
        <p:spPr>
          <a:xfrm>
            <a:off x="415925" y="578485"/>
            <a:ext cx="8423910" cy="4872990"/>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2.</a:t>
            </a:r>
            <a:r>
              <a:rPr lang="zh-CN" sz="2800" b="1">
                <a:solidFill>
                  <a:srgbClr val="0000FF"/>
                </a:solidFill>
                <a:latin typeface="宋体" panose="02010600030101010101" pitchFamily="2" charset="-122"/>
                <a:cs typeface="宋体" panose="02010600030101010101" pitchFamily="2" charset="-122"/>
              </a:rPr>
              <a:t>下列句子中加点的成语使用不恰当的一项是（　）</a:t>
            </a:r>
          </a:p>
          <a:p>
            <a:pPr marL="806450" indent="-41529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A.庆祝“六一”的晚会上，两个小朋友模仿的小品让我们都</a:t>
            </a:r>
            <a:r>
              <a:rPr sz="2800" b="1">
                <a:solidFill>
                  <a:srgbClr val="FF0000"/>
                </a:solidFill>
                <a:latin typeface="宋体" panose="02010600030101010101" pitchFamily="2" charset="-122"/>
                <a:cs typeface="宋体" panose="02010600030101010101" pitchFamily="2" charset="-122"/>
              </a:rPr>
              <a:t>忍俊不禁</a:t>
            </a:r>
            <a:r>
              <a:rPr sz="2800" b="1">
                <a:latin typeface="宋体" panose="02010600030101010101" pitchFamily="2" charset="-122"/>
                <a:cs typeface="宋体" panose="02010600030101010101" pitchFamily="2" charset="-122"/>
              </a:rPr>
              <a:t>地开怀大笑。</a:t>
            </a:r>
          </a:p>
          <a:p>
            <a:pPr marL="795655" indent="-38354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B.深受网购的影响，如今很多实体店一天都难得见到几个顾客，店门也显得</a:t>
            </a:r>
            <a:r>
              <a:rPr sz="2800" b="1">
                <a:solidFill>
                  <a:srgbClr val="FF0000"/>
                </a:solidFill>
                <a:latin typeface="宋体" panose="02010600030101010101" pitchFamily="2" charset="-122"/>
                <a:cs typeface="宋体" panose="02010600030101010101" pitchFamily="2" charset="-122"/>
              </a:rPr>
              <a:t>无精打采</a:t>
            </a:r>
            <a:r>
              <a:rPr sz="2800" b="1">
                <a:latin typeface="宋体" panose="02010600030101010101" pitchFamily="2" charset="-122"/>
                <a:cs typeface="宋体" panose="02010600030101010101" pitchFamily="2" charset="-122"/>
              </a:rPr>
              <a:t>。</a:t>
            </a:r>
          </a:p>
          <a:p>
            <a:pPr marL="817245" indent="-383540"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C.随着互联网时代的不断发展，网络和电视的融合已成为迫切需求的事实，电视上网已不再是</a:t>
            </a:r>
            <a:r>
              <a:rPr sz="2800" b="1">
                <a:solidFill>
                  <a:srgbClr val="FF0000"/>
                </a:solidFill>
                <a:latin typeface="宋体" panose="02010600030101010101" pitchFamily="2" charset="-122"/>
                <a:cs typeface="宋体" panose="02010600030101010101" pitchFamily="2" charset="-122"/>
              </a:rPr>
              <a:t>异想天开</a:t>
            </a:r>
            <a:r>
              <a:rPr sz="2800" b="1">
                <a:latin typeface="宋体" panose="02010600030101010101" pitchFamily="2" charset="-122"/>
                <a:cs typeface="宋体" panose="02010600030101010101" pitchFamily="2" charset="-122"/>
              </a:rPr>
              <a:t>。</a:t>
            </a:r>
          </a:p>
          <a:p>
            <a:pPr marL="795655" indent="-351155" algn="just" eaLnBrk="1" hangingPunct="1">
              <a:lnSpc>
                <a:spcPct val="110000"/>
              </a:lnSpc>
              <a:spcBef>
                <a:spcPct val="0"/>
              </a:spcBef>
              <a:spcAft>
                <a:spcPct val="0"/>
              </a:spcAft>
            </a:pPr>
            <a:r>
              <a:rPr sz="2800" b="1">
                <a:latin typeface="宋体" panose="02010600030101010101" pitchFamily="2" charset="-122"/>
                <a:cs typeface="宋体" panose="02010600030101010101" pitchFamily="2" charset="-122"/>
              </a:rPr>
              <a:t>D.我正在跟密特里·密特里奇谈木柴的事，忽然，这贱畜生</a:t>
            </a:r>
            <a:r>
              <a:rPr sz="2800" b="1">
                <a:solidFill>
                  <a:srgbClr val="FF0000"/>
                </a:solidFill>
                <a:latin typeface="宋体" panose="02010600030101010101" pitchFamily="2" charset="-122"/>
                <a:cs typeface="宋体" panose="02010600030101010101" pitchFamily="2" charset="-122"/>
              </a:rPr>
              <a:t>无缘无故</a:t>
            </a:r>
            <a:r>
              <a:rPr sz="2800" b="1">
                <a:latin typeface="宋体" panose="02010600030101010101" pitchFamily="2" charset="-122"/>
                <a:cs typeface="宋体" panose="02010600030101010101" pitchFamily="2" charset="-122"/>
              </a:rPr>
              <a:t>就咬了我的手指头一口。</a:t>
            </a:r>
          </a:p>
        </p:txBody>
      </p:sp>
      <p:sp>
        <p:nvSpPr>
          <p:cNvPr id="2" name="文本框 1"/>
          <p:cNvSpPr txBox="1"/>
          <p:nvPr/>
        </p:nvSpPr>
        <p:spPr>
          <a:xfrm>
            <a:off x="7884160" y="578485"/>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A</a:t>
            </a:r>
          </a:p>
        </p:txBody>
      </p:sp>
      <p:sp>
        <p:nvSpPr>
          <p:cNvPr id="6" name="文本框 5"/>
          <p:cNvSpPr txBox="1"/>
          <p:nvPr/>
        </p:nvSpPr>
        <p:spPr>
          <a:xfrm>
            <a:off x="501015" y="5451475"/>
            <a:ext cx="8547100" cy="112458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】忍俊不禁：指忍不住笑。与后面的“开怀大笑”重复，属重复冗赘。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1"/>
          <p:cNvSpPr txBox="1"/>
          <p:nvPr/>
        </p:nvSpPr>
        <p:spPr>
          <a:xfrm>
            <a:off x="386715" y="566420"/>
            <a:ext cx="8370570" cy="4742815"/>
          </a:xfrm>
          <a:prstGeom prst="rect">
            <a:avLst/>
          </a:prstGeom>
          <a:noFill/>
        </p:spPr>
        <p:txBody>
          <a:bodyPr wrap="square" rtlCol="0">
            <a:spAutoFit/>
          </a:bodyPr>
          <a:lstStyle/>
          <a:p>
            <a:pPr marL="581660" indent="-581660" algn="just" eaLnBrk="1" hangingPunct="1">
              <a:lnSpc>
                <a:spcPct val="120000"/>
              </a:lnSpc>
              <a:spcBef>
                <a:spcPct val="0"/>
              </a:spcBef>
              <a:spcAft>
                <a:spcPct val="0"/>
              </a:spcAft>
            </a:pPr>
            <a:r>
              <a:rPr lang="en-US" sz="2800" b="1">
                <a:solidFill>
                  <a:srgbClr val="0000FF"/>
                </a:solidFill>
                <a:latin typeface="宋体" panose="02010600030101010101" pitchFamily="2" charset="-122"/>
                <a:cs typeface="宋体" panose="02010600030101010101" pitchFamily="2" charset="-122"/>
              </a:rPr>
              <a:t>3. </a:t>
            </a:r>
            <a:r>
              <a:rPr lang="zh-CN" sz="2800" b="1">
                <a:solidFill>
                  <a:srgbClr val="0000FF"/>
                </a:solidFill>
                <a:latin typeface="宋体" panose="02010600030101010101" pitchFamily="2" charset="-122"/>
                <a:cs typeface="宋体" panose="02010600030101010101" pitchFamily="2" charset="-122"/>
              </a:rPr>
              <a:t>下列句子中没有语病的一项是（　　）</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A. 通过使用“电子往来港澳通行证”自助通关，使旅客大大缩短了排队等候过关的时间。</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B. 新建的儿童公园为小朋友提供了观鱼池、转盘、滑梯、迷宫、超市等游乐设施。</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C. 有的宠物狗因其事迹和照片在网上传播而成为明星，这样的宠物狗被称为“汪星人”。</a:t>
            </a:r>
          </a:p>
          <a:p>
            <a:pPr marL="1149985" indent="-561975" algn="just" eaLnBrk="1" hangingPunct="1">
              <a:lnSpc>
                <a:spcPct val="120000"/>
              </a:lnSpc>
              <a:spcBef>
                <a:spcPct val="0"/>
              </a:spcBef>
              <a:spcAft>
                <a:spcPct val="0"/>
              </a:spcAft>
            </a:pPr>
            <a:r>
              <a:rPr sz="2800" b="1">
                <a:latin typeface="宋体" panose="02010600030101010101" pitchFamily="2" charset="-122"/>
                <a:cs typeface="宋体" panose="02010600030101010101" pitchFamily="2" charset="-122"/>
              </a:rPr>
              <a:t>D. 如果考生考前吃得太饱或者太油腻，就会延长消化时间，降低复习效率和考试状态。</a:t>
            </a:r>
          </a:p>
        </p:txBody>
      </p:sp>
      <p:sp>
        <p:nvSpPr>
          <p:cNvPr id="2" name="文本框 1"/>
          <p:cNvSpPr txBox="1"/>
          <p:nvPr/>
        </p:nvSpPr>
        <p:spPr>
          <a:xfrm>
            <a:off x="6106795" y="566420"/>
            <a:ext cx="607695" cy="607695"/>
          </a:xfrm>
          <a:prstGeom prst="rect">
            <a:avLst/>
          </a:prstGeom>
          <a:noFill/>
        </p:spPr>
        <p:txBody>
          <a:bodyPr wrap="square" rtlCol="0">
            <a:spAutoFit/>
          </a:bodyPr>
          <a:lstStyle/>
          <a:p>
            <a:pPr algn="ctr" eaLnBrk="1">
              <a:lnSpc>
                <a:spcPct val="120000"/>
              </a:lnSpc>
              <a:spcBef>
                <a:spcPct val="0"/>
              </a:spcBef>
              <a:spcAft>
                <a:spcPct val="0"/>
              </a:spcAft>
            </a:pPr>
            <a:r>
              <a:rPr lang="en-US" altLang="zh-CN" sz="2800" b="1" smtClean="0">
                <a:solidFill>
                  <a:srgbClr val="FF0000"/>
                </a:solidFill>
                <a:latin typeface="宋体" panose="02010600030101010101" pitchFamily="2" charset="-122"/>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98450" y="1840230"/>
            <a:ext cx="8547100" cy="267525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解析</a:t>
            </a:r>
            <a:r>
              <a:rPr lang="en-US" altLang="zh-CN" sz="2800" b="1">
                <a:solidFill>
                  <a:srgbClr val="FF0000"/>
                </a:solidFill>
                <a:latin typeface="宋体" panose="02010600030101010101" pitchFamily="2" charset="-122"/>
              </a:rPr>
              <a:t>】A项，主语成分残缺，删掉“通过”或“使”；B项，分类不当，“超市”不是“游乐设施”，删掉“、超市”；C项，没有语病；D项，搭配不当，“降低”不能和“考试状态”搭配，把“和考试状态”删去或改为“，影响考试状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矩形: 折角 1"/>
          <p:cNvSpPr/>
          <p:nvPr/>
        </p:nvSpPr>
        <p:spPr>
          <a:xfrm>
            <a:off x="2468880" y="564609"/>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学习导航</a:t>
            </a:r>
            <a:endParaRPr lang="zh-CN" altLang="en-US" sz="3200" b="1">
              <a:latin typeface="方正仿宋_GBK" panose="03000509000000000000" pitchFamily="65" charset="-122"/>
              <a:ea typeface="方正仿宋_GBK" panose="03000509000000000000" pitchFamily="65" charset="-122"/>
            </a:endParaRPr>
          </a:p>
        </p:txBody>
      </p:sp>
      <p:graphicFrame>
        <p:nvGraphicFramePr>
          <p:cNvPr id="2" name="表格 1"/>
          <p:cNvGraphicFramePr>
            <a:graphicFrameLocks noGrp="1"/>
          </p:cNvGraphicFramePr>
          <p:nvPr/>
        </p:nvGraphicFramePr>
        <p:xfrm>
          <a:off x="100965" y="1532890"/>
          <a:ext cx="8943340" cy="3898900"/>
        </p:xfrm>
        <a:graphic>
          <a:graphicData uri="http://schemas.openxmlformats.org/drawingml/2006/table">
            <a:tbl>
              <a:tblPr firstRow="1" bandRow="1">
                <a:tableStyleId>{5940675A-B579-460E-94D1-54222C63F5DA}</a:tableStyleId>
              </a:tblPr>
              <a:tblGrid>
                <a:gridCol w="958850"/>
                <a:gridCol w="7984490"/>
              </a:tblGrid>
              <a:tr h="3898900">
                <a:tc>
                  <a:txBody>
                    <a:bodyPr vert="horz" wrap="square"/>
                    <a:lstStyle/>
                    <a:p>
                      <a:pPr indent="0" algn="ctr" fontAlgn="auto">
                        <a:lnSpc>
                          <a:spcPct val="120000"/>
                        </a:lnSpc>
                        <a:buNone/>
                      </a:pPr>
                      <a:r>
                        <a:rPr lang="en-US" sz="2800" b="1">
                          <a:solidFill>
                            <a:srgbClr val="0000FF"/>
                          </a:solidFill>
                          <a:latin typeface="宋体" panose="02010600030101010101" pitchFamily="2" charset="-122"/>
                          <a:ea typeface="宋体" panose="02010600030101010101" pitchFamily="2" charset="-122"/>
                          <a:cs typeface="Calibri" panose="020f0502020204030204" pitchFamily="34" charset="0"/>
                        </a:rPr>
                        <a:t>学习目标</a:t>
                      </a:r>
                      <a:endParaRPr lang="en-US" altLang="en-US" sz="2800" b="1">
                        <a:solidFill>
                          <a:srgbClr val="0000FF"/>
                        </a:solidFill>
                        <a:latin typeface="宋体" panose="02010600030101010101" pitchFamily="2" charset="-122"/>
                        <a:ea typeface="宋体" panose="02010600030101010101" pitchFamily="2" charset="-122"/>
                        <a:cs typeface="Calibri" panose="020f0502020204030204" pitchFamily="34" charset="0"/>
                      </a:endParaRP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vert="horz" wrap="square"/>
                    <a:lstStyle/>
                    <a:p>
                      <a:pPr indent="71120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1.了解作者契诃夫及其作品，理顺小说故事情节，把握奥楚蔑洛夫这一人物形象。</a:t>
                      </a:r>
                    </a:p>
                    <a:p>
                      <a:pPr indent="71120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2.体会小说运用夸张、对比等手法进行讽刺的写作方式，品析精彩对话与细节描写。</a:t>
                      </a:r>
                    </a:p>
                    <a:p>
                      <a:pPr indent="711200" fontAlgn="auto">
                        <a:lnSpc>
                          <a:spcPct val="120000"/>
                        </a:lnSpc>
                        <a:buNone/>
                      </a:pPr>
                      <a:r>
                        <a:rPr lang="en-US" sz="2800" b="1">
                          <a:latin typeface="宋体" panose="02010600030101010101" pitchFamily="2" charset="-122"/>
                          <a:ea typeface="宋体" panose="02010600030101010101" pitchFamily="2" charset="-122"/>
                          <a:cs typeface="宋体" panose="02010600030101010101" pitchFamily="2" charset="-122"/>
                        </a:rPr>
                        <a:t>3.认识沙皇俄国时期社会的黑暗，理解“变色龙”这一典型形象的社会意义。</a:t>
                      </a:r>
                    </a:p>
                  </a:txBody>
                  <a:tcPr marL="14604" marR="1460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416560" y="726440"/>
            <a:ext cx="8368665" cy="3192145"/>
          </a:xfrm>
          <a:prstGeom prst="rect">
            <a:avLst/>
          </a:prstGeom>
          <a:noFill/>
        </p:spPr>
        <p:txBody>
          <a:bodyPr wrap="square" rtlCol="0">
            <a:spAutoFit/>
          </a:bodyPr>
          <a:lstStyle/>
          <a:p>
            <a:pPr marL="553720" indent="-553720" algn="just" eaLnBrk="1">
              <a:lnSpc>
                <a:spcPct val="120000"/>
              </a:lnSpc>
              <a:spcBef>
                <a:spcPct val="0"/>
              </a:spcBef>
              <a:spcAft>
                <a:spcPct val="0"/>
              </a:spcAft>
            </a:pPr>
            <a:r>
              <a:rPr lang="zh-CN" altLang="en-US" sz="2800" b="1" smtClean="0">
                <a:solidFill>
                  <a:srgbClr val="0000FF"/>
                </a:solidFill>
                <a:latin typeface="宋体" panose="02010600030101010101" pitchFamily="2" charset="-122"/>
              </a:rPr>
              <a:t>4. 读完本文，某同学写了一副对联的横批和上联用来评价奥楚蔑洛夫，请你根据对课文内容的理解，补写出下联。</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横批：媚上欺下</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上联：面对权贵趋炎附势尽显奴才脸</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下联：</a:t>
            </a:r>
            <a:r>
              <a:rPr lang="zh-CN" altLang="en-US" sz="2800" b="1" u="sng">
                <a:latin typeface="楷体" panose="02010609060101010101" charset="-122"/>
                <a:ea typeface="楷体" panose="02010609060101010101" charset="-122"/>
              </a:rPr>
              <a:t>                             </a:t>
            </a:r>
            <a:r>
              <a:rPr lang="zh-CN" altLang="en-US" sz="2800" b="1" u="sng">
                <a:noFill/>
                <a:latin typeface="楷体" panose="02010609060101010101" charset="-122"/>
                <a:ea typeface="楷体" panose="02010609060101010101" charset="-122"/>
              </a:rPr>
              <a:t>。</a:t>
            </a:r>
          </a:p>
        </p:txBody>
      </p:sp>
      <p:sp>
        <p:nvSpPr>
          <p:cNvPr id="7" name="文本框 1"/>
          <p:cNvSpPr txBox="1"/>
          <p:nvPr/>
        </p:nvSpPr>
        <p:spPr>
          <a:xfrm>
            <a:off x="628650" y="4347845"/>
            <a:ext cx="6917055" cy="607695"/>
          </a:xfrm>
          <a:prstGeom prst="rect">
            <a:avLst/>
          </a:prstGeom>
          <a:noFill/>
        </p:spPr>
        <p:txBody>
          <a:bodyPr wrap="square" rtlCol="0">
            <a:spAutoFit/>
          </a:bodyPr>
          <a:lstStyle/>
          <a:p>
            <a:pPr algn="just" eaLnBrk="1">
              <a:lnSpc>
                <a:spcPct val="120000"/>
              </a:lnSpc>
              <a:spcBef>
                <a:spcPct val="0"/>
              </a:spcBef>
              <a:spcAft>
                <a:spcPct val="0"/>
              </a:spcAft>
            </a:pPr>
            <a:r>
              <a:rPr lang="zh-CN" sz="2800" b="1">
                <a:solidFill>
                  <a:srgbClr val="FF0000"/>
                </a:solidFill>
                <a:latin typeface="宋体" panose="02010600030101010101" pitchFamily="2" charset="-122"/>
                <a:cs typeface="宋体" panose="02010600030101010101" pitchFamily="2" charset="-122"/>
                <a:sym typeface="+mn-ea"/>
              </a:rPr>
              <a:t>示例：看到百姓专横跋扈露出虎狼相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3840" y="69215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课内精读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243205" y="1450340"/>
            <a:ext cx="8652510" cy="4742815"/>
          </a:xfrm>
          <a:prstGeom prst="rect">
            <a:avLst/>
          </a:prstGeom>
          <a:noFill/>
        </p:spPr>
        <p:txBody>
          <a:bodyPr wrap="square" rtlCol="0">
            <a:spAutoFit/>
          </a:bodyPr>
          <a:lstStyle/>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rPr>
              <a:t>变色龙（节选）</a:t>
            </a:r>
            <a:endParaRPr lang="zh-CN" altLang="en-US" sz="2800" b="1" smtClean="0">
              <a:solidFill>
                <a:srgbClr val="0000FF"/>
              </a:solidFill>
              <a:latin typeface="宋体" panose="02010600030101010101" pitchFamily="2" charset="-122"/>
            </a:endParaRP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“不过也说不定就是将军家的狗……”巡警把他的想法说出来，“它的脸上又没写着……前几天我在将军家院子里看见过这样的一条狗。”</a:t>
            </a: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“没错儿，将军家的！”人群里有人说。</a:t>
            </a: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“哦！……叶尔德林老弟，给我穿上大衣吧……好像起风了，挺冷……你把这条狗带到将军家里去，问问清楚。就说这狗是我找着，派人送上的。告诉他们别再把狗放到街上来了。说不定这是条名贵的狗；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28600" y="581660"/>
            <a:ext cx="8687435" cy="5775960"/>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可要是每个坏家伙都拿烟卷戳到它的鼻子上去，那它早就毁了。狗是娇贵的动物……你这混蛋，把手放下来！不用把你那蠢手指头伸出来！怪你自己不好！……”</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“将军家的厨师来了，问他好了——喂，普洛诃尔！过来吧，老兄，上这儿来！瞧瞧这条狗，是你们家的吗？”</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“瞎猜！我们那儿从来没有这样的狗！”</a:t>
            </a: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a:t>
            </a:r>
            <a:r>
              <a:rPr lang="zh-CN" altLang="en-US" sz="2800" b="1" spc="200">
                <a:solidFill>
                  <a:schemeClr val="tx1"/>
                </a:solidFill>
                <a:uFillTx/>
                <a:latin typeface="楷体" panose="02010609060101010101" charset="-122"/>
                <a:ea typeface="楷体" panose="02010609060101010101" charset="-122"/>
              </a:rPr>
              <a:t>“那就用不着白费工夫再上那儿去问了，”奥楚蔑洛夫说，“这是条野狗！用不着白费工夫说空话了。既然普洛诃尔说这是野狗，那它就是野狗。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28600" y="629920"/>
            <a:ext cx="8687435" cy="5775960"/>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spc="200">
                <a:uFillTx/>
                <a:latin typeface="楷体" panose="02010609060101010101" charset="-122"/>
                <a:ea typeface="楷体" panose="02010609060101010101" charset="-122"/>
                <a:sym typeface="+mn-ea"/>
              </a:rPr>
              <a:t>弄死它算</a:t>
            </a:r>
            <a:r>
              <a:rPr lang="zh-CN" altLang="en-US" sz="2800" b="1">
                <a:latin typeface="楷体" panose="02010609060101010101" charset="-122"/>
                <a:ea typeface="楷体" panose="02010609060101010101" charset="-122"/>
                <a:sym typeface="+mn-ea"/>
              </a:rPr>
              <a:t>了。”</a:t>
            </a:r>
            <a:endParaRPr lang="zh-CN" altLang="en-US" sz="2800" b="1">
              <a:latin typeface="楷体" panose="02010609060101010101" charset="-122"/>
              <a:ea typeface="楷体" panose="02010609060101010101" charset="-122"/>
            </a:endParaRP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sym typeface="+mn-ea"/>
              </a:rPr>
              <a:t>　　“这不是我们的狗，”普洛诃尔接着说，“这是将军的哥哥的狗。他哥哥是前几天才到这儿来的。我们将军不喜欢这种小猎狗，他哥哥却喜欢。”</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“他哥哥来啦？是乌拉吉米尔·伊凡尼奇吗？”奥楚蔑洛夫问，整个脸上洋溢着含笑的温情，“哎呀，天！我还不知道呢！他是上这儿来住一阵就走吗？”</a:t>
            </a:r>
          </a:p>
          <a:p>
            <a:pPr indent="0" algn="ju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“是来住一阵的。”</a:t>
            </a:r>
          </a:p>
          <a:p>
            <a:pPr indent="0" algn="dist" eaLnBrk="1" hangingPunct="1">
              <a:lnSpc>
                <a:spcPct val="120000"/>
              </a:lnSpc>
              <a:spcBef>
                <a:spcPct val="0"/>
              </a:spcBef>
              <a:spcAft>
                <a:spcPct val="0"/>
              </a:spcAft>
            </a:pPr>
            <a:r>
              <a:rPr lang="zh-CN" altLang="en-US" sz="2800" b="1">
                <a:latin typeface="楷体" panose="02010609060101010101" charset="-122"/>
                <a:ea typeface="楷体" panose="02010609060101010101" charset="-122"/>
              </a:rPr>
              <a:t>　　“哎呀，天！他是惦记他的兄弟了……可我还不知道呢！这么说，这是他老人家的狗？高兴得很……把它带走吧。这小狗还不赖，怪伶俐的，一口就咬破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448310" y="2080260"/>
            <a:ext cx="8687435" cy="1124585"/>
          </a:xfrm>
          <a:prstGeom prst="rect">
            <a:avLst/>
          </a:prstGeom>
          <a:noFill/>
        </p:spPr>
        <p:txBody>
          <a:bodyPr wrap="square" rtlCol="0">
            <a:spAutoFit/>
          </a:bodyPr>
          <a:lstStyle/>
          <a:p>
            <a:pPr indent="0" algn="just" eaLnBrk="1" hangingPunct="1">
              <a:lnSpc>
                <a:spcPct val="120000"/>
              </a:lnSpc>
              <a:spcBef>
                <a:spcPct val="0"/>
              </a:spcBef>
              <a:spcAft>
                <a:spcPct val="0"/>
              </a:spcAft>
            </a:pPr>
            <a:r>
              <a:rPr lang="zh-CN" altLang="en-US" sz="2800" b="1" spc="-200">
                <a:solidFill>
                  <a:schemeClr val="tx1"/>
                </a:solidFill>
                <a:uFillTx/>
                <a:latin typeface="楷体" panose="02010609060101010101" charset="-122"/>
                <a:ea typeface="楷体" panose="02010609060101010101" charset="-122"/>
                <a:sym typeface="+mn-ea"/>
              </a:rPr>
              <a:t>了这家伙的手指头！哈哈哈……得了，你干什么发抖呀？呜呜……呜呜……这坏蛋生气了……好一条小狗……”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036955"/>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）选段中描写奥楚蔑洛夫时而脱大衣，时而又穿上大衣，这一细节描写有什么作用？</a:t>
            </a:r>
          </a:p>
        </p:txBody>
      </p:sp>
      <p:sp>
        <p:nvSpPr>
          <p:cNvPr id="5" name="文本框 4"/>
          <p:cNvSpPr txBox="1"/>
          <p:nvPr/>
        </p:nvSpPr>
        <p:spPr>
          <a:xfrm>
            <a:off x="309880" y="2430145"/>
            <a:ext cx="8476615"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用穿、脱大衣的动作表现人物以此作掩护，掩盖自己惴惴不安的恐惧心理；昭示人物具有变色龙的特色，揭示了人物见风使舵、媚上欺下的典型性格；外表的变化同卑鄙的心理相映衬，同时扣题。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121410"/>
            <a:ext cx="8582660" cy="164147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）奥楚蔑洛夫前五次断案都是以狗是否归属将军为判定依据，若文章就此结束，而不写狗是将军哥哥的这一部分，在表达中心上有什么不同？</a:t>
            </a:r>
          </a:p>
        </p:txBody>
      </p:sp>
      <p:sp>
        <p:nvSpPr>
          <p:cNvPr id="5" name="文本框 4"/>
          <p:cNvSpPr txBox="1"/>
          <p:nvPr/>
        </p:nvSpPr>
        <p:spPr>
          <a:xfrm>
            <a:off x="415925" y="3178175"/>
            <a:ext cx="8370570" cy="164147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无这一部分就会把警官的作为和将军个人权威连在一起，有了这部分就表现出沙俄警察是为整个统治阶级服务的工具，从而凸显中心、深化主旨。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200" y="1685925"/>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a:t>
            </a:r>
            <a:r>
              <a:rPr lang="zh-CN" altLang="en-US" sz="2800" b="1" spc="-200">
                <a:solidFill>
                  <a:schemeClr val="tx1"/>
                </a:solidFill>
                <a:uFillTx/>
                <a:latin typeface="宋体" panose="02010600030101010101" pitchFamily="2" charset="-122"/>
                <a:cs typeface="宋体" panose="02010600030101010101" pitchFamily="2" charset="-122"/>
              </a:rPr>
              <a:t>文中“哦”独语词表现了奥楚蔑洛夫的什么心理？</a:t>
            </a:r>
          </a:p>
        </p:txBody>
      </p:sp>
      <p:sp>
        <p:nvSpPr>
          <p:cNvPr id="5" name="文本框 4"/>
          <p:cNvSpPr txBox="1"/>
          <p:nvPr/>
        </p:nvSpPr>
        <p:spPr>
          <a:xfrm>
            <a:off x="1142365" y="2632075"/>
            <a:ext cx="8313420" cy="60769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表现了奥楚蔑洛夫惊惧的心理。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19380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4</a:t>
            </a:r>
            <a:r>
              <a:rPr lang="zh-CN" altLang="en-US" sz="2800" b="1">
                <a:solidFill>
                  <a:schemeClr val="tx1"/>
                </a:solidFill>
                <a:latin typeface="宋体" panose="02010600030101010101" pitchFamily="2" charset="-122"/>
                <a:cs typeface="宋体" panose="02010600030101010101" pitchFamily="2" charset="-122"/>
              </a:rPr>
              <a:t>）文中反复描写奥楚蔑洛夫对小狗、对赫留金态度的变化刻画出其怎样的典型性格？</a:t>
            </a:r>
          </a:p>
        </p:txBody>
      </p:sp>
      <p:sp>
        <p:nvSpPr>
          <p:cNvPr id="5" name="文本框 4"/>
          <p:cNvSpPr txBox="1"/>
          <p:nvPr/>
        </p:nvSpPr>
        <p:spPr>
          <a:xfrm>
            <a:off x="416560" y="2838450"/>
            <a:ext cx="8370570"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见风使舵、趋炎附势、媚上欺下、反复无常的典型性格。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3840" y="629920"/>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类文阅读</a:t>
            </a:r>
            <a:endParaRPr lang="zh-CN" altLang="en-US" sz="2800" b="1">
              <a:solidFill>
                <a:srgbClr val="0070C0"/>
              </a:solidFill>
              <a:latin typeface="宋体" panose="02010600030101010101" pitchFamily="2" charset="-122"/>
            </a:endParaRPr>
          </a:p>
        </p:txBody>
      </p:sp>
      <p:sp>
        <p:nvSpPr>
          <p:cNvPr id="4" name="文本框 1"/>
          <p:cNvSpPr txBox="1"/>
          <p:nvPr/>
        </p:nvSpPr>
        <p:spPr>
          <a:xfrm>
            <a:off x="243840" y="1408430"/>
            <a:ext cx="8663940" cy="474281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smtClean="0">
                <a:solidFill>
                  <a:srgbClr val="0000FF"/>
                </a:solidFill>
                <a:latin typeface="宋体" panose="02010600030101010101" pitchFamily="2" charset="-122"/>
              </a:rPr>
              <a:t>阅读下面的文章，回答问题。</a:t>
            </a:r>
          </a:p>
          <a:p>
            <a:pPr algn="ctr" eaLnBrk="1">
              <a:lnSpc>
                <a:spcPct val="120000"/>
              </a:lnSpc>
              <a:spcBef>
                <a:spcPct val="0"/>
              </a:spcBef>
              <a:spcAft>
                <a:spcPct val="0"/>
              </a:spcAft>
            </a:pPr>
            <a:r>
              <a:rPr lang="zh-CN" altLang="en-US" sz="2800" b="1" smtClean="0">
                <a:solidFill>
                  <a:srgbClr val="0000FF"/>
                </a:solidFill>
                <a:latin typeface="微软雅黑" panose="020b0503020204020204" charset="-122"/>
                <a:ea typeface="微软雅黑" panose="020b0503020204020204" charset="-122"/>
              </a:rPr>
              <a:t>名贵的狗</a:t>
            </a:r>
            <a:endParaRPr lang="zh-CN" altLang="en-US" sz="2800" b="1" smtClean="0">
              <a:solidFill>
                <a:srgbClr val="0000FF"/>
              </a:solidFill>
              <a:latin typeface="宋体" panose="02010600030101010101" pitchFamily="2" charset="-122"/>
            </a:endParaRPr>
          </a:p>
          <a:p>
            <a:pPr algn="ctr"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rPr>
              <a:t>契诃夫</a:t>
            </a:r>
            <a:endParaRPr lang="zh-CN" altLang="en-US" sz="2800" b="1" smtClean="0">
              <a:solidFill>
                <a:srgbClr val="0000FF"/>
              </a:solidFill>
              <a:latin typeface="宋体" panose="02010600030101010101" pitchFamily="2" charset="-122"/>
            </a:endParaRP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杜博夫，一个老兵出身、年纪不轻的中尉和志愿入伍的克纳普斯正坐在一起喝酒。</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“好一条公狗！”杜博夫指着他的狗米尔卡对克纳普斯说，“名贵的狗哪！您注意它的嘴脸！光凭这嘴脸就值大钱了！遇上喜欢狗的人，冲这张脸就肯甩出二百卢布！您不信？这么说您是外行……”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417195" y="1047115"/>
            <a:ext cx="8369300" cy="5259070"/>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如何理解小说主题：</a:t>
            </a:r>
          </a:p>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小说的主题指小说家在作品中通过描绘现实生活图画、塑造艺术形象显示出来的，贯串小说始终的基本思想，又称主旨、主题思想或中心思想。主题要能突出地展现出作者的写作环境和写作目的，它是文章的核心。如《变色龙》的主题可以这样理解：小说通过对见风使舵、谄上欺下的警官奥楚蔑洛夫这个沙皇忠实走狗的刻画，揭露了沙皇俄国警察制度的反动和虚伪，以及沙皇统治的社会的黑暗和官僚阶层的厚颜无耻。</a:t>
            </a:r>
          </a:p>
        </p:txBody>
      </p:sp>
      <p:sp>
        <p:nvSpPr>
          <p:cNvPr id="6" name="文本框 1"/>
          <p:cNvSpPr txBox="1"/>
          <p:nvPr/>
        </p:nvSpPr>
        <p:spPr>
          <a:xfrm>
            <a:off x="242914" y="259713"/>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高频考点</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考点透视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53365" y="599440"/>
            <a:ext cx="8636635" cy="629285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“我懂，不过……”</a:t>
            </a:r>
          </a:p>
          <a:p>
            <a:pPr indent="0" algn="just" eaLnBrk="1">
              <a:lnSpc>
                <a:spcPct val="120000"/>
              </a:lnSpc>
              <a:spcBef>
                <a:spcPct val="0"/>
              </a:spcBef>
              <a:spcAft>
                <a:spcPct val="0"/>
              </a:spcAft>
            </a:pPr>
            <a:r>
              <a:rPr lang="zh-CN" altLang="en-US" sz="2800" b="1" smtClean="0">
                <a:solidFill>
                  <a:srgbClr val="0000FF"/>
                </a:solidFill>
                <a:latin typeface="楷体" panose="02010609060101010101" charset="-122"/>
                <a:ea typeface="楷体" panose="02010609060101010101" charset="-122"/>
                <a:cs typeface="楷体" panose="02010609060101010101" charset="-122"/>
              </a:rPr>
              <a:t>    </a:t>
            </a:r>
            <a:r>
              <a:rPr lang="zh-CN" altLang="en-US" sz="2800" b="1" spc="150" smtClean="0">
                <a:solidFill>
                  <a:schemeClr val="tx1"/>
                </a:solidFill>
                <a:uFillTx/>
                <a:latin typeface="楷体" panose="02010609060101010101" charset="-122"/>
                <a:ea typeface="楷体" panose="02010609060101010101" charset="-122"/>
                <a:cs typeface="楷体" panose="02010609060101010101" charset="-122"/>
              </a:rPr>
              <a:t>“这可是长毛猎狗，英国纯种长毛猎狗！发现野物时那姿势别提多漂亮了，还有那鼻子……真灵！天哪，多灵的鼻子！当初米尔卡还是一条小狗崽子，您知道我花了多少钱买下的？一百卢布！好狗啊！米尔卡，你这机灵鬼！米尔卡，你这小坏包！过来，过来，上这儿来……哎呀呀，我的小宝贝，我的小乖乖……”</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杜博夫把米尔卡招引过来，还在它的狗头上亲了一下。</a:t>
            </a:r>
            <a:r>
              <a:rPr lang="zh-CN" altLang="en-US" sz="2800" b="1" smtClean="0">
                <a:solidFill>
                  <a:srgbClr val="0000FF"/>
                </a:solidFill>
                <a:latin typeface="楷体" panose="02010609060101010101" charset="-122"/>
                <a:ea typeface="楷体" panose="02010609060101010101" charset="-122"/>
                <a:cs typeface="楷体" panose="02010609060101010101" charset="-122"/>
              </a:rPr>
              <a:t>他的眼睛里涌出了泪水</a:t>
            </a:r>
            <a:r>
              <a:rPr lang="zh-CN" altLang="en-US" sz="2800" b="1" smtClean="0">
                <a:solidFill>
                  <a:schemeClr val="tx1"/>
                </a:solidFill>
                <a:latin typeface="楷体" panose="02010609060101010101" charset="-122"/>
                <a:ea typeface="楷体" panose="02010609060101010101" charset="-122"/>
                <a:cs typeface="楷体" panose="02010609060101010101" charset="-122"/>
              </a:rPr>
              <a:t>。</a:t>
            </a:r>
          </a:p>
          <a:p>
            <a:pPr indent="0" algn="di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“我谁也不给……我的小美人……小淘气。你是</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54000" y="934720"/>
            <a:ext cx="8636635" cy="577596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爱我的，米尔卡，是不是？……行了，滚一边去，”中尉突然喝道，“脏爪子尽往军服上蹭！说真的，克纳普斯，买这小狗我花了一百卢布！可见它很值钱，只可惜我没有时间打猎！这狗简直闲死了，也荒废了它的才能……所以我想把它卖了。您买吧，克纳普斯！您会一辈子感谢我的！哦，要是您手头紧，我可以半价让给您……出五十就带走！您这是明抢呀！”</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“不行，亲爱的……我一个戈比也不出。一来我不需要狗，二来我也没有钱。”</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a:t>
            </a:r>
            <a:r>
              <a:rPr lang="zh-CN" altLang="en-US" sz="2800" b="1" spc="-200" smtClean="0">
                <a:solidFill>
                  <a:schemeClr val="tx1"/>
                </a:solidFill>
                <a:uFillTx/>
                <a:latin typeface="楷体" panose="02010609060101010101" charset="-122"/>
                <a:ea typeface="楷体" panose="02010609060101010101" charset="-122"/>
                <a:cs typeface="楷体" panose="02010609060101010101" charset="-122"/>
              </a:rPr>
              <a:t>“这话您早说不就好了。米尔卡，从这儿滚出去！”</a:t>
            </a:r>
          </a:p>
          <a:p>
            <a:pPr indent="0" algn="just" eaLnBrk="1">
              <a:lnSpc>
                <a:spcPct val="120000"/>
              </a:lnSpc>
              <a:spcBef>
                <a:spcPct val="0"/>
              </a:spcBef>
              <a:spcAft>
                <a:spcPct val="0"/>
              </a:spcAft>
            </a:pPr>
            <a:endParaRPr lang="zh-CN" altLang="en-US" sz="2800" b="1" spc="-200" smtClean="0">
              <a:solidFill>
                <a:schemeClr val="tx1"/>
              </a:solidFill>
              <a:uFillTx/>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53365" y="599440"/>
            <a:ext cx="8636635" cy="577596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“行了，不要就不要……见您的鬼去！既不想买，也不想要……哎，您去哪儿？再坐一会儿嘛！”</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克纳普斯伸个懒腰，站起来，拿起帽子。“该走了，再见吧……”他打着哈欠说。</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“那您等一下，我来送送您。”杜博夫和克纳普斯穿上大衣，来到街上，默默地走了一百来步。</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“您看我把这狗送谁好呢？”中尉开口说，“您有没有什么熟人？那条狗您已经看到了，是条好狗，纯种狗，可是……对我真是一点用处也没有！”</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“我不知道，亲爱的。”</a:t>
            </a:r>
          </a:p>
          <a:p>
            <a:pPr indent="0" algn="di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一直走到克纳普斯的住处，两位朋友再没有说一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53365" y="599440"/>
            <a:ext cx="8636635" cy="5775960"/>
          </a:xfrm>
          <a:prstGeom prst="rect">
            <a:avLst/>
          </a:prstGeom>
          <a:noFill/>
        </p:spPr>
        <p:txBody>
          <a:bodyPr wrap="square" rtlCol="0">
            <a:spAutoFit/>
          </a:bodyPr>
          <a:lstStyle/>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句话。克纳普斯握过中尉的手，打开自家的便门，这时候杜博夫咳了一声，有点迟疑地说：</a:t>
            </a:r>
            <a:endParaRPr lang="zh-CN" altLang="en-US" sz="2800" b="1" smtClean="0">
              <a:solidFill>
                <a:schemeClr val="tx1"/>
              </a:solidFill>
              <a:latin typeface="楷体" panose="02010609060101010101" charset="-122"/>
              <a:ea typeface="楷体" panose="02010609060101010101" charset="-122"/>
              <a:cs typeface="楷体" panose="02010609060101010101" charset="-122"/>
            </a:endParaRPr>
          </a:p>
          <a:p>
            <a:pPr indent="0" algn="just" eaLnBrk="1">
              <a:lnSpc>
                <a:spcPct val="120000"/>
              </a:lnSpc>
              <a:spcBef>
                <a:spcPct val="0"/>
              </a:spcBef>
              <a:spcAft>
                <a:spcPct val="0"/>
              </a:spcAft>
            </a:pPr>
            <a:r>
              <a:rPr lang="zh-CN" altLang="en-US" sz="2800" b="1" smtClean="0">
                <a:latin typeface="楷体" panose="02010609060101010101" charset="-122"/>
                <a:ea typeface="楷体" panose="02010609060101010101" charset="-122"/>
                <a:cs typeface="楷体" panose="02010609060101010101" charset="-122"/>
                <a:sym typeface="+mn-ea"/>
              </a:rPr>
              <a:t>　　“您可知道本地的那些屠夫收不收狗呢？”</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“想必会收的……我也说不准。”</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明天我就让瓦赫拉梅耶夫送了去……去它的！叫人剥了它的皮……这该死的狗！可恶极了！不但弄脏了所有的房间，昨天还把厨房里的肉全偷吃光了，下贱胚子……是纯种狗倒好了，鬼知道它是什么东西，没准是看家狗和猪的杂种。晚安！”</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“再见！”克纳普斯说。</a:t>
            </a:r>
          </a:p>
          <a:p>
            <a:pPr indent="0" algn="just" eaLnBrk="1">
              <a:lnSpc>
                <a:spcPct val="120000"/>
              </a:lnSpc>
              <a:spcBef>
                <a:spcPct val="0"/>
              </a:spcBef>
              <a:spcAft>
                <a:spcPct val="0"/>
              </a:spcAft>
            </a:pPr>
            <a:r>
              <a:rPr lang="zh-CN" altLang="en-US" sz="2800" b="1" smtClean="0">
                <a:solidFill>
                  <a:schemeClr val="tx1"/>
                </a:solidFill>
                <a:latin typeface="楷体" panose="02010609060101010101" charset="-122"/>
                <a:ea typeface="楷体" panose="02010609060101010101" charset="-122"/>
                <a:cs typeface="楷体" panose="02010609060101010101" charset="-122"/>
              </a:rPr>
              <a:t>    便门关上了，中尉一人留在外面。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302385"/>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cs typeface="宋体" panose="02010600030101010101" pitchFamily="2" charset="-122"/>
              </a:rPr>
              <a:t>）杜博夫对他的狗米尔卡前后态度发生了怎样的变化？</a:t>
            </a:r>
            <a:endParaRPr lang="en-US" altLang="zh-CN" sz="2800" b="1" u="sng">
              <a:noFill/>
              <a:latin typeface="宋体" panose="02010600030101010101" pitchFamily="2" charset="-122"/>
              <a:cs typeface="宋体" panose="02010600030101010101" pitchFamily="2" charset="-122"/>
            </a:endParaRPr>
          </a:p>
        </p:txBody>
      </p:sp>
      <p:sp>
        <p:nvSpPr>
          <p:cNvPr id="5" name="文本框 4"/>
          <p:cNvSpPr txBox="1"/>
          <p:nvPr/>
        </p:nvSpPr>
        <p:spPr>
          <a:xfrm>
            <a:off x="368300" y="2816225"/>
            <a:ext cx="8418830" cy="1124585"/>
          </a:xfrm>
          <a:prstGeom prst="rect">
            <a:avLst/>
          </a:prstGeom>
          <a:noFill/>
        </p:spPr>
        <p:txBody>
          <a:bodyPr wrap="square" rtlCol="0">
            <a:spAutoFit/>
          </a:bodyPr>
          <a:lstStyle/>
          <a:p>
            <a:pPr algn="just" eaLnBrk="1" hangingPunct="1">
              <a:lnSpc>
                <a:spcPct val="120000"/>
              </a:lnSpc>
              <a:spcBef>
                <a:spcPct val="0"/>
              </a:spcBef>
              <a:spcAft>
                <a:spcPct val="0"/>
              </a:spcAft>
            </a:pPr>
            <a:r>
              <a:rPr sz="2800" b="1">
                <a:solidFill>
                  <a:srgbClr val="FF0000"/>
                </a:solidFill>
                <a:latin typeface="宋体" panose="02010600030101010101" pitchFamily="2" charset="-122"/>
              </a:rPr>
              <a:t>一开始极力称赞它是一条名贵的狗，是条好狗、纯种狗；后来骂它是该死的狗，是下贱胚子，是杂种狗。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16967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2</a:t>
            </a:r>
            <a:r>
              <a:rPr lang="zh-CN" altLang="en-US" sz="2800" b="1">
                <a:solidFill>
                  <a:schemeClr val="tx1"/>
                </a:solidFill>
                <a:latin typeface="宋体" panose="02010600030101010101" pitchFamily="2" charset="-122"/>
                <a:cs typeface="宋体" panose="02010600030101010101" pitchFamily="2" charset="-122"/>
              </a:rPr>
              <a:t>）读文中的画线句子，说说为什么他的眼睛里“涌出了泪水”？</a:t>
            </a:r>
          </a:p>
        </p:txBody>
      </p:sp>
      <p:sp>
        <p:nvSpPr>
          <p:cNvPr id="5" name="文本框 4"/>
          <p:cNvSpPr txBox="1"/>
          <p:nvPr/>
        </p:nvSpPr>
        <p:spPr>
          <a:xfrm>
            <a:off x="416560" y="2580640"/>
            <a:ext cx="8370570" cy="112458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杜博夫假意舍不得离开狗，是为博得克纳普斯的同情，从而把狗卖给他。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278255"/>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3</a:t>
            </a:r>
            <a:r>
              <a:rPr lang="zh-CN" altLang="en-US" sz="2800" b="1">
                <a:solidFill>
                  <a:schemeClr val="tx1"/>
                </a:solidFill>
                <a:latin typeface="宋体" panose="02010600030101010101" pitchFamily="2" charset="-122"/>
                <a:cs typeface="宋体" panose="02010600030101010101" pitchFamily="2" charset="-122"/>
              </a:rPr>
              <a:t>）文章倒数第三段能够删掉吗？为什么？</a:t>
            </a:r>
          </a:p>
        </p:txBody>
      </p:sp>
      <p:sp>
        <p:nvSpPr>
          <p:cNvPr id="5" name="文本框 4"/>
          <p:cNvSpPr txBox="1"/>
          <p:nvPr/>
        </p:nvSpPr>
        <p:spPr>
          <a:xfrm>
            <a:off x="415925" y="2319020"/>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不能。因为这段话交代了杜博夫打算卖狗和送狗的原因，也说明了杜博夫开头极力赞扬狗的话都是为了把狗卖给克纳普斯而编造出来的假话，从而暴露了他丑陋的灵魂。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4470" y="1685290"/>
            <a:ext cx="8582660" cy="60769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4</a:t>
            </a:r>
            <a:r>
              <a:rPr lang="zh-CN" altLang="en-US" sz="2800" b="1">
                <a:solidFill>
                  <a:schemeClr val="tx1"/>
                </a:solidFill>
                <a:latin typeface="宋体" panose="02010600030101010101" pitchFamily="2" charset="-122"/>
                <a:cs typeface="宋体" panose="02010600030101010101" pitchFamily="2" charset="-122"/>
              </a:rPr>
              <a:t>）</a:t>
            </a:r>
            <a:r>
              <a:rPr lang="zh-CN" altLang="en-US" sz="2800" b="1" spc="-200">
                <a:solidFill>
                  <a:schemeClr val="tx1"/>
                </a:solidFill>
                <a:uFillTx/>
                <a:latin typeface="宋体" panose="02010600030101010101" pitchFamily="2" charset="-122"/>
                <a:cs typeface="宋体" panose="02010600030101010101" pitchFamily="2" charset="-122"/>
              </a:rPr>
              <a:t>请结合文章内容，简要分析杜博夫这一人物形象。</a:t>
            </a:r>
          </a:p>
        </p:txBody>
      </p:sp>
      <p:sp>
        <p:nvSpPr>
          <p:cNvPr id="5" name="文本框 4"/>
          <p:cNvSpPr txBox="1"/>
          <p:nvPr/>
        </p:nvSpPr>
        <p:spPr>
          <a:xfrm>
            <a:off x="416560" y="2453005"/>
            <a:ext cx="8370570" cy="319214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杜博夫为了把狗卖给对方，不仅极力称赞狗，而且称其为自己的“小宝贝”“小乖乖”“小美人”，表现出对狗的宠爱，可见其言不由衷、虚伪、厚颜无耻；后来见对方不愿意买，又提出送给对方，遭拒绝后又发誓要把狗送给屠夫，大骂狗的不是，可见其狠毒、缺乏爱心、表里不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203835" y="1266190"/>
            <a:ext cx="8582660" cy="1124585"/>
          </a:xfrm>
          <a:prstGeom prst="rect">
            <a:avLst/>
          </a:prstGeom>
          <a:noFill/>
        </p:spPr>
        <p:txBody>
          <a:bodyPr wrap="square" rtlCol="0">
            <a:spAutoFit/>
          </a:bodyPr>
          <a:lstStyle/>
          <a:p>
            <a:pPr marL="904875" indent="-904875" algn="just" eaLnBrk="1" hangingPunct="1">
              <a:lnSpc>
                <a:spcPct val="120000"/>
              </a:lnSpc>
              <a:spcBef>
                <a:spcPct val="0"/>
              </a:spcBef>
              <a:spcAft>
                <a:spcPct val="0"/>
              </a:spcAft>
            </a:pPr>
            <a:r>
              <a:rPr lang="zh-CN" altLang="en-US" sz="2800" b="1">
                <a:solidFill>
                  <a:schemeClr val="tx1"/>
                </a:solidFill>
                <a:latin typeface="宋体" panose="02010600030101010101" pitchFamily="2" charset="-122"/>
                <a:cs typeface="宋体" panose="02010600030101010101" pitchFamily="2" charset="-122"/>
              </a:rPr>
              <a:t>（</a:t>
            </a:r>
            <a:r>
              <a:rPr lang="en-US" altLang="zh-CN" sz="2800" b="1">
                <a:solidFill>
                  <a:schemeClr val="tx1"/>
                </a:solidFill>
                <a:latin typeface="宋体" panose="02010600030101010101" pitchFamily="2" charset="-122"/>
                <a:cs typeface="宋体" panose="02010600030101010101" pitchFamily="2" charset="-122"/>
              </a:rPr>
              <a:t>5</a:t>
            </a:r>
            <a:r>
              <a:rPr lang="zh-CN" altLang="en-US" sz="2800" b="1">
                <a:solidFill>
                  <a:schemeClr val="tx1"/>
                </a:solidFill>
                <a:latin typeface="宋体" panose="02010600030101010101" pitchFamily="2" charset="-122"/>
                <a:cs typeface="宋体" panose="02010600030101010101" pitchFamily="2" charset="-122"/>
              </a:rPr>
              <a:t>）在写法上，本文和《变色龙》一文有哪些相同之处？（至少要答出三点）</a:t>
            </a:r>
          </a:p>
        </p:txBody>
      </p:sp>
      <p:sp>
        <p:nvSpPr>
          <p:cNvPr id="5" name="文本框 4"/>
          <p:cNvSpPr txBox="1"/>
          <p:nvPr/>
        </p:nvSpPr>
        <p:spPr>
          <a:xfrm>
            <a:off x="416560" y="2657475"/>
            <a:ext cx="8370570" cy="2158365"/>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a:solidFill>
                  <a:srgbClr val="FF0000"/>
                </a:solidFill>
                <a:latin typeface="宋体" panose="02010600030101010101" pitchFamily="2" charset="-122"/>
              </a:rPr>
              <a:t>示例：①故事都是由“狗”引起的；②都通过言行及心理等刻画人物的性格；③都揭露了沙皇俄国统治时期国家机器的腐朽的主题；④都采用了对比和夸张的手法；⑤都属成功运用讽刺艺术的杰作。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3840" y="119189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能力提升</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读写综合</a:t>
            </a:r>
            <a:endParaRPr lang="zh-CN" altLang="en-US" sz="2800" b="1">
              <a:solidFill>
                <a:srgbClr val="0070C0"/>
              </a:solidFill>
              <a:latin typeface="宋体" panose="02010600030101010101" pitchFamily="2" charset="-122"/>
            </a:endParaRPr>
          </a:p>
        </p:txBody>
      </p:sp>
      <p:sp>
        <p:nvSpPr>
          <p:cNvPr id="4" name="文本框 1"/>
          <p:cNvSpPr txBox="1"/>
          <p:nvPr/>
        </p:nvSpPr>
        <p:spPr>
          <a:xfrm>
            <a:off x="416560" y="2291080"/>
            <a:ext cx="8369935" cy="2158365"/>
          </a:xfrm>
          <a:prstGeom prst="rect">
            <a:avLst/>
          </a:prstGeom>
          <a:noFill/>
        </p:spPr>
        <p:txBody>
          <a:bodyPr wrap="square" rtlCol="0">
            <a:spAutoFit/>
          </a:bodyPr>
          <a:lstStyle/>
          <a:p>
            <a:pPr indent="14605" algn="just" eaLnBrk="1" hangingPunct="1">
              <a:lnSpc>
                <a:spcPct val="120000"/>
              </a:lnSpc>
              <a:spcBef>
                <a:spcPct val="0"/>
              </a:spcBef>
              <a:spcAft>
                <a:spcPct val="0"/>
              </a:spcAft>
            </a:pPr>
            <a:r>
              <a:rPr lang="en-US" sz="2800" b="1">
                <a:latin typeface="宋体" panose="02010600030101010101" pitchFamily="2" charset="-122"/>
                <a:cs typeface="宋体" panose="02010600030101010101" pitchFamily="2" charset="-122"/>
              </a:rPr>
              <a:t>    </a:t>
            </a:r>
            <a:r>
              <a:rPr sz="2800" b="1">
                <a:latin typeface="宋体" panose="02010600030101010101" pitchFamily="2" charset="-122"/>
                <a:cs typeface="宋体" panose="02010600030101010101" pitchFamily="2" charset="-122"/>
              </a:rPr>
              <a:t>《变色龙》一文运用夸张手法极力表现奥楚蔑洛夫的五次“变色”，变化之快，跨度之大，令人瞠目，产生了强烈的讽刺效果。请你也运用夸张手法描写一个你熟悉的人物。（150字左右）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417195" y="1445260"/>
            <a:ext cx="8369300" cy="215836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常见的考查方式：</a:t>
            </a:r>
          </a:p>
          <a:p>
            <a:pPr indent="739775" algn="just" eaLnBrk="1" hangingPunct="1">
              <a:lnSpc>
                <a:spcPct val="120000"/>
              </a:lnSpc>
              <a:spcBef>
                <a:spcPct val="0"/>
              </a:spcBef>
              <a:spcAft>
                <a:spcPct val="0"/>
              </a:spcAft>
            </a:pPr>
            <a:r>
              <a:rPr lang="zh-CN" sz="2800" b="1">
                <a:solidFill>
                  <a:schemeClr val="tx1"/>
                </a:solidFill>
                <a:latin typeface="宋体" panose="02010600030101010101" pitchFamily="2" charset="-122"/>
                <a:cs typeface="宋体" panose="02010600030101010101" pitchFamily="2" charset="-122"/>
              </a:rPr>
              <a:t>（1）直接概括全文的主题。</a:t>
            </a:r>
          </a:p>
          <a:p>
            <a:pPr indent="739775" algn="just" eaLnBrk="1" hangingPunct="1">
              <a:lnSpc>
                <a:spcPct val="120000"/>
              </a:lnSpc>
              <a:spcBef>
                <a:spcPct val="0"/>
              </a:spcBef>
              <a:spcAft>
                <a:spcPct val="0"/>
              </a:spcAft>
            </a:pPr>
            <a:r>
              <a:rPr lang="zh-CN" sz="2800" b="1">
                <a:solidFill>
                  <a:schemeClr val="tx1"/>
                </a:solidFill>
                <a:latin typeface="宋体" panose="02010600030101010101" pitchFamily="2" charset="-122"/>
                <a:cs typeface="宋体" panose="02010600030101010101" pitchFamily="2" charset="-122"/>
              </a:rPr>
              <a:t>（2）选出对文章主题理解准确（恰当）或不准确（不恰当）的一项。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3835" y="1203960"/>
            <a:ext cx="8582660" cy="3709035"/>
          </a:xfrm>
          <a:prstGeom prst="rect">
            <a:avLst/>
          </a:prstGeom>
          <a:noFill/>
        </p:spPr>
        <p:txBody>
          <a:bodyPr wrap="square" rtlCol="0">
            <a:spAutoFit/>
          </a:bodyPr>
          <a:lstStyle/>
          <a:p>
            <a:pPr marL="133350" indent="-133350" algn="just" eaLnBrk="1" hangingPunct="1">
              <a:lnSpc>
                <a:spcPct val="120000"/>
              </a:lnSpc>
              <a:spcBef>
                <a:spcPct val="0"/>
              </a:spcBef>
              <a:spcAft>
                <a:spcPct val="0"/>
              </a:spcAft>
            </a:pPr>
            <a:r>
              <a:rPr lang="en-US" altLang="zh-CN" sz="2800" b="1">
                <a:solidFill>
                  <a:srgbClr val="FF0000"/>
                </a:solidFill>
                <a:latin typeface="宋体" panose="02010600030101010101" pitchFamily="2" charset="-122"/>
              </a:rPr>
              <a:t>【</a:t>
            </a:r>
            <a:r>
              <a:rPr sz="2800" b="1">
                <a:solidFill>
                  <a:srgbClr val="FF0000"/>
                </a:solidFill>
                <a:latin typeface="宋体" panose="02010600030101010101" pitchFamily="2" charset="-122"/>
                <a:cs typeface="宋体" panose="02010600030101010101" pitchFamily="2" charset="-122"/>
                <a:sym typeface="+mn-ea"/>
              </a:rPr>
              <a:t>示例</a:t>
            </a:r>
            <a:r>
              <a:rPr lang="en-US" altLang="zh-CN" sz="2800" b="1">
                <a:solidFill>
                  <a:srgbClr val="FF0000"/>
                </a:solidFill>
                <a:latin typeface="宋体" panose="02010600030101010101" pitchFamily="2" charset="-122"/>
              </a:rPr>
              <a:t>】他的头发像乌云一样，头与大脸连成一片辽阔的海洋。（夸张）每当他笑起来，在这乌云密布的大海上，眉毛、眼睛像漂泊的小船一样，马上随着波浪起伏，嘴里那可以遮风挡雨的白色门牙立马像大坝一样凸出来，（夸张）仿佛担心眉毛、眼睛顺流而下。但就是这样一张脸，不知逗得多少人捧腹大笑。他就是我的同学——马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文本框 1"/>
          <p:cNvSpPr txBox="1"/>
          <p:nvPr/>
        </p:nvSpPr>
        <p:spPr>
          <a:xfrm>
            <a:off x="1894018" y="1848803"/>
            <a:ext cx="6056556" cy="2214880"/>
          </a:xfrm>
          <a:prstGeom prst="rect">
            <a:avLst/>
          </a:prstGeom>
          <a:noFill/>
          <a:ln w="9525">
            <a:noFill/>
          </a:ln>
        </p:spPr>
        <p:txBody>
          <a:bodyPr wrap="square">
            <a:spAutoFit/>
          </a:bodyPr>
          <a:lstStyle/>
          <a:p>
            <a:pPr algn="ctr"/>
            <a:r>
              <a:rPr lang="zh-CN" altLang="en-US" sz="138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谢谢！</a:t>
            </a:r>
          </a:p>
        </p:txBody>
      </p:sp>
      <p:pic>
        <p:nvPicPr>
          <p:cNvPr id="18435" name="New picture"/>
          <p:cNvPicPr/>
          <p:nvPr/>
        </p:nvPicPr>
        <p:blipFill>
          <a:blip r:embed="rId2"/>
          <a:stretch>
            <a:fillRect/>
          </a:stretch>
        </p:blipFill>
        <p:spPr>
          <a:xfrm>
            <a:off x="11938000" y="102235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344805" y="1324610"/>
            <a:ext cx="8441690" cy="422592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概括故事情节，可采用以下方法：</a:t>
            </a:r>
          </a:p>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（1）理解主题的方法：</a:t>
            </a:r>
            <a:r>
              <a:rPr lang="zh-CN" sz="2800" b="1">
                <a:latin typeface="宋体" panose="02010600030101010101" pitchFamily="2" charset="-122"/>
                <a:cs typeface="宋体" panose="02010600030101010101" pitchFamily="2" charset="-122"/>
              </a:rPr>
              <a:t>理解主题的关键在于对作品中的人、物、事的整体性思考，要把重点集中在反映出来的社会现象、人物在社会活动中表现出来的思想情感、从人物命运的思考中领悟到的哲理上，等等。还要多注意抒情议论性的句子，作者的观点往往隐于其中。</a:t>
            </a:r>
          </a:p>
          <a:p>
            <a:pPr indent="739775" algn="just" eaLnBrk="1" hangingPunct="1">
              <a:lnSpc>
                <a:spcPct val="120000"/>
              </a:lnSpc>
              <a:spcBef>
                <a:spcPct val="0"/>
              </a:spcBef>
              <a:spcAft>
                <a:spcPct val="0"/>
              </a:spcAft>
            </a:pPr>
            <a:endParaRPr lang="zh-CN" sz="2800" b="1">
              <a:latin typeface="宋体" panose="02010600030101010101" pitchFamily="2" charset="-122"/>
              <a:cs typeface="宋体" panose="02010600030101010101" pitchFamily="2" charset="-122"/>
            </a:endParaRPr>
          </a:p>
        </p:txBody>
      </p:sp>
      <p:sp>
        <p:nvSpPr>
          <p:cNvPr id="6" name="文本框 1"/>
          <p:cNvSpPr txBox="1"/>
          <p:nvPr/>
        </p:nvSpPr>
        <p:spPr>
          <a:xfrm>
            <a:off x="242914" y="525143"/>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高频考点</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答题秘诀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393700" y="1397000"/>
            <a:ext cx="8392795" cy="319214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（2）注意表述格式：</a:t>
            </a:r>
            <a:r>
              <a:rPr lang="zh-CN" sz="2800" b="1">
                <a:latin typeface="宋体" panose="02010600030101010101" pitchFamily="2" charset="-122"/>
                <a:cs typeface="宋体" panose="02010600030101010101" pitchFamily="2" charset="-122"/>
              </a:rPr>
              <a:t>文章记叙了（描写了、刻画了） ……的故事（事迹经过等），表现了（赞美了、揭示了） ……的思想（性格、精神等），抒发了……的感情。</a:t>
            </a:r>
          </a:p>
          <a:p>
            <a:pPr indent="739775" algn="just" eaLnBrk="1" hangingPunct="1">
              <a:lnSpc>
                <a:spcPct val="120000"/>
              </a:lnSpc>
              <a:spcBef>
                <a:spcPct val="0"/>
              </a:spcBef>
              <a:spcAft>
                <a:spcPct val="0"/>
              </a:spcAft>
            </a:pPr>
            <a:r>
              <a:rPr lang="zh-CN" sz="2800" b="1">
                <a:solidFill>
                  <a:srgbClr val="0000FF"/>
                </a:solidFill>
                <a:latin typeface="宋体" panose="02010600030101010101" pitchFamily="2" charset="-122"/>
                <a:cs typeface="宋体" panose="02010600030101010101" pitchFamily="2" charset="-122"/>
              </a:rPr>
              <a:t>提示：</a:t>
            </a:r>
            <a:r>
              <a:rPr lang="zh-CN" sz="2800" b="1">
                <a:latin typeface="宋体" panose="02010600030101010101" pitchFamily="2" charset="-122"/>
                <a:cs typeface="宋体" panose="02010600030101010101" pitchFamily="2" charset="-122"/>
              </a:rPr>
              <a:t>强调三个部分——内容是什么，文章怎么样，作者怎么样。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矩形: 折角 1"/>
          <p:cNvSpPr/>
          <p:nvPr/>
        </p:nvSpPr>
        <p:spPr>
          <a:xfrm>
            <a:off x="2468880" y="447956"/>
            <a:ext cx="4206240" cy="795655"/>
          </a:xfrm>
          <a:prstGeom prst="ellipse">
            <a:avLst/>
          </a:prstGeom>
          <a:solidFill>
            <a:srgbClr val="EF6553"/>
          </a:solidFill>
          <a:ln w="9525">
            <a:noFill/>
          </a:ln>
        </p:spPr>
        <p:txBody>
          <a:bodyPr/>
          <a:lstStyle/>
          <a:p>
            <a:pPr algn="ctr"/>
            <a:r>
              <a:rPr lang="zh-CN" altLang="en-US" sz="3200" b="1" smtClean="0">
                <a:latin typeface="方正仿宋_GBK" panose="03000509000000000000" pitchFamily="65" charset="-122"/>
                <a:ea typeface="方正仿宋_GBK" panose="03000509000000000000" pitchFamily="65" charset="-122"/>
              </a:rPr>
              <a:t>课文梳理</a:t>
            </a:r>
            <a:endParaRPr lang="zh-CN" altLang="en-US" sz="3200" b="1">
              <a:latin typeface="方正仿宋_GBK" panose="03000509000000000000" pitchFamily="65" charset="-122"/>
              <a:ea typeface="方正仿宋_GBK" panose="03000509000000000000" pitchFamily="65" charset="-122"/>
            </a:endParaRPr>
          </a:p>
        </p:txBody>
      </p:sp>
      <p:sp>
        <p:nvSpPr>
          <p:cNvPr id="2" name="文本框 1"/>
          <p:cNvSpPr txBox="1"/>
          <p:nvPr/>
        </p:nvSpPr>
        <p:spPr>
          <a:xfrm>
            <a:off x="243840" y="1480185"/>
            <a:ext cx="7012305"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结构图解</a:t>
            </a:r>
            <a:endParaRPr lang="zh-CN" altLang="en-US" sz="2800" b="1">
              <a:solidFill>
                <a:srgbClr val="0070C0"/>
              </a:solidFill>
              <a:latin typeface="宋体" panose="02010600030101010101" pitchFamily="2" charset="-122"/>
            </a:endParaRPr>
          </a:p>
        </p:txBody>
      </p:sp>
      <p:pic>
        <p:nvPicPr>
          <p:cNvPr id="4" name="图片 3" descr="FVVC$4C}WBA3IEF_XIK733P"/>
          <p:cNvPicPr>
            <a:picLocks noChangeAspect="1"/>
          </p:cNvPicPr>
          <p:nvPr/>
        </p:nvPicPr>
        <p:blipFill>
          <a:blip r:embed="rId2"/>
          <a:stretch>
            <a:fillRect/>
          </a:stretch>
        </p:blipFill>
        <p:spPr>
          <a:xfrm>
            <a:off x="126365" y="2277110"/>
            <a:ext cx="8868410" cy="32689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fade">
                                      <p:cBhvr>
                                        <p:cTn id="7" dur="500"/>
                                        <p:tgtEl>
                                          <p:spTgt spid="174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1"/>
      <p:bldP spid="2" grpId="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1"/>
          <p:cNvSpPr txBox="1"/>
          <p:nvPr/>
        </p:nvSpPr>
        <p:spPr>
          <a:xfrm>
            <a:off x="417195" y="1734820"/>
            <a:ext cx="8369300" cy="2675255"/>
          </a:xfrm>
          <a:prstGeom prst="rect">
            <a:avLst/>
          </a:prstGeom>
          <a:noFill/>
        </p:spPr>
        <p:txBody>
          <a:bodyPr wrap="square" rtlCol="0">
            <a:spAutoFit/>
          </a:bodyPr>
          <a:lstStyle/>
          <a:p>
            <a:pPr indent="739775"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本文通过对见风使舵、欺下媚上的警官奥楚蔑洛夫这个沙皇走狗的人物形象的刻画，巧妙地揭露了沙皇俄国警察制度的反动和虚伪，揭露了沙皇统治的黑暗与腐朽，也揭示了小市民的麻木、庸俗和愚昧。</a:t>
            </a:r>
          </a:p>
        </p:txBody>
      </p:sp>
      <p:sp>
        <p:nvSpPr>
          <p:cNvPr id="6" name="文本框 1"/>
          <p:cNvSpPr txBox="1"/>
          <p:nvPr/>
        </p:nvSpPr>
        <p:spPr>
          <a:xfrm>
            <a:off x="242914" y="995678"/>
            <a:ext cx="7080250" cy="54072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a:solidFill>
                  <a:srgbClr val="0070C0"/>
                </a:solidFill>
                <a:latin typeface="宋体" panose="02010600030101010101" pitchFamily="2" charset="-122"/>
              </a:rPr>
              <a:t>文章主旨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6" grpId="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1"/>
          <p:cNvSpPr txBox="1"/>
          <p:nvPr/>
        </p:nvSpPr>
        <p:spPr>
          <a:xfrm>
            <a:off x="243205" y="732155"/>
            <a:ext cx="7080250" cy="607695"/>
          </a:xfrm>
          <a:prstGeom prst="rect">
            <a:avLst/>
          </a:prstGeom>
          <a:noFill/>
        </p:spPr>
        <p:txBody>
          <a:bodyPr wrap="square" rtlCol="0">
            <a:spAutoFit/>
          </a:bodyPr>
          <a:lstStyle/>
          <a:p>
            <a:pPr algn="just" eaLnBrk="1">
              <a:lnSpc>
                <a:spcPct val="120000"/>
              </a:lnSpc>
              <a:spcBef>
                <a:spcPct val="0"/>
              </a:spcBef>
              <a:spcAft>
                <a:spcPct val="0"/>
              </a:spcAft>
            </a:pPr>
            <a:r>
              <a:rPr lang="en-US" altLang="zh-CN" sz="2800" b="1" smtClean="0">
                <a:solidFill>
                  <a:srgbClr val="FF0000"/>
                </a:solidFill>
                <a:latin typeface="宋体" panose="02010600030101010101" pitchFamily="2" charset="-122"/>
              </a:rPr>
              <a:t>【</a:t>
            </a:r>
            <a:r>
              <a:rPr lang="zh-CN" altLang="en-US" sz="2800" b="1" smtClean="0">
                <a:solidFill>
                  <a:srgbClr val="FF0000"/>
                </a:solidFill>
                <a:latin typeface="宋体" panose="02010600030101010101" pitchFamily="2" charset="-122"/>
              </a:rPr>
              <a:t>整体感知</a:t>
            </a:r>
            <a:r>
              <a:rPr lang="en-US" altLang="zh-CN" sz="2800" b="1" smtClean="0">
                <a:solidFill>
                  <a:srgbClr val="FF0000"/>
                </a:solidFill>
                <a:latin typeface="宋体" panose="02010600030101010101" pitchFamily="2" charset="-122"/>
              </a:rPr>
              <a:t>】——</a:t>
            </a:r>
            <a:r>
              <a:rPr lang="zh-CN" altLang="en-US" sz="2800" b="1" smtClean="0">
                <a:solidFill>
                  <a:srgbClr val="0070C0"/>
                </a:solidFill>
                <a:latin typeface="宋体" panose="02010600030101010101" pitchFamily="2" charset="-122"/>
              </a:rPr>
              <a:t>写作特色</a:t>
            </a:r>
            <a:endParaRPr lang="zh-CN" altLang="en-US" sz="2800" b="1">
              <a:solidFill>
                <a:srgbClr val="0070C0"/>
              </a:solidFill>
              <a:latin typeface="宋体" panose="02010600030101010101" pitchFamily="2" charset="-122"/>
            </a:endParaRPr>
          </a:p>
        </p:txBody>
      </p:sp>
      <p:sp>
        <p:nvSpPr>
          <p:cNvPr id="5" name="文本框 1"/>
          <p:cNvSpPr txBox="1"/>
          <p:nvPr/>
        </p:nvSpPr>
        <p:spPr>
          <a:xfrm>
            <a:off x="416560" y="1524000"/>
            <a:ext cx="8369935" cy="5259070"/>
          </a:xfrm>
          <a:prstGeom prst="rect">
            <a:avLst/>
          </a:prstGeom>
          <a:noFill/>
        </p:spPr>
        <p:txBody>
          <a:bodyPr wrap="square" rtlCol="0">
            <a:spAutoFit/>
          </a:bodyPr>
          <a:lstStyle/>
          <a:p>
            <a:pPr algn="just" eaLnBrk="1" hangingPunct="1">
              <a:lnSpc>
                <a:spcPct val="120000"/>
              </a:lnSpc>
              <a:spcBef>
                <a:spcPct val="0"/>
              </a:spcBef>
              <a:spcAft>
                <a:spcPct val="0"/>
              </a:spcAft>
            </a:pPr>
            <a:r>
              <a:rPr lang="zh-CN" altLang="en-US" sz="2800" b="1" smtClean="0">
                <a:solidFill>
                  <a:srgbClr val="0000FF"/>
                </a:solidFill>
                <a:latin typeface="宋体" panose="02010600030101010101" pitchFamily="2" charset="-122"/>
                <a:cs typeface="宋体" panose="02010600030101010101" pitchFamily="2" charset="-122"/>
              </a:rPr>
              <a:t>    </a:t>
            </a:r>
            <a:r>
              <a:rPr lang="zh-CN" altLang="en-US" sz="2800" b="1">
                <a:solidFill>
                  <a:srgbClr val="0000FF"/>
                </a:solidFill>
                <a:latin typeface="宋体" panose="02010600030101010101" pitchFamily="2" charset="-122"/>
                <a:cs typeface="宋体" panose="02010600030101010101" pitchFamily="2" charset="-122"/>
              </a:rPr>
              <a:t>运用对比和夸张增强文章的讽刺效果。</a:t>
            </a:r>
          </a:p>
          <a:p>
            <a:pPr algn="just" eaLnBrk="1" hangingPunct="1">
              <a:lnSpc>
                <a:spcPct val="120000"/>
              </a:lnSpc>
              <a:spcBef>
                <a:spcPct val="0"/>
              </a:spcBef>
              <a:spcAft>
                <a:spcPct val="0"/>
              </a:spcAft>
            </a:pPr>
            <a:r>
              <a:rPr lang="zh-CN" altLang="en-US" sz="2800" b="1">
                <a:solidFill>
                  <a:srgbClr val="0000FF"/>
                </a:solidFill>
                <a:latin typeface="宋体" panose="02010600030101010101" pitchFamily="2" charset="-122"/>
                <a:cs typeface="宋体" panose="02010600030101010101" pitchFamily="2" charset="-122"/>
              </a:rPr>
              <a:t>    </a:t>
            </a:r>
            <a:r>
              <a:rPr lang="zh-CN" sz="2800" b="1">
                <a:latin typeface="宋体" panose="02010600030101010101" pitchFamily="2" charset="-122"/>
                <a:cs typeface="宋体" panose="02010600030101010101" pitchFamily="2" charset="-122"/>
              </a:rPr>
              <a:t>小说通过奥楚蔑洛夫对“受害者”赫留金前后态度的对比，揭露了沙皇俄国警官对底层人民所表现出的虚伪与残忍。奥楚蔑洛夫面对狗主人身份的变化，不停地改变着自己的态度，时而威风凛凛，时而奴颜婢膝，一会儿痛骂小狗是“疯狗”“下贱胚子”，一会儿又夸小狗“名贵”“伶俐”，前后矛盾，对比鲜明，自己打自己的嘴巴，使小说的喜剧效果更加突出。</a:t>
            </a:r>
          </a:p>
          <a:p>
            <a:pPr algn="just" eaLnBrk="1" hangingPunct="1">
              <a:lnSpc>
                <a:spcPct val="120000"/>
              </a:lnSpc>
              <a:spcBef>
                <a:spcPct val="0"/>
              </a:spcBef>
              <a:spcAft>
                <a:spcPct val="0"/>
              </a:spcAft>
            </a:pPr>
            <a:r>
              <a:rPr lang="zh-CN" sz="2800" b="1">
                <a:latin typeface="宋体" panose="02010600030101010101" pitchFamily="2" charset="-122"/>
                <a:cs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5" grpId="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134</Paragraphs>
  <Slides>41</Slides>
  <Notes>3</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41</vt:i4>
      </vt:variant>
    </vt:vector>
  </HeadingPairs>
  <TitlesOfParts>
    <vt:vector baseType="lpstr" size="52">
      <vt:lpstr>Arial</vt:lpstr>
      <vt:lpstr>宋体</vt:lpstr>
      <vt:lpstr>Calibri</vt:lpstr>
      <vt:lpstr>方正兰亭粗黑简体</vt:lpstr>
      <vt:lpstr>Calibri Light</vt:lpstr>
      <vt:lpstr>等线 Light</vt:lpstr>
      <vt:lpstr>等线</vt:lpstr>
      <vt:lpstr>微软雅黑</vt:lpstr>
      <vt:lpstr>方正仿宋_GBK</vt:lpstr>
      <vt:lpstr>楷体</vt:lpstr>
      <vt:lpstr>7_自定义设计方案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2021-02-09T23:56:04.490</cp:lastPrinted>
  <dcterms:created xsi:type="dcterms:W3CDTF">2021-02-09T23:56:04Z</dcterms:created>
  <dcterms:modified xsi:type="dcterms:W3CDTF">2021-02-09T15:56:04Z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