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985203"/>
            <a:ext cx="9144000" cy="2387600"/>
          </a:xfrm>
        </p:spPr>
        <p:txBody>
          <a:bodyPr/>
          <a:p>
            <a:r>
              <a:rPr lang="zh-CN" altLang="en-US" sz="115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半命题作文</a:t>
            </a:r>
            <a:endParaRPr lang="zh-CN" altLang="en-US" sz="1150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4440" y="1714500"/>
            <a:ext cx="10241915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就是指作文题目只出现一半或一部分，另一半或一部分由自己去补充的一种作文形式。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2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9080" y="362585"/>
            <a:ext cx="11094720" cy="1212850"/>
          </a:xfrm>
        </p:spPr>
        <p:txBody>
          <a:bodyPr/>
          <a:p>
            <a:pPr marL="0" indent="0">
              <a:buNone/>
            </a:pPr>
            <a:r>
              <a:rPr lang="en-US" altLang="zh-CN">
                <a:sym typeface="+mn-ea"/>
              </a:rPr>
              <a:t>        </a:t>
            </a:r>
            <a:r>
              <a:rPr lang="zh-CN" altLang="en-US">
                <a:sym typeface="+mn-ea"/>
              </a:rPr>
              <a:t>老师开始颁奖这次月考了，我是知道我成绩的，发挥失常。为此，</a:t>
            </a:r>
            <a:r>
              <a:rPr lang="zh-CN" altLang="en-US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我是早己做好心理准备的</a:t>
            </a:r>
            <a:r>
              <a:rPr lang="zh-CN" altLang="en-US">
                <a:sym typeface="+mn-ea"/>
              </a:rPr>
              <a:t>，但当真正来临的那一刻，我还是傻了。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9080" y="1562100"/>
            <a:ext cx="11308080" cy="1645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           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频</a:t>
            </a:r>
            <a:r>
              <a:rPr lang="zh-CN" altLang="en-US" sz="2800">
                <a:sym typeface="+mn-ea"/>
              </a:rPr>
              <a:t>幕出现月考总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给</a:t>
            </a:r>
            <a:r>
              <a:rPr lang="zh-CN" altLang="en-US" sz="2800">
                <a:sym typeface="+mn-ea"/>
              </a:rPr>
              <a:t>几个字时，我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双手？成了冰雹般大小的拳头，</a:t>
            </a:r>
            <a:r>
              <a:rPr lang="zh-CN" altLang="en-US" sz="2800">
                <a:sym typeface="+mn-ea"/>
              </a:rPr>
              <a:t>每一次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临</a:t>
            </a:r>
            <a:r>
              <a:rPr lang="zh-CN" altLang="en-US" sz="2800">
                <a:sym typeface="+mn-ea"/>
              </a:rPr>
              <a:t>奖，眉头都紧锁着，双眼透露着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一丝绝望的光，</a:t>
            </a:r>
            <a:r>
              <a:rPr lang="zh-CN" altLang="en-US" sz="2800">
                <a:sym typeface="+mn-ea"/>
              </a:rPr>
              <a:t>嘴角忍不住地抽动，就是精神的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擢</a:t>
            </a:r>
            <a:r>
              <a:rPr lang="zh-CN" altLang="en-US" sz="2800">
                <a:sym typeface="+mn-ea"/>
              </a:rPr>
              <a:t>残。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6395" y="3223260"/>
            <a:ext cx="10986770" cy="1375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sym typeface="+mn-ea"/>
              </a:rPr>
              <a:t>       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可能有什么用吗？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是因为我自己没有真正竭尽全力，没有用心去对待，自命不凡，现在后悔又有什么用呢？无尽的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忧伤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占据我脆弱的心。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1080" y="4869180"/>
            <a:ext cx="71932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改：</a:t>
            </a:r>
            <a:r>
              <a:rPr lang="zh-CN" altLang="en-US" sz="24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可出现这样的结果还不是因为</a:t>
            </a:r>
            <a:endParaRPr lang="zh-CN" altLang="en-US" sz="240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" y="349885"/>
            <a:ext cx="11291570" cy="1325880"/>
          </a:xfrm>
        </p:spPr>
        <p:txBody>
          <a:bodyPr>
            <a:normAutofit fontScale="90000"/>
          </a:bodyPr>
          <a:p>
            <a:r>
              <a:rPr lang="en-US" altLang="zh-CN" sz="2800">
                <a:latin typeface="+mn-lt"/>
                <a:ea typeface="+mn-ea"/>
                <a:cs typeface="+mn-cs"/>
                <a:sym typeface="+mn-ea"/>
              </a:rPr>
              <a:t>         </a:t>
            </a:r>
            <a:r>
              <a:rPr lang="zh-CN" altLang="en-US" sz="2800">
                <a:latin typeface="+mn-ea"/>
                <a:ea typeface="+mn-ea"/>
                <a:cs typeface="+mn-cs"/>
                <a:sym typeface="+mn-ea"/>
              </a:rPr>
              <a:t>当念到我的名字时，</a:t>
            </a:r>
            <a:r>
              <a:rPr lang="zh-CN" altLang="en-US" sz="2800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rPr>
              <a:t>我的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ea typeface="+mn-ea"/>
                <a:cs typeface="+mn-cs"/>
                <a:sym typeface="+mn-ea"/>
              </a:rPr>
              <a:t>眼皮决堤了，泪水喷涌而出</a:t>
            </a:r>
            <a:r>
              <a:rPr lang="zh-CN" altLang="en-US" sz="2800">
                <a:latin typeface="+mn-ea"/>
                <a:ea typeface="+mn-ea"/>
                <a:cs typeface="+mn-cs"/>
                <a:sym typeface="+mn-ea"/>
              </a:rPr>
              <a:t>。老师第三次念到我的名字，并说：“考完试后，第一件事就是面对，你连第一道坎都过不去吗？”</a:t>
            </a:r>
            <a:br>
              <a:rPr lang="zh-CN" altLang="en-US" sz="2800">
                <a:latin typeface="+mn-lt"/>
                <a:ea typeface="+mn-ea"/>
                <a:cs typeface="+mn-cs"/>
              </a:rPr>
            </a:br>
            <a:endParaRPr lang="zh-CN" altLang="en-US" sz="2800"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515" y="2572385"/>
            <a:ext cx="10903585" cy="1806575"/>
          </a:xfrm>
        </p:spPr>
        <p:txBody>
          <a:bodyPr/>
          <a:p>
            <a:pPr marL="0" indent="0">
              <a:buNone/>
            </a:pPr>
            <a:r>
              <a:rPr lang="en-US" altLang="zh-CN">
                <a:latin typeface="+mn-ea"/>
                <a:sym typeface="+mn-ea"/>
              </a:rPr>
              <a:t>       </a:t>
            </a:r>
            <a:r>
              <a:rPr lang="zh-CN" altLang="en-US">
                <a:latin typeface="+mn-ea"/>
                <a:sym typeface="+mn-ea"/>
              </a:rPr>
              <a:t>接着是</a:t>
            </a:r>
            <a:r>
              <a:rPr lang="zh-CN" altLang="en-US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sym typeface="+mn-ea"/>
              </a:rPr>
              <a:t>同桌的安慰并鼓励我</a:t>
            </a:r>
            <a:r>
              <a:rPr lang="zh-CN" altLang="en-US">
                <a:latin typeface="+mn-ea"/>
                <a:sym typeface="+mn-ea"/>
              </a:rPr>
              <a:t>上台领奖。但我在这鼓励中我还是听到了一些唏嘘声，他们是一个个魔鬼，此起彼伏地进攻我最后的防线。</a:t>
            </a:r>
            <a:r>
              <a:rPr lang="zh-CN" altLang="en-US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sym typeface="+mn-ea"/>
              </a:rPr>
              <a:t>我站了起来，将两只拳头握得很紧，</a:t>
            </a:r>
            <a:r>
              <a:rPr lang="zh-CN" altLang="en-US" u="sng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sym typeface="+mn-ea"/>
              </a:rPr>
              <a:t>耸</a:t>
            </a:r>
            <a:r>
              <a:rPr lang="zh-CN" altLang="en-US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sym typeface="+mn-ea"/>
              </a:rPr>
              <a:t>着头，</a:t>
            </a:r>
            <a:r>
              <a:rPr lang="zh-CN" altLang="en-US" u="sng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sym typeface="+mn-ea"/>
              </a:rPr>
              <a:t>弯</a:t>
            </a:r>
            <a:r>
              <a:rPr lang="zh-CN" altLang="en-US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sym typeface="+mn-ea"/>
              </a:rPr>
              <a:t>着肩膀，闪着晶莹的泪花，迈着铅一般沉重的步子，走向失望。</a:t>
            </a:r>
            <a:endParaRPr lang="zh-CN" altLang="en-US" u="sng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+中文正文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8680" y="1436370"/>
            <a:ext cx="1097153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改：</a:t>
            </a:r>
            <a:r>
              <a:rPr lang="zh-CN" altLang="en-US" sz="24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我的眼睛忽然模糊了。眼泪一粒一粒地从眼眶里掉落出来，在我脸颊留下一道曲折的线，我不愿擦干，也不愿停止。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8045" y="4564380"/>
            <a:ext cx="1060767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改：</a:t>
            </a:r>
            <a:r>
              <a:rPr lang="zh-CN" altLang="en-US" sz="24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同学拍着我的肩膀安慰说：“宝剑锋从磨砺出，梅花香自苦寒来，即使跌倒一百次，也要一百次地站起来。”</a:t>
            </a:r>
            <a:endParaRPr lang="zh-CN" altLang="en-US" sz="240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/>
              <a:t>              </a:t>
            </a:r>
            <a:r>
              <a:rPr lang="zh-CN" altLang="en-US" sz="24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我站了起来，握紧拳头，耷拉着头，耸着肩膀，眼里闪着晶莹的泪花，迈着铅一般沉重的步子，</a:t>
            </a:r>
            <a:r>
              <a:rPr lang="zh-CN" altLang="en-US" sz="32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走向领奖台</a:t>
            </a:r>
            <a:r>
              <a:rPr lang="zh-CN" altLang="en-US" sz="24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3840" y="624205"/>
            <a:ext cx="11704320" cy="2035810"/>
          </a:xfrm>
        </p:spPr>
        <p:txBody>
          <a:bodyPr>
            <a:normAutofit lnSpcReduction="10000"/>
          </a:bodyPr>
          <a:p>
            <a:pPr marL="0" indent="0" fontAlgn="auto">
              <a:lnSpc>
                <a:spcPts val="3000"/>
              </a:lnSpc>
              <a:buNone/>
            </a:pPr>
            <a:r>
              <a:rPr lang="en-US" altLang="zh-CN">
                <a:latin typeface="+mn-ea"/>
                <a:sym typeface="+mn-ea"/>
              </a:rPr>
              <a:t>       </a:t>
            </a:r>
            <a:r>
              <a:rPr lang="zh-CN" altLang="en-US">
                <a:latin typeface="+mn-ea"/>
                <a:sym typeface="+mn-ea"/>
              </a:rPr>
              <a:t>谁能体会一下这种滋味呢？看着别人投来</a:t>
            </a:r>
            <a:r>
              <a:rPr lang="zh-CN" altLang="en-US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sym typeface="+mn-ea"/>
              </a:rPr>
              <a:t>许多</a:t>
            </a:r>
            <a:r>
              <a:rPr lang="zh-CN" altLang="en-US">
                <a:latin typeface="+mn-ea"/>
                <a:sym typeface="+mn-ea"/>
              </a:rPr>
              <a:t>同情的目光，盯着别人骄傲神气的面庞，我痛苦，我挣扎。</a:t>
            </a:r>
            <a:r>
              <a:rPr lang="zh-CN" altLang="en-US">
                <a:solidFill>
                  <a:srgbClr val="FF0000"/>
                </a:solidFill>
                <a:latin typeface="+mn-ea"/>
                <a:sym typeface="+mn-ea"/>
              </a:rPr>
              <a:t>（</a:t>
            </a:r>
            <a:r>
              <a:rPr lang="zh-CN" altLang="en-US">
                <a:latin typeface="+mn-ea"/>
                <a:sym typeface="+mn-ea"/>
              </a:rPr>
              <a:t>只有弱者才需要别人的同情，我宁可接受别人蔑视的嘴脸，</a:t>
            </a:r>
            <a:r>
              <a:rPr lang="zh-CN" altLang="en-US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sym typeface="+mn-ea"/>
              </a:rPr>
              <a:t>也不需要别人的安慰</a:t>
            </a:r>
            <a:r>
              <a:rPr lang="zh-CN" altLang="en-US" u="sng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sym typeface="+mn-ea"/>
              </a:rPr>
              <a:t>）</a:t>
            </a:r>
            <a:r>
              <a:rPr lang="zh-CN" altLang="en-US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sym typeface="+mn-ea"/>
              </a:rPr>
              <a:t>。</a:t>
            </a:r>
            <a:endParaRPr lang="zh-CN" altLang="en-US">
              <a:latin typeface="+mn-ea"/>
              <a:sym typeface="+mn-ea"/>
            </a:endParaRPr>
          </a:p>
          <a:p>
            <a:pPr marL="0" indent="0" fontAlgn="auto">
              <a:lnSpc>
                <a:spcPts val="3000"/>
              </a:lnSpc>
              <a:buNone/>
            </a:pPr>
            <a:r>
              <a:rPr lang="zh-CN" altLang="en-US"/>
              <a:t>                                               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5280" y="2354580"/>
            <a:ext cx="11276965" cy="2499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None/>
            </a:pPr>
            <a:r>
              <a:rPr lang="en-US" altLang="zh-CN" sz="2800">
                <a:latin typeface="+mn-ea"/>
                <a:sym typeface="+mn-ea"/>
              </a:rPr>
              <a:t>       </a:t>
            </a:r>
            <a:r>
              <a:rPr lang="zh-CN" altLang="en-US" sz="2800">
                <a:latin typeface="+mn-ea"/>
                <a:sym typeface="+mn-ea"/>
              </a:rPr>
              <a:t>可是我不得不接受，我太弱了，我要强大。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+中文正文" charset="0"/>
                <a:sym typeface="+mn-ea"/>
              </a:rPr>
              <a:t>我要让那些同情我的人被迫？被我击倒，我要傲视苍空。</a:t>
            </a:r>
            <a:endParaRPr lang="zh-CN" altLang="en-US" sz="2800" u="sng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+中文正文" charset="0"/>
              <a:sym typeface="+mn-ea"/>
            </a:endParaRPr>
          </a:p>
          <a:p>
            <a:pPr marL="0" indent="0">
              <a:buNone/>
            </a:pPr>
            <a:endParaRPr lang="zh-CN" altLang="en-US" sz="2800" u="sng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+中文正文" charset="0"/>
              <a:sym typeface="+mn-ea"/>
            </a:endParaRPr>
          </a:p>
          <a:p>
            <a:pPr marL="0" indent="0">
              <a:buNone/>
            </a:pPr>
            <a:r>
              <a:rPr lang="zh-CN" altLang="en-US" sz="2800">
                <a:latin typeface="+mn-ea"/>
                <a:sym typeface="+mn-ea"/>
              </a:rPr>
              <a:t>    有志者，事竟成，破釜沉舟，百二秦川终属楚。苦心人，天不负，卧薪尝胆，三千越甲可吞吴。（引用对联）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如何写好半命题作文？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 b="1"/>
              <a:t>            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一、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审题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，弄清题意，精心打造标题。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                    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/>
              <a:t>                      </a:t>
            </a:r>
            <a:r>
              <a:rPr lang="en-US" altLang="zh-CN"/>
              <a:t>“</a:t>
            </a:r>
            <a:r>
              <a:rPr lang="zh-CN" altLang="en-US"/>
              <a:t>（           ）的那一刻</a:t>
            </a:r>
            <a:r>
              <a:rPr lang="en-US" altLang="zh-CN"/>
              <a:t>”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              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             </a:t>
            </a:r>
            <a:r>
              <a:rPr lang="zh-CN" altLang="en-US"/>
              <a:t>那一刻是什么意思？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二、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补充题目</a:t>
            </a:r>
            <a:endParaRPr lang="zh-CN" altLang="en-US" sz="4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 </a:t>
            </a:r>
            <a:r>
              <a:rPr lang="zh-CN" altLang="en-US"/>
              <a:t> 1、补充的词语要与已有的词语搭配。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   2、要易写作，即自己生活中一些印象深刻的，曾经触动内心的实际经历，选择适合自己的文章。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   3、找准写作重点，一般补充出来的词语就是写作重点。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   4、要简明、生动、准确。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08760" y="1155065"/>
            <a:ext cx="10515600" cy="1325563"/>
          </a:xfrm>
        </p:spPr>
        <p:txBody>
          <a:bodyPr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三、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由题目确定中心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08760" y="3303905"/>
            <a:ext cx="84886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四、围绕中心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选材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（要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切题、真实、新颖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08760" y="5052060"/>
            <a:ext cx="63246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五、列出写作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提纲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3440" y="560705"/>
            <a:ext cx="10972800" cy="4351655"/>
          </a:xfrm>
        </p:spPr>
        <p:txBody>
          <a:bodyPr>
            <a:noAutofit/>
          </a:bodyPr>
          <a:p>
            <a:r>
              <a:rPr lang="en-US" altLang="zh-CN" sz="3200" b="1"/>
              <a:t>1</a:t>
            </a:r>
            <a:r>
              <a:rPr lang="zh-CN" altLang="en-US" sz="3200" b="1"/>
              <a:t>、</a:t>
            </a:r>
            <a:r>
              <a:rPr lang="zh-CN" altLang="en-US" sz="3200" b="1">
                <a:solidFill>
                  <a:srgbClr val="FF0000"/>
                </a:solidFill>
              </a:rPr>
              <a:t>字体</a:t>
            </a:r>
            <a:r>
              <a:rPr lang="zh-CN" altLang="en-US" sz="3200" b="1"/>
              <a:t>（工整，文面清洁，不涂不抹，无错别字，要分段）</a:t>
            </a:r>
            <a:endParaRPr lang="zh-CN" altLang="en-US" sz="3200" b="1"/>
          </a:p>
          <a:p>
            <a:endParaRPr lang="zh-CN" altLang="en-US" sz="3600" b="1"/>
          </a:p>
          <a:p>
            <a:r>
              <a:rPr lang="en-US" altLang="zh-CN" sz="3200" b="1"/>
              <a:t>2</a:t>
            </a:r>
            <a:r>
              <a:rPr lang="zh-CN" altLang="en-US" sz="3200" b="1"/>
              <a:t>、</a:t>
            </a:r>
            <a:r>
              <a:rPr lang="zh-CN" altLang="en-US" sz="3200" b="1">
                <a:solidFill>
                  <a:srgbClr val="FF0000"/>
                </a:solidFill>
              </a:rPr>
              <a:t>审题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3600" b="1"/>
          </a:p>
          <a:p>
            <a:r>
              <a:rPr lang="en-US" altLang="zh-CN" sz="3200" b="1"/>
              <a:t>3</a:t>
            </a:r>
            <a:r>
              <a:rPr lang="zh-CN" altLang="en-US" sz="3200" b="1"/>
              <a:t>、</a:t>
            </a:r>
            <a:r>
              <a:rPr lang="zh-CN" altLang="en-US" sz="3200" b="1">
                <a:solidFill>
                  <a:srgbClr val="FF0000"/>
                </a:solidFill>
              </a:rPr>
              <a:t>选材</a:t>
            </a:r>
            <a:r>
              <a:rPr lang="zh-CN" altLang="en-US" sz="3200" b="1"/>
              <a:t>（</a:t>
            </a:r>
            <a:r>
              <a:rPr lang="zh-CN" altLang="en-US" sz="3200" b="1">
                <a:solidFill>
                  <a:srgbClr val="00B0F0"/>
                </a:solidFill>
              </a:rPr>
              <a:t>小、真、新</a:t>
            </a:r>
            <a:r>
              <a:rPr lang="zh-CN" altLang="en-US" sz="3200" b="1"/>
              <a:t>）</a:t>
            </a:r>
            <a:endParaRPr lang="zh-CN" altLang="en-US" sz="3200" b="1"/>
          </a:p>
          <a:p>
            <a:endParaRPr lang="zh-CN" altLang="en-US" sz="3600" b="1"/>
          </a:p>
          <a:p>
            <a:r>
              <a:rPr lang="en-US" altLang="zh-CN" sz="3200" b="1"/>
              <a:t>4</a:t>
            </a:r>
            <a:r>
              <a:rPr lang="zh-CN" altLang="en-US" sz="3200" b="1"/>
              <a:t>、</a:t>
            </a:r>
            <a:r>
              <a:rPr lang="zh-CN" altLang="en-US" sz="3200" b="1">
                <a:solidFill>
                  <a:srgbClr val="FF0000"/>
                </a:solidFill>
              </a:rPr>
              <a:t>结构</a:t>
            </a:r>
            <a:r>
              <a:rPr lang="zh-CN" altLang="en-US" sz="3200" b="1"/>
              <a:t>是否严谨（首尾呼应、紧扣文眼、详略得当）</a:t>
            </a:r>
            <a:endParaRPr lang="zh-CN" altLang="en-US" sz="3200" b="1"/>
          </a:p>
          <a:p>
            <a:endParaRPr lang="zh-CN" altLang="en-US" sz="3600" b="1"/>
          </a:p>
          <a:p>
            <a:r>
              <a:rPr lang="en-US" altLang="zh-CN" sz="3200" b="1"/>
              <a:t>5</a:t>
            </a:r>
            <a:r>
              <a:rPr lang="zh-CN" altLang="en-US" sz="3200" b="1"/>
              <a:t>、</a:t>
            </a:r>
            <a:r>
              <a:rPr lang="zh-CN" altLang="en-US" sz="3200" b="1">
                <a:solidFill>
                  <a:srgbClr val="FF0000"/>
                </a:solidFill>
              </a:rPr>
              <a:t>语言</a:t>
            </a:r>
            <a:r>
              <a:rPr lang="zh-CN" altLang="en-US" sz="3200" b="1"/>
              <a:t>（简明，运用表现手法、修辞手法）</a:t>
            </a:r>
            <a:endParaRPr lang="zh-CN" altLang="en-US" sz="3200" b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413760" y="541020"/>
            <a:ext cx="48615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走上领奖台的那一刻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182880" y="1562100"/>
            <a:ext cx="12024360" cy="5212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</a:t>
            </a:r>
            <a:r>
              <a:rPr lang="zh-CN" altLang="en-US" sz="2800"/>
              <a:t>按道理说，领奖是光荣和骄傲的，可我却感受到了前所未有的耻辱和无尽的忧伤。</a:t>
            </a:r>
            <a:endParaRPr lang="zh-CN" altLang="en-US" sz="2800"/>
          </a:p>
          <a:p>
            <a:r>
              <a:rPr lang="zh-CN" altLang="en-US" sz="2800"/>
              <a:t>         那日，天气是一个预言师，乌云一层一层地累积，厚度越来越大，密度越来越紧凑，异常烦闷，使我听课也没认真，？运是从天而降的，不可遏止的。</a:t>
            </a:r>
            <a:endParaRPr lang="zh-CN" altLang="en-US" sz="2800"/>
          </a:p>
          <a:p>
            <a:r>
              <a:rPr lang="zh-CN" altLang="en-US" sz="2800"/>
              <a:t>         老师开始颁奖这次月考了，我是知道我成绩的，发挥失常。为此，我是早己做好心理准备的，但当真正来临的那一刻，我还是傻了。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           频幕出现月考总给几个字时，我双手？成了冰雹般大小的拳头，每一次临奖，眉头都紧锁着，双眼透露着一丝绝望的光，嘴角忍不住地抽动，就是精神的擢残。</a:t>
            </a:r>
            <a:endParaRPr lang="zh-CN" altLang="en-US" sz="2800"/>
          </a:p>
          <a:p>
            <a:endParaRPr lang="zh-CN" altLang="en-US" sz="28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7620" y="49530"/>
            <a:ext cx="12207240" cy="675894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/>
              <a:t>    </a:t>
            </a:r>
            <a:endParaRPr lang="en-US" altLang="zh-CN"/>
          </a:p>
          <a:p>
            <a:pPr marL="0" indent="0" fontAlgn="auto">
              <a:lnSpc>
                <a:spcPts val="3000"/>
              </a:lnSpc>
              <a:buNone/>
            </a:pPr>
            <a:r>
              <a:rPr lang="en-US" altLang="zh-CN"/>
              <a:t>         </a:t>
            </a:r>
            <a:r>
              <a:rPr lang="zh-CN" altLang="en-US">
                <a:latin typeface="+mn-ea"/>
              </a:rPr>
              <a:t>可能有什么用吗？是因为我自己没有真正竭尽全力，没有用心去对待，自命不凡，现在后悔又有什么用呢？无尽的忧伤占据我脆弱的心。</a:t>
            </a:r>
            <a:endParaRPr lang="zh-CN" altLang="en-US">
              <a:latin typeface="+mn-ea"/>
            </a:endParaRPr>
          </a:p>
          <a:p>
            <a:pPr marL="0" indent="0" fontAlgn="auto">
              <a:lnSpc>
                <a:spcPts val="3000"/>
              </a:lnSpc>
              <a:buNone/>
            </a:pPr>
            <a:r>
              <a:rPr lang="zh-CN" altLang="en-US">
                <a:latin typeface="+mn-ea"/>
              </a:rPr>
              <a:t>    当念到我的名字时，我的眼皮决堤了，泪水喷涌而出。老师第三次念到我的名字，并说：</a:t>
            </a:r>
            <a:r>
              <a:rPr lang="en-US" altLang="zh-CN">
                <a:latin typeface="+mn-ea"/>
              </a:rPr>
              <a:t>“</a:t>
            </a:r>
            <a:r>
              <a:rPr lang="zh-CN" altLang="en-US">
                <a:latin typeface="+mn-ea"/>
              </a:rPr>
              <a:t>考完试后，第一件事就是面对，你连第一道坎都过不去吗？</a:t>
            </a:r>
            <a:r>
              <a:rPr lang="en-US" altLang="zh-CN">
                <a:latin typeface="+mn-ea"/>
              </a:rPr>
              <a:t>”</a:t>
            </a:r>
            <a:endParaRPr lang="en-US" altLang="zh-CN">
              <a:latin typeface="+mn-ea"/>
            </a:endParaRPr>
          </a:p>
          <a:p>
            <a:pPr marL="0" indent="0" fontAlgn="auto">
              <a:lnSpc>
                <a:spcPts val="3000"/>
              </a:lnSpc>
              <a:buNone/>
            </a:pPr>
            <a:r>
              <a:rPr lang="zh-CN" altLang="en-US">
                <a:latin typeface="+mn-ea"/>
              </a:rPr>
              <a:t>    接着是同桌的安慰并鼓励我上台领奖。但我在这鼓励中我还是听到了一些唏嘘声，他们是一个个魔鬼，此起彼伏地进攻我最后的防线。我站了起来，将两只拳头握得很紧，耸着头，弯着肩膀，闪着晶莹的泪花，迈着铅一般沉重的步子，走向失望。</a:t>
            </a:r>
            <a:endParaRPr lang="zh-CN" altLang="en-US">
              <a:latin typeface="+mn-ea"/>
            </a:endParaRPr>
          </a:p>
          <a:p>
            <a:pPr marL="0" indent="0" fontAlgn="auto">
              <a:lnSpc>
                <a:spcPts val="3000"/>
              </a:lnSpc>
              <a:buNone/>
            </a:pPr>
            <a:r>
              <a:rPr lang="zh-CN" altLang="en-US">
                <a:latin typeface="+mn-ea"/>
              </a:rPr>
              <a:t>    谁能体会一下这种滋味呢？看着别人投来许多同情的目光，盯着别人骄傲神气的面庞，我痛苦，我挣扎。只有弱者才需要别人的同情，我宁可接受别人蔑视的嘴脸，也不需要别人的安慰。</a:t>
            </a:r>
            <a:endParaRPr lang="zh-CN" altLang="en-US">
              <a:latin typeface="+mn-ea"/>
            </a:endParaRPr>
          </a:p>
          <a:p>
            <a:pPr marL="0" indent="0" fontAlgn="auto">
              <a:lnSpc>
                <a:spcPts val="3000"/>
              </a:lnSpc>
              <a:buNone/>
            </a:pPr>
            <a:r>
              <a:rPr lang="zh-CN" altLang="en-US">
                <a:latin typeface="+mn-ea"/>
              </a:rPr>
              <a:t>         </a:t>
            </a:r>
            <a:endParaRPr lang="zh-CN" altLang="en-US">
              <a:latin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0520" y="560705"/>
            <a:ext cx="10515600" cy="4351338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en-US">
                <a:sym typeface="+mn-ea"/>
              </a:rPr>
              <a:t>可是我不得不接受，我太弱了，我要强大。我要让那些同情我的人被迫被我击倒，我要傲视苍空。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zh-CN" altLang="en-US"/>
              <a:t>        有志者，事竟成。破釜沉舟，百二秦川终属楚。苦心人，天不负。卧薪尝胆，三千越甲可吞吴。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3200" b="1">
                <a:latin typeface="+mn-lt"/>
                <a:ea typeface="+mn-ea"/>
                <a:cs typeface="+mn-cs"/>
                <a:sym typeface="+mn-ea"/>
              </a:rPr>
              <a:t>走上领奖台的那一刻</a:t>
            </a:r>
            <a:br>
              <a:rPr lang="zh-CN" altLang="en-US" sz="3200" b="1">
                <a:latin typeface="+mn-lt"/>
                <a:ea typeface="+mn-ea"/>
                <a:cs typeface="+mn-cs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035" y="1252855"/>
            <a:ext cx="11200765" cy="3133090"/>
          </a:xfrm>
        </p:spPr>
        <p:txBody>
          <a:bodyPr/>
          <a:p>
            <a:pPr marL="0" indent="0">
              <a:buNone/>
            </a:pPr>
            <a:r>
              <a:rPr lang="en-US" altLang="zh-CN">
                <a:sym typeface="+mn-ea"/>
              </a:rPr>
              <a:t>         </a:t>
            </a:r>
            <a:r>
              <a:rPr lang="zh-CN" altLang="en-US">
                <a:sym typeface="+mn-ea"/>
              </a:rPr>
              <a:t>按道理说，领奖是光荣和骄傲的，可我却感受到了前所未有的耻辱和无尽的忧伤。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    那日，</a:t>
            </a:r>
            <a:r>
              <a:rPr lang="zh-CN" altLang="en-US" u="sng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sym typeface="+mn-ea"/>
              </a:rPr>
              <a:t>天气是一个预言师，乌云一层一层地累积，厚度越来越大，密度越来越紧凑，异常烦闷，使我听课也没认真，？运是从天而降的，不可遏止的。</a:t>
            </a:r>
            <a:endParaRPr lang="zh-CN" altLang="en-US" u="sng">
              <a:solidFill>
                <a:schemeClr val="tx1"/>
              </a:solidFill>
              <a:uFill>
                <a:solidFill>
                  <a:srgbClr val="FF0000"/>
                </a:solidFill>
              </a:uFill>
              <a:sym typeface="+mn-ea"/>
            </a:endParaRPr>
          </a:p>
          <a:p>
            <a:pPr marL="0" indent="0">
              <a:buNone/>
            </a:pPr>
            <a:endParaRPr lang="zh-CN" altLang="en-US" u="sng">
              <a:solidFill>
                <a:schemeClr val="tx1"/>
              </a:solidFill>
              <a:uFill>
                <a:solidFill>
                  <a:srgbClr val="FF0000"/>
                </a:solidFill>
              </a:u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560" y="4472940"/>
            <a:ext cx="11064240" cy="167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改：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       </a:t>
            </a:r>
            <a:r>
              <a:rPr lang="zh-CN" altLang="en-US" sz="24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天气仿佛一个阴郁的孩子，天空的灰白脸色逐渐沉下来，被沉重的灰黑取代。</a:t>
            </a:r>
            <a:endParaRPr lang="zh-CN" altLang="en-US" sz="240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40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    我的心情就像这天气般阴沉烦闷，如坐针毡，也无心听讲。</a:t>
            </a:r>
            <a:endParaRPr lang="zh-CN" altLang="en-US" sz="240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2223</Words>
  <Application>WPS 演示</Application>
  <PresentationFormat>宽屏</PresentationFormat>
  <Paragraphs>98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叶根友毛笔行书2.0版</vt:lpstr>
      <vt:lpstr>黑体</vt:lpstr>
      <vt:lpstr>+中文正文</vt:lpstr>
      <vt:lpstr>微软雅黑</vt:lpstr>
      <vt:lpstr>Calibri Light</vt:lpstr>
      <vt:lpstr>Calibri</vt:lpstr>
      <vt:lpstr>Segoe Print</vt:lpstr>
      <vt:lpstr>Office 主题</vt:lpstr>
      <vt:lpstr>半命题作文</vt:lpstr>
      <vt:lpstr>如何写好半命题作文？</vt:lpstr>
      <vt:lpstr>二、补充题目</vt:lpstr>
      <vt:lpstr>三、由题目确定中心</vt:lpstr>
      <vt:lpstr>PowerPoint 演示文稿</vt:lpstr>
      <vt:lpstr>PowerPoint 演示文稿</vt:lpstr>
      <vt:lpstr>PowerPoint 演示文稿</vt:lpstr>
      <vt:lpstr>PowerPoint 演示文稿</vt:lpstr>
      <vt:lpstr>走上领奖台的那一刻 </vt:lpstr>
      <vt:lpstr>PowerPoint 演示文稿</vt:lpstr>
      <vt:lpstr>         当念到我的名字时，我的眼皮决堤了，泪水喷涌而出。老师第三次念到我的名字，并说：“考完试后，第一件事就是面对，你连第一道坎都过不去吗？”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25</cp:revision>
  <dcterms:created xsi:type="dcterms:W3CDTF">2017-04-12T10:35:00Z</dcterms:created>
  <dcterms:modified xsi:type="dcterms:W3CDTF">2017-04-13T13:28:21Z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2052-10.1.0.6382</vt:lpwstr>
  </property>
</Properties>
</file>