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tags" Target="tags/tag1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FE97FE-E2DC-4D91-BCED-24473D78D587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00DAA-5C2E-4544-B305-DCF5364C1C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373103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766778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024285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268154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785938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694817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0973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136562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993597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626751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70511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731961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116714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53834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714930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482164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713681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687692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178106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765574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84046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6010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84954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48278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7929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942412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400957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A7470-2B76-4A43-9772-A71B3B36D21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5876665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01040095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7B74B1C9-8D12-45BC-8D49-D23A24D43601}"/>
              </a:ext>
            </a:extLst>
          </p:cNvPr>
          <p:cNvPicPr>
            <a:picLocks noChangeAspect="1"/>
          </p:cNvPicPr>
          <p:nvPr/>
        </p:nvPicPr>
        <p:blipFill>
          <a:blip r:embed="rId1"/>
          <a:srcRect t="69370"/>
          <a:stretch>
            <a:fillRect/>
          </a:stretch>
        </p:blipFill>
        <p:spPr>
          <a:xfrm>
            <a:off x="0" y="5157417"/>
            <a:ext cx="5141394" cy="231651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E313FC4-2561-4016-B51D-FA81CE77AB11}"/>
              </a:ext>
            </a:extLst>
          </p:cNvPr>
          <p:cNvPicPr>
            <a:picLocks noChangeAspect="1"/>
          </p:cNvPicPr>
          <p:nvPr/>
        </p:nvPicPr>
        <p:blipFill>
          <a:blip r:embed="rId1"/>
          <a:srcRect l="22368" t="69370"/>
          <a:stretch>
            <a:fillRect/>
          </a:stretch>
        </p:blipFill>
        <p:spPr>
          <a:xfrm flipH="1">
            <a:off x="5141394" y="5157417"/>
            <a:ext cx="3991376" cy="231651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37380"/>
            <a:ext cx="3045478" cy="31848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49585"/>
          <a:stretch>
            <a:fillRect/>
          </a:stretch>
        </p:blipFill>
        <p:spPr>
          <a:xfrm flipH="1">
            <a:off x="7779400" y="1"/>
            <a:ext cx="1364601" cy="6858000"/>
          </a:xfrm>
          <a:prstGeom prst="rect">
            <a:avLst/>
          </a:prstGeom>
        </p:spPr>
      </p:pic>
      <p:sp>
        <p:nvSpPr>
          <p:cNvPr id="17" name="六边形 16"/>
          <p:cNvSpPr/>
          <p:nvPr userDrawn="1"/>
        </p:nvSpPr>
        <p:spPr>
          <a:xfrm>
            <a:off x="3142298" y="452195"/>
            <a:ext cx="3150926" cy="702832"/>
          </a:xfrm>
          <a:prstGeom prst="hexagon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9885739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01040095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0104009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="" xmlns:p14="http://schemas.microsoft.com/office/powerpoint/2010/main" val="2379586376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3.xml" /><Relationship Id="rId4" Type="http://schemas.openxmlformats.org/officeDocument/2006/relationships/tags" Target="../tags/tag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5.xml" /><Relationship Id="rId3" Type="http://schemas.openxmlformats.org/officeDocument/2006/relationships/tags" Target="../tags/tag5.xml" /><Relationship Id="rId4" Type="http://schemas.openxmlformats.org/officeDocument/2006/relationships/tags" Target="../tags/tag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6.xml" /><Relationship Id="rId3" Type="http://schemas.openxmlformats.org/officeDocument/2006/relationships/tags" Target="../tags/tag7.xml" /><Relationship Id="rId4" Type="http://schemas.openxmlformats.org/officeDocument/2006/relationships/tags" Target="../tags/tag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notesSlide" Target="../notesSlides/notesSlide2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8.xml" /><Relationship Id="rId3" Type="http://schemas.openxmlformats.org/officeDocument/2006/relationships/tags" Target="../tags/tag9.xml" /><Relationship Id="rId4" Type="http://schemas.openxmlformats.org/officeDocument/2006/relationships/image" Target="../media/image6.png" /><Relationship Id="rId5" Type="http://schemas.openxmlformats.org/officeDocument/2006/relationships/tags" Target="../tags/tag1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.xml" /><Relationship Id="rId4" Type="http://schemas.openxmlformats.org/officeDocument/2006/relationships/tags" Target="../tags/tag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 1"/>
          <p:cNvSpPr txBox="1">
            <a:spLocks noChangeArrowheads="1"/>
          </p:cNvSpPr>
          <p:nvPr/>
        </p:nvSpPr>
        <p:spPr bwMode="auto">
          <a:xfrm>
            <a:off x="1402557" y="2145155"/>
            <a:ext cx="6423025" cy="1037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9pPr>
          </a:lstStyle>
          <a:p>
            <a:pPr algn="ctr" eaLnBrk="1" hangingPunct="1">
              <a:buFont typeface="Arial"/>
              <a:buNone/>
            </a:pPr>
            <a:r>
              <a:rPr lang="zh-CN" altLang="en-US" sz="4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综合性学习 天下国家</a:t>
            </a:r>
          </a:p>
        </p:txBody>
      </p:sp>
      <p:pic>
        <p:nvPicPr>
          <p:cNvPr id="6147" name="图片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9839" y="7268634"/>
            <a:ext cx="1184275" cy="503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图片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9839" y="-859366"/>
            <a:ext cx="1184275" cy="503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856163" y="1875164"/>
            <a:ext cx="4101054" cy="361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塞下曲六首（其一）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李白</a:t>
            </a:r>
            <a:endParaRPr lang="zh-CN" altLang="en-US" sz="22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五月天山雪，无花只有寒。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笛中闻折柳，春色未曾看。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晓战随金鼓，宵眠抱玉鞍。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愿将腰下剑，直为斩楼兰。	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27938" y="330529"/>
            <a:ext cx="3148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唐代爱国诗歌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/>
        </p:nvSpPr>
        <p:spPr>
          <a:xfrm>
            <a:off x="798869" y="2151978"/>
            <a:ext cx="7762875" cy="3728868"/>
          </a:xfrm>
          <a:prstGeom prst="roundRect">
            <a:avLst/>
          </a:prstGeom>
          <a:pattFill prst="dkDnDiag">
            <a:fgClr>
              <a:srgbClr val="EEEEEE"/>
            </a:fgClr>
            <a:bgClr>
              <a:srgbClr val="F9F9F9"/>
            </a:bgClr>
          </a:patt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16391" name="矩形 3"/>
          <p:cNvSpPr>
            <a:spLocks noChangeArrowheads="1"/>
          </p:cNvSpPr>
          <p:nvPr/>
        </p:nvSpPr>
        <p:spPr bwMode="auto">
          <a:xfrm>
            <a:off x="798869" y="2282763"/>
            <a:ext cx="7686675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组诗当作于玄宗天宝二载（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743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年）。此前一年李白初入长安，此时供奉翰林，胸中正怀有建功立业的政治抱负。 </a:t>
            </a:r>
          </a:p>
          <a:p>
            <a:pPr>
              <a:lnSpc>
                <a:spcPct val="150000"/>
              </a:lnSpc>
            </a:pP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第三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句写的是士卒的生活场景，他们守边备战，人人奋勇，连睡觉都抱着马鞍。</a:t>
            </a:r>
          </a:p>
          <a:p>
            <a:pPr>
              <a:lnSpc>
                <a:spcPct val="150000"/>
              </a:lnSpc>
            </a:pP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第四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句表现诗人甘愿赴身疆场，为国杀敌的雄心壮志。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27938" y="330529"/>
            <a:ext cx="3148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唐代爱国诗歌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274246" y="1084443"/>
            <a:ext cx="6533367" cy="405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满江红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岳飞</a:t>
            </a:r>
            <a:endParaRPr lang="en-US" altLang="zh-CN" sz="1050" b="1"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endParaRPr lang="zh-CN" altLang="en-US" sz="10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000" b="1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怒发冲冠，凭阑处，潇潇雨歇。抬望眼、仰天长啸，壮怀激烈。三十功名尘与土，八千里路云和月。莫等闲，白了少年头，空悲切。</a:t>
            </a:r>
          </a:p>
          <a:p>
            <a:pPr eaLnBrk="1" hangingPunct="1">
              <a:lnSpc>
                <a:spcPct val="130000"/>
              </a:lnSpc>
              <a:defRPr/>
            </a:pPr>
            <a:endParaRPr lang="zh-CN" altLang="en-US" sz="20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靖康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耻，犹未雪；臣子恨，何时灭。驾长车，踏破贺兰山缺。壮志饥餐胡虏肉，笑谈渴饮匈奴血。待从头、收拾旧山河，朝天阙。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27938" y="330529"/>
            <a:ext cx="3148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宋代爱国诗词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/>
        </p:nvSpPr>
        <p:spPr>
          <a:xfrm>
            <a:off x="1273996" y="1938632"/>
            <a:ext cx="6977009" cy="3872753"/>
          </a:xfrm>
          <a:prstGeom prst="roundRect">
            <a:avLst/>
          </a:prstGeom>
          <a:pattFill prst="dkDnDiag">
            <a:fgClr>
              <a:srgbClr val="EEEEEE"/>
            </a:fgClr>
            <a:bgClr>
              <a:srgbClr val="F9F9F9"/>
            </a:bgClr>
          </a:patt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18439" name="矩形 3"/>
          <p:cNvSpPr>
            <a:spLocks noChangeArrowheads="1"/>
          </p:cNvSpPr>
          <p:nvPr/>
        </p:nvSpPr>
        <p:spPr bwMode="auto">
          <a:xfrm>
            <a:off x="1626552" y="2024500"/>
            <a:ext cx="662445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   每次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读到岳飞的诗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，我们都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可以感受到他的精忠报国，豪气万丈。他是南宋抗金名将，中国历史上的民族英雄。诗人岳飞在这首诗中表现了抗金救国的坚定意志和必胜信念，体现了大无畏的英雄气概，洋溢着爱国主义的激情。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27938" y="330529"/>
            <a:ext cx="3148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宋代爱国诗词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854428" y="1839868"/>
            <a:ext cx="4408520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十一月四日风雨大作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陆游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僵卧孤村不自哀，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尚思为国戍轮台。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夜阑卧听风吹雨，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铁马冰河入梦来。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27938" y="330529"/>
            <a:ext cx="3148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宋代爱国诗词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/>
        </p:nvSpPr>
        <p:spPr>
          <a:xfrm>
            <a:off x="1207769" y="1700963"/>
            <a:ext cx="6956426" cy="4875284"/>
          </a:xfrm>
          <a:prstGeom prst="roundRect">
            <a:avLst/>
          </a:prstGeom>
          <a:pattFill prst="dkDnDiag">
            <a:fgClr>
              <a:srgbClr val="EEEEEE"/>
            </a:fgClr>
            <a:bgClr>
              <a:srgbClr val="F9F9F9"/>
            </a:bgClr>
          </a:patt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20488" name="矩形 3"/>
          <p:cNvSpPr>
            <a:spLocks noChangeArrowheads="1"/>
          </p:cNvSpPr>
          <p:nvPr/>
        </p:nvSpPr>
        <p:spPr bwMode="auto">
          <a:xfrm>
            <a:off x="1360171" y="1727485"/>
            <a:ext cx="6804025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诗人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年事已高，又一身病痛，孤独地躺在荒凉的乡村里，自然会想起很多往事。人生百年，匆匆而过，回首往事，虽如过眼云烟，但也不免感慨颇多。幼年时的理想，青年时的挫折，中年时的抱负，老年时的失意等等，难免纠缠着诗人的思绪，一幕幕活跃在诗人的眼前。眼下国家飘零，山河破碎，自己又年迈多病，只能带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着“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卧听风吹雨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”的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无奈进入梦乡，在梦中实现一身戎装，骑着战马，跨越北国冰封的河流，同敌人在疆场厮杀，收复失落的山河。这是怎样的一个梦啊！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27938" y="330529"/>
            <a:ext cx="3148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宋代爱国诗词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115272" y="1866777"/>
            <a:ext cx="3145678" cy="337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石灰吟</a:t>
            </a:r>
          </a:p>
          <a:p>
            <a:pPr algn="ctr">
              <a:lnSpc>
                <a:spcPct val="130000"/>
              </a:lnSpc>
              <a:defRPr/>
            </a:pP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明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谦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千锤万击出深山，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烈火焚烧若等闲。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粉身碎骨浑不怕，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要留清白在人间。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27938" y="330529"/>
            <a:ext cx="3148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明清爱国诗歌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473075" y="1809751"/>
            <a:ext cx="8229600" cy="583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ts val="1200"/>
              </a:spcBef>
            </a:pPr>
            <a:endParaRPr lang="en-US" altLang="zh-CN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9173" y="1618772"/>
            <a:ext cx="6897404" cy="4834280"/>
          </a:xfrm>
          <a:prstGeom prst="roundRect">
            <a:avLst/>
          </a:prstGeom>
          <a:pattFill prst="dkDnDiag">
            <a:fgClr>
              <a:srgbClr val="EEEEEE"/>
            </a:fgClr>
            <a:bgClr>
              <a:srgbClr val="F9F9F9"/>
            </a:bgClr>
          </a:patt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22533" name="矩形 3"/>
          <p:cNvSpPr>
            <a:spLocks noChangeArrowheads="1"/>
          </p:cNvSpPr>
          <p:nvPr/>
        </p:nvSpPr>
        <p:spPr bwMode="auto">
          <a:xfrm>
            <a:off x="1260270" y="1618773"/>
            <a:ext cx="6734175" cy="361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首诗是一首托物言志的诗，前两句就以石灰的特征说人。“若等闲”三个字抒发了作者在困难面前的大无畏精神。末句表现了“留取丹心照汗青”的高风亮节，作者用这数十字，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深刻地反映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了忠心报国的高尚品质，为人们树立起一个榜样。</a:t>
            </a:r>
          </a:p>
          <a:p>
            <a:pPr>
              <a:lnSpc>
                <a:spcPct val="130000"/>
              </a:lnSpc>
            </a:pP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当我第一次读起这首诗时，心中热血澎湃，我被这种豪迈气概所深深吸引。读完时，我心中感受到的是无所畏惧的精神和豪迈不已的气概。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27938" y="330529"/>
            <a:ext cx="3148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明清爱国诗歌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473075" y="1809751"/>
            <a:ext cx="8229600" cy="583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ts val="1200"/>
              </a:spcBef>
            </a:pPr>
            <a:endParaRPr lang="en-US" altLang="zh-CN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36252" y="1498302"/>
            <a:ext cx="3531870" cy="3773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已亥杂诗</a:t>
            </a:r>
          </a:p>
          <a:p>
            <a:pPr algn="ctr">
              <a:lnSpc>
                <a:spcPct val="130000"/>
              </a:lnSpc>
              <a:defRPr/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清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龚自珍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浩荡离愁白日斜，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吟鞭东指即天涯。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落红不是无情物，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化作春泥更护花。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27938" y="330529"/>
            <a:ext cx="3148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明清爱国诗歌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/>
        </p:nvSpPr>
        <p:spPr>
          <a:xfrm>
            <a:off x="1154092" y="1850902"/>
            <a:ext cx="7053992" cy="4187724"/>
          </a:xfrm>
          <a:prstGeom prst="roundRect">
            <a:avLst/>
          </a:prstGeom>
          <a:pattFill prst="dkDnDiag">
            <a:fgClr>
              <a:srgbClr val="EEEEEE"/>
            </a:fgClr>
            <a:bgClr>
              <a:srgbClr val="F9F9F9"/>
            </a:bgClr>
          </a:patt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24583" name="矩形 3"/>
          <p:cNvSpPr>
            <a:spLocks noChangeArrowheads="1"/>
          </p:cNvSpPr>
          <p:nvPr/>
        </p:nvSpPr>
        <p:spPr bwMode="auto">
          <a:xfrm>
            <a:off x="1327132" y="1850902"/>
            <a:ext cx="6715125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可以想象，诗人龚自珍生活的时代正当清政府腐败衰落的时期，阶级矛盾和民族矛盾日益尖锐，百姓疾苦，官场上无一正直的官员。这时，爱国诗人龚自珍熬不住了，他饱含着忧愤之情勇猛地向封建“末世”开战，揭露黑暗，抨击时弊，倡言改革的风气，这多么令人振奋啊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!</a:t>
            </a:r>
            <a:endParaRPr lang="zh-CN" altLang="en-US" sz="2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27938" y="330529"/>
            <a:ext cx="3148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明清爱国诗歌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1040687" y="2035264"/>
            <a:ext cx="7241729" cy="278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14350" indent="-514350" eaLnBrk="1" hangingPunct="1">
              <a:lnSpc>
                <a:spcPct val="110000"/>
              </a:lnSpc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理解“天下国家”的含义，懂得个人与国家的命运是息息相关的。</a:t>
            </a:r>
            <a:endParaRPr lang="en-US" altLang="zh-CN" sz="2500" b="1">
              <a:latin typeface="楷体" pitchFamily="49" charset="-122"/>
              <a:ea typeface="楷体" pitchFamily="49" charset="-122"/>
            </a:endParaRPr>
          </a:p>
          <a:p>
            <a:pPr marL="514350" indent="-514350" eaLnBrk="1" hangingPunct="1">
              <a:lnSpc>
                <a:spcPct val="110000"/>
              </a:lnSpc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在参与诗歌朗诵会的过程中，积累知识，激发心志，陶冶情操。</a:t>
            </a:r>
            <a:endParaRPr lang="en-US" altLang="zh-CN" sz="2500" b="1">
              <a:latin typeface="楷体" pitchFamily="49" charset="-122"/>
              <a:ea typeface="楷体" pitchFamily="49" charset="-122"/>
            </a:endParaRPr>
          </a:p>
          <a:p>
            <a:pPr marL="514350" indent="-514350" eaLnBrk="1" hangingPunct="1">
              <a:lnSpc>
                <a:spcPct val="110000"/>
              </a:lnSpc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按照主题要求，用正确的方法检索、搜集资料，并与同学分享自己搜集到的资料。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82607" y="330529"/>
            <a:ext cx="2086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目标导航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936838" y="1085359"/>
            <a:ext cx="4389121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我爱这土地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艾青</a:t>
            </a:r>
            <a:endParaRPr lang="en-US" altLang="zh-CN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假如我是一只鸟，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我也应该用嘶哑的喉咙歌唱：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这被暴风雨所打击着的土地，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这永远汹涌着我们的悲愤的河流，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这无止息地吹刮着的激怒的风，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和那来自林间的无比温柔的黎明</a:t>
            </a:r>
            <a:r>
              <a:rPr lang="en-US" altLang="zh-CN" b="1">
                <a:latin typeface="楷体" pitchFamily="49" charset="-122"/>
                <a:ea typeface="楷体" pitchFamily="49" charset="-122"/>
              </a:rPr>
              <a:t>……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然后我死了，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连羽毛也腐烂在土地里面。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为什么我的眼里常含泪水？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因为我对这土地爱得深沉</a:t>
            </a:r>
            <a:r>
              <a:rPr lang="en-US" altLang="zh-CN" b="1">
                <a:latin typeface="楷体" pitchFamily="49" charset="-122"/>
                <a:ea typeface="楷体" pitchFamily="49" charset="-122"/>
              </a:rPr>
              <a:t>…… </a:t>
            </a:r>
          </a:p>
        </p:txBody>
      </p:sp>
      <p:sp>
        <p:nvSpPr>
          <p:cNvPr id="11" name="六边形 10"/>
          <p:cNvSpPr/>
          <p:nvPr/>
        </p:nvSpPr>
        <p:spPr>
          <a:xfrm>
            <a:off x="2936838" y="452195"/>
            <a:ext cx="3614569" cy="702832"/>
          </a:xfrm>
          <a:prstGeom prst="hexagon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58504" y="330529"/>
            <a:ext cx="3570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近现代爱国诗歌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/>
        </p:nvSpPr>
        <p:spPr>
          <a:xfrm>
            <a:off x="1323912" y="1889334"/>
            <a:ext cx="6696075" cy="4449057"/>
          </a:xfrm>
          <a:prstGeom prst="roundRect">
            <a:avLst/>
          </a:prstGeom>
          <a:pattFill prst="dkDnDiag">
            <a:fgClr>
              <a:srgbClr val="EEEEEE"/>
            </a:fgClr>
            <a:bgClr>
              <a:srgbClr val="F9F9F9"/>
            </a:bgClr>
          </a:patt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26631" name="矩形 3"/>
          <p:cNvSpPr>
            <a:spLocks noChangeArrowheads="1"/>
          </p:cNvSpPr>
          <p:nvPr/>
        </p:nvSpPr>
        <p:spPr bwMode="auto">
          <a:xfrm>
            <a:off x="1603960" y="2023107"/>
            <a:ext cx="6362419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诗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的首句集中表现了作者对土地的一片赤诚之爱。全诗表现出一种“忧郁”、强烈的抒情色彩。这种“忧郁”是对灾难深重的祖国爱得深沉的内在感情的自然流露。</a:t>
            </a: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土地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是诗篇中寄情和倾诉的对象。同时借“鸟”这个形象，表达了自己与土地生死相依、忠贞不渝的强烈情感。全诗表达了作者一种刻骨铭心、至死不渝的最伟大、最深沉的爱国主义感情。 </a:t>
            </a:r>
          </a:p>
        </p:txBody>
      </p:sp>
      <p:sp>
        <p:nvSpPr>
          <p:cNvPr id="7" name="六边形 6"/>
          <p:cNvSpPr/>
          <p:nvPr/>
        </p:nvSpPr>
        <p:spPr>
          <a:xfrm>
            <a:off x="2936838" y="452195"/>
            <a:ext cx="3614569" cy="702832"/>
          </a:xfrm>
          <a:prstGeom prst="hexagon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58504" y="330529"/>
            <a:ext cx="3570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近现代爱国诗歌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104406" y="1772888"/>
            <a:ext cx="7018172" cy="337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沁园春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雪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毛泽东</a:t>
            </a:r>
            <a:endParaRPr lang="zh-CN" altLang="en-US" sz="20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北国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风光，千里冰封，万里雪飘。望长城内外，惟余莽莽；大河上下，顿失滔滔。山舞银蛇，原驰蜡象，欲与天公试比高。须晴日，看红装素裹，分外妖娆。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江山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如此多娇，引无数英雄竞折腰。惜秦皇汉武，略输文采；唐宗宋祖，稍逊风骚。一代天骄，成吉思汗，只识弯弓射大雕。俱往矣，数风流人物，还看今朝。</a:t>
            </a:r>
          </a:p>
        </p:txBody>
      </p:sp>
      <p:sp>
        <p:nvSpPr>
          <p:cNvPr id="11" name="六边形 10"/>
          <p:cNvSpPr/>
          <p:nvPr/>
        </p:nvSpPr>
        <p:spPr>
          <a:xfrm>
            <a:off x="2936838" y="452195"/>
            <a:ext cx="3614569" cy="702832"/>
          </a:xfrm>
          <a:prstGeom prst="hexagon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58504" y="330529"/>
            <a:ext cx="3570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近现代爱国诗歌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5" name="Text Box 2"/>
          <p:cNvSpPr txBox="1">
            <a:spLocks noChangeArrowheads="1"/>
          </p:cNvSpPr>
          <p:nvPr/>
        </p:nvSpPr>
        <p:spPr bwMode="auto">
          <a:xfrm>
            <a:off x="473075" y="1809751"/>
            <a:ext cx="8229600" cy="583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ts val="1200"/>
              </a:spcBef>
            </a:pPr>
            <a:endParaRPr lang="en-US" altLang="zh-CN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99248" y="1809751"/>
            <a:ext cx="8003427" cy="4429684"/>
          </a:xfrm>
          <a:prstGeom prst="roundRect">
            <a:avLst/>
          </a:prstGeom>
          <a:pattFill prst="dkDnDiag">
            <a:fgClr>
              <a:srgbClr val="EEEEEE"/>
            </a:fgClr>
            <a:bgClr>
              <a:srgbClr val="F9F9F9"/>
            </a:bgClr>
          </a:patt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28680" name="矩形 3"/>
          <p:cNvSpPr>
            <a:spLocks noChangeArrowheads="1"/>
          </p:cNvSpPr>
          <p:nvPr/>
        </p:nvSpPr>
        <p:spPr bwMode="auto">
          <a:xfrm>
            <a:off x="963854" y="1747046"/>
            <a:ext cx="756053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读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了这首诗，我觉得好像与那些古时的英雄进行了一次生动的谈话。我仿佛和秦始皇一同称霸中华；和汉武帝一起“罢黜百家，独尊儒术”，建立太学；和唐太宗一同开创贞观之治；和宋太祖一同杯酒释兵权；和铁木真一起跨上骏马，在草原上尽情奔跑，“弯弓射大雕”，那是一份怎样的豪迈与痛快！但是毛主席却以为他们已跟不上时代，祖国现在更是人才辈出。都是因为我们祖国的强大啊！祖国的壮丽河山，繁荣昌盛。这让我想起</a:t>
            </a:r>
            <a:r>
              <a:rPr lang="en-US" altLang="zh-CN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战狼</a:t>
            </a:r>
            <a:r>
              <a:rPr lang="en-US" altLang="zh-CN" b="1">
                <a:latin typeface="楷体" pitchFamily="49" charset="-122"/>
                <a:ea typeface="楷体" pitchFamily="49" charset="-122"/>
              </a:rPr>
              <a:t>2》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中的一句话：“永远不要忘记，你的背后有一个强大的祖国！”所以，为之自豪，为之感动！  </a:t>
            </a:r>
          </a:p>
        </p:txBody>
      </p:sp>
      <p:sp>
        <p:nvSpPr>
          <p:cNvPr id="7" name="六边形 6"/>
          <p:cNvSpPr/>
          <p:nvPr/>
        </p:nvSpPr>
        <p:spPr>
          <a:xfrm>
            <a:off x="2936838" y="452195"/>
            <a:ext cx="3614569" cy="702832"/>
          </a:xfrm>
          <a:prstGeom prst="hexagon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58504" y="330529"/>
            <a:ext cx="3570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近现代爱国诗歌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 txBox="1"/>
          <p:nvPr>
            <p:custDataLst>
              <p:tags r:id="rId3"/>
            </p:custDataLst>
          </p:nvPr>
        </p:nvSpPr>
        <p:spPr bwMode="auto">
          <a:xfrm>
            <a:off x="1645921" y="1635313"/>
            <a:ext cx="6121400" cy="2603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8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5400" smtClean="0">
                <a:latin typeface="楷体" pitchFamily="49" charset="-122"/>
                <a:ea typeface="楷体" pitchFamily="49" charset="-122"/>
              </a:rPr>
              <a:t>爱国</a:t>
            </a:r>
            <a:r>
              <a:rPr lang="zh-CN" altLang="zh-CN" sz="5400" smtClean="0">
                <a:latin typeface="楷体" pitchFamily="49" charset="-122"/>
                <a:ea typeface="楷体" pitchFamily="49" charset="-122"/>
              </a:rPr>
              <a:t>诗词</a:t>
            </a:r>
            <a:br>
              <a:rPr lang="zh-CN" altLang="zh-CN" sz="540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5400" smtClean="0">
                <a:latin typeface="楷体" pitchFamily="49" charset="-122"/>
                <a:ea typeface="楷体" pitchFamily="49" charset="-122"/>
              </a:rPr>
              <a:t>我来写</a:t>
            </a:r>
            <a:endParaRPr lang="en-US" altLang="zh-CN" sz="5400" smtClean="0"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标题 3"/>
          <p:cNvSpPr>
            <a:spLocks noGrp="1" noChangeArrowheads="1"/>
          </p:cNvSpPr>
          <p:nvPr>
            <p:ph type="title" idx="4294967295"/>
            <p:custDataLst>
              <p:tags r:id="rId3"/>
            </p:custDataLst>
          </p:nvPr>
        </p:nvSpPr>
        <p:spPr bwMode="auto">
          <a:xfrm>
            <a:off x="2568617" y="669216"/>
            <a:ext cx="4949825" cy="59754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>
              <a:lnSpc>
                <a:spcPct val="130000"/>
              </a:lnSpc>
            </a:pP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我是穿透厚厚云层的阳光</a:t>
            </a:r>
            <a:br>
              <a:rPr lang="zh-CN" altLang="zh-CN" sz="2400" smtClean="0">
                <a:latin typeface="楷体" pitchFamily="49" charset="-122"/>
                <a:ea typeface="楷体" pitchFamily="49" charset="-122"/>
              </a:rPr>
            </a:b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数百年来照耀着大陆神州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;</a:t>
            </a:r>
            <a:br>
              <a:rPr lang="en-US" altLang="zh-CN" sz="2400" smtClean="0">
                <a:latin typeface="楷体" pitchFamily="49" charset="-122"/>
                <a:ea typeface="楷体" pitchFamily="49" charset="-122"/>
              </a:rPr>
            </a:b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我是蒙蒙的细雨，</a:t>
            </a:r>
            <a:br>
              <a:rPr lang="zh-CN" altLang="zh-CN" sz="2400" smtClean="0">
                <a:latin typeface="楷体" pitchFamily="49" charset="-122"/>
                <a:ea typeface="楷体" pitchFamily="49" charset="-122"/>
              </a:rPr>
            </a:b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滋润历史长河中奄奄一息的你；</a:t>
            </a:r>
            <a:br>
              <a:rPr lang="zh-CN" altLang="zh-CN" sz="2400" smtClean="0">
                <a:latin typeface="楷体" pitchFamily="49" charset="-122"/>
                <a:ea typeface="楷体" pitchFamily="49" charset="-122"/>
              </a:rPr>
            </a:b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我是穿石的水滴；</a:t>
            </a:r>
            <a:br>
              <a:rPr lang="zh-CN" altLang="zh-CN" sz="2400" smtClean="0">
                <a:latin typeface="楷体" pitchFamily="49" charset="-122"/>
                <a:ea typeface="楷体" pitchFamily="49" charset="-122"/>
              </a:rPr>
            </a:b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是苦难撒尽后的甘甜；</a:t>
            </a:r>
            <a:br>
              <a:rPr lang="zh-CN" altLang="zh-CN" sz="2400" smtClean="0">
                <a:latin typeface="楷体" pitchFamily="49" charset="-122"/>
                <a:ea typeface="楷体" pitchFamily="49" charset="-122"/>
              </a:rPr>
            </a:b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是迸发火花的打火石；</a:t>
            </a:r>
            <a:br>
              <a:rPr lang="zh-CN" altLang="zh-CN" sz="2400" smtClean="0">
                <a:latin typeface="楷体" pitchFamily="49" charset="-122"/>
                <a:ea typeface="楷体" pitchFamily="49" charset="-122"/>
              </a:rPr>
            </a:b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将星星之火在你的心头燃烧</a:t>
            </a:r>
            <a:br>
              <a:rPr lang="zh-CN" altLang="zh-CN" sz="2400" smtClean="0">
                <a:latin typeface="楷体" pitchFamily="49" charset="-122"/>
                <a:ea typeface="楷体" pitchFamily="49" charset="-122"/>
              </a:rPr>
            </a:b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——祖国啊！</a:t>
            </a:r>
            <a:endParaRPr lang="zh-CN" altLang="en-US" sz="2400" smtClean="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标题 3"/>
          <p:cNvSpPr>
            <a:spLocks noGrp="1" noChangeArrowheads="1"/>
          </p:cNvSpPr>
          <p:nvPr>
            <p:ph type="title" idx="4294967295"/>
            <p:custDataLst>
              <p:tags r:id="rId3"/>
            </p:custDataLst>
          </p:nvPr>
        </p:nvSpPr>
        <p:spPr bwMode="auto">
          <a:xfrm>
            <a:off x="1303426" y="1185580"/>
            <a:ext cx="6778625" cy="49800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>
              <a:lnSpc>
                <a:spcPct val="130000"/>
              </a:lnSpc>
            </a:pPr>
            <a:r>
              <a:rPr lang="zh-CN" altLang="en-US" sz="2200" smtClean="0">
                <a:latin typeface="楷体" pitchFamily="49" charset="-122"/>
                <a:ea typeface="楷体" pitchFamily="49" charset="-122"/>
              </a:rPr>
              <a:t>                    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满江红</a:t>
            </a:r>
            <a:r>
              <a:rPr lang="zh-CN" altLang="en-US" sz="2200" smtClean="0">
                <a:latin typeface="楷体" pitchFamily="49" charset="-122"/>
                <a:ea typeface="楷体" pitchFamily="49" charset="-122"/>
              </a:rPr>
              <a:t>     </a:t>
            </a:r>
            <a:br>
              <a:rPr lang="en-US" altLang="zh-CN" sz="220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200" smtClean="0">
                <a:latin typeface="楷体" pitchFamily="49" charset="-122"/>
                <a:ea typeface="楷体" pitchFamily="49" charset="-122"/>
              </a:rPr>
              <a:t>                                      </a:t>
            </a:r>
            <a:br>
              <a:rPr lang="zh-CN" altLang="en-US" sz="220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200" smtClean="0">
                <a:latin typeface="楷体" pitchFamily="49" charset="-122"/>
                <a:ea typeface="楷体" pitchFamily="49" charset="-122"/>
              </a:rPr>
              <a:t>    碧天金地，花枝间，对酒当歌。三巡酒，仰天高歌，气宇轩昂。一生倜傥浮华性，一世浪行醉天涯。勿征伐，留得命于家，心之所向。</a:t>
            </a:r>
            <a:br>
              <a:rPr lang="zh-CN" altLang="en-US" sz="220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200" smtClean="0">
                <a:latin typeface="楷体" pitchFamily="49" charset="-122"/>
                <a:ea typeface="楷体" pitchFamily="49" charset="-122"/>
              </a:rPr>
              <a:t>    今生事，今生断，不为国，枉为人。率弓骑，踏遍胡人金山。安家设宴迎靖康，整兵顿马复家国。余梦初，率举国子民，共饮天下！</a:t>
            </a:r>
            <a:endParaRPr lang="zh-CN" altLang="en-US" sz="2200" smtClean="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93385997"/>
              </p:ext>
            </p:extLst>
          </p:nvPr>
        </p:nvGraphicFramePr>
        <p:xfrm>
          <a:off x="505098" y="1241380"/>
          <a:ext cx="7613469" cy="59121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4069">
                  <a:extLst>
                    <a:ext uri="{9D8B030D-6E8A-4147-A177-3AD203B41FA5}">
                      <a16:colId xmlns="" xmlns:a16="http://schemas.microsoft.com/office/drawing/2014/main" val="418555349"/>
                    </a:ext>
                  </a:extLst>
                </a:gridCol>
                <a:gridCol w="1419614">
                  <a:extLst>
                    <a:ext uri="{9D8B030D-6E8A-4147-A177-3AD203B41FA5}">
                      <a16:colId xmlns="" xmlns:a16="http://schemas.microsoft.com/office/drawing/2014/main" val="1126953237"/>
                    </a:ext>
                  </a:extLst>
                </a:gridCol>
                <a:gridCol w="3254758">
                  <a:extLst>
                    <a:ext uri="{9D8B030D-6E8A-4147-A177-3AD203B41FA5}">
                      <a16:colId xmlns="" xmlns:a16="http://schemas.microsoft.com/office/drawing/2014/main" val="3781191319"/>
                    </a:ext>
                  </a:extLst>
                </a:gridCol>
                <a:gridCol w="1243103">
                  <a:extLst>
                    <a:ext uri="{9D8B030D-6E8A-4147-A177-3AD203B41FA5}">
                      <a16:colId xmlns="" xmlns:a16="http://schemas.microsoft.com/office/drawing/2014/main" val="3302077248"/>
                    </a:ext>
                  </a:extLst>
                </a:gridCol>
                <a:gridCol w="711925">
                  <a:extLst>
                    <a:ext uri="{9D8B030D-6E8A-4147-A177-3AD203B41FA5}">
                      <a16:colId xmlns="" xmlns:a16="http://schemas.microsoft.com/office/drawing/2014/main" val="3260689547"/>
                    </a:ext>
                  </a:extLst>
                </a:gridCol>
              </a:tblGrid>
              <a:tr h="544576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smtClean="0">
                          <a:latin typeface="+mn-ea"/>
                          <a:ea typeface="+mn-ea"/>
                        </a:rPr>
                        <a:t>时代</a:t>
                      </a: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smtClean="0">
                          <a:latin typeface="+mn-ea"/>
                          <a:ea typeface="+mn-ea"/>
                        </a:rPr>
                        <a:t>代表诗作</a:t>
                      </a:r>
                      <a:r>
                        <a:rPr lang="en-US" altLang="zh-CN" sz="2100" b="1" smtClean="0">
                          <a:latin typeface="+mn-ea"/>
                          <a:ea typeface="+mn-ea"/>
                        </a:rPr>
                        <a:t>《</a:t>
                      </a:r>
                      <a:r>
                        <a:rPr lang="zh-CN" altLang="en-US" sz="2100" b="1" smtClean="0">
                          <a:latin typeface="+mn-ea"/>
                          <a:ea typeface="+mn-ea"/>
                        </a:rPr>
                        <a:t>最喜爱诗句</a:t>
                      </a:r>
                      <a:r>
                        <a:rPr lang="en-US" altLang="zh-CN" sz="2100" b="1" smtClean="0">
                          <a:latin typeface="+mn-ea"/>
                          <a:ea typeface="+mn-ea"/>
                        </a:rPr>
                        <a:t>》</a:t>
                      </a: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smtClean="0">
                          <a:latin typeface="+mn-ea"/>
                          <a:ea typeface="+mn-ea"/>
                        </a:rPr>
                        <a:t>具体内容</a:t>
                      </a: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smtClean="0">
                          <a:latin typeface="+mn-ea"/>
                          <a:ea typeface="+mn-ea"/>
                        </a:rPr>
                        <a:t>情感</a:t>
                      </a: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2868489023"/>
                  </a:ext>
                </a:extLst>
              </a:tr>
              <a:tr h="544576">
                <a:tc rowSpan="3"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smtClean="0">
                          <a:latin typeface="+mn-ea"/>
                          <a:ea typeface="+mn-ea"/>
                        </a:rPr>
                        <a:t>触动心灵的爱国诗句</a:t>
                      </a: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4260613084"/>
                  </a:ext>
                </a:extLst>
              </a:tr>
              <a:tr h="544576">
                <a:tc vMerge="1">
                  <a:txBody>
                    <a:bodyPr vert="horz" wrap="square"/>
                    <a:lstStyle/>
                    <a:p>
                      <a:pPr algn="ctr"/>
                      <a:endParaRPr lang="zh-CN" altLang="en-US" sz="1600" b="1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3831164660"/>
                  </a:ext>
                </a:extLst>
              </a:tr>
              <a:tr h="544576">
                <a:tc vMerge="1">
                  <a:txBody>
                    <a:bodyPr vert="horz" wrap="square"/>
                    <a:lstStyle/>
                    <a:p>
                      <a:pPr algn="ctr"/>
                      <a:endParaRPr lang="zh-CN" altLang="en-US" sz="1600" b="1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9966658"/>
                  </a:ext>
                </a:extLst>
              </a:tr>
              <a:tr h="1389888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smtClean="0">
                          <a:latin typeface="+mn-ea"/>
                          <a:ea typeface="+mn-ea"/>
                        </a:rPr>
                        <a:t>我读懂爱国诗的方法</a:t>
                      </a: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75381008"/>
                  </a:ext>
                </a:extLst>
              </a:tr>
              <a:tr h="96723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smtClean="0">
                          <a:latin typeface="+mn-ea"/>
                          <a:ea typeface="+mn-ea"/>
                        </a:rPr>
                        <a:t>我的</a:t>
                      </a:r>
                      <a:endParaRPr lang="en-US" altLang="zh-CN" sz="2100" b="1" smtClean="0"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smtClean="0">
                          <a:latin typeface="+mn-ea"/>
                          <a:ea typeface="+mn-ea"/>
                        </a:rPr>
                        <a:t>诗作</a:t>
                      </a: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3604732205"/>
                  </a:ext>
                </a:extLst>
              </a:tr>
              <a:tr h="96723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smtClean="0">
                          <a:latin typeface="+mn-ea"/>
                          <a:ea typeface="+mn-ea"/>
                        </a:rPr>
                        <a:t>活动</a:t>
                      </a:r>
                      <a:endParaRPr lang="en-US" altLang="zh-CN" sz="2100" b="1" smtClean="0"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100" b="1" smtClean="0">
                          <a:latin typeface="+mn-ea"/>
                          <a:ea typeface="+mn-ea"/>
                        </a:rPr>
                        <a:t>感想</a:t>
                      </a: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endParaRPr lang="zh-CN" altLang="en-US" sz="2100" b="1">
                        <a:latin typeface="+mn-ea"/>
                        <a:ea typeface="+mn-ea"/>
                      </a:endParaRPr>
                    </a:p>
                  </a:txBody>
                  <a:tcPr marT="60960" marB="6096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5627949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477157" y="548641"/>
            <a:ext cx="2220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/>
              <a:t>爱国诗词分享卡</a:t>
            </a:r>
            <a:endParaRPr lang="zh-CN" altLang="en-US" sz="2000" b="1"/>
          </a:p>
        </p:txBody>
      </p:sp>
    </p:spTree>
    <p:extLst>
      <p:ext uri="{BB962C8B-B14F-4D97-AF65-F5344CB8AC3E}">
        <p14:creationId xmlns="" xmlns:p14="http://schemas.microsoft.com/office/powerpoint/2010/main" val="1622190298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文本框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48300" y="1967829"/>
            <a:ext cx="6771192" cy="390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750"/>
              </a:spcBef>
              <a:buFont typeface="Wingdings" pitchFamily="2" charset="2"/>
              <a:buChar char="Ø"/>
              <a:defRPr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知人论世（联系背景、诗人生平解读）</a:t>
            </a:r>
          </a:p>
          <a:p>
            <a:pPr>
              <a:lnSpc>
                <a:spcPct val="150000"/>
              </a:lnSpc>
              <a:spcBef>
                <a:spcPts val="750"/>
              </a:spcBef>
              <a:buFont typeface="Wingdings" pitchFamily="2" charset="2"/>
              <a:buChar char="Ø"/>
              <a:defRPr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研读标题（归纳具体内容）</a:t>
            </a:r>
          </a:p>
          <a:p>
            <a:pPr>
              <a:lnSpc>
                <a:spcPct val="150000"/>
              </a:lnSpc>
              <a:spcBef>
                <a:spcPts val="750"/>
              </a:spcBef>
              <a:buFont typeface="Wingdings" pitchFamily="2" charset="2"/>
              <a:buChar char="Ø"/>
              <a:defRPr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逐句译读（品读诗中景与情）</a:t>
            </a:r>
          </a:p>
          <a:p>
            <a:pPr>
              <a:lnSpc>
                <a:spcPct val="150000"/>
              </a:lnSpc>
              <a:spcBef>
                <a:spcPts val="750"/>
              </a:spcBef>
              <a:buFont typeface="Wingdings" pitchFamily="2" charset="2"/>
              <a:buChar char="Ø"/>
              <a:defRPr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见微知著（关注直抒胸臆的诗句）</a:t>
            </a:r>
          </a:p>
        </p:txBody>
      </p:sp>
      <p:sp>
        <p:nvSpPr>
          <p:cNvPr id="4" name="六边形 3"/>
          <p:cNvSpPr/>
          <p:nvPr/>
        </p:nvSpPr>
        <p:spPr>
          <a:xfrm>
            <a:off x="2657138" y="452195"/>
            <a:ext cx="4145000" cy="702832"/>
          </a:xfrm>
          <a:prstGeom prst="hexagon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67896" y="326139"/>
            <a:ext cx="433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如何读懂爱国诗词？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969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401300" y="12509500"/>
            <a:ext cx="317500" cy="2286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8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8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8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8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8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标题 1"/>
          <p:cNvSpPr>
            <a:spLocks noGrp="1"/>
          </p:cNvSpPr>
          <p:nvPr>
            <p:ph type="ctrTitle" idx="4294967295"/>
            <p:custDataLst>
              <p:tags r:id="rId3"/>
            </p:custDataLst>
          </p:nvPr>
        </p:nvSpPr>
        <p:spPr bwMode="auto">
          <a:xfrm>
            <a:off x="1645921" y="1635313"/>
            <a:ext cx="6121400" cy="2603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5400" smtClean="0">
                <a:latin typeface="楷体" pitchFamily="49" charset="-122"/>
                <a:ea typeface="楷体" pitchFamily="49" charset="-122"/>
              </a:rPr>
              <a:t>爱国</a:t>
            </a:r>
            <a:r>
              <a:rPr lang="zh-CN" altLang="zh-CN" sz="5400" smtClean="0">
                <a:latin typeface="楷体" pitchFamily="49" charset="-122"/>
                <a:ea typeface="楷体" pitchFamily="49" charset="-122"/>
              </a:rPr>
              <a:t>诗词</a:t>
            </a:r>
            <a:br>
              <a:rPr lang="zh-CN" altLang="zh-CN" sz="540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5400" smtClean="0">
                <a:latin typeface="楷体" pitchFamily="49" charset="-122"/>
                <a:ea typeface="楷体" pitchFamily="49" charset="-122"/>
              </a:rPr>
              <a:t>朗诵会</a:t>
            </a:r>
            <a:endParaRPr lang="en-US" altLang="zh-CN" sz="5400" smtClean="0"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3" name="矩形 2"/>
          <p:cNvSpPr>
            <a:spLocks noChangeArrowheads="1"/>
          </p:cNvSpPr>
          <p:nvPr/>
        </p:nvSpPr>
        <p:spPr bwMode="auto">
          <a:xfrm>
            <a:off x="1995424" y="1208949"/>
            <a:ext cx="5520549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秦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风•无衣</a:t>
            </a:r>
          </a:p>
          <a:p>
            <a:pPr algn="ctr">
              <a:lnSpc>
                <a:spcPct val="130000"/>
              </a:lnSpc>
            </a:pP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岂曰无衣？与子同袍。</a:t>
            </a:r>
          </a:p>
          <a:p>
            <a:pPr algn="ctr">
              <a:lnSpc>
                <a:spcPct val="130000"/>
              </a:lnSpc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王于兴师，修我戈矛。与子同仇！</a:t>
            </a:r>
          </a:p>
          <a:p>
            <a:pPr algn="ctr">
              <a:lnSpc>
                <a:spcPct val="130000"/>
              </a:lnSpc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岂曰无衣？与子同泽。</a:t>
            </a:r>
          </a:p>
          <a:p>
            <a:pPr algn="ctr">
              <a:lnSpc>
                <a:spcPct val="130000"/>
              </a:lnSpc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王于兴师，修我矛戟。与子偕作！</a:t>
            </a:r>
          </a:p>
          <a:p>
            <a:pPr algn="ctr">
              <a:lnSpc>
                <a:spcPct val="130000"/>
              </a:lnSpc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岂曰无衣？与子同裳。</a:t>
            </a:r>
          </a:p>
          <a:p>
            <a:pPr algn="ctr">
              <a:lnSpc>
                <a:spcPct val="130000"/>
              </a:lnSpc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王于兴师，修我甲兵。与子偕行！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27938" y="330529"/>
            <a:ext cx="3148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先秦爱国诗歌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3" name="Text Box 2"/>
          <p:cNvSpPr txBox="1">
            <a:spLocks noChangeArrowheads="1"/>
          </p:cNvSpPr>
          <p:nvPr/>
        </p:nvSpPr>
        <p:spPr bwMode="auto">
          <a:xfrm>
            <a:off x="473075" y="1809751"/>
            <a:ext cx="8229600" cy="583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ts val="1200"/>
              </a:spcBef>
            </a:pPr>
            <a:endParaRPr lang="en-US" altLang="zh-CN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35293" y="1809751"/>
            <a:ext cx="8305165" cy="4472715"/>
          </a:xfrm>
          <a:prstGeom prst="roundRect">
            <a:avLst/>
          </a:prstGeom>
          <a:pattFill prst="dkDnDiag">
            <a:fgClr>
              <a:srgbClr val="EEEEEE"/>
            </a:fgClr>
            <a:bgClr>
              <a:srgbClr val="F9F9F9"/>
            </a:bgClr>
          </a:patt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10248" name="矩形 3"/>
          <p:cNvSpPr>
            <a:spLocks noChangeArrowheads="1"/>
          </p:cNvSpPr>
          <p:nvPr/>
        </p:nvSpPr>
        <p:spPr bwMode="auto">
          <a:xfrm>
            <a:off x="638174" y="1809751"/>
            <a:ext cx="7899400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   我认为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无衣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体现了当时的秦地人民抗击西戎入侵的勇敢无畏和尚武精神。“同袍”、“同泽”、“同裳”，生动地表现出大敌当前，战友们克服困难、团结互助的精神。而每章的末句那“同仇”、“偕作”、“偕行”，从共同对敌的仇恨，写到了共同奋起、同赴战场，正表现出一种团结一心、同仇敌忾、誓死保卫疆土的义愤。它虽然慷慨激昂，读起来却别有韵律，也不显生硬。柔美，但也能把作者愿意为国上沙场杀敌的激情表达得淋漓尽致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27938" y="330529"/>
            <a:ext cx="3148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先秦爱国诗歌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六边形 11"/>
          <p:cNvSpPr/>
          <p:nvPr/>
        </p:nvSpPr>
        <p:spPr>
          <a:xfrm>
            <a:off x="2936838" y="452195"/>
            <a:ext cx="3614569" cy="702832"/>
          </a:xfrm>
          <a:prstGeom prst="hexagon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11271" name="矩形 2"/>
          <p:cNvSpPr>
            <a:spLocks noChangeArrowheads="1"/>
          </p:cNvSpPr>
          <p:nvPr/>
        </p:nvSpPr>
        <p:spPr bwMode="auto">
          <a:xfrm>
            <a:off x="3097501" y="1313969"/>
            <a:ext cx="3492902" cy="401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咏 怀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阮籍</a:t>
            </a:r>
            <a:endParaRPr lang="zh-CN" altLang="zh-CN" sz="20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000" b="1">
                <a:latin typeface="楷体" pitchFamily="49" charset="-122"/>
                <a:ea typeface="楷体" pitchFamily="49" charset="-122"/>
              </a:rPr>
              <a:t>壮士何慷慨，志欲威八荒。</a:t>
            </a:r>
          </a:p>
          <a:p>
            <a:pPr>
              <a:lnSpc>
                <a:spcPct val="130000"/>
              </a:lnSpc>
            </a:pPr>
            <a:r>
              <a:rPr lang="zh-CN" altLang="zh-CN" sz="2000" b="1">
                <a:latin typeface="楷体" pitchFamily="49" charset="-122"/>
                <a:ea typeface="楷体" pitchFamily="49" charset="-122"/>
              </a:rPr>
              <a:t>驱车远行役，受命念自忘。</a:t>
            </a:r>
          </a:p>
          <a:p>
            <a:pPr>
              <a:lnSpc>
                <a:spcPct val="130000"/>
              </a:lnSpc>
            </a:pPr>
            <a:r>
              <a:rPr lang="zh-CN" altLang="zh-CN" sz="2000" b="1">
                <a:latin typeface="楷体" pitchFamily="49" charset="-122"/>
                <a:ea typeface="楷体" pitchFamily="49" charset="-122"/>
              </a:rPr>
              <a:t>良弓挟乌号，明甲有精光。</a:t>
            </a:r>
          </a:p>
          <a:p>
            <a:pPr>
              <a:lnSpc>
                <a:spcPct val="130000"/>
              </a:lnSpc>
            </a:pPr>
            <a:r>
              <a:rPr lang="zh-CN" altLang="zh-CN" sz="2000" b="1">
                <a:latin typeface="楷体" pitchFamily="49" charset="-122"/>
                <a:ea typeface="楷体" pitchFamily="49" charset="-122"/>
              </a:rPr>
              <a:t>临难不顾生，身死魂飞扬。</a:t>
            </a:r>
          </a:p>
          <a:p>
            <a:pPr>
              <a:lnSpc>
                <a:spcPct val="130000"/>
              </a:lnSpc>
            </a:pPr>
            <a:r>
              <a:rPr lang="zh-CN" altLang="zh-CN" sz="2000" b="1">
                <a:latin typeface="楷体" pitchFamily="49" charset="-122"/>
                <a:ea typeface="楷体" pitchFamily="49" charset="-122"/>
              </a:rPr>
              <a:t>岂为全躯士？效命争战场。</a:t>
            </a:r>
          </a:p>
          <a:p>
            <a:pPr>
              <a:lnSpc>
                <a:spcPct val="130000"/>
              </a:lnSpc>
            </a:pPr>
            <a:r>
              <a:rPr lang="zh-CN" altLang="zh-CN" sz="2000" b="1">
                <a:latin typeface="楷体" pitchFamily="49" charset="-122"/>
                <a:ea typeface="楷体" pitchFamily="49" charset="-122"/>
              </a:rPr>
              <a:t>忠为百世荣，义使令名彰。</a:t>
            </a:r>
          </a:p>
          <a:p>
            <a:pPr>
              <a:lnSpc>
                <a:spcPct val="130000"/>
              </a:lnSpc>
            </a:pPr>
            <a:r>
              <a:rPr lang="zh-CN" altLang="zh-CN" sz="2000" b="1">
                <a:latin typeface="楷体" pitchFamily="49" charset="-122"/>
                <a:ea typeface="楷体" pitchFamily="49" charset="-122"/>
              </a:rPr>
              <a:t>垂声谢后世，气节故有常。</a:t>
            </a:r>
            <a:endParaRPr lang="zh-CN" altLang="en-US" sz="20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8504" y="330529"/>
            <a:ext cx="3570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汉魏晋爱国诗歌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473075" y="1809751"/>
            <a:ext cx="8229600" cy="583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ts val="1200"/>
              </a:spcBef>
            </a:pPr>
            <a:endParaRPr lang="en-US" altLang="zh-CN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53949" y="1422823"/>
            <a:ext cx="7819897" cy="5024095"/>
          </a:xfrm>
          <a:prstGeom prst="roundRect">
            <a:avLst/>
          </a:prstGeom>
          <a:pattFill prst="dkDnDiag">
            <a:fgClr>
              <a:srgbClr val="EEEEEE"/>
            </a:fgClr>
            <a:bgClr>
              <a:srgbClr val="F9F9F9"/>
            </a:bgClr>
          </a:patt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12296" name="矩形 3"/>
          <p:cNvSpPr>
            <a:spLocks noChangeArrowheads="1"/>
          </p:cNvSpPr>
          <p:nvPr/>
        </p:nvSpPr>
        <p:spPr bwMode="auto">
          <a:xfrm>
            <a:off x="1034057" y="1526005"/>
            <a:ext cx="7420128" cy="361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汉到三国鼎立到司马晋代魏，政权不断嬗递，王朝频繁更替，给人一种万物瞬息、历史无常、人生如幻的感觉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。阮籍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与嵇康、山涛、刘伶、王戎、向秀、阮咸诸人，共为“竹林之游”，史称他们为“竹林七贤”。我一直认为竹林七贤是消极避世的，他们通过追求自然与自由来摆脱生活的枷锁，享受快乐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。可是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读了这一首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咏怀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，似乎能够读到阮籍报效祖国的雄心壮志。在面临国家危难之时，他毫无畏惧，敢于英勇献身。</a:t>
            </a:r>
          </a:p>
        </p:txBody>
      </p:sp>
      <p:sp>
        <p:nvSpPr>
          <p:cNvPr id="7" name="六边形 6"/>
          <p:cNvSpPr/>
          <p:nvPr/>
        </p:nvSpPr>
        <p:spPr>
          <a:xfrm>
            <a:off x="2936838" y="452195"/>
            <a:ext cx="3614569" cy="702832"/>
          </a:xfrm>
          <a:prstGeom prst="hexagon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58504" y="330529"/>
            <a:ext cx="3570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汉魏晋爱国诗歌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473075" y="1809751"/>
            <a:ext cx="8229600" cy="583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ts val="1200"/>
              </a:spcBef>
            </a:pPr>
            <a:endParaRPr lang="en-US" altLang="zh-CN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33613" y="1571547"/>
            <a:ext cx="4628459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       春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望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          杜甫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国破山河在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，城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春草木深。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感时花溅泪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，恨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别鸟惊心。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烽火连三月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，家书抵万金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白头搔更短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，浑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欲不胜簪。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	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27938" y="330529"/>
            <a:ext cx="3148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唐代爱国诗歌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/>
        </p:nvSpPr>
        <p:spPr>
          <a:xfrm>
            <a:off x="1216736" y="1985236"/>
            <a:ext cx="6943724" cy="4024704"/>
          </a:xfrm>
          <a:prstGeom prst="roundRect">
            <a:avLst/>
          </a:prstGeom>
          <a:pattFill prst="dkDnDiag">
            <a:fgClr>
              <a:srgbClr val="EEEEEE"/>
            </a:fgClr>
            <a:bgClr>
              <a:srgbClr val="F9F9F9"/>
            </a:bgClr>
          </a:patt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14343" name="矩形 3"/>
          <p:cNvSpPr>
            <a:spLocks noChangeArrowheads="1"/>
          </p:cNvSpPr>
          <p:nvPr/>
        </p:nvSpPr>
        <p:spPr bwMode="auto">
          <a:xfrm>
            <a:off x="1326273" y="1929934"/>
            <a:ext cx="672465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诗写在安史之乱后，当时的杜甫担忧国事头发都掉了。整首诗都没有直接描写战争场面，而是用“草木深”来突出人烟稀少。通过这首诗我感受到当年战争对于人们的影响多么大。“家书抵万金”让我感觉到当时人民是多么渴望平安！直到今天，这首诗也能代表人对战争的憎恨。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27938" y="330529"/>
            <a:ext cx="3148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唐代爱国诗歌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79"/>
  <p:tag name="KSO_WM_UNIT_CLEAR" val="0"/>
  <p:tag name="KSO_WM_UNIT_COMPATIBLE" val="0"/>
  <p:tag name="KSO_WM_UNIT_HIGHLIGHT" val="0"/>
  <p:tag name="KSO_WM_UNIT_ID" val="custom20184579_1*a*1"/>
  <p:tag name="KSO_WM_UNIT_INDEX" val="1"/>
  <p:tag name="KSO_WM_UNIT_ISCONTENTSTITLE" val="0"/>
  <p:tag name="KSO_WM_UNIT_LAYERLEVEL" val="1"/>
  <p:tag name="KSO_WM_UNIT_PRESET_TEXT" val="欧美简约情人节通用"/>
  <p:tag name="KSO_WM_UNIT_TYPE" val="a"/>
  <p:tag name="KSO_WM_UNIT_VALUE" val="11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79"/>
</p:tagLst>
</file>

<file path=ppt/tags/tag1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BEAUTIFY_FLAG" val="#wm#"/>
  <p:tag name="KSO_WM_SLIDE_ID" val="custom20184579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custom"/>
  <p:tag name="KSO_WM_TEMPLATE_INDEX" val="20184579"/>
  <p:tag name="KSO_WM_TEMPLATE_THUMBS_INDEX" val="1、9、12、16、19、20、23、24、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79"/>
  <p:tag name="KSO_WM_UNIT_CLEAR" val="0"/>
  <p:tag name="KSO_WM_UNIT_COMPATIBLE" val="0"/>
  <p:tag name="KSO_WM_UNIT_HIGHLIGHT" val="0"/>
  <p:tag name="KSO_WM_UNIT_ID" val="custom20184579_1*a*1"/>
  <p:tag name="KSO_WM_UNIT_INDEX" val="1"/>
  <p:tag name="KSO_WM_UNIT_ISCONTENTSTITLE" val="0"/>
  <p:tag name="KSO_WM_UNIT_LAYERLEVEL" val="1"/>
  <p:tag name="KSO_WM_UNIT_PRESET_TEXT" val="欧美简约情人节通用"/>
  <p:tag name="KSO_WM_UNIT_TYPE" val="a"/>
  <p:tag name="KSO_WM_UNIT_VALUE" val="11"/>
</p:tagLst>
</file>

<file path=ppt/tags/tag4.xml><?xml version="1.0" encoding="utf-8"?>
<p:tagLst xmlns:p="http://schemas.openxmlformats.org/presentationml/2006/main">
  <p:tag name="KSO_WM_BEAUTIFY_FLAG" val="#wm#"/>
  <p:tag name="KSO_WM_SLIDE_ID" val="custom20184579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custom"/>
  <p:tag name="KSO_WM_TEMPLATE_INDEX" val="20184579"/>
  <p:tag name="KSO_WM_TEMPLATE_THUMBS_INDEX" val="1、9、12、16、19、20、23、24、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79"/>
  <p:tag name="KSO_WM_UNIT_CLEAR" val="0"/>
  <p:tag name="KSO_WM_UNIT_COMPATIBLE" val="0"/>
  <p:tag name="KSO_WM_UNIT_HIGHLIGHT" val="0"/>
  <p:tag name="KSO_WM_UNIT_ID" val="custom20184579_2*a*1"/>
  <p:tag name="KSO_WM_UNIT_INDEX" val="1"/>
  <p:tag name="KSO_WM_UNIT_ISCONTENTSTITLE" val="0"/>
  <p:tag name="KSO_WM_UNIT_LAYERLEVEL" val="1"/>
  <p:tag name="KSO_WM_UNIT_PRESET_TEXT_INDEX" val="3"/>
  <p:tag name="KSO_WM_UNIT_PRESET_TEXT_LEN" val="17"/>
  <p:tag name="KSO_WM_UNIT_TYPE" val="a"/>
  <p:tag name="KSO_WM_UNIT_VALUE" val="16"/>
</p:tagLst>
</file>

<file path=ppt/tags/tag6.xml><?xml version="1.0" encoding="utf-8"?>
<p:tagLst xmlns:p="http://schemas.openxmlformats.org/presentationml/2006/main">
  <p:tag name="KSO_WM_BEAUTIFY_FLAG" val="#wm#"/>
  <p:tag name="KSO_WM_SLIDE_ID" val="custom20184579_2"/>
  <p:tag name="KSO_WM_SLIDE_INDEX" val="2"/>
  <p:tag name="KSO_WM_SLIDE_ITEM_CNT" val="1"/>
  <p:tag name="KSO_WM_SLIDE_LAYOUT" val="a_f"/>
  <p:tag name="KSO_WM_SLIDE_LAYOUT_CNT" val="1_1"/>
  <p:tag name="KSO_WM_SLIDE_POSITION" val="49*143"/>
  <p:tag name="KSO_WM_SLIDE_SIZE" val="621*342"/>
  <p:tag name="KSO_WM_SLIDE_TYPE" val="text"/>
  <p:tag name="KSO_WM_TAG_VERSION" val="1.0"/>
  <p:tag name="KSO_WM_TEMPLATE_CATEGORY" val="custom"/>
  <p:tag name="KSO_WM_TEMPLATE_INDEX" val="20184579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79"/>
  <p:tag name="KSO_WM_UNIT_CLEAR" val="0"/>
  <p:tag name="KSO_WM_UNIT_COMPATIBLE" val="0"/>
  <p:tag name="KSO_WM_UNIT_HIGHLIGHT" val="0"/>
  <p:tag name="KSO_WM_UNIT_ID" val="custom20184579_2*a*1"/>
  <p:tag name="KSO_WM_UNIT_INDEX" val="1"/>
  <p:tag name="KSO_WM_UNIT_ISCONTENTSTITLE" val="0"/>
  <p:tag name="KSO_WM_UNIT_LAYERLEVEL" val="1"/>
  <p:tag name="KSO_WM_UNIT_PRESET_TEXT_INDEX" val="3"/>
  <p:tag name="KSO_WM_UNIT_PRESET_TEXT_LEN" val="17"/>
  <p:tag name="KSO_WM_UNIT_TYPE" val="a"/>
  <p:tag name="KSO_WM_UNIT_VALUE" val="16"/>
</p:tagLst>
</file>

<file path=ppt/tags/tag8.xml><?xml version="1.0" encoding="utf-8"?>
<p:tagLst xmlns:p="http://schemas.openxmlformats.org/presentationml/2006/main">
  <p:tag name="KSO_WM_BEAUTIFY_FLAG" val="#wm#"/>
  <p:tag name="KSO_WM_SLIDE_ID" val="custom20184579_2"/>
  <p:tag name="KSO_WM_SLIDE_INDEX" val="2"/>
  <p:tag name="KSO_WM_SLIDE_ITEM_CNT" val="1"/>
  <p:tag name="KSO_WM_SLIDE_LAYOUT" val="a_f"/>
  <p:tag name="KSO_WM_SLIDE_LAYOUT_CNT" val="1_1"/>
  <p:tag name="KSO_WM_SLIDE_POSITION" val="49*143"/>
  <p:tag name="KSO_WM_SLIDE_SIZE" val="621*342"/>
  <p:tag name="KSO_WM_SLIDE_TYPE" val="text"/>
  <p:tag name="KSO_WM_TAG_VERSION" val="1.0"/>
  <p:tag name="KSO_WM_TEMPLATE_CATEGORY" val="custom"/>
  <p:tag name="KSO_WM_TEMPLATE_INDEX" val="20184579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79"/>
  <p:tag name="KSO_WM_UNIT_CLEAR" val="0"/>
  <p:tag name="KSO_WM_UNIT_COMPATIBLE" val="0"/>
  <p:tag name="KSO_WM_UNIT_HIGHLIGHT" val="0"/>
  <p:tag name="KSO_WM_UNIT_ID" val="custom20184579_12*b*1"/>
  <p:tag name="KSO_WM_UNIT_INDEX" val="1"/>
  <p:tag name="KSO_WM_UNIT_ISCONTENTSTITLE" val="0"/>
  <p:tag name="KSO_WM_UNIT_LAYERLEVEL" val="1"/>
  <p:tag name="KSO_WM_UNIT_PRESET_TEXT_INDEX" val="4"/>
  <p:tag name="KSO_WM_UNIT_PRESET_TEXT_LEN" val="39"/>
  <p:tag name="KSO_WM_UNIT_TYPE" val="b"/>
  <p:tag name="KSO_WM_UNIT_VALUE" val="22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116</Paragraphs>
  <Slides>28</Slides>
  <Notes>28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38">
      <vt:lpstr>Arial</vt:lpstr>
      <vt:lpstr>Calibri</vt:lpstr>
      <vt:lpstr>微软雅黑 Light</vt:lpstr>
      <vt:lpstr>宋体</vt:lpstr>
      <vt:lpstr>楷体</vt:lpstr>
      <vt:lpstr>Times New Roman</vt:lpstr>
      <vt:lpstr>黑体</vt:lpstr>
      <vt:lpstr>微软雅黑</vt:lpstr>
      <vt:lpstr>Wingdings</vt:lpstr>
      <vt:lpstr>Office 主题</vt:lpstr>
      <vt:lpstr>PowerPoint Presentation</vt:lpstr>
      <vt:lpstr>PowerPoint Presentation</vt:lpstr>
      <vt:lpstr>爱国诗词朗诵会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我是穿透厚厚云层的阳光数百年来照耀着大陆神州;我是蒙蒙的细雨，滋润历史长河中奄奄一息的你；我是穿石的水滴；是苦难撒尽后的甘甜；是迸发火花的打火石；将星星之火在你的心头燃烧 ——祖国啊！</vt:lpstr>
      <vt:lpstr>                    满江红                                               碧天金地，花枝间，对酒当歌。三巡酒，仰天高歌，气宇轩昂。一生倜傥浮华性，一世浪行醉天涯。勿征伐，留得命于家，心之所向。    今生事，今生断，不为国，枉为人。率弓骑，踏遍胡人金山。安家设宴迎靖康，整兵顿马复家国。余梦初，率举国子民，共饮天下！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2021-03-08T15:26:04.873</cp:lastPrinted>
  <dcterms:created xsi:type="dcterms:W3CDTF">2021-03-08T15:26:04Z</dcterms:created>
  <dcterms:modified xsi:type="dcterms:W3CDTF">2021-03-08T07:26:05Z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