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notesSlides/notesSlide1.xml" ContentType="application/vnd.openxmlformats-officedocument.presentationml.notesSlide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59" r:id="rId2"/>
    <p:sldId id="260" r:id="rId3"/>
    <p:sldId id="262" r:id="rId4"/>
    <p:sldId id="263" r:id="rId5"/>
    <p:sldId id="268" r:id="rId6"/>
    <p:sldId id="271" r:id="rId7"/>
    <p:sldId id="279" r:id="rId8"/>
    <p:sldId id="331" r:id="rId9"/>
    <p:sldId id="281" r:id="rId10"/>
    <p:sldId id="282" r:id="rId11"/>
    <p:sldId id="267" r:id="rId12"/>
    <p:sldId id="269" r:id="rId13"/>
    <p:sldId id="272" r:id="rId14"/>
    <p:sldId id="273" r:id="rId15"/>
    <p:sldId id="274" r:id="rId16"/>
    <p:sldId id="275" r:id="rId17"/>
    <p:sldId id="276" r:id="rId18"/>
    <p:sldId id="278" r:id="rId19"/>
    <p:sldId id="283" r:id="rId20"/>
    <p:sldId id="328" r:id="rId21"/>
    <p:sldId id="264" r:id="rId22"/>
    <p:sldId id="329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41" r:id="rId60"/>
    <p:sldId id="332" r:id="rId61"/>
    <p:sldId id="333" r:id="rId62"/>
    <p:sldId id="337" r:id="rId63"/>
    <p:sldId id="338" r:id="rId64"/>
    <p:sldId id="339" r:id="rId65"/>
    <p:sldId id="340" r:id="rId66"/>
    <p:sldId id="330" r:id="rId67"/>
    <p:sldId id="322" r:id="rId68"/>
    <p:sldId id="323" r:id="rId69"/>
    <p:sldId id="324" r:id="rId70"/>
    <p:sldId id="325" r:id="rId71"/>
    <p:sldId id="326" r:id="rId72"/>
    <p:sldId id="327" r:id="rId73"/>
    <p:sldId id="261" r:id="rId74"/>
  </p:sldIdLst>
  <p:sldSz cx="12192000" cy="6858000"/>
  <p:notesSz cx="6858000" cy="9144000"/>
  <p:custDataLst>
    <p:tags r:id="rId7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heme" Target="../theme/theme2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B6425-7A98-499A-AE61-7C7D62D6DAAA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86D58-B414-4F06-BDC7-063DD9111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4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" Type="http://schemas.openxmlformats.org/officeDocument/2006/relationships/tags" Target="../tags/tag507.xml"/><Relationship Id="rId5" Type="http://schemas.openxmlformats.org/officeDocument/2006/relationships/slide" Target="../slides/slide51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5686D58-B414-4F06-BDC7-063DD9111A07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3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3EE782-1F8E-4B4F-8A49-02EE7EA1CE56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2FAB0ED-BFEB-4377-A1F1-51D1265105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占位符 1"/>
          <p:cNvSpPr txBox="1"/>
          <p:nvPr userDrawn="1">
            <p:custDataLst>
              <p:tags r:id="rId6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背景介绍</a:t>
            </a:r>
          </a:p>
        </p:txBody>
      </p:sp>
    </p:spTree>
    <p:extLst>
      <p:ext uri="{BB962C8B-B14F-4D97-AF65-F5344CB8AC3E}">
        <p14:creationId xmlns:p14="http://schemas.microsoft.com/office/powerpoint/2010/main" val="64037659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3EE782-1F8E-4B4F-8A49-02EE7EA1CE56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2FAB0ED-BFEB-4377-A1F1-51D1265105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785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9E3EE782-1F8E-4B4F-8A49-02EE7EA1CE56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E2FAB0ED-BFEB-4377-A1F1-51D1265105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1"/>
          <p:cNvSpPr txBox="1"/>
          <p:nvPr userDrawn="1">
            <p:custDataLst>
              <p:tags r:id="rId4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6" name="直接连接符 47"/>
          <p:cNvCxnSpPr/>
          <p:nvPr userDrawn="1">
            <p:custDataLst>
              <p:tags r:id="rId5"/>
            </p:custDataLst>
          </p:nvPr>
        </p:nvCxnSpPr>
        <p:spPr>
          <a:xfrm flipV="1">
            <a:off x="182382" y="1784542"/>
            <a:ext cx="11952000" cy="0"/>
          </a:xfrm>
          <a:prstGeom prst="line">
            <a:avLst/>
          </a:prstGeom>
          <a:ln w="3175">
            <a:solidFill>
              <a:srgbClr val="57718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47486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9E3EE782-1F8E-4B4F-8A49-02EE7EA1CE56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E2FAB0ED-BFEB-4377-A1F1-51D1265105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994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35"/>
          <p:cNvSpPr>
            <a:spLocks noGrp="1"/>
          </p:cNvSpPr>
          <p:nvPr userDrawn="1">
            <p:ph type="body" sz="quarter" idx="10"/>
            <p:custDataLst>
              <p:tags r:id="rId1"/>
            </p:custDataLst>
          </p:nvPr>
        </p:nvSpPr>
        <p:spPr>
          <a:xfrm>
            <a:off x="3785036" y="612477"/>
            <a:ext cx="4629012" cy="5942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600">
                <a:solidFill>
                  <a:srgbClr val="004DA1"/>
                </a:solidFill>
                <a:latin typeface="+mj-ea"/>
                <a:ea typeface="+mj-ea"/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3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>
        <p:tmplLst>
          <p:tmpl lvl="1">
            <p:tnLst>
              <p:par>
                <p:cTn presetID="16" presetClass="entr" presetSubtype="37" fill="hold" nodeType="withEffect" nodePh="1">
                  <p:stCondLst>
                    <p:cond delay="5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10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13" Type="http://schemas.openxmlformats.org/officeDocument/2006/relationships/tags" Target="../tags/tag8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4.xml"/><Relationship Id="rId14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27092" y="0"/>
            <a:ext cx="12219092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EE782-1F8E-4B4F-8A49-02EE7EA1CE56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AB0ED-BFEB-4377-A1F1-51D12651054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0000"/>
            <a:ext cx="566737" cy="566737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14"/>
            </p:custDataLst>
          </p:nvPr>
        </p:nvSpPr>
        <p:spPr>
          <a:xfrm>
            <a:off x="108000" y="108000"/>
            <a:ext cx="11988000" cy="6660000"/>
          </a:xfrm>
          <a:prstGeom prst="rect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3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image" Target="../media/image4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3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15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16.jpe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5.jpeg"/><Relationship Id="rId5" Type="http://schemas.openxmlformats.org/officeDocument/2006/relationships/tags" Target="../tags/tag96.xml"/><Relationship Id="rId10" Type="http://schemas.openxmlformats.org/officeDocument/2006/relationships/image" Target="../media/image14.jpeg"/><Relationship Id="rId4" Type="http://schemas.openxmlformats.org/officeDocument/2006/relationships/tags" Target="../tags/tag95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12.xml"/><Relationship Id="rId7" Type="http://schemas.openxmlformats.org/officeDocument/2006/relationships/image" Target="../media/image19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image" Target="../media/image23.jpeg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22.jpe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25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../media/image24.png"/><Relationship Id="rId5" Type="http://schemas.openxmlformats.org/officeDocument/2006/relationships/tags" Target="../tags/tag13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9" Type="http://schemas.openxmlformats.org/officeDocument/2006/relationships/tags" Target="../tags/tag1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48.xml"/><Relationship Id="rId7" Type="http://schemas.openxmlformats.org/officeDocument/2006/relationships/image" Target="../media/image6.jpe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0" Type="http://schemas.openxmlformats.org/officeDocument/2006/relationships/tags" Target="../tags/tag144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4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0.xml"/><Relationship Id="rId5" Type="http://schemas.openxmlformats.org/officeDocument/2006/relationships/audio" Target="../media/media1.wma"/><Relationship Id="rId4" Type="http://schemas.microsoft.com/office/2007/relationships/media" Target="../media/media1.wma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12" Type="http://schemas.openxmlformats.org/officeDocument/2006/relationships/tags" Target="../tags/tag162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tags" Target="../tags/tag161.xml"/><Relationship Id="rId5" Type="http://schemas.openxmlformats.org/officeDocument/2006/relationships/tags" Target="../tags/tag155.xml"/><Relationship Id="rId10" Type="http://schemas.openxmlformats.org/officeDocument/2006/relationships/tags" Target="../tags/tag160.xml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tags" Target="../tags/tag175.xml"/><Relationship Id="rId18" Type="http://schemas.openxmlformats.org/officeDocument/2006/relationships/tags" Target="../tags/tag180.xml"/><Relationship Id="rId3" Type="http://schemas.openxmlformats.org/officeDocument/2006/relationships/tags" Target="../tags/tag165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169.xml"/><Relationship Id="rId12" Type="http://schemas.openxmlformats.org/officeDocument/2006/relationships/tags" Target="../tags/tag174.xml"/><Relationship Id="rId17" Type="http://schemas.openxmlformats.org/officeDocument/2006/relationships/tags" Target="../tags/tag179.xml"/><Relationship Id="rId2" Type="http://schemas.openxmlformats.org/officeDocument/2006/relationships/tags" Target="../tags/tag164.xml"/><Relationship Id="rId16" Type="http://schemas.openxmlformats.org/officeDocument/2006/relationships/tags" Target="../tags/tag178.xml"/><Relationship Id="rId20" Type="http://schemas.openxmlformats.org/officeDocument/2006/relationships/tags" Target="../tags/tag182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5" Type="http://schemas.openxmlformats.org/officeDocument/2006/relationships/tags" Target="../tags/tag177.xml"/><Relationship Id="rId10" Type="http://schemas.openxmlformats.org/officeDocument/2006/relationships/tags" Target="../tags/tag172.xml"/><Relationship Id="rId19" Type="http://schemas.openxmlformats.org/officeDocument/2006/relationships/tags" Target="../tags/tag181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tags" Target="../tags/tag176.xml"/><Relationship Id="rId2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tags" Target="../tags/tag20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tags" Target="../tags/tag199.xml"/><Relationship Id="rId2" Type="http://schemas.openxmlformats.org/officeDocument/2006/relationships/tags" Target="../tags/tag184.xml"/><Relationship Id="rId16" Type="http://schemas.openxmlformats.org/officeDocument/2006/relationships/tags" Target="../tags/tag198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5" Type="http://schemas.openxmlformats.org/officeDocument/2006/relationships/tags" Target="../tags/tag187.xml"/><Relationship Id="rId15" Type="http://schemas.openxmlformats.org/officeDocument/2006/relationships/tags" Target="../tags/tag197.xml"/><Relationship Id="rId10" Type="http://schemas.openxmlformats.org/officeDocument/2006/relationships/tags" Target="../tags/tag192.xml"/><Relationship Id="rId19" Type="http://schemas.openxmlformats.org/officeDocument/2006/relationships/slideLayout" Target="../slideLayouts/slideLayout3.xml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tags" Target="../tags/tag19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tags" Target="../tags/tag221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17" Type="http://schemas.openxmlformats.org/officeDocument/2006/relationships/audio" Target="../media/audio2.wav"/><Relationship Id="rId2" Type="http://schemas.openxmlformats.org/officeDocument/2006/relationships/tags" Target="../tags/tag210.xml"/><Relationship Id="rId16" Type="http://schemas.openxmlformats.org/officeDocument/2006/relationships/audio" Target="../media/audio1.wav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5" Type="http://schemas.openxmlformats.org/officeDocument/2006/relationships/tags" Target="../tags/tag213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tags" Target="../tags/tag2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tags" Target="../tags/tag22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10" Type="http://schemas.openxmlformats.org/officeDocument/2006/relationships/image" Target="../media/image28.jpeg"/><Relationship Id="rId4" Type="http://schemas.openxmlformats.org/officeDocument/2006/relationships/tags" Target="../tags/tag226.xml"/><Relationship Id="rId9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tags" Target="../tags/tag241.xml"/><Relationship Id="rId18" Type="http://schemas.openxmlformats.org/officeDocument/2006/relationships/tags" Target="../tags/tag246.xml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tags" Target="../tags/tag240.xml"/><Relationship Id="rId17" Type="http://schemas.openxmlformats.org/officeDocument/2006/relationships/tags" Target="../tags/tag245.xml"/><Relationship Id="rId2" Type="http://schemas.openxmlformats.org/officeDocument/2006/relationships/tags" Target="../tags/tag230.xml"/><Relationship Id="rId16" Type="http://schemas.openxmlformats.org/officeDocument/2006/relationships/tags" Target="../tags/tag244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tags" Target="../tags/tag239.xml"/><Relationship Id="rId5" Type="http://schemas.openxmlformats.org/officeDocument/2006/relationships/tags" Target="../tags/tag233.xml"/><Relationship Id="rId15" Type="http://schemas.openxmlformats.org/officeDocument/2006/relationships/tags" Target="../tags/tag243.xml"/><Relationship Id="rId10" Type="http://schemas.openxmlformats.org/officeDocument/2006/relationships/tags" Target="../tags/tag238.xml"/><Relationship Id="rId19" Type="http://schemas.openxmlformats.org/officeDocument/2006/relationships/tags" Target="../tags/tag247.xml"/><Relationship Id="rId4" Type="http://schemas.openxmlformats.org/officeDocument/2006/relationships/tags" Target="../tags/tag232.xml"/><Relationship Id="rId9" Type="http://schemas.openxmlformats.org/officeDocument/2006/relationships/tags" Target="../tags/tag237.xml"/><Relationship Id="rId14" Type="http://schemas.openxmlformats.org/officeDocument/2006/relationships/tags" Target="../tags/tag24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5" Type="http://schemas.openxmlformats.org/officeDocument/2006/relationships/tags" Target="../tags/tag252.xml"/><Relationship Id="rId15" Type="http://schemas.openxmlformats.org/officeDocument/2006/relationships/audio" Target="../media/audio2.wav"/><Relationship Id="rId10" Type="http://schemas.openxmlformats.org/officeDocument/2006/relationships/tags" Target="../tags/tag257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3" Type="http://schemas.openxmlformats.org/officeDocument/2006/relationships/tags" Target="../tags/tag262.xml"/><Relationship Id="rId7" Type="http://schemas.openxmlformats.org/officeDocument/2006/relationships/tags" Target="../tags/tag266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audio" Target="../media/audio1.wav"/><Relationship Id="rId5" Type="http://schemas.openxmlformats.org/officeDocument/2006/relationships/tags" Target="../tags/tag264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63.xml"/><Relationship Id="rId9" Type="http://schemas.openxmlformats.org/officeDocument/2006/relationships/tags" Target="../tags/tag26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13" Type="http://schemas.openxmlformats.org/officeDocument/2006/relationships/audio" Target="../media/audio1.wav"/><Relationship Id="rId3" Type="http://schemas.openxmlformats.org/officeDocument/2006/relationships/tags" Target="../tags/tag271.xml"/><Relationship Id="rId7" Type="http://schemas.openxmlformats.org/officeDocument/2006/relationships/tags" Target="../tags/tag275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11" Type="http://schemas.openxmlformats.org/officeDocument/2006/relationships/tags" Target="../tags/tag279.xml"/><Relationship Id="rId5" Type="http://schemas.openxmlformats.org/officeDocument/2006/relationships/tags" Target="../tags/tag273.xml"/><Relationship Id="rId10" Type="http://schemas.openxmlformats.org/officeDocument/2006/relationships/tags" Target="../tags/tag278.xml"/><Relationship Id="rId4" Type="http://schemas.openxmlformats.org/officeDocument/2006/relationships/tags" Target="../tags/tag272.xml"/><Relationship Id="rId9" Type="http://schemas.openxmlformats.org/officeDocument/2006/relationships/tags" Target="../tags/tag277.xml"/><Relationship Id="rId1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2" Type="http://schemas.openxmlformats.org/officeDocument/2006/relationships/tags" Target="../tags/tag281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10" Type="http://schemas.openxmlformats.org/officeDocument/2006/relationships/tags" Target="../tags/tag289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13" Type="http://schemas.openxmlformats.org/officeDocument/2006/relationships/audio" Target="../media/audio3.wav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12" Type="http://schemas.openxmlformats.org/officeDocument/2006/relationships/audio" Target="../media/audio1.wav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299.xml"/><Relationship Id="rId10" Type="http://schemas.openxmlformats.org/officeDocument/2006/relationships/tags" Target="../tags/tag304.xml"/><Relationship Id="rId4" Type="http://schemas.openxmlformats.org/officeDocument/2006/relationships/tags" Target="../tags/tag298.xml"/><Relationship Id="rId9" Type="http://schemas.openxmlformats.org/officeDocument/2006/relationships/tags" Target="../tags/tag303.xml"/><Relationship Id="rId1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audio" Target="../media/audio3.wav"/><Relationship Id="rId5" Type="http://schemas.openxmlformats.org/officeDocument/2006/relationships/tags" Target="../tags/tag309.xml"/><Relationship Id="rId10" Type="http://schemas.openxmlformats.org/officeDocument/2006/relationships/audio" Target="../media/audio1.wav"/><Relationship Id="rId4" Type="http://schemas.openxmlformats.org/officeDocument/2006/relationships/tags" Target="../tags/tag308.xml"/><Relationship Id="rId9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15.xml"/><Relationship Id="rId7" Type="http://schemas.openxmlformats.org/officeDocument/2006/relationships/tags" Target="../tags/tag319.xml"/><Relationship Id="rId12" Type="http://schemas.openxmlformats.org/officeDocument/2006/relationships/tags" Target="../tags/tag324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11" Type="http://schemas.openxmlformats.org/officeDocument/2006/relationships/tags" Target="../tags/tag323.xml"/><Relationship Id="rId5" Type="http://schemas.openxmlformats.org/officeDocument/2006/relationships/tags" Target="../tags/tag317.xml"/><Relationship Id="rId10" Type="http://schemas.openxmlformats.org/officeDocument/2006/relationships/tags" Target="../tags/tag322.xml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29.xml"/><Relationship Id="rId10" Type="http://schemas.openxmlformats.org/officeDocument/2006/relationships/tags" Target="../tags/tag334.xml"/><Relationship Id="rId4" Type="http://schemas.openxmlformats.org/officeDocument/2006/relationships/tags" Target="../tags/tag328.xml"/><Relationship Id="rId9" Type="http://schemas.openxmlformats.org/officeDocument/2006/relationships/tags" Target="../tags/tag3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42.xml"/><Relationship Id="rId13" Type="http://schemas.openxmlformats.org/officeDocument/2006/relationships/tags" Target="../tags/tag347.xml"/><Relationship Id="rId18" Type="http://schemas.openxmlformats.org/officeDocument/2006/relationships/tags" Target="../tags/tag352.xml"/><Relationship Id="rId26" Type="http://schemas.openxmlformats.org/officeDocument/2006/relationships/slideLayout" Target="../slideLayouts/slideLayout3.xml"/><Relationship Id="rId3" Type="http://schemas.openxmlformats.org/officeDocument/2006/relationships/tags" Target="../tags/tag337.xml"/><Relationship Id="rId21" Type="http://schemas.openxmlformats.org/officeDocument/2006/relationships/tags" Target="../tags/tag355.xml"/><Relationship Id="rId7" Type="http://schemas.openxmlformats.org/officeDocument/2006/relationships/tags" Target="../tags/tag341.xml"/><Relationship Id="rId12" Type="http://schemas.openxmlformats.org/officeDocument/2006/relationships/tags" Target="../tags/tag346.xml"/><Relationship Id="rId17" Type="http://schemas.openxmlformats.org/officeDocument/2006/relationships/tags" Target="../tags/tag351.xml"/><Relationship Id="rId25" Type="http://schemas.openxmlformats.org/officeDocument/2006/relationships/tags" Target="../tags/tag359.xml"/><Relationship Id="rId2" Type="http://schemas.openxmlformats.org/officeDocument/2006/relationships/tags" Target="../tags/tag336.xml"/><Relationship Id="rId16" Type="http://schemas.openxmlformats.org/officeDocument/2006/relationships/tags" Target="../tags/tag350.xml"/><Relationship Id="rId20" Type="http://schemas.openxmlformats.org/officeDocument/2006/relationships/tags" Target="../tags/tag354.xml"/><Relationship Id="rId1" Type="http://schemas.openxmlformats.org/officeDocument/2006/relationships/tags" Target="../tags/tag335.xml"/><Relationship Id="rId6" Type="http://schemas.openxmlformats.org/officeDocument/2006/relationships/tags" Target="../tags/tag340.xml"/><Relationship Id="rId11" Type="http://schemas.openxmlformats.org/officeDocument/2006/relationships/tags" Target="../tags/tag345.xml"/><Relationship Id="rId24" Type="http://schemas.openxmlformats.org/officeDocument/2006/relationships/tags" Target="../tags/tag358.xml"/><Relationship Id="rId5" Type="http://schemas.openxmlformats.org/officeDocument/2006/relationships/tags" Target="../tags/tag339.xml"/><Relationship Id="rId15" Type="http://schemas.openxmlformats.org/officeDocument/2006/relationships/tags" Target="../tags/tag349.xml"/><Relationship Id="rId23" Type="http://schemas.openxmlformats.org/officeDocument/2006/relationships/tags" Target="../tags/tag357.xml"/><Relationship Id="rId10" Type="http://schemas.openxmlformats.org/officeDocument/2006/relationships/tags" Target="../tags/tag344.xml"/><Relationship Id="rId19" Type="http://schemas.openxmlformats.org/officeDocument/2006/relationships/tags" Target="../tags/tag353.xml"/><Relationship Id="rId4" Type="http://schemas.openxmlformats.org/officeDocument/2006/relationships/tags" Target="../tags/tag338.xml"/><Relationship Id="rId9" Type="http://schemas.openxmlformats.org/officeDocument/2006/relationships/tags" Target="../tags/tag343.xml"/><Relationship Id="rId14" Type="http://schemas.openxmlformats.org/officeDocument/2006/relationships/tags" Target="../tags/tag348.xml"/><Relationship Id="rId22" Type="http://schemas.openxmlformats.org/officeDocument/2006/relationships/tags" Target="../tags/tag35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367.xml"/><Relationship Id="rId3" Type="http://schemas.openxmlformats.org/officeDocument/2006/relationships/tags" Target="../tags/tag362.xml"/><Relationship Id="rId7" Type="http://schemas.openxmlformats.org/officeDocument/2006/relationships/tags" Target="../tags/tag366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6" Type="http://schemas.openxmlformats.org/officeDocument/2006/relationships/tags" Target="../tags/tag36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64.xml"/><Relationship Id="rId10" Type="http://schemas.openxmlformats.org/officeDocument/2006/relationships/tags" Target="../tags/tag369.xml"/><Relationship Id="rId4" Type="http://schemas.openxmlformats.org/officeDocument/2006/relationships/tags" Target="../tags/tag363.xml"/><Relationship Id="rId9" Type="http://schemas.openxmlformats.org/officeDocument/2006/relationships/tags" Target="../tags/tag36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377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72.xml"/><Relationship Id="rId7" Type="http://schemas.openxmlformats.org/officeDocument/2006/relationships/tags" Target="../tags/tag376.xml"/><Relationship Id="rId12" Type="http://schemas.openxmlformats.org/officeDocument/2006/relationships/tags" Target="../tags/tag381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6" Type="http://schemas.openxmlformats.org/officeDocument/2006/relationships/tags" Target="../tags/tag375.xml"/><Relationship Id="rId11" Type="http://schemas.openxmlformats.org/officeDocument/2006/relationships/tags" Target="../tags/tag380.xml"/><Relationship Id="rId5" Type="http://schemas.openxmlformats.org/officeDocument/2006/relationships/tags" Target="../tags/tag374.xml"/><Relationship Id="rId10" Type="http://schemas.openxmlformats.org/officeDocument/2006/relationships/tags" Target="../tags/tag379.xml"/><Relationship Id="rId4" Type="http://schemas.openxmlformats.org/officeDocument/2006/relationships/tags" Target="../tags/tag373.xml"/><Relationship Id="rId9" Type="http://schemas.openxmlformats.org/officeDocument/2006/relationships/tags" Target="../tags/tag378.xml"/><Relationship Id="rId1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84.xml"/><Relationship Id="rId7" Type="http://schemas.openxmlformats.org/officeDocument/2006/relationships/tags" Target="../tags/tag388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9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3" Type="http://schemas.openxmlformats.org/officeDocument/2006/relationships/tags" Target="../tags/tag391.xml"/><Relationship Id="rId7" Type="http://schemas.openxmlformats.org/officeDocument/2006/relationships/tags" Target="../tags/tag395.xml"/><Relationship Id="rId12" Type="http://schemas.openxmlformats.org/officeDocument/2006/relationships/audio" Target="../media/audio1.wav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93.xml"/><Relationship Id="rId10" Type="http://schemas.openxmlformats.org/officeDocument/2006/relationships/tags" Target="../tags/tag398.xml"/><Relationship Id="rId4" Type="http://schemas.openxmlformats.org/officeDocument/2006/relationships/tags" Target="../tags/tag392.xml"/><Relationship Id="rId9" Type="http://schemas.openxmlformats.org/officeDocument/2006/relationships/tags" Target="../tags/tag39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06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01.xml"/><Relationship Id="rId7" Type="http://schemas.openxmlformats.org/officeDocument/2006/relationships/tags" Target="../tags/tag405.xml"/><Relationship Id="rId12" Type="http://schemas.openxmlformats.org/officeDocument/2006/relationships/tags" Target="../tags/tag410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tags" Target="../tags/tag404.xml"/><Relationship Id="rId11" Type="http://schemas.openxmlformats.org/officeDocument/2006/relationships/tags" Target="../tags/tag409.xml"/><Relationship Id="rId5" Type="http://schemas.openxmlformats.org/officeDocument/2006/relationships/tags" Target="../tags/tag403.xml"/><Relationship Id="rId10" Type="http://schemas.openxmlformats.org/officeDocument/2006/relationships/tags" Target="../tags/tag408.xml"/><Relationship Id="rId4" Type="http://schemas.openxmlformats.org/officeDocument/2006/relationships/tags" Target="../tags/tag402.xml"/><Relationship Id="rId9" Type="http://schemas.openxmlformats.org/officeDocument/2006/relationships/tags" Target="../tags/tag407.xml"/><Relationship Id="rId1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18.xml"/><Relationship Id="rId13" Type="http://schemas.openxmlformats.org/officeDocument/2006/relationships/tags" Target="../tags/tag423.xml"/><Relationship Id="rId3" Type="http://schemas.openxmlformats.org/officeDocument/2006/relationships/tags" Target="../tags/tag413.xml"/><Relationship Id="rId7" Type="http://schemas.openxmlformats.org/officeDocument/2006/relationships/tags" Target="../tags/tag417.xml"/><Relationship Id="rId12" Type="http://schemas.openxmlformats.org/officeDocument/2006/relationships/tags" Target="../tags/tag422.xml"/><Relationship Id="rId2" Type="http://schemas.openxmlformats.org/officeDocument/2006/relationships/tags" Target="../tags/tag412.xml"/><Relationship Id="rId1" Type="http://schemas.openxmlformats.org/officeDocument/2006/relationships/tags" Target="../tags/tag411.xml"/><Relationship Id="rId6" Type="http://schemas.openxmlformats.org/officeDocument/2006/relationships/tags" Target="../tags/tag416.xml"/><Relationship Id="rId11" Type="http://schemas.openxmlformats.org/officeDocument/2006/relationships/tags" Target="../tags/tag421.xml"/><Relationship Id="rId5" Type="http://schemas.openxmlformats.org/officeDocument/2006/relationships/tags" Target="../tags/tag415.xml"/><Relationship Id="rId15" Type="http://schemas.openxmlformats.org/officeDocument/2006/relationships/audio" Target="../media/audio1.wav"/><Relationship Id="rId10" Type="http://schemas.openxmlformats.org/officeDocument/2006/relationships/tags" Target="../tags/tag420.xml"/><Relationship Id="rId4" Type="http://schemas.openxmlformats.org/officeDocument/2006/relationships/tags" Target="../tags/tag414.xml"/><Relationship Id="rId9" Type="http://schemas.openxmlformats.org/officeDocument/2006/relationships/tags" Target="../tags/tag419.xml"/><Relationship Id="rId14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31.xml"/><Relationship Id="rId3" Type="http://schemas.openxmlformats.org/officeDocument/2006/relationships/tags" Target="../tags/tag426.xml"/><Relationship Id="rId7" Type="http://schemas.openxmlformats.org/officeDocument/2006/relationships/tags" Target="../tags/tag430.xml"/><Relationship Id="rId12" Type="http://schemas.openxmlformats.org/officeDocument/2006/relationships/audio" Target="../media/audio1.wav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6" Type="http://schemas.openxmlformats.org/officeDocument/2006/relationships/tags" Target="../tags/tag429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428.xml"/><Relationship Id="rId10" Type="http://schemas.openxmlformats.org/officeDocument/2006/relationships/tags" Target="../tags/tag433.xml"/><Relationship Id="rId4" Type="http://schemas.openxmlformats.org/officeDocument/2006/relationships/tags" Target="../tags/tag427.xml"/><Relationship Id="rId9" Type="http://schemas.openxmlformats.org/officeDocument/2006/relationships/tags" Target="../tags/tag43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436.xml"/><Relationship Id="rId7" Type="http://schemas.openxmlformats.org/officeDocument/2006/relationships/tags" Target="../tags/tag440.xml"/><Relationship Id="rId2" Type="http://schemas.openxmlformats.org/officeDocument/2006/relationships/tags" Target="../tags/tag435.xml"/><Relationship Id="rId1" Type="http://schemas.openxmlformats.org/officeDocument/2006/relationships/tags" Target="../tags/tag434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9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448.xml"/><Relationship Id="rId13" Type="http://schemas.openxmlformats.org/officeDocument/2006/relationships/tags" Target="../tags/tag453.xml"/><Relationship Id="rId3" Type="http://schemas.openxmlformats.org/officeDocument/2006/relationships/tags" Target="../tags/tag443.xml"/><Relationship Id="rId7" Type="http://schemas.openxmlformats.org/officeDocument/2006/relationships/tags" Target="../tags/tag447.xml"/><Relationship Id="rId12" Type="http://schemas.openxmlformats.org/officeDocument/2006/relationships/tags" Target="../tags/tag452.xml"/><Relationship Id="rId2" Type="http://schemas.openxmlformats.org/officeDocument/2006/relationships/tags" Target="../tags/tag442.xml"/><Relationship Id="rId16" Type="http://schemas.openxmlformats.org/officeDocument/2006/relationships/audio" Target="../media/audio1.wav"/><Relationship Id="rId1" Type="http://schemas.openxmlformats.org/officeDocument/2006/relationships/tags" Target="../tags/tag441.xml"/><Relationship Id="rId6" Type="http://schemas.openxmlformats.org/officeDocument/2006/relationships/tags" Target="../tags/tag446.xml"/><Relationship Id="rId11" Type="http://schemas.openxmlformats.org/officeDocument/2006/relationships/tags" Target="../tags/tag451.xml"/><Relationship Id="rId5" Type="http://schemas.openxmlformats.org/officeDocument/2006/relationships/tags" Target="../tags/tag445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450.xml"/><Relationship Id="rId4" Type="http://schemas.openxmlformats.org/officeDocument/2006/relationships/tags" Target="../tags/tag444.xml"/><Relationship Id="rId9" Type="http://schemas.openxmlformats.org/officeDocument/2006/relationships/tags" Target="../tags/tag449.xml"/><Relationship Id="rId14" Type="http://schemas.openxmlformats.org/officeDocument/2006/relationships/tags" Target="../tags/tag45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62.xml"/><Relationship Id="rId13" Type="http://schemas.openxmlformats.org/officeDocument/2006/relationships/tags" Target="../tags/tag467.xml"/><Relationship Id="rId3" Type="http://schemas.openxmlformats.org/officeDocument/2006/relationships/tags" Target="../tags/tag457.xml"/><Relationship Id="rId7" Type="http://schemas.openxmlformats.org/officeDocument/2006/relationships/tags" Target="../tags/tag461.xml"/><Relationship Id="rId12" Type="http://schemas.openxmlformats.org/officeDocument/2006/relationships/tags" Target="../tags/tag466.xml"/><Relationship Id="rId2" Type="http://schemas.openxmlformats.org/officeDocument/2006/relationships/tags" Target="../tags/tag456.xml"/><Relationship Id="rId1" Type="http://schemas.openxmlformats.org/officeDocument/2006/relationships/tags" Target="../tags/tag455.xml"/><Relationship Id="rId6" Type="http://schemas.openxmlformats.org/officeDocument/2006/relationships/tags" Target="../tags/tag460.xml"/><Relationship Id="rId11" Type="http://schemas.openxmlformats.org/officeDocument/2006/relationships/tags" Target="../tags/tag465.xml"/><Relationship Id="rId5" Type="http://schemas.openxmlformats.org/officeDocument/2006/relationships/tags" Target="../tags/tag459.xml"/><Relationship Id="rId10" Type="http://schemas.openxmlformats.org/officeDocument/2006/relationships/tags" Target="../tags/tag464.xml"/><Relationship Id="rId4" Type="http://schemas.openxmlformats.org/officeDocument/2006/relationships/tags" Target="../tags/tag458.xml"/><Relationship Id="rId9" Type="http://schemas.openxmlformats.org/officeDocument/2006/relationships/tags" Target="../tags/tag463.xml"/><Relationship Id="rId14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" Type="http://schemas.openxmlformats.org/officeDocument/2006/relationships/tags" Target="../tags/tag46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72.xml"/><Relationship Id="rId4" Type="http://schemas.openxmlformats.org/officeDocument/2006/relationships/tags" Target="../tags/tag47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480.xml"/><Relationship Id="rId13" Type="http://schemas.openxmlformats.org/officeDocument/2006/relationships/tags" Target="../tags/tag485.xml"/><Relationship Id="rId18" Type="http://schemas.openxmlformats.org/officeDocument/2006/relationships/tags" Target="../tags/tag490.xml"/><Relationship Id="rId3" Type="http://schemas.openxmlformats.org/officeDocument/2006/relationships/tags" Target="../tags/tag475.xml"/><Relationship Id="rId7" Type="http://schemas.openxmlformats.org/officeDocument/2006/relationships/tags" Target="../tags/tag479.xml"/><Relationship Id="rId12" Type="http://schemas.openxmlformats.org/officeDocument/2006/relationships/tags" Target="../tags/tag484.xml"/><Relationship Id="rId17" Type="http://schemas.openxmlformats.org/officeDocument/2006/relationships/tags" Target="../tags/tag489.xml"/><Relationship Id="rId2" Type="http://schemas.openxmlformats.org/officeDocument/2006/relationships/tags" Target="../tags/tag474.xml"/><Relationship Id="rId16" Type="http://schemas.openxmlformats.org/officeDocument/2006/relationships/tags" Target="../tags/tag488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473.xml"/><Relationship Id="rId6" Type="http://schemas.openxmlformats.org/officeDocument/2006/relationships/tags" Target="../tags/tag478.xml"/><Relationship Id="rId11" Type="http://schemas.openxmlformats.org/officeDocument/2006/relationships/tags" Target="../tags/tag483.xml"/><Relationship Id="rId5" Type="http://schemas.openxmlformats.org/officeDocument/2006/relationships/tags" Target="../tags/tag477.xml"/><Relationship Id="rId15" Type="http://schemas.openxmlformats.org/officeDocument/2006/relationships/tags" Target="../tags/tag487.xml"/><Relationship Id="rId10" Type="http://schemas.openxmlformats.org/officeDocument/2006/relationships/tags" Target="../tags/tag482.xml"/><Relationship Id="rId19" Type="http://schemas.openxmlformats.org/officeDocument/2006/relationships/tags" Target="../tags/tag491.xml"/><Relationship Id="rId4" Type="http://schemas.openxmlformats.org/officeDocument/2006/relationships/tags" Target="../tags/tag476.xml"/><Relationship Id="rId9" Type="http://schemas.openxmlformats.org/officeDocument/2006/relationships/tags" Target="../tags/tag481.xml"/><Relationship Id="rId14" Type="http://schemas.openxmlformats.org/officeDocument/2006/relationships/tags" Target="../tags/tag48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494.xml"/><Relationship Id="rId7" Type="http://schemas.openxmlformats.org/officeDocument/2006/relationships/tags" Target="../tags/tag498.xml"/><Relationship Id="rId2" Type="http://schemas.openxmlformats.org/officeDocument/2006/relationships/tags" Target="../tags/tag493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4" Type="http://schemas.openxmlformats.org/officeDocument/2006/relationships/tags" Target="../tags/tag495.xml"/><Relationship Id="rId9" Type="http://schemas.openxmlformats.org/officeDocument/2006/relationships/audio" Target="../media/audio1.wav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06.xml"/><Relationship Id="rId3" Type="http://schemas.openxmlformats.org/officeDocument/2006/relationships/tags" Target="../tags/tag501.xml"/><Relationship Id="rId7" Type="http://schemas.openxmlformats.org/officeDocument/2006/relationships/tags" Target="../tags/tag505.xml"/><Relationship Id="rId2" Type="http://schemas.openxmlformats.org/officeDocument/2006/relationships/tags" Target="../tags/tag500.xml"/><Relationship Id="rId1" Type="http://schemas.openxmlformats.org/officeDocument/2006/relationships/tags" Target="../tags/tag499.xml"/><Relationship Id="rId6" Type="http://schemas.openxmlformats.org/officeDocument/2006/relationships/tags" Target="../tags/tag504.xml"/><Relationship Id="rId11" Type="http://schemas.openxmlformats.org/officeDocument/2006/relationships/audio" Target="../media/audio1.wav"/><Relationship Id="rId5" Type="http://schemas.openxmlformats.org/officeDocument/2006/relationships/tags" Target="../tags/tag503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02.xml"/><Relationship Id="rId9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3" Type="http://schemas.openxmlformats.org/officeDocument/2006/relationships/tags" Target="../tags/tag512.xml"/><Relationship Id="rId7" Type="http://schemas.openxmlformats.org/officeDocument/2006/relationships/tags" Target="../tags/tag516.xml"/><Relationship Id="rId2" Type="http://schemas.openxmlformats.org/officeDocument/2006/relationships/tags" Target="../tags/tag511.xml"/><Relationship Id="rId1" Type="http://schemas.openxmlformats.org/officeDocument/2006/relationships/tags" Target="../tags/tag510.xml"/><Relationship Id="rId6" Type="http://schemas.openxmlformats.org/officeDocument/2006/relationships/tags" Target="../tags/tag515.xml"/><Relationship Id="rId5" Type="http://schemas.openxmlformats.org/officeDocument/2006/relationships/tags" Target="../tags/tag514.xml"/><Relationship Id="rId10" Type="http://schemas.openxmlformats.org/officeDocument/2006/relationships/audio" Target="../media/audio1.wav"/><Relationship Id="rId4" Type="http://schemas.openxmlformats.org/officeDocument/2006/relationships/tags" Target="../tags/tag513.xml"/><Relationship Id="rId9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525.xml"/><Relationship Id="rId13" Type="http://schemas.openxmlformats.org/officeDocument/2006/relationships/tags" Target="../tags/tag530.xml"/><Relationship Id="rId18" Type="http://schemas.openxmlformats.org/officeDocument/2006/relationships/slideLayout" Target="../slideLayouts/slideLayout3.xml"/><Relationship Id="rId3" Type="http://schemas.openxmlformats.org/officeDocument/2006/relationships/tags" Target="../tags/tag520.xml"/><Relationship Id="rId7" Type="http://schemas.openxmlformats.org/officeDocument/2006/relationships/tags" Target="../tags/tag524.xml"/><Relationship Id="rId12" Type="http://schemas.openxmlformats.org/officeDocument/2006/relationships/tags" Target="../tags/tag529.xml"/><Relationship Id="rId17" Type="http://schemas.openxmlformats.org/officeDocument/2006/relationships/tags" Target="../tags/tag534.xml"/><Relationship Id="rId2" Type="http://schemas.openxmlformats.org/officeDocument/2006/relationships/tags" Target="../tags/tag519.xml"/><Relationship Id="rId16" Type="http://schemas.openxmlformats.org/officeDocument/2006/relationships/tags" Target="../tags/tag533.xml"/><Relationship Id="rId1" Type="http://schemas.openxmlformats.org/officeDocument/2006/relationships/tags" Target="../tags/tag518.xml"/><Relationship Id="rId6" Type="http://schemas.openxmlformats.org/officeDocument/2006/relationships/tags" Target="../tags/tag523.xml"/><Relationship Id="rId11" Type="http://schemas.openxmlformats.org/officeDocument/2006/relationships/tags" Target="../tags/tag528.xml"/><Relationship Id="rId5" Type="http://schemas.openxmlformats.org/officeDocument/2006/relationships/tags" Target="../tags/tag522.xml"/><Relationship Id="rId15" Type="http://schemas.openxmlformats.org/officeDocument/2006/relationships/tags" Target="../tags/tag532.xml"/><Relationship Id="rId10" Type="http://schemas.openxmlformats.org/officeDocument/2006/relationships/tags" Target="../tags/tag527.xml"/><Relationship Id="rId19" Type="http://schemas.openxmlformats.org/officeDocument/2006/relationships/audio" Target="../media/audio1.wav"/><Relationship Id="rId4" Type="http://schemas.openxmlformats.org/officeDocument/2006/relationships/tags" Target="../tags/tag521.xml"/><Relationship Id="rId9" Type="http://schemas.openxmlformats.org/officeDocument/2006/relationships/tags" Target="../tags/tag526.xml"/><Relationship Id="rId14" Type="http://schemas.openxmlformats.org/officeDocument/2006/relationships/tags" Target="../tags/tag53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537.xml"/><Relationship Id="rId2" Type="http://schemas.openxmlformats.org/officeDocument/2006/relationships/tags" Target="../tags/tag536.xml"/><Relationship Id="rId1" Type="http://schemas.openxmlformats.org/officeDocument/2006/relationships/tags" Target="../tags/tag535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3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546.xml"/><Relationship Id="rId13" Type="http://schemas.openxmlformats.org/officeDocument/2006/relationships/audio" Target="../media/audio1.wav"/><Relationship Id="rId3" Type="http://schemas.openxmlformats.org/officeDocument/2006/relationships/tags" Target="../tags/tag541.xml"/><Relationship Id="rId7" Type="http://schemas.openxmlformats.org/officeDocument/2006/relationships/tags" Target="../tags/tag545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540.xml"/><Relationship Id="rId1" Type="http://schemas.openxmlformats.org/officeDocument/2006/relationships/tags" Target="../tags/tag539.xml"/><Relationship Id="rId6" Type="http://schemas.openxmlformats.org/officeDocument/2006/relationships/tags" Target="../tags/tag544.xml"/><Relationship Id="rId11" Type="http://schemas.openxmlformats.org/officeDocument/2006/relationships/tags" Target="../tags/tag549.xml"/><Relationship Id="rId5" Type="http://schemas.openxmlformats.org/officeDocument/2006/relationships/tags" Target="../tags/tag543.xml"/><Relationship Id="rId10" Type="http://schemas.openxmlformats.org/officeDocument/2006/relationships/tags" Target="../tags/tag548.xml"/><Relationship Id="rId4" Type="http://schemas.openxmlformats.org/officeDocument/2006/relationships/tags" Target="../tags/tag542.xml"/><Relationship Id="rId9" Type="http://schemas.openxmlformats.org/officeDocument/2006/relationships/tags" Target="../tags/tag54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557.xml"/><Relationship Id="rId13" Type="http://schemas.openxmlformats.org/officeDocument/2006/relationships/audio" Target="../media/audio1.wav"/><Relationship Id="rId3" Type="http://schemas.openxmlformats.org/officeDocument/2006/relationships/tags" Target="../tags/tag552.xml"/><Relationship Id="rId7" Type="http://schemas.openxmlformats.org/officeDocument/2006/relationships/tags" Target="../tags/tag556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551.xml"/><Relationship Id="rId1" Type="http://schemas.openxmlformats.org/officeDocument/2006/relationships/tags" Target="../tags/tag550.xml"/><Relationship Id="rId6" Type="http://schemas.openxmlformats.org/officeDocument/2006/relationships/tags" Target="../tags/tag555.xml"/><Relationship Id="rId11" Type="http://schemas.openxmlformats.org/officeDocument/2006/relationships/tags" Target="../tags/tag560.xml"/><Relationship Id="rId5" Type="http://schemas.openxmlformats.org/officeDocument/2006/relationships/tags" Target="../tags/tag554.xml"/><Relationship Id="rId10" Type="http://schemas.openxmlformats.org/officeDocument/2006/relationships/tags" Target="../tags/tag559.xml"/><Relationship Id="rId4" Type="http://schemas.openxmlformats.org/officeDocument/2006/relationships/tags" Target="../tags/tag553.xml"/><Relationship Id="rId9" Type="http://schemas.openxmlformats.org/officeDocument/2006/relationships/tags" Target="../tags/tag55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568.xml"/><Relationship Id="rId3" Type="http://schemas.openxmlformats.org/officeDocument/2006/relationships/tags" Target="../tags/tag563.xml"/><Relationship Id="rId7" Type="http://schemas.openxmlformats.org/officeDocument/2006/relationships/tags" Target="../tags/tag567.xml"/><Relationship Id="rId2" Type="http://schemas.openxmlformats.org/officeDocument/2006/relationships/tags" Target="../tags/tag562.xml"/><Relationship Id="rId1" Type="http://schemas.openxmlformats.org/officeDocument/2006/relationships/tags" Target="../tags/tag561.xml"/><Relationship Id="rId6" Type="http://schemas.openxmlformats.org/officeDocument/2006/relationships/tags" Target="../tags/tag566.xml"/><Relationship Id="rId11" Type="http://schemas.openxmlformats.org/officeDocument/2006/relationships/image" Target="../media/image30.jpeg"/><Relationship Id="rId5" Type="http://schemas.openxmlformats.org/officeDocument/2006/relationships/tags" Target="../tags/tag565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564.xml"/><Relationship Id="rId9" Type="http://schemas.openxmlformats.org/officeDocument/2006/relationships/tags" Target="../tags/tag56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577.xml"/><Relationship Id="rId13" Type="http://schemas.openxmlformats.org/officeDocument/2006/relationships/tags" Target="../tags/tag582.xml"/><Relationship Id="rId18" Type="http://schemas.openxmlformats.org/officeDocument/2006/relationships/tags" Target="../tags/tag587.xml"/><Relationship Id="rId26" Type="http://schemas.openxmlformats.org/officeDocument/2006/relationships/tags" Target="../tags/tag595.xml"/><Relationship Id="rId3" Type="http://schemas.openxmlformats.org/officeDocument/2006/relationships/tags" Target="../tags/tag572.xml"/><Relationship Id="rId21" Type="http://schemas.openxmlformats.org/officeDocument/2006/relationships/tags" Target="../tags/tag590.xml"/><Relationship Id="rId34" Type="http://schemas.openxmlformats.org/officeDocument/2006/relationships/tags" Target="../tags/tag603.xml"/><Relationship Id="rId7" Type="http://schemas.openxmlformats.org/officeDocument/2006/relationships/tags" Target="../tags/tag576.xml"/><Relationship Id="rId12" Type="http://schemas.openxmlformats.org/officeDocument/2006/relationships/tags" Target="../tags/tag581.xml"/><Relationship Id="rId17" Type="http://schemas.openxmlformats.org/officeDocument/2006/relationships/tags" Target="../tags/tag586.xml"/><Relationship Id="rId25" Type="http://schemas.openxmlformats.org/officeDocument/2006/relationships/tags" Target="../tags/tag594.xml"/><Relationship Id="rId33" Type="http://schemas.openxmlformats.org/officeDocument/2006/relationships/tags" Target="../tags/tag602.xml"/><Relationship Id="rId2" Type="http://schemas.openxmlformats.org/officeDocument/2006/relationships/tags" Target="../tags/tag571.xml"/><Relationship Id="rId16" Type="http://schemas.openxmlformats.org/officeDocument/2006/relationships/tags" Target="../tags/tag585.xml"/><Relationship Id="rId20" Type="http://schemas.openxmlformats.org/officeDocument/2006/relationships/tags" Target="../tags/tag589.xml"/><Relationship Id="rId29" Type="http://schemas.openxmlformats.org/officeDocument/2006/relationships/tags" Target="../tags/tag598.xml"/><Relationship Id="rId1" Type="http://schemas.openxmlformats.org/officeDocument/2006/relationships/tags" Target="../tags/tag570.xml"/><Relationship Id="rId6" Type="http://schemas.openxmlformats.org/officeDocument/2006/relationships/tags" Target="../tags/tag575.xml"/><Relationship Id="rId11" Type="http://schemas.openxmlformats.org/officeDocument/2006/relationships/tags" Target="../tags/tag580.xml"/><Relationship Id="rId24" Type="http://schemas.openxmlformats.org/officeDocument/2006/relationships/tags" Target="../tags/tag593.xml"/><Relationship Id="rId32" Type="http://schemas.openxmlformats.org/officeDocument/2006/relationships/tags" Target="../tags/tag601.xml"/><Relationship Id="rId5" Type="http://schemas.openxmlformats.org/officeDocument/2006/relationships/tags" Target="../tags/tag574.xml"/><Relationship Id="rId15" Type="http://schemas.openxmlformats.org/officeDocument/2006/relationships/tags" Target="../tags/tag584.xml"/><Relationship Id="rId23" Type="http://schemas.openxmlformats.org/officeDocument/2006/relationships/tags" Target="../tags/tag592.xml"/><Relationship Id="rId28" Type="http://schemas.openxmlformats.org/officeDocument/2006/relationships/tags" Target="../tags/tag597.xml"/><Relationship Id="rId10" Type="http://schemas.openxmlformats.org/officeDocument/2006/relationships/tags" Target="../tags/tag579.xml"/><Relationship Id="rId19" Type="http://schemas.openxmlformats.org/officeDocument/2006/relationships/tags" Target="../tags/tag588.xml"/><Relationship Id="rId31" Type="http://schemas.openxmlformats.org/officeDocument/2006/relationships/tags" Target="../tags/tag600.xml"/><Relationship Id="rId4" Type="http://schemas.openxmlformats.org/officeDocument/2006/relationships/tags" Target="../tags/tag573.xml"/><Relationship Id="rId9" Type="http://schemas.openxmlformats.org/officeDocument/2006/relationships/tags" Target="../tags/tag578.xml"/><Relationship Id="rId14" Type="http://schemas.openxmlformats.org/officeDocument/2006/relationships/tags" Target="../tags/tag583.xml"/><Relationship Id="rId22" Type="http://schemas.openxmlformats.org/officeDocument/2006/relationships/tags" Target="../tags/tag591.xml"/><Relationship Id="rId27" Type="http://schemas.openxmlformats.org/officeDocument/2006/relationships/tags" Target="../tags/tag596.xml"/><Relationship Id="rId30" Type="http://schemas.openxmlformats.org/officeDocument/2006/relationships/tags" Target="../tags/tag599.xml"/><Relationship Id="rId35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11.xml"/><Relationship Id="rId13" Type="http://schemas.openxmlformats.org/officeDocument/2006/relationships/tags" Target="../tags/tag616.xml"/><Relationship Id="rId18" Type="http://schemas.openxmlformats.org/officeDocument/2006/relationships/tags" Target="../tags/tag621.xml"/><Relationship Id="rId26" Type="http://schemas.openxmlformats.org/officeDocument/2006/relationships/tags" Target="../tags/tag629.xml"/><Relationship Id="rId3" Type="http://schemas.openxmlformats.org/officeDocument/2006/relationships/tags" Target="../tags/tag606.xml"/><Relationship Id="rId21" Type="http://schemas.openxmlformats.org/officeDocument/2006/relationships/tags" Target="../tags/tag624.xml"/><Relationship Id="rId7" Type="http://schemas.openxmlformats.org/officeDocument/2006/relationships/tags" Target="../tags/tag610.xml"/><Relationship Id="rId12" Type="http://schemas.openxmlformats.org/officeDocument/2006/relationships/tags" Target="../tags/tag615.xml"/><Relationship Id="rId17" Type="http://schemas.openxmlformats.org/officeDocument/2006/relationships/tags" Target="../tags/tag620.xml"/><Relationship Id="rId25" Type="http://schemas.openxmlformats.org/officeDocument/2006/relationships/tags" Target="../tags/tag628.xml"/><Relationship Id="rId33" Type="http://schemas.openxmlformats.org/officeDocument/2006/relationships/slideLayout" Target="../slideLayouts/slideLayout5.xml"/><Relationship Id="rId2" Type="http://schemas.openxmlformats.org/officeDocument/2006/relationships/tags" Target="../tags/tag605.xml"/><Relationship Id="rId16" Type="http://schemas.openxmlformats.org/officeDocument/2006/relationships/tags" Target="../tags/tag619.xml"/><Relationship Id="rId20" Type="http://schemas.openxmlformats.org/officeDocument/2006/relationships/tags" Target="../tags/tag623.xml"/><Relationship Id="rId29" Type="http://schemas.openxmlformats.org/officeDocument/2006/relationships/tags" Target="../tags/tag632.xml"/><Relationship Id="rId1" Type="http://schemas.openxmlformats.org/officeDocument/2006/relationships/tags" Target="../tags/tag604.xml"/><Relationship Id="rId6" Type="http://schemas.openxmlformats.org/officeDocument/2006/relationships/tags" Target="../tags/tag609.xml"/><Relationship Id="rId11" Type="http://schemas.openxmlformats.org/officeDocument/2006/relationships/tags" Target="../tags/tag614.xml"/><Relationship Id="rId24" Type="http://schemas.openxmlformats.org/officeDocument/2006/relationships/tags" Target="../tags/tag627.xml"/><Relationship Id="rId32" Type="http://schemas.openxmlformats.org/officeDocument/2006/relationships/tags" Target="../tags/tag635.xml"/><Relationship Id="rId5" Type="http://schemas.openxmlformats.org/officeDocument/2006/relationships/tags" Target="../tags/tag608.xml"/><Relationship Id="rId15" Type="http://schemas.openxmlformats.org/officeDocument/2006/relationships/tags" Target="../tags/tag618.xml"/><Relationship Id="rId23" Type="http://schemas.openxmlformats.org/officeDocument/2006/relationships/tags" Target="../tags/tag626.xml"/><Relationship Id="rId28" Type="http://schemas.openxmlformats.org/officeDocument/2006/relationships/tags" Target="../tags/tag631.xml"/><Relationship Id="rId10" Type="http://schemas.openxmlformats.org/officeDocument/2006/relationships/tags" Target="../tags/tag613.xml"/><Relationship Id="rId19" Type="http://schemas.openxmlformats.org/officeDocument/2006/relationships/tags" Target="../tags/tag622.xml"/><Relationship Id="rId31" Type="http://schemas.openxmlformats.org/officeDocument/2006/relationships/tags" Target="../tags/tag634.xml"/><Relationship Id="rId4" Type="http://schemas.openxmlformats.org/officeDocument/2006/relationships/tags" Target="../tags/tag607.xml"/><Relationship Id="rId9" Type="http://schemas.openxmlformats.org/officeDocument/2006/relationships/tags" Target="../tags/tag612.xml"/><Relationship Id="rId14" Type="http://schemas.openxmlformats.org/officeDocument/2006/relationships/tags" Target="../tags/tag617.xml"/><Relationship Id="rId22" Type="http://schemas.openxmlformats.org/officeDocument/2006/relationships/tags" Target="../tags/tag625.xml"/><Relationship Id="rId27" Type="http://schemas.openxmlformats.org/officeDocument/2006/relationships/tags" Target="../tags/tag630.xml"/><Relationship Id="rId30" Type="http://schemas.openxmlformats.org/officeDocument/2006/relationships/tags" Target="../tags/tag6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8.jpe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638.xml"/><Relationship Id="rId2" Type="http://schemas.openxmlformats.org/officeDocument/2006/relationships/tags" Target="../tags/tag637.xml"/><Relationship Id="rId1" Type="http://schemas.openxmlformats.org/officeDocument/2006/relationships/tags" Target="../tags/tag636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641.xml"/><Relationship Id="rId2" Type="http://schemas.openxmlformats.org/officeDocument/2006/relationships/tags" Target="../tags/tag640.xml"/><Relationship Id="rId1" Type="http://schemas.openxmlformats.org/officeDocument/2006/relationships/tags" Target="../tags/tag639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" Type="http://schemas.openxmlformats.org/officeDocument/2006/relationships/tags" Target="../tags/tag645.xml"/><Relationship Id="rId4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655.xml"/><Relationship Id="rId3" Type="http://schemas.openxmlformats.org/officeDocument/2006/relationships/tags" Target="../tags/tag650.xml"/><Relationship Id="rId7" Type="http://schemas.openxmlformats.org/officeDocument/2006/relationships/tags" Target="../tags/tag654.xml"/><Relationship Id="rId2" Type="http://schemas.openxmlformats.org/officeDocument/2006/relationships/tags" Target="../tags/tag649.xml"/><Relationship Id="rId1" Type="http://schemas.openxmlformats.org/officeDocument/2006/relationships/tags" Target="../tags/tag648.xml"/><Relationship Id="rId6" Type="http://schemas.openxmlformats.org/officeDocument/2006/relationships/tags" Target="../tags/tag653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52.xml"/><Relationship Id="rId10" Type="http://schemas.openxmlformats.org/officeDocument/2006/relationships/tags" Target="../tags/tag657.xml"/><Relationship Id="rId4" Type="http://schemas.openxmlformats.org/officeDocument/2006/relationships/tags" Target="../tags/tag651.xml"/><Relationship Id="rId9" Type="http://schemas.openxmlformats.org/officeDocument/2006/relationships/tags" Target="../tags/tag65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665.xml"/><Relationship Id="rId3" Type="http://schemas.openxmlformats.org/officeDocument/2006/relationships/tags" Target="../tags/tag660.xml"/><Relationship Id="rId7" Type="http://schemas.openxmlformats.org/officeDocument/2006/relationships/tags" Target="../tags/tag664.xml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tags" Target="../tags/tag663.xml"/><Relationship Id="rId11" Type="http://schemas.openxmlformats.org/officeDocument/2006/relationships/image" Target="../media/image31.png"/><Relationship Id="rId5" Type="http://schemas.openxmlformats.org/officeDocument/2006/relationships/tags" Target="../tags/tag66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661.xml"/><Relationship Id="rId9" Type="http://schemas.openxmlformats.org/officeDocument/2006/relationships/tags" Target="../tags/tag66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674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669.xml"/><Relationship Id="rId7" Type="http://schemas.openxmlformats.org/officeDocument/2006/relationships/tags" Target="../tags/tag673.xml"/><Relationship Id="rId12" Type="http://schemas.openxmlformats.org/officeDocument/2006/relationships/tags" Target="../tags/tag678.xml"/><Relationship Id="rId2" Type="http://schemas.openxmlformats.org/officeDocument/2006/relationships/tags" Target="../tags/tag668.xml"/><Relationship Id="rId1" Type="http://schemas.openxmlformats.org/officeDocument/2006/relationships/tags" Target="../tags/tag667.xml"/><Relationship Id="rId6" Type="http://schemas.openxmlformats.org/officeDocument/2006/relationships/tags" Target="../tags/tag672.xml"/><Relationship Id="rId11" Type="http://schemas.openxmlformats.org/officeDocument/2006/relationships/tags" Target="../tags/tag677.xml"/><Relationship Id="rId5" Type="http://schemas.openxmlformats.org/officeDocument/2006/relationships/tags" Target="../tags/tag671.xml"/><Relationship Id="rId10" Type="http://schemas.openxmlformats.org/officeDocument/2006/relationships/tags" Target="../tags/tag676.xml"/><Relationship Id="rId4" Type="http://schemas.openxmlformats.org/officeDocument/2006/relationships/tags" Target="../tags/tag670.xml"/><Relationship Id="rId9" Type="http://schemas.openxmlformats.org/officeDocument/2006/relationships/tags" Target="../tags/tag675.xml"/><Relationship Id="rId14" Type="http://schemas.openxmlformats.org/officeDocument/2006/relationships/image" Target="../media/image6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681.xml"/><Relationship Id="rId7" Type="http://schemas.openxmlformats.org/officeDocument/2006/relationships/tags" Target="../tags/tag685.xml"/><Relationship Id="rId2" Type="http://schemas.openxmlformats.org/officeDocument/2006/relationships/tags" Target="../tags/tag680.xml"/><Relationship Id="rId1" Type="http://schemas.openxmlformats.org/officeDocument/2006/relationships/tags" Target="../tags/tag679.xml"/><Relationship Id="rId6" Type="http://schemas.openxmlformats.org/officeDocument/2006/relationships/tags" Target="../tags/tag684.xml"/><Relationship Id="rId5" Type="http://schemas.openxmlformats.org/officeDocument/2006/relationships/tags" Target="../tags/tag683.xml"/><Relationship Id="rId4" Type="http://schemas.openxmlformats.org/officeDocument/2006/relationships/tags" Target="../tags/tag68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693.xml"/><Relationship Id="rId3" Type="http://schemas.openxmlformats.org/officeDocument/2006/relationships/tags" Target="../tags/tag688.xml"/><Relationship Id="rId7" Type="http://schemas.openxmlformats.org/officeDocument/2006/relationships/tags" Target="../tags/tag692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687.xml"/><Relationship Id="rId1" Type="http://schemas.openxmlformats.org/officeDocument/2006/relationships/tags" Target="../tags/tag686.xml"/><Relationship Id="rId6" Type="http://schemas.openxmlformats.org/officeDocument/2006/relationships/tags" Target="../tags/tag691.xml"/><Relationship Id="rId11" Type="http://schemas.openxmlformats.org/officeDocument/2006/relationships/tags" Target="../tags/tag696.xml"/><Relationship Id="rId5" Type="http://schemas.openxmlformats.org/officeDocument/2006/relationships/tags" Target="../tags/tag690.xml"/><Relationship Id="rId10" Type="http://schemas.openxmlformats.org/officeDocument/2006/relationships/tags" Target="../tags/tag695.xml"/><Relationship Id="rId4" Type="http://schemas.openxmlformats.org/officeDocument/2006/relationships/tags" Target="../tags/tag689.xml"/><Relationship Id="rId9" Type="http://schemas.openxmlformats.org/officeDocument/2006/relationships/tags" Target="../tags/tag694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704.xml"/><Relationship Id="rId13" Type="http://schemas.openxmlformats.org/officeDocument/2006/relationships/tags" Target="../tags/tag709.xml"/><Relationship Id="rId18" Type="http://schemas.openxmlformats.org/officeDocument/2006/relationships/tags" Target="../tags/tag714.xml"/><Relationship Id="rId3" Type="http://schemas.openxmlformats.org/officeDocument/2006/relationships/tags" Target="../tags/tag699.xml"/><Relationship Id="rId21" Type="http://schemas.openxmlformats.org/officeDocument/2006/relationships/audio" Target="../media/audio4.wav"/><Relationship Id="rId7" Type="http://schemas.openxmlformats.org/officeDocument/2006/relationships/tags" Target="../tags/tag703.xml"/><Relationship Id="rId12" Type="http://schemas.openxmlformats.org/officeDocument/2006/relationships/tags" Target="../tags/tag708.xml"/><Relationship Id="rId17" Type="http://schemas.openxmlformats.org/officeDocument/2006/relationships/tags" Target="../tags/tag713.xml"/><Relationship Id="rId2" Type="http://schemas.openxmlformats.org/officeDocument/2006/relationships/tags" Target="../tags/tag698.xml"/><Relationship Id="rId16" Type="http://schemas.openxmlformats.org/officeDocument/2006/relationships/tags" Target="../tags/tag712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697.xml"/><Relationship Id="rId6" Type="http://schemas.openxmlformats.org/officeDocument/2006/relationships/tags" Target="../tags/tag702.xml"/><Relationship Id="rId11" Type="http://schemas.openxmlformats.org/officeDocument/2006/relationships/tags" Target="../tags/tag707.xml"/><Relationship Id="rId5" Type="http://schemas.openxmlformats.org/officeDocument/2006/relationships/tags" Target="../tags/tag701.xml"/><Relationship Id="rId15" Type="http://schemas.openxmlformats.org/officeDocument/2006/relationships/tags" Target="../tags/tag711.xml"/><Relationship Id="rId10" Type="http://schemas.openxmlformats.org/officeDocument/2006/relationships/tags" Target="../tags/tag706.xml"/><Relationship Id="rId19" Type="http://schemas.openxmlformats.org/officeDocument/2006/relationships/tags" Target="../tags/tag715.xml"/><Relationship Id="rId4" Type="http://schemas.openxmlformats.org/officeDocument/2006/relationships/tags" Target="../tags/tag700.xml"/><Relationship Id="rId9" Type="http://schemas.openxmlformats.org/officeDocument/2006/relationships/tags" Target="../tags/tag705.xml"/><Relationship Id="rId14" Type="http://schemas.openxmlformats.org/officeDocument/2006/relationships/tags" Target="../tags/tag7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tags" Target="../tags/tag723.xml"/><Relationship Id="rId13" Type="http://schemas.openxmlformats.org/officeDocument/2006/relationships/tags" Target="../tags/tag728.xml"/><Relationship Id="rId3" Type="http://schemas.openxmlformats.org/officeDocument/2006/relationships/tags" Target="../tags/tag718.xml"/><Relationship Id="rId7" Type="http://schemas.openxmlformats.org/officeDocument/2006/relationships/tags" Target="../tags/tag722.xml"/><Relationship Id="rId12" Type="http://schemas.openxmlformats.org/officeDocument/2006/relationships/tags" Target="../tags/tag727.xml"/><Relationship Id="rId2" Type="http://schemas.openxmlformats.org/officeDocument/2006/relationships/tags" Target="../tags/tag717.xml"/><Relationship Id="rId1" Type="http://schemas.openxmlformats.org/officeDocument/2006/relationships/tags" Target="../tags/tag716.xml"/><Relationship Id="rId6" Type="http://schemas.openxmlformats.org/officeDocument/2006/relationships/tags" Target="../tags/tag721.xml"/><Relationship Id="rId11" Type="http://schemas.openxmlformats.org/officeDocument/2006/relationships/tags" Target="../tags/tag726.xml"/><Relationship Id="rId5" Type="http://schemas.openxmlformats.org/officeDocument/2006/relationships/tags" Target="../tags/tag720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725.xml"/><Relationship Id="rId4" Type="http://schemas.openxmlformats.org/officeDocument/2006/relationships/tags" Target="../tags/tag719.xml"/><Relationship Id="rId9" Type="http://schemas.openxmlformats.org/officeDocument/2006/relationships/tags" Target="../tags/tag724.xml"/><Relationship Id="rId14" Type="http://schemas.openxmlformats.org/officeDocument/2006/relationships/tags" Target="../tags/tag729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737.xml"/><Relationship Id="rId3" Type="http://schemas.openxmlformats.org/officeDocument/2006/relationships/tags" Target="../tags/tag732.xml"/><Relationship Id="rId7" Type="http://schemas.openxmlformats.org/officeDocument/2006/relationships/tags" Target="../tags/tag736.xml"/><Relationship Id="rId2" Type="http://schemas.openxmlformats.org/officeDocument/2006/relationships/tags" Target="../tags/tag731.xml"/><Relationship Id="rId1" Type="http://schemas.openxmlformats.org/officeDocument/2006/relationships/tags" Target="../tags/tag730.xml"/><Relationship Id="rId6" Type="http://schemas.openxmlformats.org/officeDocument/2006/relationships/tags" Target="../tags/tag735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734.xml"/><Relationship Id="rId10" Type="http://schemas.openxmlformats.org/officeDocument/2006/relationships/tags" Target="../tags/tag739.xml"/><Relationship Id="rId4" Type="http://schemas.openxmlformats.org/officeDocument/2006/relationships/tags" Target="../tags/tag733.xml"/><Relationship Id="rId9" Type="http://schemas.openxmlformats.org/officeDocument/2006/relationships/tags" Target="../tags/tag738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747.xml"/><Relationship Id="rId3" Type="http://schemas.openxmlformats.org/officeDocument/2006/relationships/tags" Target="../tags/tag742.xml"/><Relationship Id="rId7" Type="http://schemas.openxmlformats.org/officeDocument/2006/relationships/tags" Target="../tags/tag746.xml"/><Relationship Id="rId2" Type="http://schemas.openxmlformats.org/officeDocument/2006/relationships/tags" Target="../tags/tag741.xml"/><Relationship Id="rId1" Type="http://schemas.openxmlformats.org/officeDocument/2006/relationships/tags" Target="../tags/tag740.xml"/><Relationship Id="rId6" Type="http://schemas.openxmlformats.org/officeDocument/2006/relationships/tags" Target="../tags/tag745.xml"/><Relationship Id="rId5" Type="http://schemas.openxmlformats.org/officeDocument/2006/relationships/tags" Target="../tags/tag744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743.xml"/><Relationship Id="rId9" Type="http://schemas.openxmlformats.org/officeDocument/2006/relationships/tags" Target="../tags/tag748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756.xml"/><Relationship Id="rId13" Type="http://schemas.openxmlformats.org/officeDocument/2006/relationships/tags" Target="../tags/tag761.xml"/><Relationship Id="rId18" Type="http://schemas.openxmlformats.org/officeDocument/2006/relationships/image" Target="../media/image32.png"/><Relationship Id="rId3" Type="http://schemas.openxmlformats.org/officeDocument/2006/relationships/tags" Target="../tags/tag751.xml"/><Relationship Id="rId7" Type="http://schemas.openxmlformats.org/officeDocument/2006/relationships/tags" Target="../tags/tag755.xml"/><Relationship Id="rId12" Type="http://schemas.openxmlformats.org/officeDocument/2006/relationships/tags" Target="../tags/tag760.xml"/><Relationship Id="rId17" Type="http://schemas.openxmlformats.org/officeDocument/2006/relationships/image" Target="../media/image4.png"/><Relationship Id="rId2" Type="http://schemas.openxmlformats.org/officeDocument/2006/relationships/tags" Target="../tags/tag750.xml"/><Relationship Id="rId16" Type="http://schemas.openxmlformats.org/officeDocument/2006/relationships/image" Target="../media/image3.png"/><Relationship Id="rId1" Type="http://schemas.openxmlformats.org/officeDocument/2006/relationships/tags" Target="../tags/tag749.xml"/><Relationship Id="rId6" Type="http://schemas.openxmlformats.org/officeDocument/2006/relationships/tags" Target="../tags/tag754.xml"/><Relationship Id="rId11" Type="http://schemas.openxmlformats.org/officeDocument/2006/relationships/tags" Target="../tags/tag759.xml"/><Relationship Id="rId5" Type="http://schemas.openxmlformats.org/officeDocument/2006/relationships/tags" Target="../tags/tag75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58.xml"/><Relationship Id="rId4" Type="http://schemas.openxmlformats.org/officeDocument/2006/relationships/tags" Target="../tags/tag752.xml"/><Relationship Id="rId9" Type="http://schemas.openxmlformats.org/officeDocument/2006/relationships/tags" Target="../tags/tag757.xml"/><Relationship Id="rId14" Type="http://schemas.openxmlformats.org/officeDocument/2006/relationships/tags" Target="../tags/tag7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rcRect l="25025" r="19766" b="6295"/>
          <a:stretch>
            <a:fillRect/>
          </a:stretch>
        </p:blipFill>
        <p:spPr>
          <a:xfrm>
            <a:off x="-45720" y="3261380"/>
            <a:ext cx="4167398" cy="3611860"/>
          </a:xfrm>
          <a:prstGeom prst="rect">
            <a:avLst/>
          </a:prstGeom>
        </p:spPr>
      </p:pic>
      <p:pic>
        <p:nvPicPr>
          <p:cNvPr id="7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282828">
                  <a:alpha val="16078"/>
                </a:srgbClr>
              </a:clrFrom>
              <a:clrTo>
                <a:srgbClr val="28282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48357"/>
          <a:stretch>
            <a:fillRect/>
          </a:stretch>
        </p:blipFill>
        <p:spPr>
          <a:xfrm>
            <a:off x="3459890" y="3023235"/>
            <a:ext cx="6179185" cy="2495570"/>
          </a:xfrm>
          <a:prstGeom prst="rect">
            <a:avLst/>
          </a:prstGeom>
        </p:spPr>
      </p:pic>
      <p:sp>
        <p:nvSpPr>
          <p:cNvPr id="8" name="文本框 5"/>
          <p:cNvSpPr txBox="1"/>
          <p:nvPr>
            <p:custDataLst>
              <p:tags r:id="rId3"/>
            </p:custDataLst>
          </p:nvPr>
        </p:nvSpPr>
        <p:spPr>
          <a:xfrm>
            <a:off x="3782900" y="1241405"/>
            <a:ext cx="5428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mtClean="0">
                <a:solidFill>
                  <a:srgbClr val="FF010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六国论</a:t>
            </a:r>
            <a:endParaRPr lang="zh-CN" altLang="en-US" sz="8800" b="1">
              <a:solidFill>
                <a:srgbClr val="FF010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7"/>
          <p:cNvSpPr/>
          <p:nvPr>
            <p:custDataLst>
              <p:tags r:id="rId4"/>
            </p:custDataLst>
          </p:nvPr>
        </p:nvSpPr>
        <p:spPr>
          <a:xfrm>
            <a:off x="3294790" y="2799715"/>
            <a:ext cx="6372225" cy="461665"/>
          </a:xfrm>
          <a:prstGeom prst="rect">
            <a:avLst/>
          </a:prstGeom>
          <a:ln w="12700">
            <a:solidFill>
              <a:srgbClr val="6E6159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部编版必修下册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第八单元第</a:t>
            </a: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16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课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3308125" y="2632710"/>
            <a:ext cx="3035300" cy="0"/>
          </a:xfrm>
          <a:prstGeom prst="line">
            <a:avLst/>
          </a:prstGeom>
          <a:solidFill>
            <a:schemeClr val="bg1">
              <a:lumMod val="50000"/>
            </a:schemeClr>
          </a:solidFill>
          <a:ln w="38100">
            <a:solidFill>
              <a:srgbClr val="6E61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446295" y="2581910"/>
            <a:ext cx="101600" cy="1016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6625365" y="2632710"/>
            <a:ext cx="3035300" cy="0"/>
          </a:xfrm>
          <a:prstGeom prst="line">
            <a:avLst/>
          </a:prstGeom>
          <a:solidFill>
            <a:schemeClr val="bg1">
              <a:lumMod val="50000"/>
            </a:schemeClr>
          </a:solidFill>
          <a:ln w="38100">
            <a:solidFill>
              <a:srgbClr val="6E61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"/>
          <p:cNvSpPr txBox="1"/>
          <p:nvPr>
            <p:custDataLst>
              <p:tags r:id="rId8"/>
            </p:custDataLst>
          </p:nvPr>
        </p:nvSpPr>
        <p:spPr>
          <a:xfrm>
            <a:off x="734964" y="224634"/>
            <a:ext cx="3300112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倾听理性的声音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图片 16" descr="51miz-E183432-ED85ABE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rcRect l="26246" r="29908"/>
          <a:stretch>
            <a:fillRect/>
          </a:stretch>
        </p:blipFill>
        <p:spPr>
          <a:xfrm>
            <a:off x="9716545" y="2032317"/>
            <a:ext cx="759460" cy="1730375"/>
          </a:xfrm>
          <a:prstGeom prst="rect">
            <a:avLst/>
          </a:prstGeom>
        </p:spPr>
      </p:pic>
      <p:sp>
        <p:nvSpPr>
          <p:cNvPr id="15" name="文本框 17"/>
          <p:cNvSpPr txBox="1"/>
          <p:nvPr>
            <p:custDataLst>
              <p:tags r:id="rId10"/>
            </p:custDataLst>
          </p:nvPr>
        </p:nvSpPr>
        <p:spPr>
          <a:xfrm>
            <a:off x="9871804" y="2217102"/>
            <a:ext cx="492443" cy="13747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</a:t>
            </a:r>
            <a:r>
              <a:rPr lang="zh-CN" altLang="en-US" sz="20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：苏洵</a:t>
            </a:r>
            <a:endParaRPr lang="zh-CN" altLang="en-US" sz="2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00864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lum bright="-4000" contras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24800" y="5943601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北宋地图</a:t>
            </a:r>
          </a:p>
        </p:txBody>
      </p:sp>
      <p:sp>
        <p:nvSpPr>
          <p:cNvPr id="19459" name="AutoShape 4">
            <a:hlinkClick r:id="rId6" action="ppaction://hlinksldjump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446568" y="6629400"/>
            <a:ext cx="461665" cy="92398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990000"/>
            </a:solidFill>
            <a:miter lim="800000"/>
          </a:ln>
        </p:spPr>
        <p:txBody>
          <a:bodyPr vert="eaVert"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68172"/>
      </p:ext>
    </p:extLst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42944" y="634209"/>
            <a:ext cx="11383296" cy="570875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茅坤曰：一篇议论由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战国策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纵人之说来，却能与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战国策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相伯仲，当与子由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六国论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并看。</a:t>
            </a:r>
          </a:p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茅坤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唐宋八大家文钞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沈德潜曰：六国所以不能自强者，一在贪近利而互相侵伐；一在苟安而不肯用兵。此从事赂秦以至于亡也。论与子由篇同，而笔力远过。</a:t>
            </a:r>
          </a:p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沈德潜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唐宋八大家文读本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卷十六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刘大櫆曰：笔力简老。</a:t>
            </a:r>
          </a:p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姚鼐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古文辞类纂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卷三十一引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六国论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评语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浦起龙曰：若就六国言六国，不如次公中肯。而警时则较激切。以地赂，以金缯赂，所赂不同而情势同。读之魄动。</a:t>
            </a:r>
          </a:p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浦起龙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古文眉诠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卷六十三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评价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8281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848046"/>
            <a:ext cx="12192000" cy="763741"/>
          </a:xfr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在中国文学史上，许多好文章都与</a:t>
            </a:r>
            <a:r>
              <a:rPr lang="zh-CN" altLang="en-US" sz="3600" smtClean="0">
                <a:solidFill>
                  <a:schemeClr val="bg1"/>
                </a:solidFill>
              </a:rPr>
              <a:t>述（评）历史</a:t>
            </a:r>
            <a:r>
              <a:rPr lang="zh-CN" altLang="en-US" sz="3600">
                <a:solidFill>
                  <a:schemeClr val="bg1"/>
                </a:solidFill>
              </a:rPr>
              <a:t>有关。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192162" y="1825624"/>
            <a:ext cx="4161503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smtClean="0"/>
              <a:t>如：</a:t>
            </a:r>
            <a:endParaRPr lang="en-US" altLang="zh-CN" sz="3600" smtClean="0"/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600" smtClean="0"/>
              <a:t>《荆轲刺秦王》</a:t>
            </a:r>
            <a:endParaRPr lang="en-US" altLang="zh-CN" sz="3600" smtClean="0"/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600" smtClean="0"/>
              <a:t>《过秦论》</a:t>
            </a:r>
            <a:endParaRPr lang="en-US" altLang="zh-CN" sz="3600" smtClean="0"/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600" smtClean="0"/>
              <a:t>《项羽之死》</a:t>
            </a:r>
            <a:endParaRPr lang="en-US" altLang="zh-CN" sz="3600" smtClean="0"/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3600" smtClean="0"/>
              <a:t>《阿房宫赋》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文本占位符 1"/>
          <p:cNvSpPr txBox="1"/>
          <p:nvPr>
            <p:custDataLst>
              <p:tags r:id="rId3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文史一家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050" name="Picture 2" descr="https://gimg2.baidu.com/image_search/src=http%3A%2F%2Fs4.sinaimg.cn%2Forignal%2F48b102ec06d2258752333&amp;refer=http%3A%2F%2Fs4.sinaimg.cn&amp;app=2002&amp;size=f9999,10000&amp;q=a80&amp;n=0&amp;g=0n&amp;fmt=jpeg?sec=1621690875&amp;t=036ede58e62648fcd5b4fbb53c30bf6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1536" y="2295567"/>
            <a:ext cx="6835161" cy="388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97" y="2197914"/>
            <a:ext cx="6938399" cy="4076700"/>
          </a:xfrm>
          <a:prstGeom prst="rect">
            <a:avLst/>
          </a:prstGeom>
        </p:spPr>
      </p:pic>
      <p:pic>
        <p:nvPicPr>
          <p:cNvPr id="2052" name="Picture 4" descr="https://gimg2.baidu.com/image_search/src=http%3A%2F%2Fwww.zugen.net%2Fuploads%2Fallimg%2F180730%2F1-1PI0110509158.jpg&amp;refer=http%3A%2F%2Fwww.zugen.net&amp;app=2002&amp;size=f9999,10000&amp;q=a80&amp;n=0&amp;g=0n&amp;fmt=jpeg?sec=1621691144&amp;t=aa9159f1e697930a18799cbc0e05f58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8296" y="2197915"/>
            <a:ext cx="6938400" cy="40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img2.baidu.com/image_search/src=http%3A%2F%2Fimg.mp.itc.cn%2Fupload%2F20160817%2Fbd6120871c64473c8a10468529b00737_th.png&amp;refer=http%3A%2F%2Fimg.mp.itc.cn&amp;app=2002&amp;size=f9999,10000&amp;q=a80&amp;n=0&amp;g=0n&amp;fmt=jpeg?sec=1621691210&amp;t=f77a3f6a2d1b1a9af9ccdd2a4ac64b3b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8294" y="2197912"/>
            <a:ext cx="6938401" cy="407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047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8697" y="1434718"/>
            <a:ext cx="3760839" cy="533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500"/>
              </a:spcBef>
            </a:pPr>
            <a:r>
              <a:rPr lang="zh-CN" altLang="en-US" sz="32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韩魏楚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以地赂</a:t>
            </a:r>
            <a:r>
              <a:rPr lang="zh-CN" altLang="en-US" sz="32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endParaRPr lang="en-US" altLang="zh-CN" sz="3200" b="1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32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大事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年表</a:t>
            </a:r>
          </a:p>
          <a:p>
            <a:pPr marL="457200" indent="-457200"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290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  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予秦。</a:t>
            </a:r>
          </a:p>
          <a:p>
            <a:pPr marL="457200" indent="-457200"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280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楚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上庸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予秦 。</a:t>
            </a:r>
          </a:p>
          <a:p>
            <a:pPr marL="457200" indent="-457200"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275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予秦 。 </a:t>
            </a:r>
          </a:p>
          <a:p>
            <a:pPr marL="457200" indent="-457200">
              <a:spcBef>
                <a:spcPts val="500"/>
              </a:spcBef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273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南阳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予秦。</a:t>
            </a:r>
          </a:p>
        </p:txBody>
      </p:sp>
      <p:sp>
        <p:nvSpPr>
          <p:cNvPr id="921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638174"/>
            <a:ext cx="12192000" cy="703929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4400" spc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六国与秦的有关史实</a:t>
            </a: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35957" y="2173383"/>
            <a:ext cx="3214043" cy="3860031"/>
          </a:xfrm>
          <a:prstGeom prst="rect">
            <a:avLst/>
          </a:prstGeom>
          <a:solidFill>
            <a:srgbClr val="C00000"/>
          </a:solidFill>
          <a:ln w="25400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ts val="500"/>
              </a:spcBef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rgbClr val="FFC000"/>
                </a:solidFill>
              </a:rPr>
              <a:t>秦</a:t>
            </a:r>
            <a:r>
              <a:rPr lang="zh-CN" altLang="en-US">
                <a:solidFill>
                  <a:srgbClr val="FFC000"/>
                </a:solidFill>
              </a:rPr>
              <a:t>灭六国时间表</a:t>
            </a:r>
          </a:p>
          <a:p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230</a:t>
            </a:r>
            <a:r>
              <a:rPr lang="zh-CN" altLang="en-US">
                <a:solidFill>
                  <a:schemeClr val="bg1"/>
                </a:solidFill>
              </a:rPr>
              <a:t>年灭</a:t>
            </a:r>
            <a:r>
              <a:rPr lang="zh-CN" altLang="en-US">
                <a:solidFill>
                  <a:srgbClr val="FFFF00"/>
                </a:solidFill>
              </a:rPr>
              <a:t>韩 </a:t>
            </a:r>
            <a:r>
              <a:rPr lang="zh-CN" altLang="en-US">
                <a:solidFill>
                  <a:schemeClr val="tx1"/>
                </a:solidFill>
              </a:rPr>
              <a:t> </a:t>
            </a:r>
          </a:p>
          <a:p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225</a:t>
            </a:r>
            <a:r>
              <a:rPr lang="zh-CN" altLang="en-US">
                <a:solidFill>
                  <a:schemeClr val="bg1"/>
                </a:solidFill>
              </a:rPr>
              <a:t>年灭</a:t>
            </a:r>
            <a:r>
              <a:rPr lang="zh-CN" altLang="en-US">
                <a:solidFill>
                  <a:srgbClr val="FFFF00"/>
                </a:solidFill>
              </a:rPr>
              <a:t>魏</a:t>
            </a:r>
            <a:r>
              <a:rPr lang="zh-CN" altLang="en-US">
                <a:solidFill>
                  <a:schemeClr val="tx1"/>
                </a:solidFill>
              </a:rPr>
              <a:t>   </a:t>
            </a:r>
          </a:p>
          <a:p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223</a:t>
            </a:r>
            <a:r>
              <a:rPr lang="zh-CN" altLang="en-US">
                <a:solidFill>
                  <a:schemeClr val="bg1"/>
                </a:solidFill>
              </a:rPr>
              <a:t>年灭</a:t>
            </a:r>
            <a:r>
              <a:rPr lang="zh-CN" altLang="en-US">
                <a:solidFill>
                  <a:srgbClr val="FFFF00"/>
                </a:solidFill>
              </a:rPr>
              <a:t>楚</a:t>
            </a:r>
            <a:r>
              <a:rPr lang="zh-CN" altLang="en-US">
                <a:solidFill>
                  <a:schemeClr val="tx1"/>
                </a:solidFill>
              </a:rPr>
              <a:t>  </a:t>
            </a:r>
          </a:p>
          <a:p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222</a:t>
            </a:r>
            <a:r>
              <a:rPr lang="zh-CN" altLang="en-US">
                <a:solidFill>
                  <a:schemeClr val="bg1"/>
                </a:solidFill>
              </a:rPr>
              <a:t>年灭</a:t>
            </a:r>
            <a:r>
              <a:rPr lang="zh-CN" altLang="en-US">
                <a:solidFill>
                  <a:srgbClr val="FFFF00"/>
                </a:solidFill>
              </a:rPr>
              <a:t>赵</a:t>
            </a:r>
            <a:r>
              <a:rPr lang="zh-CN" altLang="en-US">
                <a:solidFill>
                  <a:schemeClr val="bg1"/>
                </a:solidFill>
              </a:rPr>
              <a:t>、灭</a:t>
            </a:r>
            <a:r>
              <a:rPr lang="zh-CN" altLang="en-US">
                <a:solidFill>
                  <a:srgbClr val="FFFF00"/>
                </a:solidFill>
              </a:rPr>
              <a:t>燕</a:t>
            </a:r>
            <a:r>
              <a:rPr lang="zh-CN" altLang="en-US">
                <a:solidFill>
                  <a:schemeClr val="tx1"/>
                </a:solidFill>
              </a:rPr>
              <a:t>   </a:t>
            </a:r>
          </a:p>
          <a:p>
            <a:r>
              <a:rPr lang="zh-CN" altLang="en-US">
                <a:solidFill>
                  <a:schemeClr val="bg1"/>
                </a:solidFill>
              </a:rPr>
              <a:t>前</a:t>
            </a:r>
            <a:r>
              <a:rPr lang="en-US" altLang="zh-CN">
                <a:solidFill>
                  <a:schemeClr val="bg1"/>
                </a:solidFill>
              </a:rPr>
              <a:t>221</a:t>
            </a:r>
            <a:r>
              <a:rPr lang="zh-CN" altLang="en-US">
                <a:solidFill>
                  <a:schemeClr val="bg1"/>
                </a:solidFill>
              </a:rPr>
              <a:t>年灭</a:t>
            </a:r>
            <a:r>
              <a:rPr lang="zh-CN" altLang="en-US">
                <a:solidFill>
                  <a:srgbClr val="FFFF00"/>
                </a:solidFill>
              </a:rPr>
              <a:t>齐</a:t>
            </a:r>
          </a:p>
        </p:txBody>
      </p:sp>
      <p:sp>
        <p:nvSpPr>
          <p:cNvPr id="5" name="Text 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65242" y="1262877"/>
            <a:ext cx="470916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国抗秦大事年表</a:t>
            </a:r>
            <a:endParaRPr lang="en-US" altLang="zh-CN" sz="32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269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赵奢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击秦，大破之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信陵君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救赵，大破秦军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247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信陵君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率五国兵败秦军于河外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233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年秦攻赤丽、宜安，被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李牧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击退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232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年秦攻番吾，又被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李牧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击退</a:t>
            </a:r>
          </a:p>
        </p:txBody>
      </p:sp>
      <p:sp>
        <p:nvSpPr>
          <p:cNvPr id="6" name="文本占位符 1"/>
          <p:cNvSpPr txBox="1"/>
          <p:nvPr>
            <p:custDataLst>
              <p:tags r:id="rId5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战国背景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547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0963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0117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987" y="76200"/>
            <a:ext cx="12074013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7363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239" y="76200"/>
            <a:ext cx="1197569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9" y="76200"/>
            <a:ext cx="11975690" cy="67432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3071" y="1872298"/>
            <a:ext cx="1828800" cy="23996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秦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强楚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大齐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sz="4000" b="1">
                <a:ea typeface="楷体_GB2312" pitchFamily="49" charset="-122"/>
              </a:rPr>
              <a:t>富</a:t>
            </a:r>
          </a:p>
        </p:txBody>
      </p:sp>
    </p:spTree>
    <p:extLst>
      <p:ext uri="{BB962C8B-B14F-4D97-AF65-F5344CB8AC3E}">
        <p14:creationId xmlns:p14="http://schemas.microsoft.com/office/powerpoint/2010/main" val="1727668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239" y="76200"/>
            <a:ext cx="12088761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76508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秦灭六国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9444" r="5938" b="500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47152" y="5326343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223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00601" y="4581525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230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2867" y="3801409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225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矩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8494" y="2939445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222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矩形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89072" y="1407788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222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7" name="矩形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92049" y="2159329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221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59" y="814389"/>
            <a:ext cx="2673006" cy="3213100"/>
          </a:xfrm>
          <a:prstGeom prst="rect">
            <a:avLst/>
          </a:prstGeom>
        </p:spPr>
      </p:pic>
      <p:sp>
        <p:nvSpPr>
          <p:cNvPr id="14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2913" y="1332000"/>
            <a:ext cx="917574" cy="411471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defRPr sz="4400" spc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mtClean="0"/>
              <a:t>远交近攻</a:t>
            </a:r>
            <a:endParaRPr lang="zh-CN" altLang="en-US"/>
          </a:p>
        </p:txBody>
      </p:sp>
      <p:sp>
        <p:nvSpPr>
          <p:cNvPr id="15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928349" y="1332000"/>
            <a:ext cx="917574" cy="411471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defRPr sz="4400" spc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mtClean="0"/>
              <a:t>各个击破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91312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84320" y="867239"/>
            <a:ext cx="8107680" cy="5209151"/>
          </a:xfrm>
          <a:prstGeom prst="rect">
            <a:avLst/>
          </a:prstGeom>
          <a:noFill/>
          <a:ln w="508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是古代常用的一种文体，分为两种：</a:t>
            </a:r>
          </a:p>
          <a:p>
            <a:pPr marL="0" indent="0">
              <a:lnSpc>
                <a:spcPct val="12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 一种是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。主要用于发表作者对于时政的见解和主张；</a:t>
            </a:r>
          </a:p>
          <a:p>
            <a:pPr marL="0" indent="0">
              <a:lnSpc>
                <a:spcPct val="12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 一种是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。通过评论历史，总结历史教训，为当时统治者提供治国借鉴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在这里是一个省略式短语，实际应是“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六国破灭之论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“六国论”即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论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六国灭亡的根本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原因</a:t>
            </a:r>
            <a:endParaRPr lang="zh-CN" altLang="en-US" sz="3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202058" y="310209"/>
            <a:ext cx="7989942" cy="648000"/>
          </a:xfrm>
          <a:solidFill>
            <a:srgbClr val="C00000"/>
          </a:solidFill>
        </p:spPr>
        <p:txBody>
          <a:bodyPr lIns="288000">
            <a:norm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论</a:t>
            </a:r>
          </a:p>
        </p:txBody>
      </p:sp>
      <p:sp>
        <p:nvSpPr>
          <p:cNvPr id="7" name="标题 1"/>
          <p:cNvSpPr txBox="1"/>
          <p:nvPr>
            <p:custDataLst>
              <p:tags r:id="rId4"/>
            </p:custDataLst>
          </p:nvPr>
        </p:nvSpPr>
        <p:spPr>
          <a:xfrm>
            <a:off x="4202058" y="4247523"/>
            <a:ext cx="7989942" cy="648000"/>
          </a:xfrm>
          <a:prstGeom prst="rect">
            <a:avLst/>
          </a:prstGeom>
          <a:solidFill>
            <a:srgbClr val="C00000"/>
          </a:solidFill>
        </p:spPr>
        <p:txBody>
          <a:bodyPr vert="horz" lIns="28800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smtClean="0">
                <a:solidFill>
                  <a:schemeClr val="bg1"/>
                </a:solidFill>
              </a:rPr>
              <a:t>六国论</a:t>
            </a:r>
            <a:endParaRPr lang="zh-CN" altLang="en-US" sz="400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134155" y="816199"/>
            <a:ext cx="2539995" cy="2462792"/>
            <a:chOff x="1188000" y="1332000"/>
            <a:chExt cx="2539995" cy="2462792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000" y="1332000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1702206" y="2040178"/>
              <a:ext cx="1403895" cy="827429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r>
                <a:rPr lang="zh-CN" altLang="en-US" sz="7200" smtClean="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六国</a:t>
              </a:r>
              <a:endParaRPr lang="zh-CN" altLang="en-US" sz="7200">
                <a:latin typeface="隶书" panose="02010509060101010101" pitchFamily="49" charset="-122"/>
                <a:ea typeface="隶书" panose="02010509060101010101" pitchFamily="49" charset="-122"/>
                <a:sym typeface="+mn-ea"/>
              </a:endParaRPr>
            </a:p>
          </p:txBody>
        </p:sp>
      </p:grpSp>
      <p:pic>
        <p:nvPicPr>
          <p:cNvPr id="11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11696" t="7679" r="8637" b="22139"/>
          <a:stretch>
            <a:fillRect/>
          </a:stretch>
        </p:blipFill>
        <p:spPr>
          <a:xfrm>
            <a:off x="290010" y="3763980"/>
            <a:ext cx="4120596" cy="363004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968992" y="3145247"/>
            <a:ext cx="3233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除秦以外的齐、楚、燕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、赵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韩、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魏六国</a:t>
            </a:r>
          </a:p>
        </p:txBody>
      </p:sp>
    </p:spTree>
    <p:extLst>
      <p:ext uri="{BB962C8B-B14F-4D97-AF65-F5344CB8AC3E}">
        <p14:creationId xmlns:p14="http://schemas.microsoft.com/office/powerpoint/2010/main" val="215979162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2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50000"/>
          <a:stretch>
            <a:fillRect/>
          </a:stretch>
        </p:blipFill>
        <p:spPr>
          <a:xfrm>
            <a:off x="3291840" y="4492177"/>
            <a:ext cx="6593205" cy="2670623"/>
          </a:xfrm>
          <a:prstGeom prst="rect">
            <a:avLst/>
          </a:prstGeom>
        </p:spPr>
      </p:pic>
      <p:sp>
        <p:nvSpPr>
          <p:cNvPr id="6" name="内容占位符 2"/>
          <p:cNvSpPr txBox="1"/>
          <p:nvPr>
            <p:custDataLst>
              <p:tags r:id="rId2"/>
            </p:custDataLst>
          </p:nvPr>
        </p:nvSpPr>
        <p:spPr>
          <a:xfrm>
            <a:off x="308244" y="3200400"/>
            <a:ext cx="8530956" cy="342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0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如何以史为镜，关键在于发现错综复杂的历史事实之间的内在联系，理出导致王朝兴替的中心线索，才能达到</a:t>
            </a:r>
            <a:r>
              <a:rPr lang="zh-CN" altLang="en-US" sz="30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借鉴史实、古为今用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之目的。战国七雄， 何以演变为秦一枝独秀，且看苏洵是如何抽丝剥茧、层层剖析的。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99971" y="634209"/>
            <a:ext cx="8339229" cy="2852855"/>
          </a:xfrm>
        </p:spPr>
        <p:txBody>
          <a:bodyPr>
            <a:normAutofit/>
          </a:bodyPr>
          <a:lstStyle/>
          <a:p>
            <a:pPr marL="0" indent="720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夫以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铜为镜，可以正衣冠；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以史为镜，可以知兴替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；以人为镜，可以明得失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</a:p>
          <a:p>
            <a:pPr marL="0" indent="720000"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贞观政要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唐太宗李世民语</a:t>
            </a:r>
            <a:endParaRPr lang="zh-CN" altLang="en-US"/>
          </a:p>
        </p:txBody>
      </p:sp>
      <p:pic>
        <p:nvPicPr>
          <p:cNvPr id="11" name="Picture 2" descr="https://timgsa.baidu.com/timg?image&amp;quality=80&amp;size=b9999_10000&amp;sec=1513091966692&amp;di=ca08544c2ef764e48d41f53a9c6a31b0&amp;imgtype=0&amp;src=http%3A%2F%2Fwww.sxzyd.net%2FUploadFiles%2FPhoto%2F2010%2F5%2F201005041315516028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671784" y="758043"/>
            <a:ext cx="3398699" cy="5677810"/>
          </a:xfrm>
          <a:prstGeom prst="rect">
            <a:avLst/>
          </a:prstGeom>
          <a:noFill/>
        </p:spPr>
      </p:pic>
      <p:sp>
        <p:nvSpPr>
          <p:cNvPr id="12" name="文本占位符 1"/>
          <p:cNvSpPr txBox="1"/>
          <p:nvPr>
            <p:custDataLst>
              <p:tags r:id="rId5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导入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5760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50000"/>
          <a:stretch>
            <a:fillRect/>
          </a:stretch>
        </p:blipFill>
        <p:spPr>
          <a:xfrm>
            <a:off x="1988778" y="4320972"/>
            <a:ext cx="7243711" cy="2934115"/>
          </a:xfrm>
          <a:prstGeom prst="rect">
            <a:avLst/>
          </a:prstGeom>
        </p:spPr>
      </p:pic>
      <p:sp>
        <p:nvSpPr>
          <p:cNvPr id="5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椭圆 36"/>
          <p:cNvSpPr/>
          <p:nvPr>
            <p:custDataLst>
              <p:tags r:id="rId3"/>
            </p:custDataLst>
          </p:nvPr>
        </p:nvSpPr>
        <p:spPr>
          <a:xfrm>
            <a:off x="5012669" y="1790306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壹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7" name="椭圆 37"/>
          <p:cNvSpPr/>
          <p:nvPr>
            <p:custDataLst>
              <p:tags r:id="rId4"/>
            </p:custDataLst>
          </p:nvPr>
        </p:nvSpPr>
        <p:spPr>
          <a:xfrm>
            <a:off x="5012669" y="2578659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贰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8" name="椭圆 38"/>
          <p:cNvSpPr/>
          <p:nvPr>
            <p:custDataLst>
              <p:tags r:id="rId5"/>
            </p:custDataLst>
          </p:nvPr>
        </p:nvSpPr>
        <p:spPr>
          <a:xfrm>
            <a:off x="5012669" y="3340659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叁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9" name="椭圆 39"/>
          <p:cNvSpPr/>
          <p:nvPr>
            <p:custDataLst>
              <p:tags r:id="rId6"/>
            </p:custDataLst>
          </p:nvPr>
        </p:nvSpPr>
        <p:spPr>
          <a:xfrm>
            <a:off x="5012669" y="4100754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肆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10" name="矩形 40"/>
          <p:cNvSpPr/>
          <p:nvPr>
            <p:custDataLst>
              <p:tags r:id="rId7"/>
            </p:custDataLst>
          </p:nvPr>
        </p:nvSpPr>
        <p:spPr>
          <a:xfrm>
            <a:off x="5765779" y="170648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</a:p>
        </p:txBody>
      </p:sp>
      <p:sp>
        <p:nvSpPr>
          <p:cNvPr id="11" name="矩形 41"/>
          <p:cNvSpPr/>
          <p:nvPr>
            <p:custDataLst>
              <p:tags r:id="rId8"/>
            </p:custDataLst>
          </p:nvPr>
        </p:nvSpPr>
        <p:spPr>
          <a:xfrm>
            <a:off x="5765779" y="250277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6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42"/>
          <p:cNvSpPr/>
          <p:nvPr>
            <p:custDataLst>
              <p:tags r:id="rId9"/>
            </p:custDataLst>
          </p:nvPr>
        </p:nvSpPr>
        <p:spPr>
          <a:xfrm>
            <a:off x="5765779" y="329525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研读文本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3" name="矩形 43"/>
          <p:cNvSpPr/>
          <p:nvPr>
            <p:custDataLst>
              <p:tags r:id="rId10"/>
            </p:custDataLst>
          </p:nvPr>
        </p:nvSpPr>
        <p:spPr>
          <a:xfrm>
            <a:off x="5765779" y="4059161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文言归纳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4" name="MH_Others_1"/>
          <p:cNvSpPr txBox="1"/>
          <p:nvPr>
            <p:custDataLst>
              <p:tags r:id="rId11"/>
            </p:custDataLst>
          </p:nvPr>
        </p:nvSpPr>
        <p:spPr>
          <a:xfrm>
            <a:off x="2870189" y="1744586"/>
            <a:ext cx="1015663" cy="2836653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66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5" name="MH_Others_2"/>
          <p:cNvSpPr txBox="1"/>
          <p:nvPr>
            <p:custDataLst>
              <p:tags r:id="rId12"/>
            </p:custDataLst>
          </p:nvPr>
        </p:nvSpPr>
        <p:spPr>
          <a:xfrm rot="5400000">
            <a:off x="2514681" y="3022689"/>
            <a:ext cx="2894698" cy="3384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zh-CN" sz="2200" spc="600" noProof="1">
                <a:solidFill>
                  <a:schemeClr val="tx1"/>
                </a:solidFill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5981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65903" y="720000"/>
            <a:ext cx="3896032" cy="5401084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赂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六国互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sàng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en-US" altLang="zh-CN" sz="36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shuài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赂秦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耶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yé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则获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邑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厥</a:t>
            </a:r>
            <a:r>
              <a:rPr lang="en-US" altLang="zh-CN" sz="36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祖父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en-US" altLang="zh-CN" sz="36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pù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霜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芥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jiè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咽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3"/>
            </p:custDataLst>
          </p:nvPr>
        </p:nvSpPr>
        <p:spPr>
          <a:xfrm>
            <a:off x="5471653" y="720000"/>
            <a:ext cx="4837470" cy="54010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yǔ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嬴而不助五国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洎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牧以谗诛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革灭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殆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dài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或未易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liáng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悲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r>
              <a:rPr lang="zh-CN" altLang="en-US" sz="3600" b="1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秦人积威之所劫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削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xuē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月割</a:t>
            </a:r>
            <a:endParaRPr lang="en-US" altLang="zh-CN" sz="3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</a:t>
            </a:r>
            <a:r>
              <a:rPr lang="en-US" altLang="zh-CN" sz="36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gǒu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以天下之大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六国论">
            <a:hlinkClick r:id="" action="ppaction://media"/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309123" y="48809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56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4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50000"/>
          <a:stretch>
            <a:fillRect/>
          </a:stretch>
        </p:blipFill>
        <p:spPr>
          <a:xfrm>
            <a:off x="1988778" y="4320972"/>
            <a:ext cx="7243711" cy="2934115"/>
          </a:xfrm>
          <a:prstGeom prst="rect">
            <a:avLst/>
          </a:prstGeom>
        </p:spPr>
      </p:pic>
      <p:sp>
        <p:nvSpPr>
          <p:cNvPr id="5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椭圆 36"/>
          <p:cNvSpPr/>
          <p:nvPr>
            <p:custDataLst>
              <p:tags r:id="rId3"/>
            </p:custDataLst>
          </p:nvPr>
        </p:nvSpPr>
        <p:spPr>
          <a:xfrm>
            <a:off x="5012669" y="1790306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壹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7" name="椭圆 37"/>
          <p:cNvSpPr/>
          <p:nvPr>
            <p:custDataLst>
              <p:tags r:id="rId4"/>
            </p:custDataLst>
          </p:nvPr>
        </p:nvSpPr>
        <p:spPr>
          <a:xfrm>
            <a:off x="5012669" y="2578659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贰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8" name="椭圆 38"/>
          <p:cNvSpPr/>
          <p:nvPr>
            <p:custDataLst>
              <p:tags r:id="rId5"/>
            </p:custDataLst>
          </p:nvPr>
        </p:nvSpPr>
        <p:spPr>
          <a:xfrm>
            <a:off x="5012669" y="3340659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叁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9" name="椭圆 39"/>
          <p:cNvSpPr/>
          <p:nvPr>
            <p:custDataLst>
              <p:tags r:id="rId6"/>
            </p:custDataLst>
          </p:nvPr>
        </p:nvSpPr>
        <p:spPr>
          <a:xfrm>
            <a:off x="5012669" y="4100754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肆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10" name="矩形 40"/>
          <p:cNvSpPr/>
          <p:nvPr>
            <p:custDataLst>
              <p:tags r:id="rId7"/>
            </p:custDataLst>
          </p:nvPr>
        </p:nvSpPr>
        <p:spPr>
          <a:xfrm>
            <a:off x="5765779" y="170648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</a:p>
        </p:txBody>
      </p:sp>
      <p:sp>
        <p:nvSpPr>
          <p:cNvPr id="11" name="矩形 41"/>
          <p:cNvSpPr/>
          <p:nvPr>
            <p:custDataLst>
              <p:tags r:id="rId8"/>
            </p:custDataLst>
          </p:nvPr>
        </p:nvSpPr>
        <p:spPr>
          <a:xfrm>
            <a:off x="5765779" y="250277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42"/>
          <p:cNvSpPr/>
          <p:nvPr>
            <p:custDataLst>
              <p:tags r:id="rId9"/>
            </p:custDataLst>
          </p:nvPr>
        </p:nvSpPr>
        <p:spPr>
          <a:xfrm>
            <a:off x="5765779" y="329525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研读文本</a:t>
            </a:r>
            <a:endParaRPr lang="zh-CN" altLang="en-US" sz="36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3" name="矩形 43"/>
          <p:cNvSpPr/>
          <p:nvPr>
            <p:custDataLst>
              <p:tags r:id="rId10"/>
            </p:custDataLst>
          </p:nvPr>
        </p:nvSpPr>
        <p:spPr>
          <a:xfrm>
            <a:off x="5765779" y="4059161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文言归纳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4" name="MH_Others_1"/>
          <p:cNvSpPr txBox="1"/>
          <p:nvPr>
            <p:custDataLst>
              <p:tags r:id="rId11"/>
            </p:custDataLst>
          </p:nvPr>
        </p:nvSpPr>
        <p:spPr>
          <a:xfrm>
            <a:off x="2870189" y="1744586"/>
            <a:ext cx="1015663" cy="2836653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66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5" name="MH_Others_2"/>
          <p:cNvSpPr txBox="1"/>
          <p:nvPr>
            <p:custDataLst>
              <p:tags r:id="rId12"/>
            </p:custDataLst>
          </p:nvPr>
        </p:nvSpPr>
        <p:spPr>
          <a:xfrm rot="5400000">
            <a:off x="2514681" y="3022689"/>
            <a:ext cx="2894698" cy="3384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zh-CN" sz="2200" spc="600" noProof="1">
                <a:solidFill>
                  <a:schemeClr val="tx1"/>
                </a:solidFill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3692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0056" y="880151"/>
            <a:ext cx="11434763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破灭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，非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不善，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赂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秦。</a:t>
            </a:r>
          </a:p>
        </p:txBody>
      </p:sp>
      <p:sp>
        <p:nvSpPr>
          <p:cNvPr id="14131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70695" y="2047708"/>
            <a:ext cx="3600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破灭：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灭亡</a:t>
            </a:r>
          </a:p>
        </p:txBody>
      </p:sp>
      <p:sp>
        <p:nvSpPr>
          <p:cNvPr id="1413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70695" y="2811891"/>
            <a:ext cx="3384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武器</a:t>
            </a:r>
          </a:p>
        </p:txBody>
      </p:sp>
      <p:sp>
        <p:nvSpPr>
          <p:cNvPr id="1413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70695" y="3576074"/>
            <a:ext cx="34559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锋利</a:t>
            </a:r>
          </a:p>
        </p:txBody>
      </p:sp>
      <p:sp>
        <p:nvSpPr>
          <p:cNvPr id="1413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9150" y="5200849"/>
            <a:ext cx="1106566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六国灭亡，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不是因为武器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不锋利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，仗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打得不好，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弊病在于向秦国割地求和。</a:t>
            </a:r>
            <a:endParaRPr lang="zh-CN" altLang="en-US" sz="4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962818" y="2063932"/>
            <a:ext cx="33131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弊：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弊病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2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81404" y="2739229"/>
            <a:ext cx="432258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赂秦</a:t>
            </a:r>
            <a:r>
              <a:rPr lang="zh-CN" altLang="zh-CN" sz="32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以财物赠予秦国，</a:t>
            </a:r>
            <a:r>
              <a:rPr lang="zh-CN" altLang="zh-CN" sz="32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这里指向秦割地求和</a:t>
            </a:r>
            <a:r>
              <a:rPr lang="zh-CN" altLang="zh-CN" sz="32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赂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，赠送财物。</a:t>
            </a:r>
          </a:p>
        </p:txBody>
      </p:sp>
      <p:pic>
        <p:nvPicPr>
          <p:cNvPr id="9" name="Picture 2" descr="https://gimg2.baidu.com/image_search/src=http%3A%2F%2Fimg.mp.itc.cn%2Fupload%2F20161101%2Fab3479af5b574ca8bbf139b3ae7d9023_th.jpg&amp;refer=http%3A%2F%2Fimg.mp.itc.cn&amp;app=2002&amp;size=f9999,10000&amp;q=a80&amp;n=0&amp;g=0n&amp;fmt=jpeg?sec=1621610217&amp;t=804b3061572368c3c27181e1982aaa50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712" y="2126681"/>
            <a:ext cx="4869983" cy="29939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70695" y="4340257"/>
            <a:ext cx="53488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作战、打战</a:t>
            </a:r>
          </a:p>
        </p:txBody>
      </p:sp>
      <p:sp>
        <p:nvSpPr>
          <p:cNvPr id="11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11"/>
            </p:custDataLst>
          </p:nvPr>
        </p:nvGrpSpPr>
        <p:grpSpPr>
          <a:xfrm flipH="1">
            <a:off x="9043528" y="334150"/>
            <a:ext cx="2653304" cy="1345511"/>
            <a:chOff x="-398" y="618"/>
            <a:chExt cx="1645" cy="788"/>
          </a:xfrm>
        </p:grpSpPr>
        <p:sp>
          <p:nvSpPr>
            <p:cNvPr id="13" name="矩形 5427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-398" y="981"/>
              <a:ext cx="1645" cy="42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4" name="直接连接符 54283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H="1" flipV="1">
              <a:off x="431" y="618"/>
              <a:ext cx="0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直接连接符 54284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431" y="618"/>
              <a:ext cx="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883231" y="214443"/>
            <a:ext cx="1841703" cy="584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中心论点</a:t>
            </a:r>
          </a:p>
        </p:txBody>
      </p: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 flipH="1">
            <a:off x="3931502" y="315128"/>
            <a:ext cx="954868" cy="1345511"/>
            <a:chOff x="631" y="618"/>
            <a:chExt cx="592" cy="788"/>
          </a:xfrm>
          <a:solidFill>
            <a:srgbClr val="0070C0">
              <a:alpha val="63000"/>
            </a:srgbClr>
          </a:solidFill>
        </p:grpSpPr>
        <p:sp>
          <p:nvSpPr>
            <p:cNvPr id="18" name="矩形 54279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807" y="981"/>
              <a:ext cx="416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9" name="直接连接符 5428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H="1" flipV="1">
              <a:off x="1039" y="618"/>
              <a:ext cx="0" cy="363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直接连接符 5428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631" y="629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文本框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945972" y="204201"/>
            <a:ext cx="2251499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否定判断词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43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6" grpId="0"/>
      <p:bldP spid="141317" grpId="0"/>
      <p:bldP spid="141318" grpId="0"/>
      <p:bldP spid="141319" grpId="0"/>
      <p:bldP spid="141320" grpId="0"/>
      <p:bldP spid="10" grpId="0"/>
      <p:bldP spid="16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 flipV="1">
            <a:off x="2468564" y="481464"/>
            <a:ext cx="6698838" cy="1193653"/>
            <a:chOff x="249" y="785"/>
            <a:chExt cx="1353" cy="680"/>
          </a:xfrm>
        </p:grpSpPr>
        <p:sp>
          <p:nvSpPr>
            <p:cNvPr id="10" name="矩形 5427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49" y="785"/>
              <a:ext cx="1353" cy="468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1" name="直接连接符 5428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H="1" flipV="1">
              <a:off x="1428" y="1260"/>
              <a:ext cx="0" cy="20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54284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277" y="1456"/>
              <a:ext cx="15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11450" y="620714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6000" b="1"/>
          </a:p>
        </p:txBody>
      </p:sp>
      <p:sp>
        <p:nvSpPr>
          <p:cNvPr id="2355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68564" y="860426"/>
            <a:ext cx="86756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赂秦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亏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，破灭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之道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</a:p>
        </p:txBody>
      </p:sp>
      <p:sp>
        <p:nvSpPr>
          <p:cNvPr id="14234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42151" y="1916113"/>
            <a:ext cx="8459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而：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连词，表因果关系。因而。</a:t>
            </a:r>
          </a:p>
        </p:txBody>
      </p:sp>
      <p:sp>
        <p:nvSpPr>
          <p:cNvPr id="14234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42151" y="2623933"/>
            <a:ext cx="5411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亏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动词，亏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损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234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142151" y="4037866"/>
            <a:ext cx="91455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规律、道理，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这里指原因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2343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7407" y="4868863"/>
            <a:ext cx="11201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向秦国割地求和，自己的实力就亏损，这是灭亡的原因。</a:t>
            </a:r>
          </a:p>
        </p:txBody>
      </p:sp>
      <p:sp>
        <p:nvSpPr>
          <p:cNvPr id="8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53338" y="243332"/>
            <a:ext cx="1500599" cy="584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分论点</a:t>
            </a: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 flipH="1">
            <a:off x="8455420" y="338828"/>
            <a:ext cx="954868" cy="1345511"/>
            <a:chOff x="631" y="618"/>
            <a:chExt cx="592" cy="788"/>
          </a:xfrm>
          <a:solidFill>
            <a:srgbClr val="0070C0">
              <a:alpha val="63000"/>
            </a:srgbClr>
          </a:solidFill>
        </p:grpSpPr>
        <p:sp>
          <p:nvSpPr>
            <p:cNvPr id="15" name="矩形 54279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807" y="981"/>
              <a:ext cx="416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6" name="直接连接符 54283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 flipV="1">
              <a:off x="1039" y="618"/>
              <a:ext cx="0" cy="363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54284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631" y="629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文本框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51259" y="189076"/>
            <a:ext cx="1483860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判断句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42151" y="3330900"/>
            <a:ext cx="54117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之：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助词，的。</a:t>
            </a:r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9334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  <p:bldP spid="142343" grpId="0"/>
      <p:bldP spid="13" grpId="0" animBg="1"/>
      <p:bldP spid="18" grpId="0" animBg="1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08214" y="859632"/>
            <a:ext cx="8569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曰：六国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互丧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赂秦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耶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1433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55736" y="1779685"/>
            <a:ext cx="59880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不定代词，有人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33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5737" y="2596559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互：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交互，彼此，一个连一个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5737" y="4245321"/>
            <a:ext cx="568801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率：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全都，一概。</a:t>
            </a:r>
          </a:p>
        </p:txBody>
      </p:sp>
      <p:sp>
        <p:nvSpPr>
          <p:cNvPr id="14336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86700" y="3497779"/>
            <a:ext cx="49053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耶（</a:t>
            </a:r>
            <a:r>
              <a:rPr lang="en-US" altLang="zh-CN" sz="4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yé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疑问助词，吗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336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0551" y="4981767"/>
            <a:ext cx="1160144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有人说：六国相继灭亡，都是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因为向秦国割地求和吗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55737" y="3400676"/>
            <a:ext cx="50846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相继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灭亡。</a:t>
            </a:r>
          </a:p>
        </p:txBody>
      </p:sp>
    </p:spTree>
    <p:extLst>
      <p:ext uri="{BB962C8B-B14F-4D97-AF65-F5344CB8AC3E}">
        <p14:creationId xmlns:p14="http://schemas.microsoft.com/office/powerpoint/2010/main" val="1522430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65" grpId="0"/>
      <p:bldP spid="143366" grpId="0"/>
      <p:bldP spid="143367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 flipV="1">
            <a:off x="1674813" y="473517"/>
            <a:ext cx="4541529" cy="1193653"/>
            <a:chOff x="249" y="785"/>
            <a:chExt cx="1399" cy="680"/>
          </a:xfrm>
        </p:grpSpPr>
        <p:sp>
          <p:nvSpPr>
            <p:cNvPr id="10" name="矩形 5427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49" y="785"/>
              <a:ext cx="1353" cy="468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1" name="直接连接符 5428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1428" y="1260"/>
              <a:ext cx="0" cy="20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接连接符 54284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1426" y="1456"/>
              <a:ext cx="22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1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4350" y="933302"/>
            <a:ext cx="1171575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曰：不赂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者以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赂者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失强援，不能</a:t>
            </a:r>
            <a:r>
              <a:rPr lang="zh-CN" altLang="en-US" sz="4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438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6250" y="4476333"/>
            <a:ext cx="116967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译： 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回答说：不向秦国割地求和的国家由于向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秦国割地求和的国家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而灭亡。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因为失去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了其他国家强有力的援助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，不能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单独保全。</a:t>
            </a:r>
          </a:p>
        </p:txBody>
      </p:sp>
      <p:sp>
        <p:nvSpPr>
          <p:cNvPr id="1443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6250" y="2383879"/>
            <a:ext cx="641122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介词，由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438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6250" y="3080081"/>
            <a:ext cx="37449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丧：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灭亡。</a:t>
            </a:r>
          </a:p>
        </p:txBody>
      </p:sp>
      <p:sp>
        <p:nvSpPr>
          <p:cNvPr id="14439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6249" y="3768843"/>
            <a:ext cx="101720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盖：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承接上文，表示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原因，因为。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391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25570" y="2366461"/>
            <a:ext cx="52774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形作动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，保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32217" y="240491"/>
            <a:ext cx="1866266" cy="584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分论点</a:t>
            </a: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6925571" y="1720580"/>
            <a:ext cx="52774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独：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独自，单独地。</a:t>
            </a:r>
          </a:p>
        </p:txBody>
      </p:sp>
      <p:sp>
        <p:nvSpPr>
          <p:cNvPr id="15" name="Rectangle 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6250" y="1687677"/>
            <a:ext cx="641122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者：</a:t>
            </a:r>
            <a:r>
              <a:rPr lang="en-US" altLang="zh-CN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的国家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965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/>
      <p:bldP spid="144389" grpId="0"/>
      <p:bldP spid="144390" grpId="0"/>
      <p:bldP spid="144391" grpId="0"/>
      <p:bldP spid="13" grpId="0" animBg="1"/>
      <p:bldP spid="2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14158" y="1000161"/>
            <a:ext cx="5493812" cy="8002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zh-CN" altLang="en-US" sz="4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：弊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在赂秦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5" name="Picture 4" descr="https://gimg2.baidu.com/image_search/src=http%3A%2F%2Fwww.fu-rong.cn%2FUpLoad%2Fbenwangxun%2F2007%2F2007-6-29%2F14d.jpg&amp;refer=http%3A%2F%2Fwww.fu-rong.cn&amp;app=2002&amp;size=f9999,10000&amp;q=a80&amp;n=0&amp;g=0n&amp;fmt=jpeg?sec=1621609227&amp;t=61b88590bd8f5de575f995e72e6f3d9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1895" y="1219260"/>
            <a:ext cx="4300105" cy="538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1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7135" y="2581830"/>
            <a:ext cx="772815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也：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表判断语气。这是一个判断句。</a:t>
            </a:r>
          </a:p>
        </p:txBody>
      </p:sp>
      <p:sp>
        <p:nvSpPr>
          <p:cNvPr id="1454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290" y="4313181"/>
            <a:ext cx="88947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说：</a:t>
            </a:r>
            <a:r>
              <a:rPr lang="zh-CN" altLang="en-US" sz="4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弊病在于向秦国割地求和啊。</a:t>
            </a:r>
          </a:p>
        </p:txBody>
      </p:sp>
      <p:sp>
        <p:nvSpPr>
          <p:cNvPr id="6" name="文本占位符 1"/>
          <p:cNvSpPr txBox="1"/>
          <p:nvPr>
            <p:custDataLst>
              <p:tags r:id="rId5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7135" y="1781611"/>
            <a:ext cx="479261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故：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612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  <p:bldP spid="145412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204337"/>
            <a:ext cx="12191999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论点：</a:t>
            </a:r>
            <a:r>
              <a:rPr kumimoji="1" lang="zh-CN" altLang="en-US" sz="3200" b="1">
                <a:solidFill>
                  <a:schemeClr val="bg1"/>
                </a:solidFill>
                <a:ea typeface="黑体" panose="02010609060101010101" pitchFamily="49" charset="-122"/>
              </a:rPr>
              <a:t>六国破灭，非兵不利，战</a:t>
            </a:r>
            <a:r>
              <a:rPr kumimoji="1" lang="zh-CN" altLang="en-US" sz="3200" b="1" smtClean="0">
                <a:solidFill>
                  <a:schemeClr val="bg1"/>
                </a:solidFill>
                <a:ea typeface="黑体" panose="02010609060101010101" pitchFamily="49" charset="-122"/>
              </a:rPr>
              <a:t>不善</a:t>
            </a:r>
            <a:r>
              <a:rPr kumimoji="1" lang="zh-CN" altLang="en-US" sz="3200" b="1">
                <a:solidFill>
                  <a:schemeClr val="bg1"/>
                </a:solidFill>
                <a:ea typeface="黑体" panose="02010609060101010101" pitchFamily="49" charset="-122"/>
              </a:rPr>
              <a:t>，弊在赂秦</a:t>
            </a:r>
            <a:r>
              <a:rPr kumimoji="1" lang="zh-CN" altLang="en-US" sz="3200" b="1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4848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5043489"/>
            <a:ext cx="12192000" cy="5794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32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r>
              <a:rPr lang="zh-CN" altLang="en-US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向秦国割地求和的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国家和不向秦国割地求和的国家</a:t>
            </a:r>
            <a:endParaRPr kumimoji="1"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01752" y="2381250"/>
            <a:ext cx="1871662" cy="13239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</a:t>
            </a:r>
            <a:r>
              <a:rPr kumimoji="1" lang="zh-CN" altLang="en-US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破灭</a:t>
            </a:r>
            <a:endParaRPr kumimoji="1" lang="en-US" altLang="zh-CN" sz="3200" b="1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弊在赂秦</a:t>
            </a:r>
            <a:endParaRPr kumimoji="1" lang="zh-CN" altLang="en-US" sz="32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485" name="AutoShape 5"/>
          <p:cNvSpPr/>
          <p:nvPr>
            <p:custDataLst>
              <p:tags r:id="rId4"/>
            </p:custDataLst>
          </p:nvPr>
        </p:nvSpPr>
        <p:spPr bwMode="auto">
          <a:xfrm>
            <a:off x="3495676" y="2493963"/>
            <a:ext cx="144463" cy="1152000"/>
          </a:xfrm>
          <a:prstGeom prst="leftBrace">
            <a:avLst>
              <a:gd name="adj1" fmla="val 78762"/>
              <a:gd name="adj2" fmla="val 50000"/>
            </a:avLst>
          </a:prstGeom>
          <a:noFill/>
          <a:ln w="4127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848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63975" y="2420938"/>
            <a:ext cx="4103688" cy="584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）赂秦而力亏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82471" y="3143505"/>
            <a:ext cx="4103688" cy="584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）不赂者以赂者丧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92625" y="2755868"/>
            <a:ext cx="35893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故曰</a:t>
            </a:r>
            <a:r>
              <a:rPr lang="zh-CN" altLang="en-US" sz="3200" b="1" smtClean="0">
                <a:ea typeface="华文中宋" panose="02010600040101010101" pitchFamily="2" charset="-122"/>
              </a:rPr>
              <a:t>：</a:t>
            </a:r>
            <a:r>
              <a:rPr lang="zh-CN" altLang="en-US" sz="3200" b="1" smtClean="0">
                <a:solidFill>
                  <a:srgbClr val="C00000"/>
                </a:solidFill>
                <a:ea typeface="华文中宋" panose="02010600040101010101" pitchFamily="2" charset="-122"/>
              </a:rPr>
              <a:t>弊</a:t>
            </a:r>
            <a:r>
              <a:rPr lang="zh-CN" altLang="en-US" sz="3200" b="1">
                <a:solidFill>
                  <a:srgbClr val="C00000"/>
                </a:solidFill>
                <a:ea typeface="华文中宋" panose="02010600040101010101" pitchFamily="2" charset="-122"/>
              </a:rPr>
              <a:t>在赂秦</a:t>
            </a:r>
            <a:r>
              <a:rPr lang="zh-CN" altLang="en-US" sz="3200" b="1">
                <a:ea typeface="华文中宋" panose="02010600040101010101" pitchFamily="2" charset="-122"/>
              </a:rPr>
              <a:t>也</a:t>
            </a:r>
          </a:p>
        </p:txBody>
      </p:sp>
      <p:sp>
        <p:nvSpPr>
          <p:cNvPr id="148489" name="AutoShape 9"/>
          <p:cNvSpPr/>
          <p:nvPr>
            <p:custDataLst>
              <p:tags r:id="rId8"/>
            </p:custDataLst>
          </p:nvPr>
        </p:nvSpPr>
        <p:spPr bwMode="auto">
          <a:xfrm>
            <a:off x="8040689" y="2492375"/>
            <a:ext cx="142875" cy="1152000"/>
          </a:xfrm>
          <a:prstGeom prst="rightBrace">
            <a:avLst>
              <a:gd name="adj1" fmla="val 79637"/>
              <a:gd name="adj2" fmla="val 50000"/>
            </a:avLst>
          </a:prstGeom>
          <a:noFill/>
          <a:ln w="4127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7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28949" y="526544"/>
            <a:ext cx="6134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本文的中心论点是什么？</a:t>
            </a:r>
          </a:p>
        </p:txBody>
      </p:sp>
      <p:sp>
        <p:nvSpPr>
          <p:cNvPr id="148491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95676" y="4431794"/>
            <a:ext cx="57769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论证的角度是什么？</a:t>
            </a:r>
          </a:p>
        </p:txBody>
      </p:sp>
      <p:sp>
        <p:nvSpPr>
          <p:cNvPr id="12" name="Text Box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08214" y="1673435"/>
            <a:ext cx="78790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从几个方面论述这一中心论点的？</a:t>
            </a:r>
          </a:p>
        </p:txBody>
      </p:sp>
      <p:sp>
        <p:nvSpPr>
          <p:cNvPr id="13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47851" y="3780000"/>
            <a:ext cx="1181098" cy="7112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楷体_GB2312" charset="-122"/>
              </a:rPr>
              <a:t>总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49059" y="3780000"/>
            <a:ext cx="1181100" cy="7112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楷体_GB2312" charset="-122"/>
              </a:rPr>
              <a:t>分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73414" y="3917427"/>
            <a:ext cx="1646236" cy="408766"/>
          </a:xfrm>
          <a:custGeom>
            <a:avLst/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350 w 21600"/>
              <a:gd name="T15" fmla="*/ 5400 h 21600"/>
              <a:gd name="T16" fmla="*/ 1350 w 21600"/>
              <a:gd name="T17" fmla="*/ 16200 h 21600"/>
              <a:gd name="T18" fmla="*/ 2700 w 21600"/>
              <a:gd name="T19" fmla="*/ 16200 h 21600"/>
              <a:gd name="T20" fmla="*/ 2700 w 21600"/>
              <a:gd name="T21" fmla="*/ 5400 h 21600"/>
              <a:gd name="T22" fmla="*/ 0 w 21600"/>
              <a:gd name="T23" fmla="*/ 5400 h 21600"/>
              <a:gd name="T24" fmla="*/ 0 w 21600"/>
              <a:gd name="T25" fmla="*/ 16200 h 21600"/>
              <a:gd name="T26" fmla="*/ 675 w 21600"/>
              <a:gd name="T27" fmla="*/ 16200 h 21600"/>
              <a:gd name="T28" fmla="*/ 675 w 21600"/>
              <a:gd name="T29" fmla="*/ 5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63" name="Rectangle 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2011" y="5593948"/>
            <a:ext cx="7927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自然段在全文中的作用是什么？</a:t>
            </a:r>
          </a:p>
        </p:txBody>
      </p:sp>
      <p:sp>
        <p:nvSpPr>
          <p:cNvPr id="17" name="Rectangle 3"/>
          <p:cNvSpPr txBox="1">
            <a:spLocks noChangeArrowheads="1"/>
          </p:cNvSpPr>
          <p:nvPr>
            <p:custDataLst>
              <p:tags r:id="rId16"/>
            </p:custDataLst>
          </p:nvPr>
        </p:nvSpPr>
        <p:spPr>
          <a:xfrm>
            <a:off x="0" y="6221414"/>
            <a:ext cx="12192000" cy="5222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提出中心论点，总领全文，提挈下文议论。</a:t>
            </a:r>
          </a:p>
        </p:txBody>
      </p:sp>
      <p:sp>
        <p:nvSpPr>
          <p:cNvPr id="18" name="文本占位符 1"/>
          <p:cNvSpPr txBox="1"/>
          <p:nvPr>
            <p:custDataLst>
              <p:tags r:id="rId1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558216" y="3764681"/>
            <a:ext cx="1181098" cy="7112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楷体_GB2312" charset="-122"/>
              </a:rPr>
              <a:t>总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AutoShape 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699493" y="3917427"/>
            <a:ext cx="1646236" cy="408766"/>
          </a:xfrm>
          <a:custGeom>
            <a:avLst/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350 w 21600"/>
              <a:gd name="T15" fmla="*/ 5400 h 21600"/>
              <a:gd name="T16" fmla="*/ 1350 w 21600"/>
              <a:gd name="T17" fmla="*/ 16200 h 21600"/>
              <a:gd name="T18" fmla="*/ 2700 w 21600"/>
              <a:gd name="T19" fmla="*/ 16200 h 21600"/>
              <a:gd name="T20" fmla="*/ 2700 w 21600"/>
              <a:gd name="T21" fmla="*/ 5400 h 21600"/>
              <a:gd name="T22" fmla="*/ 0 w 21600"/>
              <a:gd name="T23" fmla="*/ 5400 h 21600"/>
              <a:gd name="T24" fmla="*/ 0 w 21600"/>
              <a:gd name="T25" fmla="*/ 16200 h 21600"/>
              <a:gd name="T26" fmla="*/ 675 w 21600"/>
              <a:gd name="T27" fmla="*/ 16200 h 21600"/>
              <a:gd name="T28" fmla="*/ 675 w 21600"/>
              <a:gd name="T29" fmla="*/ 5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46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animBg="1"/>
      <p:bldP spid="148483" grpId="0" animBg="1"/>
      <p:bldP spid="148484" grpId="0" animBg="1"/>
      <p:bldP spid="148485" grpId="0" animBg="1"/>
      <p:bldP spid="148486" grpId="0" animBg="1"/>
      <p:bldP spid="148487" grpId="0" animBg="1"/>
      <p:bldP spid="148488" grpId="0"/>
      <p:bldP spid="148489" grpId="0" animBg="1"/>
      <p:bldP spid="148491" grpId="0"/>
      <p:bldP spid="12" grpId="0"/>
      <p:bldP spid="14" grpId="0" animBg="1"/>
      <p:bldP spid="27663" grpId="0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43731" y="3694990"/>
            <a:ext cx="1165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之：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助词，用在“前”、“后”、“内”、“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”等词语和它们的修饰语之间，表示对方位、时间、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范围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等的限制。</a:t>
            </a:r>
            <a:endParaRPr lang="zh-CN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5713" y="849929"/>
            <a:ext cx="10213052" cy="8002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以攻取之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外，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小则获邑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，大则得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950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3731" y="1802836"/>
            <a:ext cx="5332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介词，用，凭。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5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3731" y="2433554"/>
            <a:ext cx="3744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攻战。</a:t>
            </a:r>
          </a:p>
        </p:txBody>
      </p:sp>
      <p:sp>
        <p:nvSpPr>
          <p:cNvPr id="1495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3731" y="3064272"/>
            <a:ext cx="5332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取得。</a:t>
            </a:r>
          </a:p>
        </p:txBody>
      </p:sp>
      <p:sp>
        <p:nvSpPr>
          <p:cNvPr id="14951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56831" y="2233458"/>
            <a:ext cx="3744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连词，就。</a:t>
            </a:r>
          </a:p>
        </p:txBody>
      </p:sp>
      <p:sp>
        <p:nvSpPr>
          <p:cNvPr id="149511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56831" y="2742725"/>
            <a:ext cx="3744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获得。</a:t>
            </a:r>
          </a:p>
        </p:txBody>
      </p:sp>
      <p:sp>
        <p:nvSpPr>
          <p:cNvPr id="149512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56831" y="3251993"/>
            <a:ext cx="3744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邑：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小城镇。</a:t>
            </a:r>
          </a:p>
        </p:txBody>
      </p:sp>
      <p:sp>
        <p:nvSpPr>
          <p:cNvPr id="149513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16941" y="2742725"/>
            <a:ext cx="3275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大城池。</a:t>
            </a:r>
          </a:p>
        </p:txBody>
      </p:sp>
      <p:sp>
        <p:nvSpPr>
          <p:cNvPr id="149514" name="Text 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1331" y="4915240"/>
            <a:ext cx="11658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秦国除用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攻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战（的方法）获取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土地之外，（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还收到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诸侯的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贿赂）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小的就得到邑镇，大的就得到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城市。 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占位符 1"/>
          <p:cNvSpPr txBox="1"/>
          <p:nvPr>
            <p:custDataLst>
              <p:tags r:id="rId11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5456831" y="1724191"/>
            <a:ext cx="6645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、大：</a:t>
            </a:r>
            <a:r>
              <a:rPr lang="zh-CN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作名，小</a:t>
            </a:r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的方面 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629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9507" grpId="0"/>
      <p:bldP spid="149508" grpId="0"/>
      <p:bldP spid="149509" grpId="0"/>
      <p:bldP spid="149510" grpId="0"/>
      <p:bldP spid="149511" grpId="0"/>
      <p:bldP spid="149512" grpId="0"/>
      <p:bldP spid="149513" grpId="0"/>
      <p:bldP spid="14951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50000"/>
          <a:stretch>
            <a:fillRect/>
          </a:stretch>
        </p:blipFill>
        <p:spPr>
          <a:xfrm>
            <a:off x="1988778" y="4320972"/>
            <a:ext cx="7243711" cy="2934115"/>
          </a:xfrm>
          <a:prstGeom prst="rect">
            <a:avLst/>
          </a:prstGeom>
        </p:spPr>
      </p:pic>
      <p:sp>
        <p:nvSpPr>
          <p:cNvPr id="5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椭圆 36"/>
          <p:cNvSpPr/>
          <p:nvPr>
            <p:custDataLst>
              <p:tags r:id="rId3"/>
            </p:custDataLst>
          </p:nvPr>
        </p:nvSpPr>
        <p:spPr>
          <a:xfrm>
            <a:off x="5012669" y="1790306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壹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7" name="椭圆 37"/>
          <p:cNvSpPr/>
          <p:nvPr>
            <p:custDataLst>
              <p:tags r:id="rId4"/>
            </p:custDataLst>
          </p:nvPr>
        </p:nvSpPr>
        <p:spPr>
          <a:xfrm>
            <a:off x="5012669" y="2578659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贰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8" name="椭圆 38"/>
          <p:cNvSpPr/>
          <p:nvPr>
            <p:custDataLst>
              <p:tags r:id="rId5"/>
            </p:custDataLst>
          </p:nvPr>
        </p:nvSpPr>
        <p:spPr>
          <a:xfrm>
            <a:off x="5012669" y="3340659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叁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9" name="椭圆 39"/>
          <p:cNvSpPr/>
          <p:nvPr>
            <p:custDataLst>
              <p:tags r:id="rId6"/>
            </p:custDataLst>
          </p:nvPr>
        </p:nvSpPr>
        <p:spPr>
          <a:xfrm>
            <a:off x="5012669" y="4100754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肆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10" name="矩形 40"/>
          <p:cNvSpPr/>
          <p:nvPr>
            <p:custDataLst>
              <p:tags r:id="rId7"/>
            </p:custDataLst>
          </p:nvPr>
        </p:nvSpPr>
        <p:spPr>
          <a:xfrm>
            <a:off x="5765779" y="170648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</a:p>
        </p:txBody>
      </p:sp>
      <p:sp>
        <p:nvSpPr>
          <p:cNvPr id="11" name="矩形 41"/>
          <p:cNvSpPr/>
          <p:nvPr>
            <p:custDataLst>
              <p:tags r:id="rId8"/>
            </p:custDataLst>
          </p:nvPr>
        </p:nvSpPr>
        <p:spPr>
          <a:xfrm>
            <a:off x="5765779" y="250277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42"/>
          <p:cNvSpPr/>
          <p:nvPr>
            <p:custDataLst>
              <p:tags r:id="rId9"/>
            </p:custDataLst>
          </p:nvPr>
        </p:nvSpPr>
        <p:spPr>
          <a:xfrm>
            <a:off x="5765779" y="329525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研读文本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3" name="矩形 43"/>
          <p:cNvSpPr/>
          <p:nvPr>
            <p:custDataLst>
              <p:tags r:id="rId10"/>
            </p:custDataLst>
          </p:nvPr>
        </p:nvSpPr>
        <p:spPr>
          <a:xfrm>
            <a:off x="5765779" y="4059161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文言归纳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4" name="MH_Others_1"/>
          <p:cNvSpPr txBox="1"/>
          <p:nvPr>
            <p:custDataLst>
              <p:tags r:id="rId11"/>
            </p:custDataLst>
          </p:nvPr>
        </p:nvSpPr>
        <p:spPr>
          <a:xfrm>
            <a:off x="2870189" y="1744586"/>
            <a:ext cx="1015663" cy="2836653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66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5" name="MH_Others_2"/>
          <p:cNvSpPr txBox="1"/>
          <p:nvPr>
            <p:custDataLst>
              <p:tags r:id="rId12"/>
            </p:custDataLst>
          </p:nvPr>
        </p:nvSpPr>
        <p:spPr>
          <a:xfrm rot="5400000">
            <a:off x="2514681" y="3022689"/>
            <a:ext cx="2894698" cy="3384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zh-CN" sz="2200" spc="600" noProof="1">
                <a:solidFill>
                  <a:schemeClr val="tx1"/>
                </a:solidFill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6341525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7739" y="888883"/>
            <a:ext cx="10831811" cy="8002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之所得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，与战胜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得者，</a:t>
            </a:r>
            <a:r>
              <a:rPr lang="zh-CN" altLang="en-US" sz="4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4600" b="1">
                <a:latin typeface="微软雅黑" panose="020B0503020204020204" pitchFamily="34" charset="-122"/>
                <a:ea typeface="微软雅黑" panose="020B0503020204020204" pitchFamily="34" charset="-122"/>
              </a:rPr>
              <a:t>百倍；</a:t>
            </a:r>
          </a:p>
        </p:txBody>
      </p:sp>
      <p:sp>
        <p:nvSpPr>
          <p:cNvPr id="15053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500" y="5208060"/>
            <a:ext cx="110680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秦国通过割让而获得的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土地，与战胜而得到的土地比较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，这实际上多达百倍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50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7739" y="1741548"/>
            <a:ext cx="37449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比较。</a:t>
            </a:r>
          </a:p>
        </p:txBody>
      </p:sp>
      <p:sp>
        <p:nvSpPr>
          <p:cNvPr id="150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7739" y="2397374"/>
            <a:ext cx="8677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助词，的。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53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7739" y="4443974"/>
            <a:ext cx="8675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连词，表因果关系，也含承接义</a:t>
            </a:r>
          </a:p>
        </p:txBody>
      </p:sp>
      <p:sp>
        <p:nvSpPr>
          <p:cNvPr id="15053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50111" y="1943776"/>
            <a:ext cx="4103689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它实际上。</a:t>
            </a: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807739" y="3127168"/>
            <a:ext cx="89050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得：</a:t>
            </a:r>
            <a:r>
              <a:rPr lang="zh-CN" altLang="en-US" sz="4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得到，获得</a:t>
            </a:r>
            <a:r>
              <a:rPr lang="zh-CN" altLang="en-US" sz="4000" b="1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。</a:t>
            </a:r>
            <a:endParaRPr lang="en-US" altLang="zh-CN" sz="4000" b="1" noProof="1" smtClean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07739" y="3813671"/>
            <a:ext cx="56498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所得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</a:t>
            </a:r>
            <a:r>
              <a:rPr lang="zh-CN" altLang="en-US" sz="4000" b="1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所得到的土地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占位符 1"/>
          <p:cNvSpPr txBox="1"/>
          <p:nvPr>
            <p:custDataLst>
              <p:tags r:id="rId9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363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  <p:bldP spid="150532" grpId="0"/>
      <p:bldP spid="150533" grpId="0"/>
      <p:bldP spid="150534" grpId="0"/>
      <p:bldP spid="150535" grpId="0"/>
      <p:bldP spid="2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7875" y="518965"/>
            <a:ext cx="1113233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诸侯之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所亡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，与战败而亡者，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亦百倍。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大欲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，诸侯之所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大患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不在战矣。</a:t>
            </a:r>
          </a:p>
        </p:txBody>
      </p:sp>
      <p:sp>
        <p:nvSpPr>
          <p:cNvPr id="15155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2900" y="4057233"/>
            <a:ext cx="1146730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把六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国因割让而丧失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的土地，与战败而丧失的土地比较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，这实际上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多达百倍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那么，秦国最大的欲望，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六国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诸侯最大的忧患，的确就不在战争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了。  </a:t>
            </a:r>
          </a:p>
        </p:txBody>
      </p:sp>
      <p:sp>
        <p:nvSpPr>
          <p:cNvPr id="15155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2900" y="1705671"/>
            <a:ext cx="97360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所亡：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所丢失的土地。所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</a:p>
        </p:txBody>
      </p:sp>
      <p:sp>
        <p:nvSpPr>
          <p:cNvPr id="1515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2900" y="2306727"/>
            <a:ext cx="489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它实际上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                        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5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2900" y="3466466"/>
            <a:ext cx="626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取消句子的独立性。</a:t>
            </a:r>
          </a:p>
        </p:txBody>
      </p:sp>
      <p:sp>
        <p:nvSpPr>
          <p:cNvPr id="15155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48201" y="2296318"/>
            <a:ext cx="2800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欲望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01016" y="2802425"/>
            <a:ext cx="467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大患：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最大的祸患。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69328" y="3427786"/>
            <a:ext cx="3743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本来。</a:t>
            </a:r>
          </a:p>
        </p:txBody>
      </p:sp>
      <p:sp>
        <p:nvSpPr>
          <p:cNvPr id="11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2900" y="2895433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</a:p>
        </p:txBody>
      </p:sp>
      <p:sp>
        <p:nvSpPr>
          <p:cNvPr id="12" name="Rectangl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101016" y="2255504"/>
            <a:ext cx="73715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大欲：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最大的欲望。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占位符 1"/>
          <p:cNvSpPr txBox="1"/>
          <p:nvPr>
            <p:custDataLst>
              <p:tags r:id="rId11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111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  <p:bldP spid="151556" grpId="0"/>
      <p:bldP spid="151557" grpId="0"/>
      <p:bldP spid="151558" grpId="0"/>
      <p:bldP spid="151559" grpId="0"/>
      <p:bldP spid="151560" grpId="0"/>
      <p:bldP spid="151561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4" name="Rectangl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1272" y="2895071"/>
            <a:ext cx="6462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en-US" altLang="zh-CN" sz="3600" b="1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pù</a:t>
            </a:r>
            <a:r>
              <a:rPr lang="zh-CN" altLang="en-US" sz="3600" b="1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霜</a:t>
            </a: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露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暴露在霜露之中。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5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1" y="478852"/>
            <a:ext cx="112030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思厥先祖父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暴霜露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，斩荆棘，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有尺寸之地。子孙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视之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不甚惜，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予人，如弃草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257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850" y="4541334"/>
            <a:ext cx="118681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  </a:t>
            </a:r>
            <a:r>
              <a:rPr lang="zh-CN" altLang="en-US" smtClean="0">
                <a:solidFill>
                  <a:schemeClr val="tx1"/>
                </a:solidFill>
              </a:rPr>
              <a:t>译：</a:t>
            </a:r>
            <a:r>
              <a:rPr lang="zh-CN" altLang="en-US" smtClean="0"/>
              <a:t>想想他们</a:t>
            </a:r>
            <a:r>
              <a:rPr lang="zh-CN" altLang="en-US"/>
              <a:t>死去的祖辈父辈，冒着霜露，披荆斩棘，才有了一点土地。子孙对待土地却不很爱惜，拿</a:t>
            </a:r>
            <a:r>
              <a:rPr lang="zh-CN" altLang="en-US" smtClean="0"/>
              <a:t>它送给</a:t>
            </a:r>
            <a:r>
              <a:rPr lang="zh-CN" altLang="en-US"/>
              <a:t>别人，好像丢弃小草一样。 </a:t>
            </a:r>
          </a:p>
        </p:txBody>
      </p:sp>
      <p:sp>
        <p:nvSpPr>
          <p:cNvPr id="1525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1272" y="1770351"/>
            <a:ext cx="27166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：回想。</a:t>
            </a:r>
          </a:p>
        </p:txBody>
      </p:sp>
      <p:sp>
        <p:nvSpPr>
          <p:cNvPr id="1525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54108" y="1748364"/>
            <a:ext cx="82919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厥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：代词，相当于“其”，他们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</a:p>
        </p:txBody>
      </p:sp>
      <p:sp>
        <p:nvSpPr>
          <p:cNvPr id="15258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1272" y="2332711"/>
            <a:ext cx="66028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：对去世的尊长的敬称。</a:t>
            </a:r>
          </a:p>
        </p:txBody>
      </p:sp>
      <p:sp>
        <p:nvSpPr>
          <p:cNvPr id="152583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53999" y="2330510"/>
            <a:ext cx="46246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祖父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：祖辈和父辈。</a:t>
            </a:r>
          </a:p>
        </p:txBody>
      </p:sp>
      <p:sp>
        <p:nvSpPr>
          <p:cNvPr id="152585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1272" y="3457431"/>
            <a:ext cx="2239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：才。</a:t>
            </a:r>
          </a:p>
        </p:txBody>
      </p:sp>
      <p:sp>
        <p:nvSpPr>
          <p:cNvPr id="152586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76475" y="3437893"/>
            <a:ext cx="43505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：看待。</a:t>
            </a:r>
          </a:p>
        </p:txBody>
      </p:sp>
      <p:sp>
        <p:nvSpPr>
          <p:cNvPr id="152587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21272" y="4019793"/>
            <a:ext cx="43505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：拿。</a:t>
            </a:r>
          </a:p>
        </p:txBody>
      </p:sp>
      <p:sp>
        <p:nvSpPr>
          <p:cNvPr id="152588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92747" y="4014200"/>
            <a:ext cx="43505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：来。</a:t>
            </a:r>
          </a:p>
        </p:txBody>
      </p:sp>
      <p:sp>
        <p:nvSpPr>
          <p:cNvPr id="152589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53999" y="4010633"/>
            <a:ext cx="45064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芥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：小草。</a:t>
            </a:r>
          </a:p>
        </p:txBody>
      </p:sp>
      <p:sp>
        <p:nvSpPr>
          <p:cNvPr id="14" name="Rectangle 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54000" y="2890551"/>
            <a:ext cx="38662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：同“曝”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1"/>
          <p:cNvSpPr txBox="1"/>
          <p:nvPr>
            <p:custDataLst>
              <p:tags r:id="rId14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53999" y="3450592"/>
            <a:ext cx="45064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：代“尺寸之地”。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121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4" grpId="0"/>
      <p:bldP spid="152579" grpId="0"/>
      <p:bldP spid="152580" grpId="0"/>
      <p:bldP spid="152581" grpId="0"/>
      <p:bldP spid="152582" grpId="0"/>
      <p:bldP spid="152583" grpId="0"/>
      <p:bldP spid="152585" grpId="0"/>
      <p:bldP spid="152586" grpId="0"/>
      <p:bldP spid="152587" grpId="0"/>
      <p:bldP spid="152588" grpId="0"/>
      <p:bldP spid="152589" grpId="0"/>
      <p:bldP spid="14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97000" y="458789"/>
            <a:ext cx="10128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今日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五城，明日割十城，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得一夕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安寝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。起视四境，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又至矣。</a:t>
            </a:r>
          </a:p>
        </p:txBody>
      </p:sp>
      <p:sp>
        <p:nvSpPr>
          <p:cNvPr id="15360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5416" y="4874767"/>
            <a:ext cx="11753849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今天割让五座城，明天割让十座城，这样以后才能得到一夜的安睡；（第二天）起来一看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四方边境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，秦国的军队又到了。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18827" y="1863417"/>
            <a:ext cx="33455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：割让。</a:t>
            </a:r>
          </a:p>
        </p:txBody>
      </p:sp>
      <p:sp>
        <p:nvSpPr>
          <p:cNvPr id="153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18827" y="2439681"/>
            <a:ext cx="43403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：这样以后。</a:t>
            </a:r>
          </a:p>
        </p:txBody>
      </p:sp>
      <p:sp>
        <p:nvSpPr>
          <p:cNvPr id="1536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18827" y="3015942"/>
            <a:ext cx="33455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：安稳。</a:t>
            </a:r>
          </a:p>
        </p:txBody>
      </p:sp>
      <p:sp>
        <p:nvSpPr>
          <p:cNvPr id="1536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18827" y="3592206"/>
            <a:ext cx="4792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寝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：休息，睡觉。</a:t>
            </a:r>
          </a:p>
        </p:txBody>
      </p:sp>
      <p:sp>
        <p:nvSpPr>
          <p:cNvPr id="153608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18827" y="4166881"/>
            <a:ext cx="62404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：可是，转折连词。</a:t>
            </a:r>
          </a:p>
        </p:txBody>
      </p:sp>
      <p:pic>
        <p:nvPicPr>
          <p:cNvPr id="10" name="Picture 2" descr="https://gimg2.baidu.com/image_search/src=http%3A%2F%2Fnimg.ws.126.net%2F%3Furl%3Dhttp%253A%252F%252Fdingyue.ws.126.net%252F2021%252F0415%252F4a73c03dp00qrlntw008cc000dw0072c.png%26thumbnail%3D650x2147483647%26quality%3D80%26type%3Djpg&amp;refer=http%3A%2F%2Fnimg.ws.126.net&amp;app=2002&amp;size=f9999,10000&amp;q=a80&amp;n=0&amp;g=0n&amp;fmt=jpeg?sec=1621609928&amp;t=3fa96e89c059936a19155b58eea6355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177" y="1880844"/>
            <a:ext cx="4869983" cy="29939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64340" y="1810654"/>
            <a:ext cx="30276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：军队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073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  <p:bldP spid="153605" grpId="0"/>
      <p:bldP spid="153606" grpId="0"/>
      <p:bldP spid="153607" grpId="0"/>
      <p:bldP spid="153608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0942" y="514192"/>
            <a:ext cx="1142508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然则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诸侯之地有限，暴秦之欲无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繁，侵之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愈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急。故不战而强弱胜负已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矣。</a:t>
            </a:r>
          </a:p>
        </p:txBody>
      </p:sp>
      <p:sp>
        <p:nvSpPr>
          <p:cNvPr id="15462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0782" y="1820634"/>
            <a:ext cx="5553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然则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：既然这样，那么。</a:t>
            </a:r>
          </a:p>
        </p:txBody>
      </p:sp>
      <p:sp>
        <p:nvSpPr>
          <p:cNvPr id="154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33122" y="1820634"/>
            <a:ext cx="52229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：通“餍”，满足。</a:t>
            </a:r>
          </a:p>
        </p:txBody>
      </p:sp>
      <p:sp>
        <p:nvSpPr>
          <p:cNvPr id="154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60782" y="2466830"/>
            <a:ext cx="30664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：献，送。</a:t>
            </a:r>
          </a:p>
        </p:txBody>
      </p:sp>
      <p:sp>
        <p:nvSpPr>
          <p:cNvPr id="154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3122" y="2409745"/>
            <a:ext cx="43109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弥、愈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：更加。</a:t>
            </a:r>
          </a:p>
        </p:txBody>
      </p:sp>
      <p:sp>
        <p:nvSpPr>
          <p:cNvPr id="15463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52902" y="3113026"/>
            <a:ext cx="44772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：决定、确定。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633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9271" y="4272682"/>
            <a:ext cx="1186282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既然如此，那么诸侯的土地有限，强暴的秦国的欲望没有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满足之时，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诸侯送给秦国土地越多，秦国侵略诸侯就越急迫。所以，不用作战，谁强谁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弱、谁胜谁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已经确定了。 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016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28" grpId="0"/>
      <p:bldP spid="154629" grpId="0"/>
      <p:bldP spid="154630" grpId="0"/>
      <p:bldP spid="154631" grpId="0"/>
      <p:bldP spid="1546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1467" y="525584"/>
            <a:ext cx="10980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至于颠覆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，理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固宜然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。古人云：“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秦，犹抱薪救火，薪不尽，火不灭。”此言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之。 </a:t>
            </a:r>
          </a:p>
        </p:txBody>
      </p:sp>
      <p:sp>
        <p:nvSpPr>
          <p:cNvPr id="155652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944" y="5066446"/>
            <a:ext cx="112627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以至于灭亡的结局，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道理本来应当这样。古人说：“用土地侍奉秦国，就好像抱着柴去救火，柴不烧完，火不会熄灭。”这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话说对了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556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2729" y="1719265"/>
            <a:ext cx="10838963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由上文引起的结果。可翻译成“以致，到…… 的结局”     </a:t>
            </a:r>
          </a:p>
          <a:p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65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62728" y="3299856"/>
            <a:ext cx="3195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：本来。</a:t>
            </a:r>
          </a:p>
        </p:txBody>
      </p:sp>
      <p:sp>
        <p:nvSpPr>
          <p:cNvPr id="155655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2727" y="4462535"/>
            <a:ext cx="3195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：这样。</a:t>
            </a:r>
          </a:p>
        </p:txBody>
      </p:sp>
      <p:sp>
        <p:nvSpPr>
          <p:cNvPr id="155656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78169" y="2284065"/>
            <a:ext cx="3195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：用。</a:t>
            </a:r>
          </a:p>
        </p:txBody>
      </p:sp>
      <p:sp>
        <p:nvSpPr>
          <p:cNvPr id="155657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62728" y="2713451"/>
            <a:ext cx="3195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颠覆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：灭亡。</a:t>
            </a:r>
          </a:p>
        </p:txBody>
      </p:sp>
      <p:sp>
        <p:nvSpPr>
          <p:cNvPr id="155658" name="Rectangl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78168" y="2856033"/>
            <a:ext cx="3195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：侍奉。</a:t>
            </a:r>
          </a:p>
        </p:txBody>
      </p:sp>
      <p:sp>
        <p:nvSpPr>
          <p:cNvPr id="11" name="Rectangle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62728" y="3907101"/>
            <a:ext cx="44928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：应当，应该。</a:t>
            </a:r>
          </a:p>
        </p:txBody>
      </p:sp>
      <p:sp>
        <p:nvSpPr>
          <p:cNvPr id="12" name="Text Box 1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78168" y="4470740"/>
            <a:ext cx="45293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：得当，适宜</a:t>
            </a: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70048" y="3516633"/>
            <a:ext cx="58782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/>
              <a:t>抱薪救火</a:t>
            </a:r>
            <a:r>
              <a:rPr lang="zh-CN" altLang="en-US" sz="2800"/>
              <a:t>：</a:t>
            </a:r>
            <a:r>
              <a:rPr lang="zh-CN" altLang="zh-CN" sz="2800">
                <a:solidFill>
                  <a:srgbClr val="FF0000"/>
                </a:solidFill>
              </a:rPr>
              <a:t>比喻采取不正确的方法去消除祸患，反而会加快祸患的蔓延。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" name="文本占位符 1"/>
          <p:cNvSpPr txBox="1"/>
          <p:nvPr>
            <p:custDataLst>
              <p:tags r:id="rId12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60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56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/>
      <p:bldP spid="155653" grpId="0"/>
      <p:bldP spid="155654" grpId="0"/>
      <p:bldP spid="155655" grpId="0"/>
      <p:bldP spid="155656" grpId="0"/>
      <p:bldP spid="155657" grpId="0"/>
      <p:bldP spid="155658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/>
          </p:cNvSpPr>
          <p:nvPr>
            <p:ph type="ctrTitle" idx="4294967295"/>
            <p:custDataLst>
              <p:tags r:id="rId1"/>
            </p:custDataLst>
          </p:nvPr>
        </p:nvSpPr>
        <p:spPr>
          <a:xfrm>
            <a:off x="878757" y="617080"/>
            <a:ext cx="9144000" cy="6463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、用一句话概括第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段的中心意思？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0" y="1240435"/>
            <a:ext cx="12192000" cy="646331"/>
          </a:xfr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algn="ctr">
              <a:spcBef>
                <a:spcPct val="50000"/>
              </a:spcBef>
              <a:buFontTx/>
              <a:buNone/>
            </a:pPr>
            <a:r>
              <a:rPr kumimoji="1"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以地事秦，犹抱薪救火，薪不尽，火不灭</a:t>
            </a:r>
          </a:p>
        </p:txBody>
      </p:sp>
      <p:sp>
        <p:nvSpPr>
          <p:cNvPr id="35843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78757" y="3110500"/>
            <a:ext cx="10825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3</a:t>
            </a:r>
            <a:r>
              <a:rPr lang="zh-CN" altLang="en-US" smtClean="0"/>
              <a:t>、</a:t>
            </a:r>
            <a:r>
              <a:rPr lang="zh-CN" altLang="en-US"/>
              <a:t>本段运用了什么论证方法论述赂秦的</a:t>
            </a:r>
            <a:r>
              <a:rPr lang="zh-CN" altLang="en-US" smtClean="0"/>
              <a:t>危害？</a:t>
            </a:r>
            <a:endParaRPr lang="zh-CN" altLang="en-US"/>
          </a:p>
        </p:txBody>
      </p:sp>
      <p:sp>
        <p:nvSpPr>
          <p:cNvPr id="30725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60" y="3733855"/>
            <a:ext cx="12192000" cy="12003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504000" tIns="45720" rIns="91440" bIns="45720" rtlCol="0" anchor="ctr" anchorCtr="0">
            <a:spAutoFit/>
          </a:bodyPr>
          <a:lstStyle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/>
              <a:t>论证方法：运用了</a:t>
            </a:r>
            <a:r>
              <a:rPr lang="zh-CN" altLang="en-US">
                <a:solidFill>
                  <a:srgbClr val="FFFF00"/>
                </a:solidFill>
              </a:rPr>
              <a:t>举例</a:t>
            </a:r>
            <a:r>
              <a:rPr lang="zh-CN" altLang="en-US"/>
              <a:t>论证、</a:t>
            </a:r>
            <a:r>
              <a:rPr lang="zh-CN" altLang="en-US">
                <a:solidFill>
                  <a:srgbClr val="FFFF00"/>
                </a:solidFill>
              </a:rPr>
              <a:t>对比</a:t>
            </a:r>
            <a:r>
              <a:rPr lang="zh-CN" altLang="en-US"/>
              <a:t>论证、</a:t>
            </a:r>
            <a:r>
              <a:rPr lang="zh-CN" altLang="en-US">
                <a:solidFill>
                  <a:srgbClr val="FFFF00"/>
                </a:solidFill>
              </a:rPr>
              <a:t>引用</a:t>
            </a:r>
            <a:r>
              <a:rPr lang="zh-CN" altLang="en-US"/>
              <a:t>论证、</a:t>
            </a:r>
            <a:r>
              <a:rPr lang="zh-CN" altLang="en-US">
                <a:solidFill>
                  <a:srgbClr val="FFFF00"/>
                </a:solidFill>
              </a:rPr>
              <a:t>比喻</a:t>
            </a:r>
            <a:r>
              <a:rPr lang="zh-CN" altLang="en-US"/>
              <a:t>论证等论证方法。</a:t>
            </a:r>
            <a:endParaRPr lang="en-US" altLang="zh-CN"/>
          </a:p>
        </p:txBody>
      </p:sp>
      <p:sp>
        <p:nvSpPr>
          <p:cNvPr id="35845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8757" y="1863790"/>
            <a:ext cx="10825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2</a:t>
            </a:r>
            <a:r>
              <a:rPr lang="zh-CN" altLang="en-US" smtClean="0"/>
              <a:t>、</a:t>
            </a:r>
            <a:r>
              <a:rPr lang="zh-CN" altLang="en-US"/>
              <a:t>本段的中心</a:t>
            </a:r>
            <a:r>
              <a:rPr lang="zh-CN" altLang="en-US" smtClean="0"/>
              <a:t>内容印证</a:t>
            </a:r>
            <a:r>
              <a:rPr lang="zh-CN" altLang="en-US"/>
              <a:t>了第一自然段</a:t>
            </a:r>
            <a:r>
              <a:rPr lang="zh-CN" altLang="en-US" smtClean="0"/>
              <a:t>中哪</a:t>
            </a:r>
            <a:r>
              <a:rPr lang="zh-CN" altLang="en-US"/>
              <a:t>句话？</a:t>
            </a:r>
          </a:p>
        </p:txBody>
      </p:sp>
      <p:sp>
        <p:nvSpPr>
          <p:cNvPr id="7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2487145"/>
            <a:ext cx="12192000" cy="6463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赂秦而力亏，破灭之道也。</a:t>
            </a:r>
          </a:p>
        </p:txBody>
      </p:sp>
      <p:sp>
        <p:nvSpPr>
          <p:cNvPr id="8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78757" y="4911208"/>
            <a:ext cx="10825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4</a:t>
            </a:r>
            <a:r>
              <a:rPr lang="zh-CN" altLang="en-US"/>
              <a:t>、列举</a:t>
            </a:r>
            <a:r>
              <a:rPr lang="zh-CN" altLang="en-US" smtClean="0"/>
              <a:t>了哪些</a:t>
            </a:r>
            <a:r>
              <a:rPr lang="zh-CN" altLang="en-US"/>
              <a:t>历史事实？</a:t>
            </a:r>
          </a:p>
        </p:txBody>
      </p:sp>
      <p:sp>
        <p:nvSpPr>
          <p:cNvPr id="10" name="Text Box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5534561"/>
            <a:ext cx="12192000" cy="132343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504000" tIns="45720" rIns="91440" bIns="45720" rtlCol="0" anchor="ctr" anchorCtr="0">
            <a:spAutoFit/>
          </a:bodyPr>
          <a:lstStyle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rgbClr val="FFFF00"/>
                </a:solidFill>
              </a:rPr>
              <a:t>祖先创业</a:t>
            </a:r>
            <a:r>
              <a:rPr lang="zh-CN" altLang="en-US"/>
              <a:t>的艰难与</a:t>
            </a:r>
            <a:r>
              <a:rPr lang="zh-CN" altLang="en-US" smtClean="0">
                <a:solidFill>
                  <a:srgbClr val="FFFF00"/>
                </a:solidFill>
              </a:rPr>
              <a:t>子孙</a:t>
            </a:r>
            <a:r>
              <a:rPr lang="zh-CN" altLang="en-US">
                <a:solidFill>
                  <a:srgbClr val="FFFF00"/>
                </a:solidFill>
              </a:rPr>
              <a:t>割地</a:t>
            </a:r>
            <a:r>
              <a:rPr lang="zh-CN" altLang="en-US"/>
              <a:t>之轻易的鲜明</a:t>
            </a:r>
            <a:r>
              <a:rPr lang="zh-CN" altLang="en-US" smtClean="0"/>
              <a:t>对比</a:t>
            </a:r>
            <a:endParaRPr lang="zh-CN" altLang="en-US">
              <a:solidFill>
                <a:srgbClr val="FF0000"/>
              </a:solidFill>
            </a:endParaRPr>
          </a:p>
          <a:p>
            <a:pPr indent="0"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rgbClr val="FFFF00"/>
                </a:solidFill>
              </a:rPr>
              <a:t>“一夕安寝”</a:t>
            </a:r>
            <a:r>
              <a:rPr lang="zh-CN" altLang="en-US"/>
              <a:t>与</a:t>
            </a:r>
            <a:r>
              <a:rPr lang="zh-CN" altLang="en-US">
                <a:solidFill>
                  <a:srgbClr val="FFFF00"/>
                </a:solidFill>
              </a:rPr>
              <a:t>“秦兵又至”</a:t>
            </a:r>
            <a:r>
              <a:rPr lang="zh-CN" altLang="en-US"/>
              <a:t>的鲜明</a:t>
            </a:r>
            <a:r>
              <a:rPr lang="zh-CN" altLang="en-US" smtClean="0"/>
              <a:t>对比。</a:t>
            </a:r>
            <a:endParaRPr lang="en-US" altLang="zh-CN"/>
          </a:p>
        </p:txBody>
      </p:sp>
      <p:sp>
        <p:nvSpPr>
          <p:cNvPr id="11" name="Text Box 13"/>
          <p:cNvSpPr txBox="1"/>
          <p:nvPr>
            <p:custDataLst>
              <p:tags r:id="rId10"/>
            </p:custDataLst>
          </p:nvPr>
        </p:nvSpPr>
        <p:spPr>
          <a:xfrm>
            <a:off x="6476383" y="4788825"/>
            <a:ext cx="6061587" cy="81509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继续揭示赂</a:t>
            </a:r>
            <a:r>
              <a:rPr lang="zh-CN" altLang="en-US" sz="36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秦政策</a:t>
            </a: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的失败</a:t>
            </a:r>
          </a:p>
        </p:txBody>
      </p:sp>
    </p:spTree>
    <p:extLst>
      <p:ext uri="{BB962C8B-B14F-4D97-AF65-F5344CB8AC3E}">
        <p14:creationId xmlns:p14="http://schemas.microsoft.com/office/powerpoint/2010/main" val="32157579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uiExpand="1" build="p" animBg="1"/>
      <p:bldP spid="30725" grpId="0" animBg="1"/>
      <p:bldP spid="7" grpId="0" animBg="1"/>
      <p:bldP spid="9" grpId="0"/>
      <p:bldP spid="10" grpId="0" animBg="1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4984" y="925174"/>
            <a:ext cx="109413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第二</a:t>
            </a:r>
            <a:r>
              <a:rPr lang="zh-CN" altLang="en-US" smtClean="0"/>
              <a:t>段对比论证表现在哪些方面？</a:t>
            </a:r>
            <a:endParaRPr lang="zh-CN" altLang="en-US"/>
          </a:p>
        </p:txBody>
      </p:sp>
      <p:sp>
        <p:nvSpPr>
          <p:cNvPr id="17920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8197" y="3669269"/>
            <a:ext cx="15410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3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04" name="AutoShape 4"/>
          <p:cNvSpPr/>
          <p:nvPr>
            <p:custDataLst>
              <p:tags r:id="rId3"/>
            </p:custDataLst>
          </p:nvPr>
        </p:nvSpPr>
        <p:spPr bwMode="auto">
          <a:xfrm>
            <a:off x="2402673" y="1934350"/>
            <a:ext cx="228600" cy="4191000"/>
          </a:xfrm>
          <a:prstGeom prst="leftBrace">
            <a:avLst>
              <a:gd name="adj1" fmla="val 152438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920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14137" y="178078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小邑</a:t>
            </a:r>
          </a:p>
        </p:txBody>
      </p:sp>
      <p:sp>
        <p:nvSpPr>
          <p:cNvPr id="17920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76944" y="1775777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大城</a:t>
            </a:r>
          </a:p>
        </p:txBody>
      </p:sp>
      <p:sp>
        <p:nvSpPr>
          <p:cNvPr id="17920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14137" y="2442158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得百倍</a:t>
            </a:r>
          </a:p>
        </p:txBody>
      </p:sp>
      <p:sp>
        <p:nvSpPr>
          <p:cNvPr id="17920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76944" y="2430677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失百倍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09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14137" y="3103534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大欲</a:t>
            </a:r>
          </a:p>
        </p:txBody>
      </p:sp>
      <p:sp>
        <p:nvSpPr>
          <p:cNvPr id="17921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76944" y="3085577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大患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11" name="AutoShape 11"/>
          <p:cNvSpPr/>
          <p:nvPr>
            <p:custDataLst>
              <p:tags r:id="rId10"/>
            </p:custDataLst>
          </p:nvPr>
        </p:nvSpPr>
        <p:spPr bwMode="auto">
          <a:xfrm>
            <a:off x="6206350" y="2077477"/>
            <a:ext cx="240655" cy="803760"/>
          </a:xfrm>
          <a:prstGeom prst="rightBrace">
            <a:avLst>
              <a:gd name="adj1" fmla="val 37500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12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447006" y="2118992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数量上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13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14137" y="3764910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得难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14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776944" y="3740477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献易</a:t>
            </a:r>
          </a:p>
        </p:txBody>
      </p:sp>
      <p:sp>
        <p:nvSpPr>
          <p:cNvPr id="179215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14137" y="442628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有限</a:t>
            </a:r>
          </a:p>
        </p:txBody>
      </p:sp>
      <p:sp>
        <p:nvSpPr>
          <p:cNvPr id="179216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76944" y="4395377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无厌</a:t>
            </a:r>
          </a:p>
        </p:txBody>
      </p:sp>
      <p:sp>
        <p:nvSpPr>
          <p:cNvPr id="179217" name="Text 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14137" y="508766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奉繁</a:t>
            </a:r>
          </a:p>
        </p:txBody>
      </p:sp>
      <p:sp>
        <p:nvSpPr>
          <p:cNvPr id="179218" name="Text Box 1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76944" y="5050277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侵急</a:t>
            </a:r>
          </a:p>
        </p:txBody>
      </p:sp>
      <p:sp>
        <p:nvSpPr>
          <p:cNvPr id="179219" name="AutoShape 19"/>
          <p:cNvSpPr/>
          <p:nvPr>
            <p:custDataLst>
              <p:tags r:id="rId18"/>
            </p:custDataLst>
          </p:nvPr>
        </p:nvSpPr>
        <p:spPr bwMode="auto">
          <a:xfrm>
            <a:off x="6182870" y="3312810"/>
            <a:ext cx="248393" cy="2157850"/>
          </a:xfrm>
          <a:prstGeom prst="rightBrace">
            <a:avLst>
              <a:gd name="adj1" fmla="val 41574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20" name="Text Box 2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96793" y="3997742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程度上</a:t>
            </a:r>
          </a:p>
        </p:txBody>
      </p:sp>
      <p:sp>
        <p:nvSpPr>
          <p:cNvPr id="179221" name="Text Box 2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814137" y="5760000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不尽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22" name="Text Box 2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776944" y="5760000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不灭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23" name="Text Box 23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431264" y="5760000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道理上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224" name="AutoShape 24"/>
          <p:cNvSpPr/>
          <p:nvPr>
            <p:custDataLst>
              <p:tags r:id="rId23"/>
            </p:custDataLst>
          </p:nvPr>
        </p:nvSpPr>
        <p:spPr bwMode="auto">
          <a:xfrm>
            <a:off x="8249317" y="2162950"/>
            <a:ext cx="316849" cy="3962400"/>
          </a:xfrm>
          <a:prstGeom prst="rightBrace">
            <a:avLst>
              <a:gd name="adj1" fmla="val 101856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25" name="Text Box 25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9036825" y="3549122"/>
            <a:ext cx="2031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赂秦力</a:t>
            </a:r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亏</a:t>
            </a:r>
            <a:endParaRPr lang="en-US" altLang="zh-CN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破灭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之道</a:t>
            </a:r>
            <a:endParaRPr lang="zh-CN" altLang="en-US" sz="3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占位符 1"/>
          <p:cNvSpPr txBox="1"/>
          <p:nvPr>
            <p:custDataLst>
              <p:tags r:id="rId25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17353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7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7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7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7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/>
      <p:bldP spid="179204" grpId="0" animBg="1"/>
      <p:bldP spid="179205" grpId="0"/>
      <p:bldP spid="179206" grpId="0"/>
      <p:bldP spid="179207" grpId="0"/>
      <p:bldP spid="179208" grpId="0"/>
      <p:bldP spid="179209" grpId="0"/>
      <p:bldP spid="179210" grpId="0"/>
      <p:bldP spid="179211" grpId="0" animBg="1"/>
      <p:bldP spid="179212" grpId="0"/>
      <p:bldP spid="179213" grpId="0"/>
      <p:bldP spid="179214" grpId="0"/>
      <p:bldP spid="179215" grpId="0"/>
      <p:bldP spid="179216" grpId="0"/>
      <p:bldP spid="179217" grpId="0"/>
      <p:bldP spid="179218" grpId="0"/>
      <p:bldP spid="179219" grpId="0" animBg="1"/>
      <p:bldP spid="179220" grpId="0"/>
      <p:bldP spid="179221" grpId="0"/>
      <p:bldP spid="179222" grpId="0"/>
      <p:bldP spid="179223" grpId="0"/>
      <p:bldP spid="179224" grpId="0" animBg="1"/>
      <p:bldP spid="1792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0247" y="2254974"/>
            <a:ext cx="769441" cy="459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六国</a:t>
            </a:r>
            <a:r>
              <a:rPr lang="zh-CN" altLang="en-US" sz="3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破灭之</a:t>
            </a: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</a:p>
        </p:txBody>
      </p:sp>
      <p:sp>
        <p:nvSpPr>
          <p:cNvPr id="158723" name="AutoShape 3"/>
          <p:cNvSpPr/>
          <p:nvPr>
            <p:custDataLst>
              <p:tags r:id="rId2"/>
            </p:custDataLst>
          </p:nvPr>
        </p:nvSpPr>
        <p:spPr bwMode="auto">
          <a:xfrm>
            <a:off x="1452564" y="2500730"/>
            <a:ext cx="287337" cy="2952750"/>
          </a:xfrm>
          <a:prstGeom prst="leftBrace">
            <a:avLst>
              <a:gd name="adj1" fmla="val 85445"/>
              <a:gd name="adj2" fmla="val 50000"/>
            </a:avLst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49425" y="2341563"/>
            <a:ext cx="1041823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比较因割地贿赂造成的双方的土地变化（</a:t>
            </a: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872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49425" y="3638551"/>
            <a:ext cx="213391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诸侯赂秦</a:t>
            </a:r>
          </a:p>
        </p:txBody>
      </p:sp>
      <p:sp>
        <p:nvSpPr>
          <p:cNvPr id="15872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89426" y="3225801"/>
            <a:ext cx="554510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情形（</a:t>
            </a: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祖先和子孙对比</a:t>
            </a: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872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21176" y="4214813"/>
            <a:ext cx="749435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结果（</a:t>
            </a: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“有限”与“无餍”对比</a:t>
            </a: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8728" name="AutoShape 8"/>
          <p:cNvSpPr/>
          <p:nvPr>
            <p:custDataLst>
              <p:tags r:id="rId7"/>
            </p:custDataLst>
          </p:nvPr>
        </p:nvSpPr>
        <p:spPr bwMode="auto">
          <a:xfrm>
            <a:off x="3962400" y="3278189"/>
            <a:ext cx="215900" cy="1368425"/>
          </a:xfrm>
          <a:prstGeom prst="leftBrace">
            <a:avLst>
              <a:gd name="adj1" fmla="val 52701"/>
              <a:gd name="adj2" fmla="val 50000"/>
            </a:avLst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729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49425" y="5078413"/>
            <a:ext cx="700704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割地赂秦的危害（</a:t>
            </a: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引用、比喻</a:t>
            </a:r>
            <a:r>
              <a:rPr lang="zh-CN" altLang="en-US" sz="3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5873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52975" y="853859"/>
            <a:ext cx="17235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第二段</a:t>
            </a:r>
          </a:p>
        </p:txBody>
      </p:sp>
      <p:sp>
        <p:nvSpPr>
          <p:cNvPr id="11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515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 animBg="1"/>
      <p:bldP spid="158724" grpId="0"/>
      <p:bldP spid="158725" grpId="0"/>
      <p:bldP spid="158726" grpId="0"/>
      <p:bldP spid="158727" grpId="0"/>
      <p:bldP spid="158728" grpId="0" animBg="1"/>
      <p:bldP spid="1587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 flipH="1">
            <a:off x="3159139" y="1091622"/>
            <a:ext cx="1277459" cy="725688"/>
            <a:chOff x="431" y="981"/>
            <a:chExt cx="792" cy="425"/>
          </a:xfrm>
          <a:solidFill>
            <a:srgbClr val="0070C0">
              <a:alpha val="63000"/>
            </a:srgbClr>
          </a:solidFill>
        </p:grpSpPr>
        <p:sp>
          <p:nvSpPr>
            <p:cNvPr id="13" name="矩形 54279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807" y="981"/>
              <a:ext cx="416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5" name="直接连接符 54284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431" y="1193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1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00932" y="472025"/>
            <a:ext cx="106148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齐人未尝赂秦，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终继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五国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迁灭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，何哉？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嬴而不助五国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974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62845" y="1700214"/>
            <a:ext cx="28082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：最后。</a:t>
            </a:r>
          </a:p>
        </p:txBody>
      </p:sp>
      <p:sp>
        <p:nvSpPr>
          <p:cNvPr id="1597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62845" y="3116438"/>
            <a:ext cx="29511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：改变。</a:t>
            </a:r>
          </a:p>
        </p:txBody>
      </p:sp>
      <p:sp>
        <p:nvSpPr>
          <p:cNvPr id="15974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37762" y="3824550"/>
            <a:ext cx="47423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迁灭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：灭亡。</a:t>
            </a:r>
          </a:p>
        </p:txBody>
      </p:sp>
      <p:sp>
        <p:nvSpPr>
          <p:cNvPr id="15975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08340" y="1743279"/>
            <a:ext cx="4175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：亲附、亲近。</a:t>
            </a:r>
          </a:p>
        </p:txBody>
      </p:sp>
      <p:sp>
        <p:nvSpPr>
          <p:cNvPr id="15975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1000" y="4575501"/>
            <a:ext cx="116395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齐国不曾向秦国割地求和，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最后也随着五国灭亡，为什么呢？这是因为齐国亲附秦国而不帮助五国。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00932" y="2408326"/>
            <a:ext cx="37753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：随着、跟随</a:t>
            </a:r>
          </a:p>
        </p:txBody>
      </p:sp>
      <p:sp>
        <p:nvSpPr>
          <p:cNvPr id="11" name="文本占位符 1"/>
          <p:cNvSpPr txBox="1"/>
          <p:nvPr>
            <p:custDataLst>
              <p:tags r:id="rId9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12323" y="1221612"/>
            <a:ext cx="1483860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判断句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021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/>
      <p:bldP spid="159749" grpId="0"/>
      <p:bldP spid="159750" grpId="0"/>
      <p:bldP spid="159752" grpId="0"/>
      <p:bldP spid="10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762000"/>
            <a:ext cx="12192000" cy="670560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4000" smtClean="0">
                <a:solidFill>
                  <a:schemeClr val="bg1"/>
                </a:solidFill>
              </a:rPr>
              <a:t>作者简介：苏洵（</a:t>
            </a:r>
            <a:r>
              <a:rPr lang="en-US" altLang="zh-CN" sz="4000" smtClean="0">
                <a:solidFill>
                  <a:schemeClr val="bg1"/>
                </a:solidFill>
              </a:rPr>
              <a:t>1009-1066</a:t>
            </a:r>
            <a:r>
              <a:rPr lang="zh-CN" altLang="en-US" sz="4000" smtClean="0">
                <a:solidFill>
                  <a:schemeClr val="bg1"/>
                </a:solidFill>
              </a:rPr>
              <a:t>）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69111" y="1432560"/>
            <a:ext cx="8394782" cy="542544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明允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，号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老泉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，四川眉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山人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北宋文学家。</a:t>
            </a:r>
            <a:endParaRPr lang="en-US" altLang="zh-CN" sz="32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据说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岁才发愤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读书，经过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十多年的闭门苦读，学业大进。宋仁宗嘉佑元年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(1056)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带领儿子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苏辙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到京城，以所著文章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:《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几策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》2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,《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权书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》10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,《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衡论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》10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篇，谒见翰林学士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欧阳修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。欧阳修很赏识这些文章，认为可以与贾谊、刘向相媲美，于是向朝廷推荐。一时公卿士大夫争相传诵，文名因而大振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嘉祐二年，二子同榜应试及第，轰动京师。</a:t>
            </a:r>
          </a:p>
        </p:txBody>
      </p:sp>
      <p:sp>
        <p:nvSpPr>
          <p:cNvPr id="4" name="文本占位符 1"/>
          <p:cNvSpPr txBox="1"/>
          <p:nvPr>
            <p:custDataLst>
              <p:tags r:id="rId3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知人论世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" b="7226"/>
          <a:stretch>
            <a:fillRect/>
          </a:stretch>
        </p:blipFill>
        <p:spPr>
          <a:xfrm>
            <a:off x="268549" y="2120790"/>
            <a:ext cx="3146194" cy="403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16846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14451" y="496829"/>
            <a:ext cx="996314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五国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丧，齐亦不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矣。燕赵之君，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有远略，能守其土，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不赂秦。</a:t>
            </a:r>
          </a:p>
        </p:txBody>
      </p:sp>
      <p:sp>
        <p:nvSpPr>
          <p:cNvPr id="16077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36775" y="1839913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：已经。</a:t>
            </a:r>
          </a:p>
        </p:txBody>
      </p:sp>
      <p:sp>
        <p:nvSpPr>
          <p:cNvPr id="1607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35188" y="2489200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：幸免。</a:t>
            </a:r>
          </a:p>
        </p:txBody>
      </p:sp>
      <p:sp>
        <p:nvSpPr>
          <p:cNvPr id="1607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35188" y="3158132"/>
            <a:ext cx="4105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：开始、起初。</a:t>
            </a:r>
          </a:p>
        </p:txBody>
      </p:sp>
      <p:sp>
        <p:nvSpPr>
          <p:cNvPr id="16077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0262" y="3875681"/>
            <a:ext cx="55435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：坚持正义。名作动。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1001" y="4516439"/>
            <a:ext cx="115443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五国已经灭亡，齐国也不能幸免了。燕国与赵国的君主，起初有远大的谋略，能够守住他们的国土，坚持正义而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不向秦国割地求和。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4910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2" grpId="0"/>
      <p:bldP spid="160773" grpId="0"/>
      <p:bldP spid="160774" grpId="0"/>
      <p:bldP spid="16077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2500" y="519917"/>
            <a:ext cx="110299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是故燕虽小国而后亡，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用兵之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效也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。至丹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荆卿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计，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始速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祸焉。</a:t>
            </a:r>
          </a:p>
        </p:txBody>
      </p:sp>
      <p:sp>
        <p:nvSpPr>
          <p:cNvPr id="1617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35188" y="1844675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：这。</a:t>
            </a:r>
          </a:p>
        </p:txBody>
      </p:sp>
      <p:sp>
        <p:nvSpPr>
          <p:cNvPr id="1617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35189" y="2644775"/>
            <a:ext cx="3889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：效果，结果。</a:t>
            </a:r>
          </a:p>
        </p:txBody>
      </p:sp>
      <p:sp>
        <p:nvSpPr>
          <p:cNvPr id="16179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32626" y="2955259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：才。</a:t>
            </a:r>
          </a:p>
        </p:txBody>
      </p:sp>
      <p:sp>
        <p:nvSpPr>
          <p:cNvPr id="16179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9101" y="4753034"/>
            <a:ext cx="1177289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smtClean="0">
                <a:solidFill>
                  <a:schemeClr val="tx1"/>
                </a:solidFill>
              </a:rPr>
              <a:t>译</a:t>
            </a:r>
            <a:r>
              <a:rPr lang="zh-CN" altLang="en-US" sz="4000">
                <a:solidFill>
                  <a:schemeClr val="tx1"/>
                </a:solidFill>
              </a:rPr>
              <a:t>：</a:t>
            </a:r>
            <a:r>
              <a:rPr lang="zh-CN" altLang="en-US" sz="4000"/>
              <a:t>所以燕国虽然是个小国却后灭亡，这就是用武力对抗</a:t>
            </a:r>
            <a:r>
              <a:rPr lang="zh-CN" altLang="en-US" sz="4000" smtClean="0"/>
              <a:t>的功效。</a:t>
            </a:r>
            <a:r>
              <a:rPr lang="zh-CN" altLang="en-US" sz="4000"/>
              <a:t>等到燕太子丹</a:t>
            </a:r>
            <a:r>
              <a:rPr lang="zh-CN" altLang="en-US" sz="4000" smtClean="0"/>
              <a:t>用荆轲（刺秦王）作为（对付</a:t>
            </a:r>
            <a:r>
              <a:rPr lang="zh-CN" altLang="en-US" sz="4000"/>
              <a:t>秦国的策略），才</a:t>
            </a:r>
            <a:r>
              <a:rPr lang="zh-CN" altLang="en-US" sz="4000" smtClean="0"/>
              <a:t>招致祸患</a:t>
            </a:r>
            <a:r>
              <a:rPr lang="zh-CN" altLang="en-US" sz="4000"/>
              <a:t>。</a:t>
            </a:r>
          </a:p>
        </p:txBody>
      </p:sp>
      <p:sp>
        <p:nvSpPr>
          <p:cNvPr id="16179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32626" y="3520076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：招致。</a:t>
            </a:r>
          </a:p>
        </p:txBody>
      </p:sp>
      <p:sp>
        <p:nvSpPr>
          <p:cNvPr id="16180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63751" y="3429000"/>
            <a:ext cx="5040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：判断句。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32626" y="1825625"/>
            <a:ext cx="2159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</a:t>
            </a:r>
          </a:p>
        </p:txBody>
      </p:sp>
      <p:sp>
        <p:nvSpPr>
          <p:cNvPr id="11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32626" y="2390442"/>
            <a:ext cx="25923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：作为</a:t>
            </a:r>
          </a:p>
        </p:txBody>
      </p:sp>
      <p:sp>
        <p:nvSpPr>
          <p:cNvPr id="12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656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/>
      <p:bldP spid="161797" grpId="0"/>
      <p:bldP spid="161798" grpId="0"/>
      <p:bldP spid="161799" grpId="0"/>
      <p:bldP spid="161800" grpId="0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0193" y="566449"/>
            <a:ext cx="107425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赵尝五战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40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，二败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三胜。后秦击赵者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，李牧连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之。</a:t>
            </a:r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 flipH="1">
            <a:off x="1100193" y="594919"/>
            <a:ext cx="3787213" cy="1087678"/>
            <a:chOff x="3443" y="758"/>
            <a:chExt cx="2348" cy="637"/>
          </a:xfrm>
          <a:solidFill>
            <a:srgbClr val="0070C0">
              <a:alpha val="63000"/>
            </a:srgbClr>
          </a:solidFill>
        </p:grpSpPr>
        <p:sp>
          <p:nvSpPr>
            <p:cNvPr id="13" name="矩形 5427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725" y="758"/>
              <a:ext cx="2066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4" name="直接连接符 54283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 flipV="1">
              <a:off x="3851" y="1032"/>
              <a:ext cx="0" cy="363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直接连接符 54284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3443" y="1395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281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54081" y="1831630"/>
            <a:ext cx="3745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：跟、与。</a:t>
            </a:r>
          </a:p>
        </p:txBody>
      </p:sp>
      <p:sp>
        <p:nvSpPr>
          <p:cNvPr id="1628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54081" y="2544576"/>
            <a:ext cx="58070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：连词表并列。</a:t>
            </a:r>
          </a:p>
        </p:txBody>
      </p:sp>
      <p:sp>
        <p:nvSpPr>
          <p:cNvPr id="1628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54081" y="3257522"/>
            <a:ext cx="3745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：两次。</a:t>
            </a:r>
          </a:p>
        </p:txBody>
      </p:sp>
      <p:sp>
        <p:nvSpPr>
          <p:cNvPr id="162824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0390" y="4710958"/>
            <a:ext cx="1132834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译：</a:t>
            </a:r>
            <a:r>
              <a:rPr lang="zh-CN" altLang="en-US"/>
              <a:t>赵国曾经与秦国交战五次，败了两次，胜了三次。后来秦国两次攻打赵国，李牧连续打退了它。</a:t>
            </a:r>
          </a:p>
        </p:txBody>
      </p:sp>
      <p:sp>
        <p:nvSpPr>
          <p:cNvPr id="11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54081" y="3970467"/>
            <a:ext cx="9880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：使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退却，译为击退，使动用法。</a:t>
            </a:r>
          </a:p>
        </p:txBody>
      </p:sp>
      <p:sp>
        <p:nvSpPr>
          <p:cNvPr id="9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00308" y="1300659"/>
            <a:ext cx="4053191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状后：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赵尝于秦五战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626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/>
      <p:bldP spid="162820" grpId="0"/>
      <p:bldP spid="162821" grpId="0"/>
      <p:bldP spid="162824" grpId="0"/>
      <p:bldP spid="11" grpId="0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 flipH="1">
            <a:off x="1043043" y="514620"/>
            <a:ext cx="3787213" cy="1190128"/>
            <a:chOff x="3443" y="486"/>
            <a:chExt cx="2348" cy="697"/>
          </a:xfrm>
          <a:solidFill>
            <a:srgbClr val="0070C0">
              <a:alpha val="63000"/>
            </a:srgbClr>
          </a:solidFill>
        </p:grpSpPr>
        <p:sp>
          <p:nvSpPr>
            <p:cNvPr id="12" name="矩形 54279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725" y="758"/>
              <a:ext cx="2066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3" name="直接连接符 54283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 flipH="1" flipV="1">
              <a:off x="3851" y="486"/>
              <a:ext cx="0" cy="316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直接连接符 54284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3443" y="495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09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9304" y="972622"/>
            <a:ext cx="101155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洎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牧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以谗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诛，邯郸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郡，惜其用武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不终也。</a:t>
            </a:r>
          </a:p>
        </p:txBody>
      </p:sp>
      <p:sp>
        <p:nvSpPr>
          <p:cNvPr id="16384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2914" y="1967915"/>
            <a:ext cx="37044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洎：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等到。</a:t>
            </a:r>
          </a:p>
        </p:txBody>
      </p:sp>
      <p:sp>
        <p:nvSpPr>
          <p:cNvPr id="16384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12914" y="2592332"/>
            <a:ext cx="37044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：因为。</a:t>
            </a:r>
          </a:p>
        </p:txBody>
      </p:sp>
      <p:sp>
        <p:nvSpPr>
          <p:cNvPr id="16384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12914" y="3216749"/>
            <a:ext cx="54868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谗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：小人的坏话。</a:t>
            </a:r>
          </a:p>
        </p:txBody>
      </p:sp>
      <p:sp>
        <p:nvSpPr>
          <p:cNvPr id="16384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45288" y="2612914"/>
            <a:ext cx="49727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：却。转折连词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6829" y="4465583"/>
            <a:ext cx="116205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schemeClr val="tx1"/>
                </a:solidFill>
              </a:rPr>
              <a:t>译</a:t>
            </a:r>
            <a:r>
              <a:rPr lang="zh-CN" altLang="en-US">
                <a:solidFill>
                  <a:schemeClr val="tx1"/>
                </a:solidFill>
              </a:rPr>
              <a:t>：</a:t>
            </a:r>
            <a:r>
              <a:rPr lang="zh-CN" altLang="en-US"/>
              <a:t>等到李牧因为</a:t>
            </a:r>
            <a:r>
              <a:rPr lang="zh-CN" altLang="en-US" smtClean="0"/>
              <a:t>受谗谤而</a:t>
            </a:r>
            <a:r>
              <a:rPr lang="zh-CN" altLang="en-US"/>
              <a:t>被杀害，赵国都城</a:t>
            </a:r>
            <a:r>
              <a:rPr lang="zh-CN" altLang="en-US" smtClean="0"/>
              <a:t>邯郸才变成</a:t>
            </a:r>
            <a:r>
              <a:rPr lang="zh-CN" altLang="en-US"/>
              <a:t>秦国的一个</a:t>
            </a:r>
            <a:r>
              <a:rPr lang="zh-CN" altLang="en-US" smtClean="0"/>
              <a:t>郡，可惜</a:t>
            </a:r>
            <a:r>
              <a:rPr lang="zh-CN" altLang="en-US"/>
              <a:t>赵国用武力抵抗却不能坚持</a:t>
            </a:r>
            <a:r>
              <a:rPr lang="zh-CN" altLang="en-US" smtClean="0"/>
              <a:t>到底啊。</a:t>
            </a:r>
            <a:endParaRPr lang="zh-CN" altLang="en-US"/>
          </a:p>
        </p:txBody>
      </p:sp>
      <p:sp>
        <p:nvSpPr>
          <p:cNvPr id="163849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45288" y="1919315"/>
            <a:ext cx="37044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：成为。</a:t>
            </a:r>
          </a:p>
        </p:txBody>
      </p:sp>
      <p:sp>
        <p:nvSpPr>
          <p:cNvPr id="10" name="文本占位符 1"/>
          <p:cNvSpPr txBox="1"/>
          <p:nvPr>
            <p:custDataLst>
              <p:tags r:id="rId9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43159" y="292105"/>
            <a:ext cx="1644008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被动句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265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4" grpId="0"/>
      <p:bldP spid="163845" grpId="0"/>
      <p:bldP spid="163846" grpId="0"/>
      <p:bldP spid="163848" grpId="0"/>
      <p:bldP spid="163849" grpId="0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44526" y="594261"/>
            <a:ext cx="1154747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燕赵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革灭殆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尽之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际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，可谓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智力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孤危，战败而亡，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不得已。</a:t>
            </a:r>
          </a:p>
        </p:txBody>
      </p:sp>
      <p:sp>
        <p:nvSpPr>
          <p:cNvPr id="8909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0050" y="4551574"/>
            <a:ext cx="114109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schemeClr val="tx1"/>
                </a:solidFill>
              </a:rPr>
              <a:t>译</a:t>
            </a:r>
            <a:r>
              <a:rPr lang="zh-CN" altLang="en-US">
                <a:solidFill>
                  <a:schemeClr val="tx1"/>
                </a:solidFill>
              </a:rPr>
              <a:t>：</a:t>
            </a:r>
            <a:r>
              <a:rPr lang="zh-CN" altLang="en-US"/>
              <a:t>况且，燕赵两国处在秦国把其他国家几乎消灭干净的时候，可以说是智谋和国力都很单薄，战败而灭亡，实在是</a:t>
            </a:r>
            <a:r>
              <a:rPr lang="zh-CN" altLang="en-US" smtClean="0"/>
              <a:t>不得已的。</a:t>
            </a:r>
            <a:endParaRPr lang="zh-CN" altLang="en-US"/>
          </a:p>
        </p:txBody>
      </p:sp>
      <p:sp>
        <p:nvSpPr>
          <p:cNvPr id="8909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6351" y="1851889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况且。</a:t>
            </a:r>
          </a:p>
        </p:txBody>
      </p:sp>
      <p:sp>
        <p:nvSpPr>
          <p:cNvPr id="8909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6351" y="2475777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处在。</a:t>
            </a:r>
          </a:p>
        </p:txBody>
      </p:sp>
      <p:sp>
        <p:nvSpPr>
          <p:cNvPr id="8909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6351" y="3099665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革灭：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消灭。</a:t>
            </a:r>
          </a:p>
        </p:txBody>
      </p:sp>
      <p:sp>
        <p:nvSpPr>
          <p:cNvPr id="8909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6351" y="3723552"/>
            <a:ext cx="4551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殆：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几乎，差不多。</a:t>
            </a:r>
          </a:p>
        </p:txBody>
      </p:sp>
      <p:sp>
        <p:nvSpPr>
          <p:cNvPr id="89096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86563" y="2400148"/>
            <a:ext cx="44656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智力：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智谋和国力。</a:t>
            </a:r>
          </a:p>
        </p:txBody>
      </p:sp>
      <p:sp>
        <p:nvSpPr>
          <p:cNvPr id="89097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86563" y="3012129"/>
            <a:ext cx="3111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实在。</a:t>
            </a:r>
          </a:p>
        </p:txBody>
      </p:sp>
      <p:sp>
        <p:nvSpPr>
          <p:cNvPr id="11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86563" y="1788166"/>
            <a:ext cx="2519362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际：</a:t>
            </a:r>
            <a:r>
              <a:rPr lang="zh-CN" alt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时候。</a:t>
            </a:r>
          </a:p>
        </p:txBody>
      </p:sp>
      <p:sp>
        <p:nvSpPr>
          <p:cNvPr id="12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911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3" grpId="0"/>
      <p:bldP spid="89094" grpId="0"/>
      <p:bldP spid="89095" grpId="0"/>
      <p:bldP spid="89096" grpId="0"/>
      <p:bldP spid="89097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6914" y="569794"/>
            <a:ext cx="1115218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向使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三国各爱其地，齐人勿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于秦，刺客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不行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，良将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在，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9011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399" y="1905934"/>
            <a:ext cx="51544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向使：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（以前）假使。  </a:t>
            </a:r>
          </a:p>
        </p:txBody>
      </p:sp>
      <p:sp>
        <p:nvSpPr>
          <p:cNvPr id="901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399" y="2554957"/>
            <a:ext cx="610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亲附，依附。</a:t>
            </a:r>
          </a:p>
        </p:txBody>
      </p:sp>
      <p:sp>
        <p:nvSpPr>
          <p:cNvPr id="901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399" y="3853004"/>
            <a:ext cx="365114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还。</a:t>
            </a:r>
          </a:p>
        </p:txBody>
      </p:sp>
      <p:sp>
        <p:nvSpPr>
          <p:cNvPr id="90119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3564" y="4435615"/>
            <a:ext cx="1115218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译：</a:t>
            </a:r>
            <a:r>
              <a:rPr lang="zh-CN" altLang="en-US"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当初假使韩、魏、楚三国各自爱惜他们的国土，齐人不亲附秦国，燕国的刺客不去刺秦王，赵国的良将还活着， </a:t>
            </a:r>
          </a:p>
        </p:txBody>
      </p:sp>
      <p:sp>
        <p:nvSpPr>
          <p:cNvPr id="8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399" y="3203980"/>
            <a:ext cx="3464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不行：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不去。</a:t>
            </a:r>
          </a:p>
        </p:txBody>
      </p:sp>
      <p:sp>
        <p:nvSpPr>
          <p:cNvPr id="9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428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6" grpId="0"/>
      <p:bldP spid="90117" grpId="0"/>
      <p:bldP spid="90119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31227" y="1916113"/>
            <a:ext cx="73761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数、理：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天数，命运。  </a:t>
            </a:r>
          </a:p>
        </p:txBody>
      </p:sp>
      <p:sp>
        <p:nvSpPr>
          <p:cNvPr id="911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31227" y="2698175"/>
            <a:ext cx="857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通“倘”，倘若、假如。</a:t>
            </a:r>
          </a:p>
        </p:txBody>
      </p:sp>
      <p:sp>
        <p:nvSpPr>
          <p:cNvPr id="91141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2901" y="5084762"/>
            <a:ext cx="1184909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译：</a:t>
            </a:r>
            <a:r>
              <a:rPr lang="zh-CN" altLang="en-US"/>
              <a:t>那么胜败存亡的命运，假如能够与秦国相较量，或许不能轻易判定。</a:t>
            </a:r>
          </a:p>
        </p:txBody>
      </p:sp>
      <p:sp>
        <p:nvSpPr>
          <p:cNvPr id="9114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31227" y="4262299"/>
            <a:ext cx="44248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或许。</a:t>
            </a:r>
          </a:p>
        </p:txBody>
      </p:sp>
      <p:sp>
        <p:nvSpPr>
          <p:cNvPr id="9114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11572" y="3480237"/>
            <a:ext cx="46098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轻易。</a:t>
            </a:r>
          </a:p>
        </p:txBody>
      </p:sp>
      <p:sp>
        <p:nvSpPr>
          <p:cNvPr id="91144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11572" y="4289127"/>
            <a:ext cx="76058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确定、估量、判断。</a:t>
            </a:r>
          </a:p>
        </p:txBody>
      </p:sp>
      <p:sp>
        <p:nvSpPr>
          <p:cNvPr id="10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31227" y="3480237"/>
            <a:ext cx="74208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较量，抗衡。</a:t>
            </a:r>
          </a:p>
        </p:txBody>
      </p:sp>
      <p:sp>
        <p:nvSpPr>
          <p:cNvPr id="11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9"/>
            </p:custDataLst>
          </p:nvPr>
        </p:nvGrpSpPr>
        <p:grpSpPr>
          <a:xfrm flipH="1">
            <a:off x="1252592" y="444248"/>
            <a:ext cx="4690467" cy="1190128"/>
            <a:chOff x="2883" y="486"/>
            <a:chExt cx="2908" cy="697"/>
          </a:xfrm>
          <a:solidFill>
            <a:srgbClr val="0070C0">
              <a:alpha val="63000"/>
            </a:srgbClr>
          </a:solidFill>
        </p:grpSpPr>
        <p:sp>
          <p:nvSpPr>
            <p:cNvPr id="18" name="矩形 5427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883" y="758"/>
              <a:ext cx="2908" cy="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9" name="直接连接符 5428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3851" y="486"/>
              <a:ext cx="0" cy="316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直接连接符 54284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3443" y="495"/>
              <a:ext cx="400" cy="0"/>
            </a:xfrm>
            <a:prstGeom prst="line">
              <a:avLst/>
            </a:prstGeom>
            <a:grpFill/>
            <a:ln w="9525">
              <a:solidFill>
                <a:srgbClr val="0070C0"/>
              </a:solidFill>
              <a:rou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文本框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039805" y="224634"/>
            <a:ext cx="1347917" cy="5847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互文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1" name="Text Box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4850" y="884377"/>
            <a:ext cx="11201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则胜负之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，存亡之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与秦相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易量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367624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0" grpId="0"/>
      <p:bldP spid="91141" grpId="0"/>
      <p:bldP spid="91142" grpId="0"/>
      <p:bldP spid="91143" grpId="0"/>
      <p:bldP spid="91144" grpId="0"/>
      <p:bldP spid="10" grpId="0"/>
      <p:bldP spid="2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33" name="Text Box 1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85615" y="5408973"/>
            <a:ext cx="4475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对抗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秦国的方式不同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0178" name="Text Box 4"/>
          <p:cNvSpPr>
            <a:spLocks noGrp="1" noChangeArrowheads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638969" y="1132354"/>
            <a:ext cx="10801350" cy="6463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、第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段中哪一句能概括齐国灭亡的原因？</a:t>
            </a:r>
          </a:p>
        </p:txBody>
      </p:sp>
      <p:sp>
        <p:nvSpPr>
          <p:cNvPr id="158725" name="Text Box 5"/>
          <p:cNvSpPr>
            <a:spLocks noGrp="1" noChangeArrowheads="1"/>
          </p:cNvSpPr>
          <p:nvPr>
            <p:ph type="subTitle" idx="4294967295"/>
            <p:custDataLst>
              <p:tags r:id="rId3"/>
            </p:custDataLst>
          </p:nvPr>
        </p:nvSpPr>
        <p:spPr>
          <a:xfrm>
            <a:off x="1" y="1775977"/>
            <a:ext cx="12191999" cy="646331"/>
          </a:xfr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 marL="0" algn="ctr">
              <a:spcBef>
                <a:spcPct val="50000"/>
              </a:spcBef>
              <a:buFontTx/>
              <a:buNone/>
            </a:pPr>
            <a:r>
              <a:rPr kumimoji="1"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kumimoji="1"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与赢而不助五国”</a:t>
            </a:r>
          </a:p>
        </p:txBody>
      </p:sp>
      <p:sp>
        <p:nvSpPr>
          <p:cNvPr id="47107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8969" y="2638207"/>
            <a:ext cx="92207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</a:t>
            </a:r>
            <a:r>
              <a:rPr lang="zh-CN" altLang="en-US"/>
              <a:t>、试比较燕赵两国的相同点和不同点？</a:t>
            </a:r>
          </a:p>
        </p:txBody>
      </p:sp>
      <p:sp>
        <p:nvSpPr>
          <p:cNvPr id="158727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5681" y="3704026"/>
            <a:ext cx="1980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相同</a:t>
            </a:r>
            <a:r>
              <a:rPr lang="zh-CN" altLang="en-US" smtClean="0"/>
              <a:t>点：</a:t>
            </a:r>
            <a:endParaRPr lang="zh-CN" altLang="en-US"/>
          </a:p>
        </p:txBody>
      </p:sp>
      <p:sp>
        <p:nvSpPr>
          <p:cNvPr id="158728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5550" y="3390520"/>
            <a:ext cx="101457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始有远虑，能守其土，义不赂秦。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（形势环境） </a:t>
            </a:r>
          </a:p>
        </p:txBody>
      </p:sp>
      <p:sp>
        <p:nvSpPr>
          <p:cNvPr id="158729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95550" y="4213544"/>
            <a:ext cx="73661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处秦革灭殆尽之际。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（军事策略 ）</a:t>
            </a:r>
          </a:p>
        </p:txBody>
      </p:sp>
      <p:sp>
        <p:nvSpPr>
          <p:cNvPr id="158730" name="AutoShape 10"/>
          <p:cNvSpPr/>
          <p:nvPr>
            <p:custDataLst>
              <p:tags r:id="rId8"/>
            </p:custDataLst>
          </p:nvPr>
        </p:nvSpPr>
        <p:spPr bwMode="auto">
          <a:xfrm>
            <a:off x="2275681" y="3544445"/>
            <a:ext cx="219869" cy="1071360"/>
          </a:xfrm>
          <a:prstGeom prst="leftBrace">
            <a:avLst>
              <a:gd name="adj1" fmla="val 93908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8731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5681" y="5359477"/>
            <a:ext cx="1980000" cy="720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mtClean="0"/>
              <a:t>不同点：</a:t>
            </a:r>
            <a:endParaRPr lang="zh-CN" altLang="en-US"/>
          </a:p>
        </p:txBody>
      </p:sp>
      <p:sp>
        <p:nvSpPr>
          <p:cNvPr id="158732" name="AutoShape 12"/>
          <p:cNvSpPr/>
          <p:nvPr>
            <p:custDataLst>
              <p:tags r:id="rId10"/>
            </p:custDataLst>
          </p:nvPr>
        </p:nvSpPr>
        <p:spPr bwMode="auto">
          <a:xfrm>
            <a:off x="6746062" y="5244785"/>
            <a:ext cx="225392" cy="949384"/>
          </a:xfrm>
          <a:prstGeom prst="leftBrace">
            <a:avLst>
              <a:gd name="adj1" fmla="val 24762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34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56823" y="4933287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以荆卿为计</a:t>
            </a:r>
          </a:p>
        </p:txBody>
      </p:sp>
      <p:sp>
        <p:nvSpPr>
          <p:cNvPr id="158735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056823" y="5756311"/>
            <a:ext cx="52629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牧以谗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诛，用武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而不终。</a:t>
            </a:r>
          </a:p>
        </p:txBody>
      </p:sp>
      <p:sp>
        <p:nvSpPr>
          <p:cNvPr id="14" name="文本占位符 1"/>
          <p:cNvSpPr txBox="1"/>
          <p:nvPr>
            <p:custDataLst>
              <p:tags r:id="rId13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227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3" grpId="0"/>
      <p:bldP spid="158725" grpId="0" animBg="1"/>
      <p:bldP spid="158727" grpId="0" animBg="1"/>
      <p:bldP spid="158728" grpId="0"/>
      <p:bldP spid="158729" grpId="0"/>
      <p:bldP spid="158730" grpId="0" animBg="1"/>
      <p:bldP spid="158731" grpId="0" animBg="1"/>
      <p:bldP spid="158732" grpId="0" animBg="1"/>
      <p:bldP spid="158734" grpId="0"/>
      <p:bldP spid="15873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 idx="4294967295"/>
            <p:custDataLst>
              <p:tags r:id="rId1"/>
            </p:custDataLst>
          </p:nvPr>
        </p:nvSpPr>
        <p:spPr>
          <a:xfrm>
            <a:off x="501651" y="1059549"/>
            <a:ext cx="10972800" cy="6463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、请找出第一段中与本段意思吻合的一句话？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0" y="1773813"/>
            <a:ext cx="12192000" cy="646331"/>
          </a:xfr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 marL="0" algn="ctr">
              <a:spcBef>
                <a:spcPct val="50000"/>
              </a:spcBef>
              <a:buFontTx/>
              <a:buNone/>
            </a:pPr>
            <a:r>
              <a:rPr kumimoji="1"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1"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不赂者以赂者丧，盖失强援，不能独完。” </a:t>
            </a:r>
          </a:p>
        </p:txBody>
      </p:sp>
      <p:sp>
        <p:nvSpPr>
          <p:cNvPr id="48131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1651" y="3134409"/>
            <a:ext cx="97337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4</a:t>
            </a:r>
            <a:r>
              <a:rPr lang="zh-CN" altLang="en-US"/>
              <a:t>、本段最后一句话在全文中有什么作用？</a:t>
            </a:r>
          </a:p>
        </p:txBody>
      </p:sp>
      <p:sp>
        <p:nvSpPr>
          <p:cNvPr id="1955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780740"/>
            <a:ext cx="12192000" cy="22390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360000" tIns="45720" rIns="216000" bIns="45720" rtlCol="0" anchor="ctr" anchorCtr="0">
            <a:noAutofit/>
          </a:bodyPr>
          <a:lstStyle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/>
              <a:t>用“向使”引起</a:t>
            </a:r>
            <a:r>
              <a:rPr lang="zh-CN" altLang="en-US">
                <a:solidFill>
                  <a:srgbClr val="FFFF00"/>
                </a:solidFill>
              </a:rPr>
              <a:t>假设</a:t>
            </a:r>
            <a:r>
              <a:rPr lang="zh-CN" altLang="en-US"/>
              <a:t>，总结六国情况，使论证更加深入全面， 中心论点更加鲜明有力，同时又为下文进一步假设作铺垫，从反面将论证推进一层。 </a:t>
            </a:r>
          </a:p>
        </p:txBody>
      </p:sp>
      <p:sp>
        <p:nvSpPr>
          <p:cNvPr id="6" name="文本占位符 1"/>
          <p:cNvSpPr txBox="1"/>
          <p:nvPr>
            <p:custDataLst>
              <p:tags r:id="rId5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0395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5587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uiExpand="1" build="p" animBg="1"/>
      <p:bldP spid="19558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6750" y="2393881"/>
            <a:ext cx="2611439" cy="1754326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不赂者灭亡的原因</a:t>
            </a:r>
          </a:p>
        </p:txBody>
      </p:sp>
      <p:sp>
        <p:nvSpPr>
          <p:cNvPr id="49154" name="AutoShape 3"/>
          <p:cNvSpPr/>
          <p:nvPr>
            <p:custDataLst>
              <p:tags r:id="rId2"/>
            </p:custDataLst>
          </p:nvPr>
        </p:nvSpPr>
        <p:spPr bwMode="auto">
          <a:xfrm>
            <a:off x="3352801" y="2298700"/>
            <a:ext cx="266699" cy="1944688"/>
          </a:xfrm>
          <a:prstGeom prst="leftBrace">
            <a:avLst>
              <a:gd name="adj1" fmla="val 55965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763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46489" y="2016126"/>
            <a:ext cx="696911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6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46489" y="2921829"/>
            <a:ext cx="830261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6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46489" y="3827532"/>
            <a:ext cx="830261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63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660" y="4462908"/>
            <a:ext cx="4594140" cy="2377985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288000" tIns="45720" rIns="32400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600">
                <a:solidFill>
                  <a:srgbClr val="FFC000"/>
                </a:solidFill>
              </a:rPr>
              <a:t>灭亡的根本原因</a:t>
            </a:r>
            <a:r>
              <a:rPr lang="zh-CN" altLang="en-US" sz="3600" smtClean="0">
                <a:solidFill>
                  <a:srgbClr val="FFC000"/>
                </a:solidFill>
              </a:rPr>
              <a:t>：</a:t>
            </a:r>
            <a:endParaRPr lang="en-US" altLang="zh-CN" sz="3600" smtClean="0">
              <a:solidFill>
                <a:srgbClr val="FFC000"/>
              </a:solidFill>
            </a:endParaRPr>
          </a:p>
          <a:p>
            <a:pPr algn="l"/>
            <a:r>
              <a:rPr lang="zh-CN" altLang="en-US" sz="3600" smtClean="0"/>
              <a:t>智力</a:t>
            </a:r>
            <a:r>
              <a:rPr lang="zh-CN" altLang="en-US" sz="3600"/>
              <a:t>孤</a:t>
            </a:r>
            <a:r>
              <a:rPr lang="zh-CN" altLang="en-US" sz="3600" smtClean="0"/>
              <a:t>危，战败而亡，诚不得已。</a:t>
            </a:r>
            <a:endParaRPr lang="zh-CN" altLang="en-US" sz="3600"/>
          </a:p>
        </p:txBody>
      </p:sp>
      <p:sp>
        <p:nvSpPr>
          <p:cNvPr id="49159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4850" y="683620"/>
            <a:ext cx="112966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50000"/>
              </a:spcBef>
              <a:buNone/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 smtClean="0"/>
              <a:t>段</a:t>
            </a:r>
            <a:r>
              <a:rPr lang="zh-CN" altLang="en-US">
                <a:sym typeface="微软雅黑" panose="020B0503020204020204" charset="-122"/>
              </a:rPr>
              <a:t>中提到哪些国家是不贿赂秦国的？作者指出这些国家灭亡的原因是什么？</a:t>
            </a:r>
          </a:p>
        </p:txBody>
      </p:sp>
      <p:sp>
        <p:nvSpPr>
          <p:cNvPr id="9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37819" y="2016126"/>
            <a:ext cx="52562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亡：与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嬴而不助五国也</a:t>
            </a:r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37819" y="2902969"/>
            <a:ext cx="612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：以荆卿为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37819" y="3789812"/>
            <a:ext cx="68405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：牧以谗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诛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5427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4630739" y="4460598"/>
            <a:ext cx="3770311" cy="23891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照应分论点</a:t>
            </a:r>
            <a:r>
              <a:rPr kumimoji="1" lang="en-US" altLang="zh-CN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kumimoji="1" lang="en-US" altLang="zh-CN" sz="3600" b="1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22860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kumimoji="1" lang="zh-CN" altLang="en-US" sz="36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赂者以赂者丧。盖失强援，不能独完。</a:t>
            </a:r>
          </a:p>
        </p:txBody>
      </p:sp>
      <p:sp>
        <p:nvSpPr>
          <p:cNvPr id="14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756424" y="1986690"/>
            <a:ext cx="300559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五国既</a:t>
            </a:r>
            <a:r>
              <a:rPr kumimoji="1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丧</a:t>
            </a:r>
            <a:endParaRPr kumimoji="1" lang="en-US" altLang="zh-CN" sz="32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齐</a:t>
            </a:r>
            <a:r>
              <a:rPr kumimoji="1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亦不免</a:t>
            </a:r>
          </a:p>
        </p:txBody>
      </p:sp>
      <p:sp>
        <p:nvSpPr>
          <p:cNvPr id="15" name="Text 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33988" y="2931256"/>
            <a:ext cx="18293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速</a:t>
            </a:r>
            <a:r>
              <a:rPr kumimoji="1"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祸</a:t>
            </a:r>
            <a:endParaRPr kumimoji="1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22017" y="3789812"/>
            <a:ext cx="26532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用武不</a:t>
            </a:r>
            <a:r>
              <a:rPr kumimoji="1"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终</a:t>
            </a:r>
            <a:endParaRPr kumimoji="1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327148" y="4431162"/>
            <a:ext cx="3781114" cy="242683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rtlCol="0" anchor="ctr" anchorCtr="1">
            <a:noAutofit/>
          </a:bodyPr>
          <a:lstStyle>
            <a:defPPr>
              <a:defRPr lang="zh-CN"/>
            </a:defPPr>
            <a:lvl1pPr indent="-228600">
              <a:lnSpc>
                <a:spcPct val="90000"/>
              </a:lnSpc>
              <a:spcBef>
                <a:spcPct val="50000"/>
              </a:spcBef>
              <a:buFontTx/>
              <a:buNone/>
              <a:defRPr kumimoji="1" sz="3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mtClean="0"/>
              <a:t>对策：</a:t>
            </a:r>
            <a:endParaRPr lang="en-US" altLang="zh-CN" smtClean="0"/>
          </a:p>
          <a:p>
            <a:r>
              <a:rPr lang="zh-CN" altLang="en-US" smtClean="0">
                <a:solidFill>
                  <a:schemeClr val="bg1"/>
                </a:solidFill>
              </a:rPr>
              <a:t>三国</a:t>
            </a:r>
            <a:r>
              <a:rPr lang="zh-CN" altLang="en-US">
                <a:solidFill>
                  <a:schemeClr val="bg1"/>
                </a:solidFill>
              </a:rPr>
              <a:t>各爱其地，齐人勿附于秦，刺客不行，良将犹在</a:t>
            </a:r>
            <a:r>
              <a:rPr lang="en-US" altLang="zh-CN" smtClean="0">
                <a:solidFill>
                  <a:schemeClr val="bg1"/>
                </a:solidFill>
              </a:rPr>
              <a:t>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9" name="矩形 5427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2353329" y="2079180"/>
            <a:ext cx="1309168" cy="491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鄙夷</a:t>
            </a:r>
          </a:p>
        </p:txBody>
      </p:sp>
      <p:sp>
        <p:nvSpPr>
          <p:cNvPr id="20" name="矩形 5427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 flipH="1">
            <a:off x="2337321" y="2972177"/>
            <a:ext cx="1309168" cy="491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</a:t>
            </a:r>
            <a:endParaRPr kumimoji="1" lang="zh-CN" altLang="en-US" sz="36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5427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 flipH="1">
            <a:off x="2353329" y="3909667"/>
            <a:ext cx="1309168" cy="491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/>
          <a:p>
            <a:pPr indent="-228600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惋惜</a:t>
            </a:r>
            <a:endParaRPr kumimoji="1" lang="zh-CN" altLang="en-US" sz="36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5141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 animBg="1"/>
      <p:bldP spid="49154" grpId="0" animBg="1"/>
      <p:bldP spid="197636" grpId="0"/>
      <p:bldP spid="197637" grpId="0"/>
      <p:bldP spid="197638" grpId="0"/>
      <p:bldP spid="19763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762000"/>
            <a:ext cx="12192000" cy="670560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4000" smtClean="0">
                <a:solidFill>
                  <a:schemeClr val="bg1"/>
                </a:solidFill>
              </a:rPr>
              <a:t>作者简介：苏洵（</a:t>
            </a:r>
            <a:r>
              <a:rPr lang="en-US" altLang="zh-CN" sz="4000" smtClean="0">
                <a:solidFill>
                  <a:schemeClr val="bg1"/>
                </a:solidFill>
              </a:rPr>
              <a:t>1009-1066</a:t>
            </a:r>
            <a:r>
              <a:rPr lang="zh-CN" altLang="en-US" sz="4000" smtClean="0">
                <a:solidFill>
                  <a:schemeClr val="bg1"/>
                </a:solidFill>
              </a:rPr>
              <a:t>）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321277" y="1423191"/>
            <a:ext cx="7657363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苏洵精于古文写作，尤长于策论，主张“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言必中当世之过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”。为文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见解精辟，论点鲜明，论据有力，语言锋利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，明快酣畅，雄奇遒劲，很有战国纵横家的风度。后人因其子苏轼、苏辙都以文学闻名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，故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称他为“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老苏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”，将他三人合称“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三苏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”，均列入“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嘉佑集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，本文选自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嘉佑集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权书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权书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都是评论政治和历史的，本文是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其中第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3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知人论世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6865" y="1931097"/>
            <a:ext cx="5428142" cy="4130489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1243" y="2289403"/>
            <a:ext cx="738664" cy="3772183"/>
          </a:xfrm>
          <a:prstGeom prst="rect">
            <a:avLst/>
          </a:prstGeom>
          <a:solidFill>
            <a:srgbClr val="FF0000"/>
          </a:solidFill>
        </p:spPr>
        <p:txBody>
          <a:bodyPr vert="eaVert" wrap="square" anchor="ctr" anchorCtr="1">
            <a:spAutoFit/>
          </a:bodyPr>
          <a:lstStyle/>
          <a:p>
            <a:pPr>
              <a:buNone/>
            </a:pP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千古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文章八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大家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950153" y="2289403"/>
            <a:ext cx="738664" cy="3772183"/>
          </a:xfrm>
          <a:prstGeom prst="rect">
            <a:avLst/>
          </a:prstGeom>
          <a:solidFill>
            <a:srgbClr val="FF0000"/>
          </a:solidFill>
        </p:spPr>
        <p:txBody>
          <a:bodyPr vert="eaVert" wrap="square" anchor="ctr" anchorCtr="1">
            <a:spAutoFit/>
          </a:bodyPr>
          <a:lstStyle/>
          <a:p>
            <a:pPr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一门父子三词</a:t>
            </a:r>
            <a:r>
              <a:rPr lang="zh-CN" altLang="en-US" sz="3600" b="1" smtClean="0">
                <a:latin typeface="黑体" panose="02010609060101010101" pitchFamily="2" charset="-122"/>
                <a:ea typeface="黑体" panose="02010609060101010101" pitchFamily="2" charset="-122"/>
              </a:rPr>
              <a:t>客</a:t>
            </a:r>
            <a:endParaRPr lang="en-US" altLang="zh-CN" sz="36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295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9101" y="5060951"/>
            <a:ext cx="1156334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</a:rPr>
              <a:t>    </a:t>
            </a:r>
            <a:r>
              <a:rPr lang="zh-CN" altLang="en-US">
                <a:solidFill>
                  <a:schemeClr val="tx1"/>
                </a:solidFill>
              </a:rPr>
              <a:t>译：</a:t>
            </a:r>
            <a:r>
              <a:rPr lang="zh-CN" altLang="en-US"/>
              <a:t>唉！如果六国用贿赂秦国的土地封赏天下的谋臣，用侍奉秦国的心意礼遇天下的奇才，</a:t>
            </a:r>
          </a:p>
        </p:txBody>
      </p:sp>
      <p:sp>
        <p:nvSpPr>
          <p:cNvPr id="50178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7894" y="567215"/>
            <a:ext cx="1105455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呜呼！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赂秦之地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天下之谋臣，以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秦之心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天下之奇才，</a:t>
            </a:r>
          </a:p>
        </p:txBody>
      </p:sp>
      <p:sp>
        <p:nvSpPr>
          <p:cNvPr id="952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08222" y="1903514"/>
            <a:ext cx="25923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用。  </a:t>
            </a:r>
          </a:p>
        </p:txBody>
      </p:sp>
      <p:sp>
        <p:nvSpPr>
          <p:cNvPr id="952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08222" y="2719526"/>
            <a:ext cx="51561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封赏、分封。</a:t>
            </a:r>
          </a:p>
        </p:txBody>
      </p:sp>
      <p:sp>
        <p:nvSpPr>
          <p:cNvPr id="9523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3850" y="3495675"/>
            <a:ext cx="34559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侍奉。</a:t>
            </a:r>
          </a:p>
        </p:txBody>
      </p:sp>
      <p:sp>
        <p:nvSpPr>
          <p:cNvPr id="9523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93851" y="4359275"/>
            <a:ext cx="74517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礼遇、以礼相待。名作动。  </a:t>
            </a:r>
          </a:p>
        </p:txBody>
      </p:sp>
      <p:sp>
        <p:nvSpPr>
          <p:cNvPr id="8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9144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6" grpId="0"/>
      <p:bldP spid="95237" grpId="0"/>
      <p:bldP spid="95238" grpId="0"/>
      <p:bldP spid="9523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8576" y="874643"/>
            <a:ext cx="95488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并力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向，则吾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恐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秦人食之不得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下咽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</a:p>
        </p:txBody>
      </p:sp>
      <p:sp>
        <p:nvSpPr>
          <p:cNvPr id="9625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7700" y="5371152"/>
            <a:ext cx="113157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六国）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合力向西对付秦国，那么，我恐怕秦国人连吃饭也不能咽下咽喉去。</a:t>
            </a:r>
          </a:p>
        </p:txBody>
      </p:sp>
      <p:sp>
        <p:nvSpPr>
          <p:cNvPr id="962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14450" y="1851927"/>
            <a:ext cx="64857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并力：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合力、齐心协力。  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14450" y="2548751"/>
            <a:ext cx="38851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恐：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恐怕。</a:t>
            </a:r>
          </a:p>
        </p:txBody>
      </p:sp>
      <p:sp>
        <p:nvSpPr>
          <p:cNvPr id="9626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14450" y="3245575"/>
            <a:ext cx="55030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吞下。名词作动词。</a:t>
            </a:r>
          </a:p>
        </p:txBody>
      </p:sp>
      <p:sp>
        <p:nvSpPr>
          <p:cNvPr id="9626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14450" y="3942399"/>
            <a:ext cx="48555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咽：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咽喉。  </a:t>
            </a:r>
          </a:p>
        </p:txBody>
      </p:sp>
      <p:sp>
        <p:nvSpPr>
          <p:cNvPr id="8" name="文本占位符 1"/>
          <p:cNvSpPr txBox="1"/>
          <p:nvPr>
            <p:custDataLst>
              <p:tags r:id="rId7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14450" y="4639224"/>
            <a:ext cx="998220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食不下咽：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形容心中忧烦不安，不思饮食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256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39444" y="990671"/>
            <a:ext cx="96250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悲夫！有如此之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而为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秦人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积威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劫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</p:txBody>
      </p:sp>
      <p:sp>
        <p:nvSpPr>
          <p:cNvPr id="9728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7700" y="5300663"/>
            <a:ext cx="111061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可悲啊！有这样的形势，却被秦国积久而成的威势所胁迫，</a:t>
            </a:r>
          </a:p>
        </p:txBody>
      </p:sp>
      <p:sp>
        <p:nvSpPr>
          <p:cNvPr id="97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92239" y="2140710"/>
            <a:ext cx="37034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形势。  </a:t>
            </a:r>
          </a:p>
        </p:txBody>
      </p:sp>
      <p:sp>
        <p:nvSpPr>
          <p:cNvPr id="97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92239" y="3507548"/>
            <a:ext cx="781499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被。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被动</a:t>
            </a:r>
          </a:p>
        </p:txBody>
      </p:sp>
      <p:sp>
        <p:nvSpPr>
          <p:cNvPr id="9728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2238" y="2859848"/>
            <a:ext cx="724007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连词，表转折关系。</a:t>
            </a:r>
          </a:p>
        </p:txBody>
      </p:sp>
      <p:sp>
        <p:nvSpPr>
          <p:cNvPr id="9728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92238" y="4156835"/>
            <a:ext cx="6993414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积威：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积久而成的威势  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67614" y="2168425"/>
            <a:ext cx="432554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劫：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胁迫，挟持</a:t>
            </a:r>
          </a:p>
        </p:txBody>
      </p:sp>
      <p:sp>
        <p:nvSpPr>
          <p:cNvPr id="9" name="文本占位符 1"/>
          <p:cNvSpPr txBox="1"/>
          <p:nvPr>
            <p:custDataLst>
              <p:tags r:id="rId8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931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/>
      <p:bldP spid="97285" grpId="0"/>
      <p:bldP spid="97286" grpId="0"/>
      <p:bldP spid="97287" grpId="0"/>
      <p:bldP spid="9729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5750" y="991532"/>
            <a:ext cx="11563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削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趋于亡。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国者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为积威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之所劫哉！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30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5613" y="4738550"/>
            <a:ext cx="115633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土地一天天地削减，一月月地割让，而走向灭亡。治理国家的人不要使自己被积久而成的威势所胁迫啊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983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472" y="1829116"/>
            <a:ext cx="56186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一天天，名作状。  </a:t>
            </a:r>
          </a:p>
        </p:txBody>
      </p:sp>
      <p:sp>
        <p:nvSpPr>
          <p:cNvPr id="983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0472" y="2503228"/>
            <a:ext cx="59922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一月月，名作状</a:t>
            </a:r>
          </a:p>
        </p:txBody>
      </p:sp>
      <p:sp>
        <p:nvSpPr>
          <p:cNvPr id="9831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35566" y="1786845"/>
            <a:ext cx="555914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而。以致。</a:t>
            </a:r>
          </a:p>
        </p:txBody>
      </p:sp>
      <p:sp>
        <p:nvSpPr>
          <p:cNvPr id="9831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35566" y="3182266"/>
            <a:ext cx="468148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治理。  </a:t>
            </a:r>
          </a:p>
        </p:txBody>
      </p:sp>
      <p:sp>
        <p:nvSpPr>
          <p:cNvPr id="98312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634887" y="3207996"/>
            <a:ext cx="2559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被。  </a:t>
            </a:r>
          </a:p>
        </p:txBody>
      </p:sp>
      <p:sp>
        <p:nvSpPr>
          <p:cNvPr id="9831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35566" y="2481450"/>
            <a:ext cx="54371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通“勿”，不要</a:t>
            </a:r>
          </a:p>
        </p:txBody>
      </p:sp>
      <p:sp>
        <p:nvSpPr>
          <p:cNvPr id="11" name="Rectangl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635566" y="3883083"/>
            <a:ext cx="55591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积威：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积久而成的威势。</a:t>
            </a:r>
          </a:p>
        </p:txBody>
      </p:sp>
      <p:sp>
        <p:nvSpPr>
          <p:cNvPr id="12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0472" y="3211114"/>
            <a:ext cx="6220067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削月割：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每日每月割让土地，形容一味割地求和。</a:t>
            </a:r>
          </a:p>
        </p:txBody>
      </p:sp>
      <p:grpSp>
        <p:nvGrpSpPr>
          <p:cNvPr id="14" name="组合 13"/>
          <p:cNvGrpSpPr/>
          <p:nvPr>
            <p:custDataLst>
              <p:tags r:id="rId12"/>
            </p:custDataLst>
          </p:nvPr>
        </p:nvGrpSpPr>
        <p:grpSpPr>
          <a:xfrm flipV="1">
            <a:off x="5335253" y="493752"/>
            <a:ext cx="1713082" cy="1181365"/>
            <a:chOff x="828" y="785"/>
            <a:chExt cx="346" cy="673"/>
          </a:xfrm>
        </p:grpSpPr>
        <p:sp>
          <p:nvSpPr>
            <p:cNvPr id="15" name="矩形 54279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828" y="785"/>
              <a:ext cx="346" cy="468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6" name="直接连接符 5428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H="1" flipV="1">
              <a:off x="992" y="1253"/>
              <a:ext cx="0" cy="20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5428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833" y="1449"/>
              <a:ext cx="15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文本框 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08610" y="202412"/>
            <a:ext cx="1911962" cy="584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mtClean="0"/>
              <a:t>一语双关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14"/>
            </p:custDataLst>
          </p:nvPr>
        </p:nvSpPr>
        <p:spPr>
          <a:xfrm>
            <a:off x="5292275" y="15880"/>
            <a:ext cx="6899725" cy="107721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明指</a:t>
            </a:r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六国统治者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，暗指</a:t>
            </a:r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北宋统治者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总结历史教训，申明作者的政见。</a:t>
            </a:r>
          </a:p>
        </p:txBody>
      </p:sp>
    </p:spTree>
    <p:extLst>
      <p:ext uri="{BB962C8B-B14F-4D97-AF65-F5344CB8AC3E}">
        <p14:creationId xmlns:p14="http://schemas.microsoft.com/office/powerpoint/2010/main" val="2555204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983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1" grpId="0"/>
      <p:bldP spid="98312" grpId="0"/>
      <p:bldP spid="98315" grpId="0"/>
      <p:bldP spid="11" grpId="0"/>
      <p:bldP spid="13" grpId="0"/>
      <p:bldP spid="18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1501" y="874713"/>
            <a:ext cx="57959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段：总结历史教训：</a:t>
            </a:r>
          </a:p>
        </p:txBody>
      </p:sp>
      <p:sp>
        <p:nvSpPr>
          <p:cNvPr id="54275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4300" y="1951931"/>
            <a:ext cx="120205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第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承上启下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的过渡段，由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评论六国灭亡，总结历史教训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规劝北宋统治者放弃屈辱求和的方针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，把问题的分析由表层过渡到里层。</a:t>
            </a: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“呜呼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以趋于亡”是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继续证明“弊在赂秦”的论点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并且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为六国设图存之道：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一是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用谋臣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，“以赂秦之地封天下之谋臣”；二是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礼贤下士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，“以事秦之心礼天下之奇才”三是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六国联合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，“并力西向”。用的是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假设论证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。具体的说，假如六国不赂秦而自强，而对秦齐心协力作战，那么，他们就不至于灭亡。现在六国害怕秦国而赂秦，因此，他们终于灭亡。段中连用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“悲夫”“呜呼”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两个感叹词，表达惋惜之情，突出表明六国灭亡教训沉重。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“为国者无使为积威之所劫哉”，表达了这样的意图：“为国者”有两层含义，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明指六国的统治者，暗指北宋的统治者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一语双关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。由这句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引出第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段，就很自然了。</a:t>
            </a:r>
          </a:p>
        </p:txBody>
      </p:sp>
      <p:sp>
        <p:nvSpPr>
          <p:cNvPr id="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24575" y="443826"/>
            <a:ext cx="56005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无使为积威之所劫哉</a:t>
            </a:r>
          </a:p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（要敢于对敌斗争）</a:t>
            </a:r>
          </a:p>
        </p:txBody>
      </p:sp>
      <p:sp>
        <p:nvSpPr>
          <p:cNvPr id="6" name="文本占位符 1"/>
          <p:cNvSpPr txBox="1"/>
          <p:nvPr>
            <p:custDataLst>
              <p:tags r:id="rId4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259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0424" y="502376"/>
            <a:ext cx="11064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六国与秦皆诸侯，其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而犹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不赂而胜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势。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5250389"/>
            <a:ext cx="1201102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译：</a:t>
            </a:r>
            <a:r>
              <a:rPr lang="zh-CN" altLang="en-US"/>
              <a:t>六国与秦国都是诸侯，他们的势力比秦国弱，却还有可以凭借不贿赂秦国而战胜它的优势。 </a:t>
            </a:r>
          </a:p>
        </p:txBody>
      </p:sp>
      <p:sp>
        <p:nvSpPr>
          <p:cNvPr id="1024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68451" y="1997076"/>
            <a:ext cx="54870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句首发语词。  </a:t>
            </a:r>
          </a:p>
        </p:txBody>
      </p:sp>
      <p:sp>
        <p:nvSpPr>
          <p:cNvPr id="1024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68451" y="2716213"/>
            <a:ext cx="58519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势力，力量。</a:t>
            </a:r>
          </a:p>
        </p:txBody>
      </p:sp>
      <p:sp>
        <p:nvSpPr>
          <p:cNvPr id="1024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68449" y="3508377"/>
            <a:ext cx="62188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比。</a:t>
            </a:r>
          </a:p>
        </p:txBody>
      </p:sp>
      <p:sp>
        <p:nvSpPr>
          <p:cNvPr id="1024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31938" y="4300538"/>
            <a:ext cx="45718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却。  </a:t>
            </a:r>
          </a:p>
        </p:txBody>
      </p:sp>
      <p:sp>
        <p:nvSpPr>
          <p:cNvPr id="102408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81674" y="2068514"/>
            <a:ext cx="402359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仍、还。  </a:t>
            </a:r>
          </a:p>
        </p:txBody>
      </p:sp>
      <p:sp>
        <p:nvSpPr>
          <p:cNvPr id="102409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08651" y="2789238"/>
            <a:ext cx="54870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可以凭借。  </a:t>
            </a:r>
          </a:p>
        </p:txBody>
      </p:sp>
      <p:sp>
        <p:nvSpPr>
          <p:cNvPr id="11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637213" y="3508377"/>
            <a:ext cx="43747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代秦国。</a:t>
            </a:r>
          </a:p>
        </p:txBody>
      </p:sp>
      <p:sp>
        <p:nvSpPr>
          <p:cNvPr id="12" name="Rectangle 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37214" y="4229102"/>
            <a:ext cx="30719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</a:p>
        </p:txBody>
      </p:sp>
      <p:sp>
        <p:nvSpPr>
          <p:cNvPr id="13" name="文本占位符 1"/>
          <p:cNvSpPr txBox="1"/>
          <p:nvPr>
            <p:custDataLst>
              <p:tags r:id="rId11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735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02404" grpId="0"/>
      <p:bldP spid="102405" grpId="0"/>
      <p:bldP spid="102406" grpId="0"/>
      <p:bldP spid="102407" grpId="0"/>
      <p:bldP spid="102408" grpId="0"/>
      <p:bldP spid="102409" grpId="0"/>
      <p:bldP spid="11" grpId="0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3803" y="5254625"/>
            <a:ext cx="1145460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译：</a:t>
            </a:r>
            <a:r>
              <a:rPr lang="zh-CN" altLang="en-US"/>
              <a:t>如果凭借偌大的天下，却追随六国灭亡的前例，这就又在六国之下了。 </a:t>
            </a:r>
          </a:p>
        </p:txBody>
      </p:sp>
      <p:sp>
        <p:nvSpPr>
          <p:cNvPr id="5632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0407" y="571699"/>
            <a:ext cx="11201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苟以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天下之大，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六国破亡之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又在六国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矣。</a:t>
            </a:r>
          </a:p>
        </p:txBody>
      </p:sp>
      <p:sp>
        <p:nvSpPr>
          <p:cNvPr id="1034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27126" y="1939201"/>
            <a:ext cx="4321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如果。  </a:t>
            </a:r>
          </a:p>
        </p:txBody>
      </p:sp>
      <p:sp>
        <p:nvSpPr>
          <p:cNvPr id="1034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27126" y="2658338"/>
            <a:ext cx="46085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凭借。</a:t>
            </a:r>
          </a:p>
        </p:txBody>
      </p:sp>
      <p:sp>
        <p:nvSpPr>
          <p:cNvPr id="1034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27126" y="4158527"/>
            <a:ext cx="4897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追随。</a:t>
            </a:r>
          </a:p>
        </p:txBody>
      </p:sp>
      <p:sp>
        <p:nvSpPr>
          <p:cNvPr id="10343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24564" y="1916113"/>
            <a:ext cx="55197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旧例、前例  </a:t>
            </a:r>
          </a:p>
        </p:txBody>
      </p:sp>
      <p:sp>
        <p:nvSpPr>
          <p:cNvPr id="103432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24564" y="2672889"/>
            <a:ext cx="3168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这。  </a:t>
            </a:r>
          </a:p>
        </p:txBody>
      </p:sp>
      <p:sp>
        <p:nvSpPr>
          <p:cNvPr id="222215" name="Rectangl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27126" y="3452088"/>
            <a:ext cx="4604146" cy="70788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000" b="1" noProof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4000" b="1" noProof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noProof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在六国之后。</a:t>
            </a:r>
            <a:endParaRPr lang="zh-CN" altLang="en-US" sz="4000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24564" y="3477338"/>
            <a:ext cx="30652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下面。</a:t>
            </a:r>
          </a:p>
        </p:txBody>
      </p:sp>
      <p:sp>
        <p:nvSpPr>
          <p:cNvPr id="12" name="文本占位符 1"/>
          <p:cNvSpPr txBox="1"/>
          <p:nvPr>
            <p:custDataLst>
              <p:tags r:id="rId10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20340000">
            <a:off x="9228083" y="4093740"/>
            <a:ext cx="2530475" cy="707886"/>
          </a:xfrm>
          <a:prstGeom prst="rect">
            <a:avLst/>
          </a:prstGeom>
          <a:noFill/>
          <a:ln w="50800">
            <a:solidFill>
              <a:srgbClr val="FF0000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借古讽今</a:t>
            </a:r>
          </a:p>
        </p:txBody>
      </p:sp>
    </p:spTree>
    <p:extLst>
      <p:ext uri="{BB962C8B-B14F-4D97-AF65-F5344CB8AC3E}">
        <p14:creationId xmlns:p14="http://schemas.microsoft.com/office/powerpoint/2010/main" val="1842412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  <p:bldP spid="103428" grpId="0"/>
      <p:bldP spid="103429" grpId="0"/>
      <p:bldP spid="103430" grpId="0"/>
      <p:bldP spid="103431" grpId="0"/>
      <p:bldP spid="103432" grpId="0"/>
      <p:bldP spid="222215" grpId="0"/>
      <p:bldP spid="11" grpId="0"/>
      <p:bldP spid="13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3"/>
          <a:stretch>
            <a:fillRect/>
          </a:stretch>
        </p:blipFill>
        <p:spPr>
          <a:xfrm>
            <a:off x="-61158" y="1925987"/>
            <a:ext cx="7032315" cy="4932013"/>
          </a:xfrm>
          <a:prstGeom prst="rect">
            <a:avLst/>
          </a:prstGeom>
        </p:spPr>
      </p:pic>
      <p:sp>
        <p:nvSpPr>
          <p:cNvPr id="10445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5134" y="865188"/>
            <a:ext cx="7308850" cy="8302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段：</a:t>
            </a:r>
            <a:r>
              <a:rPr kumimoji="1" lang="zh-CN" altLang="en-US" sz="48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得出了什么结论？</a:t>
            </a:r>
            <a:endParaRPr lang="zh-CN" altLang="en-US" sz="48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82273" y="4327525"/>
            <a:ext cx="759618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    </a:t>
            </a:r>
            <a:r>
              <a:rPr lang="zh-CN" altLang="en-US"/>
              <a:t>借古讽今，讽谏北宋王朝要以古为鉴，不要对契丹和西夏屈辱求和。</a:t>
            </a:r>
          </a:p>
        </p:txBody>
      </p:sp>
      <p:sp>
        <p:nvSpPr>
          <p:cNvPr id="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82273" y="2117725"/>
            <a:ext cx="32718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引古</a:t>
            </a:r>
            <a:endParaRPr lang="en-US" altLang="zh-CN" sz="40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（六国破亡）</a:t>
            </a:r>
          </a:p>
        </p:txBody>
      </p:sp>
      <p:sp>
        <p:nvSpPr>
          <p:cNvPr id="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68509" y="2117725"/>
            <a:ext cx="32718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讽今</a:t>
            </a:r>
            <a:endParaRPr lang="en-US" altLang="zh-CN" sz="40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（在六国下）</a:t>
            </a:r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81936" y="3681413"/>
            <a:ext cx="1573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990000"/>
                </a:solidFill>
                <a:latin typeface="Times New Roman" panose="02020603050405020304" pitchFamily="18" charset="0"/>
              </a:rPr>
              <a:t>结论：</a:t>
            </a:r>
          </a:p>
        </p:txBody>
      </p:sp>
      <p:sp>
        <p:nvSpPr>
          <p:cNvPr id="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36484" y="3557588"/>
            <a:ext cx="52768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勿从六国破亡之故事</a:t>
            </a:r>
          </a:p>
        </p:txBody>
      </p: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7164395" y="2879609"/>
            <a:ext cx="1368425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"/>
          <p:cNvSpPr txBox="1"/>
          <p:nvPr>
            <p:custDataLst>
              <p:tags r:id="rId9"/>
            </p:custDataLst>
          </p:nvPr>
        </p:nvSpPr>
        <p:spPr>
          <a:xfrm>
            <a:off x="2616610" y="224634"/>
            <a:ext cx="1584000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第五段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204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5" grpId="0"/>
      <p:bldP spid="6" grpId="0"/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2" name="Text Box 3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70944" y="3356542"/>
            <a:ext cx="28456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Times New Roman" panose="02020603050405020304" pitchFamily="18" charset="0"/>
              </a:rPr>
              <a:t>（递     进）</a:t>
            </a:r>
            <a:r>
              <a:rPr lang="zh-CN" altLang="en-US" sz="360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110594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7862" y="2095499"/>
            <a:ext cx="754053" cy="27250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弊   在   赂   秦</a:t>
            </a:r>
          </a:p>
        </p:txBody>
      </p:sp>
      <p:sp>
        <p:nvSpPr>
          <p:cNvPr id="110595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03167" y="3352800"/>
            <a:ext cx="964749" cy="461963"/>
          </a:xfrm>
          <a:custGeom>
            <a:avLst/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6200 w 21600"/>
              <a:gd name="T15" fmla="*/ 0 h 21600"/>
              <a:gd name="T16" fmla="*/ 1350 w 21600"/>
              <a:gd name="T17" fmla="*/ 5400 h 21600"/>
              <a:gd name="T18" fmla="*/ 1350 w 21600"/>
              <a:gd name="T19" fmla="*/ 16200 h 21600"/>
              <a:gd name="T20" fmla="*/ 2700 w 21600"/>
              <a:gd name="T21" fmla="*/ 16200 h 21600"/>
              <a:gd name="T22" fmla="*/ 2700 w 21600"/>
              <a:gd name="T23" fmla="*/ 5400 h 21600"/>
              <a:gd name="T24" fmla="*/ 1350 w 21600"/>
              <a:gd name="T25" fmla="*/ 5400 h 21600"/>
              <a:gd name="T26" fmla="*/ 0 w 21600"/>
              <a:gd name="T27" fmla="*/ 5400 h 21600"/>
              <a:gd name="T28" fmla="*/ 0 w 21600"/>
              <a:gd name="T29" fmla="*/ 16200 h 21600"/>
              <a:gd name="T30" fmla="*/ 675 w 21600"/>
              <a:gd name="T31" fmla="*/ 16200 h 21600"/>
              <a:gd name="T32" fmla="*/ 675 w 21600"/>
              <a:gd name="T33" fmla="*/ 5400 h 21600"/>
              <a:gd name="T34" fmla="*/ 0 w 21600"/>
              <a:gd name="T35" fmla="*/ 5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596" name="AutoShape 4"/>
          <p:cNvSpPr/>
          <p:nvPr>
            <p:custDataLst>
              <p:tags r:id="rId4"/>
            </p:custDataLst>
          </p:nvPr>
        </p:nvSpPr>
        <p:spPr bwMode="auto">
          <a:xfrm>
            <a:off x="2514621" y="1145381"/>
            <a:ext cx="396732" cy="4876800"/>
          </a:xfrm>
          <a:prstGeom prst="leftBrace">
            <a:avLst>
              <a:gd name="adj1" fmla="val 17738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597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87553" y="224634"/>
            <a:ext cx="754053" cy="26010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赂 秦 力 亏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56068" y="3062997"/>
            <a:ext cx="754053" cy="37044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600"/>
              <a:t>不赂者以赂者丧</a:t>
            </a:r>
          </a:p>
        </p:txBody>
      </p:sp>
      <p:sp>
        <p:nvSpPr>
          <p:cNvPr id="110599" name="AutoShape 7"/>
          <p:cNvSpPr/>
          <p:nvPr>
            <p:custDataLst>
              <p:tags r:id="rId7"/>
            </p:custDataLst>
          </p:nvPr>
        </p:nvSpPr>
        <p:spPr bwMode="auto">
          <a:xfrm>
            <a:off x="5276926" y="576300"/>
            <a:ext cx="210084" cy="1609799"/>
          </a:xfrm>
          <a:prstGeom prst="leftBrace">
            <a:avLst>
              <a:gd name="adj1" fmla="val 15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10000" y="1219200"/>
            <a:ext cx="1224000" cy="324000"/>
          </a:xfrm>
          <a:prstGeom prst="notched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601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33800" y="5105400"/>
            <a:ext cx="1224000" cy="324000"/>
          </a:xfrm>
          <a:prstGeom prst="notchedRightArrow">
            <a:avLst>
              <a:gd name="adj1" fmla="val 50000"/>
              <a:gd name="adj2" fmla="val 1332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602" name="AutoShape 10"/>
          <p:cNvSpPr/>
          <p:nvPr>
            <p:custDataLst>
              <p:tags r:id="rId10"/>
            </p:custDataLst>
          </p:nvPr>
        </p:nvSpPr>
        <p:spPr bwMode="auto">
          <a:xfrm>
            <a:off x="4991174" y="3962400"/>
            <a:ext cx="332092" cy="2381269"/>
          </a:xfrm>
          <a:prstGeom prst="leftBrace">
            <a:avLst>
              <a:gd name="adj1" fmla="val 1125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AutoShape 11"/>
          <p:cNvSpPr/>
          <p:nvPr>
            <p:custDataLst>
              <p:tags r:id="rId11"/>
            </p:custDataLst>
          </p:nvPr>
        </p:nvSpPr>
        <p:spPr bwMode="auto">
          <a:xfrm>
            <a:off x="7526111" y="685801"/>
            <a:ext cx="533400" cy="5410200"/>
          </a:xfrm>
          <a:prstGeom prst="rightBrace">
            <a:avLst>
              <a:gd name="adj1" fmla="val 84336"/>
              <a:gd name="adj2" fmla="val 47798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Text 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15000" y="349190"/>
            <a:ext cx="1266693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数量上</a:t>
            </a:r>
          </a:p>
        </p:txBody>
      </p:sp>
      <p:sp>
        <p:nvSpPr>
          <p:cNvPr id="110605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15000" y="1111190"/>
            <a:ext cx="1266693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程度上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06" name="Text 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15000" y="1873190"/>
            <a:ext cx="1266693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道理上</a:t>
            </a:r>
          </a:p>
        </p:txBody>
      </p:sp>
      <p:sp>
        <p:nvSpPr>
          <p:cNvPr id="110607" name="Text Box 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29649" y="3742471"/>
            <a:ext cx="1988045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齐亡之事实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08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29649" y="4890234"/>
            <a:ext cx="1988045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燕亡之教训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09" name="Text Box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29649" y="6037998"/>
            <a:ext cx="1988045" cy="648000"/>
          </a:xfrm>
          <a:prstGeom prst="rect">
            <a:avLst/>
          </a:prstGeom>
          <a:solidFill>
            <a:schemeClr val="bg1"/>
          </a:solidFill>
          <a:ln w="34925">
            <a:solidFill>
              <a:srgbClr val="C00000"/>
            </a:solidFill>
            <a:miter lim="800000"/>
          </a:ln>
        </p:spPr>
        <p:txBody>
          <a:bodyPr wrap="none" anchor="ctr" anchorCtr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_GB2312" charset="-122"/>
              </a:rPr>
              <a:t>赵亡之悲剧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610" name="Text Box 1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43502" y="2357438"/>
            <a:ext cx="738664" cy="249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（总    分）</a:t>
            </a:r>
            <a:endParaRPr lang="zh-CN" altLang="en-US" sz="36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2" name="Text Box 2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619500" y="45720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（总分）</a:t>
            </a:r>
          </a:p>
        </p:txBody>
      </p:sp>
      <p:sp>
        <p:nvSpPr>
          <p:cNvPr id="110613" name="Text Box 2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619500" y="1600201"/>
            <a:ext cx="16049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4" name="Text Box 2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619500" y="443706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（总分）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5" name="Text Box 23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619500" y="5638801"/>
            <a:ext cx="16049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6" name="AutoShape 24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250221" y="3062997"/>
            <a:ext cx="677873" cy="327904"/>
          </a:xfrm>
          <a:custGeom>
            <a:avLst/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6200 w 21600"/>
              <a:gd name="T15" fmla="*/ 0 h 21600"/>
              <a:gd name="T16" fmla="*/ 1350 w 21600"/>
              <a:gd name="T17" fmla="*/ 5400 h 21600"/>
              <a:gd name="T18" fmla="*/ 1350 w 21600"/>
              <a:gd name="T19" fmla="*/ 16200 h 21600"/>
              <a:gd name="T20" fmla="*/ 2700 w 21600"/>
              <a:gd name="T21" fmla="*/ 16200 h 21600"/>
              <a:gd name="T22" fmla="*/ 2700 w 21600"/>
              <a:gd name="T23" fmla="*/ 5400 h 21600"/>
              <a:gd name="T24" fmla="*/ 1350 w 21600"/>
              <a:gd name="T25" fmla="*/ 5400 h 21600"/>
              <a:gd name="T26" fmla="*/ 0 w 21600"/>
              <a:gd name="T27" fmla="*/ 5400 h 21600"/>
              <a:gd name="T28" fmla="*/ 0 w 21600"/>
              <a:gd name="T29" fmla="*/ 16200 h 21600"/>
              <a:gd name="T30" fmla="*/ 675 w 21600"/>
              <a:gd name="T31" fmla="*/ 16200 h 21600"/>
              <a:gd name="T32" fmla="*/ 675 w 21600"/>
              <a:gd name="T33" fmla="*/ 5400 h 21600"/>
              <a:gd name="T34" fmla="*/ 0 w 21600"/>
              <a:gd name="T35" fmla="*/ 5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617" name="Text Box 25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088929" y="634209"/>
            <a:ext cx="677108" cy="173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（过渡）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8" name="Text Box 26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209740" y="2233954"/>
            <a:ext cx="677108" cy="33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32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           总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619" name="Text Box 2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8953453" y="647987"/>
            <a:ext cx="2565995" cy="17543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/>
              <a:t>为国者无使为积威之所劫哉</a:t>
            </a:r>
          </a:p>
        </p:txBody>
      </p:sp>
      <p:sp>
        <p:nvSpPr>
          <p:cNvPr id="110620" name="Text Box 28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8747832" y="2467009"/>
            <a:ext cx="283266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smtClean="0">
                <a:latin typeface="Times New Roman" panose="02020603050405020304" pitchFamily="18" charset="0"/>
              </a:rPr>
              <a:t>（第</a:t>
            </a:r>
            <a:r>
              <a:rPr lang="en-US" altLang="zh-CN" sz="2400" b="1"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</a:rPr>
              <a:t>段）</a:t>
            </a:r>
          </a:p>
          <a:p>
            <a:pPr algn="ctr"/>
            <a:r>
              <a:rPr lang="zh-CN" altLang="en-US" sz="3600" b="1">
                <a:latin typeface="Times New Roman" panose="02020603050405020304" pitchFamily="18" charset="0"/>
              </a:rPr>
              <a:t>（引   古）</a:t>
            </a:r>
          </a:p>
        </p:txBody>
      </p:sp>
      <p:sp>
        <p:nvSpPr>
          <p:cNvPr id="110621" name="AutoShape 29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9964666" y="3039884"/>
            <a:ext cx="398995" cy="1116662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623" name="Text Box 31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9081256" y="4189470"/>
            <a:ext cx="2362200" cy="173031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 anchorCtr="1">
            <a:noAutofit/>
          </a:bodyPr>
          <a:lstStyle>
            <a:defPPr>
              <a:defRPr lang="zh-CN"/>
            </a:defPPr>
            <a:lvl1pPr indent="-228600" algn="ctr">
              <a:lnSpc>
                <a:spcPct val="90000"/>
              </a:lnSpc>
              <a:spcBef>
                <a:spcPct val="50000"/>
              </a:spcBef>
              <a:buFontTx/>
              <a:buNone/>
              <a:defRPr kumimoji="1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mtClean="0"/>
              <a:t>毋</a:t>
            </a:r>
            <a:r>
              <a:rPr lang="zh-CN" altLang="en-US"/>
              <a:t>从六国</a:t>
            </a:r>
            <a:r>
              <a:rPr lang="zh-CN" altLang="en-US" smtClean="0"/>
              <a:t>破亡</a:t>
            </a:r>
            <a:r>
              <a:rPr lang="zh-CN" altLang="en-US"/>
              <a:t>之</a:t>
            </a:r>
            <a:r>
              <a:rPr lang="zh-CN" altLang="en-US" smtClean="0"/>
              <a:t>故事</a:t>
            </a:r>
            <a:endParaRPr lang="zh-CN" altLang="en-US"/>
          </a:p>
        </p:txBody>
      </p:sp>
      <p:sp>
        <p:nvSpPr>
          <p:cNvPr id="110624" name="Text Box 32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481292" y="6076952"/>
            <a:ext cx="37208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段）（讽今）</a:t>
            </a:r>
          </a:p>
        </p:txBody>
      </p:sp>
      <p:sp>
        <p:nvSpPr>
          <p:cNvPr id="110625" name="AutoShape 33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066671" y="2476500"/>
            <a:ext cx="391886" cy="1183481"/>
          </a:xfrm>
          <a:prstGeom prst="upDownArrow">
            <a:avLst>
              <a:gd name="adj1" fmla="val 50000"/>
              <a:gd name="adj2" fmla="val 732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0626" name="Text Box 34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162381" y="2704525"/>
            <a:ext cx="2313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（并    列）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21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0" y="4782460"/>
            <a:ext cx="2316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占位符 1"/>
          <p:cNvSpPr txBox="1"/>
          <p:nvPr>
            <p:custDataLst>
              <p:tags r:id="rId34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文章脉络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906521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1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11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1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7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0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0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10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10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22" grpId="0"/>
      <p:bldP spid="110594" grpId="0" animBg="1"/>
      <p:bldP spid="110596" grpId="0" animBg="1"/>
      <p:bldP spid="110597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  <p:bldP spid="110604" grpId="0" animBg="1"/>
      <p:bldP spid="110605" grpId="0" animBg="1"/>
      <p:bldP spid="110606" grpId="0" animBg="1"/>
      <p:bldP spid="110607" grpId="0" animBg="1"/>
      <p:bldP spid="110608" grpId="0" animBg="1"/>
      <p:bldP spid="110609" grpId="0" animBg="1"/>
      <p:bldP spid="110610" grpId="0"/>
      <p:bldP spid="110612" grpId="0"/>
      <p:bldP spid="110613" grpId="0"/>
      <p:bldP spid="110614" grpId="0"/>
      <p:bldP spid="110615" grpId="0"/>
      <p:bldP spid="110617" grpId="0"/>
      <p:bldP spid="110618" grpId="0"/>
      <p:bldP spid="110619" grpId="0" animBg="1"/>
      <p:bldP spid="110620" grpId="0"/>
      <p:bldP spid="110621" grpId="0" animBg="1"/>
      <p:bldP spid="110623" grpId="0" animBg="1"/>
      <p:bldP spid="110624" grpId="0"/>
      <p:bldP spid="110625" grpId="0" animBg="1"/>
      <p:bldP spid="110626" grpId="0"/>
      <p:bldP spid="3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>
            <p:custDataLst>
              <p:tags r:id="rId1"/>
            </p:custDataLst>
          </p:nvPr>
        </p:nvGrpSpPr>
        <p:grpSpPr>
          <a:xfrm>
            <a:off x="6263274" y="1850047"/>
            <a:ext cx="2053291" cy="4639242"/>
            <a:chOff x="6549081" y="1953286"/>
            <a:chExt cx="1620000" cy="3937531"/>
          </a:xfrm>
        </p:grpSpPr>
        <p:sp>
          <p:nvSpPr>
            <p:cNvPr id="138" name="任意多边形 137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 rot="5400000">
              <a:off x="5790552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>
              <p:custDataLst>
                <p:tags r:id="rId30"/>
              </p:custDataLst>
            </p:nvPr>
          </p:nvGrpSpPr>
          <p:grpSpPr>
            <a:xfrm>
              <a:off x="6549081" y="1953286"/>
              <a:ext cx="1620000" cy="1620000"/>
              <a:chOff x="6549081" y="1953286"/>
              <a:chExt cx="1620000" cy="1620000"/>
            </a:xfrm>
          </p:grpSpPr>
          <p:sp>
            <p:nvSpPr>
              <p:cNvPr id="71" name="任意多边形 70"/>
              <p:cNvSpPr/>
              <p:nvPr>
                <p:custDataLst>
                  <p:tags r:id="rId31"/>
                </p:custDataLst>
              </p:nvPr>
            </p:nvSpPr>
            <p:spPr bwMode="auto">
              <a:xfrm rot="5400000">
                <a:off x="6549081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 72"/>
              <p:cNvSpPr/>
              <p:nvPr>
                <p:custDataLst>
                  <p:tags r:id="rId32"/>
                </p:custDataLst>
              </p:nvPr>
            </p:nvSpPr>
            <p:spPr bwMode="auto">
              <a:xfrm rot="5400000">
                <a:off x="6709269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>
            <p:custDataLst>
              <p:tags r:id="rId2"/>
            </p:custDataLst>
          </p:nvPr>
        </p:nvGrpSpPr>
        <p:grpSpPr>
          <a:xfrm>
            <a:off x="8789436" y="1850047"/>
            <a:ext cx="2053291" cy="4639242"/>
            <a:chOff x="9075243" y="1953286"/>
            <a:chExt cx="1620000" cy="3937531"/>
          </a:xfrm>
        </p:grpSpPr>
        <p:sp>
          <p:nvSpPr>
            <p:cNvPr id="11" name="任意多边形 10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 rot="5400000">
              <a:off x="8316714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>
              <p:custDataLst>
                <p:tags r:id="rId26"/>
              </p:custDataLst>
            </p:nvPr>
          </p:nvGrpSpPr>
          <p:grpSpPr>
            <a:xfrm>
              <a:off x="9075243" y="1953286"/>
              <a:ext cx="1620000" cy="1620000"/>
              <a:chOff x="9075243" y="1953286"/>
              <a:chExt cx="1620000" cy="1620000"/>
            </a:xfrm>
          </p:grpSpPr>
          <p:sp>
            <p:nvSpPr>
              <p:cNvPr id="13" name="任意多边形 12"/>
              <p:cNvSpPr/>
              <p:nvPr>
                <p:custDataLst>
                  <p:tags r:id="rId27"/>
                </p:custDataLst>
              </p:nvPr>
            </p:nvSpPr>
            <p:spPr bwMode="auto">
              <a:xfrm rot="5400000">
                <a:off x="9075243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 13"/>
              <p:cNvSpPr/>
              <p:nvPr>
                <p:custDataLst>
                  <p:tags r:id="rId28"/>
                </p:custDataLst>
              </p:nvPr>
            </p:nvSpPr>
            <p:spPr bwMode="auto">
              <a:xfrm rot="5400000">
                <a:off x="9235431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>
            <p:custDataLst>
              <p:tags r:id="rId3"/>
            </p:custDataLst>
          </p:nvPr>
        </p:nvGrpSpPr>
        <p:grpSpPr>
          <a:xfrm>
            <a:off x="1210950" y="1850047"/>
            <a:ext cx="2053291" cy="4639242"/>
            <a:chOff x="1496757" y="1953287"/>
            <a:chExt cx="1620000" cy="3937531"/>
          </a:xfrm>
        </p:grpSpPr>
        <p:sp>
          <p:nvSpPr>
            <p:cNvPr id="16" name="任意多边形 15"/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 rot="5400000">
              <a:off x="738228" y="3512290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>
              <p:custDataLst>
                <p:tags r:id="rId22"/>
              </p:custDataLst>
            </p:nvPr>
          </p:nvGrpSpPr>
          <p:grpSpPr>
            <a:xfrm>
              <a:off x="1496757" y="1953287"/>
              <a:ext cx="1620000" cy="1620000"/>
              <a:chOff x="1496757" y="1953287"/>
              <a:chExt cx="1620000" cy="1620000"/>
            </a:xfrm>
          </p:grpSpPr>
          <p:sp>
            <p:nvSpPr>
              <p:cNvPr id="18" name="任意多边形 17"/>
              <p:cNvSpPr/>
              <p:nvPr>
                <p:custDataLst>
                  <p:tags r:id="rId23"/>
                </p:custDataLst>
              </p:nvPr>
            </p:nvSpPr>
            <p:spPr bwMode="auto">
              <a:xfrm rot="5400000">
                <a:off x="1496757" y="1953287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 18"/>
              <p:cNvSpPr/>
              <p:nvPr>
                <p:custDataLst>
                  <p:tags r:id="rId24"/>
                </p:custDataLst>
              </p:nvPr>
            </p:nvSpPr>
            <p:spPr bwMode="auto">
              <a:xfrm rot="5400000">
                <a:off x="1656945" y="2120599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>
            <p:custDataLst>
              <p:tags r:id="rId4"/>
            </p:custDataLst>
          </p:nvPr>
        </p:nvGrpSpPr>
        <p:grpSpPr>
          <a:xfrm>
            <a:off x="3737112" y="1850047"/>
            <a:ext cx="2053291" cy="4639242"/>
            <a:chOff x="4022919" y="1953286"/>
            <a:chExt cx="1620000" cy="3937531"/>
          </a:xfrm>
        </p:grpSpPr>
        <p:sp>
          <p:nvSpPr>
            <p:cNvPr id="21" name="任意多边形 20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 rot="5400000">
              <a:off x="3264390" y="3512289"/>
              <a:ext cx="3137057" cy="1620000"/>
            </a:xfrm>
            <a:custGeom>
              <a:avLst/>
              <a:gdLst>
                <a:gd name="connsiteX0" fmla="*/ 0 w 3137057"/>
                <a:gd name="connsiteY0" fmla="*/ 1799 h 1620000"/>
                <a:gd name="connsiteX1" fmla="*/ 0 w 3137057"/>
                <a:gd name="connsiteY1" fmla="*/ 0 h 1620000"/>
                <a:gd name="connsiteX2" fmla="*/ 1339 w 3137057"/>
                <a:gd name="connsiteY2" fmla="*/ 0 h 1620000"/>
                <a:gd name="connsiteX3" fmla="*/ 0 w 3137057"/>
                <a:gd name="connsiteY3" fmla="*/ 1620000 h 1620000"/>
                <a:gd name="connsiteX4" fmla="*/ 0 w 3137057"/>
                <a:gd name="connsiteY4" fmla="*/ 1618201 h 1620000"/>
                <a:gd name="connsiteX5" fmla="*/ 1339 w 3137057"/>
                <a:gd name="connsiteY5" fmla="*/ 1620000 h 1620000"/>
                <a:gd name="connsiteX6" fmla="*/ 311951 w 3137057"/>
                <a:gd name="connsiteY6" fmla="*/ 1373245 h 1620000"/>
                <a:gd name="connsiteX7" fmla="*/ 413703 w 3137057"/>
                <a:gd name="connsiteY7" fmla="*/ 1198907 h 1620000"/>
                <a:gd name="connsiteX8" fmla="*/ 673439 w 3137057"/>
                <a:gd name="connsiteY8" fmla="*/ 981655 h 1620000"/>
                <a:gd name="connsiteX9" fmla="*/ 810001 w 3137057"/>
                <a:gd name="connsiteY9" fmla="*/ 810000 h 1620000"/>
                <a:gd name="connsiteX10" fmla="*/ 673439 w 3137057"/>
                <a:gd name="connsiteY10" fmla="*/ 638344 h 1620000"/>
                <a:gd name="connsiteX11" fmla="*/ 413703 w 3137057"/>
                <a:gd name="connsiteY11" fmla="*/ 421092 h 1620000"/>
                <a:gd name="connsiteX12" fmla="*/ 311951 w 3137057"/>
                <a:gd name="connsiteY12" fmla="*/ 249437 h 1620000"/>
                <a:gd name="connsiteX13" fmla="*/ 61922 w 3137057"/>
                <a:gd name="connsiteY13" fmla="*/ 83481 h 1620000"/>
                <a:gd name="connsiteX14" fmla="*/ 1340 w 3137057"/>
                <a:gd name="connsiteY14" fmla="*/ 0 h 1620000"/>
                <a:gd name="connsiteX15" fmla="*/ 2328397 w 3137057"/>
                <a:gd name="connsiteY15" fmla="*/ 0 h 1620000"/>
                <a:gd name="connsiteX16" fmla="*/ 2639008 w 3137057"/>
                <a:gd name="connsiteY16" fmla="*/ 249437 h 1620000"/>
                <a:gd name="connsiteX17" fmla="*/ 2740760 w 3137057"/>
                <a:gd name="connsiteY17" fmla="*/ 421092 h 1620000"/>
                <a:gd name="connsiteX18" fmla="*/ 3000496 w 3137057"/>
                <a:gd name="connsiteY18" fmla="*/ 638345 h 1620000"/>
                <a:gd name="connsiteX19" fmla="*/ 3137057 w 3137057"/>
                <a:gd name="connsiteY19" fmla="*/ 810000 h 1620000"/>
                <a:gd name="connsiteX20" fmla="*/ 3000496 w 3137057"/>
                <a:gd name="connsiteY20" fmla="*/ 981656 h 1620000"/>
                <a:gd name="connsiteX21" fmla="*/ 2740760 w 3137057"/>
                <a:gd name="connsiteY21" fmla="*/ 1198908 h 1620000"/>
                <a:gd name="connsiteX22" fmla="*/ 2639008 w 3137057"/>
                <a:gd name="connsiteY22" fmla="*/ 1373246 h 1620000"/>
                <a:gd name="connsiteX23" fmla="*/ 2328397 w 3137057"/>
                <a:gd name="connsiteY23" fmla="*/ 1620000 h 16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37057" h="1620000">
                  <a:moveTo>
                    <a:pt x="0" y="1799"/>
                  </a:moveTo>
                  <a:lnTo>
                    <a:pt x="0" y="0"/>
                  </a:lnTo>
                  <a:lnTo>
                    <a:pt x="1339" y="0"/>
                  </a:lnTo>
                  <a:close/>
                  <a:moveTo>
                    <a:pt x="0" y="1620000"/>
                  </a:moveTo>
                  <a:lnTo>
                    <a:pt x="0" y="1618201"/>
                  </a:lnTo>
                  <a:lnTo>
                    <a:pt x="1339" y="1620000"/>
                  </a:lnTo>
                  <a:cubicBezTo>
                    <a:pt x="62926" y="1491258"/>
                    <a:pt x="212877" y="1440298"/>
                    <a:pt x="311951" y="1373245"/>
                  </a:cubicBezTo>
                  <a:cubicBezTo>
                    <a:pt x="411025" y="1303510"/>
                    <a:pt x="413703" y="1198907"/>
                    <a:pt x="413703" y="1198907"/>
                  </a:cubicBezTo>
                  <a:cubicBezTo>
                    <a:pt x="413703" y="1198907"/>
                    <a:pt x="560976" y="1155993"/>
                    <a:pt x="673439" y="981655"/>
                  </a:cubicBezTo>
                  <a:cubicBezTo>
                    <a:pt x="783224" y="807318"/>
                    <a:pt x="745736" y="826092"/>
                    <a:pt x="810001" y="810000"/>
                  </a:cubicBezTo>
                  <a:cubicBezTo>
                    <a:pt x="745736" y="793907"/>
                    <a:pt x="783224" y="812682"/>
                    <a:pt x="673439" y="638344"/>
                  </a:cubicBezTo>
                  <a:cubicBezTo>
                    <a:pt x="560976" y="464006"/>
                    <a:pt x="413703" y="421092"/>
                    <a:pt x="413703" y="421092"/>
                  </a:cubicBezTo>
                  <a:cubicBezTo>
                    <a:pt x="413703" y="421092"/>
                    <a:pt x="411025" y="316490"/>
                    <a:pt x="311951" y="249437"/>
                  </a:cubicBezTo>
                  <a:cubicBezTo>
                    <a:pt x="237645" y="197136"/>
                    <a:pt x="134722" y="155395"/>
                    <a:pt x="61922" y="83481"/>
                  </a:cubicBezTo>
                  <a:lnTo>
                    <a:pt x="1340" y="0"/>
                  </a:lnTo>
                  <a:lnTo>
                    <a:pt x="2328397" y="0"/>
                  </a:lnTo>
                  <a:cubicBezTo>
                    <a:pt x="2389984" y="128742"/>
                    <a:pt x="2539933" y="179703"/>
                    <a:pt x="2639008" y="249437"/>
                  </a:cubicBezTo>
                  <a:cubicBezTo>
                    <a:pt x="2738083" y="316491"/>
                    <a:pt x="2740760" y="421092"/>
                    <a:pt x="2740760" y="421092"/>
                  </a:cubicBezTo>
                  <a:cubicBezTo>
                    <a:pt x="2740760" y="421092"/>
                    <a:pt x="2888033" y="464007"/>
                    <a:pt x="3000496" y="638345"/>
                  </a:cubicBezTo>
                  <a:cubicBezTo>
                    <a:pt x="3110281" y="812682"/>
                    <a:pt x="3072793" y="793908"/>
                    <a:pt x="3137057" y="810000"/>
                  </a:cubicBezTo>
                  <a:cubicBezTo>
                    <a:pt x="3072793" y="826092"/>
                    <a:pt x="3110281" y="807318"/>
                    <a:pt x="3000496" y="981656"/>
                  </a:cubicBezTo>
                  <a:cubicBezTo>
                    <a:pt x="2888033" y="1155995"/>
                    <a:pt x="2740760" y="1198908"/>
                    <a:pt x="2740760" y="1198908"/>
                  </a:cubicBezTo>
                  <a:cubicBezTo>
                    <a:pt x="2740760" y="1198908"/>
                    <a:pt x="2738083" y="1303511"/>
                    <a:pt x="2639008" y="1373246"/>
                  </a:cubicBezTo>
                  <a:cubicBezTo>
                    <a:pt x="2539933" y="1440299"/>
                    <a:pt x="2389984" y="1491260"/>
                    <a:pt x="2328397" y="1620000"/>
                  </a:cubicBezTo>
                  <a:close/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>
              <p:custDataLst>
                <p:tags r:id="rId18"/>
              </p:custDataLst>
            </p:nvPr>
          </p:nvGrpSpPr>
          <p:grpSpPr>
            <a:xfrm>
              <a:off x="4022919" y="1953286"/>
              <a:ext cx="1620000" cy="1620000"/>
              <a:chOff x="4022919" y="1953286"/>
              <a:chExt cx="1620000" cy="1620000"/>
            </a:xfrm>
          </p:grpSpPr>
          <p:sp>
            <p:nvSpPr>
              <p:cNvPr id="23" name="任意多边形 22"/>
              <p:cNvSpPr/>
              <p:nvPr>
                <p:custDataLst>
                  <p:tags r:id="rId19"/>
                </p:custDataLst>
              </p:nvPr>
            </p:nvSpPr>
            <p:spPr bwMode="auto">
              <a:xfrm rot="5400000">
                <a:off x="4022919" y="1953286"/>
                <a:ext cx="1620000" cy="1620000"/>
              </a:xfrm>
              <a:custGeom>
                <a:avLst/>
                <a:gdLst>
                  <a:gd name="connsiteX0" fmla="*/ 1141709 w 2279650"/>
                  <a:gd name="connsiteY0" fmla="*/ 173038 h 2274888"/>
                  <a:gd name="connsiteX1" fmla="*/ 813858 w 2279650"/>
                  <a:gd name="connsiteY1" fmla="*/ 391536 h 2274888"/>
                  <a:gd name="connsiteX2" fmla="*/ 648049 w 2279650"/>
                  <a:gd name="connsiteY2" fmla="*/ 670310 h 2274888"/>
                  <a:gd name="connsiteX3" fmla="*/ 354113 w 2279650"/>
                  <a:gd name="connsiteY3" fmla="*/ 851136 h 2274888"/>
                  <a:gd name="connsiteX4" fmla="*/ 161925 w 2279650"/>
                  <a:gd name="connsiteY4" fmla="*/ 1137445 h 2274888"/>
                  <a:gd name="connsiteX5" fmla="*/ 354113 w 2279650"/>
                  <a:gd name="connsiteY5" fmla="*/ 1423753 h 2274888"/>
                  <a:gd name="connsiteX6" fmla="*/ 648049 w 2279650"/>
                  <a:gd name="connsiteY6" fmla="*/ 1608346 h 2274888"/>
                  <a:gd name="connsiteX7" fmla="*/ 813858 w 2279650"/>
                  <a:gd name="connsiteY7" fmla="*/ 1883353 h 2274888"/>
                  <a:gd name="connsiteX8" fmla="*/ 1141709 w 2279650"/>
                  <a:gd name="connsiteY8" fmla="*/ 2101851 h 2274888"/>
                  <a:gd name="connsiteX9" fmla="*/ 1469560 w 2279650"/>
                  <a:gd name="connsiteY9" fmla="*/ 1883353 h 2274888"/>
                  <a:gd name="connsiteX10" fmla="*/ 1635370 w 2279650"/>
                  <a:gd name="connsiteY10" fmla="*/ 1608346 h 2274888"/>
                  <a:gd name="connsiteX11" fmla="*/ 1925537 w 2279650"/>
                  <a:gd name="connsiteY11" fmla="*/ 1423753 h 2274888"/>
                  <a:gd name="connsiteX12" fmla="*/ 2117725 w 2279650"/>
                  <a:gd name="connsiteY12" fmla="*/ 1137445 h 2274888"/>
                  <a:gd name="connsiteX13" fmla="*/ 1925537 w 2279650"/>
                  <a:gd name="connsiteY13" fmla="*/ 851136 h 2274888"/>
                  <a:gd name="connsiteX14" fmla="*/ 1635370 w 2279650"/>
                  <a:gd name="connsiteY14" fmla="*/ 670310 h 2274888"/>
                  <a:gd name="connsiteX15" fmla="*/ 1469560 w 2279650"/>
                  <a:gd name="connsiteY15" fmla="*/ 391536 h 2274888"/>
                  <a:gd name="connsiteX16" fmla="*/ 1141709 w 2279650"/>
                  <a:gd name="connsiteY16" fmla="*/ 173038 h 2274888"/>
                  <a:gd name="connsiteX17" fmla="*/ 1141709 w 2279650"/>
                  <a:gd name="connsiteY17" fmla="*/ 0 h 2274888"/>
                  <a:gd name="connsiteX18" fmla="*/ 1578799 w 2279650"/>
                  <a:gd name="connsiteY18" fmla="*/ 350273 h 2274888"/>
                  <a:gd name="connsiteX19" fmla="*/ 1721984 w 2279650"/>
                  <a:gd name="connsiteY19" fmla="*/ 591320 h 2274888"/>
                  <a:gd name="connsiteX20" fmla="*/ 2087481 w 2279650"/>
                  <a:gd name="connsiteY20" fmla="*/ 896396 h 2274888"/>
                  <a:gd name="connsiteX21" fmla="*/ 2279650 w 2279650"/>
                  <a:gd name="connsiteY21" fmla="*/ 1137444 h 2274888"/>
                  <a:gd name="connsiteX22" fmla="*/ 2087481 w 2279650"/>
                  <a:gd name="connsiteY22" fmla="*/ 1378492 h 2274888"/>
                  <a:gd name="connsiteX23" fmla="*/ 1721984 w 2279650"/>
                  <a:gd name="connsiteY23" fmla="*/ 1683568 h 2274888"/>
                  <a:gd name="connsiteX24" fmla="*/ 1578799 w 2279650"/>
                  <a:gd name="connsiteY24" fmla="*/ 1928382 h 2274888"/>
                  <a:gd name="connsiteX25" fmla="*/ 1141709 w 2279650"/>
                  <a:gd name="connsiteY25" fmla="*/ 2274888 h 2274888"/>
                  <a:gd name="connsiteX26" fmla="*/ 700851 w 2279650"/>
                  <a:gd name="connsiteY26" fmla="*/ 1928382 h 2274888"/>
                  <a:gd name="connsiteX27" fmla="*/ 557667 w 2279650"/>
                  <a:gd name="connsiteY27" fmla="*/ 1683568 h 2274888"/>
                  <a:gd name="connsiteX28" fmla="*/ 195937 w 2279650"/>
                  <a:gd name="connsiteY28" fmla="*/ 1378492 h 2274888"/>
                  <a:gd name="connsiteX29" fmla="*/ 0 w 2279650"/>
                  <a:gd name="connsiteY29" fmla="*/ 1137444 h 2274888"/>
                  <a:gd name="connsiteX30" fmla="*/ 195937 w 2279650"/>
                  <a:gd name="connsiteY30" fmla="*/ 896396 h 2274888"/>
                  <a:gd name="connsiteX31" fmla="*/ 557667 w 2279650"/>
                  <a:gd name="connsiteY31" fmla="*/ 591320 h 2274888"/>
                  <a:gd name="connsiteX32" fmla="*/ 700851 w 2279650"/>
                  <a:gd name="connsiteY32" fmla="*/ 350273 h 2274888"/>
                  <a:gd name="connsiteX33" fmla="*/ 1141709 w 2279650"/>
                  <a:gd name="connsiteY33" fmla="*/ 0 h 22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79650" h="2274888">
                    <a:moveTo>
                      <a:pt x="1141709" y="173038"/>
                    </a:moveTo>
                    <a:cubicBezTo>
                      <a:pt x="1039962" y="289822"/>
                      <a:pt x="957058" y="289822"/>
                      <a:pt x="813858" y="391536"/>
                    </a:cubicBezTo>
                    <a:cubicBezTo>
                      <a:pt x="670659" y="493251"/>
                      <a:pt x="648049" y="670310"/>
                      <a:pt x="648049" y="670310"/>
                    </a:cubicBezTo>
                    <a:cubicBezTo>
                      <a:pt x="648049" y="670310"/>
                      <a:pt x="455860" y="696681"/>
                      <a:pt x="354113" y="851136"/>
                    </a:cubicBezTo>
                    <a:cubicBezTo>
                      <a:pt x="256135" y="1001825"/>
                      <a:pt x="237293" y="1103540"/>
                      <a:pt x="161925" y="1137445"/>
                    </a:cubicBezTo>
                    <a:cubicBezTo>
                      <a:pt x="237293" y="1171350"/>
                      <a:pt x="256135" y="1273064"/>
                      <a:pt x="354113" y="1423753"/>
                    </a:cubicBezTo>
                    <a:cubicBezTo>
                      <a:pt x="455860" y="1578209"/>
                      <a:pt x="648049" y="1608346"/>
                      <a:pt x="648049" y="1608346"/>
                    </a:cubicBezTo>
                    <a:cubicBezTo>
                      <a:pt x="648049" y="1608346"/>
                      <a:pt x="670659" y="1781638"/>
                      <a:pt x="813858" y="1883353"/>
                    </a:cubicBezTo>
                    <a:cubicBezTo>
                      <a:pt x="957058" y="1988835"/>
                      <a:pt x="1039962" y="1988835"/>
                      <a:pt x="1141709" y="2101851"/>
                    </a:cubicBezTo>
                    <a:cubicBezTo>
                      <a:pt x="1243456" y="1988835"/>
                      <a:pt x="1326361" y="1988835"/>
                      <a:pt x="1469560" y="1883353"/>
                    </a:cubicBezTo>
                    <a:cubicBezTo>
                      <a:pt x="1612759" y="1781638"/>
                      <a:pt x="1635370" y="1608346"/>
                      <a:pt x="1635370" y="1608346"/>
                    </a:cubicBezTo>
                    <a:cubicBezTo>
                      <a:pt x="1635370" y="1608346"/>
                      <a:pt x="1823790" y="1578209"/>
                      <a:pt x="1925537" y="1423753"/>
                    </a:cubicBezTo>
                    <a:cubicBezTo>
                      <a:pt x="2027283" y="1273064"/>
                      <a:pt x="2046125" y="1171350"/>
                      <a:pt x="2117725" y="1137445"/>
                    </a:cubicBezTo>
                    <a:cubicBezTo>
                      <a:pt x="2046125" y="1103540"/>
                      <a:pt x="2027283" y="1001825"/>
                      <a:pt x="1925537" y="851136"/>
                    </a:cubicBezTo>
                    <a:cubicBezTo>
                      <a:pt x="1823790" y="696681"/>
                      <a:pt x="1635370" y="670310"/>
                      <a:pt x="1635370" y="670310"/>
                    </a:cubicBezTo>
                    <a:cubicBezTo>
                      <a:pt x="1635370" y="670310"/>
                      <a:pt x="1612759" y="493251"/>
                      <a:pt x="1469560" y="391536"/>
                    </a:cubicBezTo>
                    <a:cubicBezTo>
                      <a:pt x="1326361" y="289822"/>
                      <a:pt x="1243456" y="289822"/>
                      <a:pt x="1141709" y="173038"/>
                    </a:cubicBezTo>
                    <a:close/>
                    <a:moveTo>
                      <a:pt x="1141709" y="0"/>
                    </a:moveTo>
                    <a:cubicBezTo>
                      <a:pt x="1228373" y="180786"/>
                      <a:pt x="1439382" y="252347"/>
                      <a:pt x="1578799" y="350273"/>
                    </a:cubicBezTo>
                    <a:cubicBezTo>
                      <a:pt x="1718216" y="444432"/>
                      <a:pt x="1721984" y="591320"/>
                      <a:pt x="1721984" y="591320"/>
                    </a:cubicBezTo>
                    <a:cubicBezTo>
                      <a:pt x="1721984" y="591320"/>
                      <a:pt x="1929225" y="651582"/>
                      <a:pt x="2087481" y="896396"/>
                    </a:cubicBezTo>
                    <a:cubicBezTo>
                      <a:pt x="2241970" y="1141211"/>
                      <a:pt x="2189218" y="1114846"/>
                      <a:pt x="2279650" y="1137444"/>
                    </a:cubicBezTo>
                    <a:cubicBezTo>
                      <a:pt x="2189218" y="1160042"/>
                      <a:pt x="2241970" y="1133678"/>
                      <a:pt x="2087481" y="1378492"/>
                    </a:cubicBezTo>
                    <a:cubicBezTo>
                      <a:pt x="1929225" y="1623306"/>
                      <a:pt x="1721984" y="1683568"/>
                      <a:pt x="1721984" y="1683568"/>
                    </a:cubicBezTo>
                    <a:cubicBezTo>
                      <a:pt x="1721984" y="1683568"/>
                      <a:pt x="1718216" y="1830456"/>
                      <a:pt x="1578799" y="1928382"/>
                    </a:cubicBezTo>
                    <a:cubicBezTo>
                      <a:pt x="1439382" y="2022541"/>
                      <a:pt x="1228373" y="2094102"/>
                      <a:pt x="1141709" y="2274888"/>
                    </a:cubicBezTo>
                    <a:cubicBezTo>
                      <a:pt x="1051277" y="2094102"/>
                      <a:pt x="840268" y="2022541"/>
                      <a:pt x="700851" y="1928382"/>
                    </a:cubicBezTo>
                    <a:cubicBezTo>
                      <a:pt x="565203" y="1830456"/>
                      <a:pt x="557667" y="1683568"/>
                      <a:pt x="557667" y="1683568"/>
                    </a:cubicBezTo>
                    <a:cubicBezTo>
                      <a:pt x="557667" y="1683568"/>
                      <a:pt x="350426" y="1623306"/>
                      <a:pt x="195937" y="1378492"/>
                    </a:cubicBezTo>
                    <a:cubicBezTo>
                      <a:pt x="37680" y="1133678"/>
                      <a:pt x="94200" y="1160042"/>
                      <a:pt x="0" y="1137444"/>
                    </a:cubicBezTo>
                    <a:cubicBezTo>
                      <a:pt x="94200" y="1114846"/>
                      <a:pt x="37680" y="1141211"/>
                      <a:pt x="195937" y="896396"/>
                    </a:cubicBezTo>
                    <a:cubicBezTo>
                      <a:pt x="350426" y="651582"/>
                      <a:pt x="557667" y="591320"/>
                      <a:pt x="557667" y="591320"/>
                    </a:cubicBezTo>
                    <a:cubicBezTo>
                      <a:pt x="557667" y="591320"/>
                      <a:pt x="565203" y="444432"/>
                      <a:pt x="700851" y="350273"/>
                    </a:cubicBezTo>
                    <a:cubicBezTo>
                      <a:pt x="840268" y="252347"/>
                      <a:pt x="1051277" y="180786"/>
                      <a:pt x="1141709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 23"/>
              <p:cNvSpPr/>
              <p:nvPr>
                <p:custDataLst>
                  <p:tags r:id="rId20"/>
                </p:custDataLst>
              </p:nvPr>
            </p:nvSpPr>
            <p:spPr bwMode="auto">
              <a:xfrm rot="5400000">
                <a:off x="4183107" y="2120598"/>
                <a:ext cx="1292841" cy="1285374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2" name="矩形 131"/>
          <p:cNvSpPr/>
          <p:nvPr>
            <p:custDataLst>
              <p:tags r:id="rId5"/>
            </p:custDataLst>
          </p:nvPr>
        </p:nvSpPr>
        <p:spPr>
          <a:xfrm>
            <a:off x="1487922" y="3584518"/>
            <a:ext cx="1625060" cy="3248642"/>
          </a:xfrm>
          <a:prstGeom prst="rect">
            <a:avLst/>
          </a:prstGeom>
        </p:spPr>
        <p:txBody>
          <a:bodyPr vert="eaVert"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 </a:t>
            </a:r>
            <a:r>
              <a:rPr lang="zh-CN" altLang="en-US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</a:t>
            </a:r>
            <a:endParaRPr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802410" y="2249192"/>
            <a:ext cx="800219" cy="1102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抽象</a:t>
            </a:r>
          </a:p>
        </p:txBody>
      </p:sp>
      <p:sp>
        <p:nvSpPr>
          <p:cNvPr id="44" name="矩形 43"/>
          <p:cNvSpPr/>
          <p:nvPr>
            <p:custDataLst>
              <p:tags r:id="rId7"/>
            </p:custDataLst>
          </p:nvPr>
        </p:nvSpPr>
        <p:spPr>
          <a:xfrm>
            <a:off x="3706777" y="3841099"/>
            <a:ext cx="2345257" cy="1897268"/>
          </a:xfrm>
          <a:prstGeom prst="rect">
            <a:avLst/>
          </a:prstGeom>
        </p:spPr>
        <p:txBody>
          <a:bodyPr vert="eaVert"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 </a:t>
            </a:r>
            <a:r>
              <a:rPr lang="zh-CN" altLang="en-US" sz="3600">
                <a:solidFill>
                  <a:srgbClr val="004DA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  对偶</a:t>
            </a:r>
            <a:endParaRPr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8"/>
            </p:custDataLst>
          </p:nvPr>
        </p:nvSpPr>
        <p:spPr>
          <a:xfrm>
            <a:off x="4328572" y="2249192"/>
            <a:ext cx="800219" cy="1102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形象</a:t>
            </a:r>
          </a:p>
        </p:txBody>
      </p:sp>
      <p:sp>
        <p:nvSpPr>
          <p:cNvPr id="47" name="矩形 46"/>
          <p:cNvSpPr/>
          <p:nvPr>
            <p:custDataLst>
              <p:tags r:id="rId9"/>
            </p:custDataLst>
          </p:nvPr>
        </p:nvSpPr>
        <p:spPr>
          <a:xfrm>
            <a:off x="6885722" y="3716908"/>
            <a:ext cx="904863" cy="2673544"/>
          </a:xfrm>
          <a:prstGeom prst="rect">
            <a:avLst/>
          </a:prstGeom>
        </p:spPr>
        <p:txBody>
          <a:bodyPr vert="eaVert"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  魏  楚</a:t>
            </a:r>
            <a:endParaRPr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10"/>
            </p:custDataLst>
          </p:nvPr>
        </p:nvSpPr>
        <p:spPr>
          <a:xfrm>
            <a:off x="7608235" y="3337710"/>
            <a:ext cx="738664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rgbClr val="004DA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赂秦而力亏</a:t>
            </a:r>
          </a:p>
        </p:txBody>
      </p:sp>
      <p:sp>
        <p:nvSpPr>
          <p:cNvPr id="50" name="矩形 49"/>
          <p:cNvSpPr/>
          <p:nvPr>
            <p:custDataLst>
              <p:tags r:id="rId11"/>
            </p:custDataLst>
          </p:nvPr>
        </p:nvSpPr>
        <p:spPr>
          <a:xfrm>
            <a:off x="9269375" y="3609358"/>
            <a:ext cx="904863" cy="2554546"/>
          </a:xfrm>
          <a:prstGeom prst="rect">
            <a:avLst/>
          </a:prstGeom>
        </p:spPr>
        <p:txBody>
          <a:bodyPr vert="eaVert"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  燕  赵</a:t>
            </a:r>
            <a:endParaRPr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2"/>
            </p:custDataLst>
          </p:nvPr>
        </p:nvSpPr>
        <p:spPr>
          <a:xfrm>
            <a:off x="10139150" y="3106877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rgbClr val="004DA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不赂因赂者丧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  <p:custDataLst>
              <p:tags r:id="rId13"/>
            </p:custDataLst>
          </p:nvPr>
        </p:nvSpPr>
        <p:spPr>
          <a:xfrm>
            <a:off x="-56254" y="1016605"/>
            <a:ext cx="12248253" cy="646331"/>
          </a:xfr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n-lt"/>
                <a:ea typeface="+mn-ea"/>
              </a:rPr>
              <a:t>六国破灭，弊在赂秦</a:t>
            </a:r>
          </a:p>
        </p:txBody>
      </p:sp>
      <p:sp>
        <p:nvSpPr>
          <p:cNvPr id="33" name="文本占位符 1"/>
          <p:cNvSpPr txBox="1"/>
          <p:nvPr>
            <p:custDataLst>
              <p:tags r:id="rId14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6854734" y="2249192"/>
            <a:ext cx="800219" cy="1102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赂秦</a:t>
            </a:r>
          </a:p>
        </p:txBody>
      </p:sp>
      <p:sp>
        <p:nvSpPr>
          <p:cNvPr id="36" name="文本框 35"/>
          <p:cNvSpPr txBox="1"/>
          <p:nvPr>
            <p:custDataLst>
              <p:tags r:id="rId16"/>
            </p:custDataLst>
          </p:nvPr>
        </p:nvSpPr>
        <p:spPr>
          <a:xfrm>
            <a:off x="9380896" y="2249192"/>
            <a:ext cx="800219" cy="1102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不赂</a:t>
            </a:r>
          </a:p>
        </p:txBody>
      </p:sp>
    </p:spTree>
    <p:extLst>
      <p:ext uri="{BB962C8B-B14F-4D97-AF65-F5344CB8AC3E}">
        <p14:creationId xmlns:p14="http://schemas.microsoft.com/office/powerpoint/2010/main" val="348213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762000"/>
            <a:ext cx="12192000" cy="670560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4000" smtClean="0">
                <a:solidFill>
                  <a:schemeClr val="bg1"/>
                </a:solidFill>
              </a:rPr>
              <a:t>作者简介：苏洵（</a:t>
            </a:r>
            <a:r>
              <a:rPr lang="en-US" altLang="zh-CN" sz="4000" smtClean="0">
                <a:solidFill>
                  <a:schemeClr val="bg1"/>
                </a:solidFill>
              </a:rPr>
              <a:t>1009-1066</a:t>
            </a:r>
            <a:r>
              <a:rPr lang="zh-CN" altLang="en-US" sz="4000" smtClean="0">
                <a:solidFill>
                  <a:schemeClr val="bg1"/>
                </a:solidFill>
              </a:rPr>
              <a:t>）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知人论世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" b="7226"/>
          <a:stretch>
            <a:fillRect/>
          </a:stretch>
        </p:blipFill>
        <p:spPr>
          <a:xfrm>
            <a:off x="304799" y="1560351"/>
            <a:ext cx="3855721" cy="4947662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60519" y="1432560"/>
            <a:ext cx="7855974" cy="369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/>
          <a:lstStyle/>
          <a:p>
            <a:pPr algn="ctr">
              <a:buFontTx/>
              <a:buNone/>
              <a:defRPr/>
            </a:pP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当年苏老泉，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年已二十七。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方知需用功，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发奋读书籍。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并同儿与女，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思究圣人语。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寒窗多少年，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青丝根根白。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父子同进京，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三人皆中举。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皇城咸震惊，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  <a:t>争诵苏洵名。</a:t>
            </a:r>
            <a:br>
              <a:rPr kumimoji="1" lang="zh-CN" altLang="en-US" sz="3600" b="1" kern="1500" spc="3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读书从不晚，</a:t>
            </a:r>
            <a:br>
              <a:rPr kumimoji="1" lang="zh-CN" altLang="en-US" sz="3600" b="1" kern="1500" spc="3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kumimoji="1" lang="zh-CN" altLang="en-US" sz="3600" b="1" kern="1500" spc="3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辛勤为第一。</a:t>
            </a:r>
            <a:endParaRPr kumimoji="1" lang="en-US" altLang="zh-CN" sz="3600" b="1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386661" y="5207031"/>
            <a:ext cx="7403691" cy="1300982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noProof="1"/>
              <a:t>苏老泉，二十七。始发愤，读书籍。彼既老，犹悔迟。尔小生，宜早思。</a:t>
            </a:r>
            <a:endParaRPr lang="en-US" altLang="zh-CN" sz="3600" noProof="1"/>
          </a:p>
        </p:txBody>
      </p:sp>
    </p:spTree>
    <p:extLst>
      <p:ext uri="{BB962C8B-B14F-4D97-AF65-F5344CB8AC3E}">
        <p14:creationId xmlns:p14="http://schemas.microsoft.com/office/powerpoint/2010/main" val="143246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9710" y="1488279"/>
            <a:ext cx="10851740" cy="5078313"/>
          </a:xfrm>
          <a:prstGeom prst="rect">
            <a:avLst/>
          </a:prstGeom>
          <a:noFill/>
          <a:ln w="9525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本文着重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论述了六国破灭的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原因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——“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弊在赂秦”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360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借古讽今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批评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北宋王朝对辽、西夏的军事袭扰采取以贿赂求和荀且偷安的退让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态度；</a:t>
            </a:r>
            <a:endParaRPr lang="en-US" altLang="zh-CN" sz="360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讽谏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宋王朝统治者要以六国为鉴，不为外族“积威之所劫”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要“礼天下之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奇才”，上下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团结一心抵御外侮，以维护和巩固宋王朝的统治。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主旨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9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0210" y="634209"/>
            <a:ext cx="1041359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本文中，作者认为燕国的灭亡是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以荆卿为计，始速祸焉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，你是怎么看待这种说法的？</a:t>
            </a: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讨论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9710" y="2302907"/>
            <a:ext cx="1124395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观点一∶本段由齐、燕、赵三国灭亡的结果推论出它们灭亡的原因，有力地证明了"不赂者以赂者丧"这一分论点，回答了"六国互丧，率赂秦耶"的疑问，有力地支持了中心论点"六国破灭，非兵不利，战不善，弊在赂秦"。作者认为燕国的灭亡是"以荆卿为计，始速祸焉"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只是为了证明作者观点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，至于这一史实的细节情况我们可以不加细究。从这个意义上说，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是可以认同这种说法的。</a:t>
            </a:r>
          </a:p>
        </p:txBody>
      </p:sp>
    </p:spTree>
    <p:extLst>
      <p:ext uri="{BB962C8B-B14F-4D97-AF65-F5344CB8AC3E}">
        <p14:creationId xmlns:p14="http://schemas.microsoft.com/office/powerpoint/2010/main" val="299297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0210" y="634209"/>
            <a:ext cx="1041359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本文中，作者认为燕国的灭亡是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以荆卿为计，始速祸焉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，你是怎么看待这种说法的？</a:t>
            </a: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讨论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987" y="2170380"/>
            <a:ext cx="1155781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观点二∶ 这种认为燕国的灭亡是"以荆卿为计，始速祸焉"的说法，是欠妥的。</a:t>
            </a:r>
            <a:r>
              <a:rPr lang="zh-CN" altLang="en-US">
                <a:solidFill>
                  <a:srgbClr val="FF0000"/>
                </a:solidFill>
              </a:rPr>
              <a:t>作者并没有抓住根本问题，而是撷取了一个偶然情况作为论据，把问题简单化了，令人难以置信</a:t>
            </a:r>
            <a:r>
              <a:rPr lang="zh-CN" altLang="en-US"/>
              <a:t>。要知道，当时强秦灭燕，是历史的必然。只不过"以荆卿为计"加速了燕的灭亡罢了。从逻辑上说，作者是将必然的趋势当做或然的情况来论述，这在逻辑上讲不通，是违反客观实际的。所以说，这个论断是不妥的。再者，作者论六国灭亡，只论及赂秦的弊端及用武不终等，却没有论及统治者的腐败无能这一根本问题，这是不全面不深刻的。</a:t>
            </a:r>
          </a:p>
        </p:txBody>
      </p:sp>
    </p:spTree>
    <p:extLst>
      <p:ext uri="{BB962C8B-B14F-4D97-AF65-F5344CB8AC3E}">
        <p14:creationId xmlns:p14="http://schemas.microsoft.com/office/powerpoint/2010/main" val="194972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0210" y="634209"/>
            <a:ext cx="1041359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本文中，作者认为燕国的灭亡是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以荆卿为计，始速祸焉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，你是怎么看待这种说法的？</a:t>
            </a:r>
          </a:p>
        </p:txBody>
      </p:sp>
      <p:sp>
        <p:nvSpPr>
          <p:cNvPr id="4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讨论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3736" y="2079996"/>
            <a:ext cx="1155781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观点三∶ 我们应该以历史唯物主义的眼光来看待历史，对待古人。作者的这种观点是受其历史和阶级局限的结果。但正如人们所说</a:t>
            </a:r>
            <a:r>
              <a:rPr lang="zh-CN" altLang="en-US" smtClean="0"/>
              <a:t>，“前人</a:t>
            </a:r>
            <a:r>
              <a:rPr lang="zh-CN" altLang="en-US"/>
              <a:t>论史实，看法不一定正确，论述也不一定全面。但是本文能够抓住关键性的问题来论证</a:t>
            </a:r>
            <a:r>
              <a:rPr lang="zh-CN" altLang="en-US" smtClean="0"/>
              <a:t>，‘</a:t>
            </a:r>
            <a:r>
              <a:rPr lang="zh-CN" altLang="en-US" smtClean="0">
                <a:solidFill>
                  <a:srgbClr val="FF0000"/>
                </a:solidFill>
              </a:rPr>
              <a:t>持之有故</a:t>
            </a:r>
            <a:r>
              <a:rPr lang="zh-CN" altLang="en-US">
                <a:solidFill>
                  <a:srgbClr val="FF0000"/>
                </a:solidFill>
              </a:rPr>
              <a:t>，言之成理</a:t>
            </a:r>
            <a:r>
              <a:rPr lang="zh-CN" altLang="en-US"/>
              <a:t>'。"这就是说，作者能根据其写作意图，提出论点，进行自圆其说的论证。况且，作者撰写此文的本意是对北宋王朝屈辱妥协的政策进行讽刺，同时也是对统治者的委婉劝说。</a:t>
            </a:r>
            <a:r>
              <a:rPr lang="zh-CN" altLang="en-US">
                <a:solidFill>
                  <a:srgbClr val="FF0000"/>
                </a:solidFill>
              </a:rPr>
              <a:t>因此，本文虽有不确之处，但论证说理纵横恣肆，严密紧凑，具有强烈的现实意义与战斗性，仍不失为一篇脍炙人的政论佳作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1736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" y="1031092"/>
            <a:ext cx="12191999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比较阅读：《六国论》《阿房宫赋》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82425" y="1911837"/>
            <a:ext cx="208788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相同点：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50345" y="2864972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评论的内容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49710" y="4242922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写作的意图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50345" y="5620872"/>
            <a:ext cx="2220595" cy="5835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论证的方法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490370" y="2618592"/>
            <a:ext cx="820928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两篇文章都涉及到战国时代六国灭亡、秦国统一这段史实。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490370" y="3996542"/>
            <a:ext cx="820928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两篇文章都是为了借古讽今，对作者所处朝代对帝王进行规劝。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490370" y="5620872"/>
            <a:ext cx="82092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两篇文章都采用了对比的手法。</a:t>
            </a:r>
          </a:p>
        </p:txBody>
      </p:sp>
      <p:sp>
        <p:nvSpPr>
          <p:cNvPr id="10" name="文本占位符 1"/>
          <p:cNvSpPr txBox="1"/>
          <p:nvPr>
            <p:custDataLst>
              <p:tags r:id="rId10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比较阅读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956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21690" y="1750695"/>
            <a:ext cx="2087880" cy="70675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不同点：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53556" y="2496784"/>
            <a:ext cx="2320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《六国论》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41020" y="3119862"/>
            <a:ext cx="4984115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zh-CN" altLang="en-US" sz="3600"/>
              <a:t>从六国破亡的教训立意，提出“六国灭亡，弊在赂秦”的论点，借古讽今：警告北宋王朝不要妥协投降，不要重蹈六国灭亡的覆辙。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957428" y="2474702"/>
            <a:ext cx="2845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《阿房宫赋》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989566" y="3119862"/>
            <a:ext cx="566039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zh-CN" altLang="en-US" sz="3600" smtClean="0"/>
              <a:t>文体：赋。从</a:t>
            </a:r>
            <a:r>
              <a:rPr lang="zh-CN" altLang="en-US" sz="3600"/>
              <a:t>秦亡的教训立意，提出“秦爱纷奢”而亡国的观点，借古讽今：提醒唐朝统治者不要为了自己的享乐而劳民伤财，不要重蹈秦亡的覆辙。</a:t>
            </a:r>
          </a:p>
        </p:txBody>
      </p:sp>
      <p:pic>
        <p:nvPicPr>
          <p:cNvPr id="8" name="New picture"/>
          <p:cNvPicPr/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579100" y="10223500"/>
            <a:ext cx="317500" cy="228600"/>
          </a:xfrm>
          <a:prstGeom prst="cube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" y="1031092"/>
            <a:ext cx="12191999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比较阅读：《六国论》《阿房宫赋》</a:t>
            </a:r>
          </a:p>
        </p:txBody>
      </p:sp>
      <p:sp>
        <p:nvSpPr>
          <p:cNvPr id="10" name="文本占位符 1"/>
          <p:cNvSpPr txBox="1"/>
          <p:nvPr>
            <p:custDataLst>
              <p:tags r:id="rId9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比较阅读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882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t="50000"/>
          <a:stretch>
            <a:fillRect/>
          </a:stretch>
        </p:blipFill>
        <p:spPr>
          <a:xfrm>
            <a:off x="1988778" y="4320972"/>
            <a:ext cx="7243711" cy="2934115"/>
          </a:xfrm>
          <a:prstGeom prst="rect">
            <a:avLst/>
          </a:prstGeom>
        </p:spPr>
      </p:pic>
      <p:sp>
        <p:nvSpPr>
          <p:cNvPr id="5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椭圆 36"/>
          <p:cNvSpPr/>
          <p:nvPr>
            <p:custDataLst>
              <p:tags r:id="rId3"/>
            </p:custDataLst>
          </p:nvPr>
        </p:nvSpPr>
        <p:spPr>
          <a:xfrm>
            <a:off x="5012669" y="1790306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壹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7" name="椭圆 37"/>
          <p:cNvSpPr/>
          <p:nvPr>
            <p:custDataLst>
              <p:tags r:id="rId4"/>
            </p:custDataLst>
          </p:nvPr>
        </p:nvSpPr>
        <p:spPr>
          <a:xfrm>
            <a:off x="5012669" y="2578659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贰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8" name="椭圆 38"/>
          <p:cNvSpPr/>
          <p:nvPr>
            <p:custDataLst>
              <p:tags r:id="rId5"/>
            </p:custDataLst>
          </p:nvPr>
        </p:nvSpPr>
        <p:spPr>
          <a:xfrm>
            <a:off x="5012669" y="3340659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叁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9" name="椭圆 39"/>
          <p:cNvSpPr/>
          <p:nvPr>
            <p:custDataLst>
              <p:tags r:id="rId6"/>
            </p:custDataLst>
          </p:nvPr>
        </p:nvSpPr>
        <p:spPr>
          <a:xfrm>
            <a:off x="5012669" y="4100754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charset="-122"/>
              </a:rPr>
              <a:t>肆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charset="-122"/>
            </a:endParaRPr>
          </a:p>
        </p:txBody>
      </p:sp>
      <p:sp>
        <p:nvSpPr>
          <p:cNvPr id="10" name="矩形 40"/>
          <p:cNvSpPr/>
          <p:nvPr>
            <p:custDataLst>
              <p:tags r:id="rId7"/>
            </p:custDataLst>
          </p:nvPr>
        </p:nvSpPr>
        <p:spPr>
          <a:xfrm>
            <a:off x="5765779" y="170648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</a:p>
        </p:txBody>
      </p:sp>
      <p:sp>
        <p:nvSpPr>
          <p:cNvPr id="11" name="矩形 41"/>
          <p:cNvSpPr/>
          <p:nvPr>
            <p:custDataLst>
              <p:tags r:id="rId8"/>
            </p:custDataLst>
          </p:nvPr>
        </p:nvSpPr>
        <p:spPr>
          <a:xfrm>
            <a:off x="5765779" y="250277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42"/>
          <p:cNvSpPr/>
          <p:nvPr>
            <p:custDataLst>
              <p:tags r:id="rId9"/>
            </p:custDataLst>
          </p:nvPr>
        </p:nvSpPr>
        <p:spPr>
          <a:xfrm>
            <a:off x="5765779" y="3295256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研读文本</a:t>
            </a:r>
            <a:endParaRPr lang="zh-CN" altLang="en-US" sz="3600" spc="300" noProof="1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3" name="矩形 43"/>
          <p:cNvSpPr/>
          <p:nvPr>
            <p:custDataLst>
              <p:tags r:id="rId10"/>
            </p:custDataLst>
          </p:nvPr>
        </p:nvSpPr>
        <p:spPr>
          <a:xfrm>
            <a:off x="5765779" y="4059161"/>
            <a:ext cx="2745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文言归纳</a:t>
            </a:r>
            <a:endParaRPr lang="zh-CN" altLang="en-US" sz="36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4" name="MH_Others_1"/>
          <p:cNvSpPr txBox="1"/>
          <p:nvPr>
            <p:custDataLst>
              <p:tags r:id="rId11"/>
            </p:custDataLst>
          </p:nvPr>
        </p:nvSpPr>
        <p:spPr>
          <a:xfrm>
            <a:off x="2870189" y="1744586"/>
            <a:ext cx="1015663" cy="2836653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66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5" name="MH_Others_2"/>
          <p:cNvSpPr txBox="1"/>
          <p:nvPr>
            <p:custDataLst>
              <p:tags r:id="rId12"/>
            </p:custDataLst>
          </p:nvPr>
        </p:nvSpPr>
        <p:spPr>
          <a:xfrm rot="5400000">
            <a:off x="2514681" y="3022689"/>
            <a:ext cx="2894698" cy="3384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zh-CN" sz="2200" spc="600" noProof="1">
                <a:solidFill>
                  <a:schemeClr val="tx1"/>
                </a:solidFill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1316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35038" y="914400"/>
            <a:ext cx="603726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⑴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百倍</a:t>
            </a: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⑵思厥先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祖父</a:t>
            </a: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⑶始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祸焉</a:t>
            </a: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⑷可谓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智力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孤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危</a:t>
            </a:r>
            <a:endParaRPr lang="en-US" altLang="zh-CN" sz="40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 ⑸而从六国破亡之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11637" y="873263"/>
            <a:ext cx="69437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那实际情况、它实际上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实际。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1637" y="1702766"/>
            <a:ext cx="69437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祖辈和父辈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指父亲的父亲。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11637" y="2327344"/>
            <a:ext cx="74469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招致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指速度快。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35038" y="3584931"/>
            <a:ext cx="1065259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智谋和力量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今为一个词，指人认识、理解客观事物并运用知识、经验等解决问题的能力。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35038" y="5433462"/>
            <a:ext cx="1076790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前例、旧事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今指真实的或虚构的有人物有情节的事情。</a:t>
            </a:r>
          </a:p>
        </p:txBody>
      </p:sp>
      <p:sp>
        <p:nvSpPr>
          <p:cNvPr id="9" name="文本占位符 1"/>
          <p:cNvSpPr txBox="1"/>
          <p:nvPr>
            <p:custDataLst>
              <p:tags r:id="rId7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古今异义</a:t>
            </a:r>
          </a:p>
        </p:txBody>
      </p:sp>
    </p:spTree>
    <p:extLst>
      <p:ext uri="{BB962C8B-B14F-4D97-AF65-F5344CB8AC3E}">
        <p14:creationId xmlns:p14="http://schemas.microsoft.com/office/powerpoint/2010/main" val="4184820828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0"/>
      <p:bldP spid="133126" grpId="0"/>
      <p:bldP spid="133127" grpId="0"/>
      <p:bldP spid="13312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6816" y="826363"/>
            <a:ext cx="7691833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①不能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而强弱胜负已判矣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40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不赂秦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⑤始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祸焉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牧连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惜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其用武而不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事秦之心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天下之奇才</a:t>
            </a:r>
            <a:b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⑨</a:t>
            </a:r>
            <a:r>
              <a:rPr lang="zh-CN" altLang="en-US" sz="40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削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75241" y="5709961"/>
            <a:ext cx="58953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日、月，名词作状语。</a:t>
            </a:r>
          </a:p>
        </p:txBody>
      </p:sp>
      <p:sp>
        <p:nvSpPr>
          <p:cNvPr id="13414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00400" y="2058875"/>
            <a:ext cx="899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名词“事”带宾语“秦”，用作动词：侍奉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78895" y="2658438"/>
            <a:ext cx="69105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义，用作动词，坚持正义。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84772" y="804861"/>
            <a:ext cx="7277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完，形容词用作动词，保全。</a:t>
            </a:r>
          </a:p>
        </p:txBody>
      </p:sp>
      <p:sp>
        <p:nvSpPr>
          <p:cNvPr id="134152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31951" y="3895878"/>
            <a:ext cx="75284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却，动词使动用法，使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退却；击退</a:t>
            </a:r>
          </a:p>
        </p:txBody>
      </p:sp>
      <p:sp>
        <p:nvSpPr>
          <p:cNvPr id="13415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56643" y="5112294"/>
            <a:ext cx="54754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名作动，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礼遇，礼待。</a:t>
            </a:r>
          </a:p>
        </p:txBody>
      </p:sp>
      <p:sp>
        <p:nvSpPr>
          <p:cNvPr id="13415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98234" y="4465963"/>
            <a:ext cx="65937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终，</a:t>
            </a: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形作动，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坚持到底</a:t>
            </a:r>
          </a:p>
        </p:txBody>
      </p:sp>
      <p:sp>
        <p:nvSpPr>
          <p:cNvPr id="13415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78895" y="3258001"/>
            <a:ext cx="6632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速，</a:t>
            </a: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作动词，招致</a:t>
            </a:r>
          </a:p>
        </p:txBody>
      </p:sp>
      <p:sp>
        <p:nvSpPr>
          <p:cNvPr id="134157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34174" y="1428059"/>
            <a:ext cx="51159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名作动，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作战，打仗</a:t>
            </a:r>
          </a:p>
        </p:txBody>
      </p:sp>
      <p:sp>
        <p:nvSpPr>
          <p:cNvPr id="13" name="文本占位符 1"/>
          <p:cNvSpPr txBox="1"/>
          <p:nvPr>
            <p:custDataLst>
              <p:tags r:id="rId11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词类活用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4169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/>
      <p:bldP spid="134149" grpId="0"/>
      <p:bldP spid="134150" grpId="0"/>
      <p:bldP spid="134151" grpId="0"/>
      <p:bldP spid="134152" grpId="0"/>
      <p:bldP spid="134154" grpId="0"/>
      <p:bldP spid="134155" grpId="0"/>
      <p:bldP spid="134156" grpId="0"/>
      <p:bldP spid="13415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9710" y="777082"/>
            <a:ext cx="7453312" cy="638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诸侯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之所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，与战败而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是故燕虽小国而后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以荆卿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邯郸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郡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秦人积威之所劫哉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国者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国破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</a:t>
            </a:r>
            <a:b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薪不尽，火不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使三国各爱其地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并力西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而秦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又至矣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斯用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之效也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以地事秦，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抱薪救火</a:t>
            </a:r>
            <a:b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良将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犹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</a:p>
        </p:txBody>
      </p:sp>
      <p:sp>
        <p:nvSpPr>
          <p:cNvPr id="63490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57800" y="1524001"/>
            <a:ext cx="472440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47236" y="706441"/>
            <a:ext cx="3054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丧失，丢失，动词</a:t>
            </a:r>
          </a:p>
        </p:txBody>
      </p:sp>
      <p:sp>
        <p:nvSpPr>
          <p:cNvPr id="1351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47236" y="1070775"/>
            <a:ext cx="233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灭亡，动词。</a:t>
            </a:r>
          </a:p>
        </p:txBody>
      </p:sp>
      <p:sp>
        <p:nvSpPr>
          <p:cNvPr id="13517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25854" y="1561319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作为，动词</a:t>
            </a:r>
          </a:p>
        </p:txBody>
      </p:sp>
      <p:sp>
        <p:nvSpPr>
          <p:cNvPr id="13517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47236" y="1942895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成为，动词</a:t>
            </a:r>
          </a:p>
        </p:txBody>
      </p:sp>
      <p:sp>
        <p:nvSpPr>
          <p:cNvPr id="135176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47236" y="2317753"/>
            <a:ext cx="220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被，介词</a:t>
            </a:r>
          </a:p>
        </p:txBody>
      </p:sp>
      <p:sp>
        <p:nvSpPr>
          <p:cNvPr id="135177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47236" y="2711453"/>
            <a:ext cx="266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治理，动词</a:t>
            </a:r>
          </a:p>
        </p:txBody>
      </p:sp>
      <p:sp>
        <p:nvSpPr>
          <p:cNvPr id="135178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47236" y="3205166"/>
            <a:ext cx="2378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灭亡，动词</a:t>
            </a:r>
          </a:p>
        </p:txBody>
      </p:sp>
      <p:sp>
        <p:nvSpPr>
          <p:cNvPr id="13517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47236" y="3579816"/>
            <a:ext cx="3140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熄灭，动词</a:t>
            </a:r>
          </a:p>
        </p:txBody>
      </p:sp>
      <p:sp>
        <p:nvSpPr>
          <p:cNvPr id="135180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47236" y="4049716"/>
            <a:ext cx="3292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如果，连词</a:t>
            </a:r>
          </a:p>
        </p:txBody>
      </p:sp>
      <p:sp>
        <p:nvSpPr>
          <p:cNvPr id="135181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47236" y="4443416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朝着，动词</a:t>
            </a:r>
          </a:p>
        </p:txBody>
      </p:sp>
      <p:sp>
        <p:nvSpPr>
          <p:cNvPr id="63501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47236" y="408861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8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4" name="Text Box 1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47236" y="4967291"/>
            <a:ext cx="350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名词，军队</a:t>
            </a:r>
          </a:p>
        </p:txBody>
      </p:sp>
      <p:sp>
        <p:nvSpPr>
          <p:cNvPr id="135185" name="Text Box 1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347236" y="5327653"/>
            <a:ext cx="3886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名词，军事、战争</a:t>
            </a:r>
          </a:p>
        </p:txBody>
      </p:sp>
      <p:sp>
        <p:nvSpPr>
          <p:cNvPr id="135186" name="Text Box 18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347236" y="5778503"/>
            <a:ext cx="2149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动词，好象</a:t>
            </a:r>
          </a:p>
        </p:txBody>
      </p:sp>
      <p:sp>
        <p:nvSpPr>
          <p:cNvPr id="135187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347236" y="6157916"/>
            <a:ext cx="2149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副词，还</a:t>
            </a:r>
          </a:p>
        </p:txBody>
      </p:sp>
      <p:sp>
        <p:nvSpPr>
          <p:cNvPr id="20" name="Text Box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555244" y="2785637"/>
            <a:ext cx="36159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无”通“毋”，读 ｗ</a:t>
            </a:r>
            <a:r>
              <a:rPr lang="en-US" alt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ù  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不，不要。</a:t>
            </a:r>
          </a:p>
        </p:txBody>
      </p:sp>
      <p:sp>
        <p:nvSpPr>
          <p:cNvPr id="21" name="文本占位符 1"/>
          <p:cNvSpPr txBox="1"/>
          <p:nvPr>
            <p:custDataLst>
              <p:tags r:id="rId19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一词多义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3668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5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5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5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5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5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5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build="p"/>
      <p:bldP spid="135173" grpId="0" build="p"/>
      <p:bldP spid="135174" grpId="0" build="p"/>
      <p:bldP spid="135175" grpId="0" build="p"/>
      <p:bldP spid="135176" grpId="0" build="p"/>
      <p:bldP spid="135177" grpId="0" build="p"/>
      <p:bldP spid="135178" grpId="0" build="p"/>
      <p:bldP spid="135179" grpId="0" build="p"/>
      <p:bldP spid="135180" grpId="0" build="p"/>
      <p:bldP spid="135181" grpId="0" build="p"/>
      <p:bldP spid="135184" grpId="0" build="p"/>
      <p:bldP spid="135185" grpId="0" build="p"/>
      <p:bldP spid="135186" grpId="0" build="p"/>
      <p:bldP spid="135187" grpId="0" build="p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92842" y="780842"/>
            <a:ext cx="11430000" cy="4351338"/>
          </a:xfrm>
        </p:spPr>
        <p:txBody>
          <a:bodyPr>
            <a:noAutofit/>
          </a:bodyPr>
          <a:lstStyle/>
          <a:p>
            <a:pPr marL="0" indent="7200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北宋建国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后，鉴于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唐末藩镇割据和五代军人乱政，实行中央专制集权制度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军权、财权、人权均归中央，将帅不得专兵，甚至外出作战也必须按皇帝颁发的阵图行事；将官经常轮换，</a:t>
            </a:r>
            <a:r>
              <a:rPr lang="zh-CN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将不识兵，兵不识将，军队没有</a:t>
            </a:r>
            <a:r>
              <a:rPr lang="zh-CN" altLang="zh-CN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凝聚力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这样的措施虽然杜绝了军阀拥兵作乱的现象，但是也造成了军事上的衰颓。自宋朝开国</a:t>
            </a:r>
            <a:r>
              <a:rPr lang="zh-CN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宗治平年间（一百年间）</a:t>
            </a:r>
            <a:r>
              <a:rPr lang="zh-CN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宋军</a:t>
            </a:r>
            <a:r>
              <a:rPr lang="zh-CN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契丹、</a:t>
            </a:r>
            <a:r>
              <a:rPr lang="zh-CN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辽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军、西夏军大小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余战，败多胜少</a:t>
            </a:r>
            <a:r>
              <a:rPr lang="zh-CN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军事上的软弱无能导致了外交上的妥协投降</a:t>
            </a:r>
            <a:r>
              <a:rPr lang="zh-CN" altLang="zh-CN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只能靠割地赔款以求和平</a:t>
            </a:r>
            <a:r>
              <a:rPr lang="zh-CN" altLang="zh-CN" sz="3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到苏洵所处的时代，北宋每年要向契丹纳银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万两，绢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万匹；向西夏纳银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万两，绢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万匹，茶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万斤。这样“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陪邻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”的结果，助长了契丹、西夏的气焰，加重了人民负担，极大地损伤了国力，带来了无穷的祸患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。苏洵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正是针对这样的现实撰写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六国论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"/>
          <p:cNvSpPr txBox="1"/>
          <p:nvPr>
            <p:custDataLst>
              <p:tags r:id="rId2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创作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背景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0340000">
            <a:off x="8595850" y="5444105"/>
            <a:ext cx="2530475" cy="707886"/>
          </a:xfrm>
          <a:prstGeom prst="rect">
            <a:avLst/>
          </a:prstGeom>
          <a:noFill/>
          <a:ln w="50800">
            <a:solidFill>
              <a:srgbClr val="FF0000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借古讽今</a:t>
            </a:r>
          </a:p>
        </p:txBody>
      </p:sp>
    </p:spTree>
    <p:extLst>
      <p:ext uri="{BB962C8B-B14F-4D97-AF65-F5344CB8AC3E}">
        <p14:creationId xmlns:p14="http://schemas.microsoft.com/office/powerpoint/2010/main" val="4127005915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715967"/>
            <a:ext cx="7772400" cy="584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marL="342900" indent="2159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未易量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燕赵之君，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有远略</a:t>
            </a:r>
          </a:p>
          <a:p>
            <a:pPr marL="342900" indent="-2159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速祸焉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继五国迁灭</a:t>
            </a:r>
          </a:p>
          <a:p>
            <a:pPr marL="342900" indent="-2159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惜其用武而不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曰“弊在赂秦也”</a:t>
            </a:r>
          </a:p>
          <a:p>
            <a:pPr marL="342900" indent="-2159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从六国破亡之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强弱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负已判矣</a:t>
            </a:r>
          </a:p>
          <a:p>
            <a:pPr marL="342900" indent="-2159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而犹有可以不赂而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之之势</a:t>
            </a:r>
            <a:endParaRPr lang="en-US" altLang="zh-CN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以地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秦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而从六国破亡之故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zh-CN" altLang="en-US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3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19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06389" y="715967"/>
            <a:ext cx="548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有人，有的人，无定代词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06388" y="1219131"/>
            <a:ext cx="54856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也许，或许，连词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06389" y="1722295"/>
            <a:ext cx="548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起初，副词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06388" y="2149259"/>
            <a:ext cx="54856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才，副词</a:t>
            </a:r>
          </a:p>
        </p:txBody>
      </p:sp>
      <p:sp>
        <p:nvSpPr>
          <p:cNvPr id="13620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06388" y="2690523"/>
            <a:ext cx="47806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终于，副词</a:t>
            </a:r>
          </a:p>
        </p:txBody>
      </p:sp>
      <p:sp>
        <p:nvSpPr>
          <p:cNvPr id="136202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06388" y="3174637"/>
            <a:ext cx="54856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用到底，坚持到底，动词</a:t>
            </a:r>
          </a:p>
        </p:txBody>
      </p:sp>
      <p:sp>
        <p:nvSpPr>
          <p:cNvPr id="136203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06388" y="3677801"/>
            <a:ext cx="43608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所以，因此，连词</a:t>
            </a:r>
          </a:p>
        </p:txBody>
      </p:sp>
      <p:sp>
        <p:nvSpPr>
          <p:cNvPr id="136204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06388" y="4142865"/>
            <a:ext cx="2971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旧，形容词</a:t>
            </a:r>
          </a:p>
        </p:txBody>
      </p:sp>
      <p:sp>
        <p:nvSpPr>
          <p:cNvPr id="136205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06388" y="4722229"/>
            <a:ext cx="4114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胜利，名词</a:t>
            </a:r>
          </a:p>
        </p:txBody>
      </p:sp>
      <p:sp>
        <p:nvSpPr>
          <p:cNvPr id="136206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06388" y="5168243"/>
            <a:ext cx="3352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战胜，动词</a:t>
            </a: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06388" y="5728557"/>
            <a:ext cx="3048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侍奉，动词</a:t>
            </a:r>
          </a:p>
        </p:txBody>
      </p:sp>
      <p:sp>
        <p:nvSpPr>
          <p:cNvPr id="14" name="Text 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06388" y="6136466"/>
            <a:ext cx="3352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事情，名词</a:t>
            </a:r>
          </a:p>
        </p:txBody>
      </p:sp>
      <p:sp>
        <p:nvSpPr>
          <p:cNvPr id="15" name="文本占位符 1"/>
          <p:cNvSpPr txBox="1"/>
          <p:nvPr>
            <p:custDataLst>
              <p:tags r:id="rId14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一词多义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234896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  <p:bldP spid="136199" grpId="0"/>
      <p:bldP spid="136200" grpId="0"/>
      <p:bldP spid="136201" grpId="0"/>
      <p:bldP spid="136202" grpId="0"/>
      <p:bldP spid="136203" grpId="0"/>
      <p:bldP spid="136204" grpId="0"/>
      <p:bldP spid="136205" grpId="0"/>
      <p:bldP spid="136206" grpId="0"/>
      <p:bldP spid="13" grpId="0"/>
      <p:bldP spid="1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4900" y="1028700"/>
            <a:ext cx="77724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较秦之所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</a:p>
          <a:p>
            <a:pPr marL="342900" indent="-21590">
              <a:spcBef>
                <a:spcPct val="20000"/>
              </a:spcBef>
              <a:defRPr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此言</a:t>
            </a: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  <a:p>
            <a:pPr marL="342900" indent="-21590">
              <a:spcBef>
                <a:spcPct val="20000"/>
              </a:spcBef>
              <a:defRPr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诚不</a:t>
            </a: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秦之</a:t>
            </a: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无厌 </a:t>
            </a:r>
          </a:p>
          <a:p>
            <a:pPr marL="342900" indent="-21590">
              <a:spcBef>
                <a:spcPct val="20000"/>
              </a:spcBef>
              <a:defRPr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则秦之所大</a:t>
            </a: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zh-CN" sz="3200" b="1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霜露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1590">
              <a:spcBef>
                <a:spcPct val="20000"/>
              </a:spcBef>
              <a:defRPr/>
            </a:pP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秦之欲无</a:t>
            </a:r>
            <a:r>
              <a:rPr lang="zh-CN" altLang="en-US" sz="3200" b="1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21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52950" y="1034367"/>
            <a:ext cx="3886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得到，获得，动词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52950" y="1604224"/>
            <a:ext cx="434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适宜，得当，形容词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52950" y="2174081"/>
            <a:ext cx="4724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能，能够，动词</a:t>
            </a:r>
          </a:p>
        </p:txBody>
      </p:sp>
      <p:sp>
        <p:nvSpPr>
          <p:cNvPr id="13722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8100" y="4207570"/>
            <a:ext cx="83439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暴”同“曝”。读</a:t>
            </a:r>
            <a:r>
              <a:rPr lang="en-US" altLang="zh-CN" sz="3200" b="1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pù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，晒，引申为“暴露，显露”，动词，意为“冒着”</a:t>
            </a:r>
          </a:p>
        </p:txBody>
      </p:sp>
      <p:sp>
        <p:nvSpPr>
          <p:cNvPr id="13722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9710" y="5761254"/>
            <a:ext cx="5257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凶暴，凶恶残酷的，形容词</a:t>
            </a:r>
          </a:p>
        </p:txBody>
      </p:sp>
      <p:sp>
        <p:nvSpPr>
          <p:cNvPr id="10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52950" y="2819191"/>
            <a:ext cx="4495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想要的，追求，动词</a:t>
            </a:r>
          </a:p>
        </p:txBody>
      </p:sp>
      <p:sp>
        <p:nvSpPr>
          <p:cNvPr id="11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52950" y="3361102"/>
            <a:ext cx="3886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欲望，名词</a:t>
            </a:r>
          </a:p>
        </p:txBody>
      </p:sp>
      <p:sp>
        <p:nvSpPr>
          <p:cNvPr id="12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14800" y="5130149"/>
            <a:ext cx="6038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厌”同“餍”。读</a:t>
            </a:r>
            <a:r>
              <a:rPr lang="en-US" altLang="zh-CN" sz="32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，满足。</a:t>
            </a:r>
          </a:p>
        </p:txBody>
      </p:sp>
      <p:sp>
        <p:nvSpPr>
          <p:cNvPr id="13" name="文本占位符 1"/>
          <p:cNvSpPr txBox="1"/>
          <p:nvPr>
            <p:custDataLst>
              <p:tags r:id="rId10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一词多义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021120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0"/>
      <p:bldP spid="137221" grpId="0"/>
      <p:bldP spid="137224" grpId="0"/>
      <p:bldP spid="137225" grpId="0"/>
      <p:bldP spid="10" grpId="0"/>
      <p:bldP spid="11" grpId="0"/>
      <p:bldP spid="1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9710" y="1231900"/>
            <a:ext cx="77724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国破灭，非兵不利，战不善</a:t>
            </a: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赂秦而力亏，破灭之道也</a:t>
            </a: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有如此之势，而为秦人积威之所劫</a:t>
            </a: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洎牧以谗诛</a:t>
            </a: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赵尝五战于秦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至丹以荆卿为计</a:t>
            </a:r>
          </a:p>
          <a:p>
            <a:pPr>
              <a:spcBef>
                <a:spcPts val="180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举以予人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91283" y="2653410"/>
            <a:ext cx="1996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被动句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91283" y="3367340"/>
            <a:ext cx="4491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被动句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891283" y="4081270"/>
            <a:ext cx="61136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介词结构后置</a:t>
            </a:r>
          </a:p>
        </p:txBody>
      </p:sp>
      <p:sp>
        <p:nvSpPr>
          <p:cNvPr id="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91283" y="4795200"/>
            <a:ext cx="6737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省略句，省略动宾词组</a:t>
            </a:r>
          </a:p>
        </p:txBody>
      </p:sp>
      <p:sp>
        <p:nvSpPr>
          <p:cNvPr id="8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91283" y="5509130"/>
            <a:ext cx="62384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省略句，省略宾语</a:t>
            </a:r>
          </a:p>
        </p:txBody>
      </p:sp>
      <p:sp>
        <p:nvSpPr>
          <p:cNvPr id="9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91283" y="1225550"/>
            <a:ext cx="18871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</a:p>
        </p:txBody>
      </p:sp>
      <p:sp>
        <p:nvSpPr>
          <p:cNvPr id="10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91283" y="1939480"/>
            <a:ext cx="3867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</a:p>
        </p:txBody>
      </p:sp>
      <p:sp>
        <p:nvSpPr>
          <p:cNvPr id="11" name="文本占位符 1"/>
          <p:cNvSpPr txBox="1"/>
          <p:nvPr>
            <p:custDataLst>
              <p:tags r:id="rId9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特殊句式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07413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7" grpId="0"/>
      <p:bldP spid="6" grpId="0"/>
      <p:bldP spid="8" grpId="0"/>
      <p:bldP spid="9" grpId="0"/>
      <p:bldP spid="1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/>
          <a:srcRect l="25025" r="19766" b="6295"/>
          <a:stretch>
            <a:fillRect/>
          </a:stretch>
        </p:blipFill>
        <p:spPr>
          <a:xfrm>
            <a:off x="-45720" y="2897505"/>
            <a:ext cx="4587240" cy="3975735"/>
          </a:xfrm>
          <a:prstGeom prst="rect">
            <a:avLst/>
          </a:prstGeom>
        </p:spPr>
      </p:pic>
      <p:pic>
        <p:nvPicPr>
          <p:cNvPr id="7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clrChange>
              <a:clrFrom>
                <a:srgbClr val="282828">
                  <a:alpha val="16078"/>
                </a:srgbClr>
              </a:clrFrom>
              <a:clrTo>
                <a:srgbClr val="28282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48357"/>
          <a:stretch>
            <a:fillRect/>
          </a:stretch>
        </p:blipFill>
        <p:spPr>
          <a:xfrm>
            <a:off x="4138312" y="3023235"/>
            <a:ext cx="6179185" cy="2495570"/>
          </a:xfrm>
          <a:prstGeom prst="rect">
            <a:avLst/>
          </a:prstGeom>
        </p:spPr>
      </p:pic>
      <p:sp>
        <p:nvSpPr>
          <p:cNvPr id="8" name="文本框 5"/>
          <p:cNvSpPr txBox="1"/>
          <p:nvPr>
            <p:custDataLst>
              <p:tags r:id="rId3"/>
            </p:custDataLst>
          </p:nvPr>
        </p:nvSpPr>
        <p:spPr>
          <a:xfrm>
            <a:off x="4461322" y="1241405"/>
            <a:ext cx="5428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六国论</a:t>
            </a:r>
            <a:endParaRPr lang="zh-CN" altLang="en-US" sz="8800" b="1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7"/>
          <p:cNvSpPr/>
          <p:nvPr>
            <p:custDataLst>
              <p:tags r:id="rId4"/>
            </p:custDataLst>
          </p:nvPr>
        </p:nvSpPr>
        <p:spPr>
          <a:xfrm>
            <a:off x="3973212" y="2799715"/>
            <a:ext cx="6372225" cy="461665"/>
          </a:xfrm>
          <a:prstGeom prst="rect">
            <a:avLst/>
          </a:prstGeom>
          <a:ln w="12700">
            <a:solidFill>
              <a:srgbClr val="6E6159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部编版必修下册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第八单元第</a:t>
            </a: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16</a:t>
            </a:r>
            <a:r>
              <a:rPr lang="zh-CN" altLang="en-US" sz="2400" smtClea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课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3986547" y="2632710"/>
            <a:ext cx="3035300" cy="0"/>
          </a:xfrm>
          <a:prstGeom prst="line">
            <a:avLst/>
          </a:prstGeom>
          <a:solidFill>
            <a:schemeClr val="bg1">
              <a:lumMod val="50000"/>
            </a:schemeClr>
          </a:solidFill>
          <a:ln w="38100">
            <a:solidFill>
              <a:srgbClr val="6E61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7124717" y="2581910"/>
            <a:ext cx="101600" cy="1016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7303787" y="2632710"/>
            <a:ext cx="3035300" cy="0"/>
          </a:xfrm>
          <a:prstGeom prst="line">
            <a:avLst/>
          </a:prstGeom>
          <a:solidFill>
            <a:schemeClr val="bg1">
              <a:lumMod val="50000"/>
            </a:schemeClr>
          </a:solidFill>
          <a:ln w="38100">
            <a:solidFill>
              <a:srgbClr val="6E61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"/>
          <p:cNvSpPr txBox="1"/>
          <p:nvPr>
            <p:custDataLst>
              <p:tags r:id="rId8"/>
            </p:custDataLst>
          </p:nvPr>
        </p:nvSpPr>
        <p:spPr>
          <a:xfrm>
            <a:off x="734964" y="224634"/>
            <a:ext cx="3300112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倾听理性的声音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矩形"/>
          <p:cNvSpPr/>
          <p:nvPr>
            <p:custDataLst>
              <p:tags r:id="rId9"/>
            </p:custDataLst>
          </p:nvPr>
        </p:nvSpPr>
        <p:spPr>
          <a:xfrm>
            <a:off x="0" y="0"/>
            <a:ext cx="12310110" cy="7011035"/>
          </a:xfrm>
          <a:prstGeom prst="rect">
            <a:avLst/>
          </a:prstGeom>
          <a:solidFill>
            <a:srgbClr val="000000">
              <a:alpha val="84000"/>
            </a:srgbClr>
          </a:solidFill>
          <a:ln w="12700" cap="flat" cmpd="sng">
            <a:noFill/>
            <a:prstDash val="solid"/>
            <a:round/>
          </a:ln>
        </p:spPr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20" name="直接连接符 19"/>
            <p:cNvCxnSpPr/>
            <p:nvPr>
              <p:custDataLst>
                <p:tags r:id="rId13"/>
              </p:custDataLst>
            </p:nvPr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直角三角形 20"/>
            <p:cNvSpPr/>
            <p:nvPr>
              <p:custDataLst>
                <p:tags r:id="rId14"/>
              </p:custDataLst>
            </p:nvPr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3" name="New picture"/>
          <p:cNvPicPr/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163300" y="116840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0931392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193" y="1230830"/>
            <a:ext cx="5558105" cy="508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矩形 389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8298" y="884905"/>
            <a:ext cx="6351638" cy="578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北宋中叶以来，我国境内东北的契丹和西北的西夏奴隶主贵族的势力逐渐强大，成为北宋王朝的严重威胁。1004年，辽(契丹)大举攻宋，直通黄河北岸的澶州城下，威胁宋都。宰相寇准力主抗辽，宋军在澶州城下打了胜仗，但北宋最高统治者面对于已有利的形势却屈辱求和，与之订立“澶渊之盟”,每年向辽纳白银十万两、丝绢二十万匹1042年，宋又在辽要挟割十县土地的情况下，应允每年增纳白银十万两、绢十万匹。</a:t>
            </a:r>
          </a:p>
        </p:txBody>
      </p:sp>
      <p:sp>
        <p:nvSpPr>
          <p:cNvPr id="8" name="文本占位符 1"/>
          <p:cNvSpPr txBox="1"/>
          <p:nvPr>
            <p:custDataLst>
              <p:tags r:id="rId3"/>
            </p:custDataLst>
          </p:nvPr>
        </p:nvSpPr>
        <p:spPr>
          <a:xfrm>
            <a:off x="749710" y="224634"/>
            <a:ext cx="1963991" cy="409575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  <a:defRPr/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檀渊之盟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2278639"/>
      </p:ext>
    </p:extLst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25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9"/>
  <p:tag name="ID" val="553512"/>
  <p:tag name="MH" val="20160830110146"/>
  <p:tag name="MH_LIBRARY" val="CONTENTS"/>
  <p:tag name="MH_TYPE" val="OTHERS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0"/>
  <p:tag name="ID" val="553512"/>
  <p:tag name="MH" val="20160830110146"/>
  <p:tag name="MH_LIBRARY" val="CONTENTS"/>
  <p:tag name="MH_TYPE" val="OTHERS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7"/>
  <p:tag name="ID" val="553512"/>
  <p:tag name="MH" val="20160830110146"/>
  <p:tag name="MH_LIBRARY" val="CONTENTS"/>
  <p:tag name="MH_TYPE" val="OTHERS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8"/>
  <p:tag name="ID" val="553512"/>
  <p:tag name="MH" val="20160830110146"/>
  <p:tag name="MH_LIBRARY" val="CONTENTS"/>
  <p:tag name="MH_TYPE" val="OTHERS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8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3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4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5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3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8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9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4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5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9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4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5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6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7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8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9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7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8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9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3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6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6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4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7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7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8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8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2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3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4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6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9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8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3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4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6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7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3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4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6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7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8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3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6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7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8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9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3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2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3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4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6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7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8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4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2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3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5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3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9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6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3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4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6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7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8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9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2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7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9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3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4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5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4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5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9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7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8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9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2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3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4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6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8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9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2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3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4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5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6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2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8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9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4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5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6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7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2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2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3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4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5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6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7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8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3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2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3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4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5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6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7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8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9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4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3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4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5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6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7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8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9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0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5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3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4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5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6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7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8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9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6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3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4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5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6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7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8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9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7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3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4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5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6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8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9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8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3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4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5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6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8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3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8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3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8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9"/>
  <p:tag name="ID" val="553512"/>
  <p:tag name="MH" val="20160830110146"/>
  <p:tag name="MH_LIBRARY" val="CONTENTS"/>
  <p:tag name="MH_TYPE" val="OTHERS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0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3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4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5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6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7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8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0"/>
  <p:tag name="ID" val="553512"/>
  <p:tag name="MH" val="20160830110146"/>
  <p:tag name="MH_LIBRARY" val="CONTENTS"/>
  <p:tag name="MH_TYPE" val="OTHERS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4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5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6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7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9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2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4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2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6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7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9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2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2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3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3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6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7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9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0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3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4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5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574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4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5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6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7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8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9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7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574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5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5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6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7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8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9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4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9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2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7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  <p:tag name="ID" val="553512"/>
  <p:tag name="MH" val="20160830110146"/>
  <p:tag name="MH_LIBRARY" val="CONTENTS"/>
  <p:tag name="MH_TYPE" val="OTHERS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  <p:tag name="ID" val="553512"/>
  <p:tag name="MH" val="20160830110146"/>
  <p:tag name="MH_LIBRARY" val="CONTENTS"/>
  <p:tag name="MH_TYPE" val="OTHERS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8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2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3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9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7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9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5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8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9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0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2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3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8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2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4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9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4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5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6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7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5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0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2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3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4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5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6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7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8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6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2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3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4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5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6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7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8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9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7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3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0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6370</Words>
  <Application>Microsoft Office PowerPoint</Application>
  <PresentationFormat>自定义</PresentationFormat>
  <Paragraphs>678</Paragraphs>
  <Slides>73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4" baseType="lpstr">
      <vt:lpstr>Office 主题​​</vt:lpstr>
      <vt:lpstr>PowerPoint 演示文稿</vt:lpstr>
      <vt:lpstr>PowerPoint 演示文稿</vt:lpstr>
      <vt:lpstr>PowerPoint 演示文稿</vt:lpstr>
      <vt:lpstr>作者简介：苏洵（1009-1066）</vt:lpstr>
      <vt:lpstr>作者简介：苏洵（1009-1066）</vt:lpstr>
      <vt:lpstr>作者简介：苏洵（1009-1066）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在中国文学史上，许多好文章都与述（评）历史有关。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1、用一句话概括第2段的中心意思？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1、第3段中哪一句能概括齐国灭亡的原因？</vt:lpstr>
      <vt:lpstr>3、请找出第一段中与本段意思吻合的一句话？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2021-04-25T14:33:38Z</cp:lastPrinted>
  <dcterms:created xsi:type="dcterms:W3CDTF">2021-04-25T14:33:38Z</dcterms:created>
  <dcterms:modified xsi:type="dcterms:W3CDTF">2021-05-05T08:30:14Z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