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heme/theme2.xml" ContentType="application/vnd.openxmlformats-officedocument.them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2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3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99" r:id="rId3"/>
    <p:sldId id="392" r:id="rId4"/>
    <p:sldId id="434" r:id="rId5"/>
    <p:sldId id="476" r:id="rId6"/>
    <p:sldId id="435" r:id="rId7"/>
    <p:sldId id="424" r:id="rId8"/>
    <p:sldId id="549" r:id="rId9"/>
    <p:sldId id="482" r:id="rId10"/>
    <p:sldId id="551" r:id="rId11"/>
    <p:sldId id="550" r:id="rId12"/>
    <p:sldId id="552" r:id="rId13"/>
    <p:sldId id="521" r:id="rId14"/>
    <p:sldId id="553" r:id="rId15"/>
    <p:sldId id="554" r:id="rId16"/>
    <p:sldId id="555" r:id="rId17"/>
    <p:sldId id="556" r:id="rId18"/>
    <p:sldId id="557" r:id="rId19"/>
    <p:sldId id="558" r:id="rId20"/>
    <p:sldId id="559" r:id="rId21"/>
    <p:sldId id="456" r:id="rId22"/>
    <p:sldId id="39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heme" Target="../theme/theme2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5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4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68.xml"/><Relationship Id="rId7" Type="http://schemas.openxmlformats.org/officeDocument/2006/relationships/image" Target="../media/image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74.xml"/><Relationship Id="rId7" Type="http://schemas.openxmlformats.org/officeDocument/2006/relationships/image" Target="../media/image3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包含 掌握, 网球&#10;&#10;已生成高可信度的说明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911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B32D8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8788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图片包含 掌握, 网球&#10;&#10;已生成高可信度的说明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006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C60D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3076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23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image" Target="../media/image17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7" Type="http://schemas.openxmlformats.org/officeDocument/2006/relationships/image" Target="../media/image8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3107690" y="1164590"/>
            <a:ext cx="59766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声 声 慢</a:t>
            </a:r>
            <a:r>
              <a:rPr lang="zh-CN" altLang="en-US" sz="8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92748" y="865823"/>
            <a:ext cx="1255395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自读指导</a:t>
            </a:r>
            <a:r>
              <a:rPr lang="zh-CN" altLang="en-US" sz="1600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11930" y="2486660"/>
            <a:ext cx="4702175" cy="40246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13740" y="2247900"/>
            <a:ext cx="10895330" cy="77914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《声声慢》被称为千古第一悲情之词，写愁写悲写得最深，现在我们来看一看作者是如何来表现“愁”的？ 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630420" y="810260"/>
            <a:ext cx="30619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 品鉴诗歌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58285" y="3729990"/>
            <a:ext cx="4074795" cy="25412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66115" y="1273175"/>
            <a:ext cx="10895330" cy="77914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★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</a:t>
            </a:r>
            <a:r>
              <a:rPr 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寻寻觅觅，冷冷清清，凄凄惨惨戚戚</a:t>
            </a:r>
            <a:r>
              <a:rPr 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6115" y="2233295"/>
            <a:ext cx="1103439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▲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寻寻觅觅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描绘了作者经过许多突发事件的刺激之后，所产生的一种因精神恍惚、惹有所失而到处寻觅的状态；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冷冷清清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描写了作者寄身异地、无人为伴的孤独处境；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“凄凄惨惨戚戚”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总结了作者命运的凄惨和心情的悲痛。这十四字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运用叠词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形式上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增强节奏感、音乐美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、音韵美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感情上层层递进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；内容上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奠定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哀婉、凄凉、愁苦的感情基调，使全词顿挫凄绝，如泣如咽。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3720" y="962025"/>
            <a:ext cx="11146155" cy="138366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★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找出直接抒发愁情的句子？ 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65480" y="1833245"/>
            <a:ext cx="1103439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▲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直接抒情的句子：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寻寻觅觅，冷冷清清，凄凄惨惨戚戚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“雁过也，正伤心”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“这次第，怎一个愁字了得”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9703" name="图片 2970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28135" y="3152775"/>
            <a:ext cx="3936365" cy="303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3720" y="962025"/>
            <a:ext cx="11257915" cy="138366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★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除了直接抒情，作者还借助哪些意象来间接抒发愁情？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63980" y="2607945"/>
            <a:ext cx="506539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▲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间接抒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情的意象：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酒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风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雁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黄花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梧桐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细雨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0315" y="2470785"/>
            <a:ext cx="2572385" cy="3386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酒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224405" y="1513840"/>
            <a:ext cx="63411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三杯两盏</a:t>
            </a:r>
            <a:r>
              <a:rPr kumimoji="1"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淡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酒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，怎敌他晚来风急。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此处说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淡酒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，并非酒淡，愁情太重，酒力压不住心愁，自然也就觉得酒味淡，这是一种主观感受。用“淡酒”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反衬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愁浓，一个“淡”字表明了作者晚年是何等凄凉惨淡。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“艰难苦恨繁霜鬓，潦倒新停浊酒杯”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（杜甫《登高》）。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酒是“愁”的象征</a:t>
            </a:r>
          </a:p>
        </p:txBody>
      </p:sp>
      <p:pic>
        <p:nvPicPr>
          <p:cNvPr id="18433" name="图片 92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09075" y="1844675"/>
            <a:ext cx="2506345" cy="394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75785" y="719455"/>
            <a:ext cx="3439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★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愁之意象解读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风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224405" y="1151255"/>
            <a:ext cx="570103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三杯两盏淡酒，怎敌他晚来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风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急。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此处的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，是秋风、是晚风、是冷风。几杯淡酒哪能抵挡得住冷风的侵袭？更不能消除心中的忧愁。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“风急天高猿啸哀，渚清沙百鸟飞回。万里悲秋常作客，百年多病独登台。”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（杜甫《登高》）。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秋风渲染愁情</a:t>
            </a:r>
          </a:p>
        </p:txBody>
      </p:sp>
      <p:pic>
        <p:nvPicPr>
          <p:cNvPr id="17409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19490" y="2117725"/>
            <a:ext cx="2872105" cy="3667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雁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224405" y="1151255"/>
            <a:ext cx="625348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雁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过也，正伤心，却是旧时相识。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kumimoji="1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孤雁的一声悲鸣，那种哀怨的声音直划破天际，也再次划破了词人未愈的伤口，头白鸳鸯失伴飞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。胡思乱想之下，泪光迷蒙之中，蓦然觉得那只孤雁正是以前为自己传递情书的那一只。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“无可奈何花落去，似曾相识雁归来”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（晏殊《浣溪沙》）。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过雁象征离愁</a:t>
            </a:r>
          </a:p>
        </p:txBody>
      </p:sp>
      <p:pic>
        <p:nvPicPr>
          <p:cNvPr id="26626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77885" y="2456815"/>
            <a:ext cx="3298825" cy="305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黄花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93365" y="987425"/>
            <a:ext cx="53911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满地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黄花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堆积。憔悴损，</a:t>
            </a:r>
          </a:p>
          <a:p>
            <a:pPr algn="ctr"/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如今有谁堪摘。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kumimoji="1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看见那些菊花，才发觉花儿也已憔悴不堪，</a:t>
            </a: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再也无人摘取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。这是明写花，而暗喻岁月流逝，人已衰老，憔悴！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“莫道不消魂，帘卷西风，人比黄花瘦”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（李清照《醉花阴》）。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黄花比喻女子憔悴的容颜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15960" y="2427605"/>
            <a:ext cx="3549650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梧桐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095625" y="1151255"/>
            <a:ext cx="553974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梧桐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更兼细雨，到黄昏点点滴滴。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秋风吹落叶，秋雨滴梧桐。秋雨打在梧桐上，更感觉寒气逼人，肃杀无情。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“梧桐树，三更雨，不道离情正苦；一叶叶，一声声，空阶滴到天明”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（温庭筠《更漏子》）。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梧桐一叶知秋，牵愁惹恨，营造了一个极为悲凉凄惨的意境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35365" y="2741930"/>
            <a:ext cx="3340100" cy="2227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99465" y="292163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细雨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095625" y="1151255"/>
            <a:ext cx="539242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梧桐更兼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细雨</a:t>
            </a:r>
            <a:r>
              <a:rPr kumimoji="1" lang="zh-CN" alt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，到黄昏点点滴滴。</a:t>
            </a:r>
          </a:p>
          <a:p>
            <a:pPr algn="ctr"/>
            <a:endParaRPr kumimoji="1" lang="zh-CN" altLang="en-US" sz="2800" b="1">
              <a:solidFill>
                <a:srgbClr val="0E1C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好不容易等到了黄昏，却又下起雨来。点点滴滴，淅淅沥沥的，无边丝雨细如愁，下得人心更烦了。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又如：</a:t>
            </a:r>
            <a:r>
              <a:rPr kumimoji="1"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“清明时节雨纷纷，路上行人欲断魂”</a:t>
            </a:r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（杜牧《清明》）。</a:t>
            </a:r>
          </a:p>
          <a:p>
            <a:pPr algn="l"/>
            <a:r>
              <a:rPr kumimoji="1"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结论：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雨是哀伤﹑愁丝的象征</a:t>
            </a:r>
          </a:p>
        </p:txBody>
      </p:sp>
      <p:pic>
        <p:nvPicPr>
          <p:cNvPr id="12291" name="图片 645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02993" y="2054543"/>
            <a:ext cx="3132137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>
            <p:custDataLst>
              <p:tags r:id="rId1"/>
            </p:custDataLst>
          </p:nvPr>
        </p:nvSpPr>
        <p:spPr>
          <a:xfrm>
            <a:off x="511175" y="2572385"/>
            <a:ext cx="10170795" cy="158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1.了解诗人李清照；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捕捉意象，品味语言，归纳诗词蕴涵的情感。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362133" y="854393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>
                <a:solidFill>
                  <a:srgbClr val="2B32D8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自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学目标</a:t>
            </a:r>
            <a:r>
              <a:rPr lang="zh-CN" altLang="en-US" sz="400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3720" y="962025"/>
            <a:ext cx="11257915" cy="85788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★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意象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用什么样的表现手法表达了什么样的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愁情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99770" y="1667510"/>
            <a:ext cx="11111230" cy="4929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</a:rPr>
              <a:t>▲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三杯两盏淡酒， 怎敌他晚来风急？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反衬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：用“淡酒”反衬愁浓。“淡酒”“风急”还写出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“我”晚年的凄凉惨淡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楷体" panose="02010609060101010101" charset="-122"/>
                <a:ea typeface="楷体" panose="02010609060101010101" charset="-122"/>
              </a:rPr>
              <a:t>雁过也，正伤心，却是旧时相识。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托物寄情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：托“大雁”寄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沦落之愁、故国之思、丧夫之痛、悼亡之悲。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楷体" panose="02010609060101010101" charset="-122"/>
                <a:ea typeface="楷体" panose="02010609060101010101" charset="-122"/>
              </a:rPr>
              <a:t>满地黄花堆积，憔悴损，如今有谁堪摘？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借景抒情、情景交融、双关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：明写菊花，也是暗写自己，是以花写人。凋零的“黄花”比喻自己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衰老憔悴的容颜和孤苦伶仃的晚年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。“憔悴损”，一语双关。既指花枯萎憔悴，也指自己衰老憔悴。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楷体" panose="02010609060101010101" charset="-122"/>
                <a:ea typeface="楷体" panose="02010609060101010101" charset="-122"/>
              </a:rPr>
              <a:t>守着窗儿，独自怎生得黑？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窗，</a:t>
            </a:r>
            <a:r>
              <a:rPr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借代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家乡、家室。写出“我”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孀居之愁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楷体" panose="02010609060101010101" charset="-122"/>
                <a:ea typeface="楷体" panose="02010609060101010101" charset="-122"/>
              </a:rPr>
              <a:t>梧桐更兼细雨，到黄昏点点滴滴。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以动衬静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：暗用白居易《长恨歌》“秋雨梧桐叶落时”诗意。听得到的点滴雨声衬托出独居的孤清寂静。雨打梧桐，秋雨滴答,缠缠绵绵，暗示词人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内心的痛苦郁闷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2416810" y="1195070"/>
            <a:ext cx="7358380" cy="81534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algn="ctr" eaLnBrk="1" hangingPunct="1"/>
            <a:r>
              <a:rPr lang="zh-CN" altLang="en-US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小    结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30860" y="1743075"/>
            <a:ext cx="11130915" cy="420052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endParaRPr lang="zh-CN" altLang="en-US" sz="260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sz="36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    词人是词坛才女，也是一位丹青妙手，你看，她选择的是惨淡的黄昏，堆积的黄花、南飞的大雁，点滴的细雨，这样一些饱含愁情的事物，将它们别具匠心地组合在一起，反复地渲染，给我们营造了一种如怨如慕、如泣如诉的意境。</a:t>
            </a:r>
          </a:p>
          <a:p>
            <a:pPr marL="0" indent="0">
              <a:lnSpc>
                <a:spcPct val="100000"/>
              </a:lnSpc>
              <a:buNone/>
            </a:pPr>
            <a:r>
              <a:rPr sz="36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      综观李清照这首写于晚年的《声声慢》，无论从艺术角度还是从遣词造句方面来说，都达到了一定的高度。李清照不愧为李清照，易安词不愧为易安词。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07540" y="1416685"/>
            <a:ext cx="4702175" cy="4024630"/>
          </a:xfrm>
          <a:prstGeom prst="rect">
            <a:avLst/>
          </a:prstGeom>
        </p:spPr>
      </p:pic>
      <p:pic>
        <p:nvPicPr>
          <p:cNvPr id="5" name="New picture"/>
          <p:cNvPicPr/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382500" y="124841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061335" y="1325880"/>
            <a:ext cx="878840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李清照（1084年3月13日—1155年5月12日），号易安居士，汉族，齐州章丘（今山东章丘）人。宋代女词人，婉约词派代表，有“千古第一才女”之称。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     李清照出生于书香门第，早期生活优裕，其父李格非藏书甚富，她小时候就在良好的家庭环境中打下文学基础。出嫁后与夫赵明诚共同致力于书画金石的搜集整理。金兵入据中原时，流寓南方，境遇孤苦。所作词，前期多写其悠闲生活，后期多悲叹身世，情调感伤。形式上善用白描手法，自辟途径，语言清丽。论词强调协律，崇尚典雅，提出词“别是一家”之说，反对以作诗文之法作词。能诗，留存不多，部分篇章感时咏史，情辞慷慨，与其词风不同。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       有《易安居士文集》《易安词》，已散佚。后人有《漱玉词》辑本。今有《李清照集校注》。 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792470" y="680720"/>
            <a:ext cx="26047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 李清照</a:t>
            </a:r>
            <a:endParaRPr lang="en-US" altLang="zh-CN" sz="3600" b="1">
              <a:solidFill>
                <a:srgbClr val="0E1C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0835" y="2087245"/>
            <a:ext cx="2446020" cy="3253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>
            <p:custDataLst>
              <p:tags r:id="rId1"/>
            </p:custDataLst>
          </p:nvPr>
        </p:nvSpPr>
        <p:spPr>
          <a:xfrm>
            <a:off x="252730" y="1808480"/>
            <a:ext cx="115366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 </a:t>
            </a:r>
            <a:r>
              <a:rPr lang="en-US" altLang="zh-CN" sz="2600" b="1">
                <a:latin typeface="Arial" panose="020B0604020202020204" pitchFamily="34" charset="0"/>
              </a:rPr>
              <a:t>     </a:t>
            </a:r>
            <a:r>
              <a:rPr lang="en-US" altLang="zh-CN" sz="2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此词是李清照后期的作品，作于南渡以后，具体写作时间待考，多数学者认为是作者晚年时期的作品，也有人认为是作者中年时期所作。</a:t>
            </a:r>
          </a:p>
          <a:p>
            <a:pPr>
              <a:lnSpc>
                <a:spcPct val="100000"/>
              </a:lnSpc>
            </a:pPr>
            <a:r>
              <a:rPr sz="2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公元1127年（宋钦宗靖康二年）夏五月，徽宗、钦宗二帝被俘，北宋亡。李清照夫婿赵明诚于是年三月，奔母丧南下金陵。秋八月，李清照南下，载书十五车，前来会合。明诚家在青州，有书册十余屋，因兵变被焚，家破国亡，不幸至此。公元1129年（宋高宗建炎三年）八月，赵明诚因病去世，时清照四十六岁。金兵入侵浙东、浙西，清照把丈夫安葬以后，追随流亡中的朝廷由建康（今南京市）到浙东，饱尝颠沛流离之苦。避难奔走，所有庋藏丧失殆尽。国破家亡，丈夫去世，境况极为凄凉，一连串的打击使作者尝尽了</a:t>
            </a:r>
            <a:r>
              <a:rPr sz="2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颠沛流离的苦痛，亡国之恨，丧夫之哀，孀居之苦</a:t>
            </a:r>
            <a:r>
              <a:rPr sz="2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，凝集心头，无法排遣，于是写下了这首《声声慢》。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827905" y="921385"/>
            <a:ext cx="22834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二、背  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>
            <p:custDataLst>
              <p:tags r:id="rId1"/>
            </p:custDataLst>
          </p:nvPr>
        </p:nvSpPr>
        <p:spPr>
          <a:xfrm>
            <a:off x="573405" y="1697990"/>
            <a:ext cx="11179175" cy="4556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>
                <a:latin typeface="Arial" panose="020B0604020202020204" pitchFamily="34" charset="0"/>
              </a:rPr>
              <a:t>      </a:t>
            </a:r>
            <a:r>
              <a:rPr lang="en-US" altLang="zh-CN" sz="2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声声慢，词牌名，又名"胜胜慢""人在楼上""寒松叹""凤求凰"等</a:t>
            </a:r>
            <a:r>
              <a:rPr lang="zh-CN" sz="2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声声慢，最早见于北宋晁补之笔下，词名《胜胜慢》，其题序云"家妓荣奴既出有感"，说明是为他的家妓荣奴离去所作的曲词。慢，就是慢词，其名称从"慢曲子"而来，指依慢曲所填写的调长拍缓的词。"慢曲子"相对于"急曲子"而言，慢与急是按照乐曲的节奏来区别的。慢曲子大部分是长调，这是因为它声调延长，字句也就跟着加长。慢词并不自宋始，唐代已有很多慢词。它一部分是从大曲、法曲里截取出来的，一部分则来自民间。古人多用入声，有平韵、仄韵两体。平韵者以晁补之、吴文英、王沂孙词为正体，格律有双调九十九字，前段九句四平韵，后段八句四平韵等，另有双调九十七字，前段十句四平韵，后段九句四平韵等五种变体。仄韵者以高观国《声声慢·壶天不夜》为正体，双调九十七字，前段十句四仄韵，后段八句四仄韵。另有双调九十九字，前后段各十句、四仄韵等五种变体。此调风格缓慢哽咽，如泣如诉，多写愁苦忧思题材，代表作品有李清照《声声慢·寻寻觅觅》等。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877310" y="859155"/>
            <a:ext cx="457136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三、解  题  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★  声声慢</a:t>
            </a:r>
            <a:endParaRPr lang="zh-CN" altLang="en-US" sz="3600" b="1">
              <a:solidFill>
                <a:srgbClr val="0E1C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30530" y="1551305"/>
            <a:ext cx="11330305" cy="4081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婉约词是指自花间词以下,以</a:t>
            </a:r>
            <a:r>
              <a:rPr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温庭筠，柳永，李清照，周邦彦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等词人为代表的词派，他们的词表情达意一般崇尚含蓄婉转，充分发挥了词"专主情致"的特点。修辞委婉、表情柔腻的词作。婉约词在取材方面，多写儿女之情，离别之绪，在表现方法上多用含蓄蕴藉方法将情绪予以表达，其风格是绮丽的。婉约词出现较早，从唐五代以温庭筠(花间鼻祖)为代表的"花间派"开始，继有宋初的欧阳修、晏殊、晏几道，与欧、晏同时的柳永，虽在词的表现方法上大有改进，但仍未脱离婉约风格。之后，又有秦观、贺铸，李清照继起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     婉约词是一种配乐歌唱的新体诗，从其诞生之日起，就跟音乐结下了不解之缘。。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996180" y="836295"/>
            <a:ext cx="21990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★  婉约词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66165" y="1584960"/>
            <a:ext cx="10293350" cy="2594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解释下列句中加横线的古今异义词的古义。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 b="1"/>
              <a:t>(1)这</a:t>
            </a:r>
            <a:r>
              <a:rPr lang="zh-CN" altLang="en-US" sz="2400" b="1" u="sng"/>
              <a:t>次第</a:t>
            </a:r>
            <a:r>
              <a:rPr lang="zh-CN" altLang="en-US" sz="2400" b="1"/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400" b="1"/>
              <a:t>古义：_________________    今义：次序；一个挨一个地。</a:t>
            </a:r>
          </a:p>
          <a:p>
            <a:pPr>
              <a:lnSpc>
                <a:spcPct val="110000"/>
              </a:lnSpc>
            </a:pPr>
            <a:r>
              <a:rPr lang="zh-CN" altLang="en-US" sz="2400" b="1"/>
              <a:t>(2)怎一个愁字</a:t>
            </a:r>
            <a:r>
              <a:rPr lang="zh-CN" altLang="en-US" sz="2400" b="1" u="sng"/>
              <a:t>了得</a:t>
            </a:r>
            <a:r>
              <a:rPr lang="zh-CN" altLang="en-US" sz="2400" b="1"/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400" b="1"/>
              <a:t>古义：____________今义：</a:t>
            </a:r>
            <a:r>
              <a:rPr lang="zh-CN" altLang="en-US" sz="2600" b="1"/>
              <a:t>用在惊讶、责备等语气的句末，表示情况十</a:t>
            </a:r>
          </a:p>
          <a:p>
            <a:pPr>
              <a:lnSpc>
                <a:spcPct val="110000"/>
              </a:lnSpc>
            </a:pPr>
            <a:r>
              <a:rPr lang="zh-CN" altLang="en-US" sz="2600" b="1"/>
              <a:t>                      分严重；不平常，很突出。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377440" y="2346325"/>
            <a:ext cx="217551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b="1">
                <a:solidFill>
                  <a:srgbClr val="0E1CDC"/>
                </a:solidFill>
                <a:sym typeface="+mn-ea"/>
              </a:rPr>
              <a:t>光景，状况。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157730" y="3214370"/>
            <a:ext cx="158051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0E1CDC"/>
                </a:solidFill>
              </a:rPr>
              <a:t>概括得尽。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738245" y="775970"/>
            <a:ext cx="39763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 积累文言字词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49325" y="1058545"/>
            <a:ext cx="10293350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解释下列多义词。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1</a:t>
            </a:r>
            <a:r>
              <a:rPr lang="zh-CN" altLang="en-US" sz="2600" b="1"/>
              <a:t>）怎</a:t>
            </a:r>
            <a:r>
              <a:rPr lang="zh-CN" altLang="en-US" sz="2600" b="1" u="sng"/>
              <a:t>敌</a:t>
            </a:r>
            <a:r>
              <a:rPr lang="zh-CN" altLang="en-US" sz="2600" b="1"/>
              <a:t>他、晚来风急！         抵挡，抵御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2</a:t>
            </a:r>
            <a:r>
              <a:rPr lang="zh-CN" altLang="en-US" sz="2600" b="1"/>
              <a:t>）屠大窘，恐前后受其</a:t>
            </a:r>
            <a:r>
              <a:rPr lang="zh-CN" altLang="en-US" sz="2600" b="1" u="sng"/>
              <a:t>敌</a:t>
            </a:r>
            <a:r>
              <a:rPr lang="zh-CN" altLang="en-US" sz="2600" b="1"/>
              <a:t>       攻击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3</a:t>
            </a:r>
            <a:r>
              <a:rPr lang="zh-CN" altLang="en-US" sz="2600" b="1"/>
              <a:t>）</a:t>
            </a:r>
            <a:r>
              <a:rPr lang="zh-CN" altLang="en-US" sz="2600" b="1" u="sng"/>
              <a:t>敌</a:t>
            </a:r>
            <a:r>
              <a:rPr lang="zh-CN" altLang="en-US" sz="2600" b="1"/>
              <a:t>众我寡                   敌人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4</a:t>
            </a:r>
            <a:r>
              <a:rPr lang="zh-CN" altLang="en-US" sz="2600" b="1"/>
              <a:t>）势均力</a:t>
            </a:r>
            <a:r>
              <a:rPr lang="zh-CN" altLang="en-US" sz="2600" b="1" u="sng"/>
              <a:t>敌</a:t>
            </a:r>
            <a:r>
              <a:rPr lang="zh-CN" altLang="en-US" sz="2600" b="1"/>
              <a:t>                   同等，相当</a:t>
            </a:r>
          </a:p>
          <a:p>
            <a:pPr>
              <a:lnSpc>
                <a:spcPct val="120000"/>
              </a:lnSpc>
            </a:pPr>
            <a:endParaRPr lang="zh-CN" altLang="en-US" sz="2600" b="1"/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1</a:t>
            </a:r>
            <a:r>
              <a:rPr lang="zh-CN" altLang="en-US" sz="2600" b="1"/>
              <a:t>）雁</a:t>
            </a:r>
            <a:r>
              <a:rPr lang="zh-CN" altLang="en-US" sz="2600" b="1" u="sng"/>
              <a:t>过</a:t>
            </a:r>
            <a:r>
              <a:rPr lang="zh-CN" altLang="en-US" sz="2600" b="1"/>
              <a:t>也，正伤心             飞过，经过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2</a:t>
            </a:r>
            <a:r>
              <a:rPr lang="zh-CN" altLang="en-US" sz="2600" b="1"/>
              <a:t>）以其境</a:t>
            </a:r>
            <a:r>
              <a:rPr lang="zh-CN" altLang="en-US" sz="2600" b="1" u="sng"/>
              <a:t>过</a:t>
            </a:r>
            <a:r>
              <a:rPr lang="zh-CN" altLang="en-US" sz="2600" b="1"/>
              <a:t>清                 过分，过于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3</a:t>
            </a:r>
            <a:r>
              <a:rPr lang="zh-CN" altLang="en-US" sz="2600" b="1"/>
              <a:t>）则知明而行无</a:t>
            </a:r>
            <a:r>
              <a:rPr lang="zh-CN" altLang="en-US" sz="2600" b="1" u="sng"/>
              <a:t>过</a:t>
            </a:r>
            <a:r>
              <a:rPr lang="zh-CN" altLang="en-US" sz="2600" b="1"/>
              <a:t>矣           错误，过失</a:t>
            </a:r>
          </a:p>
          <a:p>
            <a:pPr>
              <a:lnSpc>
                <a:spcPct val="120000"/>
              </a:lnSpc>
            </a:pPr>
            <a:r>
              <a:rPr lang="zh-CN" altLang="en-US" sz="2600" b="1"/>
              <a:t>    （</a:t>
            </a:r>
            <a:r>
              <a:rPr lang="en-US" altLang="zh-CN" sz="2600" b="1"/>
              <a:t>4</a:t>
            </a:r>
            <a:r>
              <a:rPr lang="zh-CN" altLang="en-US" sz="2600" b="1"/>
              <a:t>）闻大王有意督</a:t>
            </a:r>
            <a:r>
              <a:rPr lang="zh-CN" altLang="en-US" sz="2600" b="1" u="sng"/>
              <a:t>过</a:t>
            </a:r>
            <a:r>
              <a:rPr lang="zh-CN" altLang="en-US" sz="2600" b="1"/>
              <a:t>之           责备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49325" y="2260600"/>
            <a:ext cx="51498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b="1">
                <a:solidFill>
                  <a:srgbClr val="FF0000"/>
                </a:solidFill>
                <a:sym typeface="+mn-ea"/>
              </a:rPr>
              <a:t>敌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50290" y="4605020"/>
            <a:ext cx="514985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b="1">
                <a:solidFill>
                  <a:srgbClr val="FF0000"/>
                </a:solidFill>
                <a:sym typeface="+mn-ea"/>
              </a:rPr>
              <a:t>过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13740" y="1687195"/>
            <a:ext cx="10895330" cy="77914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结合全词，本词词眼句是哪一句？哪一字？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6115" y="2983865"/>
            <a:ext cx="654050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▲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这次第，怎一个愁字了得！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630420" y="810260"/>
            <a:ext cx="30619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 品鉴诗歌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413760" y="3917950"/>
            <a:ext cx="1304925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愁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lum bright="6000"/>
          </a:blip>
          <a:stretch>
            <a:fillRect/>
          </a:stretch>
        </p:blipFill>
        <p:spPr>
          <a:xfrm>
            <a:off x="7046595" y="2466340"/>
            <a:ext cx="4335283" cy="399600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4|0.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4|0.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Microsoft Office PowerPoint</Application>
  <PresentationFormat>自定义</PresentationFormat>
  <Paragraphs>96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    结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2022-08-09T11:52:13Z</cp:lastPrinted>
  <dcterms:created xsi:type="dcterms:W3CDTF">2022-08-09T11:52:13Z</dcterms:created>
  <dcterms:modified xsi:type="dcterms:W3CDTF">2022-08-28T02:56:18Z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