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409" r:id="rId5"/>
    <p:sldId id="410" r:id="rId6"/>
    <p:sldId id="506" r:id="rId7"/>
    <p:sldId id="507" r:id="rId8"/>
    <p:sldId id="445" r:id="rId9"/>
    <p:sldId id="447" r:id="rId10"/>
    <p:sldId id="446" r:id="rId11"/>
    <p:sldId id="448" r:id="rId12"/>
    <p:sldId id="514" r:id="rId13"/>
    <p:sldId id="487" r:id="rId14"/>
    <p:sldId id="488" r:id="rId15"/>
    <p:sldId id="489" r:id="rId16"/>
    <p:sldId id="393" r:id="rId17"/>
    <p:sldId id="361" r:id="rId18"/>
    <p:sldId id="508" r:id="rId19"/>
    <p:sldId id="394" r:id="rId20"/>
    <p:sldId id="395" r:id="rId21"/>
    <p:sldId id="504" r:id="rId22"/>
    <p:sldId id="510" r:id="rId23"/>
    <p:sldId id="511" r:id="rId24"/>
    <p:sldId id="512" r:id="rId25"/>
    <p:sldId id="509" r:id="rId26"/>
    <p:sldId id="490" r:id="rId27"/>
    <p:sldId id="491" r:id="rId28"/>
    <p:sldId id="492" r:id="rId29"/>
    <p:sldId id="493" r:id="rId30"/>
    <p:sldId id="494" r:id="rId31"/>
    <p:sldId id="495" r:id="rId32"/>
    <p:sldId id="496" r:id="rId33"/>
    <p:sldId id="513" r:id="rId34"/>
    <p:sldId id="396" r:id="rId35"/>
    <p:sldId id="268" r:id="rId36"/>
    <p:sldId id="370" r:id="rId37"/>
    <p:sldId id="397" r:id="rId38"/>
    <p:sldId id="372" r:id="rId39"/>
    <p:sldId id="515" r:id="rId40"/>
    <p:sldId id="516" r:id="rId41"/>
    <p:sldId id="398" r:id="rId42"/>
    <p:sldId id="517" r:id="rId43"/>
    <p:sldId id="518" r:id="rId44"/>
    <p:sldId id="505" r:id="rId45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118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tags" Target="tags/tag1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1.xml" /><Relationship Id="rId50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B328FC-2DA0-4EBF-A45A-CC79B02709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B4642-BCA5-4FCE-B518-7B6D4D043AA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8.wmf" /><Relationship Id="rId4" Type="http://schemas.openxmlformats.org/officeDocument/2006/relationships/vmlDrawing" Target="../drawings/vmlDrawing1.v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9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10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691"/>
          <a:stretch>
            <a:fillRect/>
          </a:stretch>
        </p:blipFill>
        <p:spPr>
          <a:xfrm>
            <a:off x="0" y="0"/>
            <a:ext cx="9151587" cy="6858000"/>
          </a:xfrm>
          <a:prstGeom prst="rect">
            <a:avLst/>
          </a:prstGeom>
        </p:spPr>
      </p:pic>
      <p:sp>
        <p:nvSpPr>
          <p:cNvPr id="3073" name="标题 2049"/>
          <p:cNvSpPr>
            <a:spLocks noGrp="1"/>
          </p:cNvSpPr>
          <p:nvPr>
            <p:ph type="ctrTitle"/>
          </p:nvPr>
        </p:nvSpPr>
        <p:spPr>
          <a:xfrm>
            <a:off x="774065" y="2705100"/>
            <a:ext cx="8091170" cy="1470025"/>
          </a:xfrm>
        </p:spPr>
        <p:txBody>
          <a:bodyPr anchor="ctr"/>
          <a:lstStyle/>
          <a:p>
            <a:pPr defTabSz="914400">
              <a:buNone/>
            </a:pPr>
            <a:r>
              <a:rPr lang="zh-CN" altLang="en-US" sz="6000" b="1" kern="1200" baseline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咏史诗</a:t>
            </a:r>
            <a:endParaRPr lang="zh-CN" altLang="en-US" sz="6000" b="1" kern="1200" baseline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2755" y="398145"/>
            <a:ext cx="8412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中考一轮复习：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诗歌常考六大题材之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占位符 4098"/>
          <p:cNvSpPr>
            <a:spLocks noGrp="1"/>
          </p:cNvSpPr>
          <p:nvPr>
            <p:ph idx="1"/>
          </p:nvPr>
        </p:nvSpPr>
        <p:spPr>
          <a:xfrm>
            <a:off x="107950" y="1419225"/>
            <a:ext cx="8929688" cy="4708525"/>
          </a:xfrm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400"/>
              <a:t>　</a:t>
            </a:r>
            <a:r>
              <a:rPr lang="zh-CN" altLang="en-US"/>
              <a:t>　</a:t>
            </a:r>
            <a:r>
              <a:rPr lang="zh-CN" altLang="en-US" sz="3600"/>
              <a:t>咏史怀古诗，是以</a:t>
            </a:r>
            <a:r>
              <a:rPr lang="zh-CN" altLang="en-US" sz="3600" u="sng"/>
              <a:t>历史事件</a:t>
            </a:r>
            <a:r>
              <a:rPr lang="zh-CN" altLang="en-US" sz="3600"/>
              <a:t>、</a:t>
            </a:r>
            <a:r>
              <a:rPr lang="zh-CN" altLang="en-US" sz="3600" u="sng"/>
              <a:t>历史人物</a:t>
            </a:r>
            <a:r>
              <a:rPr lang="zh-CN" altLang="en-US" sz="3600"/>
              <a:t>、</a:t>
            </a:r>
            <a:r>
              <a:rPr lang="zh-CN" altLang="en-US" sz="3600" u="sng"/>
              <a:t>历史陈迹</a:t>
            </a:r>
            <a:r>
              <a:rPr lang="zh-CN" altLang="en-US" sz="3600"/>
              <a:t>等为题材，通过咏叹史实、描写古迹来抒发诗人的</a:t>
            </a:r>
            <a:r>
              <a:rPr lang="zh-CN" altLang="en-US" sz="3600" u="sng"/>
              <a:t>兴衰之感</a:t>
            </a:r>
            <a:r>
              <a:rPr lang="zh-CN" altLang="en-US" sz="3600"/>
              <a:t>，以</a:t>
            </a:r>
            <a:r>
              <a:rPr lang="zh-CN" altLang="en-US" sz="3600" u="sng"/>
              <a:t>寄托哀思</a:t>
            </a:r>
            <a:r>
              <a:rPr lang="zh-CN" altLang="en-US" sz="3600"/>
              <a:t>、</a:t>
            </a:r>
            <a:r>
              <a:rPr lang="zh-CN" altLang="en-US" sz="3600" u="sng"/>
              <a:t>借古讽今</a:t>
            </a:r>
            <a:r>
              <a:rPr lang="zh-CN" altLang="en-US" sz="3600"/>
              <a:t>。形式标志主要体现为：　</a:t>
            </a:r>
            <a:endParaRPr lang="zh-CN" altLang="en-US" sz="3600"/>
          </a:p>
        </p:txBody>
      </p:sp>
      <p:sp>
        <p:nvSpPr>
          <p:cNvPr id="2" name="矩形 1"/>
          <p:cNvSpPr/>
          <p:nvPr/>
        </p:nvSpPr>
        <p:spPr>
          <a:xfrm>
            <a:off x="163397" y="538172"/>
            <a:ext cx="5085715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1.咏史诗的形式标志</a:t>
            </a:r>
            <a:endParaRPr lang="zh-CN" altLang="en-US" sz="4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180975" y="264160"/>
            <a:ext cx="8783955" cy="6478270"/>
          </a:xfrm>
        </p:spPr>
        <p:txBody>
          <a:bodyPr anchor="t">
            <a:normAutofit fontScale="9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　   </a:t>
            </a:r>
            <a:r>
              <a:rPr lang="zh-CN" altLang="en-US" b="1"/>
              <a:t> </a:t>
            </a:r>
            <a:r>
              <a:rPr lang="zh-CN" altLang="en-US" b="1" u="sng"/>
              <a:t>一是标题中有“咏史”“怀古”“登某古迹有怀”“古人名</a:t>
            </a:r>
            <a:r>
              <a:rPr lang="en-US" altLang="zh-CN" b="1" u="sng"/>
              <a:t>+</a:t>
            </a:r>
            <a:r>
              <a:rPr lang="zh-CN" altLang="en-US" b="1" u="sng"/>
              <a:t>咏”等，</a:t>
            </a:r>
            <a:r>
              <a:rPr lang="zh-CN" altLang="en-US" b="1"/>
              <a:t>如李商隐的</a:t>
            </a:r>
            <a:r>
              <a:rPr lang="en-US" altLang="zh-CN" b="1"/>
              <a:t>《</a:t>
            </a:r>
            <a:r>
              <a:rPr lang="zh-CN" altLang="en-US" b="1"/>
              <a:t>咏史</a:t>
            </a:r>
            <a:r>
              <a:rPr lang="en-US" altLang="zh-CN" b="1"/>
              <a:t>》</a:t>
            </a:r>
            <a:r>
              <a:rPr lang="zh-CN" altLang="en-US" b="1"/>
              <a:t>（“历览前贤国与家”）苏轼的</a:t>
            </a:r>
            <a:r>
              <a:rPr lang="en-US" altLang="zh-CN" b="1"/>
              <a:t>《</a:t>
            </a:r>
            <a:r>
              <a:rPr lang="zh-CN" altLang="en-US" b="1"/>
              <a:t>念奴娇</a:t>
            </a:r>
            <a:r>
              <a:rPr lang="en-US" altLang="zh-CN" b="1"/>
              <a:t>·</a:t>
            </a:r>
            <a:r>
              <a:rPr lang="zh-CN" altLang="en-US" b="1"/>
              <a:t>赤壁怀古</a:t>
            </a:r>
            <a:r>
              <a:rPr lang="en-US" altLang="zh-CN" b="1"/>
              <a:t>》</a:t>
            </a:r>
            <a:r>
              <a:rPr lang="zh-CN" altLang="en-US" b="1"/>
              <a:t>，张养浩的</a:t>
            </a:r>
            <a:r>
              <a:rPr lang="en-US" altLang="zh-CN" b="1"/>
              <a:t>《</a:t>
            </a:r>
            <a:r>
              <a:rPr lang="zh-CN" altLang="en-US" b="1"/>
              <a:t>山坡羊</a:t>
            </a:r>
            <a:r>
              <a:rPr lang="en-US" altLang="zh-CN" b="1"/>
              <a:t>·</a:t>
            </a:r>
            <a:r>
              <a:rPr lang="zh-CN" altLang="en-US" b="1"/>
              <a:t>潼关怀古</a:t>
            </a:r>
            <a:r>
              <a:rPr lang="en-US" altLang="zh-CN" b="1"/>
              <a:t>》</a:t>
            </a:r>
            <a:r>
              <a:rPr lang="zh-CN" altLang="en-US" b="1"/>
              <a:t>，王维的</a:t>
            </a:r>
            <a:r>
              <a:rPr lang="en-US" altLang="zh-CN" b="1"/>
              <a:t>《</a:t>
            </a:r>
            <a:r>
              <a:rPr lang="zh-CN" altLang="en-US" b="1"/>
              <a:t>西施咏</a:t>
            </a:r>
            <a:r>
              <a:rPr lang="en-US" altLang="zh-CN" b="1"/>
              <a:t>》</a:t>
            </a:r>
            <a:r>
              <a:rPr lang="zh-CN" altLang="en-US" b="1"/>
              <a:t>。</a:t>
            </a:r>
            <a:endParaRPr lang="zh-CN" altLang="en-US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/>
              <a:t>　　   </a:t>
            </a:r>
            <a:r>
              <a:rPr lang="zh-CN" altLang="en-US" b="1" u="sng"/>
              <a:t> 二是标题中有古迹、古人名</a:t>
            </a:r>
            <a:r>
              <a:rPr lang="zh-CN" altLang="en-US" b="1"/>
              <a:t>，如刘禹锡的</a:t>
            </a:r>
            <a:r>
              <a:rPr lang="en-US" altLang="zh-CN" b="1"/>
              <a:t>《</a:t>
            </a:r>
            <a:r>
              <a:rPr lang="zh-CN" altLang="en-US" b="1"/>
              <a:t>金陵怀古</a:t>
            </a:r>
            <a:r>
              <a:rPr lang="en-US" altLang="zh-CN" b="1"/>
              <a:t>》《</a:t>
            </a:r>
            <a:r>
              <a:rPr lang="zh-CN" altLang="en-US" b="1"/>
              <a:t>乌衣巷</a:t>
            </a:r>
            <a:r>
              <a:rPr lang="en-US" altLang="zh-CN" b="1"/>
              <a:t>》</a:t>
            </a:r>
            <a:r>
              <a:rPr lang="zh-CN" altLang="en-US" b="1"/>
              <a:t>，陈子昂的</a:t>
            </a:r>
            <a:r>
              <a:rPr lang="en-US" altLang="zh-CN" b="1"/>
              <a:t>《</a:t>
            </a:r>
            <a:r>
              <a:rPr lang="zh-CN" altLang="en-US" b="1"/>
              <a:t>燕昭王</a:t>
            </a:r>
            <a:r>
              <a:rPr lang="en-US" altLang="zh-CN" b="1"/>
              <a:t>》《</a:t>
            </a:r>
            <a:r>
              <a:rPr lang="zh-CN" altLang="en-US" b="1"/>
              <a:t>登幽州台歌</a:t>
            </a:r>
            <a:r>
              <a:rPr lang="en-US" altLang="zh-CN" b="1"/>
              <a:t>》</a:t>
            </a:r>
            <a:r>
              <a:rPr lang="zh-CN" altLang="en-US" b="1"/>
              <a:t>，杜甫的</a:t>
            </a:r>
            <a:r>
              <a:rPr lang="en-US" altLang="zh-CN" b="1"/>
              <a:t>《</a:t>
            </a:r>
            <a:r>
              <a:rPr lang="zh-CN" altLang="en-US" b="1"/>
              <a:t>咏怀古迹</a:t>
            </a:r>
            <a:r>
              <a:rPr lang="en-US" altLang="zh-CN" b="1"/>
              <a:t>》《</a:t>
            </a:r>
            <a:r>
              <a:rPr lang="zh-CN" altLang="en-US" b="1"/>
              <a:t>蜀相</a:t>
            </a:r>
            <a:r>
              <a:rPr lang="en-US" altLang="zh-CN" b="1"/>
              <a:t>》《</a:t>
            </a:r>
            <a:r>
              <a:rPr lang="zh-CN" altLang="en-US" b="1"/>
              <a:t>八阵图</a:t>
            </a:r>
            <a:r>
              <a:rPr lang="en-US" altLang="zh-CN" b="1"/>
              <a:t>》</a:t>
            </a:r>
            <a:r>
              <a:rPr lang="zh-CN" altLang="en-US" b="1"/>
              <a:t>等。</a:t>
            </a:r>
            <a:endParaRPr lang="zh-CN" altLang="en-US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/>
              <a:t>　　   </a:t>
            </a:r>
            <a:r>
              <a:rPr lang="zh-CN" altLang="en-US" b="1" u="sng"/>
              <a:t> 三是内容为历史人物或历史事件</a:t>
            </a:r>
            <a:r>
              <a:rPr lang="zh-CN" altLang="en-US" b="1"/>
              <a:t>。如骆宾王的</a:t>
            </a:r>
            <a:r>
              <a:rPr lang="en-US" altLang="zh-CN" b="1"/>
              <a:t>《</a:t>
            </a:r>
            <a:r>
              <a:rPr lang="zh-CN" altLang="en-US" b="1"/>
              <a:t>于易水送人</a:t>
            </a:r>
            <a:r>
              <a:rPr lang="en-US" altLang="zh-CN" b="1"/>
              <a:t>》</a:t>
            </a:r>
            <a:r>
              <a:rPr lang="zh-CN" altLang="en-US" b="1"/>
              <a:t>，李商隐的</a:t>
            </a:r>
            <a:r>
              <a:rPr lang="en-US" altLang="zh-CN" b="1"/>
              <a:t>《</a:t>
            </a:r>
            <a:r>
              <a:rPr lang="zh-CN" altLang="en-US" b="1"/>
              <a:t>马嵬</a:t>
            </a:r>
            <a:r>
              <a:rPr lang="en-US" altLang="zh-CN" b="1"/>
              <a:t>》</a:t>
            </a:r>
            <a:r>
              <a:rPr lang="zh-CN" altLang="en-US" b="1"/>
              <a:t>，杜牧的</a:t>
            </a:r>
            <a:r>
              <a:rPr lang="en-US" altLang="zh-CN" b="1"/>
              <a:t>《</a:t>
            </a:r>
            <a:r>
              <a:rPr lang="zh-CN" altLang="en-US" b="1"/>
              <a:t>过华清官绝句</a:t>
            </a:r>
            <a:r>
              <a:rPr lang="en-US" altLang="zh-CN" b="1"/>
              <a:t>》</a:t>
            </a:r>
            <a:r>
              <a:rPr lang="zh-CN" altLang="en-US" b="1"/>
              <a:t>。</a:t>
            </a:r>
            <a:endParaRPr lang="zh-CN" altLang="en-US" b="1"/>
          </a:p>
          <a:p>
            <a:pPr marL="0" indent="0">
              <a:lnSpc>
                <a:spcPct val="150000"/>
              </a:lnSpc>
              <a:buNone/>
            </a:pP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276225" y="1255395"/>
            <a:ext cx="8761730" cy="5311140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　　</a:t>
            </a:r>
            <a:r>
              <a:rPr kumimoji="0" lang="zh-CN" altLang="en-US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咏史怀古，往往是诗人借怀古叹今或叹个人命运的坎坷，所涉及的多是在历史上有一定影响的人物、事件、古迹等。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历史人物如屈原、吴王、贾谊、王昭君、曹植、诸葛亮、隋炀帝、唐明皇、杨贵妃、李煜等。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历史事件如马嵬事件、隋灭、项羽自刎、安史之乱等。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历史古迹如废都荒台、离宫旧苑，骊山、赤壁、新亭、隋堤、湘妃祠、乌江亭、陈琳墓、李白坟等。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作者借古自比，或感叹历史，或影射当今。</a:t>
            </a: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427" y="126057"/>
            <a:ext cx="5085715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.咏史诗的基本内容</a:t>
            </a:r>
            <a:endParaRPr lang="zh-CN" altLang="en-US" sz="4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1295" y="381000"/>
            <a:ext cx="6186170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</a:t>
            </a:r>
            <a:r>
              <a:rPr lang="zh-CN" altLang="en-US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咏史诗的思想情感</a:t>
            </a:r>
            <a:endParaRPr lang="zh-CN" altLang="en-US" sz="4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950" y="1332865"/>
            <a:ext cx="84302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/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）借古抒怀：</a:t>
            </a:r>
            <a:r>
              <a:rPr lang="zh-CN" altLang="en-US" sz="2400">
                <a:solidFill>
                  <a:srgbClr val="FF0000"/>
                </a:solidFill>
              </a:rPr>
              <a:t>缅怀古人，抒发自己建功立业的雄心壮志；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感伤身世，表达诗人怀才不遇的伤感；</a:t>
            </a:r>
            <a:r>
              <a:rPr lang="zh-CN" altLang="en-US" sz="2400">
                <a:solidFill>
                  <a:srgbClr val="FF0000"/>
                </a:solidFill>
              </a:rPr>
              <a:t>年华易逝、功业无成的悲愤</a:t>
            </a:r>
            <a:r>
              <a:rPr lang="en-US" altLang="zh-CN" sz="2400">
                <a:solidFill>
                  <a:srgbClr val="FF0000"/>
                </a:solidFill>
              </a:rPr>
              <a:t>/</a:t>
            </a:r>
            <a:r>
              <a:rPr lang="zh-CN" altLang="en-US" sz="2400">
                <a:solidFill>
                  <a:srgbClr val="FF0000"/>
                </a:solidFill>
              </a:rPr>
              <a:t>伤感。《念奴娇</a:t>
            </a:r>
            <a:r>
              <a:rPr lang="en-US" altLang="zh-CN" sz="2400">
                <a:solidFill>
                  <a:srgbClr val="FF0000"/>
                </a:solidFill>
              </a:rPr>
              <a:t>·</a:t>
            </a:r>
            <a:r>
              <a:rPr lang="zh-CN" altLang="en-US" sz="2400">
                <a:solidFill>
                  <a:srgbClr val="FF0000"/>
                </a:solidFill>
              </a:rPr>
              <a:t>赤壁怀古》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544830" y="2644775"/>
            <a:ext cx="689165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①对比失落型：</a:t>
            </a:r>
            <a:endParaRPr lang="zh-CN" altLang="en-US" sz="2400">
              <a:sym typeface="+mn-ea"/>
            </a:endParaRPr>
          </a:p>
          <a:p>
            <a:pPr algn="ctr"/>
            <a:r>
              <a:rPr lang="zh-CN" altLang="en-US" sz="2400"/>
              <a:t>登幽州台歌  唐·陈子昂</a:t>
            </a:r>
            <a:endParaRPr lang="zh-CN" altLang="en-US" sz="2400"/>
          </a:p>
          <a:p>
            <a:pPr algn="ctr"/>
            <a:r>
              <a:rPr lang="zh-CN" altLang="en-US" sz="2400"/>
              <a:t>前不见古人，后不见来者。</a:t>
            </a:r>
            <a:endParaRPr lang="zh-CN" altLang="en-US" sz="2400"/>
          </a:p>
          <a:p>
            <a:pPr algn="ctr"/>
            <a:r>
              <a:rPr lang="zh-CN" altLang="en-US" sz="2400"/>
              <a:t>念天地之悠悠，独怆然而涕下！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②同病相怜型：</a:t>
            </a:r>
            <a:endParaRPr lang="zh-CN" altLang="en-US" sz="2400"/>
          </a:p>
          <a:p>
            <a:pPr algn="ctr"/>
            <a:r>
              <a:rPr lang="zh-CN" altLang="en-US" sz="2400">
                <a:sym typeface="+mn-ea"/>
              </a:rPr>
              <a:t>咏怀古迹</a:t>
            </a:r>
            <a:endParaRPr lang="zh-CN" altLang="en-US" sz="2400"/>
          </a:p>
          <a:p>
            <a:pPr algn="ctr"/>
            <a:r>
              <a:rPr lang="zh-CN" altLang="en-US" sz="2400">
                <a:sym typeface="+mn-ea"/>
              </a:rPr>
              <a:t>唐·杜甫</a:t>
            </a:r>
            <a:endParaRPr lang="zh-CN" altLang="en-US" sz="2400"/>
          </a:p>
          <a:p>
            <a:pPr algn="ctr"/>
            <a:r>
              <a:rPr lang="zh-CN" altLang="en-US" sz="2400">
                <a:sym typeface="+mn-ea"/>
              </a:rPr>
              <a:t>群山万壑赴荆门，生长明妃尚有村。</a:t>
            </a:r>
            <a:endParaRPr lang="zh-CN" altLang="en-US" sz="2400"/>
          </a:p>
          <a:p>
            <a:pPr algn="ctr"/>
            <a:r>
              <a:rPr lang="zh-CN" altLang="en-US" sz="2400">
                <a:sym typeface="+mn-ea"/>
              </a:rPr>
              <a:t>一去紫台连朔漠，独留青冢向黄昏。</a:t>
            </a:r>
            <a:endParaRPr lang="zh-CN" altLang="en-US" sz="2400"/>
          </a:p>
          <a:p>
            <a:pPr algn="ctr"/>
            <a:r>
              <a:rPr lang="zh-CN" altLang="en-US" sz="2400">
                <a:sym typeface="+mn-ea"/>
              </a:rPr>
              <a:t>画图省识春风面，环珮空归夜月魂。</a:t>
            </a:r>
            <a:endParaRPr lang="zh-CN" altLang="en-US" sz="2400"/>
          </a:p>
          <a:p>
            <a:pPr algn="ctr"/>
            <a:r>
              <a:rPr lang="zh-CN" altLang="en-US" sz="2400">
                <a:sym typeface="+mn-ea"/>
              </a:rPr>
              <a:t>千载琵琶作胡语，分明怨恨曲中论。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660" y="153035"/>
            <a:ext cx="8779510" cy="5156835"/>
          </a:xfrm>
        </p:spPr>
        <p:txBody>
          <a:bodyPr>
            <a:no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）借古伤今</a:t>
            </a:r>
            <a:r>
              <a:rPr lang="zh-CN" altLang="en-US" sz="2400">
                <a:solidFill>
                  <a:srgbClr val="FF0000"/>
                </a:solidFill>
              </a:rPr>
              <a:t>：抒发</a:t>
            </a:r>
            <a:r>
              <a:rPr lang="zh-CN" altLang="en-US" sz="2400">
                <a:sym typeface="+mn-ea"/>
              </a:rPr>
              <a:t>物是人非、</a:t>
            </a:r>
            <a:r>
              <a:rPr lang="zh-CN" altLang="en-US" sz="2400">
                <a:solidFill>
                  <a:srgbClr val="FF0000"/>
                </a:solidFill>
              </a:rPr>
              <a:t>昔盛今衰的伤感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>
                <a:sym typeface="+mn-ea"/>
              </a:rPr>
              <a:t>①物是人非型：</a:t>
            </a:r>
            <a:endParaRPr lang="zh-CN" altLang="en-US" sz="2400">
              <a:sym typeface="+mn-ea"/>
            </a:endParaRPr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石头城</a:t>
            </a:r>
            <a:endParaRPr lang="zh-CN" altLang="en-US" sz="2400"/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唐·刘禹锡</a:t>
            </a:r>
            <a:endParaRPr lang="zh-CN" altLang="en-US" sz="2400"/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山围故国周遭在，潮打空城寂寞回。</a:t>
            </a:r>
            <a:endParaRPr lang="zh-CN" altLang="en-US" sz="2400"/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淮水东边旧时月，夜深还过女墙来。</a:t>
            </a:r>
            <a:endParaRPr lang="zh-CN" altLang="en-US" sz="2400"/>
          </a:p>
          <a:p>
            <a:pPr marL="0" indent="0" algn="l">
              <a:buNone/>
            </a:pPr>
            <a:r>
              <a:rPr lang="zh-CN" altLang="en-US" sz="2400">
                <a:sym typeface="+mn-ea"/>
              </a:rPr>
              <a:t>②昔盛今衰型：</a:t>
            </a:r>
            <a:endParaRPr lang="zh-CN" altLang="en-US" sz="2400">
              <a:sym typeface="+mn-ea"/>
            </a:endParaRPr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乌衣巷</a:t>
            </a:r>
            <a:endParaRPr lang="zh-CN" altLang="en-US" sz="2400"/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唐·刘禹锡</a:t>
            </a:r>
            <a:endParaRPr lang="zh-CN" altLang="en-US" sz="2400"/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朱雀桥边野草花，乌衣巷口夕阳斜。</a:t>
            </a:r>
            <a:endParaRPr lang="zh-CN" altLang="en-US" sz="2400"/>
          </a:p>
          <a:p>
            <a:pPr marL="0" indent="0" algn="ctr">
              <a:buNone/>
            </a:pPr>
            <a:r>
              <a:rPr lang="zh-CN" altLang="en-US" sz="2400">
                <a:sym typeface="+mn-ea"/>
              </a:rPr>
              <a:t>旧时王谢堂前燕，飞入寻常百姓家。</a:t>
            </a:r>
            <a:endParaRPr lang="zh-CN" altLang="en-US" sz="2400"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660" y="153035"/>
            <a:ext cx="8779510" cy="5848985"/>
          </a:xfrm>
        </p:spPr>
        <p:txBody>
          <a:bodyPr>
            <a:no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3</a:t>
            </a:r>
            <a:r>
              <a:rPr lang="zh-CN" altLang="en-US" sz="2400" b="1">
                <a:solidFill>
                  <a:srgbClr val="FF0000"/>
                </a:solidFill>
              </a:rPr>
              <a:t>）借古讽今：</a:t>
            </a:r>
            <a:r>
              <a:rPr lang="zh-CN" altLang="en-US" sz="2400">
                <a:solidFill>
                  <a:srgbClr val="FF0000"/>
                </a:solidFill>
              </a:rPr>
              <a:t>借古人讽喻统治者杜绝奢华，重视人才，励精图治等。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贾生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李商隐 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宣室求贤访逐臣，贾生才调更无伦。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</a:rPr>
              <a:t>可怜夜半虚前席，不问苍生问鬼神。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0" lvl="0" indent="0" algn="ctr">
              <a:buNone/>
            </a:pPr>
            <a:r>
              <a:rPr lang="zh-CN" altLang="en-US" sz="2400">
                <a:sym typeface="+mn-ea"/>
              </a:rPr>
              <a:t>泊秦淮</a:t>
            </a:r>
            <a:endParaRPr lang="zh-CN" altLang="en-US" sz="2400">
              <a:sym typeface="+mn-ea"/>
            </a:endParaRPr>
          </a:p>
          <a:p>
            <a:pPr marL="0" lvl="0" indent="0" algn="ctr">
              <a:buNone/>
            </a:pPr>
            <a:r>
              <a:rPr lang="zh-CN" altLang="en-US" sz="2400">
                <a:sym typeface="+mn-ea"/>
              </a:rPr>
              <a:t>[唐] 杜牧</a:t>
            </a:r>
            <a:endParaRPr lang="zh-CN" altLang="en-US" sz="2400">
              <a:sym typeface="+mn-ea"/>
            </a:endParaRPr>
          </a:p>
          <a:p>
            <a:pPr marL="0" lvl="0" indent="0" algn="ctr">
              <a:buNone/>
            </a:pPr>
            <a:r>
              <a:rPr lang="zh-CN" altLang="en-US" sz="2400">
                <a:sym typeface="+mn-ea"/>
              </a:rPr>
              <a:t>烟笼寒水月笼沙，夜泊秦淮近酒家。</a:t>
            </a:r>
            <a:endParaRPr lang="zh-CN" altLang="en-US" sz="2400">
              <a:sym typeface="+mn-ea"/>
            </a:endParaRPr>
          </a:p>
          <a:p>
            <a:pPr marL="0" lvl="0" indent="0" algn="ctr">
              <a:buNone/>
            </a:pPr>
            <a:r>
              <a:rPr lang="zh-CN" altLang="en-US" sz="2400">
                <a:sym typeface="+mn-ea"/>
              </a:rPr>
              <a:t>商女不知亡国恨，隔江犹唱后庭花。</a:t>
            </a:r>
            <a:endParaRPr lang="zh-CN" altLang="en-US" sz="2400"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400">
              <a:solidFill>
                <a:srgbClr val="FF0000"/>
              </a:solidFill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90855" y="330835"/>
            <a:ext cx="816165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）借古喻理 ：对历史事件或历史人物进行理性反思，阐述对历史的看法。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2780" y="1301750"/>
            <a:ext cx="8000365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/>
              <a:t>赤  壁   唐·杜牧</a:t>
            </a:r>
            <a:endParaRPr lang="zh-CN" altLang="en-US" sz="2400"/>
          </a:p>
          <a:p>
            <a:pPr algn="ctr"/>
            <a:r>
              <a:rPr lang="zh-CN" altLang="en-US" sz="2400"/>
              <a:t>折戟沉沙铁未销，自将磨洗认前朝。</a:t>
            </a:r>
            <a:endParaRPr lang="zh-CN" altLang="en-US" sz="2400"/>
          </a:p>
          <a:p>
            <a:pPr algn="ctr"/>
            <a:r>
              <a:rPr lang="zh-CN" altLang="en-US" sz="2400"/>
              <a:t>东风不与周郎便，铜雀春深锁二乔。</a:t>
            </a:r>
            <a:endParaRPr lang="zh-CN" altLang="en-US" sz="2400"/>
          </a:p>
          <a:p>
            <a:pPr algn="ctr"/>
            <a:r>
              <a:rPr lang="zh-CN" altLang="en-US" sz="2400"/>
              <a:t>乌江亭   杜牧</a:t>
            </a:r>
            <a:endParaRPr lang="zh-CN" altLang="en-US" sz="2400"/>
          </a:p>
          <a:p>
            <a:pPr algn="ctr"/>
            <a:r>
              <a:rPr lang="zh-CN" altLang="en-US" sz="2400"/>
              <a:t>胜败兵家事不期，包羞忍耻是男儿。</a:t>
            </a:r>
            <a:endParaRPr lang="zh-CN" altLang="en-US" sz="2400"/>
          </a:p>
          <a:p>
            <a:pPr algn="ctr"/>
            <a:r>
              <a:rPr lang="zh-CN" altLang="en-US" sz="2400"/>
              <a:t>江东子弟多才俊，卷土重来未可知。</a:t>
            </a:r>
            <a:endParaRPr lang="zh-CN" altLang="en-US" sz="2400"/>
          </a:p>
          <a:p>
            <a:pPr algn="ctr"/>
            <a:r>
              <a:rPr lang="zh-CN" altLang="en-US" sz="2400">
                <a:solidFill>
                  <a:srgbClr val="FF0000"/>
                </a:solidFill>
                <a:sym typeface="+mn-ea"/>
              </a:rPr>
              <a:t>作者只是以旁观者的身份，以兵家的眼光论项羽的成败，并设想项羽假如回江东重整旗鼓，说不定就可以卷土重来，为项羽负气自刎而惋惜。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400"/>
              <a:t>叠题乌江亭   王安石</a:t>
            </a:r>
            <a:endParaRPr lang="zh-CN" altLang="en-US" sz="2400"/>
          </a:p>
          <a:p>
            <a:pPr algn="ctr"/>
            <a:r>
              <a:rPr lang="zh-CN" altLang="en-US" sz="2400"/>
              <a:t>百战疲劳壮士哀，中原一败势难回。</a:t>
            </a:r>
            <a:endParaRPr lang="zh-CN" altLang="en-US" sz="2400"/>
          </a:p>
          <a:p>
            <a:pPr algn="ctr"/>
            <a:r>
              <a:rPr lang="zh-CN" altLang="en-US" sz="2400"/>
              <a:t>江东子弟今虽在，肯与君王卷土来？</a:t>
            </a:r>
            <a:endParaRPr lang="zh-CN" altLang="en-US" sz="2400"/>
          </a:p>
          <a:p>
            <a:pPr algn="ctr"/>
            <a:r>
              <a:rPr lang="zh-CN" altLang="en-US" sz="2400"/>
              <a:t>夏日绝句  李清照</a:t>
            </a:r>
            <a:endParaRPr lang="zh-CN" altLang="en-US" sz="2400"/>
          </a:p>
          <a:p>
            <a:pPr algn="ctr"/>
            <a:r>
              <a:rPr lang="zh-CN" altLang="en-US" sz="2400"/>
              <a:t>生当作人杰，死亦为鬼雄。</a:t>
            </a:r>
            <a:endParaRPr lang="zh-CN" altLang="en-US" sz="2400"/>
          </a:p>
          <a:p>
            <a:pPr algn="ctr"/>
            <a:r>
              <a:rPr lang="zh-CN" altLang="en-US" sz="2400"/>
              <a:t>至今思项羽，不肯过江东。</a:t>
            </a:r>
            <a:endParaRPr lang="zh-CN" altLang="en-US" sz="2400"/>
          </a:p>
          <a:p>
            <a:pPr algn="ctr"/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905" y="4762500"/>
            <a:ext cx="2546985" cy="14954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1553" y="519699"/>
            <a:ext cx="5081648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</a:t>
            </a:r>
            <a:r>
              <a:rPr lang="zh-CN" altLang="en-US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咏史诗常用典故</a:t>
            </a:r>
            <a:endParaRPr lang="zh-CN" altLang="en-US" sz="4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27" y="1289140"/>
            <a:ext cx="3508086" cy="2231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911" y="2370391"/>
            <a:ext cx="4064090" cy="2592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59" y="3741266"/>
            <a:ext cx="3748231" cy="281117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4295" y="156210"/>
            <a:ext cx="899477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zh-CN" sz="2800" b="0">
                <a:ea typeface="宋体" panose="02010600030101010101" pitchFamily="2" charset="-122"/>
              </a:rPr>
              <a:t>1．《后庭》遗曲：指陈后主所作《玉树后庭遗曲》，后人都视为亡国之音。</a:t>
            </a:r>
            <a:r>
              <a:rPr lang="zh-CN" sz="2800" b="0">
                <a:ea typeface="宋体" panose="02010600030101010101" pitchFamily="2" charset="-122"/>
              </a:rPr>
              <a:t>2.商女:即歌女,后以此为不顾国家存亡而醉生梦死的典故</a:t>
            </a:r>
            <a:r>
              <a:rPr lang="zh-CN" sz="2800" b="0">
                <a:ea typeface="宋体" panose="02010600030101010101" pitchFamily="2" charset="-122"/>
              </a:rPr>
              <a:t>3．《黍离》之悲：《黍离》是《诗经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sz="2800" b="0">
                <a:ea typeface="宋体" panose="02010600030101010101" pitchFamily="2" charset="-122"/>
              </a:rPr>
              <a:t>王风》的名篇。旧说周平王东迁以后，周大夫经过西周古都，悲叹宫廷宗庙毁坏，长满禾黍，就作了这首诗。后来常用《黍离》来表示对国家今盛昔衰的痛惜伤感之情。</a:t>
            </a:r>
            <a:r>
              <a:rPr lang="zh-CN" sz="2800" b="0">
                <a:ea typeface="宋体" panose="02010600030101010101" pitchFamily="2" charset="-122"/>
              </a:rPr>
              <a:t>4．封狼居胥：汉代霍去病追击匈奴至狼居胥山，封山（筑土为坛以祭山神，纪念胜利）而还。后常来形容建功立业。</a:t>
            </a:r>
            <a:r>
              <a:rPr lang="zh-CN" sz="2800" b="0">
                <a:ea typeface="宋体" panose="02010600030101010101" pitchFamily="2" charset="-122"/>
              </a:rPr>
              <a:t>5．塞上长城空自许：《南史》载，宋文帝要杀名将檀道齐，檀大怒道：“乃坏汝万里长城！”。此处比喻能守边的将领。</a:t>
            </a:r>
            <a:r>
              <a:rPr lang="zh-CN" sz="2800" b="0">
                <a:ea typeface="宋体" panose="02010600030101010101" pitchFamily="2" charset="-122"/>
              </a:rPr>
              <a:t>
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4295" y="156210"/>
            <a:ext cx="899477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zh-CN" sz="2800" b="0">
                <a:ea typeface="宋体" panose="02010600030101010101" pitchFamily="2" charset="-122"/>
              </a:rPr>
              <a:t>6．燕然勒石：燕然是指今蒙古境内的杭爱山。勒，指刻石记功。公元89年，东汉窦宪追击匈奴，出塞三千余里，至燕然山勒石记功而归。燕然未勒是说没有建立破敌的大功。</a:t>
            </a:r>
            <a:r>
              <a:rPr lang="zh-CN" sz="2800" b="0">
                <a:ea typeface="宋体" panose="02010600030101010101" pitchFamily="2" charset="-122"/>
              </a:rPr>
              <a:t>7．台城：指六朝时的禁城（宫城），又称“苑城”，是当时的皇帝用于办公居住的场所。历宋、齐、梁、陈，皆为台省（指中央政府，晋、宋时称朝廷禁省为台，故称）和宫殿所在地，因专名台城。既是政治中枢，又是帝王荒淫享乐的场所。</a:t>
            </a:r>
            <a:r>
              <a:rPr lang="zh-CN" sz="2800" b="0">
                <a:ea typeface="宋体" panose="02010600030101010101" pitchFamily="2" charset="-122"/>
              </a:rPr>
              <a:t>8.乌衣巷：在今南京市东南，在文德桥南岸，是三国东吴时的禁军驻地。由于当时禁军身着黑色军服，故此地俗语称乌衣巷。在东晋时以王导、谢安两大家族，都居住在乌衣巷，人称其子弟为“乌衣郎”。入唐后，乌衣巷沦为废墟。</a:t>
            </a:r>
            <a:r>
              <a:rPr lang="zh-CN" sz="2800" b="0">
                <a:ea typeface="宋体" panose="02010600030101010101" pitchFamily="2" charset="-122"/>
              </a:rPr>
              <a:t>
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9600">
                <a:solidFill>
                  <a:srgbClr val="FF0000"/>
                </a:solidFill>
                <a:latin typeface="书体坊安景臣钢笔行书" panose="02010601030101010101" charset="-122"/>
                <a:ea typeface="书体坊安景臣钢笔行书" panose="02010601030101010101" charset="-122"/>
              </a:rPr>
              <a:t>初识咏史诗</a:t>
            </a:r>
            <a:endParaRPr lang="zh-CN" altLang="en-US" sz="9600">
              <a:solidFill>
                <a:srgbClr val="FF0000"/>
              </a:solidFill>
              <a:latin typeface="书体坊安景臣钢笔行书" panose="02010601030101010101" charset="-122"/>
              <a:ea typeface="书体坊安景臣钢笔行书" panose="0201060103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4295" y="156210"/>
            <a:ext cx="8994775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zh-CN" sz="2800" b="0">
                <a:ea typeface="宋体" panose="02010600030101010101" pitchFamily="2" charset="-122"/>
              </a:rPr>
              <a:t>9.淮水：秦淮河古称淮水。从南朝开始，秦淮河成为名门望族聚居之地。素有“十里秦淮”、“六朝金粉”之誉。“六朝烟月之区，金粉荟萃之所”，更兼十代繁华之地。（有时指淮河。南宋为宋金分界线，为战争前线。）</a:t>
            </a:r>
            <a:r>
              <a:rPr lang="zh-CN" sz="2800" b="0">
                <a:ea typeface="宋体" panose="02010600030101010101" pitchFamily="2" charset="-122"/>
              </a:rPr>
              <a:t>10.投笔：“投笔”就指弃文从武。</a:t>
            </a:r>
            <a:r>
              <a:rPr lang="zh-CN" sz="2800" b="0">
                <a:ea typeface="宋体" panose="02010600030101010101" pitchFamily="2" charset="-122"/>
              </a:rPr>
              <a:t>11.长城：用“万里长城”指守边的将领。</a:t>
            </a:r>
            <a:r>
              <a:rPr lang="zh-CN" sz="2800" b="0">
                <a:ea typeface="宋体" panose="02010600030101010101" pitchFamily="2" charset="-122"/>
              </a:rPr>
              <a:t>12.楼兰：诗人就常用“楼兰”代指边境之敌，用“破(斩)楼兰”指建功立业。</a:t>
            </a:r>
            <a:r>
              <a:rPr lang="zh-CN" sz="2800" b="0">
                <a:ea typeface="宋体" panose="02010600030101010101" pitchFamily="2" charset="-122"/>
              </a:rPr>
              <a:t>13.折腰：折腰”意为躬身拜揖，后来喻指屈身事人，而诗人常反其义用之。</a:t>
            </a:r>
            <a:r>
              <a:rPr lang="zh-CN" sz="2800" b="0">
                <a:ea typeface="宋体" panose="02010600030101010101" pitchFamily="2" charset="-122"/>
              </a:rPr>
              <a:t>14.化碧：人们就常用“化碧”形容刚直中正的人为正义事业而蒙冤受屈。</a:t>
            </a:r>
            <a:r>
              <a:rPr lang="zh-CN" sz="2800" b="0">
                <a:ea typeface="宋体" panose="02010600030101010101" pitchFamily="2" charset="-122"/>
              </a:rPr>
              <a:t>15.五柳：“五柳” 隐者的代称。</a:t>
            </a:r>
            <a:r>
              <a:rPr lang="zh-CN" sz="2800" b="0">
                <a:ea typeface="宋体" panose="02010600030101010101" pitchFamily="2" charset="-122"/>
              </a:rPr>
              <a:t>
</a:t>
            </a:r>
            <a:endParaRPr lang="zh-CN" sz="2800" b="0">
              <a:ea typeface="宋体" panose="02010600030101010101" pitchFamily="2" charset="-122"/>
            </a:endParaRPr>
          </a:p>
          <a:p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25120" y="-194945"/>
            <a:ext cx="862393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zh-CN" sz="2800" b="0">
                <a:ea typeface="宋体" panose="02010600030101010101" pitchFamily="2" charset="-122"/>
              </a:rPr>
              <a:t>16.东篱：多用“东篱”表现辞官归隐后的田园生活或娴雅的情致。</a:t>
            </a:r>
            <a:r>
              <a:rPr lang="zh-CN" sz="2800" b="0">
                <a:ea typeface="宋体" panose="02010600030101010101" pitchFamily="2" charset="-122"/>
              </a:rPr>
              <a:t>17.劳歌：本指在劳劳亭送客时唱的歌。劳劳亭旧址在南京，是古代著名的送别之地。“劳歌”后来成为送别歌的代称。</a:t>
            </a:r>
            <a:r>
              <a:rPr lang="zh-CN" sz="2800" b="0">
                <a:ea typeface="宋体" panose="02010600030101010101" pitchFamily="2" charset="-122"/>
              </a:rPr>
              <a:t>18.阳关:后来就把送别时唱的歌曲称作“围城”、“阳关”。</a:t>
            </a:r>
            <a:r>
              <a:rPr lang="zh-CN" sz="2800" b="0">
                <a:ea typeface="宋体" panose="02010600030101010101" pitchFamily="2" charset="-122"/>
              </a:rPr>
              <a:t>19.杨柳曲：乐府曲调“杨柳枝”，也作“折杨柳”，主要写军旅生活，从梁、陈到唐代，多为伤别之词，以怀念征人为多。也多言世路艰难及离别伤悲之情。</a:t>
            </a:r>
            <a:r>
              <a:rPr lang="zh-CN" sz="2800" b="0">
                <a:ea typeface="宋体" panose="02010600030101010101" pitchFamily="2" charset="-122"/>
              </a:rPr>
              <a:t>20．行路难：古曲名，多言世路艰难及离别伤悲之情。</a:t>
            </a:r>
            <a:r>
              <a:rPr lang="zh-CN" sz="2800" b="0">
                <a:ea typeface="宋体" panose="02010600030101010101" pitchFamily="2" charset="-122"/>
              </a:rPr>
              <a:t>21、金陵：石头城、台城、六朝旧事、后唐遗事、乌衣巷、朱雀桥、西塞山。</a:t>
            </a:r>
            <a:r>
              <a:rPr lang="zh-CN" sz="2800" b="0">
                <a:ea typeface="宋体" panose="02010600030101010101" pitchFamily="2" charset="-122"/>
              </a:rPr>
              <a:t>
</a:t>
            </a:r>
            <a:endParaRPr lang="zh-CN" sz="2800" b="0">
              <a:ea typeface="宋体" panose="02010600030101010101" pitchFamily="2" charset="-122"/>
            </a:endParaRPr>
          </a:p>
          <a:p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4930" y="215900"/>
            <a:ext cx="899477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1600" b="0">
                <a:ea typeface="宋体" panose="02010600030101010101" pitchFamily="2" charset="-122"/>
              </a:rPr>
              <a:t>历史名城南京，在漫长的岁月中曾经有过很多名称，其中最响亮的名字莫过于“金陵”了。时至今日，金陵仍是南京最雅致的别称。南京早在我国唐宋以前就称“六朝古都”。所谓“六朝”是指：</a:t>
            </a:r>
            <a:r>
              <a:rPr lang="zh-CN" sz="1600" b="0">
                <a:ea typeface="宋体" panose="02010600030101010101" pitchFamily="2" charset="-122"/>
              </a:rPr>
              <a:t>（1）三国吴。孙权称王，定都建业（今南京）。</a:t>
            </a:r>
            <a:r>
              <a:rPr lang="zh-CN" sz="1600" b="0">
                <a:ea typeface="宋体" panose="02010600030101010101" pitchFamily="2" charset="-122"/>
              </a:rPr>
              <a:t>（2）东晋。公元317年，逃亡江南的西晋皇族司马睿被拥戴在建康（今南京）当皇帝，建立东晋政权。</a:t>
            </a:r>
            <a:r>
              <a:rPr lang="zh-CN" sz="1600" b="0">
                <a:ea typeface="宋体" panose="02010600030101010101" pitchFamily="2" charset="-122"/>
              </a:rPr>
              <a:t>（3）南北朝时期的宋、齐、梁、陈四个朝代，均定都建康（今南京）。故南京史称“六朝古都”。至于明太祖朱元璋定都应天（今南京）、太平天国定都天京（今南京）等都不算在此六朝之中。</a:t>
            </a:r>
            <a:r>
              <a:rPr lang="zh-CN" sz="1600" b="0">
                <a:ea typeface="宋体" panose="02010600030101010101" pitchFamily="2" charset="-122"/>
              </a:rPr>
              <a:t>①石头城，公元前333年，楚威王置金陵邑于此，筑城石头山。东汉建安十七年(212)，孙权改秣陵为建业，在金陵邑故址石头山上修筑石头城，内设石头仓、石头库，以存储军械、粮食等物资。石头城南建烽火台，为军事重镇。东晋义熙年间，以砖筑城，建</a:t>
            </a:r>
            <a:r>
              <a:rPr lang="zh-CN" sz="1600" b="0">
                <a:ea typeface="宋体" panose="02010600030101010101" pitchFamily="2" charset="-122"/>
              </a:rPr>
              <a:t>②台城，古城名，本来是三国时吴国的后苑城，东晋时改建，遂成为南朝台省和宫殿所在地，所以叫台城。故址在今江苏南京鸡鸣寺南。</a:t>
            </a:r>
            <a:r>
              <a:rPr lang="zh-CN" sz="1600" b="0">
                <a:ea typeface="宋体" panose="02010600030101010101" pitchFamily="2" charset="-122"/>
              </a:rPr>
              <a:t>③“玉树”，指《玉树后庭花》曲，为南朝最末一个帝王陈后主为其爱妃张丽华所制，一向被当作六朝荒淫的一个标志。</a:t>
            </a:r>
            <a:r>
              <a:rPr lang="zh-CN" sz="1600" b="0">
                <a:ea typeface="宋体" panose="02010600030101010101" pitchFamily="2" charset="-122"/>
              </a:rPr>
              <a:t>④南唐在中主李景的后期就面临周、宋的威胁，国势日弱，终至委靡不振。这些没落小王朝的君臣，既不能励精图治，振作有为，即使还强欢作乐，苟且偷安。李煜南唐形势更岌岌可危。他在对宋委曲求全中过了十几年苟且偷安的生活，还纵情声色，侈陈游宴。南唐为宋所灭后，他被俘到汴京，过了二年多的囚徒生活，终于在九七八年的七夕，被宋太宗派人毒死。</a:t>
            </a:r>
            <a:r>
              <a:rPr lang="zh-CN" sz="1600" b="0">
                <a:ea typeface="宋体" panose="02010600030101010101" pitchFamily="2" charset="-122"/>
              </a:rPr>
              <a:t>⑤隋宫 隋炀帝杨广建造的行宫。李商隐作有《隋宫》等诗。</a:t>
            </a:r>
            <a:r>
              <a:rPr lang="zh-CN" sz="1600" b="0">
                <a:ea typeface="宋体" panose="02010600030101010101" pitchFamily="2" charset="-122"/>
              </a:rPr>
              <a:t>⑥乌衣巷、朱雀桥：</a:t>
            </a:r>
            <a:r>
              <a:rPr lang="zh-CN" sz="1600" b="0">
                <a:ea typeface="宋体" panose="02010600030101010101" pitchFamily="2" charset="-122"/>
              </a:rPr>
              <a:t>乌衣巷在今南京秦淮河南岸夫子庙文德桥边，是一条幽静狭小的巷子。乌衣巷得名于三国时吴曾在此扎营，吴兵皆穿乌衣。六朝时，成为东晋名相王导、谢安的宅院所在地。其弟子都穿乌衣，因此得名。</a:t>
            </a:r>
            <a:r>
              <a:rPr lang="zh-CN" sz="1600" b="0">
                <a:ea typeface="宋体" panose="02010600030101010101" pitchFamily="2" charset="-122"/>
              </a:rPr>
              <a:t>朱雀桥为东晋时建在内秦淮河上的一座浮桥，在乌衣巷附近，是六朝时代都城正南门(朱雀门)外的大桥,是当时的交通要道。</a:t>
            </a:r>
            <a:r>
              <a:rPr lang="zh-CN" sz="1600" b="0">
                <a:ea typeface="宋体" panose="02010600030101010101" pitchFamily="2" charset="-122"/>
              </a:rPr>
              <a:t>⑦西塞山 〔古战场〕由于西塞山崖陡水急，易守难攻，并由绵延起伏的黄荆山作依托，成为扼守长江中游的战略要地。历史上在此出战事一百多次。</a:t>
            </a:r>
            <a:r>
              <a:rPr lang="zh-CN" sz="1600" b="0">
                <a:ea typeface="宋体" panose="02010600030101010101" pitchFamily="2" charset="-122"/>
              </a:rPr>
              <a:t>
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占位符 11266"/>
          <p:cNvSpPr>
            <a:spLocks noGrp="1"/>
          </p:cNvSpPr>
          <p:nvPr>
            <p:ph idx="1"/>
          </p:nvPr>
        </p:nvSpPr>
        <p:spPr>
          <a:xfrm>
            <a:off x="628650" y="1433830"/>
            <a:ext cx="7886700" cy="225298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/>
              <a:t>　　在艺术特征上此类诗歌表现为“咏史”与“言志”（抒怀）相结合的特点。咏史只是手段，言志（抒怀）才是目的。在写作技法上，咏史怀古诗常常运用</a:t>
            </a:r>
            <a:r>
              <a:rPr lang="zh-CN" altLang="en-US" b="1" u="sng"/>
              <a:t>借景抒情</a:t>
            </a:r>
            <a:r>
              <a:rPr lang="zh-CN" altLang="en-US"/>
              <a:t>、</a:t>
            </a:r>
            <a:r>
              <a:rPr lang="zh-CN" altLang="en-US" b="1" u="sng">
                <a:sym typeface="Arial" panose="020b0604020202020204" pitchFamily="34" charset="0"/>
              </a:rPr>
              <a:t>对比</a:t>
            </a:r>
            <a:r>
              <a:rPr lang="zh-CN" altLang="en-US"/>
              <a:t>、</a:t>
            </a:r>
            <a:r>
              <a:rPr lang="zh-CN" altLang="en-US" b="1" u="sng">
                <a:sym typeface="Arial" panose="020b0604020202020204" pitchFamily="34" charset="0"/>
              </a:rPr>
              <a:t>化用典故</a:t>
            </a:r>
            <a:r>
              <a:rPr lang="zh-CN" altLang="en-US"/>
              <a:t>、</a:t>
            </a:r>
            <a:r>
              <a:rPr lang="zh-CN" altLang="en-US" b="1" u="sng">
                <a:sym typeface="Arial" panose="020b0604020202020204" pitchFamily="34" charset="0"/>
              </a:rPr>
              <a:t>衬</a:t>
            </a:r>
            <a:r>
              <a:rPr lang="zh-CN" altLang="en-US"/>
              <a:t>托、</a:t>
            </a:r>
            <a:r>
              <a:rPr lang="zh-CN" altLang="en-US" b="1" u="sng">
                <a:sym typeface="Arial" panose="020b0604020202020204" pitchFamily="34" charset="0"/>
              </a:rPr>
              <a:t>抑扬</a:t>
            </a:r>
            <a:r>
              <a:rPr lang="zh-CN" altLang="en-US"/>
              <a:t>等艺术技法。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1295" y="519430"/>
            <a:ext cx="612584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5.</a:t>
            </a:r>
            <a:r>
              <a:rPr lang="zh-CN" altLang="en-US" sz="4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咏史诗常用表现手法</a:t>
            </a:r>
            <a:endParaRPr lang="zh-CN" altLang="en-US" sz="4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占位符 12290"/>
          <p:cNvSpPr>
            <a:spLocks noGrp="1"/>
          </p:cNvSpPr>
          <p:nvPr>
            <p:ph idx="1"/>
          </p:nvPr>
        </p:nvSpPr>
        <p:spPr>
          <a:xfrm>
            <a:off x="-31750" y="163195"/>
            <a:ext cx="9175750" cy="6650355"/>
          </a:xfrm>
        </p:spPr>
        <p:txBody>
          <a:bodyPr anchor="t"/>
          <a:lstStyle/>
          <a:p>
            <a:pPr>
              <a:buNone/>
            </a:pPr>
            <a:r>
              <a:rPr lang="zh-CN" altLang="en-US"/>
              <a:t>  </a:t>
            </a:r>
            <a:r>
              <a:rPr lang="zh-CN" altLang="en-US" sz="4400" b="1">
                <a:sym typeface="Wingdings" panose="05000000000000000000" pitchFamily="2" charset="2"/>
              </a:rPr>
              <a:t></a:t>
            </a:r>
            <a:r>
              <a:rPr lang="zh-CN" altLang="en-US" sz="4400" b="1"/>
              <a:t>借景抒情（寓情于景）</a:t>
            </a:r>
            <a:endParaRPr lang="zh-CN" altLang="en-US" sz="4400" b="1"/>
          </a:p>
          <a:p>
            <a:r>
              <a:rPr lang="zh-CN" altLang="en-US"/>
              <a:t> 例：</a:t>
            </a:r>
            <a:endParaRPr lang="zh-CN" altLang="en-US"/>
          </a:p>
          <a:p>
            <a:r>
              <a:rPr lang="zh-CN" altLang="en-US"/>
              <a:t>　　          </a:t>
            </a: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乌衣巷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  　唐</a:t>
            </a: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刘禹锡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朱雀桥边野草花，鸟衣巷口夕阳斜。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旧时王谢堂前燕，飞入寻常百姓家。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/>
              <a:t>　作者借朱雀桥边丛生的野草和野花，表现曾经繁华的朱雀桥一带如今却异常荒僻的景象。借乌衣巷口的夕阳，表现了日薄西山的惨淡与败落。再写过去栖息在贵族之家的旧燕如今飞人百姓家。作者把对历史兴衰更替的无限感慨寄寓在景物描写之中，具有一种蕴藉含蓄之美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占位符 13314"/>
          <p:cNvSpPr>
            <a:spLocks noGrp="1"/>
          </p:cNvSpPr>
          <p:nvPr>
            <p:ph idx="1"/>
          </p:nvPr>
        </p:nvSpPr>
        <p:spPr>
          <a:xfrm>
            <a:off x="107950" y="146050"/>
            <a:ext cx="8930005" cy="6711950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3600" b="1">
                <a:sym typeface="Wingdings" panose="05000000000000000000" pitchFamily="2" charset="2"/>
              </a:rPr>
              <a:t></a:t>
            </a:r>
            <a:r>
              <a:rPr lang="zh-CN" altLang="en-US" sz="3600" b="1"/>
              <a:t>对比手法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zh-CN" altLang="en-US" sz="1600"/>
              <a:t>　　  </a:t>
            </a:r>
            <a:r>
              <a:rPr lang="zh-CN" altLang="en-US" b="1" u="sng"/>
              <a:t>  咏史古诗往往从现实所见入笔，描写眼前衰败、荒凉、萧条的景象，与历史上的繁华兴盛形成鲜明的对比，借此来抒发诗人的兴衰之感。</a:t>
            </a:r>
            <a:endParaRPr lang="zh-CN" altLang="en-US" b="1" u="sng"/>
          </a:p>
          <a:p>
            <a:pPr>
              <a:lnSpc>
                <a:spcPct val="80000"/>
              </a:lnSpc>
              <a:buNone/>
            </a:pPr>
            <a:r>
              <a:rPr lang="zh-CN" altLang="en-US" sz="1600"/>
              <a:t>   例：</a:t>
            </a:r>
            <a:endParaRPr lang="zh-CN" altLang="en-US" sz="1600"/>
          </a:p>
          <a:p>
            <a:pPr>
              <a:lnSpc>
                <a:spcPct val="80000"/>
              </a:lnSpc>
            </a:pPr>
            <a:r>
              <a:rPr lang="zh-CN" altLang="en-US" sz="1600"/>
              <a:t>　　      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苏台览古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　　唐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李白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旧苑荒台杨柳新，菱歌清唱不胜春。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 只今唯有西江月，曾照吴王宫里人。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注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苏台：姑苏台。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1600"/>
              <a:t>　</a:t>
            </a:r>
            <a:r>
              <a:rPr lang="zh-CN" altLang="en-US"/>
              <a:t>　    “旧苑荒台”，写吴王旧苑衰败之景。“杨柳新”写今日苑囿台榭周围之杨柳青青，无边春色。江山依旧，物是人非，昔日苏台富丽堂皇，歌舞升平，今天只剩下那斜挂在西江之上的一轮明月了。“新”与“旧”的对比，写出古今盛衰之感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占位符 14338"/>
          <p:cNvSpPr>
            <a:spLocks noGrp="1"/>
          </p:cNvSpPr>
          <p:nvPr>
            <p:ph idx="1"/>
          </p:nvPr>
        </p:nvSpPr>
        <p:spPr>
          <a:xfrm>
            <a:off x="180975" y="266700"/>
            <a:ext cx="8505825" cy="5861050"/>
          </a:xfrm>
        </p:spPr>
        <p:txBody>
          <a:bodyPr anchor="t"/>
          <a:lstStyle/>
          <a:p>
            <a:r>
              <a:rPr lang="zh-CN" altLang="en-US" sz="1800"/>
              <a:t>　　</a:t>
            </a:r>
            <a:r>
              <a:rPr lang="en-US" altLang="zh-CN" sz="3600" b="1">
                <a:sym typeface="Wingdings" panose="05000000000000000000" pitchFamily="2" charset="2"/>
              </a:rPr>
              <a:t></a:t>
            </a:r>
            <a:r>
              <a:rPr lang="zh-CN" altLang="en-US" sz="3600" b="1"/>
              <a:t>化用典故。</a:t>
            </a:r>
            <a:endParaRPr lang="zh-CN" altLang="en-US" sz="3600" b="1"/>
          </a:p>
          <a:p>
            <a:r>
              <a:rPr lang="zh-CN" altLang="en-US" sz="2800" b="1" u="sng"/>
              <a:t>咏史怀古诗常用典故，借典故委婉曲折地寄托自己的感伤或对国事的讽喻。</a:t>
            </a:r>
            <a:endParaRPr lang="zh-CN" altLang="en-US" sz="2800" b="1" u="sng"/>
          </a:p>
          <a:p>
            <a:r>
              <a:rPr lang="zh-CN" altLang="en-US" sz="1800"/>
              <a:t>  例：</a:t>
            </a:r>
            <a:endParaRPr lang="zh-CN" altLang="en-US" sz="1800"/>
          </a:p>
          <a:p>
            <a:r>
              <a:rPr lang="zh-CN" altLang="en-US" sz="1800"/>
              <a:t>　　                    </a:t>
            </a:r>
            <a:r>
              <a:rPr lang="zh-CN" altLang="en-US" sz="3600"/>
              <a:t>  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隋  宫 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唐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李商隐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　紫泉宫殿锁烟霞，欲取芜城作帝家。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　玉玺不缘归日角，锦帆应是到天涯。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　于今腐草无萤火，终古垂杨有暮鸦。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  地下若逢陈后主，岂宜重问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后庭花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？</a:t>
            </a:r>
            <a:r>
              <a:rPr lang="zh-CN" altLang="en-US" sz="1800"/>
              <a:t>　　 </a:t>
            </a:r>
            <a:endParaRPr lang="zh-CN" altLang="en-US" sz="1800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占位符 15362"/>
          <p:cNvSpPr>
            <a:spLocks noGrp="1"/>
          </p:cNvSpPr>
          <p:nvPr>
            <p:ph idx="1"/>
          </p:nvPr>
        </p:nvSpPr>
        <p:spPr>
          <a:xfrm>
            <a:off x="107950" y="693738"/>
            <a:ext cx="9001125" cy="5434012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/>
              <a:t>      隋炀帝弃旧宫想另建帝王之家。若不是玉玺落到了有“日角”之相的李渊手里，隋炀帝的锦帆龙舟会游遍天下。颈联用对比、典故等表现手法把隋宫昔日之豪华与今日之凄凉作了鲜明的对照。尾联再写虚拟的场景引人思考：不论是隋炀帝还是陈后主都因荒淫奢侈亡国。</a:t>
            </a:r>
            <a:endParaRPr lang="zh-CN" altLang="en-US"/>
          </a:p>
          <a:p>
            <a:pPr>
              <a:lnSpc>
                <a:spcPct val="80000"/>
              </a:lnSpc>
            </a:pPr>
            <a:r>
              <a:rPr lang="zh-CN" altLang="en-US"/>
              <a:t>　全诗用了“锦帆南游一征求萤火”“</a:t>
            </a:r>
            <a:r>
              <a:rPr lang="en-US" altLang="zh-CN"/>
              <a:t>《</a:t>
            </a:r>
            <a:r>
              <a:rPr lang="zh-CN" altLang="en-US"/>
              <a:t>玉树后庭花</a:t>
            </a:r>
            <a:r>
              <a:rPr lang="en-US" altLang="zh-CN"/>
              <a:t>》”</a:t>
            </a:r>
            <a:r>
              <a:rPr lang="zh-CN" altLang="en-US"/>
              <a:t>三个典故，形象地描写了隋炀帝的贪婪奢侈，揭示了荒淫奢侈亡国的道理，同时也是告诫晚唐统治者不要重蹈覆辙。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占位符 16386"/>
          <p:cNvSpPr>
            <a:spLocks noGrp="1"/>
          </p:cNvSpPr>
          <p:nvPr>
            <p:ph idx="1"/>
          </p:nvPr>
        </p:nvSpPr>
        <p:spPr>
          <a:xfrm>
            <a:off x="-104775" y="276225"/>
            <a:ext cx="9140825" cy="5851525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4000" b="1"/>
              <a:t>④衬托。</a:t>
            </a:r>
            <a:endParaRPr lang="zh-CN" altLang="en-US" sz="4000" b="1"/>
          </a:p>
          <a:p>
            <a:pPr>
              <a:lnSpc>
                <a:spcPct val="90000"/>
              </a:lnSpc>
            </a:pPr>
            <a:r>
              <a:rPr lang="zh-CN" altLang="en-US" b="1" u="sng"/>
              <a:t>诗人往往临古迹而抒怀，以悲景衬悲情。</a:t>
            </a:r>
            <a:endParaRPr lang="zh-CN" altLang="en-US" b="1" u="sng"/>
          </a:p>
          <a:p>
            <a:pPr>
              <a:lnSpc>
                <a:spcPct val="90000"/>
              </a:lnSpc>
            </a:pPr>
            <a:r>
              <a:rPr lang="zh-CN" altLang="en-US"/>
              <a:t>例：　　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长沙过贾谊宅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唐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刘长卿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　三年谪宦此栖迟，万古唯留楚客悲。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　秋草独寻人去后，寒林空见日斜时。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　汉文有道恩犹薄，湘水无情吊岂知？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　寂寂江山摇落处，怜君何事到天涯！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/>
              <a:t>　　暮色沉沉，江山寂寥，秋风吹过，黄叶飘零，既写自然景色的萧瑟凄凉，同时更象征着李唐王朝的衰败局势，更衬托自己被贬后的抑郁悲凉，痛苦无奈的心境。</a:t>
            </a:r>
            <a:endParaRPr lang="zh-CN" altLang="en-US"/>
          </a:p>
        </p:txBody>
      </p:sp>
      <p:graphicFrame>
        <p:nvGraphicFramePr>
          <p:cNvPr id="16387" name="对象 16387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915035" imgH="215900" progId="Equation.3">
                  <p:embed/>
                </p:oleObj>
              </mc:Choice>
              <mc:Fallback>
                <p:oleObj r:id="rId2" imgW="915035" imgH="2159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占位符 17410"/>
          <p:cNvSpPr>
            <a:spLocks noGrp="1"/>
          </p:cNvSpPr>
          <p:nvPr>
            <p:ph idx="1"/>
          </p:nvPr>
        </p:nvSpPr>
        <p:spPr>
          <a:xfrm>
            <a:off x="107950" y="276225"/>
            <a:ext cx="8578850" cy="5851525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4000" b="1"/>
              <a:t>⑤</a:t>
            </a:r>
            <a:r>
              <a:rPr lang="zh-CN" altLang="en-US" sz="4000"/>
              <a:t>抑扬</a:t>
            </a:r>
            <a:r>
              <a:rPr lang="zh-CN" altLang="en-US"/>
              <a:t>（分为“欲抑先扬”与“欲扬先抑”）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zh-CN" altLang="en-US"/>
              <a:t> 例：　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贾  生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唐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李商隐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　宣室求贤访逐臣，贾生才调更无伦。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　可怜夜半虚前席，不问苍生问鬼神。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/>
              <a:t>    诗的前两句从正面着笔，仿佛热烈颂扬汉文帝求贤若渴，虚怀若谷，这是扬。后两句，汉文帝“夜半虚席”虚心垂询不是为了寻求治国安民之道，却是为了“问鬼神”，这是抑。诗人运用欲抑先扬的手法，辛辣讽刺了汉文帝政治上的昏庸与懦弱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56895" y="935990"/>
            <a:ext cx="782066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/>
              <a:t>         诗人</a:t>
            </a:r>
            <a:r>
              <a:rPr lang="zh-CN" altLang="en-US" sz="3600">
                <a:solidFill>
                  <a:srgbClr val="FF0000"/>
                </a:solidFill>
              </a:rPr>
              <a:t>以历史事件、历史人物、历史陈迹为题材</a:t>
            </a:r>
            <a:r>
              <a:rPr lang="zh-CN" altLang="en-US" sz="3600"/>
              <a:t>，借登高望远、咏叹史实、怀念古迹引发身世共鸣，或达到感慨兴衰、寄托哀思、托古讽今的效果。</a:t>
            </a:r>
            <a:endParaRPr lang="zh-CN" altLang="en-US" sz="3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367" y="3708787"/>
            <a:ext cx="4071505" cy="275233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89153" y="2322899"/>
            <a:ext cx="46532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>
                <a:ln w="10160">
                  <a:solidFill>
                    <a:srgbClr val="5B9BD5"/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佳篇赏析</a:t>
            </a:r>
            <a:endParaRPr lang="zh-CN" altLang="en-US" sz="8800" b="1">
              <a:ln w="10160">
                <a:solidFill>
                  <a:srgbClr val="5B9BD5"/>
                </a:solidFill>
                <a:prstDash val="solid"/>
              </a:ln>
              <a:solidFill>
                <a:prstClr val="black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69679" y="548147"/>
            <a:ext cx="71073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/>
              <a:t>（一）登</a:t>
            </a:r>
            <a:r>
              <a:rPr lang="zh-CN" altLang="en-US" sz="2800">
                <a:solidFill>
                  <a:srgbClr val="FF0000"/>
                </a:solidFill>
              </a:rPr>
              <a:t>幽州</a:t>
            </a:r>
            <a:r>
              <a:rPr lang="zh-CN" altLang="en-US" sz="2800"/>
              <a:t>台歌</a:t>
            </a:r>
            <a:endParaRPr lang="zh-CN" altLang="en-US" sz="2800"/>
          </a:p>
          <a:p>
            <a:pPr algn="ctr"/>
            <a:r>
              <a:rPr lang="zh-CN" altLang="en-US" sz="2800"/>
              <a:t>唐·陈子昂</a:t>
            </a:r>
            <a:endParaRPr lang="zh-CN" altLang="en-US" sz="2800"/>
          </a:p>
          <a:p>
            <a:pPr algn="ctr"/>
            <a:r>
              <a:rPr lang="zh-CN" altLang="en-US" sz="2800">
                <a:solidFill>
                  <a:srgbClr val="FF0000"/>
                </a:solidFill>
              </a:rPr>
              <a:t>前</a:t>
            </a:r>
            <a:r>
              <a:rPr lang="zh-CN" altLang="en-US" sz="2800"/>
              <a:t>不见古人，</a:t>
            </a:r>
            <a:r>
              <a:rPr lang="zh-CN" altLang="en-US" sz="2800">
                <a:solidFill>
                  <a:srgbClr val="FF0000"/>
                </a:solidFill>
              </a:rPr>
              <a:t>后</a:t>
            </a:r>
            <a:r>
              <a:rPr lang="zh-CN" altLang="en-US" sz="2800"/>
              <a:t>不见来者。</a:t>
            </a:r>
            <a:endParaRPr lang="zh-CN" altLang="en-US" sz="2800"/>
          </a:p>
          <a:p>
            <a:pPr algn="ctr"/>
            <a:r>
              <a:rPr lang="zh-CN" altLang="en-US" sz="2800">
                <a:solidFill>
                  <a:srgbClr val="FF0000"/>
                </a:solidFill>
              </a:rPr>
              <a:t>念</a:t>
            </a:r>
            <a:r>
              <a:rPr lang="zh-CN" altLang="en-US" sz="2800"/>
              <a:t>天地之</a:t>
            </a:r>
            <a:r>
              <a:rPr lang="zh-CN" altLang="en-US" sz="2800">
                <a:solidFill>
                  <a:srgbClr val="FF0000"/>
                </a:solidFill>
              </a:rPr>
              <a:t>悠悠</a:t>
            </a:r>
            <a:r>
              <a:rPr lang="zh-CN" altLang="en-US" sz="2800"/>
              <a:t>，独</a:t>
            </a:r>
            <a:r>
              <a:rPr lang="zh-CN" altLang="en-US" sz="2800">
                <a:solidFill>
                  <a:srgbClr val="FF0000"/>
                </a:solidFill>
              </a:rPr>
              <a:t>怆</a:t>
            </a:r>
            <a:r>
              <a:rPr lang="zh-CN" altLang="en-US" sz="2800"/>
              <a:t>然而涕下。 </a:t>
            </a: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535" y="3610246"/>
            <a:ext cx="400050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1956" y="2364363"/>
            <a:ext cx="8441127" cy="1200329"/>
          </a:xfrm>
          <a:prstGeom prst="rect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zh-CN" altLang="en-US" sz="2400" b="1">
                <a:solidFill>
                  <a:prstClr val="black"/>
                </a:solidFill>
                <a:ea typeface="宋体" panose="02010600030101010101" pitchFamily="2" charset="-122"/>
              </a:rPr>
              <a:t>         通过描写登楼远眺，凭今吊古所引起的无限感慨，抒发了诗人抑郁已久的悲愤之情，深刻地揭示了封建社会中那些怀才不遇的知识分子遭受压抑的境遇。</a:t>
            </a:r>
            <a:endParaRPr lang="zh-CN" altLang="en-US" sz="2400" b="1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578" y="764843"/>
            <a:ext cx="7886700" cy="4150519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【探究思考】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1.这首词在遣词造句上没有什么特殊之处，千百年来却一直不减它的艺术魅力。谈谈你对这首诗歌的理解，并分析它在艺术表现上的特色。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 这首诗歌传达出了时间的绵长无尽，以及个人置身其中的孤独感。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它在艺术变现上最大的特色是直抒胸臆，不借助具体的景或事，塑造了一位满腹才华却无处施展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空有一腔报国之志的郁郁不得志的诗人形象。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7813" y="1291316"/>
            <a:ext cx="7886700" cy="3456175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2.“前不见古人，后不见来者”表现了作者怎样的人生感慨？</a:t>
            </a:r>
            <a:endParaRPr lang="en-US" altLang="zh-CN" b="1"/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        古人是指那些能够礼贤下士的贤明君主，像燕昭王那样前代的贤君既不复可见，后来的贤明之王也来不及见到，自己的政治抱负无法实现。作者借古讽今，表现了诗人失意的境遇和寂寞苦闷的情怀。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76035" y="780211"/>
            <a:ext cx="6821055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ea typeface="宋体" panose="02010600030101010101" pitchFamily="2" charset="-122"/>
              </a:rPr>
              <a:t>（二）乌衣巷</a:t>
            </a:r>
            <a:endParaRPr lang="zh-CN" altLang="en-US" sz="2800" b="1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 algn="ctr"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ea typeface="宋体" panose="02010600030101010101" pitchFamily="2" charset="-122"/>
              </a:rPr>
              <a:t>唐·刘禹锡</a:t>
            </a:r>
            <a:endParaRPr lang="zh-CN" altLang="en-US" sz="2800" b="1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 algn="ctr"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ea typeface="宋体" panose="02010600030101010101" pitchFamily="2" charset="-122"/>
              </a:rPr>
              <a:t>朱雀桥边野草花，乌衣巷口夕阳斜。</a:t>
            </a:r>
            <a:endParaRPr lang="zh-CN" altLang="en-US" sz="2800" b="1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 algn="ctr">
              <a:spcBef>
                <a:spcPts val="1000"/>
              </a:spcBef>
            </a:pPr>
            <a:r>
              <a:rPr lang="zh-CN" altLang="en-US" sz="2800" b="1">
                <a:solidFill>
                  <a:prstClr val="black"/>
                </a:solidFill>
                <a:ea typeface="宋体" panose="02010600030101010101" pitchFamily="2" charset="-122"/>
              </a:rPr>
              <a:t>旧时王谢堂前燕，飞入寻常百姓家。</a:t>
            </a:r>
            <a:endParaRPr lang="zh-CN" altLang="en-US" sz="2800" b="1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0" y="3078804"/>
            <a:ext cx="4311650" cy="32337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0272" y="4094310"/>
            <a:ext cx="8243455" cy="830997"/>
          </a:xfrm>
          <a:prstGeom prst="rect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zh-CN" altLang="en-US" sz="2400" b="1"/>
              <a:t>         通过对于乌衣巷荒凉景象的描写，暗含了诗人对荣枯兴衰的感慨。表达了作者对世事沧桑、盛衰变化的慨叹。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9365" y="624884"/>
            <a:ext cx="7865269" cy="5683552"/>
          </a:xfrm>
        </p:spPr>
        <p:txBody>
          <a:bodyPr>
            <a:normAutofit fontScale="90000" lnSpcReduction="10000"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【探究思考】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1. 请简要赏析这首诗的表现手法及语言特色。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全诗语言含蓄深沉，寓情于景，借环境的烘托、气氛的渲染，同时赋予燕子以历史见证人的身份，抒发了诗人对人事沧桑、兴衰无常的深沉感慨。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2.品读全诗，描绘“朱雀桥边野草花，乌衣巷口夕阳斜。”所展现的画面。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六朝著名的朱雀桥边长满了野花杂草，夕阳的余光淡淡地斜照着昔日繁华的乌衣巷。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/>
              <a:t>3.本诗是诗人刘禹锡最得意的怀古名篇之一，本诗抒发了诗人怎样的思想感情？</a:t>
            </a:r>
            <a:endParaRPr lang="zh-CN" altLang="en-US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解析：诗人通过今昔对比，抒发了沧海桑田、古今盛衰、人生多变的感慨。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89153" y="2322899"/>
            <a:ext cx="46532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>
                <a:ln w="10160">
                  <a:solidFill>
                    <a:srgbClr val="5B9BD5"/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当堂小测</a:t>
            </a:r>
            <a:endParaRPr lang="zh-CN" altLang="en-US" sz="8800" b="1">
              <a:ln w="10160">
                <a:solidFill>
                  <a:srgbClr val="5B9BD5"/>
                </a:solidFill>
                <a:prstDash val="solid"/>
              </a:ln>
              <a:solidFill>
                <a:prstClr val="black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23290" y="598805"/>
            <a:ext cx="72980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/>
              <a:t>金城北楼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高适 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北楼西望满晴空，积水连山胜画中。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湍上急流声若箭，城头残月势如弓。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垂竿已羡磻溪老，体道犹思塞上翁。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为问边庭更何事，至今羌笛怨无穷。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017395" y="4921250"/>
            <a:ext cx="51777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>
                <a:ea typeface="宋体" panose="02010600030101010101" pitchFamily="2" charset="-122"/>
                <a:sym typeface="+mn-ea"/>
              </a:rPr>
              <a:t>【注】①金城：古地名，即今甘肃兰州。②公元752年，高适经人引荐，入陇右节度使哥舒翰幕</a:t>
            </a:r>
            <a:r>
              <a:rPr lang="zh-CN">
                <a:latin typeface="Calibri"/>
                <a:ea typeface="宋体" panose="02010600030101010101" pitchFamily="2" charset="-122"/>
                <a:sym typeface="+mn-ea"/>
              </a:rPr>
              <a:t>中，充任掌书记。此诗即写于离开长安赴陇右途经金城时作。</a:t>
            </a:r>
            <a:r>
              <a:rPr lang="zh-CN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③磻溪老：指姜太公吕尚。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4230" y="433070"/>
            <a:ext cx="5974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>
                <a:solidFill>
                  <a:srgbClr val="1E1E1E"/>
                </a:solidFill>
                <a:ea typeface="宋体" panose="02010600030101010101" pitchFamily="2" charset="-122"/>
                <a:sym typeface="+mn-ea"/>
              </a:rPr>
              <a:t>（一）阅读下面这首唐诗，然后回答问题。</a:t>
            </a:r>
            <a:endParaRPr lang="zh-CN" altLang="en-US" sz="2400">
              <a:solidFill>
                <a:srgbClr val="1E1E1E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4775" y="462915"/>
            <a:ext cx="893508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下面对诗歌内容的理解，不正确的一项是（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．诗歌前两联以景入诗，融情于景；后两联借用典故，抒写情怀。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．“声若箭”，以呼啸而过的利箭做比，写出了黄河急流的非凡声势。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．颈联借姜太公钓鱼和塞翁失马的典故，抒发能一展雄才的豪迈之情。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．尾联写对边关形势的担忧，体现了诗人关心国家安危的深沉情感。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【答案】C【解析】颈联写诗人追思历史旧事，对人生际遇，祸福更替有了更深的认识，但内心因不得志而郁结的愁思仍然溢于字里行间，不是抒发能一展雄才的豪迈之情。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
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4775" y="462915"/>
            <a:ext cx="893508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．本诗主要运用了什么表达技巧?试作简要分析。(4分)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①三、四句运用了比喻手法。水声如箭，残月如弓，有着一种磅礴的气势，给人以急促紧迫之感。②五、六句运用典故，“羡溪老”的典故委婉表达了诗人渴望像吕尚一样遇贤主、展才华的愿望。③衬托，前四句写出了边塞的苍凉雄壮，衬托诗人慷慨豪情。（任意回答2点即可）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
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11175" y="449580"/>
            <a:ext cx="8020050" cy="583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ctr"/>
            <a:r>
              <a:rPr lang="zh-CN" altLang="en-US" sz="3200">
                <a:sym typeface="+mn-ea"/>
              </a:rPr>
              <a:t>赤壁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[唐] 杜牧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折戟沉沙铁未销，自将磨洗认前朝。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东风不与周郎便，铜雀春深锁二乔。</a:t>
            </a:r>
            <a:endParaRPr lang="zh-CN" altLang="en-US" sz="3200">
              <a:sym typeface="+mn-ea"/>
            </a:endParaRPr>
          </a:p>
          <a:p>
            <a:pPr lvl="0" algn="ctr"/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pPr lvl="0" algn="ctr"/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5095" y="454025"/>
            <a:ext cx="8523605" cy="5815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400" b="0">
                <a:solidFill>
                  <a:srgbClr val="1E1E1E"/>
                </a:solidFill>
                <a:ea typeface="宋体" panose="02010600030101010101" pitchFamily="2" charset="-122"/>
              </a:rPr>
              <a:t>（二）阅读下面这首唐诗，然后回答问题。</a:t>
            </a:r>
            <a:endParaRPr lang="zh-CN" sz="2400" b="0">
              <a:solidFill>
                <a:srgbClr val="1E1E1E"/>
              </a:solidFill>
              <a:ea typeface="宋体" panose="02010600030101010101" pitchFamily="2" charset="-122"/>
            </a:endParaRPr>
          </a:p>
          <a:p>
            <a:pPr indent="0" algn="ctr"/>
            <a:r>
              <a:rPr lang="zh-CN" sz="2400" b="0">
                <a:ea typeface="宋体" panose="02010600030101010101" pitchFamily="2" charset="-122"/>
              </a:rPr>
              <a:t>登金陵凤凰台</a:t>
            </a:r>
            <a:r>
              <a:rPr lang="zh-CN" sz="2400" b="0">
                <a:ea typeface="宋体" panose="02010600030101010101" pitchFamily="2" charset="-122"/>
              </a:rPr>
              <a:t>李　白</a:t>
            </a:r>
            <a:r>
              <a:rPr lang="zh-CN" sz="2400" b="0">
                <a:ea typeface="宋体" panose="02010600030101010101" pitchFamily="2" charset="-122"/>
              </a:rPr>
              <a:t>凤凰台上凤凰游，凤去台空江自流。</a:t>
            </a:r>
            <a:r>
              <a:rPr lang="zh-CN" sz="2400" b="0">
                <a:ea typeface="宋体" panose="02010600030101010101" pitchFamily="2" charset="-122"/>
              </a:rPr>
              <a:t>吴宫花草埋幽径，晋代衣冠成古丘。</a:t>
            </a:r>
            <a:r>
              <a:rPr lang="zh-CN" sz="2400" b="0">
                <a:ea typeface="宋体" panose="02010600030101010101" pitchFamily="2" charset="-122"/>
              </a:rPr>
              <a:t>三山半落青天外，一水中分白鹭洲。</a:t>
            </a:r>
            <a:r>
              <a:rPr lang="zh-CN" sz="2400" b="0">
                <a:ea typeface="宋体" panose="02010600030101010101" pitchFamily="2" charset="-122"/>
              </a:rPr>
              <a:t>总为浮云能蔽日，长安不见使人愁。</a:t>
            </a:r>
            <a:r>
              <a:rPr lang="zh-CN" sz="2400" b="0">
                <a:ea typeface="宋体" panose="02010600030101010101" pitchFamily="2" charset="-122"/>
              </a:rPr>
              <a:t>
</a:t>
            </a:r>
            <a:endParaRPr lang="zh-CN" sz="2400" b="0">
              <a:ea typeface="宋体" panose="02010600030101010101" pitchFamily="2" charset="-122"/>
            </a:endParaRPr>
          </a:p>
          <a:p>
            <a:pPr indent="0" algn="l"/>
            <a:r>
              <a:rPr lang="zh-CN" sz="2000" b="0">
                <a:ea typeface="宋体" panose="02010600030101010101" pitchFamily="2" charset="-122"/>
              </a:rPr>
              <a:t>【注】 ①吴宫：三国时孙吴曾于金陵建都筑宫。②晋代：指东晋，南渡后也建都于金陵。③衣冠：指的是东晋文学家郭璞的衣冠冢。现今仍在南京玄武湖公园内。一说指当时豪门世族。④成古丘：晋明帝当年为郭璞修建的衣冠冢豪华一时，然而到了唐朝诗人来看的时候，已经成为一个丘壑了。现今这里被称为郭璞墩，位于南京玄武湖公园内。⑤三山：山名。今三山街为其旧址，明初朱元璋筑城时，将城南的三座无名小山也围在了城中。这三座山正好挡住了从城北通向南门──聚宝门的去路。恰逢当时正在城东燕雀湖修筑宫城，于是将这三座山填进了燕雀湖。三山挖平后，在山基修了一条街道，取名为三山街。⑥半落青天外：形容极远，看不大清楚。</a:t>
            </a:r>
            <a:r>
              <a:rPr lang="zh-CN" sz="2000" b="0">
                <a:ea typeface="宋体" panose="02010600030101010101" pitchFamily="2" charset="-122"/>
              </a:rPr>
              <a:t>
</a:t>
            </a:r>
            <a:endParaRPr lang="zh-CN" altLang="en-US" sz="24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66395" y="474980"/>
            <a:ext cx="8261985" cy="51276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/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1. </a:t>
            </a:r>
            <a:r>
              <a:rPr 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分别概括这首诗颔联和颈联的内容，并说说其中寄寓了诗人什么样的感慨。</a:t>
            </a:r>
            <a:endParaRPr lang="zh-CN" sz="280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algn="l"/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【答案】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(1)</a:t>
            </a:r>
            <a:r>
              <a:rPr 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颔联写六朝古都的历史遗迹，颈联写金陵美丽的自然风物；寄寓人事沧桑、自然永恒以及六朝兴废的感慨。</a:t>
            </a:r>
            <a:r>
              <a:rPr 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
</a:t>
            </a:r>
            <a:endParaRPr 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lvl="0" algn="l"/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 </a:t>
            </a:r>
            <a:r>
              <a:rPr 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“总为浮云能蔽日”一句中用了何种修辞手法？尾联表达了诗人什么样的思想感情？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
</a:t>
            </a:r>
            <a:endParaRPr 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(2)</a:t>
            </a:r>
            <a:r>
              <a:rPr 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比喻。①忧君王为奸邪所蒙蔽，忧奸邪为非作歹；②忧贤者包括自己不得任用，忧国忧君忧民</a:t>
            </a:r>
            <a:endParaRPr 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10900" y="12674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1040" y="449580"/>
            <a:ext cx="7830185" cy="583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200">
                <a:sym typeface="+mn-ea"/>
              </a:rPr>
              <a:t>蜀相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[唐] 杜甫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丞相祠堂何处寻，锦官城外柏森森。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映阶碧草自春色，隔叶黄鹂空好音。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三顾频烦天下计，两朝开济老臣心。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出师未捷身先死，长使英雄泪满襟。</a:t>
            </a:r>
            <a:endParaRPr lang="zh-CN" altLang="en-US" sz="3200">
              <a:sym typeface="+mn-ea"/>
            </a:endParaRPr>
          </a:p>
          <a:p>
            <a:pPr algn="ctr"/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11175" y="449580"/>
            <a:ext cx="8020050" cy="583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ctr"/>
            <a:r>
              <a:rPr lang="zh-CN" altLang="en-US" sz="3200">
                <a:sym typeface="+mn-ea"/>
              </a:rPr>
              <a:t>念奴娇·赤壁怀古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[宋] 苏轼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大江东去，浪淘尽，千古风流人物。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故垒西边，人道是，三国周郎赤壁。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乱石穿空，惊涛拍岸，卷起千堆雪。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江山如画，一时多少豪杰。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遥想公瑾当年，小乔初嫁了，雄姿英发。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羽扇纶巾，谈笑间，樯橹灰飞烟灭。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故国神游，多情应笑我，早生华发。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人生如梦，一尊还酹江月。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1040" y="449580"/>
            <a:ext cx="7830185" cy="583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ctr"/>
            <a:r>
              <a:rPr lang="zh-CN" altLang="en-US" sz="3200">
                <a:sym typeface="+mn-ea"/>
              </a:rPr>
              <a:t>南乡子·登京口北固亭有怀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[宋] 辛弃疾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何处望神州，满眼风光北固楼。千古兴亡多少事，悠悠，不尽长江滚滚流。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年少万兜鍪，坐断东南战未休。天下英雄谁敌手？曹刘，生子当如孙仲谋。</a:t>
            </a:r>
            <a:endParaRPr lang="zh-CN" altLang="en-US" sz="3200">
              <a:sym typeface="+mn-ea"/>
            </a:endParaRPr>
          </a:p>
          <a:p>
            <a:pPr lvl="0" algn="ctr"/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11175" y="449580"/>
            <a:ext cx="8020050" cy="5834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ctr"/>
            <a:r>
              <a:rPr lang="zh-CN" altLang="en-US" sz="3200">
                <a:sym typeface="+mn-ea"/>
              </a:rPr>
              <a:t>临江仙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[明]杨慎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滚滚长江东逝水，浪花淘尽英雄。是非成败转头空。青山依旧在，几度夕阳红。</a:t>
            </a:r>
            <a:endParaRPr lang="zh-CN" altLang="en-US" sz="3200">
              <a:sym typeface="+mn-ea"/>
            </a:endParaRPr>
          </a:p>
          <a:p>
            <a:pPr lvl="0" algn="ctr"/>
            <a:r>
              <a:rPr lang="zh-CN" altLang="en-US" sz="3200">
                <a:sym typeface="+mn-ea"/>
              </a:rPr>
              <a:t>白发渔樵江渚上，惯看秋月春风。一壶浊酒喜相逢。古今多少事，都付笑谈中。</a:t>
            </a:r>
            <a:endParaRPr lang="zh-CN" altLang="en-US" sz="3200">
              <a:sym typeface="+mn-ea"/>
            </a:endParaRPr>
          </a:p>
          <a:p>
            <a:pPr lvl="0" algn="ctr"/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89153" y="2322899"/>
            <a:ext cx="465328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>
                <a:ln w="10160">
                  <a:solidFill>
                    <a:srgbClr val="5B9BD5"/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知识链接</a:t>
            </a:r>
            <a:endParaRPr lang="zh-CN" altLang="en-US" sz="8800" b="1">
              <a:ln w="10160">
                <a:solidFill>
                  <a:srgbClr val="5B9BD5"/>
                </a:solidFill>
                <a:prstDash val="solid"/>
              </a:ln>
              <a:solidFill>
                <a:prstClr val="black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180</Paragraphs>
  <Slides>41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54">
      <vt:lpstr>Arial</vt:lpstr>
      <vt:lpstr>Calibri Light</vt:lpstr>
      <vt:lpstr>Calibri</vt:lpstr>
      <vt:lpstr>等线 Light</vt:lpstr>
      <vt:lpstr>等线</vt:lpstr>
      <vt:lpstr>方正粗黑宋简体</vt:lpstr>
      <vt:lpstr>书体坊安景臣钢笔行书</vt:lpstr>
      <vt:lpstr>华文行楷</vt:lpstr>
      <vt:lpstr>宋体</vt:lpstr>
      <vt:lpstr>Wingdings</vt:lpstr>
      <vt:lpstr>楷体_GB2312</vt:lpstr>
      <vt:lpstr>Times New Roman</vt:lpstr>
      <vt:lpstr>Office 主题</vt:lpstr>
      <vt:lpstr> 咏史诗</vt:lpstr>
      <vt:lpstr>初识咏史诗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2021-10-15T00:46:31.887</cp:lastPrinted>
  <dcterms:created xsi:type="dcterms:W3CDTF">2021-10-15T00:46:31Z</dcterms:created>
  <dcterms:modified xsi:type="dcterms:W3CDTF">2021-10-14T16:46:37Z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