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595" r:id="rId3"/>
    <p:sldId id="599" r:id="rId4"/>
    <p:sldId id="596" r:id="rId5"/>
    <p:sldId id="598" r:id="rId6"/>
    <p:sldId id="309" r:id="rId7"/>
    <p:sldId id="369" r:id="rId8"/>
    <p:sldId id="256" r:id="rId9"/>
    <p:sldId id="565" r:id="rId10"/>
    <p:sldId id="257" r:id="rId11"/>
    <p:sldId id="258" r:id="rId12"/>
    <p:sldId id="285" r:id="rId13"/>
    <p:sldId id="342" r:id="rId14"/>
    <p:sldId id="600" r:id="rId15"/>
    <p:sldId id="638" r:id="rId16"/>
    <p:sldId id="639" r:id="rId17"/>
    <p:sldId id="286" r:id="rId18"/>
    <p:sldId id="371" r:id="rId19"/>
    <p:sldId id="601" r:id="rId20"/>
    <p:sldId id="301" r:id="rId21"/>
    <p:sldId id="344" r:id="rId22"/>
    <p:sldId id="635" r:id="rId23"/>
    <p:sldId id="269" r:id="rId24"/>
    <p:sldId id="636" r:id="rId25"/>
    <p:sldId id="345" r:id="rId26"/>
    <p:sldId id="346" r:id="rId27"/>
    <p:sldId id="637" r:id="rId28"/>
    <p:sldId id="290" r:id="rId29"/>
    <p:sldId id="295" r:id="rId30"/>
    <p:sldId id="347" r:id="rId31"/>
    <p:sldId id="349" r:id="rId32"/>
    <p:sldId id="641" r:id="rId33"/>
    <p:sldId id="640" r:id="rId34"/>
    <p:sldId id="642" r:id="rId35"/>
    <p:sldId id="644" r:id="rId36"/>
    <p:sldId id="645" r:id="rId37"/>
    <p:sldId id="646" r:id="rId38"/>
    <p:sldId id="647" r:id="rId39"/>
    <p:sldId id="648" r:id="rId40"/>
    <p:sldId id="649" r:id="rId41"/>
    <p:sldId id="650" r:id="rId42"/>
    <p:sldId id="651" r:id="rId43"/>
    <p:sldId id="652" r:id="rId44"/>
    <p:sldId id="653" r:id="rId45"/>
    <p:sldId id="654" r:id="rId46"/>
    <p:sldId id="655" r:id="rId47"/>
    <p:sldId id="656" r:id="rId48"/>
    <p:sldId id="657" r:id="rId49"/>
    <p:sldId id="658" r:id="rId50"/>
    <p:sldId id="659" r:id="rId51"/>
    <p:sldId id="660" r:id="rId52"/>
    <p:sldId id="661" r:id="rId53"/>
    <p:sldId id="662" r:id="rId54"/>
    <p:sldId id="663" r:id="rId55"/>
    <p:sldId id="664" r:id="rId56"/>
    <p:sldId id="665" r:id="rId57"/>
    <p:sldId id="666" r:id="rId58"/>
    <p:sldId id="667" r:id="rId59"/>
    <p:sldId id="668" r:id="rId60"/>
    <p:sldId id="669" r:id="rId61"/>
    <p:sldId id="670" r:id="rId62"/>
    <p:sldId id="671" r:id="rId63"/>
    <p:sldId id="672" r:id="rId64"/>
    <p:sldId id="673" r:id="rId65"/>
    <p:sldId id="674" r:id="rId66"/>
    <p:sldId id="675" r:id="rId67"/>
    <p:sldId id="676" r:id="rId68"/>
    <p:sldId id="677" r:id="rId69"/>
    <p:sldId id="678" r:id="rId70"/>
  </p:sldIdLst>
  <p:sldSz cx="9144000" cy="5148263"/>
  <p:notesSz cx="6858000" cy="9144000"/>
  <p:custDataLst>
    <p:tags r:id="rId7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22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51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6">
          <p15:clr>
            <a:srgbClr val="A4A3A4"/>
          </p15:clr>
        </p15:guide>
        <p15:guide id="2" pos="271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72" y="90"/>
      </p:cViewPr>
      <p:guideLst>
        <p:guide orient="horz" pos="1736"/>
        <p:guide pos="271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tags" Target="tags/tag17.xml" /><Relationship Id="rId72" Type="http://schemas.openxmlformats.org/officeDocument/2006/relationships/presProps" Target="presProps.xml" /><Relationship Id="rId73" Type="http://schemas.openxmlformats.org/officeDocument/2006/relationships/viewProps" Target="viewProps.xml" /><Relationship Id="rId74" Type="http://schemas.openxmlformats.org/officeDocument/2006/relationships/theme" Target="theme/theme1.xml" /><Relationship Id="rId75" Type="http://schemas.openxmlformats.org/officeDocument/2006/relationships/tableStyles" Target="tableStyles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926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22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51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50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968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497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73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979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879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702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2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14061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3_首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9163050" cy="5148899"/>
            <a:chExt cx="14430" cy="8101"/>
          </a:xfrm>
        </p:grpSpPr>
        <p:sp>
          <p:nvSpPr>
            <p:cNvPr id="14" name="矩形 13"/>
            <p:cNvSpPr/>
            <p:nvPr userDrawn="1"/>
          </p:nvSpPr>
          <p:spPr>
            <a:xfrm>
              <a:off x="0" y="0"/>
              <a:ext cx="14400" cy="8101"/>
            </a:xfrm>
            <a:prstGeom prst="rect">
              <a:avLst/>
            </a:prstGeom>
            <a:solidFill>
              <a:srgbClr val="86D5E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10" name="图片 9" descr="蓝树"/>
            <p:cNvPicPr>
              <a:picLocks noChangeAspect="1"/>
            </p:cNvPicPr>
            <p:nvPr userDrawn="1"/>
          </p:nvPicPr>
          <p:blipFill>
            <a:blip r:embed="rId1"/>
            <a:srcRect l="5853"/>
            <a:stretch>
              <a:fillRect/>
            </a:stretch>
          </p:blipFill>
          <p:spPr>
            <a:xfrm>
              <a:off x="0" y="3029"/>
              <a:ext cx="2413" cy="80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/>
          </p:nvSpPr>
          <p:spPr>
            <a:xfrm>
              <a:off x="1" y="6375"/>
              <a:ext cx="14399" cy="1726"/>
            </a:xfrm>
            <a:prstGeom prst="rect">
              <a:avLst/>
            </a:prstGeom>
            <a:gradFill>
              <a:gsLst>
                <a:gs pos="0">
                  <a:srgbClr val="A4D1CE">
                    <a:lumMod val="59000"/>
                    <a:lumOff val="41000"/>
                  </a:srgbClr>
                </a:gs>
                <a:gs pos="47000">
                  <a:srgbClr val="B6E6EE"/>
                </a:gs>
                <a:gs pos="18000">
                  <a:srgbClr val="A1DAE9"/>
                </a:gs>
                <a:gs pos="100000">
                  <a:srgbClr val="A0D9E8">
                    <a:alpha val="52000"/>
                  </a:srgbClr>
                </a:gs>
                <a:gs pos="0">
                  <a:srgbClr val="86C0D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15" name="图片 14" descr="111"/>
            <p:cNvPicPr>
              <a:picLocks noChangeAspect="1"/>
            </p:cNvPicPr>
            <p:nvPr userDrawn="1"/>
          </p:nvPicPr>
          <p:blipFill>
            <a:blip r:embed="rId2"/>
            <a:srcRect l="55493" t="85774" r="28477"/>
            <a:stretch>
              <a:fillRect/>
            </a:stretch>
          </p:blipFill>
          <p:spPr>
            <a:xfrm>
              <a:off x="10881" y="5994"/>
              <a:ext cx="1117" cy="618"/>
            </a:xfrm>
            <a:prstGeom prst="rect">
              <a:avLst/>
            </a:prstGeom>
          </p:spPr>
        </p:pic>
        <p:pic>
          <p:nvPicPr>
            <p:cNvPr id="16" name="图片 15" descr="111"/>
            <p:cNvPicPr>
              <a:picLocks noChangeAspect="1"/>
            </p:cNvPicPr>
            <p:nvPr userDrawn="1"/>
          </p:nvPicPr>
          <p:blipFill>
            <a:blip r:embed="rId3"/>
            <a:srcRect l="62648" t="56663" r="24093" b="27180"/>
            <a:stretch>
              <a:fillRect/>
            </a:stretch>
          </p:blipFill>
          <p:spPr>
            <a:xfrm>
              <a:off x="12962" y="1716"/>
              <a:ext cx="1116" cy="848"/>
            </a:xfrm>
            <a:prstGeom prst="rect">
              <a:avLst/>
            </a:prstGeom>
          </p:spPr>
        </p:pic>
        <p:pic>
          <p:nvPicPr>
            <p:cNvPr id="23" name="图片 22" descr="111"/>
            <p:cNvPicPr>
              <a:picLocks noChangeAspect="1"/>
            </p:cNvPicPr>
            <p:nvPr userDrawn="1"/>
          </p:nvPicPr>
          <p:blipFill>
            <a:blip r:embed="rId3"/>
            <a:srcRect l="84576" t="64055" r="6398" b="18244"/>
            <a:stretch>
              <a:fillRect/>
            </a:stretch>
          </p:blipFill>
          <p:spPr>
            <a:xfrm>
              <a:off x="1097" y="3432"/>
              <a:ext cx="760" cy="929"/>
            </a:xfrm>
            <a:prstGeom prst="rect">
              <a:avLst/>
            </a:prstGeom>
          </p:spPr>
        </p:pic>
        <p:pic>
          <p:nvPicPr>
            <p:cNvPr id="2" name="图片 1" descr="111"/>
            <p:cNvPicPr>
              <a:picLocks noChangeAspect="1"/>
            </p:cNvPicPr>
            <p:nvPr userDrawn="1"/>
          </p:nvPicPr>
          <p:blipFill>
            <a:blip r:embed="rId3"/>
            <a:srcRect l="2005" t="87389" r="85378"/>
            <a:stretch>
              <a:fillRect/>
            </a:stretch>
          </p:blipFill>
          <p:spPr>
            <a:xfrm>
              <a:off x="137" y="5829"/>
              <a:ext cx="1062" cy="662"/>
            </a:xfrm>
            <a:prstGeom prst="rect">
              <a:avLst/>
            </a:prstGeom>
          </p:spPr>
        </p:pic>
        <p:pic>
          <p:nvPicPr>
            <p:cNvPr id="4" name="图片 3" descr="1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0337" y="988"/>
              <a:ext cx="4092" cy="800"/>
            </a:xfrm>
            <a:prstGeom prst="rect">
              <a:avLst/>
            </a:prstGeom>
          </p:spPr>
        </p:pic>
        <p:pic>
          <p:nvPicPr>
            <p:cNvPr id="8" name="图片 7" descr="蓝2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0" y="250"/>
              <a:ext cx="4091" cy="728"/>
            </a:xfrm>
            <a:prstGeom prst="rect">
              <a:avLst/>
            </a:prstGeom>
          </p:spPr>
        </p:pic>
        <p:pic>
          <p:nvPicPr>
            <p:cNvPr id="9" name="图片 8" descr="蓝房子"/>
            <p:cNvPicPr>
              <a:picLocks noChangeAspect="1"/>
            </p:cNvPicPr>
            <p:nvPr userDrawn="1"/>
          </p:nvPicPr>
          <p:blipFill>
            <a:blip r:embed="rId6"/>
            <a:srcRect r="14102"/>
            <a:stretch>
              <a:fillRect/>
            </a:stretch>
          </p:blipFill>
          <p:spPr>
            <a:xfrm>
              <a:off x="12134" y="5467"/>
              <a:ext cx="2296" cy="1081"/>
            </a:xfrm>
            <a:prstGeom prst="rect">
              <a:avLst/>
            </a:prstGeom>
          </p:spPr>
        </p:pic>
        <p:sp>
          <p:nvSpPr>
            <p:cNvPr id="3" name="矩形 2"/>
            <p:cNvSpPr/>
            <p:nvPr userDrawn="1"/>
          </p:nvSpPr>
          <p:spPr>
            <a:xfrm>
              <a:off x="0" y="0"/>
              <a:ext cx="14400" cy="8101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6" name="圆角矩形 5"/>
          <p:cNvSpPr/>
          <p:nvPr userDrawn="1"/>
        </p:nvSpPr>
        <p:spPr>
          <a:xfrm>
            <a:off x="297180" y="236495"/>
            <a:ext cx="3121660" cy="366079"/>
          </a:xfrm>
          <a:prstGeom prst="roundRect">
            <a:avLst>
              <a:gd name="adj" fmla="val 4815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7CC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统编版·语文·九年级上册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内容页">
    <p:bg>
      <p:bgPr>
        <a:solidFill>
          <a:srgbClr val="B6E6EE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4" name="矩形 313" hidden="1"/>
          <p:cNvSpPr/>
          <p:nvPr/>
        </p:nvSpPr>
        <p:spPr>
          <a:xfrm>
            <a:off x="92597" y="260159"/>
            <a:ext cx="8964809" cy="4802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2_内容页">
    <p:bg>
      <p:bgPr>
        <a:solidFill>
          <a:srgbClr val="B6E6EE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4" name="矩形 313" hidden="1"/>
          <p:cNvSpPr/>
          <p:nvPr/>
        </p:nvSpPr>
        <p:spPr>
          <a:xfrm>
            <a:off x="92597" y="260159"/>
            <a:ext cx="8964809" cy="4802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tags" Target="../tags/tag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tags" Target="../tags/tag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tags" Target="../tags/tag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tags" Target="../tags/tag1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19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Relationship Id="rId3" Type="http://schemas.openxmlformats.org/officeDocument/2006/relationships/image" Target="../media/image2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0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0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0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7.png" /><Relationship Id="rId4" Type="http://schemas.openxmlformats.org/officeDocument/2006/relationships/tags" Target="../tags/tag1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slide" Target="slide15.xml" TargetMode="Internal" /><Relationship Id="rId11" Type="http://schemas.openxmlformats.org/officeDocument/2006/relationships/tags" Target="../tags/tag16.xml" /><Relationship Id="rId2" Type="http://schemas.openxmlformats.org/officeDocument/2006/relationships/tags" Target="../tags/tag12.xml" /><Relationship Id="rId3" Type="http://schemas.openxmlformats.org/officeDocument/2006/relationships/slide" Target="slide9.xml" TargetMode="Internal" /><Relationship Id="rId4" Type="http://schemas.openxmlformats.org/officeDocument/2006/relationships/image" Target="../media/image12.png" /><Relationship Id="rId5" Type="http://schemas.openxmlformats.org/officeDocument/2006/relationships/tags" Target="../tags/tag13.xml" /><Relationship Id="rId6" Type="http://schemas.openxmlformats.org/officeDocument/2006/relationships/slide" Target="slide10.xml" TargetMode="Internal" /><Relationship Id="rId7" Type="http://schemas.openxmlformats.org/officeDocument/2006/relationships/tags" Target="../tags/tag14.xml" /><Relationship Id="rId8" Type="http://schemas.openxmlformats.org/officeDocument/2006/relationships/slide" Target="slide12.xml" TargetMode="Internal" /><Relationship Id="rId9" Type="http://schemas.openxmlformats.org/officeDocument/2006/relationships/tags" Target="../tags/tag1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0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0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1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0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1.pn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slide" Target="slide12.xml" TargetMode="Internal" /><Relationship Id="rId11" Type="http://schemas.openxmlformats.org/officeDocument/2006/relationships/tags" Target="../tags/tag5.xml" /><Relationship Id="rId12" Type="http://schemas.openxmlformats.org/officeDocument/2006/relationships/slide" Target="slide17.xml" TargetMode="Internal" /><Relationship Id="rId13" Type="http://schemas.openxmlformats.org/officeDocument/2006/relationships/tags" Target="../tags/tag6.xml" /><Relationship Id="rId2" Type="http://schemas.openxmlformats.org/officeDocument/2006/relationships/tags" Target="../tags/tag1.xml" /><Relationship Id="rId3" Type="http://schemas.openxmlformats.org/officeDocument/2006/relationships/slide" Target="slide1.xml" TargetMode="Internal" /><Relationship Id="rId4" Type="http://schemas.openxmlformats.org/officeDocument/2006/relationships/image" Target="../media/image12.png" /><Relationship Id="rId5" Type="http://schemas.openxmlformats.org/officeDocument/2006/relationships/tags" Target="../tags/tag2.xml" /><Relationship Id="rId6" Type="http://schemas.openxmlformats.org/officeDocument/2006/relationships/slide" Target="slide8.xml" TargetMode="Internal" /><Relationship Id="rId7" Type="http://schemas.openxmlformats.org/officeDocument/2006/relationships/tags" Target="../tags/tag3.xml" /><Relationship Id="rId8" Type="http://schemas.openxmlformats.org/officeDocument/2006/relationships/slide" Target="slide10.xml" TargetMode="Internal" /><Relationship Id="rId9" Type="http://schemas.openxmlformats.org/officeDocument/2006/relationships/tags" Target="../tags/tag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天眼"/>
          <p:cNvPicPr>
            <a:picLocks noChangeAspect="1"/>
          </p:cNvPicPr>
          <p:nvPr/>
        </p:nvPicPr>
        <p:blipFill>
          <a:blip r:embed="rId2"/>
          <a:srcRect t="7755" b="7755"/>
          <a:stretch>
            <a:fillRect/>
          </a:stretch>
        </p:blipFill>
        <p:spPr>
          <a:xfrm>
            <a:off x="-7620" y="27305"/>
            <a:ext cx="9437370" cy="53086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2739391" y="675860"/>
            <a:ext cx="6118382" cy="400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280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zh-CN" sz="2800" err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err="1">
                <a:latin typeface="楷体" panose="02010609060101010101" pitchFamily="49" charset="-122"/>
                <a:ea typeface="楷体" panose="02010609060101010101" pitchFamily="49" charset="-122"/>
              </a:rPr>
              <a:t>1881-1936</a:t>
            </a:r>
            <a:r>
              <a:rPr lang="zh-CN" sz="2800" err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800" err="1">
                <a:latin typeface="楷体" panose="02010609060101010101" pitchFamily="49" charset="-122"/>
                <a:ea typeface="楷体" panose="02010609060101010101" pitchFamily="49" charset="-122"/>
              </a:rPr>
              <a:t>，原名</a:t>
            </a:r>
            <a:r>
              <a:rPr sz="280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周树人</a:t>
            </a:r>
            <a:r>
              <a:rPr sz="2800" err="1">
                <a:latin typeface="楷体" panose="02010609060101010101" pitchFamily="49" charset="-122"/>
                <a:ea typeface="楷体" panose="02010609060101010101" pitchFamily="49" charset="-122"/>
              </a:rPr>
              <a:t>，浙江绍兴人。我国伟大的无产阶级文学家、思想家、革命家。他的作品很多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有小说集《呐喊》《彷徨》等，散文集《朝花夕拾》，散文诗集《野草》，杂文集《二心集》《且介亭杂文》等。本文选自《</a:t>
            </a: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且介亭杂文</a:t>
            </a:r>
            <a:r>
              <a: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7" y="1502569"/>
            <a:ext cx="2453164" cy="2560320"/>
          </a:xfrm>
          <a:prstGeom prst="roundRect">
            <a:avLst/>
          </a:prstGeom>
        </p:spPr>
      </p:pic>
      <p:sp>
        <p:nvSpPr>
          <p:cNvPr id="6" name="文本框 9"/>
          <p:cNvSpPr txBox="1"/>
          <p:nvPr/>
        </p:nvSpPr>
        <p:spPr>
          <a:xfrm>
            <a:off x="1818832" y="315046"/>
            <a:ext cx="1508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走近作者</a:t>
            </a:r>
          </a:p>
        </p:txBody>
      </p:sp>
      <p:sp>
        <p:nvSpPr>
          <p:cNvPr id="7" name="五边形 6"/>
          <p:cNvSpPr/>
          <p:nvPr/>
        </p:nvSpPr>
        <p:spPr>
          <a:xfrm>
            <a:off x="324041" y="285306"/>
            <a:ext cx="1427877" cy="485420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必备知识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81688" y="699155"/>
            <a:ext cx="8574635" cy="43103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dist">
              <a:lnSpc>
                <a:spcPct val="140000"/>
              </a:lnSpc>
            </a:pPr>
            <a:r>
              <a:rPr spc="-150"/>
              <a:t>文章写于1934年9月25日，“九一八”事变已过去三年多。当时，日本帝国主义的铁蹄在践踏了东北三省之后，又步步进逼，亡国灭种的威胁迫在眉睫，悲观失望的情绪主宰了一部分人的头脑。1934年8月27日《大公报》社评《孔子诞辰纪念》中哀叹：“民族的自尊心与自信力，既已荡焉无存，不待外侮之来，国家固早已濒于精神幻灭之域。”</a:t>
            </a:r>
            <a:r>
              <a:rPr spc="-150">
                <a:solidFill>
                  <a:srgbClr val="C00000"/>
                </a:solidFill>
              </a:rPr>
              <a:t>针对这种论调</a:t>
            </a:r>
            <a:r>
              <a:rPr spc="-150"/>
              <a:t>，鲁迅写下了这篇文章。</a:t>
            </a:r>
          </a:p>
        </p:txBody>
      </p:sp>
      <p:sp>
        <p:nvSpPr>
          <p:cNvPr id="7" name="文本框 9"/>
          <p:cNvSpPr txBox="1"/>
          <p:nvPr/>
        </p:nvSpPr>
        <p:spPr>
          <a:xfrm>
            <a:off x="1826515" y="275917"/>
            <a:ext cx="1524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创作背景</a:t>
            </a:r>
          </a:p>
        </p:txBody>
      </p:sp>
      <p:sp>
        <p:nvSpPr>
          <p:cNvPr id="8" name="五边形 7"/>
          <p:cNvSpPr/>
          <p:nvPr/>
        </p:nvSpPr>
        <p:spPr>
          <a:xfrm>
            <a:off x="316357" y="302587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必备知识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301761" y="283973"/>
            <a:ext cx="8564837" cy="45231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</a:rPr>
              <a:t>驳论 </a:t>
            </a:r>
            <a:r>
              <a:rPr sz="3200" err="1">
                <a:solidFill>
                  <a:srgbClr val="C00000"/>
                </a:solidFill>
              </a:rPr>
              <a:t> </a:t>
            </a:r>
            <a:r>
              <a:rPr lang="en-US" sz="3200"/>
              <a:t> </a:t>
            </a:r>
          </a:p>
          <a:p>
            <a:pPr>
              <a:lnSpc>
                <a:spcPct val="150000"/>
              </a:lnSpc>
            </a:pPr>
            <a:r>
              <a:rPr lang="en-US" sz="3200"/>
              <a:t>驳论是反驳对方的论点，并在此基础上阐明自己的观点和意见的一种论证方式。</a:t>
            </a:r>
          </a:p>
          <a:p>
            <a:pPr>
              <a:lnSpc>
                <a:spcPct val="150000"/>
              </a:lnSpc>
            </a:pPr>
            <a:r>
              <a:rPr lang="en-US" sz="3200"/>
              <a:t>批驳对方的论点主要有三种方式：一是</a:t>
            </a:r>
            <a:r>
              <a:rPr lang="en-US" sz="3200">
                <a:solidFill>
                  <a:srgbClr val="C00000"/>
                </a:solidFill>
              </a:rPr>
              <a:t>驳论点</a:t>
            </a:r>
            <a:r>
              <a:rPr lang="en-US" sz="3200"/>
              <a:t>，二是</a:t>
            </a:r>
            <a:r>
              <a:rPr lang="en-US" sz="3200">
                <a:solidFill>
                  <a:srgbClr val="C00000"/>
                </a:solidFill>
              </a:rPr>
              <a:t>驳论据</a:t>
            </a:r>
            <a:r>
              <a:rPr lang="en-US" sz="3200"/>
              <a:t>，三是</a:t>
            </a:r>
            <a:r>
              <a:rPr lang="en-US" sz="3200">
                <a:solidFill>
                  <a:srgbClr val="C00000"/>
                </a:solidFill>
              </a:rPr>
              <a:t>驳论证</a:t>
            </a:r>
            <a:r>
              <a:rPr lang="en-US" sz="3200"/>
              <a:t>。驳论点是直接批驳，驳论据与驳论证属于间接批双驳。 </a:t>
            </a:r>
            <a:endParaRPr sz="3200"/>
          </a:p>
        </p:txBody>
      </p:sp>
      <p:sp>
        <p:nvSpPr>
          <p:cNvPr id="3" name="文本框 2"/>
          <p:cNvSpPr txBox="1"/>
          <p:nvPr/>
        </p:nvSpPr>
        <p:spPr>
          <a:xfrm>
            <a:off x="1859698" y="29601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文学常识</a:t>
            </a:r>
          </a:p>
        </p:txBody>
      </p:sp>
      <p:sp>
        <p:nvSpPr>
          <p:cNvPr id="4" name="五边形 6"/>
          <p:cNvSpPr/>
          <p:nvPr/>
        </p:nvSpPr>
        <p:spPr>
          <a:xfrm>
            <a:off x="308673" y="31064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必备知识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extBox 15"/>
          <p:cNvSpPr txBox="1"/>
          <p:nvPr/>
        </p:nvSpPr>
        <p:spPr>
          <a:xfrm>
            <a:off x="233045" y="382270"/>
            <a:ext cx="8569960" cy="33434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200000"/>
              </a:lnSpc>
              <a:defRPr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驳论点：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先举出对方的荒谬论点，然后用正确的道理和确凿的事实直接加以批驳，言同事实、谬论同真理之间的矛盾。</a:t>
            </a:r>
          </a:p>
        </p:txBody>
      </p:sp>
      <p:pic>
        <p:nvPicPr>
          <p:cNvPr id="2" name="图片 1" descr="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7316470" y="3192780"/>
            <a:ext cx="1987550" cy="20281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TextBox 16"/>
          <p:cNvSpPr txBox="1"/>
          <p:nvPr/>
        </p:nvSpPr>
        <p:spPr>
          <a:xfrm>
            <a:off x="318770" y="434340"/>
            <a:ext cx="8506460" cy="285559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70000"/>
              </a:lnSpc>
              <a:defRPr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驳论据：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批驳对方论据的真实性和可靠性。因为论据起着支撑论点的作用，论据驳倒了，论点也就不攻自破了。</a:t>
            </a:r>
          </a:p>
        </p:txBody>
      </p:sp>
      <p:pic>
        <p:nvPicPr>
          <p:cNvPr id="2" name="图片 1" descr="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7207885" y="2762250"/>
            <a:ext cx="1936115" cy="1976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TextBox 17"/>
          <p:cNvSpPr txBox="1"/>
          <p:nvPr/>
        </p:nvSpPr>
        <p:spPr>
          <a:xfrm>
            <a:off x="346075" y="394970"/>
            <a:ext cx="8451850" cy="334349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驳论证：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通过驳论证反驳论点，就是揭穿对方的论据与论点之间有内在的逻辑关系，即所持论据证明不了论点，其论点并不是由论据推出的。</a:t>
            </a:r>
          </a:p>
        </p:txBody>
      </p:sp>
      <p:pic>
        <p:nvPicPr>
          <p:cNvPr id="2" name="图片 1" descr="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7400290" y="3186430"/>
            <a:ext cx="1743710" cy="17792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31426" y="1050925"/>
            <a:ext cx="8584018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搽</a:t>
            </a:r>
            <a:r>
              <a:rPr lang="zh-CN" altLang="en-US" sz="3200"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（     ）           </a:t>
            </a:r>
            <a:r>
              <a:rPr lang="zh-CN" altLang="en-US" sz="32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玄</a:t>
            </a:r>
            <a:r>
              <a:rPr lang="zh-CN" altLang="en-US" sz="3200"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虚（        ）     </a:t>
            </a:r>
            <a:r>
              <a:rPr lang="zh-CN" altLang="en-US" sz="32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 省</a:t>
            </a:r>
            <a:r>
              <a:rPr lang="zh-CN" altLang="en-US" sz="3200"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悟（      ）    </a:t>
            </a:r>
          </a:p>
          <a:p>
            <a:pPr>
              <a:lnSpc>
                <a:spcPct val="200000"/>
              </a:lnSpc>
            </a:pPr>
            <a:r>
              <a:rPr lang="zh-CN" altLang="en-US" sz="32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笼</a:t>
            </a:r>
            <a:r>
              <a:rPr lang="zh-CN" altLang="en-US" sz="3200"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罩（       ）     </a:t>
            </a:r>
            <a:r>
              <a:rPr lang="zh-CN" altLang="en-US" sz="32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诬</a:t>
            </a:r>
            <a:r>
              <a:rPr lang="zh-CN" altLang="en-US" sz="3200"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蔑（      </a:t>
            </a:r>
            <a:r>
              <a:rPr lang="zh-CN" altLang="en-US" sz="3200">
                <a:latin typeface="+mj-lt"/>
                <a:ea typeface="楷体" panose="02010609060101010101" pitchFamily="49" charset="-122"/>
                <a:cs typeface="Pinyin Adjust" panose="02000500000000000000" pitchFamily="2" charset="0"/>
              </a:rPr>
              <a:t>）</a:t>
            </a:r>
            <a:r>
              <a:rPr lang="zh-CN" altLang="en-US" sz="3200"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	      </a:t>
            </a:r>
            <a:r>
              <a:rPr lang="zh-CN" altLang="en-US" sz="32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脂</a:t>
            </a:r>
            <a:r>
              <a:rPr lang="zh-CN" altLang="en-US" sz="3200"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粉（     ）      </a:t>
            </a:r>
          </a:p>
          <a:p>
            <a:pPr>
              <a:lnSpc>
                <a:spcPct val="200000"/>
              </a:lnSpc>
            </a:pPr>
            <a:r>
              <a:rPr lang="zh-CN" altLang="en-US" sz="32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诓</a:t>
            </a:r>
            <a:r>
              <a:rPr lang="zh-CN" altLang="en-US" sz="3200"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骗（          ）  前</a:t>
            </a:r>
            <a:r>
              <a:rPr lang="zh-CN" altLang="en-US" sz="32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仆</a:t>
            </a:r>
            <a:r>
              <a:rPr lang="zh-CN" altLang="en-US" sz="3200">
                <a:latin typeface="+mj-lt"/>
                <a:ea typeface="楷体" panose="02010609060101010101" pitchFamily="49" charset="-122"/>
                <a:cs typeface="微软雅黑" panose="020b0503020204020204" charset="-122"/>
              </a:rPr>
              <a:t>后继（    </a:t>
            </a:r>
            <a:r>
              <a:rPr lang="zh-CN" altLang="en-US" sz="3200">
                <a:latin typeface="+mj-lt"/>
                <a:ea typeface="楷体" panose="02010609060101010101" pitchFamily="49" charset="-122"/>
                <a:cs typeface="Pinyin Adjust" panose="02000500000000000000" pitchFamily="2" charset="0"/>
              </a:rPr>
              <a:t>）</a:t>
            </a:r>
            <a:r>
              <a:rPr lang="en-US" altLang="zh-CN" sz="3200">
                <a:latin typeface="+mj-lt"/>
                <a:ea typeface="楷体" panose="02010609060101010101" pitchFamily="49" charset="-122"/>
                <a:cs typeface="Pinyin Adjust" panose="02000500000000000000" pitchFamily="2" charset="0"/>
              </a:rPr>
              <a:t>    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切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实</a:t>
            </a:r>
            <a:r>
              <a:rPr lang="zh-CN" altLang="en-US" sz="3200">
                <a:latin typeface="汉语拼音" panose="02010600030101010101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3200">
                <a:latin typeface="汉语拼音" panose="02010600030101010101" pitchFamily="34" charset="0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3200">
                <a:latin typeface="汉语拼音" panose="02010600030101010101" pitchFamily="34" charset="0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3200">
                <a:latin typeface="汉语拼音" panose="02010600030101010101" pitchFamily="34" charset="0"/>
                <a:ea typeface="微软雅黑" panose="020b0503020204020204" charset="-122"/>
                <a:sym typeface="+mn-ea"/>
              </a:rPr>
              <a:t>   </a:t>
            </a:r>
            <a:endParaRPr lang="en-US" altLang="zh-CN" sz="3200">
              <a:latin typeface="汉语拼音" panose="02010600030101010101" pitchFamily="34" charset="0"/>
              <a:ea typeface="微软雅黑" panose="020b0503020204020204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1826516" y="299678"/>
            <a:ext cx="150835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字音字形</a:t>
            </a:r>
          </a:p>
        </p:txBody>
      </p:sp>
      <p:sp>
        <p:nvSpPr>
          <p:cNvPr id="6" name="五边形 5"/>
          <p:cNvSpPr/>
          <p:nvPr/>
        </p:nvSpPr>
        <p:spPr>
          <a:xfrm>
            <a:off x="331725" y="302996"/>
            <a:ext cx="1455961" cy="460783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必记字词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53191" y="1442081"/>
            <a:ext cx="120655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ea typeface="楷体" panose="02010609060101010101" pitchFamily="49" charset="-122"/>
                <a:cs typeface="Pinyin Adjust" panose="02000500000000000000" pitchFamily="2" charset="0"/>
              </a:rPr>
              <a:t>chá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04340" y="1442144"/>
            <a:ext cx="1638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ea typeface="楷体" panose="02010609060101010101" pitchFamily="49" charset="-122"/>
                <a:cs typeface="Pinyin Adjust" panose="02000500000000000000" pitchFamily="2" charset="0"/>
              </a:rPr>
              <a:t>xuán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41656" y="1442401"/>
            <a:ext cx="1638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ea typeface="楷体" panose="02010609060101010101" pitchFamily="49" charset="-122"/>
                <a:cs typeface="Pinyin Adjust" panose="02000500000000000000" pitchFamily="2" charset="0"/>
              </a:rPr>
              <a:t>xǐng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576816" y="2464476"/>
            <a:ext cx="120655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ea typeface="楷体" panose="02010609060101010101" pitchFamily="49" charset="-122"/>
                <a:cs typeface="Pinyin Adjust" panose="02000500000000000000" pitchFamily="2" charset="0"/>
              </a:rPr>
              <a:t>lǒng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18522" y="2407519"/>
            <a:ext cx="1638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ea typeface="楷体" panose="02010609060101010101" pitchFamily="49" charset="-122"/>
                <a:cs typeface="Pinyin Adjust" panose="02000500000000000000" pitchFamily="2" charset="0"/>
              </a:rPr>
              <a:t>wū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694295" y="2464540"/>
            <a:ext cx="1638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ea typeface="楷体" panose="02010609060101010101" pitchFamily="49" charset="-122"/>
                <a:cs typeface="Pinyin Adjust" panose="02000500000000000000" pitchFamily="2" charset="0"/>
              </a:rPr>
              <a:t>zhī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76945" y="3417666"/>
            <a:ext cx="120655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ea typeface="楷体" panose="02010609060101010101" pitchFamily="49" charset="-122"/>
                <a:cs typeface="Pinyin Adjust" panose="02000500000000000000" pitchFamily="2" charset="0"/>
              </a:rPr>
              <a:t>kuāng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92326" y="3417351"/>
            <a:ext cx="1638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ea typeface="楷体" panose="02010609060101010101" pitchFamily="49" charset="-122"/>
                <a:cs typeface="Pinyin Adjust" panose="02000500000000000000" pitchFamily="2" charset="0"/>
              </a:rPr>
              <a:t>pū</a:t>
            </a: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7441565" y="3417253"/>
            <a:ext cx="7810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320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 panose="02020603050405020304" charset="0"/>
              </a:rPr>
              <a:t> qiè</a:t>
            </a:r>
            <a:endParaRPr lang="zh-CN" altLang="en-US" sz="3200">
              <a:latin typeface="汉语拼音" panose="02010600030101010101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124470" y="1353106"/>
            <a:ext cx="1096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  <a:cs typeface="Times New Roman" panose="02020603050405020304" charset="0"/>
              </a:rPr>
              <a:t>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6987" y="491177"/>
            <a:ext cx="351642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</a:rPr>
              <a:t>抹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布（          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84170" y="2274929"/>
            <a:ext cx="382271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拐弯</a:t>
            </a:r>
            <a:r>
              <a:rPr lang="zh-CN" altLang="en-US" sz="32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</a:rPr>
              <a:t>抹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角（         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37444" y="1353352"/>
            <a:ext cx="3778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</a:rPr>
              <a:t>抹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杀（</a:t>
            </a:r>
            <a:r>
              <a:rPr lang="en-US" altLang="zh-CN" sz="320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 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5" name="左大括号 14"/>
          <p:cNvSpPr/>
          <p:nvPr/>
        </p:nvSpPr>
        <p:spPr>
          <a:xfrm rot="10800000" flipH="1">
            <a:off x="813088" y="579285"/>
            <a:ext cx="229235" cy="2279854"/>
          </a:xfrm>
          <a:prstGeom prst="leftBrace">
            <a:avLst>
              <a:gd name="adj1" fmla="val 33125"/>
              <a:gd name="adj2" fmla="val 47258"/>
            </a:avLst>
          </a:prstGeom>
          <a:ln w="25400">
            <a:solidFill>
              <a:srgbClr val="32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black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46943" y="491717"/>
            <a:ext cx="89836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err="1">
                <a:solidFill>
                  <a:srgbClr val="C00000"/>
                </a:solidFill>
              </a:rPr>
              <a:t>mā</a:t>
            </a:r>
            <a:endParaRPr lang="en-US" altLang="zh-CN" sz="3200" err="1">
              <a:solidFill>
                <a:srgbClr val="C00000"/>
              </a:solidFill>
              <a:latin typeface="Times New Roman"/>
              <a:ea typeface="楷体" panose="02010609060101010101" pitchFamily="49" charset="-122"/>
            </a:endParaRPr>
          </a:p>
        </p:txBody>
      </p:sp>
      <p:grpSp>
        <p:nvGrpSpPr>
          <p:cNvPr id="3" name="组合 37"/>
          <p:cNvGrpSpPr/>
          <p:nvPr/>
        </p:nvGrpSpPr>
        <p:grpSpPr>
          <a:xfrm>
            <a:off x="4520248" y="750888"/>
            <a:ext cx="4321175" cy="1568450"/>
            <a:chOff x="333375" y="1156304"/>
            <a:chExt cx="4320480" cy="1567098"/>
          </a:xfrm>
        </p:grpSpPr>
        <p:sp>
          <p:nvSpPr>
            <p:cNvPr id="4" name="矩形 38"/>
            <p:cNvSpPr>
              <a:spLocks noChangeArrowheads="1"/>
            </p:cNvSpPr>
            <p:nvPr/>
          </p:nvSpPr>
          <p:spPr bwMode="auto">
            <a:xfrm>
              <a:off x="1003065" y="1156304"/>
              <a:ext cx="3650790" cy="1567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（   ）切肤之痛（    ）切除</a:t>
              </a:r>
            </a:p>
          </p:txBody>
        </p:sp>
        <p:sp>
          <p:nvSpPr>
            <p:cNvPr id="5" name="矩形 39"/>
            <p:cNvSpPr>
              <a:spLocks noChangeArrowheads="1"/>
            </p:cNvSpPr>
            <p:nvPr/>
          </p:nvSpPr>
          <p:spPr bwMode="auto">
            <a:xfrm>
              <a:off x="333375" y="1634775"/>
              <a:ext cx="589185" cy="583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切</a:t>
              </a:r>
            </a:p>
          </p:txBody>
        </p: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647055" y="924878"/>
            <a:ext cx="718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C00000"/>
                </a:solidFill>
                <a:latin typeface="Times New Roman"/>
                <a:ea typeface="黑体"/>
                <a:cs typeface="Times New Roman" panose="02020603050405020304" charset="0"/>
              </a:rPr>
              <a:t>qiè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744210" y="1578293"/>
            <a:ext cx="6794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C00000"/>
                </a:solidFill>
                <a:latin typeface="Times New Roman"/>
                <a:ea typeface="黑体"/>
                <a:cs typeface="Times New Roman" panose="02020603050405020304" charset="0"/>
              </a:rPr>
              <a:t>qiē</a:t>
            </a:r>
          </a:p>
        </p:txBody>
      </p:sp>
      <p:sp>
        <p:nvSpPr>
          <p:cNvPr id="35" name="左大括号 34"/>
          <p:cNvSpPr/>
          <p:nvPr/>
        </p:nvSpPr>
        <p:spPr>
          <a:xfrm rot="10800000" flipH="1">
            <a:off x="5111750" y="1007110"/>
            <a:ext cx="229235" cy="1028700"/>
          </a:xfrm>
          <a:prstGeom prst="leftBrace">
            <a:avLst>
              <a:gd name="adj1" fmla="val 33125"/>
              <a:gd name="adj2" fmla="val 47258"/>
            </a:avLst>
          </a:prstGeom>
          <a:ln w="25400">
            <a:solidFill>
              <a:srgbClr val="32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3200">
              <a:solidFill>
                <a:prstClr val="black"/>
              </a:solidFill>
              <a:latin typeface="Times New Roman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365" name="组合 29"/>
          <p:cNvGrpSpPr/>
          <p:nvPr/>
        </p:nvGrpSpPr>
        <p:grpSpPr>
          <a:xfrm>
            <a:off x="487680" y="2971800"/>
            <a:ext cx="4416425" cy="1568450"/>
            <a:chOff x="315266" y="1283371"/>
            <a:chExt cx="4342960" cy="1569282"/>
          </a:xfrm>
        </p:grpSpPr>
        <p:sp>
          <p:nvSpPr>
            <p:cNvPr id="15389" name="矩形 30"/>
            <p:cNvSpPr>
              <a:spLocks noChangeArrowheads="1"/>
            </p:cNvSpPr>
            <p:nvPr/>
          </p:nvSpPr>
          <p:spPr bwMode="auto">
            <a:xfrm>
              <a:off x="1007436" y="1283371"/>
              <a:ext cx="3650790" cy="1569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（     ）前仆后继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（     ）仆人</a:t>
              </a:r>
            </a:p>
          </p:txBody>
        </p:sp>
        <p:sp>
          <p:nvSpPr>
            <p:cNvPr id="15390" name="矩形 31"/>
            <p:cNvSpPr>
              <a:spLocks noChangeArrowheads="1"/>
            </p:cNvSpPr>
            <p:nvPr/>
          </p:nvSpPr>
          <p:spPr bwMode="auto">
            <a:xfrm>
              <a:off x="315266" y="1789797"/>
              <a:ext cx="545342" cy="58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仆</a:t>
              </a:r>
            </a:p>
          </p:txBody>
        </p:sp>
      </p:grpSp>
      <p:sp>
        <p:nvSpPr>
          <p:cNvPr id="82" name="左大括号 81"/>
          <p:cNvSpPr/>
          <p:nvPr/>
        </p:nvSpPr>
        <p:spPr>
          <a:xfrm rot="10800000" flipH="1">
            <a:off x="1191260" y="3241675"/>
            <a:ext cx="229235" cy="1028700"/>
          </a:xfrm>
          <a:prstGeom prst="leftBrace">
            <a:avLst>
              <a:gd name="adj1" fmla="val 33125"/>
              <a:gd name="adj2" fmla="val 47258"/>
            </a:avLst>
          </a:prstGeom>
          <a:ln w="25400">
            <a:solidFill>
              <a:srgbClr val="32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black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93" name="矩形 92"/>
          <p:cNvSpPr>
            <a:spLocks noChangeArrowheads="1"/>
          </p:cNvSpPr>
          <p:nvPr/>
        </p:nvSpPr>
        <p:spPr bwMode="auto">
          <a:xfrm>
            <a:off x="1870075" y="3903345"/>
            <a:ext cx="596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C00000"/>
                </a:solidFill>
                <a:latin typeface="Times New Roman"/>
                <a:ea typeface="黑体"/>
                <a:cs typeface="Times New Roman" panose="02020603050405020304" charset="0"/>
              </a:rPr>
              <a:t>pú</a:t>
            </a:r>
          </a:p>
        </p:txBody>
      </p:sp>
      <p:sp>
        <p:nvSpPr>
          <p:cNvPr id="94" name="矩形 93"/>
          <p:cNvSpPr>
            <a:spLocks noChangeArrowheads="1"/>
          </p:cNvSpPr>
          <p:nvPr/>
        </p:nvSpPr>
        <p:spPr bwMode="auto">
          <a:xfrm>
            <a:off x="1860550" y="3241358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C00000"/>
                </a:solidFill>
                <a:latin typeface="Times New Roman"/>
                <a:ea typeface="黑体"/>
                <a:cs typeface="Times New Roman" panose="02020603050405020304" charset="0"/>
              </a:rPr>
              <a:t>pū</a:t>
            </a:r>
          </a:p>
        </p:txBody>
      </p:sp>
      <p:pic>
        <p:nvPicPr>
          <p:cNvPr id="2" name="图片 1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120" y="2858770"/>
            <a:ext cx="2165985" cy="21659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09495" y="1340485"/>
            <a:ext cx="771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err="1">
                <a:solidFill>
                  <a:srgbClr val="C00000"/>
                </a:solidFill>
                <a:sym typeface="+mn-ea"/>
              </a:rPr>
              <a:t>mǒ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3176270" y="2319655"/>
            <a:ext cx="884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err="1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mò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左大括号 3"/>
          <p:cNvSpPr/>
          <p:nvPr/>
        </p:nvSpPr>
        <p:spPr>
          <a:xfrm>
            <a:off x="747713" y="1296035"/>
            <a:ext cx="250825" cy="625475"/>
          </a:xfrm>
          <a:prstGeom prst="leftBrace">
            <a:avLst>
              <a:gd name="adj1" fmla="val 31118"/>
              <a:gd name="adj2" fmla="val 50000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387" name="TextBox 10"/>
          <p:cNvSpPr txBox="1">
            <a:spLocks noChangeArrowheads="1"/>
          </p:cNvSpPr>
          <p:nvPr/>
        </p:nvSpPr>
        <p:spPr bwMode="auto">
          <a:xfrm>
            <a:off x="962025" y="999173"/>
            <a:ext cx="3097213" cy="1210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诓（      ）诓骗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框（      ）门框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TextBox 42"/>
          <p:cNvSpPr txBox="1">
            <a:spLocks noChangeArrowheads="1"/>
          </p:cNvSpPr>
          <p:nvPr/>
        </p:nvSpPr>
        <p:spPr bwMode="auto">
          <a:xfrm>
            <a:off x="4672013" y="975360"/>
            <a:ext cx="3455987" cy="1210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蔑（     ）诬蔑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篾（     ）竹篾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TextBox 45"/>
          <p:cNvSpPr txBox="1">
            <a:spLocks noChangeArrowheads="1"/>
          </p:cNvSpPr>
          <p:nvPr/>
        </p:nvSpPr>
        <p:spPr bwMode="auto">
          <a:xfrm>
            <a:off x="1023938" y="2378710"/>
            <a:ext cx="3457575" cy="1210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慨（     ）慨叹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概（     ）气概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TextBox 48"/>
          <p:cNvSpPr txBox="1">
            <a:spLocks noChangeArrowheads="1"/>
          </p:cNvSpPr>
          <p:nvPr/>
        </p:nvSpPr>
        <p:spPr bwMode="auto">
          <a:xfrm>
            <a:off x="4672013" y="2340610"/>
            <a:ext cx="3455987" cy="1210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赖（     ）依赖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獭（     ）水獭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4419600" y="1269048"/>
            <a:ext cx="252413" cy="625475"/>
          </a:xfrm>
          <a:prstGeom prst="leftBrace">
            <a:avLst>
              <a:gd name="adj1" fmla="val 38522"/>
              <a:gd name="adj2" fmla="val 50000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803275" y="2691448"/>
            <a:ext cx="250825" cy="623887"/>
          </a:xfrm>
          <a:prstGeom prst="leftBrace">
            <a:avLst>
              <a:gd name="adj1" fmla="val 38713"/>
              <a:gd name="adj2" fmla="val 50000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4465638" y="2645410"/>
            <a:ext cx="252412" cy="625475"/>
          </a:xfrm>
          <a:prstGeom prst="leftBrace">
            <a:avLst>
              <a:gd name="adj1" fmla="val 23427"/>
              <a:gd name="adj2" fmla="val 50000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682750" y="1030923"/>
            <a:ext cx="11823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C00000"/>
                </a:solidFill>
                <a:latin typeface="汉语拼音" panose="02010600030101010101" pitchFamily="34" charset="0"/>
                <a:ea typeface="黑体"/>
              </a:rPr>
              <a:t>kuānɡ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682750" y="1586548"/>
            <a:ext cx="11817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C00000"/>
                </a:solidFill>
                <a:latin typeface="汉语拼音" panose="02010600030101010101" pitchFamily="34" charset="0"/>
                <a:ea typeface="黑体"/>
              </a:rPr>
              <a:t>kuànɡ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572125" y="967423"/>
            <a:ext cx="8851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C00000"/>
                </a:solidFill>
                <a:latin typeface="汉语拼音" panose="02010600030101010101" pitchFamily="34" charset="0"/>
                <a:ea typeface="黑体"/>
              </a:rPr>
              <a:t>mi è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594350" y="1610360"/>
            <a:ext cx="7823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C00000"/>
                </a:solidFill>
                <a:latin typeface="汉语拼音" panose="02010600030101010101" pitchFamily="34" charset="0"/>
                <a:ea typeface="黑体"/>
              </a:rPr>
              <a:t>miè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905000" y="2402523"/>
            <a:ext cx="663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C00000"/>
                </a:solidFill>
                <a:latin typeface="汉语拼音" panose="02010600030101010101" pitchFamily="34" charset="0"/>
                <a:ea typeface="黑体"/>
              </a:rPr>
              <a:t>kǎi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897063" y="2920048"/>
            <a:ext cx="6889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C00000"/>
                </a:solidFill>
                <a:latin typeface="汉语拼音" panose="02010600030101010101" pitchFamily="34" charset="0"/>
                <a:ea typeface="黑体"/>
              </a:rPr>
              <a:t>gài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594350" y="2370773"/>
            <a:ext cx="571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C00000"/>
                </a:solidFill>
                <a:latin typeface="汉语拼音" panose="02010600030101010101" pitchFamily="34" charset="0"/>
                <a:ea typeface="黑体"/>
              </a:rPr>
              <a:t>lài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654675" y="2905760"/>
            <a:ext cx="5480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C00000"/>
                </a:solidFill>
                <a:latin typeface="汉语拼音" panose="02010600030101010101" pitchFamily="34" charset="0"/>
                <a:ea typeface="黑体"/>
              </a:rPr>
              <a:t>tǎ</a:t>
            </a:r>
          </a:p>
        </p:txBody>
      </p:sp>
      <p:pic>
        <p:nvPicPr>
          <p:cNvPr id="3" name="图片 2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630" y="3315335"/>
            <a:ext cx="1538605" cy="15386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304800" y="1001792"/>
            <a:ext cx="85344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自夸：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自己夸耀自己。</a:t>
            </a:r>
          </a:p>
          <a:p>
            <a:pPr>
              <a:lnSpc>
                <a:spcPct val="130000"/>
              </a:lnSpc>
            </a:pP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一味：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副词，单纯地。</a:t>
            </a:r>
          </a:p>
          <a:p>
            <a:pPr>
              <a:lnSpc>
                <a:spcPct val="130000"/>
              </a:lnSpc>
            </a:pP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怀古：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追念古代的事情（多用于有关古迹的诗题）。</a:t>
            </a:r>
          </a:p>
          <a:p>
            <a:pPr>
              <a:lnSpc>
                <a:spcPct val="130000"/>
              </a:lnSpc>
            </a:pP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伤今：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对今天的人或事感到悲伤。</a:t>
            </a:r>
          </a:p>
          <a:p>
            <a:pPr>
              <a:lnSpc>
                <a:spcPct val="130000"/>
              </a:lnSpc>
            </a:pP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慨叹：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有所感触而叹息。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1947406" y="298343"/>
            <a:ext cx="1569459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词义理解</a:t>
            </a:r>
          </a:p>
        </p:txBody>
      </p:sp>
      <p:sp>
        <p:nvSpPr>
          <p:cNvPr id="7" name="五边形 10"/>
          <p:cNvSpPr/>
          <p:nvPr/>
        </p:nvSpPr>
        <p:spPr>
          <a:xfrm>
            <a:off x="304660" y="304693"/>
            <a:ext cx="1642704" cy="479102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600" b="1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必记字词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436" y="3858276"/>
            <a:ext cx="985137" cy="9851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列车"/>
          <p:cNvPicPr>
            <a:picLocks noChangeAspect="1"/>
          </p:cNvPicPr>
          <p:nvPr/>
        </p:nvPicPr>
        <p:blipFill>
          <a:blip r:embed="rId2"/>
          <a:srcRect t="8449" b="844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366603" y="461010"/>
            <a:ext cx="8520222" cy="422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just" eaLnBrk="1" fontAlgn="auto">
              <a:lnSpc>
                <a:spcPct val="120000"/>
              </a:lnSpc>
            </a:pP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玄虚：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用使人迷惑的形式来掩盖真相的欺骗手段。</a:t>
            </a:r>
            <a:endParaRPr sz="3200" err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eaLnBrk="1" fontAlgn="auto">
              <a:lnSpc>
                <a:spcPct val="120000"/>
              </a:lnSpc>
            </a:pPr>
            <a:r>
              <a:rPr sz="320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省悟：</a:t>
            </a:r>
            <a:r>
              <a:rPr sz="320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在认识上由模糊而清楚，由错误而正确。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fontAlgn="auto">
              <a:lnSpc>
                <a:spcPct val="12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舍身：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原指佛教徒牺牲肉体表示虔诚，后来泛指为祖国或为他人而牺牲自己。</a:t>
            </a:r>
          </a:p>
          <a:p>
            <a:pPr algn="just" eaLnBrk="1" fontAlgn="auto">
              <a:lnSpc>
                <a:spcPct val="120000"/>
              </a:lnSpc>
            </a:pPr>
            <a:r>
              <a:rPr sz="320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脊梁：</a:t>
            </a:r>
            <a:r>
              <a:rPr sz="3200" err="1">
                <a:latin typeface="楷体" panose="02010609060101010101" pitchFamily="49" charset="-122"/>
                <a:ea typeface="楷体" panose="02010609060101010101" pitchFamily="49" charset="-122"/>
              </a:rPr>
              <a:t>脊柱，文中比喻有自信力的中国人。</a:t>
            </a:r>
          </a:p>
        </p:txBody>
      </p:sp>
      <p:pic>
        <p:nvPicPr>
          <p:cNvPr id="2" name="图片 1" descr="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7958455" y="3756025"/>
            <a:ext cx="1185545" cy="1209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28930" y="267970"/>
            <a:ext cx="848614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为民请命：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替人民请求保全生命或解除痛苦，指有相当地位的人代表百姓向当权者陈述困难，提出要求。请命，代人请求保全生命或解除痛苦。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前仆后继：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前面的人倒下了，后面的人继续跟上去。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形容英勇奋斗，不怕牺牲。仆，倒下。继，接着，跟上。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86107" y="699155"/>
            <a:ext cx="8549668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+mj-ea"/>
                <a:ea typeface="+mj-ea"/>
              </a:rPr>
              <a:t>请同学们初读课文，并在课本上做好批注。体会作者的思想感情，感受文章的语言风格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321667" y="2398241"/>
            <a:ext cx="8571786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划分文章层次。</a:t>
            </a:r>
            <a:endParaRPr lang="en-US" altLang="zh-CN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画出认为重要的句子。</a:t>
            </a:r>
            <a:endParaRPr lang="en-US" altLang="zh-CN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标记出有疑问的地方，在旁边批注问题。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16986" y="306646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自主学习</a:t>
            </a:r>
          </a:p>
        </p:txBody>
      </p:sp>
      <p:sp>
        <p:nvSpPr>
          <p:cNvPr id="8" name="五边形 17"/>
          <p:cNvSpPr/>
          <p:nvPr/>
        </p:nvSpPr>
        <p:spPr>
          <a:xfrm>
            <a:off x="322196" y="306646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</a:p>
        </p:txBody>
      </p:sp>
      <p:pic>
        <p:nvPicPr>
          <p:cNvPr id="3" name="图片 2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9135" y="3013075"/>
            <a:ext cx="1729740" cy="1729740"/>
          </a:xfrm>
          <a:prstGeom prst="rect">
            <a:avLst/>
          </a:prstGeom>
        </p:spPr>
      </p:pic>
      <p:pic>
        <p:nvPicPr>
          <p:cNvPr id="4" name="17.中国人失掉自信力了吗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042025" y="160147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圆角矩形 20"/>
          <p:cNvSpPr/>
          <p:nvPr/>
        </p:nvSpPr>
        <p:spPr>
          <a:xfrm>
            <a:off x="314960" y="1946931"/>
            <a:ext cx="2608580" cy="5784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第二部分(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314960" y="3015900"/>
            <a:ext cx="2608580" cy="58299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第三部分(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6—8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3237865" y="498983"/>
            <a:ext cx="5590540" cy="105625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提出对方的论点及论据，暗示对方的论证以偏概全。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238500" y="1643255"/>
            <a:ext cx="5589905" cy="10562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直接反驳</a:t>
            </a: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失去的是“他信力”并发展着“自欺力”。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237865" y="2779271"/>
            <a:ext cx="5589905" cy="10562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间接反驳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用事实证明正面论点的正确，从而反驳敌论点。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14325" y="848995"/>
            <a:ext cx="2609215" cy="62054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(1—2)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15623" y="248594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划分层次</a:t>
            </a:r>
          </a:p>
        </p:txBody>
      </p:sp>
      <p:sp>
        <p:nvSpPr>
          <p:cNvPr id="12" name="五边形 68"/>
          <p:cNvSpPr/>
          <p:nvPr/>
        </p:nvSpPr>
        <p:spPr>
          <a:xfrm>
            <a:off x="314512" y="27591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初读课文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14960" y="4010046"/>
            <a:ext cx="2553335" cy="5784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第三部分(9)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237865" y="3919751"/>
            <a:ext cx="5589905" cy="105621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得出结论：中国人自信力的有无要看中国人的筋骨和脊梁。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9" grpId="0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21945" y="1791970"/>
            <a:ext cx="873188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kern="100">
                <a:latin typeface="黑体" panose="02010609060101010101" charset="-122"/>
                <a:ea typeface="黑体"/>
                <a:cs typeface="宋体" panose="02010600030101010101" pitchFamily="2" charset="-122"/>
              </a:rPr>
              <a:t>1.</a:t>
            </a:r>
            <a:r>
              <a:rPr lang="zh-CN" altLang="zh-CN" sz="3200" kern="100">
                <a:latin typeface="黑体" panose="02010609060101010101" charset="-122"/>
                <a:ea typeface="黑体"/>
                <a:cs typeface="宋体" panose="02010600030101010101" pitchFamily="2" charset="-122"/>
              </a:rPr>
              <a:t>本文</a:t>
            </a:r>
            <a:r>
              <a:rPr lang="zh-CN" altLang="zh-CN" sz="3200" kern="100">
                <a:solidFill>
                  <a:srgbClr val="C00000"/>
                </a:solidFill>
                <a:latin typeface="黑体" panose="02010609060101010101" charset="-122"/>
                <a:ea typeface="黑体"/>
                <a:cs typeface="宋体" panose="02010600030101010101" pitchFamily="2" charset="-122"/>
              </a:rPr>
              <a:t>批驳的观点</a:t>
            </a:r>
            <a:r>
              <a:rPr lang="zh-CN" altLang="zh-CN" sz="3200" kern="100">
                <a:latin typeface="黑体" panose="02010609060101010101" charset="-122"/>
                <a:ea typeface="黑体"/>
                <a:cs typeface="宋体" panose="02010600030101010101" pitchFamily="2" charset="-122"/>
              </a:rPr>
              <a:t>是什么？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862830" y="3004185"/>
            <a:ext cx="3960495" cy="91981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中国人失掉自信力了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21945" y="737870"/>
            <a:ext cx="2221230" cy="1202163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树靶子</a:t>
            </a: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167368" y="1651982"/>
            <a:ext cx="1109842" cy="1109842"/>
          </a:xfrm>
          <a:prstGeom prst="rect">
            <a:avLst/>
          </a:prstGeom>
          <a:noFill/>
        </p:spPr>
      </p:pic>
      <p:sp>
        <p:nvSpPr>
          <p:cNvPr id="13" name="文本框 12"/>
          <p:cNvSpPr txBox="1"/>
          <p:nvPr/>
        </p:nvSpPr>
        <p:spPr>
          <a:xfrm>
            <a:off x="1816986" y="275910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自主探究</a:t>
            </a:r>
          </a:p>
        </p:txBody>
      </p:sp>
      <p:sp>
        <p:nvSpPr>
          <p:cNvPr id="16" name="五边形 17"/>
          <p:cNvSpPr/>
          <p:nvPr/>
        </p:nvSpPr>
        <p:spPr>
          <a:xfrm>
            <a:off x="322196" y="27591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</a:p>
        </p:txBody>
      </p:sp>
      <p:cxnSp>
        <p:nvCxnSpPr>
          <p:cNvPr id="8" name="肘形连接符 7"/>
          <p:cNvCxnSpPr/>
          <p:nvPr/>
        </p:nvCxnSpPr>
        <p:spPr>
          <a:xfrm>
            <a:off x="1739265" y="2473325"/>
            <a:ext cx="3140710" cy="1116330"/>
          </a:xfrm>
          <a:prstGeom prst="bentConnector3">
            <a:avLst>
              <a:gd name="adj1" fmla="val 5002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11" grpId="1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16230" y="1476375"/>
            <a:ext cx="49885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kern="100">
                <a:latin typeface="黑体" panose="02010609060101010101" charset="-122"/>
                <a:ea typeface="黑体"/>
                <a:cs typeface="宋体" panose="02010600030101010101" pitchFamily="2" charset="-122"/>
              </a:rPr>
              <a:t>2.</a:t>
            </a:r>
            <a:r>
              <a:rPr lang="zh-CN" altLang="zh-CN" sz="2800" kern="100">
                <a:latin typeface="黑体" panose="02010609060101010101" charset="-122"/>
                <a:ea typeface="黑体"/>
                <a:cs typeface="宋体" panose="02010600030101010101" pitchFamily="2" charset="-122"/>
              </a:rPr>
              <a:t>作者正面</a:t>
            </a:r>
            <a:r>
              <a:rPr lang="zh-CN" altLang="zh-CN" sz="2800" kern="100">
                <a:solidFill>
                  <a:srgbClr val="C00000"/>
                </a:solidFill>
                <a:latin typeface="黑体" panose="02010609060101010101" charset="-122"/>
                <a:ea typeface="黑体"/>
                <a:cs typeface="宋体" panose="02010600030101010101" pitchFamily="2" charset="-122"/>
              </a:rPr>
              <a:t>提出的观点</a:t>
            </a:r>
            <a:r>
              <a:rPr lang="zh-CN" altLang="zh-CN" sz="2800" kern="100">
                <a:latin typeface="黑体" panose="02010609060101010101" charset="-122"/>
                <a:ea typeface="黑体"/>
                <a:cs typeface="宋体" panose="02010600030101010101" pitchFamily="2" charset="-122"/>
              </a:rPr>
              <a:t>是什么？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596265" y="2828925"/>
            <a:ext cx="4210685" cy="81700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中国人没有失掉自信力。</a:t>
            </a:r>
            <a:endParaRPr lang="zh-CN" altLang="en-US" sz="280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16290" y="812315"/>
            <a:ext cx="1389221" cy="578882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立观点</a:t>
            </a:r>
          </a:p>
        </p:txBody>
      </p:sp>
      <p:pic>
        <p:nvPicPr>
          <p:cNvPr id="10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481320" y="1391285"/>
            <a:ext cx="1437640" cy="1437640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/>
        </p:nvCxnSpPr>
        <p:spPr>
          <a:xfrm>
            <a:off x="2131695" y="2116455"/>
            <a:ext cx="1852930" cy="3111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2697480" y="2116455"/>
            <a:ext cx="4445" cy="71247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487305" y="1392883"/>
            <a:ext cx="409448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kern="100">
                <a:latin typeface="黑体" panose="02010609060101010101" charset="-122"/>
                <a:ea typeface="黑体"/>
                <a:cs typeface="宋体" panose="02010600030101010101" pitchFamily="2" charset="-122"/>
              </a:rPr>
              <a:t>3.</a:t>
            </a:r>
            <a:r>
              <a:rPr lang="zh-CN" altLang="zh-CN" sz="2800" kern="100">
                <a:latin typeface="黑体" panose="02010609060101010101" charset="-122"/>
                <a:ea typeface="黑体"/>
                <a:cs typeface="宋体" panose="02010600030101010101" pitchFamily="2" charset="-122"/>
              </a:rPr>
              <a:t>作者得出了什么</a:t>
            </a:r>
            <a:r>
              <a:rPr lang="zh-CN" altLang="zh-CN" sz="2800" kern="100">
                <a:solidFill>
                  <a:srgbClr val="C00000"/>
                </a:solidFill>
                <a:latin typeface="黑体" panose="02010609060101010101" charset="-122"/>
                <a:ea typeface="黑体"/>
                <a:cs typeface="宋体" panose="02010600030101010101" pitchFamily="2" charset="-122"/>
              </a:rPr>
              <a:t>结论</a:t>
            </a:r>
            <a:r>
              <a:rPr lang="zh-CN" altLang="zh-CN" sz="2800" kern="100">
                <a:latin typeface="黑体" panose="02010609060101010101" charset="-122"/>
                <a:ea typeface="黑体"/>
                <a:cs typeface="宋体" panose="02010600030101010101" pitchFamily="2" charset="-122"/>
              </a:rPr>
              <a:t>？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370265" y="814001"/>
            <a:ext cx="1389221" cy="578882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得结论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2034540" y="2564130"/>
            <a:ext cx="5074285" cy="1533361"/>
          </a:xfrm>
          <a:prstGeom prst="wedgeRoundRectCallout">
            <a:avLst>
              <a:gd name="adj1" fmla="val 62944"/>
              <a:gd name="adj2" fmla="val -3618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自信力的有无，状元宰相的文章不足为据，要看地底下。   </a:t>
            </a:r>
          </a:p>
        </p:txBody>
      </p:sp>
      <p:pic>
        <p:nvPicPr>
          <p:cNvPr id="4" name="图片 3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279005" y="2420620"/>
            <a:ext cx="1864995" cy="1981835"/>
          </a:xfrm>
          <a:prstGeom prst="rect">
            <a:avLst/>
          </a:prstGeom>
        </p:spPr>
      </p:pic>
      <p:pic>
        <p:nvPicPr>
          <p:cNvPr id="5" name="图片 4" descr="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90" y="2564130"/>
            <a:ext cx="1838325" cy="18383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1995170" y="563245"/>
            <a:ext cx="4951095" cy="1192775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品味第一部分</a:t>
            </a: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302260" y="1824301"/>
            <a:ext cx="7800340" cy="816719"/>
          </a:xfrm>
          <a:prstGeom prst="roundRect">
            <a:avLst/>
          </a:prstGeom>
          <a:noFill/>
          <a:ln w="28575">
            <a:solidFill>
              <a:srgbClr val="000000">
                <a:alpha val="0"/>
              </a:srgbClr>
            </a:solidFill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en-US" altLang="zh-CN" sz="3200">
                <a:latin typeface="黑体" panose="02010609060101010101" charset="-122"/>
                <a:ea typeface="黑体"/>
              </a:rPr>
              <a:t>1.</a:t>
            </a:r>
            <a:r>
              <a:rPr lang="zh-CN" altLang="en-US" sz="3200">
                <a:latin typeface="黑体" panose="02010609060101010101" charset="-122"/>
                <a:ea typeface="黑体"/>
              </a:rPr>
              <a:t>怎样理解“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从公开的文字上看起来</a:t>
            </a:r>
            <a:r>
              <a:rPr lang="zh-CN" altLang="en-US" sz="3200">
                <a:latin typeface="黑体" panose="02010609060101010101" charset="-122"/>
                <a:ea typeface="黑体"/>
              </a:rPr>
              <a:t>”？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02590" y="2898775"/>
            <a:ext cx="8357235" cy="173814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“公开的文字”巧妙地暗示了国民党反动派还有许多不愿也不敢公开的事。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01618" y="295071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分析讨论</a:t>
            </a:r>
          </a:p>
        </p:txBody>
      </p:sp>
      <p:sp>
        <p:nvSpPr>
          <p:cNvPr id="10" name="五边形 17"/>
          <p:cNvSpPr/>
          <p:nvPr/>
        </p:nvSpPr>
        <p:spPr>
          <a:xfrm>
            <a:off x="306828" y="291278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精读课文</a:t>
            </a:r>
          </a:p>
        </p:txBody>
      </p:sp>
      <p:pic>
        <p:nvPicPr>
          <p:cNvPr id="9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758344" y="1756052"/>
            <a:ext cx="1109842" cy="11098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290262" y="9674"/>
            <a:ext cx="8494142" cy="1844436"/>
          </a:xfrm>
          <a:prstGeom prst="roundRect">
            <a:avLst/>
          </a:prstGeom>
          <a:noFill/>
          <a:ln w="28575">
            <a:solidFill>
              <a:srgbClr val="000000">
                <a:alpha val="0"/>
              </a:srgbClr>
            </a:solidFill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60000"/>
              </a:lnSpc>
            </a:pPr>
            <a:r>
              <a:rPr lang="en-US" altLang="zh-CN" sz="3200">
                <a:latin typeface="黑体" panose="02010609060101010101" charset="-122"/>
                <a:ea typeface="黑体"/>
              </a:rPr>
              <a:t>2.</a:t>
            </a:r>
            <a:r>
              <a:rPr lang="zh-CN" altLang="en-US" sz="3200">
                <a:latin typeface="黑体" panose="02010609060101010101" charset="-122"/>
                <a:ea typeface="黑体"/>
              </a:rPr>
              <a:t>第1段反复承认“是事实”“也是事实”“却也是事实”，与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后文的批判有什么关系</a:t>
            </a:r>
            <a:r>
              <a:rPr lang="zh-CN" altLang="en-US" sz="3200">
                <a:latin typeface="黑体" panose="02010609060101010101" charset="-122"/>
                <a:ea typeface="黑体"/>
              </a:rPr>
              <a:t>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90262" y="2144916"/>
            <a:ext cx="8494142" cy="173619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先确认对方论据的真实性，但这真实的论据不能证明其论点，为后文的驳论证奠定基础。</a:t>
            </a: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802351" y="458716"/>
            <a:ext cx="1109842" cy="11098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277666" y="451759"/>
            <a:ext cx="8527550" cy="809117"/>
          </a:xfrm>
          <a:prstGeom prst="roundRect">
            <a:avLst/>
          </a:prstGeom>
          <a:noFill/>
          <a:ln w="28575">
            <a:solidFill>
              <a:srgbClr val="000000">
                <a:alpha val="0"/>
              </a:srgbClr>
            </a:solidFill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en-US" altLang="zh-CN" sz="3200">
                <a:latin typeface="黑体" panose="02010609060101010101" charset="-122"/>
                <a:ea typeface="黑体"/>
              </a:rPr>
              <a:t>3.</a:t>
            </a:r>
            <a:r>
              <a:rPr lang="zh-CN" altLang="en-US" sz="3200">
                <a:latin typeface="黑体" panose="02010609060101010101" charset="-122"/>
                <a:ea typeface="黑体"/>
              </a:rPr>
              <a:t>第1段中的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“地大物博”加引号</a:t>
            </a:r>
            <a:r>
              <a:rPr lang="zh-CN" altLang="en-US" sz="3200">
                <a:latin typeface="黑体" panose="02010609060101010101" charset="-122"/>
                <a:ea typeface="黑体"/>
              </a:rPr>
              <a:t>有什么作用?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76555" y="1887855"/>
            <a:ext cx="8280400" cy="255655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地大物博”加引号既表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引用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，又含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讽刺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，这是国人盲目自大、外强中干、自欺欺人的自夸。</a:t>
            </a: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94930" y="778110"/>
            <a:ext cx="1109842" cy="11098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五号"/>
          <p:cNvPicPr>
            <a:picLocks noChangeAspect="1"/>
          </p:cNvPicPr>
          <p:nvPr/>
        </p:nvPicPr>
        <p:blipFill>
          <a:blip r:embed="rId2"/>
          <a:srcRect t="1141" b="1141"/>
          <a:stretch>
            <a:fillRect/>
          </a:stretch>
        </p:blipFill>
        <p:spPr>
          <a:xfrm>
            <a:off x="-61595" y="0"/>
            <a:ext cx="9267825" cy="52133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377440" y="214630"/>
            <a:ext cx="4864735" cy="67344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品味第二部分</a:t>
            </a: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287677" y="796949"/>
            <a:ext cx="8568646" cy="2104777"/>
          </a:xfrm>
          <a:prstGeom prst="roundRect">
            <a:avLst/>
          </a:prstGeom>
          <a:noFill/>
          <a:ln w="28575">
            <a:solidFill>
              <a:srgbClr val="000000">
                <a:alpha val="0"/>
              </a:srgbClr>
            </a:solidFill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40000"/>
              </a:lnSpc>
            </a:pPr>
            <a:r>
              <a:rPr lang="en-US" altLang="zh-CN" sz="2800">
                <a:latin typeface="黑体" panose="02010609060101010101" charset="-122"/>
                <a:ea typeface="黑体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/>
              </a:rPr>
              <a:t>“失掉了他信力，就会疑，一个转身，也许能够只相信了自己，倒是一条新生路。”这里的“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新生路</a:t>
            </a:r>
            <a:r>
              <a:rPr lang="zh-CN" altLang="en-US" sz="2800">
                <a:latin typeface="黑体" panose="02010609060101010101" charset="-122"/>
                <a:ea typeface="黑体"/>
              </a:rPr>
              <a:t>”指什么？ 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99741" y="2825750"/>
            <a:ext cx="8568645" cy="2116965"/>
          </a:xfrm>
          <a:prstGeom prst="roundRect">
            <a:avLst>
              <a:gd name="adj" fmla="val 17666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“新生路”，即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相信自己的道路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，指下文“中国的脊梁”们所走的战斗的路。“但”字一转，指出反动统治者走向了求神拜佛、精神麻醉的道路。</a:t>
            </a:r>
          </a:p>
        </p:txBody>
      </p:sp>
      <p:pic>
        <p:nvPicPr>
          <p:cNvPr id="9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758344" y="1871622"/>
            <a:ext cx="1109842" cy="11098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273685" y="343874"/>
            <a:ext cx="8532495" cy="1436962"/>
          </a:xfrm>
          <a:prstGeom prst="roundRect">
            <a:avLst/>
          </a:prstGeom>
          <a:noFill/>
          <a:ln w="28575">
            <a:solidFill>
              <a:srgbClr val="000000">
                <a:alpha val="0"/>
              </a:srgbClr>
            </a:solidFill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黑体" panose="02010609060101010101" charset="-122"/>
                <a:ea typeface="黑体"/>
                <a:sym typeface="+mn-ea"/>
              </a:rPr>
              <a:t>2.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/>
                <a:sym typeface="+mn-ea"/>
              </a:rPr>
              <a:t>说说国民党检查官曾删掉了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  <a:sym typeface="+mn-ea"/>
              </a:rPr>
              <a:t>文中加点字部分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/>
                <a:sym typeface="+mn-ea"/>
              </a:rPr>
              <a:t>，这说明什么。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37820" y="2032635"/>
            <a:ext cx="8467725" cy="2663334"/>
          </a:xfrm>
          <a:prstGeom prst="roundRect">
            <a:avLst>
              <a:gd name="adj" fmla="val 17666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dist" fontAlgn="auto" hangingPunct="0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求神拜佛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”是国民党在山穷水尽时自欺和欺人的最后一招。鲁迅是个现实感很强的人，他一针见血地指出“求神拜佛”的危害和严重后果，批判了国民党一些官僚和社会名流以号召人民求神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拜佛为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9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758344" y="978177"/>
            <a:ext cx="1109842" cy="11098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/>
        </p:nvSpPr>
        <p:spPr>
          <a:xfrm>
            <a:off x="272415" y="340360"/>
            <a:ext cx="8532495" cy="4425225"/>
          </a:xfrm>
          <a:prstGeom prst="roundRect">
            <a:avLst>
              <a:gd name="adj" fmla="val 17666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幌子，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蒙蔽群众，对日本的侵略实行妥协，不抵抗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政策。这自然触到了国民党的痛处，并让他们陷入捉襟见肘的境地。所以，检察官惟恐去之而不及。</a:t>
            </a:r>
            <a:endParaRPr lang="en-US" altLang="zh-CN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加点文字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也可以看到鲁迅的境况，但鲁迅去不惮于在枪林弹雨中为民众奔走呼号，其无私无畏的精神令人敬佩。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图片 1" descr="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7874000" y="3789045"/>
            <a:ext cx="1468755" cy="1498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46861" y="1486259"/>
            <a:ext cx="810133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17  </a:t>
            </a:r>
            <a:r>
              <a:rPr lang="zh-CN" altLang="en-US" sz="54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中国人失掉自信力了吗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19170" y="2729865"/>
            <a:ext cx="24320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Times New Roman"/>
                <a:ea typeface="黑体"/>
                <a:cs typeface="Times New Roman" panose="02020603050405020304" charset="0"/>
              </a:rPr>
              <a:t>第</a:t>
            </a:r>
            <a:r>
              <a:rPr lang="en-US" altLang="zh-CN" sz="4000" b="1">
                <a:latin typeface="Times New Roman"/>
                <a:ea typeface="黑体"/>
                <a:cs typeface="Times New Roman" panose="02020603050405020304" charset="0"/>
              </a:rPr>
              <a:t>2</a:t>
            </a:r>
            <a:r>
              <a:rPr lang="zh-CN" altLang="en-US" sz="4000" b="1">
                <a:latin typeface="Times New Roman"/>
                <a:ea typeface="黑体"/>
                <a:cs typeface="Times New Roman" panose="02020603050405020304" charset="0"/>
              </a:rPr>
              <a:t>课时</a:t>
            </a:r>
          </a:p>
        </p:txBody>
      </p:sp>
    </p:spTree>
    <p:extLst>
      <p:ext uri="{BB962C8B-B14F-4D97-AF65-F5344CB8AC3E}">
        <p14:creationId xmlns:p14="http://schemas.microsoft.com/office/powerpoint/2010/main" val="3319657955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3" name="chenying0907 1"/>
          <p:cNvGrpSpPr/>
          <p:nvPr/>
        </p:nvGrpSpPr>
        <p:grpSpPr>
          <a:xfrm>
            <a:off x="432998" y="1425600"/>
            <a:ext cx="3569335" cy="706755"/>
            <a:chOff x="6530072" y="1583160"/>
            <a:chExt cx="2395208" cy="706348"/>
          </a:xfrm>
        </p:grpSpPr>
        <p:sp>
          <p:nvSpPr>
            <p:cNvPr id="44" name="文本框 19">
              <a:hlinkClick r:id="rId3" action="ppaction://hlinksldjump"/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250211" y="1583160"/>
              <a:ext cx="1675069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学情回顾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530072" y="1583160"/>
              <a:ext cx="960823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01</a:t>
              </a:r>
            </a:p>
          </p:txBody>
        </p:sp>
      </p:grpSp>
      <p:grpSp>
        <p:nvGrpSpPr>
          <p:cNvPr id="46" name="chenying0907 3"/>
          <p:cNvGrpSpPr/>
          <p:nvPr/>
        </p:nvGrpSpPr>
        <p:grpSpPr>
          <a:xfrm>
            <a:off x="433070" y="2186414"/>
            <a:ext cx="3675380" cy="746124"/>
            <a:chOff x="6530072" y="3041083"/>
            <a:chExt cx="2794498" cy="745556"/>
          </a:xfrm>
        </p:grpSpPr>
        <p:sp>
          <p:nvSpPr>
            <p:cNvPr id="47" name="文本框 21">
              <a:hlinkClick r:id="rId6" action="ppaction://hlinksldjump"/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346026" y="3041083"/>
              <a:ext cx="1978544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精读课文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530072" y="3080422"/>
              <a:ext cx="960823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02</a:t>
              </a:r>
            </a:p>
          </p:txBody>
        </p:sp>
      </p:grpSp>
      <p:grpSp>
        <p:nvGrpSpPr>
          <p:cNvPr id="49" name="chenying0907 4"/>
          <p:cNvGrpSpPr/>
          <p:nvPr/>
        </p:nvGrpSpPr>
        <p:grpSpPr>
          <a:xfrm>
            <a:off x="433070" y="2994133"/>
            <a:ext cx="3888740" cy="706755"/>
            <a:chOff x="6594423" y="3834132"/>
            <a:chExt cx="3956456" cy="706147"/>
          </a:xfrm>
        </p:grpSpPr>
        <p:sp>
          <p:nvSpPr>
            <p:cNvPr id="50" name="文本框 22">
              <a:hlinkClick r:id="rId8" action="ppaction://hlinksldjump"/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686106" y="3834132"/>
              <a:ext cx="286477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课堂小结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594423" y="3834132"/>
              <a:ext cx="96082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03</a:t>
              </a:r>
            </a:p>
          </p:txBody>
        </p:sp>
      </p:grpSp>
      <p:grpSp>
        <p:nvGrpSpPr>
          <p:cNvPr id="52" name="chenying0907 6"/>
          <p:cNvGrpSpPr/>
          <p:nvPr/>
        </p:nvGrpSpPr>
        <p:grpSpPr>
          <a:xfrm>
            <a:off x="433035" y="3884955"/>
            <a:ext cx="4714821" cy="706755"/>
            <a:chOff x="6467824" y="5333939"/>
            <a:chExt cx="3806810" cy="706451"/>
          </a:xfrm>
        </p:grpSpPr>
        <p:sp>
          <p:nvSpPr>
            <p:cNvPr id="53" name="文本框 22">
              <a:hlinkClick r:id="rId10" action="ppaction://hlinksldjump"/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346946" y="5333939"/>
              <a:ext cx="2927688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教材课后习题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467824" y="5333939"/>
              <a:ext cx="960823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04</a:t>
              </a:r>
            </a:p>
          </p:txBody>
        </p:sp>
      </p:grpSp>
      <p:sp>
        <p:nvSpPr>
          <p:cNvPr id="58" name="文本框 1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4335" y="528029"/>
            <a:ext cx="7937851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4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r>
              <a:rPr lang="en-US" altLang="zh-CN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CONTENTS </a:t>
            </a:r>
            <a:r>
              <a:rPr lang="zh-CN" altLang="en-US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教学目录</a:t>
            </a:r>
          </a:p>
        </p:txBody>
      </p:sp>
    </p:spTree>
    <p:extLst>
      <p:ext uri="{BB962C8B-B14F-4D97-AF65-F5344CB8AC3E}">
        <p14:creationId xmlns:p14="http://schemas.microsoft.com/office/powerpoint/2010/main" val="4221634350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五边形 68"/>
          <p:cNvSpPr/>
          <p:nvPr/>
        </p:nvSpPr>
        <p:spPr>
          <a:xfrm>
            <a:off x="303948" y="301837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学情回顾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427355" y="903705"/>
            <a:ext cx="8356600" cy="18190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  <a:defRPr/>
            </a:pP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第一部分：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提出对方的论点及论据，暗示对方的论证以偏概全。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27990" y="2806539"/>
            <a:ext cx="8355965" cy="18189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  <a:defRPr/>
            </a:pPr>
            <a:r>
              <a:rPr lang="zh-CN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第二部分：</a:t>
            </a:r>
            <a:r>
              <a:rPr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直接反驳</a:t>
            </a:r>
            <a:r>
              <a:rPr 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失去的是“他信力”并发展着“自欺力”。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785" y="3573145"/>
            <a:ext cx="1473200" cy="14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77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3065145" y="866140"/>
            <a:ext cx="2604770" cy="57844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品味第三部分</a:t>
            </a: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306841" y="1444622"/>
            <a:ext cx="8548098" cy="1609473"/>
          </a:xfrm>
          <a:prstGeom prst="roundRect">
            <a:avLst/>
          </a:prstGeom>
          <a:noFill/>
          <a:ln w="28575">
            <a:solidFill>
              <a:srgbClr val="000000">
                <a:alpha val="0"/>
              </a:srgbClr>
            </a:solidFill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l" fontAlgn="auto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/>
                <a:cs typeface="黑体" panose="02010609060101010101" charset="-122"/>
              </a:rPr>
              <a:t>1.</a:t>
            </a:r>
            <a:r>
              <a:rPr lang="zh-CN" altLang="en-US" sz="2800" smtClean="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第</a:t>
            </a:r>
            <a:r>
              <a:rPr lang="en-US" altLang="zh-CN" sz="280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6</a:t>
            </a:r>
            <a:r>
              <a:rPr lang="zh-CN" altLang="en-US" sz="280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段作者提出“我们有并不失掉自信力的中国人在”，</a:t>
            </a:r>
            <a:r>
              <a:rPr lang="zh-CN" altLang="en-US" sz="2800" smtClean="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这里采用什么方式</a:t>
            </a:r>
            <a:r>
              <a:rPr lang="zh-CN" altLang="en-US" sz="280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批驳对方论点</a:t>
            </a:r>
            <a:r>
              <a:rPr lang="zh-CN" altLang="en-US" sz="2800" smtClean="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？</a:t>
            </a:r>
            <a:endParaRPr lang="zh-CN" altLang="en-US" sz="2800">
              <a:latin typeface="黑体" panose="02010609060101010101" charset="-122"/>
              <a:ea typeface="黑体"/>
              <a:cs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21665" y="3301365"/>
            <a:ext cx="7492365" cy="7149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pc="-15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作者从正面树立自己的论点</a:t>
            </a:r>
            <a:r>
              <a:rPr lang="zh-CN" altLang="en-US" sz="2400" spc="-15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en-US" altLang="zh-CN" sz="2400" spc="-15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间接</a:t>
            </a:r>
            <a:r>
              <a:rPr lang="zh-CN" altLang="en-US" sz="2400" spc="-15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批驳了对方</a:t>
            </a:r>
            <a:r>
              <a:rPr lang="en-US" altLang="zh-CN" sz="2400" spc="-15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论点。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54113" y="2018446"/>
            <a:ext cx="1109842" cy="1109842"/>
          </a:xfrm>
          <a:prstGeom prst="rect">
            <a:avLst/>
          </a:prstGeom>
          <a:noFill/>
        </p:spPr>
      </p:pic>
      <p:sp>
        <p:nvSpPr>
          <p:cNvPr id="15" name="文本框 14"/>
          <p:cNvSpPr txBox="1"/>
          <p:nvPr/>
        </p:nvSpPr>
        <p:spPr>
          <a:xfrm>
            <a:off x="1801618" y="295071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分析讨论</a:t>
            </a:r>
          </a:p>
        </p:txBody>
      </p:sp>
      <p:sp>
        <p:nvSpPr>
          <p:cNvPr id="10" name="五边形 17"/>
          <p:cNvSpPr/>
          <p:nvPr/>
        </p:nvSpPr>
        <p:spPr>
          <a:xfrm>
            <a:off x="306828" y="291278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精读课文</a:t>
            </a:r>
          </a:p>
        </p:txBody>
      </p:sp>
    </p:spTree>
    <p:extLst>
      <p:ext uri="{BB962C8B-B14F-4D97-AF65-F5344CB8AC3E}">
        <p14:creationId xmlns:p14="http://schemas.microsoft.com/office/powerpoint/2010/main" val="42022491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292813" y="127378"/>
            <a:ext cx="8558373" cy="1532443"/>
          </a:xfrm>
          <a:prstGeom prst="roundRect">
            <a:avLst/>
          </a:prstGeom>
          <a:noFill/>
          <a:ln w="28575">
            <a:solidFill>
              <a:srgbClr val="000000">
                <a:alpha val="0"/>
              </a:srgbClr>
            </a:solidFill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/>
              </a:rPr>
              <a:t>2.</a:t>
            </a:r>
            <a:r>
              <a:rPr lang="zh-CN" altLang="en-US" sz="2800">
                <a:latin typeface="黑体" panose="02010609060101010101" charset="-122"/>
                <a:ea typeface="黑体"/>
              </a:rPr>
              <a:t>作者确立了自己的观点后，以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什么</a:t>
            </a:r>
            <a:r>
              <a:rPr lang="zh-CN" altLang="en-US" sz="2800">
                <a:latin typeface="黑体" panose="02010609060101010101" charset="-122"/>
                <a:ea typeface="黑体"/>
              </a:rPr>
              <a:t>为论据证明自己观点的正确，从而更有力地驳倒了对方论点？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94030" y="2137410"/>
            <a:ext cx="8103235" cy="224974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第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7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8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段用举例论证，列举中国“从古以来”、“现在”都有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并不失掉自信力的中国人在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作为事实论据。</a:t>
            </a: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487322" y="753809"/>
            <a:ext cx="1109842" cy="1109842"/>
          </a:xfrm>
          <a:prstGeom prst="rect">
            <a:avLst/>
          </a:prstGeom>
          <a:noFill/>
        </p:spPr>
      </p:pic>
      <p:sp>
        <p:nvSpPr>
          <p:cNvPr id="18" name="矩形 17"/>
          <p:cNvSpPr/>
          <p:nvPr/>
        </p:nvSpPr>
        <p:spPr>
          <a:xfrm>
            <a:off x="5516880" y="855345"/>
            <a:ext cx="690880" cy="76200"/>
          </a:xfrm>
          <a:prstGeom prst="rect">
            <a:avLst/>
          </a:prstGeom>
          <a:solidFill>
            <a:srgbClr val="328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2800" b="1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5878195" y="931545"/>
            <a:ext cx="27940" cy="11303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1528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00469" y="136426"/>
            <a:ext cx="8537824" cy="1470024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000000">
                <a:alpha val="0"/>
              </a:srgbClr>
            </a:solidFill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60000"/>
              </a:lnSpc>
            </a:pPr>
            <a:r>
              <a:rPr lang="en-US" altLang="zh-CN" sz="2800">
                <a:latin typeface="黑体" panose="02010609060101010101" charset="-122"/>
                <a:ea typeface="黑体"/>
              </a:rPr>
              <a:t>3.</a:t>
            </a:r>
            <a:r>
              <a:rPr lang="zh-CN" altLang="en-US" sz="2800">
                <a:latin typeface="黑体" panose="02010609060101010101" charset="-122"/>
                <a:ea typeface="黑体"/>
              </a:rPr>
              <a:t>作者为什么不说“中国人没有失掉自信力”，而说“我们有并不失掉自信力的中国人在”？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00685" y="1861820"/>
            <a:ext cx="8537575" cy="224974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因为前者指所有的中国人，那样讲不合乎事实；后者在“中国人”之前有限制，用语准确严密，合乎事实。</a:t>
            </a: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58405" y="740410"/>
            <a:ext cx="1121410" cy="11214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57122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82905" y="340076"/>
            <a:ext cx="8646795" cy="1302317"/>
          </a:xfrm>
          <a:prstGeom prst="roundRect">
            <a:avLst/>
          </a:prstGeom>
          <a:noFill/>
          <a:ln w="28575">
            <a:solidFill>
              <a:srgbClr val="000000">
                <a:alpha val="0"/>
              </a:srgbClr>
            </a:solidFill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20000"/>
              </a:lnSpc>
            </a:pPr>
            <a:r>
              <a:rPr lang="en-US" altLang="zh-CN" sz="2800">
                <a:latin typeface="黑体" panose="02010609060101010101" charset="-122"/>
                <a:ea typeface="黑体"/>
              </a:rPr>
              <a:t>4.</a:t>
            </a:r>
            <a:r>
              <a:rPr lang="zh-CN" altLang="en-US" sz="2800">
                <a:latin typeface="黑体" panose="02010609060101010101" charset="-122"/>
                <a:ea typeface="黑体"/>
              </a:rPr>
              <a:t>“埋头苦干的人”“拼命硬干的人”“为民请命的人”“舍身求法的人”各指什么样的人？</a:t>
            </a:r>
          </a:p>
        </p:txBody>
      </p:sp>
      <p:sp>
        <p:nvSpPr>
          <p:cNvPr id="35844" name="矩形 1"/>
          <p:cNvSpPr>
            <a:spLocks noChangeArrowheads="1"/>
          </p:cNvSpPr>
          <p:nvPr/>
        </p:nvSpPr>
        <p:spPr bwMode="auto">
          <a:xfrm>
            <a:off x="323850" y="1822450"/>
            <a:ext cx="2316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埋头苦干的人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042285" y="1642745"/>
            <a:ext cx="5752465" cy="9040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劳动人民，包括为人类做出贡献的知识分子</a:t>
            </a:r>
          </a:p>
        </p:txBody>
      </p:sp>
      <p:sp>
        <p:nvSpPr>
          <p:cNvPr id="35846" name="矩形 8"/>
          <p:cNvSpPr>
            <a:spLocks noChangeArrowheads="1"/>
          </p:cNvSpPr>
          <p:nvPr/>
        </p:nvSpPr>
        <p:spPr bwMode="auto">
          <a:xfrm>
            <a:off x="355600" y="2616200"/>
            <a:ext cx="2316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拼命硬干的人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3042603" y="4048760"/>
            <a:ext cx="3789840" cy="57293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追求真理不惜献身的人</a:t>
            </a:r>
          </a:p>
        </p:txBody>
      </p:sp>
      <p:sp>
        <p:nvSpPr>
          <p:cNvPr id="35848" name="矩形 16"/>
          <p:cNvSpPr>
            <a:spLocks noChangeArrowheads="1"/>
          </p:cNvSpPr>
          <p:nvPr/>
        </p:nvSpPr>
        <p:spPr bwMode="auto">
          <a:xfrm>
            <a:off x="355600" y="3388360"/>
            <a:ext cx="2316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为民请命的人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3042285" y="2613025"/>
            <a:ext cx="5988050" cy="57293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反对剥削阶级和抵御外侮的英雄人物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3042603" y="3317240"/>
            <a:ext cx="4501040" cy="57293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为人民疾苦而奔走呼吁的人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23850" y="4047808"/>
            <a:ext cx="2316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舍身求法的人</a:t>
            </a:r>
          </a:p>
        </p:txBody>
      </p:sp>
      <p:sp>
        <p:nvSpPr>
          <p:cNvPr id="3" name="右箭头 2"/>
          <p:cNvSpPr/>
          <p:nvPr/>
        </p:nvSpPr>
        <p:spPr>
          <a:xfrm>
            <a:off x="2593340" y="2061845"/>
            <a:ext cx="407035" cy="75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2593340" y="4271645"/>
            <a:ext cx="407035" cy="75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2593340" y="3627120"/>
            <a:ext cx="407035" cy="75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2592070" y="2835910"/>
            <a:ext cx="407035" cy="75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215" y="3838575"/>
            <a:ext cx="1207770" cy="120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7781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44" grpId="0"/>
      <p:bldP spid="8" grpId="0"/>
      <p:bldP spid="35846" grpId="0"/>
      <p:bldP spid="16" grpId="0"/>
      <p:bldP spid="35848" grpId="0"/>
      <p:bldP spid="18" grpId="0"/>
      <p:bldP spid="20" grpId="0"/>
      <p:bldP spid="19" grpId="0"/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src=http_%2F%2Fpic.qqtn.com%2Fup%2F2018-12%2F20181228191040690.jpg&amp;refer=http_%2F%2Fpic.qqt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415" y="0"/>
            <a:ext cx="9180830" cy="50901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282823" y="354439"/>
            <a:ext cx="8578924" cy="1436948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fontAlgn="auto">
              <a:lnSpc>
                <a:spcPct val="140000"/>
              </a:lnSpc>
            </a:pPr>
            <a:r>
              <a:rPr lang="en-US" altLang="zh-CN" sz="2800">
                <a:latin typeface="黑体" panose="02010609060101010101" charset="-122"/>
                <a:ea typeface="黑体"/>
              </a:rPr>
              <a:t>5.</a:t>
            </a:r>
            <a:r>
              <a:rPr lang="zh-CN" altLang="en-US" sz="2800">
                <a:latin typeface="黑体" panose="02010609060101010101" charset="-122"/>
                <a:ea typeface="黑体"/>
              </a:rPr>
              <a:t>鲁迅先生说“这一类的人们，就是现在也何尝少呢”你能举一两个例子吗？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97733" y="2132649"/>
            <a:ext cx="8527554" cy="267692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1932年“1·28”事变前，日军叫嚣“上海一旦发生战事，4小时即可了事”，然而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蔡廷铠、蒋光鼎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率领第十九路军慷慨赴难，英勇抵抗，使日本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侵略者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10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453890" y="902970"/>
            <a:ext cx="1125855" cy="11258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36755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/>
        </p:nvSpPr>
        <p:spPr>
          <a:xfrm>
            <a:off x="308223" y="314836"/>
            <a:ext cx="8527554" cy="439885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受到沉重打击，死伤一万人，四度更易司令，坚持了一个多月，粉碎了侵略者的美梦。他们用鲜血和生命捍卫了中华民族的尊严。</a:t>
            </a:r>
          </a:p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国民党二十九路军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的长城抗战。军长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宋哲元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面对强敌时的誓词“宁为战死鬼，不作亡国奴。”二十九路军大队面对敌人飞机大炮，敢于英勇赴死。</a:t>
            </a:r>
          </a:p>
        </p:txBody>
      </p:sp>
      <p:pic>
        <p:nvPicPr>
          <p:cNvPr id="4" name="图片 3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9540" y="3837305"/>
            <a:ext cx="1142365" cy="114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5671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25120" y="374116"/>
            <a:ext cx="8632825" cy="1819073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fontAlgn="auto">
              <a:lnSpc>
                <a:spcPct val="140000"/>
              </a:lnSpc>
            </a:pPr>
            <a:r>
              <a:rPr lang="en-US" altLang="zh-CN" sz="3600">
                <a:latin typeface="黑体" panose="02010609060101010101" charset="-122"/>
                <a:ea typeface="黑体"/>
              </a:rPr>
              <a:t>6.</a:t>
            </a:r>
            <a:r>
              <a:rPr lang="zh-CN" altLang="en-US" sz="3600">
                <a:latin typeface="黑体" panose="02010609060101010101" charset="-122"/>
                <a:ea typeface="黑体"/>
              </a:rPr>
              <a:t>赞扬这类人“就是中国的脊梁”，采用了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/>
              </a:rPr>
              <a:t>什么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手法</a:t>
            </a:r>
            <a:r>
              <a:rPr lang="zh-CN" altLang="en-US" sz="3600">
                <a:latin typeface="黑体" panose="02010609060101010101" charset="-122"/>
                <a:ea typeface="黑体"/>
              </a:rPr>
              <a:t>？ 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911600" y="3033395"/>
            <a:ext cx="1690370" cy="959854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比喻</a:t>
            </a: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98545" y="914400"/>
            <a:ext cx="1608455" cy="1608455"/>
          </a:xfrm>
          <a:prstGeom prst="rect">
            <a:avLst/>
          </a:prstGeom>
          <a:noFill/>
        </p:spPr>
      </p:pic>
      <p:cxnSp>
        <p:nvCxnSpPr>
          <p:cNvPr id="4" name="肘形连接符 3"/>
          <p:cNvCxnSpPr/>
          <p:nvPr/>
        </p:nvCxnSpPr>
        <p:spPr>
          <a:xfrm>
            <a:off x="1968500" y="1976755"/>
            <a:ext cx="1874520" cy="1457960"/>
          </a:xfrm>
          <a:prstGeom prst="bentConnector3">
            <a:avLst>
              <a:gd name="adj1" fmla="val 50034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16973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299582" y="159661"/>
            <a:ext cx="8556742" cy="864847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40000"/>
              </a:lnSpc>
            </a:pPr>
            <a:r>
              <a:rPr lang="en-US" altLang="zh-CN" sz="3200">
                <a:latin typeface="黑体" panose="02010609060101010101" charset="-122"/>
                <a:ea typeface="黑体"/>
              </a:rPr>
              <a:t>7.</a:t>
            </a:r>
            <a:r>
              <a:rPr lang="zh-CN" altLang="en-US" sz="3200">
                <a:latin typeface="黑体" panose="02010609060101010101" charset="-122"/>
                <a:ea typeface="黑体"/>
              </a:rPr>
              <a:t>这一类没有失掉自信心的人现状如何？ 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01320" y="1010920"/>
            <a:ext cx="8261350" cy="38123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）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人数上：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何尝少呢？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（2）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特征上：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有确信，不自欺，前仆后继地战斗。 </a:t>
            </a:r>
          </a:p>
          <a:p>
            <a:pPr>
              <a:lnSpc>
                <a:spcPct val="14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（3）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处境上：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总在被摧残，被抹杀，消灭于黑暗中，不能为大家所知道。</a:t>
            </a:r>
          </a:p>
        </p:txBody>
      </p:sp>
      <p:pic>
        <p:nvPicPr>
          <p:cNvPr id="5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38085" y="159385"/>
            <a:ext cx="1124585" cy="11245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3221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297950" y="349981"/>
            <a:ext cx="8548099" cy="2719112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just">
              <a:lnSpc>
                <a:spcPct val="160000"/>
              </a:lnSpc>
            </a:pPr>
            <a:r>
              <a:rPr lang="en-US" altLang="zh-CN" sz="3200">
                <a:latin typeface="黑体" panose="02010609060101010101" charset="-122"/>
                <a:ea typeface="黑体"/>
              </a:rPr>
              <a:t>8.</a:t>
            </a:r>
            <a:r>
              <a:rPr lang="zh-CN" altLang="en-US" sz="3200">
                <a:latin typeface="黑体" panose="02010609060101010101" charset="-122"/>
                <a:ea typeface="黑体"/>
              </a:rPr>
              <a:t>鲁迅先生说“说中国人失掉了自信力，用以指一部分人则可”，这</a:t>
            </a:r>
            <a:r>
              <a:rPr lang="en-US" altLang="zh-CN" sz="3200">
                <a:latin typeface="黑体" panose="02010609060101010101" charset="-122"/>
                <a:ea typeface="黑体"/>
              </a:rPr>
              <a:t>“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一部分人</a:t>
            </a:r>
            <a:r>
              <a:rPr lang="en-US" altLang="zh-CN" sz="3200">
                <a:latin typeface="黑体" panose="02010609060101010101" charset="-122"/>
                <a:ea typeface="黑体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/>
              </a:rPr>
              <a:t>指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哪一部分人</a:t>
            </a:r>
            <a:r>
              <a:rPr lang="zh-CN" altLang="en-US" sz="3200">
                <a:latin typeface="黑体" panose="02010609060101010101" charset="-122"/>
                <a:ea typeface="黑体"/>
              </a:rPr>
              <a:t>，这一部分人有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怎样的表现</a:t>
            </a:r>
            <a:r>
              <a:rPr lang="zh-CN" altLang="en-US" sz="3200">
                <a:latin typeface="黑体" panose="02010609060101010101" charset="-122"/>
                <a:ea typeface="黑体"/>
              </a:rPr>
              <a:t>？</a:t>
            </a:r>
          </a:p>
        </p:txBody>
      </p:sp>
      <p:pic>
        <p:nvPicPr>
          <p:cNvPr id="5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957695" y="2305685"/>
            <a:ext cx="1821180" cy="18211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14595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297815" y="600710"/>
            <a:ext cx="8539480" cy="380845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指国民党官僚及所谓的“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社会名流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”。</a:t>
            </a:r>
          </a:p>
          <a:p>
            <a:pPr>
              <a:lnSpc>
                <a:spcPct val="17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表现：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总自夸“地大物博”，只希望着国联，一味“怀古伤今”。先前信“物”信“地”，后来信“国联”，最后信起了神佛。</a:t>
            </a:r>
          </a:p>
        </p:txBody>
      </p:sp>
      <p:pic>
        <p:nvPicPr>
          <p:cNvPr id="4" name="图片 3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785" y="3573145"/>
            <a:ext cx="1473200" cy="14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253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292814" y="161181"/>
            <a:ext cx="8558372" cy="2249741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just" eaLnBrk="1" fontAlgn="auto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/>
              </a:rPr>
              <a:t>9.</a:t>
            </a:r>
            <a:r>
              <a:rPr lang="zh-CN" altLang="en-US" sz="2800">
                <a:latin typeface="黑体" panose="02010609060101010101" charset="-122"/>
                <a:ea typeface="黑体"/>
              </a:rPr>
              <a:t>“说中国人失掉了自信力，用以指一部分人则可，倘若加于全体，那简直是诬蔑。”这句话批驳对方论证的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什么毛病</a:t>
            </a:r>
            <a:r>
              <a:rPr lang="zh-CN" altLang="en-US" sz="2800">
                <a:latin typeface="黑体" panose="02010609060101010101" charset="-122"/>
                <a:ea typeface="黑体"/>
              </a:rPr>
              <a:t>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871720" y="3370580"/>
            <a:ext cx="1978025" cy="81706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以偏概全</a:t>
            </a: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45610" y="1430020"/>
            <a:ext cx="1115060" cy="1115060"/>
          </a:xfrm>
          <a:prstGeom prst="rect">
            <a:avLst/>
          </a:prstGeom>
          <a:noFill/>
        </p:spPr>
      </p:pic>
      <p:cxnSp>
        <p:nvCxnSpPr>
          <p:cNvPr id="4" name="肘形连接符 3"/>
          <p:cNvCxnSpPr/>
          <p:nvPr/>
        </p:nvCxnSpPr>
        <p:spPr>
          <a:xfrm>
            <a:off x="2375535" y="2212975"/>
            <a:ext cx="2496185" cy="1432560"/>
          </a:xfrm>
          <a:prstGeom prst="bentConnector3">
            <a:avLst>
              <a:gd name="adj1" fmla="val 50013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19725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3007375" y="110319"/>
            <a:ext cx="8582945" cy="919541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品味第四部分</a:t>
            </a: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409575" y="914037"/>
            <a:ext cx="6054725" cy="816067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en-US" altLang="zh-CN" sz="3200">
                <a:latin typeface="黑体" panose="02010609060101010101" charset="-122"/>
                <a:ea typeface="黑体"/>
              </a:rPr>
              <a:t>1.</a:t>
            </a:r>
            <a:r>
              <a:rPr lang="zh-CN" altLang="en-US" sz="3200">
                <a:latin typeface="黑体" panose="02010609060101010101" charset="-122"/>
                <a:ea typeface="黑体"/>
              </a:rPr>
              <a:t>作者指出应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如何评价中国人</a:t>
            </a:r>
            <a:r>
              <a:rPr lang="zh-CN" altLang="en-US" sz="3200">
                <a:latin typeface="黑体" panose="02010609060101010101" charset="-122"/>
                <a:ea typeface="黑体"/>
              </a:rPr>
              <a:t>？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09575" y="2080260"/>
            <a:ext cx="8416925" cy="173620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要论中国人，必须不被搽在表面的自欺欺人的脂粉所诓骗，却看看他的筋骨和脊梁。</a:t>
            </a: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123305" y="755015"/>
            <a:ext cx="1550035" cy="11334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6774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249684" y="113408"/>
            <a:ext cx="8439149" cy="1383664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/>
              </a:rPr>
              <a:t>2.</a:t>
            </a:r>
            <a:r>
              <a:rPr lang="zh-CN" altLang="en-US" sz="2800">
                <a:latin typeface="黑体" panose="02010609060101010101" charset="-122"/>
                <a:ea typeface="黑体"/>
              </a:rPr>
              <a:t>“搽在表面的自欺欺人的脂粉”“筋骨和脊梁”“状元宰相”“地底下”分别指什么？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10009" y="1806892"/>
            <a:ext cx="8524447" cy="296610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搽在表面的自欺欺人的脂粉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”指古今统治阶级的欺骗宣传，尤其是当时反动政府的欺骗宣传。　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筋骨和脊梁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”指埋头苦干的人，拼命硬干的人，为民请命的人，舍身求法的人。　   </a:t>
            </a:r>
          </a:p>
        </p:txBody>
      </p:sp>
      <p:pic>
        <p:nvPicPr>
          <p:cNvPr id="5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14720" y="626745"/>
            <a:ext cx="1179830" cy="11798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540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 10"/>
          <p:cNvSpPr/>
          <p:nvPr/>
        </p:nvSpPr>
        <p:spPr>
          <a:xfrm>
            <a:off x="332740" y="1885950"/>
            <a:ext cx="7574280" cy="72081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照应题目，作回答，驳斥对方论点。</a:t>
            </a:r>
          </a:p>
        </p:txBody>
      </p:sp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32531" y="119349"/>
            <a:ext cx="8478938" cy="899308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en-US" altLang="zh-CN" sz="3600">
                <a:latin typeface="黑体" panose="02010609060101010101" charset="-122"/>
                <a:ea typeface="黑体"/>
              </a:rPr>
              <a:t>3.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最后一段</a:t>
            </a:r>
            <a:r>
              <a:rPr lang="zh-CN" altLang="en-US" sz="3600">
                <a:latin typeface="黑体" panose="02010609060101010101" charset="-122"/>
                <a:ea typeface="黑体"/>
              </a:rPr>
              <a:t>在全文起什么作用？</a:t>
            </a:r>
          </a:p>
        </p:txBody>
      </p:sp>
      <p:pic>
        <p:nvPicPr>
          <p:cNvPr id="7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13525" y="0"/>
            <a:ext cx="1625600" cy="1625600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/>
        </p:nvCxnSpPr>
        <p:spPr>
          <a:xfrm>
            <a:off x="954032" y="851615"/>
            <a:ext cx="1656414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1808185" y="851615"/>
            <a:ext cx="0" cy="103432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64752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7676" y="266065"/>
            <a:ext cx="8568648" cy="491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有人说，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世纪是“中国人”的世纪，自主研发设计世界最大单口径射电望远镜“中国天眼”、高速磁浮试验样车成功试跑、嫦娥五号奔月取土、北斗完成全球组网等，喜事不断，中国人感到从未有过的幸福、自豪。然而，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多年前的中国是怎样的面貌呢？那时的中国人又是怎样的精神状态呢？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318770" y="922655"/>
            <a:ext cx="8505825" cy="3973017"/>
          </a:xfrm>
          <a:prstGeom prst="roundRect">
            <a:avLst>
              <a:gd name="adj" fmla="val 11373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1.立驳结合,论证严密</a:t>
            </a:r>
          </a:p>
          <a:p>
            <a:pPr>
              <a:lnSpc>
                <a:spcPct val="140000"/>
              </a:lnSpc>
            </a:pPr>
            <a:r>
              <a: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本文是篇典型的</a:t>
            </a: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驳论文</a:t>
            </a:r>
            <a:r>
              <a: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文章第1、2段摆出对方的论据和论点；接着第3—5段，分析对方的论据，批驳对方的论证过程，指出其论点的错误性；然后第6—8段，提出己方观点，并通过摆事实、讲道理间接驳斥对方观点;最后第9段得出结论，照应题目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16986" y="298962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文本特色</a:t>
            </a:r>
          </a:p>
        </p:txBody>
      </p:sp>
      <p:sp>
        <p:nvSpPr>
          <p:cNvPr id="9" name="五边形 17"/>
          <p:cNvSpPr/>
          <p:nvPr/>
        </p:nvSpPr>
        <p:spPr>
          <a:xfrm>
            <a:off x="322196" y="298962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810" y="4282440"/>
            <a:ext cx="1016635" cy="101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4692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297951" y="650718"/>
            <a:ext cx="8548098" cy="337449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2.语言尖锐犀利,富于战斗性</a:t>
            </a:r>
            <a:endParaRPr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用语犀利</a:t>
            </a:r>
            <a:r>
              <a:rPr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，如课文开头,“总自夸着‘地大物博’”“只希望着国联”“一味求神拜佛,怀古伤今”,充满嘲讽意味。 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110" y="3724910"/>
            <a:ext cx="1489075" cy="148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22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205876" y="272258"/>
            <a:ext cx="8548098" cy="418919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r>
              <a:rPr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巧妙运用了</a:t>
            </a: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比喻、排比、反问、仿拟</a:t>
            </a:r>
            <a:r>
              <a:rPr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等修辞手法,大大增强了语言的说服力和感染力。尤其是运用仿拟，仿照“自信力”,造出“他信力”“自欺力”,将反动当局仰人鼻息、自欺欺人的形象刻画得入木三分。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935" y="3658870"/>
            <a:ext cx="1489075" cy="148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864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329384" y="702850"/>
            <a:ext cx="8541033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本文作者针对社会上一些人散布的“中国人失掉自信力了”的悲观论调，进行了有理有据的批驳，并热情</a:t>
            </a:r>
            <a:r>
              <a:rPr kumimoji="1"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歌颂了富有自信力的“中国的脊梁”</a:t>
            </a:r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，鼓舞了民众，增强了民众的民族自信心。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24670" y="306646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课文主旨</a:t>
            </a:r>
          </a:p>
        </p:txBody>
      </p:sp>
      <p:sp>
        <p:nvSpPr>
          <p:cNvPr id="6" name="五边形 17"/>
          <p:cNvSpPr/>
          <p:nvPr/>
        </p:nvSpPr>
        <p:spPr>
          <a:xfrm>
            <a:off x="329880" y="306646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</a:p>
        </p:txBody>
      </p:sp>
      <p:pic>
        <p:nvPicPr>
          <p:cNvPr id="2" name="图片 1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47915" y="3422015"/>
            <a:ext cx="1600200" cy="164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5690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1816986" y="298962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</a:p>
        </p:txBody>
      </p:sp>
      <p:sp>
        <p:nvSpPr>
          <p:cNvPr id="9" name="五边形 17"/>
          <p:cNvSpPr/>
          <p:nvPr/>
        </p:nvSpPr>
        <p:spPr>
          <a:xfrm>
            <a:off x="322196" y="298962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</a:p>
        </p:txBody>
      </p:sp>
      <p:sp>
        <p:nvSpPr>
          <p:cNvPr id="67" name="TextBox 4"/>
          <p:cNvSpPr txBox="1"/>
          <p:nvPr/>
        </p:nvSpPr>
        <p:spPr>
          <a:xfrm>
            <a:off x="653199" y="1289368"/>
            <a:ext cx="605689" cy="3429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中国人失掉自信力了吗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3919538" y="1360805"/>
            <a:ext cx="1000125" cy="214313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9"/>
          <p:cNvSpPr txBox="1"/>
          <p:nvPr/>
        </p:nvSpPr>
        <p:spPr>
          <a:xfrm>
            <a:off x="1847850" y="1432243"/>
            <a:ext cx="458788" cy="50516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驳</a:t>
            </a:r>
          </a:p>
        </p:txBody>
      </p:sp>
      <p:sp>
        <p:nvSpPr>
          <p:cNvPr id="71" name="TextBox 10"/>
          <p:cNvSpPr txBox="1"/>
          <p:nvPr/>
        </p:nvSpPr>
        <p:spPr>
          <a:xfrm>
            <a:off x="1825625" y="2902268"/>
            <a:ext cx="500063" cy="50532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</a:p>
        </p:txBody>
      </p:sp>
      <p:sp>
        <p:nvSpPr>
          <p:cNvPr id="72" name="TextBox 11"/>
          <p:cNvSpPr txBox="1"/>
          <p:nvPr/>
        </p:nvSpPr>
        <p:spPr>
          <a:xfrm>
            <a:off x="1825625" y="3910330"/>
            <a:ext cx="523875" cy="50532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</a:p>
        </p:txBody>
      </p:sp>
      <p:sp>
        <p:nvSpPr>
          <p:cNvPr id="73" name="TextBox 12"/>
          <p:cNvSpPr txBox="1"/>
          <p:nvPr/>
        </p:nvSpPr>
        <p:spPr>
          <a:xfrm>
            <a:off x="2555875" y="926783"/>
            <a:ext cx="1500188" cy="50532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信地信物</a:t>
            </a:r>
          </a:p>
        </p:txBody>
      </p:sp>
      <p:sp>
        <p:nvSpPr>
          <p:cNvPr id="74" name="TextBox 13"/>
          <p:cNvSpPr txBox="1"/>
          <p:nvPr/>
        </p:nvSpPr>
        <p:spPr>
          <a:xfrm>
            <a:off x="2555875" y="1500188"/>
            <a:ext cx="1357313" cy="50532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信国联</a:t>
            </a:r>
          </a:p>
        </p:txBody>
      </p:sp>
      <p:sp>
        <p:nvSpPr>
          <p:cNvPr id="75" name="TextBox 14"/>
          <p:cNvSpPr txBox="1"/>
          <p:nvPr/>
        </p:nvSpPr>
        <p:spPr>
          <a:xfrm>
            <a:off x="2555875" y="2110105"/>
            <a:ext cx="1217295" cy="5140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信神佛</a:t>
            </a:r>
          </a:p>
        </p:txBody>
      </p:sp>
      <p:sp>
        <p:nvSpPr>
          <p:cNvPr id="76" name="TextBox 15"/>
          <p:cNvSpPr txBox="1"/>
          <p:nvPr/>
        </p:nvSpPr>
        <p:spPr>
          <a:xfrm>
            <a:off x="2419350" y="2822893"/>
            <a:ext cx="2714625" cy="9109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我们有不失掉自信力的中国人在</a:t>
            </a:r>
          </a:p>
        </p:txBody>
      </p:sp>
      <p:sp>
        <p:nvSpPr>
          <p:cNvPr id="78" name="TextBox 17"/>
          <p:cNvSpPr txBox="1"/>
          <p:nvPr/>
        </p:nvSpPr>
        <p:spPr>
          <a:xfrm>
            <a:off x="5307965" y="2682875"/>
            <a:ext cx="1751330" cy="5136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从古以来</a:t>
            </a:r>
          </a:p>
        </p:txBody>
      </p:sp>
      <p:sp>
        <p:nvSpPr>
          <p:cNvPr id="79" name="TextBox 18"/>
          <p:cNvSpPr txBox="1"/>
          <p:nvPr/>
        </p:nvSpPr>
        <p:spPr>
          <a:xfrm>
            <a:off x="5381943" y="3261043"/>
            <a:ext cx="857250" cy="50532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</a:p>
        </p:txBody>
      </p:sp>
      <p:sp>
        <p:nvSpPr>
          <p:cNvPr id="80" name="TextBox 19"/>
          <p:cNvSpPr txBox="1"/>
          <p:nvPr/>
        </p:nvSpPr>
        <p:spPr>
          <a:xfrm>
            <a:off x="2419350" y="3830955"/>
            <a:ext cx="2359025" cy="9109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自信力的有无，要看地底下</a:t>
            </a:r>
          </a:p>
        </p:txBody>
      </p:sp>
      <p:sp>
        <p:nvSpPr>
          <p:cNvPr id="82" name="TextBox 21"/>
          <p:cNvSpPr txBox="1"/>
          <p:nvPr/>
        </p:nvSpPr>
        <p:spPr>
          <a:xfrm>
            <a:off x="7280275" y="2823210"/>
            <a:ext cx="1000125" cy="9109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举例论证</a:t>
            </a:r>
          </a:p>
        </p:txBody>
      </p:sp>
      <p:cxnSp>
        <p:nvCxnSpPr>
          <p:cNvPr id="83" name="直接连接符 82"/>
          <p:cNvCxnSpPr/>
          <p:nvPr/>
        </p:nvCxnSpPr>
        <p:spPr>
          <a:xfrm flipV="1">
            <a:off x="3990975" y="1646555"/>
            <a:ext cx="928688" cy="214313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24"/>
          <p:cNvSpPr txBox="1"/>
          <p:nvPr/>
        </p:nvSpPr>
        <p:spPr>
          <a:xfrm>
            <a:off x="4578985" y="1500823"/>
            <a:ext cx="1857375" cy="50532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失掉自信力</a:t>
            </a:r>
          </a:p>
        </p:txBody>
      </p:sp>
      <p:sp>
        <p:nvSpPr>
          <p:cNvPr id="100" name="左大括号 99"/>
          <p:cNvSpPr/>
          <p:nvPr/>
        </p:nvSpPr>
        <p:spPr>
          <a:xfrm>
            <a:off x="1259205" y="1575435"/>
            <a:ext cx="493395" cy="2663190"/>
          </a:xfrm>
          <a:prstGeom prst="leftBrace">
            <a:avLst>
              <a:gd name="adj1" fmla="val 30778"/>
              <a:gd name="adj2" fmla="val 50451"/>
            </a:avLst>
          </a:prstGeom>
          <a:ln w="38100">
            <a:solidFill>
              <a:srgbClr val="32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black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01" name="左大括号 100"/>
          <p:cNvSpPr/>
          <p:nvPr/>
        </p:nvSpPr>
        <p:spPr>
          <a:xfrm flipH="1">
            <a:off x="7059295" y="2823210"/>
            <a:ext cx="254000" cy="848360"/>
          </a:xfrm>
          <a:prstGeom prst="leftBrace">
            <a:avLst>
              <a:gd name="adj1" fmla="val 33125"/>
              <a:gd name="adj2" fmla="val 47258"/>
            </a:avLst>
          </a:prstGeom>
          <a:ln w="38100">
            <a:solidFill>
              <a:srgbClr val="32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black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02" name="左大括号 101"/>
          <p:cNvSpPr/>
          <p:nvPr/>
        </p:nvSpPr>
        <p:spPr>
          <a:xfrm rot="10800000" flipH="1">
            <a:off x="5133975" y="2755265"/>
            <a:ext cx="128905" cy="1011555"/>
          </a:xfrm>
          <a:prstGeom prst="leftBrace">
            <a:avLst>
              <a:gd name="adj1" fmla="val 33125"/>
              <a:gd name="adj2" fmla="val 47258"/>
            </a:avLst>
          </a:prstGeom>
          <a:ln w="38100">
            <a:solidFill>
              <a:srgbClr val="32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black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03" name="左大括号 102"/>
          <p:cNvSpPr/>
          <p:nvPr/>
        </p:nvSpPr>
        <p:spPr>
          <a:xfrm flipH="1">
            <a:off x="4183380" y="1097280"/>
            <a:ext cx="429895" cy="1567180"/>
          </a:xfrm>
          <a:prstGeom prst="leftBrace">
            <a:avLst>
              <a:gd name="adj1" fmla="val 33125"/>
              <a:gd name="adj2" fmla="val 47258"/>
            </a:avLst>
          </a:prstGeom>
          <a:ln w="38100">
            <a:solidFill>
              <a:srgbClr val="32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black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04" name="左大括号 103"/>
          <p:cNvSpPr/>
          <p:nvPr/>
        </p:nvSpPr>
        <p:spPr>
          <a:xfrm rot="10800000" flipH="1">
            <a:off x="2349500" y="1101725"/>
            <a:ext cx="128905" cy="1304290"/>
          </a:xfrm>
          <a:prstGeom prst="leftBrace">
            <a:avLst>
              <a:gd name="adj1" fmla="val 33125"/>
              <a:gd name="adj2" fmla="val 47258"/>
            </a:avLst>
          </a:prstGeom>
          <a:ln w="38100">
            <a:solidFill>
              <a:srgbClr val="32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black"/>
              </a:solidFill>
              <a:latin typeface="Times New Roman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48346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  <p:bldP spid="76" grpId="0"/>
      <p:bldP spid="78" grpId="0"/>
      <p:bldP spid="79" grpId="0"/>
      <p:bldP spid="80" grpId="0"/>
      <p:bldP spid="82" grpId="0"/>
      <p:bldP spid="84" grpId="0"/>
      <p:bldP spid="100" grpId="0"/>
      <p:bldP spid="101" grpId="0"/>
      <p:bldP spid="102" grpId="0"/>
      <p:bldP spid="103" grpId="0"/>
      <p:bldP spid="10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7"/>
          <p:cNvSpPr/>
          <p:nvPr/>
        </p:nvSpPr>
        <p:spPr>
          <a:xfrm>
            <a:off x="313055" y="307975"/>
            <a:ext cx="2498090" cy="351790"/>
          </a:xfrm>
          <a:prstGeom prst="homePlat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教材课后习题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2040" y="860377"/>
            <a:ext cx="8506226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sz="3200" kern="100">
                <a:effectLst/>
                <a:latin typeface="黑体" panose="02010609060101010101" charset="-122"/>
                <a:ea typeface="黑体"/>
                <a:cs typeface="楷体" panose="02010609060101010101" pitchFamily="49" charset="-122"/>
              </a:rPr>
              <a:t>一、阅读课文，回答下列问题。</a:t>
            </a:r>
            <a:endParaRPr lang="zh-CN" sz="32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altLang="zh-CN" sz="32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1.作者批驳的观点是什么?与同学讨论。</a:t>
            </a:r>
          </a:p>
          <a:p>
            <a:pPr algn="just">
              <a:lnSpc>
                <a:spcPct val="150000"/>
              </a:lnSpc>
            </a:pPr>
            <a:r>
              <a:rPr altLang="zh-CN" sz="32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2.作者主张的观点是什么?在文中勾画出来。</a:t>
            </a:r>
          </a:p>
          <a:p>
            <a:pPr algn="just">
              <a:lnSpc>
                <a:spcPct val="150000"/>
              </a:lnSpc>
            </a:pPr>
            <a:r>
              <a:rPr lang="zh-CN" sz="32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答案见</a:t>
            </a:r>
            <a:r>
              <a:rPr lang="en-US" altLang="zh-CN" sz="32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精读课文</a:t>
            </a:r>
            <a:r>
              <a:rPr lang="en-US" altLang="zh-CN" sz="32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pic>
        <p:nvPicPr>
          <p:cNvPr id="2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85305" y="3058795"/>
            <a:ext cx="2023110" cy="20231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120354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10930" y="397462"/>
            <a:ext cx="8506226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sz="3200" kern="100">
                <a:effectLst/>
                <a:latin typeface="黑体" panose="02010609060101010101" charset="-122"/>
                <a:ea typeface="黑体"/>
                <a:cs typeface="黑体" panose="02010609060101010101" charset="-122"/>
              </a:rPr>
              <a:t>二、</a:t>
            </a:r>
            <a:r>
              <a:rPr altLang="zh-CN" sz="3200" kern="100">
                <a:effectLst/>
                <a:latin typeface="黑体" panose="02010609060101010101" charset="-122"/>
                <a:ea typeface="黑体"/>
                <a:cs typeface="黑体" panose="02010609060101010101" charset="-122"/>
              </a:rPr>
              <a:t>驳论一般是先反驳错误的观点,然后树立自己的观点。反驳错误观点时,可以针对错误观点,也可以针对论据和论证过程。读课文第3—5段,看看本文运用了怎样的批驳方式,结合具体内容加以分析。</a:t>
            </a:r>
          </a:p>
        </p:txBody>
      </p:sp>
      <p:pic>
        <p:nvPicPr>
          <p:cNvPr id="2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51065" y="3222625"/>
            <a:ext cx="1755140" cy="17551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927476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289061" y="370048"/>
            <a:ext cx="8548098" cy="430518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本文运用了</a:t>
            </a: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驳论证过程</a:t>
            </a:r>
            <a:r>
              <a:rPr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的批驳方式。 </a:t>
            </a:r>
          </a:p>
          <a:p>
            <a:pPr algn="just">
              <a:lnSpc>
                <a:spcPct val="150000"/>
              </a:lnSpc>
            </a:pPr>
            <a:r>
              <a:rPr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①自夸“地大物博”是信“地”信“物”；寄希望于国联是“他信”——这些都不是“自信”；②求神拜佛是用以自我麻醉的“自欺”，也不是“自信”。 </a:t>
            </a:r>
          </a:p>
        </p:txBody>
      </p:sp>
      <p:pic>
        <p:nvPicPr>
          <p:cNvPr id="2" name="图片 1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79665" y="3405505"/>
            <a:ext cx="1508760" cy="148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223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251460" y="340360"/>
            <a:ext cx="8539480" cy="419425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这些批驳证明，不久前失掉的是“他信力”，现在发展的是“自欺力”，都不是“自信力”，也就是说，对方的论据并不能证明论点，其论证过程是错误的，所以说对方的论点是错误的。 </a:t>
            </a:r>
          </a:p>
        </p:txBody>
      </p:sp>
      <p:pic>
        <p:nvPicPr>
          <p:cNvPr id="2" name="图片 1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543165" y="3422015"/>
            <a:ext cx="1332865" cy="154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840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62255" y="204470"/>
            <a:ext cx="856297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20000"/>
              </a:lnSpc>
              <a:buFontTx/>
              <a:buNone/>
            </a:pPr>
            <a:r>
              <a:rPr lang="zh-CN" altLang="en-US" sz="2800">
                <a:latin typeface="黑体" panose="02010609060101010101" charset="-122"/>
                <a:ea typeface="黑体"/>
                <a:cs typeface="楷体" panose="02010609060101010101" pitchFamily="49" charset="-122"/>
              </a:rPr>
              <a:t>三、仔细研读课文，回答下列问题。</a:t>
            </a:r>
            <a:endParaRPr lang="en-US" sz="2800">
              <a:latin typeface="黑体" panose="02010609060101010101" charset="-122"/>
              <a:ea typeface="黑体"/>
              <a:cs typeface="楷体" panose="02010609060101010101" pitchFamily="49" charset="-122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</a:pP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文章开头连续列举的</a:t>
            </a: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三个“事实”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,有什么</a:t>
            </a: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作用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35610" y="1375410"/>
            <a:ext cx="8272145" cy="3209389"/>
          </a:xfrm>
          <a:prstGeom prst="roundRect">
            <a:avLst>
              <a:gd name="adj" fmla="val 8258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(1)交代时代背景，表明自己为何而写。</a:t>
            </a:r>
          </a:p>
          <a:p>
            <a:pPr>
              <a:lnSpc>
                <a:spcPct val="150000"/>
              </a:lnSpc>
            </a:pP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(2)先摆出对方的论据，并且承认这些论据本身的正确性，为后文批驳其论证过程的错误做铺垫。</a:t>
            </a:r>
          </a:p>
        </p:txBody>
      </p:sp>
      <p:pic>
        <p:nvPicPr>
          <p:cNvPr id="5" name="图片 4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58735" y="3591560"/>
            <a:ext cx="1240155" cy="1280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3222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7676" y="274655"/>
            <a:ext cx="8568648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当时，一位思想的巨人、顽强的战士以犀利的目光洞悉着这一切，一次次振臂呐喊，他，就是鲁迅先生。今天，我们来学习他的一篇杂文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中国人失掉自信力了吗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，看看我们能从中得到什么新的启发。</a:t>
            </a:r>
          </a:p>
        </p:txBody>
      </p:sp>
      <p:pic>
        <p:nvPicPr>
          <p:cNvPr id="3" name="图片 2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3435" y="3218180"/>
            <a:ext cx="1692910" cy="16929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335280" y="1760855"/>
            <a:ext cx="8539480" cy="297506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从“自信力”一词翻造出“他信力”一词，既指出对方的论据体现的是“相信他物他人之力”，并不是相信自己，又通过一字之差的两个词的对比，使本文妙趣横生，富有</a:t>
            </a:r>
            <a:r>
              <a:rPr 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辛辣的讽刺意味</a:t>
            </a: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5365" y="332692"/>
            <a:ext cx="8506226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“他信力”是作者仿照“自信力”新造的词,有怎样的</a:t>
            </a: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表达效果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</a:p>
        </p:txBody>
      </p:sp>
      <p:pic>
        <p:nvPicPr>
          <p:cNvPr id="5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40320" y="655320"/>
            <a:ext cx="1234440" cy="1234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55400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35365" y="332692"/>
            <a:ext cx="8506226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eaLnBrk="1" hangingPunct="1">
              <a:lnSpc>
                <a:spcPct val="140000"/>
              </a:lnSpc>
              <a:buFontTx/>
              <a:buNone/>
            </a:pPr>
            <a:r>
              <a:rPr 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文章最后一句说“自信力的有无,状元宰相的文章是不足为据的,要自己去看地底下”,这句话与上文中的哪些话</a:t>
            </a:r>
            <a:r>
              <a:rPr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相呼应</a:t>
            </a:r>
            <a:r>
              <a:rPr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?怎样理解</a:t>
            </a:r>
            <a:r>
              <a:rPr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这句话的含义</a:t>
            </a:r>
            <a:r>
              <a:rPr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</a:p>
        </p:txBody>
      </p:sp>
      <p:pic>
        <p:nvPicPr>
          <p:cNvPr id="5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84950" y="2452370"/>
            <a:ext cx="2084705" cy="20847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94015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302260" y="330200"/>
            <a:ext cx="8539480" cy="4432679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“自信力的有无，状元宰相的文章是不足为据的”</a:t>
            </a:r>
            <a:r>
              <a:rPr 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呼应上文</a:t>
            </a: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“公开的文字”中所提到的那些叫嚣“中国人失掉自信力”等谬论。“要自己去看地底下”呼应第7段提到的那些并不失掉自信力的中国人以及第8段的“这一类的人们……不能为大家所知道罢了”。 </a:t>
            </a:r>
          </a:p>
        </p:txBody>
      </p:sp>
      <p:pic>
        <p:nvPicPr>
          <p:cNvPr id="5" name="图片 4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85710" y="3613785"/>
            <a:ext cx="1313180" cy="125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0899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311150" y="321310"/>
            <a:ext cx="8521700" cy="46845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这句话是说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中国人是否有自信力，不要看那些反动文人发表的文章，而要去看那些真正的堪称中国脊梁的人的所作所为。他们虽然“总在被摧残，被抹杀，消灭于黑暗中，不能为大家所知道”，但他们“有确信，不自欺”，是有自信力的中国人。</a:t>
            </a:r>
          </a:p>
        </p:txBody>
      </p:sp>
      <p:pic>
        <p:nvPicPr>
          <p:cNvPr id="5" name="图片 4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546340" y="3867150"/>
            <a:ext cx="1286510" cy="1280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773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35365" y="332692"/>
            <a:ext cx="8506226" cy="4227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eaLnBrk="1" hangingPunct="1">
              <a:lnSpc>
                <a:spcPct val="140000"/>
              </a:lnSpc>
              <a:buFontTx/>
              <a:buNone/>
            </a:pPr>
            <a:r>
              <a:rPr lang="zh-CN" sz="3200">
                <a:latin typeface="黑体" panose="02010609060101010101" charset="-122"/>
                <a:ea typeface="黑体"/>
                <a:cs typeface="黑体" panose="02010609060101010101" charset="-122"/>
              </a:rPr>
              <a:t>四、</a:t>
            </a:r>
            <a:r>
              <a:rPr sz="3200">
                <a:latin typeface="黑体" panose="02010609060101010101" charset="-122"/>
                <a:ea typeface="黑体"/>
                <a:cs typeface="黑体" panose="02010609060101010101" charset="-122"/>
              </a:rPr>
              <a:t>读下面的文字,完成练习。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just" eaLnBrk="1" hangingPunct="1">
              <a:lnSpc>
                <a:spcPct val="140000"/>
              </a:lnSpc>
              <a:buFontTx/>
              <a:buNone/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我们从古以来,就有埋头苦干的人,有拼命硬干的人,有为民请命的人,有舍身求法的人,……虽是等于为帝王将相作家谱的所谓“正史”，也往往掩不住他们的光耀,这就是中国的脊梁。 </a:t>
            </a:r>
          </a:p>
        </p:txBody>
      </p:sp>
      <p:pic>
        <p:nvPicPr>
          <p:cNvPr id="2" name="图片 1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77785" y="3628390"/>
            <a:ext cx="1330325" cy="130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503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35365" y="332692"/>
            <a:ext cx="8506226" cy="215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eaLnBrk="1" hangingPunct="1">
              <a:lnSpc>
                <a:spcPct val="140000"/>
              </a:lnSpc>
              <a:buFontTx/>
              <a:buNone/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1.“中国的脊梁”这个</a:t>
            </a: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比喻好在哪里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？模仿这个语段的句式，用排比和比喻这两种修辞手法写一段话。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35280" y="2717165"/>
            <a:ext cx="8397875" cy="153403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“脊梁”本义指人的脊柱，坚硬、竖直，支撑着人的身体。这里</a:t>
            </a:r>
            <a:r>
              <a:rPr 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比喻</a:t>
            </a: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中国自古以来有着坚定信念、不</a:t>
            </a:r>
          </a:p>
        </p:txBody>
      </p:sp>
      <p:pic>
        <p:nvPicPr>
          <p:cNvPr id="5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417435" y="1550035"/>
            <a:ext cx="1167130" cy="11671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3395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368935" y="501015"/>
            <a:ext cx="8502015" cy="3582639"/>
          </a:xfrm>
          <a:prstGeom prst="roundRect">
            <a:avLst>
              <a:gd name="adj" fmla="val 12373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屈精神、对历史发展起重大推动作用的优秀儿女。</a:t>
            </a:r>
          </a:p>
          <a:p>
            <a:pPr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这样的比喻</a:t>
            </a:r>
            <a:r>
              <a:rPr 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形象地揭示</a:t>
            </a: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出有自信力的优秀中华儿女身上坚定、正直、顽强的精神，以及对中国历史发展起到的重大作用。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【仿写示例】见《教材帮》</a:t>
            </a:r>
          </a:p>
        </p:txBody>
      </p:sp>
      <p:pic>
        <p:nvPicPr>
          <p:cNvPr id="7" name="图片 6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0920" y="3637280"/>
            <a:ext cx="13970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656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35365" y="332692"/>
            <a:ext cx="8506226" cy="215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eaLnBrk="1" hangingPunct="1">
              <a:lnSpc>
                <a:spcPct val="140000"/>
              </a:lnSpc>
              <a:buFontTx/>
              <a:buNone/>
            </a:pPr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2.文中提到了四种“中国的脊梁”，你知道历史上哪些人物具有这样的品行？课外查找资料，搜集相关的人物事迹,与同学交流。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431915" y="2172970"/>
            <a:ext cx="2536825" cy="27952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35200" y="2737485"/>
            <a:ext cx="3997960" cy="578434"/>
          </a:xfrm>
          <a:prstGeom prst="wedgeRoundRectCallout">
            <a:avLst>
              <a:gd name="adj1" fmla="val 71648"/>
              <a:gd name="adj2" fmla="val 52761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答案见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精读课文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57444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18855" y="645112"/>
            <a:ext cx="8506226" cy="284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eaLnBrk="1" hangingPunct="1">
              <a:lnSpc>
                <a:spcPct val="140000"/>
              </a:lnSpc>
              <a:buFontTx/>
              <a:buNone/>
            </a:pPr>
            <a:r>
              <a:rPr lang="zh-CN" altLang="en-US" sz="3200">
                <a:latin typeface="黑体" panose="02010609060101010101" charset="-122"/>
                <a:ea typeface="黑体"/>
                <a:cs typeface="黑体" panose="02010609060101010101" charset="-122"/>
              </a:rPr>
              <a:t>五、</a:t>
            </a:r>
            <a:r>
              <a:rPr lang="en-US" sz="3200">
                <a:latin typeface="黑体" panose="02010609060101010101" charset="-122"/>
                <a:ea typeface="黑体"/>
                <a:cs typeface="黑体" panose="02010609060101010101" charset="-122"/>
              </a:rPr>
              <a:t>请以“逆境是否有利于人成长”为论题，组织一次小型辩论会，学习如何确立自己的观点和反驳对方的观点。</a:t>
            </a:r>
          </a:p>
          <a:p>
            <a:pPr marL="0" indent="0" algn="just" eaLnBrk="1" hangingPunct="1">
              <a:lnSpc>
                <a:spcPct val="140000"/>
              </a:lnSpc>
              <a:buFontTx/>
              <a:buNone/>
            </a:pPr>
            <a:endParaRPr lang="zh-CN" altLang="en-US" sz="3200">
              <a:latin typeface="黑体" panose="02010609060101010101" charset="-122"/>
              <a:ea typeface="黑体"/>
              <a:cs typeface="黑体" panose="02010609060101010101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49200" y="10375900"/>
            <a:ext cx="3175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289099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46861" y="1486259"/>
            <a:ext cx="810133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17  </a:t>
            </a:r>
            <a:r>
              <a:rPr lang="zh-CN" altLang="en-US" sz="54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中国人失掉自信力了吗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19170" y="2729865"/>
            <a:ext cx="24320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Times New Roman"/>
                <a:ea typeface="黑体"/>
                <a:cs typeface="Times New Roman" panose="02020603050405020304" charset="0"/>
              </a:rPr>
              <a:t>第</a:t>
            </a:r>
            <a:r>
              <a:rPr lang="en-US" altLang="zh-CN" sz="4000" b="1">
                <a:latin typeface="Times New Roman"/>
                <a:ea typeface="黑体"/>
                <a:cs typeface="Times New Roman" panose="02020603050405020304" charset="0"/>
              </a:rPr>
              <a:t>1</a:t>
            </a:r>
            <a:r>
              <a:rPr lang="zh-CN" altLang="en-US" sz="4000" b="1">
                <a:latin typeface="Times New Roman"/>
                <a:ea typeface="黑体"/>
                <a:cs typeface="Times New Roman" panose="02020603050405020304" charset="0"/>
              </a:rPr>
              <a:t>课时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3" name="chenying0907 1"/>
          <p:cNvGrpSpPr/>
          <p:nvPr/>
        </p:nvGrpSpPr>
        <p:grpSpPr>
          <a:xfrm>
            <a:off x="432998" y="1425600"/>
            <a:ext cx="3569335" cy="706755"/>
            <a:chOff x="6530072" y="1583160"/>
            <a:chExt cx="2395208" cy="706348"/>
          </a:xfrm>
        </p:grpSpPr>
        <p:sp>
          <p:nvSpPr>
            <p:cNvPr id="44" name="文本框 19">
              <a:hlinkClick r:id="rId3" action="ppaction://hlinksldjump"/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250211" y="1583160"/>
              <a:ext cx="1675069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学习目标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530072" y="1583160"/>
              <a:ext cx="960823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01</a:t>
              </a:r>
            </a:p>
          </p:txBody>
        </p:sp>
      </p:grpSp>
      <p:grpSp>
        <p:nvGrpSpPr>
          <p:cNvPr id="46" name="chenying0907 3"/>
          <p:cNvGrpSpPr/>
          <p:nvPr/>
        </p:nvGrpSpPr>
        <p:grpSpPr>
          <a:xfrm>
            <a:off x="433070" y="2186414"/>
            <a:ext cx="3675380" cy="746124"/>
            <a:chOff x="6530072" y="3041083"/>
            <a:chExt cx="2794498" cy="745556"/>
          </a:xfrm>
        </p:grpSpPr>
        <p:sp>
          <p:nvSpPr>
            <p:cNvPr id="47" name="文本框 21">
              <a:hlinkClick r:id="rId6" action="ppaction://hlinksldjump"/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346026" y="3041083"/>
              <a:ext cx="1978544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必备知识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530072" y="3080422"/>
              <a:ext cx="960823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02</a:t>
              </a:r>
            </a:p>
          </p:txBody>
        </p:sp>
      </p:grpSp>
      <p:grpSp>
        <p:nvGrpSpPr>
          <p:cNvPr id="49" name="chenying0907 4"/>
          <p:cNvGrpSpPr/>
          <p:nvPr/>
        </p:nvGrpSpPr>
        <p:grpSpPr>
          <a:xfrm>
            <a:off x="433070" y="2994133"/>
            <a:ext cx="3888740" cy="706755"/>
            <a:chOff x="6594423" y="3834132"/>
            <a:chExt cx="3956456" cy="706147"/>
          </a:xfrm>
        </p:grpSpPr>
        <p:sp>
          <p:nvSpPr>
            <p:cNvPr id="50" name="文本框 22">
              <a:hlinkClick r:id="rId8" action="ppaction://hlinksldjump"/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686106" y="3834132"/>
              <a:ext cx="286477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必记字词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594423" y="3834132"/>
              <a:ext cx="96082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03</a:t>
              </a:r>
            </a:p>
          </p:txBody>
        </p:sp>
      </p:grpSp>
      <p:grpSp>
        <p:nvGrpSpPr>
          <p:cNvPr id="52" name="chenying0907 6"/>
          <p:cNvGrpSpPr/>
          <p:nvPr/>
        </p:nvGrpSpPr>
        <p:grpSpPr>
          <a:xfrm>
            <a:off x="4821520" y="1425600"/>
            <a:ext cx="4714821" cy="706755"/>
            <a:chOff x="6467824" y="5333939"/>
            <a:chExt cx="3806810" cy="706451"/>
          </a:xfrm>
        </p:grpSpPr>
        <p:sp>
          <p:nvSpPr>
            <p:cNvPr id="53" name="文本框 22">
              <a:hlinkClick r:id="rId10" action="ppaction://hlinksldjump"/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346946" y="5333939"/>
              <a:ext cx="2927688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初读课文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467824" y="5333939"/>
              <a:ext cx="960823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04</a:t>
              </a:r>
            </a:p>
          </p:txBody>
        </p:sp>
      </p:grpSp>
      <p:grpSp>
        <p:nvGrpSpPr>
          <p:cNvPr id="55" name="chenying0907 6"/>
          <p:cNvGrpSpPr/>
          <p:nvPr/>
        </p:nvGrpSpPr>
        <p:grpSpPr>
          <a:xfrm>
            <a:off x="4821520" y="2194299"/>
            <a:ext cx="4714821" cy="738511"/>
            <a:chOff x="6434697" y="5326317"/>
            <a:chExt cx="3711756" cy="738193"/>
          </a:xfrm>
        </p:grpSpPr>
        <p:sp>
          <p:nvSpPr>
            <p:cNvPr id="56" name="文本框 22">
              <a:hlinkClick r:id="rId12" action="ppaction://hlinksldjump"/>
            </p:cNvPr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351894" y="5358059"/>
              <a:ext cx="2794559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精读课文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434697" y="5326317"/>
              <a:ext cx="960823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05</a:t>
              </a:r>
            </a:p>
          </p:txBody>
        </p:sp>
      </p:grpSp>
      <p:sp>
        <p:nvSpPr>
          <p:cNvPr id="58" name="文本框 1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84335" y="528029"/>
            <a:ext cx="7937851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4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r>
              <a:rPr lang="en-US" altLang="zh-CN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CONTENTS </a:t>
            </a:r>
            <a:r>
              <a:rPr lang="zh-CN" altLang="en-US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教学目录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04800" y="644525"/>
            <a:ext cx="8534400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联系时代背景，理解文章批驳的观点，把握作者的观点</a:t>
            </a:r>
            <a:r>
              <a:rPr lang="zh-CN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区分观点和材料，理清作者的论证思路</a:t>
            </a:r>
            <a:r>
              <a:rPr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品味文章尖锐犀利、富有战斗性、讽刺性的语言。</a:t>
            </a:r>
            <a:endParaRPr lang="zh-CN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五边形 17"/>
          <p:cNvSpPr/>
          <p:nvPr/>
        </p:nvSpPr>
        <p:spPr>
          <a:xfrm>
            <a:off x="329880" y="298962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6400">
            <a:off x="8005465" y="2579210"/>
            <a:ext cx="707197" cy="7254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6568">
            <a:off x="3800376" y="1759553"/>
            <a:ext cx="601178" cy="6172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01516">
            <a:off x="2438400" y="4022725"/>
            <a:ext cx="824865" cy="8356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10.xml><?xml version="1.0" encoding="utf-8"?>
<p:tagLst xmlns:p="http://schemas.openxmlformats.org/presentationml/2006/main">
  <p:tag name="KSO_WM_UNIT_PLACING_PICTURE_USER_VIEWPORT" val="{&quot;height&quot;:3897,&quot;width&quot;:3820}"/>
</p:tagLst>
</file>

<file path=ppt/tags/tag11.xml><?xml version="1.0" encoding="utf-8"?>
<p:tagLst xmlns:p="http://schemas.openxmlformats.org/presentationml/2006/main">
  <p:tag name="KSO_WM_UNIT_PLACING_PICTURE_USER_VIEWPORT" val="{&quot;height&quot;:3897,&quot;width&quot;:3820}"/>
</p:tagLst>
</file>

<file path=ppt/tags/tag12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13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14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15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16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1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5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6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7.xml><?xml version="1.0" encoding="utf-8"?>
<p:tagLst xmlns:p="http://schemas.openxmlformats.org/presentationml/2006/main">
  <p:tag name="KSO_WM_UNIT_PLACING_PICTURE_USER_VIEWPORT" val="{&quot;height&quot;:3897,&quot;width&quot;:3820}"/>
</p:tagLst>
</file>

<file path=ppt/tags/tag8.xml><?xml version="1.0" encoding="utf-8"?>
<p:tagLst xmlns:p="http://schemas.openxmlformats.org/presentationml/2006/main">
  <p:tag name="KSO_WM_UNIT_PLACING_PICTURE_USER_VIEWPORT" val="{&quot;height&quot;:3897,&quot;width&quot;:3820}"/>
</p:tagLst>
</file>

<file path=ppt/tags/tag9.xml><?xml version="1.0" encoding="utf-8"?>
<p:tagLst xmlns:p="http://schemas.openxmlformats.org/presentationml/2006/main">
  <p:tag name="KSO_WM_UNIT_PLACING_PICTURE_USER_VIEWPORT" val="{&quot;height&quot;:3897,&quot;width&quot;:3820}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教材帮课件">
      <a:majorFont>
        <a:latin typeface="Times New Roman"/>
        <a:ea typeface="黑体"/>
        <a:cs typeface="Arial"/>
      </a:majorFont>
      <a:minorFont>
        <a:latin typeface="Times New Roman"/>
        <a:ea typeface="楷体"/>
        <a:cs typeface="Arial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noFill/>
        <a:noFill/>
        <a:noFill/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244</Paragraphs>
  <Slides>68</Slides>
  <Notes>9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baseType="lpstr" size="79">
      <vt:lpstr>Arial</vt:lpstr>
      <vt:lpstr>Times New Roman</vt:lpstr>
      <vt:lpstr>黑体</vt:lpstr>
      <vt:lpstr>楷体</vt:lpstr>
      <vt:lpstr>Calibri Light</vt:lpstr>
      <vt:lpstr>Calibri</vt:lpstr>
      <vt:lpstr>微软雅黑</vt:lpstr>
      <vt:lpstr>Pinyin Adjust</vt:lpstr>
      <vt:lpstr>汉语拼音</vt:lpstr>
      <vt:lpstr>宋体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2021-06-07T22:56:26.159</cp:lastPrinted>
  <dcterms:created xsi:type="dcterms:W3CDTF">2021-06-07T22:56:26Z</dcterms:created>
  <dcterms:modified xsi:type="dcterms:W3CDTF">2021-06-07T14:56:29Z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