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 id="2147483672" r:id="rId2"/>
    <p:sldMasterId id="2147483708" r:id="rId3"/>
  </p:sldMasterIdLst>
  <p:notesMasterIdLst>
    <p:notesMasterId r:id="rId74"/>
  </p:notesMasterIdLst>
  <p:sldIdLst>
    <p:sldId id="472" r:id="rId4"/>
    <p:sldId id="259" r:id="rId5"/>
    <p:sldId id="260" r:id="rId6"/>
    <p:sldId id="310" r:id="rId7"/>
    <p:sldId id="311" r:id="rId8"/>
    <p:sldId id="405" r:id="rId9"/>
    <p:sldId id="403" r:id="rId10"/>
    <p:sldId id="406" r:id="rId11"/>
    <p:sldId id="407" r:id="rId12"/>
    <p:sldId id="408" r:id="rId13"/>
    <p:sldId id="312" r:id="rId14"/>
    <p:sldId id="313" r:id="rId15"/>
    <p:sldId id="315" r:id="rId16"/>
    <p:sldId id="316" r:id="rId17"/>
    <p:sldId id="413" r:id="rId18"/>
    <p:sldId id="359" r:id="rId19"/>
    <p:sldId id="414" r:id="rId20"/>
    <p:sldId id="415" r:id="rId21"/>
    <p:sldId id="321" r:id="rId22"/>
    <p:sldId id="361" r:id="rId23"/>
    <p:sldId id="362" r:id="rId24"/>
    <p:sldId id="328" r:id="rId25"/>
    <p:sldId id="329" r:id="rId26"/>
    <p:sldId id="330" r:id="rId27"/>
    <p:sldId id="332" r:id="rId28"/>
    <p:sldId id="333" r:id="rId29"/>
    <p:sldId id="416" r:id="rId30"/>
    <p:sldId id="334" r:id="rId31"/>
    <p:sldId id="417" r:id="rId32"/>
    <p:sldId id="370" r:id="rId33"/>
    <p:sldId id="418" r:id="rId34"/>
    <p:sldId id="371" r:id="rId35"/>
    <p:sldId id="419" r:id="rId36"/>
    <p:sldId id="372" r:id="rId37"/>
    <p:sldId id="420" r:id="rId38"/>
    <p:sldId id="421" r:id="rId39"/>
    <p:sldId id="373" r:id="rId40"/>
    <p:sldId id="342" r:id="rId41"/>
    <p:sldId id="343" r:id="rId42"/>
    <p:sldId id="344" r:id="rId43"/>
    <p:sldId id="453" r:id="rId44"/>
    <p:sldId id="454" r:id="rId45"/>
    <p:sldId id="345" r:id="rId46"/>
    <p:sldId id="346" r:id="rId47"/>
    <p:sldId id="347" r:id="rId48"/>
    <p:sldId id="348" r:id="rId49"/>
    <p:sldId id="456" r:id="rId50"/>
    <p:sldId id="457" r:id="rId51"/>
    <p:sldId id="349" r:id="rId52"/>
    <p:sldId id="458" r:id="rId53"/>
    <p:sldId id="459" r:id="rId54"/>
    <p:sldId id="350" r:id="rId55"/>
    <p:sldId id="351" r:id="rId56"/>
    <p:sldId id="460" r:id="rId57"/>
    <p:sldId id="352" r:id="rId58"/>
    <p:sldId id="353" r:id="rId59"/>
    <p:sldId id="354" r:id="rId60"/>
    <p:sldId id="461" r:id="rId61"/>
    <p:sldId id="355" r:id="rId62"/>
    <p:sldId id="462" r:id="rId63"/>
    <p:sldId id="463" r:id="rId64"/>
    <p:sldId id="465" r:id="rId65"/>
    <p:sldId id="356" r:id="rId66"/>
    <p:sldId id="357" r:id="rId67"/>
    <p:sldId id="466" r:id="rId68"/>
    <p:sldId id="467" r:id="rId69"/>
    <p:sldId id="468" r:id="rId70"/>
    <p:sldId id="469" r:id="rId71"/>
    <p:sldId id="470" r:id="rId72"/>
    <p:sldId id="471" r:id="rId7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charset="0"/>
        <a:ea typeface="微软雅黑" panose="020B050302020402020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showGuides="1">
      <p:cViewPr varScale="1">
        <p:scale>
          <a:sx n="70" d="100"/>
          <a:sy n="70" d="100"/>
        </p:scale>
        <p:origin x="-702" y="-108"/>
      </p:cViewPr>
      <p:guideLst>
        <p:guide orient="horz" pos="2160"/>
        <p:guide pos="2880"/>
      </p:guideLst>
    </p:cSldViewPr>
  </p:slideViewPr>
  <p:notesTextViewPr>
    <p:cViewPr>
      <p:scale>
        <a:sx n="1" d="1"/>
        <a:sy n="1" d="1"/>
      </p:scale>
      <p:origin x="0" y="0"/>
    </p:cViewPr>
  </p:notesTextViewPr>
  <p:gridSpacing cx="73734613" cy="73734613"/>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D2A48B96-639E-45A3-A0BA-2464DFDB1FAA}" type="datetimeFigureOut">
              <a:rPr lang="zh-CN" altLang="en-US" strike="noStrike" noProof="1" smtClean="0">
                <a:latin typeface="+mn-lt"/>
                <a:ea typeface="+mn-ea"/>
                <a:cs typeface="+mn-cs"/>
              </a:rPr>
              <a:pPr fontAlgn="auto"/>
              <a:t>2012/12/25</a:t>
            </a:fld>
            <a:endParaRPr lang="zh-CN" altLang="en-US" strike="noStrike" noProof="1"/>
          </a:p>
        </p:txBody>
      </p:sp>
      <p:sp>
        <p:nvSpPr>
          <p:cNvPr id="614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614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A6837353-30EB-4A48-80EB-173D804AEFBD}" type="slidenum">
              <a:rPr lang="zh-CN" altLang="en-US" strike="noStrike" noProof="1" smtClean="0">
                <a:latin typeface="+mn-lt"/>
                <a:ea typeface="+mn-ea"/>
                <a:cs typeface="+mn-cs"/>
              </a:rPr>
              <a:pPr fontAlgn="auto"/>
              <a:t>‹#›</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p:sp>
      <p:sp>
        <p:nvSpPr>
          <p:cNvPr id="1024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p:sp>
      <p:sp>
        <p:nvSpPr>
          <p:cNvPr id="286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p:sp>
      <p:sp>
        <p:nvSpPr>
          <p:cNvPr id="307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p:sp>
      <p:sp>
        <p:nvSpPr>
          <p:cNvPr id="327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p:sp>
      <p:sp>
        <p:nvSpPr>
          <p:cNvPr id="3481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p:sp>
      <p:sp>
        <p:nvSpPr>
          <p:cNvPr id="3686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p:sp>
      <p:sp>
        <p:nvSpPr>
          <p:cNvPr id="4096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p:nvPr>
        </p:nvSpPr>
        <p:spPr/>
      </p:sp>
      <p:sp>
        <p:nvSpPr>
          <p:cNvPr id="4301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p:sp>
      <p:sp>
        <p:nvSpPr>
          <p:cNvPr id="4710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p:sp>
      <p:sp>
        <p:nvSpPr>
          <p:cNvPr id="1229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p:sp>
      <p:sp>
        <p:nvSpPr>
          <p:cNvPr id="4915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p:sp>
      <p:sp>
        <p:nvSpPr>
          <p:cNvPr id="5120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p:sp>
      <p:sp>
        <p:nvSpPr>
          <p:cNvPr id="5325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p:sp>
      <p:sp>
        <p:nvSpPr>
          <p:cNvPr id="5529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p:sp>
      <p:sp>
        <p:nvSpPr>
          <p:cNvPr id="573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p:sp>
      <p:sp>
        <p:nvSpPr>
          <p:cNvPr id="5939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p:sp>
      <p:sp>
        <p:nvSpPr>
          <p:cNvPr id="6144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p:sp>
      <p:sp>
        <p:nvSpPr>
          <p:cNvPr id="6349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p:sp>
      <p:sp>
        <p:nvSpPr>
          <p:cNvPr id="675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p:sp>
      <p:sp>
        <p:nvSpPr>
          <p:cNvPr id="143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p:sp>
      <p:sp>
        <p:nvSpPr>
          <p:cNvPr id="696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p:sp>
      <p:sp>
        <p:nvSpPr>
          <p:cNvPr id="716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p:sp>
      <p:sp>
        <p:nvSpPr>
          <p:cNvPr id="7373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p:sp>
      <p:sp>
        <p:nvSpPr>
          <p:cNvPr id="7577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p:sp>
      <p:sp>
        <p:nvSpPr>
          <p:cNvPr id="7782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p:sp>
      <p:sp>
        <p:nvSpPr>
          <p:cNvPr id="798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p:sp>
      <p:sp>
        <p:nvSpPr>
          <p:cNvPr id="819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p:cNvSpPr>
          <p:nvPr>
            <p:ph type="sldImg"/>
          </p:nvPr>
        </p:nvSpPr>
        <p:spPr/>
      </p:sp>
      <p:sp>
        <p:nvSpPr>
          <p:cNvPr id="839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p:sp>
      <p:sp>
        <p:nvSpPr>
          <p:cNvPr id="8601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p:cNvSpPr>
          <p:nvPr>
            <p:ph type="sldImg"/>
          </p:nvPr>
        </p:nvSpPr>
        <p:spPr/>
      </p:sp>
      <p:sp>
        <p:nvSpPr>
          <p:cNvPr id="8806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p:sp>
      <p:sp>
        <p:nvSpPr>
          <p:cNvPr id="163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p:cNvSpPr>
          <p:nvPr>
            <p:ph type="sldImg"/>
          </p:nvPr>
        </p:nvSpPr>
        <p:spPr/>
      </p:sp>
      <p:sp>
        <p:nvSpPr>
          <p:cNvPr id="901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p:cNvSpPr>
          <p:nvPr>
            <p:ph type="sldImg"/>
          </p:nvPr>
        </p:nvSpPr>
        <p:spPr/>
      </p:sp>
      <p:sp>
        <p:nvSpPr>
          <p:cNvPr id="9216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幻灯片图像占位符 1"/>
          <p:cNvSpPr>
            <a:spLocks noGrp="1" noRot="1" noChangeAspect="1"/>
          </p:cNvSpPr>
          <p:nvPr>
            <p:ph type="sldImg"/>
          </p:nvPr>
        </p:nvSpPr>
        <p:spPr/>
      </p:sp>
      <p:sp>
        <p:nvSpPr>
          <p:cNvPr id="9421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幻灯片图像占位符 1"/>
          <p:cNvSpPr>
            <a:spLocks noGrp="1" noRot="1" noChangeAspect="1"/>
          </p:cNvSpPr>
          <p:nvPr>
            <p:ph type="sldImg"/>
          </p:nvPr>
        </p:nvSpPr>
        <p:spPr/>
      </p:sp>
      <p:sp>
        <p:nvSpPr>
          <p:cNvPr id="9625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幻灯片图像占位符 1"/>
          <p:cNvSpPr>
            <a:spLocks noGrp="1" noRot="1" noChangeAspect="1"/>
          </p:cNvSpPr>
          <p:nvPr>
            <p:ph type="sldImg"/>
          </p:nvPr>
        </p:nvSpPr>
        <p:spPr/>
      </p:sp>
      <p:sp>
        <p:nvSpPr>
          <p:cNvPr id="9830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幻灯片图像占位符 1"/>
          <p:cNvSpPr>
            <a:spLocks noGrp="1" noRot="1" noChangeAspect="1"/>
          </p:cNvSpPr>
          <p:nvPr>
            <p:ph type="sldImg"/>
          </p:nvPr>
        </p:nvSpPr>
        <p:spPr/>
      </p:sp>
      <p:sp>
        <p:nvSpPr>
          <p:cNvPr id="10035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幻灯片图像占位符 1"/>
          <p:cNvSpPr>
            <a:spLocks noGrp="1" noRot="1" noChangeAspect="1"/>
          </p:cNvSpPr>
          <p:nvPr>
            <p:ph type="sldImg"/>
          </p:nvPr>
        </p:nvSpPr>
        <p:spPr/>
      </p:sp>
      <p:sp>
        <p:nvSpPr>
          <p:cNvPr id="10240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p:nvPr>
        </p:nvSpPr>
        <p:spPr/>
      </p:sp>
      <p:sp>
        <p:nvSpPr>
          <p:cNvPr id="10445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幻灯片图像占位符 1"/>
          <p:cNvSpPr>
            <a:spLocks noGrp="1" noRot="1" noChangeAspect="1"/>
          </p:cNvSpPr>
          <p:nvPr>
            <p:ph type="sldImg"/>
          </p:nvPr>
        </p:nvSpPr>
        <p:spPr/>
      </p:sp>
      <p:sp>
        <p:nvSpPr>
          <p:cNvPr id="10649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p:cNvSpPr>
          <p:nvPr>
            <p:ph type="sldImg"/>
          </p:nvPr>
        </p:nvSpPr>
        <p:spPr/>
      </p:sp>
      <p:sp>
        <p:nvSpPr>
          <p:cNvPr id="10854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p:sp>
      <p:sp>
        <p:nvSpPr>
          <p:cNvPr id="184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幻灯片图像占位符 1"/>
          <p:cNvSpPr>
            <a:spLocks noGrp="1" noRot="1" noChangeAspect="1"/>
          </p:cNvSpPr>
          <p:nvPr>
            <p:ph type="sldImg"/>
          </p:nvPr>
        </p:nvSpPr>
        <p:spPr/>
      </p:sp>
      <p:sp>
        <p:nvSpPr>
          <p:cNvPr id="11059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幻灯片图像占位符 1"/>
          <p:cNvSpPr>
            <a:spLocks noGrp="1" noRot="1" noChangeAspect="1"/>
          </p:cNvSpPr>
          <p:nvPr>
            <p:ph type="sldImg"/>
          </p:nvPr>
        </p:nvSpPr>
        <p:spPr/>
      </p:sp>
      <p:sp>
        <p:nvSpPr>
          <p:cNvPr id="11264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幻灯片图像占位符 1"/>
          <p:cNvSpPr>
            <a:spLocks noGrp="1" noRot="1" noChangeAspect="1"/>
          </p:cNvSpPr>
          <p:nvPr>
            <p:ph type="sldImg"/>
          </p:nvPr>
        </p:nvSpPr>
        <p:spPr/>
      </p:sp>
      <p:sp>
        <p:nvSpPr>
          <p:cNvPr id="11469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幻灯片图像占位符 1"/>
          <p:cNvSpPr>
            <a:spLocks noGrp="1" noRot="1" noChangeAspect="1"/>
          </p:cNvSpPr>
          <p:nvPr>
            <p:ph type="sldImg"/>
          </p:nvPr>
        </p:nvSpPr>
        <p:spPr/>
      </p:sp>
      <p:sp>
        <p:nvSpPr>
          <p:cNvPr id="1167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p:sp>
      <p:sp>
        <p:nvSpPr>
          <p:cNvPr id="11878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幻灯片图像占位符 1"/>
          <p:cNvSpPr>
            <a:spLocks noGrp="1" noRot="1" noChangeAspect="1"/>
          </p:cNvSpPr>
          <p:nvPr>
            <p:ph type="sldImg"/>
          </p:nvPr>
        </p:nvSpPr>
        <p:spPr/>
      </p:sp>
      <p:sp>
        <p:nvSpPr>
          <p:cNvPr id="12083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幻灯片图像占位符 1"/>
          <p:cNvSpPr>
            <a:spLocks noGrp="1" noRot="1" noChangeAspect="1"/>
          </p:cNvSpPr>
          <p:nvPr>
            <p:ph type="sldImg"/>
          </p:nvPr>
        </p:nvSpPr>
        <p:spPr/>
      </p:sp>
      <p:sp>
        <p:nvSpPr>
          <p:cNvPr id="1228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幻灯片图像占位符 1"/>
          <p:cNvSpPr>
            <a:spLocks noGrp="1" noRot="1" noChangeAspect="1"/>
          </p:cNvSpPr>
          <p:nvPr>
            <p:ph type="sldImg"/>
          </p:nvPr>
        </p:nvSpPr>
        <p:spPr/>
      </p:sp>
      <p:sp>
        <p:nvSpPr>
          <p:cNvPr id="12493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幻灯片图像占位符 1"/>
          <p:cNvSpPr>
            <a:spLocks noGrp="1" noRot="1" noChangeAspect="1"/>
          </p:cNvSpPr>
          <p:nvPr>
            <p:ph type="sldImg"/>
          </p:nvPr>
        </p:nvSpPr>
        <p:spPr/>
      </p:sp>
      <p:sp>
        <p:nvSpPr>
          <p:cNvPr id="12697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幻灯片图像占位符 1"/>
          <p:cNvSpPr>
            <a:spLocks noGrp="1" noRot="1" noChangeAspect="1"/>
          </p:cNvSpPr>
          <p:nvPr>
            <p:ph type="sldImg"/>
          </p:nvPr>
        </p:nvSpPr>
        <p:spPr/>
      </p:sp>
      <p:sp>
        <p:nvSpPr>
          <p:cNvPr id="12902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p:sp>
      <p:sp>
        <p:nvSpPr>
          <p:cNvPr id="2048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幻灯片图像占位符 1"/>
          <p:cNvSpPr>
            <a:spLocks noGrp="1" noRot="1" noChangeAspect="1"/>
          </p:cNvSpPr>
          <p:nvPr>
            <p:ph type="sldImg"/>
          </p:nvPr>
        </p:nvSpPr>
        <p:spPr/>
      </p:sp>
      <p:sp>
        <p:nvSpPr>
          <p:cNvPr id="1310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幻灯片图像占位符 1"/>
          <p:cNvSpPr>
            <a:spLocks noGrp="1" noRot="1" noChangeAspect="1"/>
          </p:cNvSpPr>
          <p:nvPr>
            <p:ph type="sldImg"/>
          </p:nvPr>
        </p:nvSpPr>
        <p:spPr/>
      </p:sp>
      <p:sp>
        <p:nvSpPr>
          <p:cNvPr id="13312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幻灯片图像占位符 1"/>
          <p:cNvSpPr>
            <a:spLocks noGrp="1" noRot="1" noChangeAspect="1"/>
          </p:cNvSpPr>
          <p:nvPr>
            <p:ph type="sldImg"/>
          </p:nvPr>
        </p:nvSpPr>
        <p:spPr/>
      </p:sp>
      <p:sp>
        <p:nvSpPr>
          <p:cNvPr id="13721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幻灯片图像占位符 1"/>
          <p:cNvSpPr>
            <a:spLocks noGrp="1" noRot="1" noChangeAspect="1"/>
          </p:cNvSpPr>
          <p:nvPr>
            <p:ph type="sldImg"/>
          </p:nvPr>
        </p:nvSpPr>
        <p:spPr/>
      </p:sp>
      <p:sp>
        <p:nvSpPr>
          <p:cNvPr id="13926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幻灯片图像占位符 1"/>
          <p:cNvSpPr>
            <a:spLocks noGrp="1" noRot="1" noChangeAspect="1"/>
          </p:cNvSpPr>
          <p:nvPr>
            <p:ph type="sldImg"/>
          </p:nvPr>
        </p:nvSpPr>
        <p:spPr/>
      </p:sp>
      <p:sp>
        <p:nvSpPr>
          <p:cNvPr id="1413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幻灯片图像占位符 1"/>
          <p:cNvSpPr>
            <a:spLocks noGrp="1" noRot="1" noChangeAspect="1"/>
          </p:cNvSpPr>
          <p:nvPr>
            <p:ph type="sldImg"/>
          </p:nvPr>
        </p:nvSpPr>
        <p:spPr/>
      </p:sp>
      <p:sp>
        <p:nvSpPr>
          <p:cNvPr id="143362"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p:sp>
      <p:sp>
        <p:nvSpPr>
          <p:cNvPr id="14541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幻灯片图像占位符 1"/>
          <p:cNvSpPr>
            <a:spLocks noGrp="1" noRot="1" noChangeAspect="1"/>
          </p:cNvSpPr>
          <p:nvPr>
            <p:ph type="sldImg"/>
          </p:nvPr>
        </p:nvSpPr>
        <p:spPr/>
      </p:sp>
      <p:sp>
        <p:nvSpPr>
          <p:cNvPr id="14745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幻灯片图像占位符 1"/>
          <p:cNvSpPr>
            <a:spLocks noGrp="1" noRot="1" noChangeAspect="1"/>
          </p:cNvSpPr>
          <p:nvPr>
            <p:ph type="sldImg"/>
          </p:nvPr>
        </p:nvSpPr>
        <p:spPr/>
      </p:sp>
      <p:sp>
        <p:nvSpPr>
          <p:cNvPr id="14950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p:cNvSpPr>
          <p:nvPr>
            <p:ph type="sldImg"/>
          </p:nvPr>
        </p:nvSpPr>
        <p:spPr/>
      </p:sp>
      <p:sp>
        <p:nvSpPr>
          <p:cNvPr id="2253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p:sp>
      <p:sp>
        <p:nvSpPr>
          <p:cNvPr id="2457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p:sp>
      <p:sp>
        <p:nvSpPr>
          <p:cNvPr id="26626"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cstate="print"/>
          <a:stretch>
            <a:fillRect/>
          </a:stretch>
        </a:blipFill>
        <a:effectLst/>
      </p:bgPr>
    </p:bg>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2130425"/>
            <a:ext cx="10363200" cy="1470025"/>
          </a:xfrm>
          <a:prstGeom prst="rect">
            <a:avLst/>
          </a:prstGeom>
          <a:noFill/>
          <a:ln w="9525">
            <a:noFill/>
          </a:ln>
        </p:spPr>
        <p:txBody>
          <a:bodyPr anchor="ctr"/>
          <a:lstStyle>
            <a:lvl1pPr lvl="0">
              <a:defRPr/>
            </a:lvl1pPr>
          </a:lstStyle>
          <a:p>
            <a:pPr lvl="0" fontAlgn="base"/>
            <a:r>
              <a:rPr lang="zh-CN" altLang="en-US" strike="noStrike" noProof="1"/>
              <a:t>单击此处编辑母版标题样式</a:t>
            </a:r>
          </a:p>
        </p:txBody>
      </p:sp>
      <p:sp>
        <p:nvSpPr>
          <p:cNvPr id="2051" name="副标题 2050"/>
          <p:cNvSpPr>
            <a:spLocks noGrp="1"/>
          </p:cNvSpPr>
          <p:nvPr>
            <p:ph type="subTitle" idx="1"/>
          </p:nvPr>
        </p:nvSpPr>
        <p:spPr>
          <a:xfrm>
            <a:off x="1871133" y="3717925"/>
            <a:ext cx="8534400" cy="695325"/>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fontAlgn="base"/>
            <a:r>
              <a:rPr lang="zh-CN" altLang="en-US" strike="noStrike" noProof="1"/>
              <a:t>单击此处编辑母版副标题样式</a:t>
            </a:r>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pPr fontAlgn="base"/>
            <a:endParaRPr lang="zh-CN" altLang="en-US" strike="noStrike" noProof="1">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pPr fontAlgn="base"/>
            <a:endParaRPr lang="zh-CN" altLang="en-US" strike="noStrike" noProof="1">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pPr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fontAlgn="base"/>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3488" y="765175"/>
            <a:ext cx="2743729" cy="532765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2300" y="765175"/>
            <a:ext cx="8072131" cy="532765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508000" y="4853412"/>
            <a:ext cx="112776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2" name="页脚占位符 1"/>
          <p:cNvSpPr>
            <a:spLocks noGrp="1"/>
          </p:cNvSpPr>
          <p:nvPr>
            <p:ph type="ftr" sz="quarter" idx="11"/>
          </p:nvPr>
        </p:nvSpPr>
        <p:spPr/>
        <p:txBody>
          <a:bodyPr/>
          <a:lstStyle/>
          <a:p>
            <a:pPr fontAlgn="auto"/>
            <a:endParaRPr lang="zh-CN" altLang="en-US" strike="noStrike" noProof="1"/>
          </a:p>
        </p:txBody>
      </p:sp>
      <p:sp>
        <p:nvSpPr>
          <p:cNvPr id="15" name="灯片编号占位符 14"/>
          <p:cNvSpPr>
            <a:spLocks noGrp="1"/>
          </p:cNvSpPr>
          <p:nvPr>
            <p:ph type="sldNum" sz="quarter" idx="12"/>
          </p:nvPr>
        </p:nvSpPr>
        <p:spPr>
          <a:xfrm>
            <a:off x="10972800" y="6473952"/>
            <a:ext cx="1011936" cy="246888"/>
          </a:xfrm>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19" name="页脚占位符 18"/>
          <p:cNvSpPr>
            <a:spLocks noGrp="1"/>
          </p:cNvSpPr>
          <p:nvPr>
            <p:ph type="ftr" sz="quarter" idx="11"/>
          </p:nvPr>
        </p:nvSpPr>
        <p:spPr>
          <a:xfrm>
            <a:off x="4775200" y="76201"/>
            <a:ext cx="3860800" cy="288925"/>
          </a:xfrm>
        </p:spPr>
        <p:txBody>
          <a:bodyPr/>
          <a:lstStyle/>
          <a:p>
            <a:pPr fontAlgn="auto"/>
            <a:endParaRPr lang="zh-CN" altLang="en-US" strike="noStrike" noProof="1"/>
          </a:p>
        </p:txBody>
      </p:sp>
      <p:sp>
        <p:nvSpPr>
          <p:cNvPr id="16" name="灯片编号占位符 15"/>
          <p:cNvSpPr>
            <a:spLocks noGrp="1"/>
          </p:cNvSpPr>
          <p:nvPr>
            <p:ph type="sldNum" sz="quarter" idx="12"/>
          </p:nvPr>
        </p:nvSpPr>
        <p:spPr>
          <a:xfrm>
            <a:off x="10972800" y="6473952"/>
            <a:ext cx="1011936" cy="246888"/>
          </a:xfrm>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11" name="页脚占位符 10"/>
          <p:cNvSpPr>
            <a:spLocks noGrp="1"/>
          </p:cNvSpPr>
          <p:nvPr>
            <p:ph type="ftr" sz="quarter" idx="11"/>
          </p:nvPr>
        </p:nvSpPr>
        <p:spPr/>
        <p:txBody>
          <a:bodyPr/>
          <a:lstStyle/>
          <a:p>
            <a:pPr fontAlgn="auto"/>
            <a:endParaRPr lang="zh-CN" altLang="en-US" strike="noStrike" noProof="1"/>
          </a:p>
        </p:txBody>
      </p:sp>
      <p:sp>
        <p:nvSpPr>
          <p:cNvPr id="16" name="灯片编号占位符 15"/>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
        <p:nvSpPr>
          <p:cNvPr id="8" name="标题 7"/>
          <p:cNvSpPr>
            <a:spLocks noGrp="1"/>
          </p:cNvSpPr>
          <p:nvPr>
            <p:ph type="title"/>
          </p:nvPr>
        </p:nvSpPr>
        <p:spPr>
          <a:xfrm>
            <a:off x="240633" y="2947086"/>
            <a:ext cx="11582400" cy="1184825"/>
          </a:xfrm>
        </p:spPr>
        <p:txBody>
          <a:bodyPr rtlCol="0" anchor="t"/>
          <a:lstStyle>
            <a:lvl1pPr algn="r">
              <a:defRPr/>
            </a:lvl1pPr>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402336" y="457200"/>
            <a:ext cx="115824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10" name="页脚占位符 9"/>
          <p:cNvSpPr>
            <a:spLocks noGrp="1"/>
          </p:cNvSpPr>
          <p:nvPr>
            <p:ph type="ftr" sz="quarter" idx="11"/>
          </p:nvPr>
        </p:nvSpPr>
        <p:spPr/>
        <p:txBody>
          <a:bodyPr/>
          <a:lstStyle/>
          <a:p>
            <a:pPr fontAlgn="auto"/>
            <a:endParaRPr lang="zh-CN" altLang="en-US" strike="noStrike" noProof="1"/>
          </a:p>
        </p:txBody>
      </p:sp>
      <p:sp>
        <p:nvSpPr>
          <p:cNvPr id="31" name="灯片编号占位符 30"/>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406400" y="5410200"/>
            <a:ext cx="114808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a:xfrm>
            <a:off x="10972800" y="6477000"/>
            <a:ext cx="1016000" cy="246888"/>
          </a:xfrm>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
        <p:nvSpPr>
          <p:cNvPr id="11" name="直接连接符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402336" y="457200"/>
            <a:ext cx="115824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21" name="页脚占位符 20"/>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24" name="页脚占位符 23"/>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609600" y="5486400"/>
            <a:ext cx="112776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29" name="页脚占位符 28"/>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31" name="灯片编号占位符 30"/>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
        <p:nvSpPr>
          <p:cNvPr id="17" name="标题 16"/>
          <p:cNvSpPr>
            <a:spLocks noGrp="1"/>
          </p:cNvSpPr>
          <p:nvPr>
            <p:ph type="title"/>
          </p:nvPr>
        </p:nvSpPr>
        <p:spPr>
          <a:xfrm>
            <a:off x="508000" y="4993760"/>
            <a:ext cx="78232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44000" y="549277"/>
            <a:ext cx="2438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609600" y="549277"/>
            <a:ext cx="83312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pPr fontAlgn="auto"/>
              <a:t>2012/12/25</a:t>
            </a:fld>
            <a:endParaRPr lang="zh-CN" altLang="en-US" strike="noStrike" noProof="1"/>
          </a:p>
        </p:txBody>
      </p:sp>
      <p:sp>
        <p:nvSpPr>
          <p:cNvPr id="5" name="页脚占位符 4"/>
          <p:cNvSpPr>
            <a:spLocks noGrp="1"/>
          </p:cNvSpPr>
          <p:nvPr>
            <p:ph type="ftr" sz="quarter" idx="11"/>
          </p:nvPr>
        </p:nvSpPr>
        <p:spPr/>
        <p:txBody>
          <a:bodyPr/>
          <a:lstStyle/>
          <a:p>
            <a:pPr fontAlgn="auto"/>
            <a:endParaRPr lang="zh-CN" altLang="en-US" strike="noStrike" noProof="1"/>
          </a:p>
        </p:txBody>
      </p:sp>
      <p:sp>
        <p:nvSpPr>
          <p:cNvPr id="6" name="灯片编号占位符 5"/>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pPr fontAlgn="auto"/>
              <a:t>‹#›</a:t>
            </a:fld>
            <a:endParaRPr lang="zh-CN" altLang="en-US" strike="noStrike" noProof="1"/>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2300"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18428" y="1773238"/>
            <a:ext cx="5376672" cy="4319587"/>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fontAlgn="base" hangingPunct="1"/>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2051"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cstate="print"/>
          <a:stretch>
            <a:fillRect/>
          </a:stretch>
        </a:blip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623888" y="765175"/>
            <a:ext cx="10972800" cy="720725"/>
          </a:xfrm>
          <a:prstGeom prst="rect">
            <a:avLst/>
          </a:prstGeom>
          <a:noFill/>
          <a:ln w="9525">
            <a:noFill/>
          </a:ln>
        </p:spPr>
        <p:txBody>
          <a:bodyPr anchor="ctr"/>
          <a:lstStyle/>
          <a:p>
            <a:pPr lvl="0"/>
            <a:r>
              <a:rPr lang="zh-CN" altLang="en-US"/>
              <a:t>单击此处编辑母版标题样式</a:t>
            </a:r>
          </a:p>
        </p:txBody>
      </p:sp>
      <p:sp>
        <p:nvSpPr>
          <p:cNvPr id="3075" name="Rectangle 3"/>
          <p:cNvSpPr>
            <a:spLocks noGrp="1"/>
          </p:cNvSpPr>
          <p:nvPr>
            <p:ph type="body"/>
          </p:nvPr>
        </p:nvSpPr>
        <p:spPr>
          <a:xfrm>
            <a:off x="622300" y="1773238"/>
            <a:ext cx="10972800" cy="4319587"/>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Rectangle 4"/>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eaLnBrk="1" fontAlgn="base" hangingPunct="1"/>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eaLnBrk="1" fontAlgn="base" hangingPunct="1"/>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hf sldNum="0" hdr="0" ftr="0" dt="0"/>
  <p:txStyles>
    <p:titleStyle>
      <a:lvl1pPr marL="0" lvl="0" indent="0" algn="ctr" defTabSz="914400" eaLnBrk="0" fontAlgn="base" latinLnBrk="0" hangingPunct="0">
        <a:lnSpc>
          <a:spcPct val="100000"/>
        </a:lnSpc>
        <a:spcBef>
          <a:spcPct val="0"/>
        </a:spcBef>
        <a:spcAft>
          <a:spcPct val="0"/>
        </a:spcAft>
        <a:buNone/>
        <a:defRPr sz="32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14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pPr lvl="0" eaLnBrk="1" fontAlgn="base" hangingPunct="1"/>
            <a:endParaRPr lang="zh-CN" altLang="en-US" strike="noStrike" noProof="1">
              <a:latin typeface="Arial" panose="020B0604020202020204" pitchFamily="34" charset="0"/>
            </a:endParaRPr>
          </a:p>
        </p:txBody>
      </p:sp>
      <p:sp>
        <p:nvSpPr>
          <p:cNvPr id="28" name="页脚占位符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pPr lvl="0" eaLnBrk="1" fontAlgn="base" hangingPunct="1"/>
            <a:endParaRPr lang="zh-CN" altLang="en-US" strike="noStrike" noProof="1">
              <a:latin typeface="Arial" panose="020B0604020202020204" pitchFamily="34" charset="0"/>
            </a:endParaRPr>
          </a:p>
        </p:txBody>
      </p:sp>
      <p:sp>
        <p:nvSpPr>
          <p:cNvPr id="5" name="灯片编号占位符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pPr lvl="0" eaLnBrk="1" fontAlgn="base" hangingPunct="1"/>
            <a:fld id="{9A0DB2DC-4C9A-4742-B13C-FB6460FD3503}" type="slidenum">
              <a:rPr lang="zh-CN" altLang="en-US" strike="noStrike" noProof="1" smtClean="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
        <p:nvSpPr>
          <p:cNvPr id="10" name="标题占位符 9"/>
          <p:cNvSpPr>
            <a:spLocks noGrp="1"/>
          </p:cNvSpPr>
          <p:nvPr>
            <p:ph type="title"/>
          </p:nvPr>
        </p:nvSpPr>
        <p:spPr>
          <a:xfrm>
            <a:off x="406400" y="457200"/>
            <a:ext cx="115824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6.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699803" y="1730326"/>
            <a:ext cx="11905187" cy="436100"/>
          </a:xfrm>
        </p:spPr>
        <p:txBody>
          <a:bodyPr>
            <a:noAutofit/>
          </a:bodyPr>
          <a:lstStyle/>
          <a:p>
            <a:r>
              <a:rPr lang="zh-CN" altLang="en-US" sz="9600" dirty="0" smtClean="0"/>
              <a:t>                                                                         三  峡</a:t>
            </a:r>
            <a:endParaRPr lang="zh-CN" altLang="en-US" sz="9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560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560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25604" name="组合 2"/>
          <p:cNvGrpSpPr/>
          <p:nvPr/>
        </p:nvGrpSpPr>
        <p:grpSpPr>
          <a:xfrm>
            <a:off x="-9525" y="46038"/>
            <a:ext cx="12212638" cy="6765925"/>
            <a:chOff x="-16" y="73"/>
            <a:chExt cx="19234" cy="10654"/>
          </a:xfrm>
        </p:grpSpPr>
        <p:grpSp>
          <p:nvGrpSpPr>
            <p:cNvPr id="25605" name="组合 1"/>
            <p:cNvGrpSpPr/>
            <p:nvPr/>
          </p:nvGrpSpPr>
          <p:grpSpPr>
            <a:xfrm>
              <a:off x="-16" y="73"/>
              <a:ext cx="19234" cy="735"/>
              <a:chOff x="245" y="1455"/>
              <a:chExt cx="14464" cy="735"/>
            </a:xfrm>
          </p:grpSpPr>
          <p:pic>
            <p:nvPicPr>
              <p:cNvPr id="2560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560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25608" name="组合 7"/>
            <p:cNvGrpSpPr/>
            <p:nvPr/>
          </p:nvGrpSpPr>
          <p:grpSpPr>
            <a:xfrm>
              <a:off x="-16" y="9993"/>
              <a:ext cx="19233" cy="735"/>
              <a:chOff x="245" y="1455"/>
              <a:chExt cx="14464" cy="735"/>
            </a:xfrm>
          </p:grpSpPr>
          <p:pic>
            <p:nvPicPr>
              <p:cNvPr id="2560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561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25611" name="图片 108545" descr="fig14-1"/>
          <p:cNvPicPr>
            <a:picLocks noChangeAspect="1"/>
          </p:cNvPicPr>
          <p:nvPr/>
        </p:nvPicPr>
        <p:blipFill>
          <a:blip r:embed="rId4" cstate="print"/>
          <a:stretch>
            <a:fillRect/>
          </a:stretch>
        </p:blipFill>
        <p:spPr>
          <a:xfrm>
            <a:off x="-9525" y="512763"/>
            <a:ext cx="12211050" cy="5832475"/>
          </a:xfrm>
          <a:prstGeom prst="rect">
            <a:avLst/>
          </a:prstGeom>
          <a:noFill/>
          <a:ln w="9525">
            <a:noFill/>
          </a:ln>
        </p:spPr>
      </p:pic>
      <p:sp>
        <p:nvSpPr>
          <p:cNvPr id="25612" name="文本框 108546"/>
          <p:cNvSpPr txBox="1"/>
          <p:nvPr/>
        </p:nvSpPr>
        <p:spPr>
          <a:xfrm>
            <a:off x="4975225" y="998538"/>
            <a:ext cx="5040313" cy="830262"/>
          </a:xfrm>
          <a:prstGeom prst="rect">
            <a:avLst/>
          </a:prstGeom>
          <a:noFill/>
          <a:ln w="9525">
            <a:noFill/>
          </a:ln>
        </p:spPr>
        <p:txBody>
          <a:bodyPr anchor="t">
            <a:spAutoFit/>
          </a:bodyPr>
          <a:lstStyle/>
          <a:p>
            <a:pPr>
              <a:spcBef>
                <a:spcPct val="50000"/>
              </a:spcBef>
            </a:pPr>
            <a:r>
              <a:rPr lang="zh-CN" altLang="en-US" sz="4800" dirty="0">
                <a:solidFill>
                  <a:srgbClr val="FF0000"/>
                </a:solidFill>
                <a:latin typeface="Tahoma" panose="020B0604030504040204" pitchFamily="34" charset="0"/>
                <a:ea typeface="华文行楷" panose="02010800040101010101" pitchFamily="2" charset="-122"/>
              </a:rPr>
              <a:t>三峡大坝</a:t>
            </a: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55298" name="内容占位符 84"/>
          <p:cNvSpPr>
            <a:spLocks noGrp="1"/>
          </p:cNvSpPr>
          <p:nvPr>
            <p:ph sz="half" idx="2"/>
          </p:nvPr>
        </p:nvSpPr>
        <p:spPr>
          <a:xfrm>
            <a:off x="440055" y="1755775"/>
            <a:ext cx="6678931" cy="4337050"/>
          </a:xfrm>
        </p:spPr>
        <p:txBody>
          <a:bodyPr anchor="t"/>
          <a:lstStyle/>
          <a:p>
            <a:pPr marL="0" indent="0" fontAlgn="base">
              <a:buClrTx/>
              <a:buSzTx/>
              <a:buFontTx/>
              <a:buNone/>
            </a:pPr>
            <a:r>
              <a:rPr lang="en-US" altLang="zh-CN" sz="2200" strike="noStrike" noProof="1">
                <a:latin typeface="黑体" panose="02010609060101010101" charset="-122"/>
              </a:rPr>
              <a:t>    </a:t>
            </a:r>
            <a:r>
              <a:rPr lang="zh-CN" altLang="en-US" sz="2200" strike="noStrike" noProof="1">
                <a:latin typeface="黑体" panose="02010609060101010101" charset="-122"/>
              </a:rPr>
              <a:t>本文选自《水经注校正》。</a:t>
            </a:r>
          </a:p>
          <a:p>
            <a:pPr marL="0" indent="0" fontAlgn="base">
              <a:buClrTx/>
              <a:buSzTx/>
              <a:buFontTx/>
              <a:buNone/>
            </a:pPr>
            <a:r>
              <a:rPr lang="zh-CN" altLang="en-US" sz="2200" strike="noStrike" noProof="1">
                <a:latin typeface="黑体" panose="02010609060101010101" charset="-122"/>
              </a:rPr>
              <a:t>    《水经》是一部记载我国水系的</a:t>
            </a:r>
            <a:r>
              <a:rPr lang="zh-CN" altLang="en-US" sz="2200" strike="noStrike" noProof="1">
                <a:solidFill>
                  <a:srgbClr val="FF0000"/>
                </a:solidFill>
                <a:latin typeface="黑体" panose="02010609060101010101" charset="-122"/>
              </a:rPr>
              <a:t>地理</a:t>
            </a:r>
            <a:r>
              <a:rPr lang="zh-CN" altLang="en-US" sz="2200" strike="noStrike" noProof="1">
                <a:latin typeface="黑体" panose="02010609060101010101" charset="-122"/>
              </a:rPr>
              <a:t>书，经清代学者考证，可能是</a:t>
            </a:r>
            <a:r>
              <a:rPr lang="zh-CN" altLang="en-US" sz="2200" strike="noStrike" noProof="1">
                <a:solidFill>
                  <a:srgbClr val="FF0000"/>
                </a:solidFill>
                <a:latin typeface="黑体" panose="02010609060101010101" charset="-122"/>
              </a:rPr>
              <a:t>三国</a:t>
            </a:r>
            <a:r>
              <a:rPr lang="zh-CN" altLang="en-US" sz="2200" strike="noStrike" noProof="1">
                <a:latin typeface="黑体" panose="02010609060101010101" charset="-122"/>
              </a:rPr>
              <a:t>时的著作。原书非常简单，郦道元对《水经》中的记载加以详细阐明和补充，遂成</a:t>
            </a: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《水经注》</a:t>
            </a:r>
            <a:r>
              <a:rPr lang="zh-CN" altLang="en-US" sz="2200" strike="noStrike" noProof="1">
                <a:latin typeface="黑体" panose="02010609060101010101" charset="-122"/>
              </a:rPr>
              <a:t>一书。</a:t>
            </a:r>
          </a:p>
          <a:p>
            <a:pPr marL="0" indent="0" fontAlgn="base">
              <a:buClrTx/>
              <a:buSzTx/>
              <a:buFontTx/>
              <a:buNone/>
            </a:pPr>
            <a:r>
              <a:rPr lang="zh-CN" altLang="en-US" sz="2200" strike="noStrike" noProof="1">
                <a:latin typeface="黑体" panose="02010609060101010101" charset="-122"/>
              </a:rPr>
              <a:t>    它以《水经》为纲，详细记载了一千多条大小河流及有关的</a:t>
            </a:r>
            <a:r>
              <a:rPr lang="zh-CN" altLang="en-US" sz="2200" strike="noStrike" noProof="1">
                <a:solidFill>
                  <a:srgbClr val="FF0000"/>
                </a:solidFill>
                <a:latin typeface="黑体" panose="02010609060101010101" charset="-122"/>
              </a:rPr>
              <a:t>历史遗迹、人物掌故、神话传说</a:t>
            </a:r>
            <a:r>
              <a:rPr lang="zh-CN" altLang="en-US" sz="2200" strike="noStrike" noProof="1">
                <a:latin typeface="黑体" panose="02010609060101010101" charset="-122"/>
              </a:rPr>
              <a:t>等，是我国古代</a:t>
            </a:r>
            <a:r>
              <a:rPr lang="zh-CN" altLang="en-US" sz="2200" strike="noStrike" noProof="1">
                <a:solidFill>
                  <a:srgbClr val="FF0000"/>
                </a:solidFill>
                <a:latin typeface="黑体" panose="02010609060101010101" charset="-122"/>
              </a:rPr>
              <a:t>最全面、最系统</a:t>
            </a:r>
            <a:r>
              <a:rPr lang="zh-CN" altLang="en-US" sz="2200" strike="noStrike" noProof="1">
                <a:latin typeface="黑体" panose="02010609060101010101" charset="-122"/>
              </a:rPr>
              <a:t>的</a:t>
            </a:r>
            <a:r>
              <a:rPr lang="zh-CN" altLang="en-US" sz="2200" strike="noStrike" noProof="1">
                <a:solidFill>
                  <a:srgbClr val="FF0000"/>
                </a:solidFill>
                <a:latin typeface="黑体" panose="02010609060101010101" charset="-122"/>
              </a:rPr>
              <a:t>综合性地理著作</a:t>
            </a:r>
            <a:r>
              <a:rPr lang="zh-CN" altLang="en-US" sz="2200" strike="noStrike" noProof="1">
                <a:latin typeface="黑体" panose="02010609060101010101" charset="-122"/>
              </a:rPr>
              <a:t>。该书还记录了不少碑刻墨迹和渔歌民谣，文笔绚烂，语言清丽，具有较高的</a:t>
            </a:r>
            <a:r>
              <a:rPr lang="zh-CN" altLang="en-US" sz="2200" strike="noStrike" noProof="1">
                <a:solidFill>
                  <a:srgbClr val="FF0000"/>
                </a:solidFill>
                <a:latin typeface="黑体" panose="02010609060101010101" charset="-122"/>
              </a:rPr>
              <a:t>文学价值</a:t>
            </a:r>
            <a:r>
              <a:rPr lang="zh-CN" altLang="en-US" sz="2200" strike="noStrike" noProof="1">
                <a:latin typeface="黑体" panose="02010609060101010101" charset="-122"/>
              </a:rPr>
              <a:t>。</a:t>
            </a:r>
          </a:p>
        </p:txBody>
      </p:sp>
      <p:sp>
        <p:nvSpPr>
          <p:cNvPr id="2765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765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765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40055" y="1273175"/>
            <a:ext cx="11407775" cy="48387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[辨文体]</a:t>
            </a:r>
          </a:p>
        </p:txBody>
      </p:sp>
      <p:grpSp>
        <p:nvGrpSpPr>
          <p:cNvPr id="27655" name="组合 2"/>
          <p:cNvGrpSpPr/>
          <p:nvPr/>
        </p:nvGrpSpPr>
        <p:grpSpPr>
          <a:xfrm>
            <a:off x="-9525" y="46038"/>
            <a:ext cx="12212638" cy="6765925"/>
            <a:chOff x="-16" y="73"/>
            <a:chExt cx="19234" cy="10654"/>
          </a:xfrm>
        </p:grpSpPr>
        <p:grpSp>
          <p:nvGrpSpPr>
            <p:cNvPr id="27656" name="组合 1"/>
            <p:cNvGrpSpPr/>
            <p:nvPr/>
          </p:nvGrpSpPr>
          <p:grpSpPr>
            <a:xfrm>
              <a:off x="-16" y="73"/>
              <a:ext cx="19234" cy="735"/>
              <a:chOff x="245" y="1455"/>
              <a:chExt cx="14464" cy="735"/>
            </a:xfrm>
          </p:grpSpPr>
          <p:pic>
            <p:nvPicPr>
              <p:cNvPr id="2765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765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27659" name="组合 7"/>
            <p:cNvGrpSpPr/>
            <p:nvPr/>
          </p:nvGrpSpPr>
          <p:grpSpPr>
            <a:xfrm>
              <a:off x="-16" y="9993"/>
              <a:ext cx="19233" cy="735"/>
              <a:chOff x="245" y="1455"/>
              <a:chExt cx="14464" cy="735"/>
            </a:xfrm>
          </p:grpSpPr>
          <p:pic>
            <p:nvPicPr>
              <p:cNvPr id="2766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766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27662" name="图片 3"/>
          <p:cNvPicPr>
            <a:picLocks noChangeAspect="1"/>
          </p:cNvPicPr>
          <p:nvPr/>
        </p:nvPicPr>
        <p:blipFill>
          <a:blip r:embed="rId4" cstate="print"/>
          <a:stretch>
            <a:fillRect/>
          </a:stretch>
        </p:blipFill>
        <p:spPr>
          <a:xfrm>
            <a:off x="7769225" y="1943100"/>
            <a:ext cx="3810000" cy="3533775"/>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29698" name="内容占位符 84"/>
          <p:cNvSpPr>
            <a:spLocks noGrp="1"/>
          </p:cNvSpPr>
          <p:nvPr>
            <p:ph sz="half" idx="2"/>
          </p:nvPr>
        </p:nvSpPr>
        <p:spPr>
          <a:xfrm>
            <a:off x="563563" y="1714500"/>
            <a:ext cx="6470650" cy="4268788"/>
          </a:xfrm>
        </p:spPr>
        <p:txBody>
          <a:bodyPr anchor="t"/>
          <a:lstStyle/>
          <a:p>
            <a:pPr marL="0" indent="0">
              <a:buClrTx/>
              <a:buSzTx/>
              <a:buFontTx/>
              <a:buNone/>
            </a:pPr>
            <a:r>
              <a:rPr lang="en-US" altLang="zh-CN" sz="3600">
                <a:latin typeface="黑体" panose="02010609060101010101" charset="-122"/>
              </a:rPr>
              <a:t>    </a:t>
            </a:r>
            <a:r>
              <a:rPr lang="zh-CN" altLang="en-US" sz="3600">
                <a:solidFill>
                  <a:srgbClr val="FF0000"/>
                </a:solidFill>
                <a:latin typeface="黑体" panose="02010609060101010101" charset="-122"/>
              </a:rPr>
              <a:t>郦道元</a:t>
            </a:r>
            <a:r>
              <a:rPr lang="zh-CN" altLang="en-US" sz="3600">
                <a:latin typeface="黑体" panose="02010609060101010101" charset="-122"/>
              </a:rPr>
              <a:t>(469或472-527)，字</a:t>
            </a:r>
            <a:r>
              <a:rPr lang="zh-CN" altLang="en-US" sz="3600">
                <a:solidFill>
                  <a:srgbClr val="FF0000"/>
                </a:solidFill>
                <a:latin typeface="黑体" panose="02010609060101010101" charset="-122"/>
              </a:rPr>
              <a:t>善长</a:t>
            </a:r>
            <a:r>
              <a:rPr lang="zh-CN" altLang="en-US" sz="3600">
                <a:latin typeface="黑体" panose="02010609060101010101" charset="-122"/>
              </a:rPr>
              <a:t>，</a:t>
            </a:r>
            <a:r>
              <a:rPr lang="zh-CN" altLang="en-US" sz="3600">
                <a:solidFill>
                  <a:srgbClr val="FF0000"/>
                </a:solidFill>
                <a:latin typeface="黑体" panose="02010609060101010101" charset="-122"/>
              </a:rPr>
              <a:t>北魏</a:t>
            </a:r>
            <a:r>
              <a:rPr lang="zh-CN" altLang="en-US" sz="3600">
                <a:latin typeface="黑体" panose="02010609060101010101" charset="-122"/>
              </a:rPr>
              <a:t>著名</a:t>
            </a:r>
            <a:r>
              <a:rPr lang="zh-CN" altLang="en-US" sz="3600">
                <a:solidFill>
                  <a:srgbClr val="FF0000"/>
                </a:solidFill>
                <a:latin typeface="黑体" panose="02010609060101010101" charset="-122"/>
              </a:rPr>
              <a:t>地理学家、散文家</a:t>
            </a:r>
            <a:r>
              <a:rPr lang="zh-CN" altLang="en-US" sz="3600">
                <a:latin typeface="黑体" panose="02010609060101010101" charset="-122"/>
              </a:rPr>
              <a:t>。</a:t>
            </a:r>
          </a:p>
          <a:p>
            <a:pPr marL="0" indent="0">
              <a:buClrTx/>
              <a:buSzTx/>
              <a:buFontTx/>
              <a:buNone/>
            </a:pPr>
            <a:r>
              <a:rPr lang="zh-CN" altLang="en-US" sz="3600">
                <a:latin typeface="黑体" panose="02010609060101010101" charset="-122"/>
              </a:rPr>
              <a:t>    他一生好学，博览群书，著述严谨，以《水经注》最著名。 </a:t>
            </a:r>
          </a:p>
        </p:txBody>
      </p:sp>
      <p:sp>
        <p:nvSpPr>
          <p:cNvPr id="2969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970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970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62610" y="1273810"/>
            <a:ext cx="7684135" cy="441325"/>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[知作者]</a:t>
            </a:r>
          </a:p>
        </p:txBody>
      </p:sp>
      <p:grpSp>
        <p:nvGrpSpPr>
          <p:cNvPr id="29703" name="组合 2"/>
          <p:cNvGrpSpPr/>
          <p:nvPr/>
        </p:nvGrpSpPr>
        <p:grpSpPr>
          <a:xfrm>
            <a:off x="-9525" y="46038"/>
            <a:ext cx="12212638" cy="6765925"/>
            <a:chOff x="-16" y="73"/>
            <a:chExt cx="19234" cy="10654"/>
          </a:xfrm>
        </p:grpSpPr>
        <p:grpSp>
          <p:nvGrpSpPr>
            <p:cNvPr id="29704" name="组合 1"/>
            <p:cNvGrpSpPr/>
            <p:nvPr/>
          </p:nvGrpSpPr>
          <p:grpSpPr>
            <a:xfrm>
              <a:off x="-16" y="73"/>
              <a:ext cx="19234" cy="735"/>
              <a:chOff x="245" y="1455"/>
              <a:chExt cx="14464" cy="735"/>
            </a:xfrm>
          </p:grpSpPr>
          <p:pic>
            <p:nvPicPr>
              <p:cNvPr id="2970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970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29707" name="组合 7"/>
            <p:cNvGrpSpPr/>
            <p:nvPr/>
          </p:nvGrpSpPr>
          <p:grpSpPr>
            <a:xfrm>
              <a:off x="-16" y="9993"/>
              <a:ext cx="19233" cy="735"/>
              <a:chOff x="245" y="1455"/>
              <a:chExt cx="14464" cy="735"/>
            </a:xfrm>
          </p:grpSpPr>
          <p:pic>
            <p:nvPicPr>
              <p:cNvPr id="2970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970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29710" name="Picture 3" descr="郦道元"/>
          <p:cNvPicPr>
            <a:picLocks noChangeAspect="1"/>
          </p:cNvPicPr>
          <p:nvPr/>
        </p:nvPicPr>
        <p:blipFill>
          <a:blip r:embed="rId4" cstate="print"/>
          <a:stretch>
            <a:fillRect/>
          </a:stretch>
        </p:blipFill>
        <p:spPr>
          <a:xfrm>
            <a:off x="7929563" y="1622425"/>
            <a:ext cx="2963862" cy="3614738"/>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31746" name="内容占位符 84"/>
          <p:cNvSpPr>
            <a:spLocks noGrp="1"/>
          </p:cNvSpPr>
          <p:nvPr>
            <p:ph sz="half" idx="2"/>
          </p:nvPr>
        </p:nvSpPr>
        <p:spPr>
          <a:xfrm>
            <a:off x="517525" y="1420813"/>
            <a:ext cx="11176000" cy="4684712"/>
          </a:xfrm>
        </p:spPr>
        <p:txBody>
          <a:bodyPr anchor="t"/>
          <a:lstStyle/>
          <a:p>
            <a:pPr marL="0" indent="0">
              <a:buClrTx/>
              <a:buSzTx/>
              <a:buFontTx/>
              <a:buNone/>
            </a:pPr>
            <a:r>
              <a:rPr lang="zh-CN" altLang="en-US" sz="3600">
                <a:latin typeface="黑体" panose="02010609060101010101" charset="-122"/>
              </a:rPr>
              <a:t>略无</a:t>
            </a:r>
            <a:r>
              <a:rPr lang="zh-CN" altLang="en-US" sz="3600">
                <a:solidFill>
                  <a:srgbClr val="FF0000"/>
                </a:solidFill>
                <a:latin typeface="黑体" panose="02010609060101010101" charset="-122"/>
              </a:rPr>
              <a:t>quē（阙）</a:t>
            </a:r>
            <a:r>
              <a:rPr lang="zh-CN" altLang="en-US" sz="3600">
                <a:latin typeface="黑体" panose="02010609060101010101" charset="-122"/>
              </a:rPr>
              <a:t>处    重岩叠zhàng </a:t>
            </a:r>
            <a:r>
              <a:rPr lang="zh-CN" altLang="en-US" sz="3600">
                <a:solidFill>
                  <a:srgbClr val="FF0000"/>
                </a:solidFill>
                <a:latin typeface="黑体" panose="02010609060101010101" charset="-122"/>
              </a:rPr>
              <a:t>(嶂)</a:t>
            </a:r>
            <a:endParaRPr lang="zh-CN" altLang="en-US" sz="3600">
              <a:latin typeface="黑体" panose="02010609060101010101" charset="-122"/>
            </a:endParaRPr>
          </a:p>
          <a:p>
            <a:pPr marL="0" indent="0">
              <a:buClrTx/>
              <a:buSzTx/>
              <a:buFontTx/>
              <a:buNone/>
            </a:pPr>
            <a:r>
              <a:rPr lang="zh-CN" altLang="en-US" sz="3600">
                <a:latin typeface="黑体" panose="02010609060101010101" charset="-122"/>
              </a:rPr>
              <a:t>不见xī</a:t>
            </a:r>
            <a:r>
              <a:rPr lang="zh-CN" altLang="en-US" sz="3600">
                <a:solidFill>
                  <a:srgbClr val="FF0000"/>
                </a:solidFill>
                <a:latin typeface="黑体" panose="02010609060101010101" charset="-122"/>
              </a:rPr>
              <a:t>（曦）</a:t>
            </a:r>
            <a:r>
              <a:rPr lang="zh-CN" altLang="en-US" sz="3600">
                <a:latin typeface="黑体" panose="02010609060101010101" charset="-122"/>
              </a:rPr>
              <a:t>月    夏水xiāng</a:t>
            </a:r>
            <a:r>
              <a:rPr lang="zh-CN" altLang="en-US" sz="3600">
                <a:solidFill>
                  <a:srgbClr val="FF0000"/>
                </a:solidFill>
                <a:latin typeface="黑体" panose="02010609060101010101" charset="-122"/>
              </a:rPr>
              <a:t>（襄）</a:t>
            </a:r>
            <a:r>
              <a:rPr lang="zh-CN" altLang="en-US" sz="3600">
                <a:latin typeface="黑体" panose="02010609060101010101" charset="-122"/>
              </a:rPr>
              <a:t>陵</a:t>
            </a:r>
          </a:p>
          <a:p>
            <a:pPr marL="0" indent="0">
              <a:buClrTx/>
              <a:buSzTx/>
              <a:buFontTx/>
              <a:buNone/>
            </a:pPr>
            <a:r>
              <a:rPr lang="zh-CN" altLang="en-US" sz="3600">
                <a:latin typeface="黑体" panose="02010609060101010101" charset="-122"/>
              </a:rPr>
              <a:t>素</a:t>
            </a:r>
            <a:r>
              <a:rPr lang="zh-CN" altLang="en-US" sz="3600">
                <a:solidFill>
                  <a:srgbClr val="FF0000"/>
                </a:solidFill>
                <a:latin typeface="黑体" panose="02010609060101010101" charset="-122"/>
              </a:rPr>
              <a:t>湍（tuān）</a:t>
            </a:r>
            <a:r>
              <a:rPr lang="zh-CN" altLang="en-US" sz="3600">
                <a:latin typeface="黑体" panose="02010609060101010101" charset="-122"/>
              </a:rPr>
              <a:t>绿潭  绝yǎn</a:t>
            </a:r>
            <a:r>
              <a:rPr lang="zh-CN" altLang="en-US" sz="3600">
                <a:solidFill>
                  <a:srgbClr val="FF0000"/>
                </a:solidFill>
                <a:latin typeface="黑体" panose="02010609060101010101" charset="-122"/>
              </a:rPr>
              <a:t>（巘）</a:t>
            </a:r>
            <a:r>
              <a:rPr lang="zh-CN" altLang="en-US" sz="3600">
                <a:latin typeface="黑体" panose="02010609060101010101" charset="-122"/>
              </a:rPr>
              <a:t>   飞</a:t>
            </a:r>
            <a:r>
              <a:rPr lang="zh-CN" altLang="en-US" sz="3600">
                <a:solidFill>
                  <a:srgbClr val="FF0000"/>
                </a:solidFill>
                <a:latin typeface="黑体" panose="02010609060101010101" charset="-122"/>
              </a:rPr>
              <a:t>漱（shù）</a:t>
            </a:r>
            <a:endParaRPr lang="zh-CN" altLang="en-US" sz="3600">
              <a:latin typeface="黑体" panose="02010609060101010101" charset="-122"/>
            </a:endParaRPr>
          </a:p>
          <a:p>
            <a:pPr marL="0" indent="0">
              <a:buClrTx/>
              <a:buSzTx/>
              <a:buFontTx/>
              <a:buNone/>
            </a:pPr>
            <a:r>
              <a:rPr lang="zh-CN" altLang="en-US" sz="3600">
                <a:latin typeface="黑体" panose="02010609060101010101" charset="-122"/>
              </a:rPr>
              <a:t>沿</a:t>
            </a:r>
            <a:r>
              <a:rPr lang="zh-CN" altLang="en-US" sz="3600">
                <a:solidFill>
                  <a:srgbClr val="FF0000"/>
                </a:solidFill>
                <a:latin typeface="黑体" panose="02010609060101010101" charset="-122"/>
              </a:rPr>
              <a:t>溯（sù )</a:t>
            </a:r>
            <a:r>
              <a:rPr lang="zh-CN" altLang="en-US" sz="3600">
                <a:latin typeface="黑体" panose="02010609060101010101" charset="-122"/>
              </a:rPr>
              <a:t>阻绝  属</a:t>
            </a:r>
            <a:r>
              <a:rPr lang="zh-CN" altLang="en-US" sz="3600">
                <a:solidFill>
                  <a:srgbClr val="FF0000"/>
                </a:solidFill>
                <a:latin typeface="黑体" panose="02010609060101010101" charset="-122"/>
              </a:rPr>
              <a:t>（zhǔ）</a:t>
            </a:r>
            <a:r>
              <a:rPr lang="zh-CN" altLang="en-US" sz="3600">
                <a:latin typeface="黑体" panose="02010609060101010101" charset="-122"/>
              </a:rPr>
              <a:t>引凄异  乘奔yù</a:t>
            </a:r>
            <a:r>
              <a:rPr lang="zh-CN" altLang="en-US" sz="3600">
                <a:solidFill>
                  <a:srgbClr val="FF0000"/>
                </a:solidFill>
                <a:latin typeface="黑体" panose="02010609060101010101" charset="-122"/>
              </a:rPr>
              <a:t>（御）</a:t>
            </a:r>
            <a:r>
              <a:rPr lang="zh-CN" altLang="en-US" sz="3600">
                <a:latin typeface="黑体" panose="02010609060101010101" charset="-122"/>
              </a:rPr>
              <a:t>风</a:t>
            </a:r>
          </a:p>
          <a:p>
            <a:pPr marL="0" indent="0">
              <a:buClrTx/>
              <a:buSzTx/>
              <a:buFontTx/>
              <a:buNone/>
            </a:pPr>
            <a:r>
              <a:rPr lang="zh-CN" altLang="en-US" sz="3600">
                <a:latin typeface="黑体" panose="02010609060101010101" charset="-122"/>
              </a:rPr>
              <a:t>高猿长xiào</a:t>
            </a:r>
            <a:r>
              <a:rPr lang="zh-CN" altLang="en-US" sz="3600">
                <a:solidFill>
                  <a:srgbClr val="FF0000"/>
                </a:solidFill>
                <a:latin typeface="黑体" panose="02010609060101010101" charset="-122"/>
              </a:rPr>
              <a:t> (啸) </a:t>
            </a:r>
            <a:r>
              <a:rPr lang="zh-CN" altLang="en-US" sz="3600">
                <a:latin typeface="黑体" panose="02010609060101010101" charset="-122"/>
              </a:rPr>
              <a:t> 哀转</a:t>
            </a:r>
            <a:r>
              <a:rPr lang="zh-CN" altLang="en-US" sz="3600">
                <a:solidFill>
                  <a:srgbClr val="FF0000"/>
                </a:solidFill>
                <a:latin typeface="黑体" panose="02010609060101010101" charset="-122"/>
              </a:rPr>
              <a:t>(zhuǎn )</a:t>
            </a:r>
            <a:r>
              <a:rPr lang="zh-CN" altLang="en-US" sz="3600">
                <a:latin typeface="黑体" panose="02010609060101010101" charset="-122"/>
              </a:rPr>
              <a:t>久绝</a:t>
            </a:r>
          </a:p>
          <a:p>
            <a:pPr marL="0" indent="0">
              <a:buClrTx/>
              <a:buSzTx/>
              <a:buFontTx/>
              <a:buNone/>
            </a:pPr>
            <a:r>
              <a:rPr lang="zh-CN" altLang="en-US" sz="3600">
                <a:latin typeface="黑体" panose="02010609060101010101" charset="-122"/>
              </a:rPr>
              <a:t>泪沾裳</a:t>
            </a:r>
            <a:r>
              <a:rPr lang="zh-CN" altLang="en-US" sz="3600">
                <a:solidFill>
                  <a:srgbClr val="FF0000"/>
                </a:solidFill>
                <a:latin typeface="黑体" panose="02010609060101010101" charset="-122"/>
              </a:rPr>
              <a:t>（cháng） </a:t>
            </a:r>
          </a:p>
        </p:txBody>
      </p:sp>
      <p:sp>
        <p:nvSpPr>
          <p:cNvPr id="3174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174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174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17525" y="964565"/>
            <a:ext cx="11177270"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[记音形]</a:t>
            </a:r>
          </a:p>
        </p:txBody>
      </p:sp>
      <p:grpSp>
        <p:nvGrpSpPr>
          <p:cNvPr id="31751" name="组合 2"/>
          <p:cNvGrpSpPr/>
          <p:nvPr/>
        </p:nvGrpSpPr>
        <p:grpSpPr>
          <a:xfrm>
            <a:off x="-9525" y="46038"/>
            <a:ext cx="12212638" cy="6765925"/>
            <a:chOff x="-16" y="73"/>
            <a:chExt cx="19234" cy="10654"/>
          </a:xfrm>
        </p:grpSpPr>
        <p:grpSp>
          <p:nvGrpSpPr>
            <p:cNvPr id="31752" name="组合 1"/>
            <p:cNvGrpSpPr/>
            <p:nvPr/>
          </p:nvGrpSpPr>
          <p:grpSpPr>
            <a:xfrm>
              <a:off x="-16" y="73"/>
              <a:ext cx="19234" cy="735"/>
              <a:chOff x="245" y="1455"/>
              <a:chExt cx="14464" cy="735"/>
            </a:xfrm>
          </p:grpSpPr>
          <p:pic>
            <p:nvPicPr>
              <p:cNvPr id="3175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175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1755" name="组合 7"/>
            <p:cNvGrpSpPr/>
            <p:nvPr/>
          </p:nvGrpSpPr>
          <p:grpSpPr>
            <a:xfrm>
              <a:off x="-16" y="9993"/>
              <a:ext cx="19233" cy="735"/>
              <a:chOff x="245" y="1455"/>
              <a:chExt cx="14464" cy="735"/>
            </a:xfrm>
          </p:grpSpPr>
          <p:pic>
            <p:nvPicPr>
              <p:cNvPr id="3175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175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3490" name="内容占位符 84"/>
          <p:cNvSpPr>
            <a:spLocks noGrp="1"/>
          </p:cNvSpPr>
          <p:nvPr>
            <p:ph sz="half" idx="2"/>
          </p:nvPr>
        </p:nvSpPr>
        <p:spPr>
          <a:xfrm>
            <a:off x="563244" y="1421130"/>
            <a:ext cx="11222991" cy="46843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1.重点词语解释</a:t>
            </a:r>
          </a:p>
          <a:p>
            <a:pPr marL="0" indent="0" fontAlgn="base">
              <a:buClrTx/>
              <a:buSzTx/>
              <a:buFontTx/>
              <a:buNone/>
            </a:pPr>
            <a:r>
              <a:rPr lang="zh-CN" altLang="en-US" sz="2200" strike="noStrike" noProof="1">
                <a:latin typeface="黑体" panose="02010609060101010101" charset="-122"/>
              </a:rPr>
              <a:t>（1）[自三峡]自，于。这里是“在”的意思。</a:t>
            </a:r>
          </a:p>
          <a:p>
            <a:pPr marL="0" indent="0" fontAlgn="base">
              <a:buClrTx/>
              <a:buSzTx/>
              <a:buFontTx/>
              <a:buNone/>
            </a:pPr>
            <a:r>
              <a:rPr lang="zh-CN" altLang="en-US" sz="2200" strike="noStrike" noProof="1">
                <a:latin typeface="黑体" panose="02010609060101010101" charset="-122"/>
              </a:rPr>
              <a:t>（2）[略无阙处]略无，完全没有。阙，通“缺”，空隙、缺口。 </a:t>
            </a:r>
          </a:p>
          <a:p>
            <a:pPr marL="0" indent="0" fontAlgn="base">
              <a:buClrTx/>
              <a:buSzTx/>
              <a:buFontTx/>
              <a:buNone/>
            </a:pPr>
            <a:r>
              <a:rPr lang="zh-CN" altLang="en-US" sz="2200" strike="noStrike" noProof="1">
                <a:latin typeface="黑体" panose="02010609060101010101" charset="-122"/>
              </a:rPr>
              <a:t>（3）[重岩叠嶂]重重的山岩，层层的峭壁。</a:t>
            </a:r>
          </a:p>
          <a:p>
            <a:pPr marL="0" indent="0" fontAlgn="base">
              <a:buClrTx/>
              <a:buSzTx/>
              <a:buFontTx/>
              <a:buNone/>
            </a:pPr>
            <a:r>
              <a:rPr lang="zh-CN" altLang="en-US" sz="2200" strike="noStrike" noProof="1">
                <a:latin typeface="黑体" panose="02010609060101010101" charset="-122"/>
              </a:rPr>
              <a:t>（4）[自非亭午夜分] 自非，如果不是。亭午，正午。亭，正。夜分，半夜。</a:t>
            </a:r>
          </a:p>
          <a:p>
            <a:pPr marL="0" indent="0" fontAlgn="base">
              <a:buClrTx/>
              <a:buSzTx/>
              <a:buFontTx/>
              <a:buNone/>
            </a:pPr>
            <a:r>
              <a:rPr lang="zh-CN" altLang="en-US" sz="2200" strike="noStrike" noProof="1">
                <a:latin typeface="黑体" panose="02010609060101010101" charset="-122"/>
              </a:rPr>
              <a:t>（5）[不见曦月]曦月，日月。曦，日光，这里指太阳。</a:t>
            </a:r>
          </a:p>
          <a:p>
            <a:pPr marL="0" indent="0" fontAlgn="base">
              <a:buClrTx/>
              <a:buSzTx/>
              <a:buFontTx/>
              <a:buNone/>
            </a:pPr>
            <a:r>
              <a:rPr lang="zh-CN" altLang="en-US" sz="2200" strike="noStrike" noProof="1">
                <a:latin typeface="黑体" panose="02010609060101010101" charset="-122"/>
              </a:rPr>
              <a:t>（6）[或王命]或：有时</a:t>
            </a:r>
          </a:p>
          <a:p>
            <a:pPr marL="0" indent="0" fontAlgn="base">
              <a:buClrTx/>
              <a:buSzTx/>
              <a:buFontTx/>
              <a:buNone/>
            </a:pPr>
            <a:r>
              <a:rPr lang="zh-CN" altLang="en-US" sz="2200" strike="noStrike" noProof="1">
                <a:latin typeface="黑体" panose="02010609060101010101" charset="-122"/>
              </a:rPr>
              <a:t>（7）[至于夏水襄陵] 至于：到了。襄陵，指水漫上山陵。襄，升到高处。陵，山陵。</a:t>
            </a:r>
          </a:p>
          <a:p>
            <a:pPr marL="0" indent="0" fontAlgn="base">
              <a:buClrTx/>
              <a:buSzTx/>
              <a:buFontTx/>
              <a:buNone/>
            </a:pPr>
            <a:r>
              <a:rPr lang="zh-CN" altLang="en-US" sz="2200" strike="noStrike" noProof="1">
                <a:latin typeface="黑体" panose="02010609060101010101" charset="-122"/>
              </a:rPr>
              <a:t>（8）[沿溯阴绝] 上行下行的航道都被阻断，不能通航。 沿，顺流而下。溯，逆流而上。</a:t>
            </a:r>
          </a:p>
          <a:p>
            <a:pPr marL="0" indent="0" fontAlgn="base">
              <a:buClrTx/>
              <a:buSzTx/>
              <a:buFontTx/>
              <a:buNone/>
            </a:pPr>
            <a:r>
              <a:rPr lang="zh-CN" altLang="en-US" sz="2200" strike="noStrike" noProof="1">
                <a:latin typeface="黑体" panose="02010609060101010101" charset="-122"/>
              </a:rPr>
              <a:t>（9）[乘奔御风] 奔，这里指飞奔的马。</a:t>
            </a:r>
          </a:p>
          <a:p>
            <a:pPr marL="0" indent="0" fontAlgn="base">
              <a:buClrTx/>
              <a:buSzTx/>
              <a:buFontTx/>
              <a:buNone/>
            </a:pPr>
            <a:r>
              <a:rPr lang="zh-CN" altLang="en-US" sz="2200" strike="noStrike" noProof="1">
                <a:latin typeface="黑体" panose="02010609060101010101" charset="-122"/>
              </a:rPr>
              <a:t>（10）[不以疾也]不以疾，没有这么快。</a:t>
            </a:r>
          </a:p>
        </p:txBody>
      </p:sp>
      <p:sp>
        <p:nvSpPr>
          <p:cNvPr id="3379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379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379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62610" y="964565"/>
            <a:ext cx="11223625"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[释词义]</a:t>
            </a:r>
          </a:p>
        </p:txBody>
      </p:sp>
      <p:grpSp>
        <p:nvGrpSpPr>
          <p:cNvPr id="33799" name="组合 2"/>
          <p:cNvGrpSpPr/>
          <p:nvPr/>
        </p:nvGrpSpPr>
        <p:grpSpPr>
          <a:xfrm>
            <a:off x="-9525" y="46038"/>
            <a:ext cx="12212638" cy="6765925"/>
            <a:chOff x="-16" y="73"/>
            <a:chExt cx="19234" cy="10654"/>
          </a:xfrm>
        </p:grpSpPr>
        <p:grpSp>
          <p:nvGrpSpPr>
            <p:cNvPr id="33800" name="组合 1"/>
            <p:cNvGrpSpPr/>
            <p:nvPr/>
          </p:nvGrpSpPr>
          <p:grpSpPr>
            <a:xfrm>
              <a:off x="-16" y="73"/>
              <a:ext cx="19234" cy="735"/>
              <a:chOff x="245" y="1455"/>
              <a:chExt cx="14464" cy="735"/>
            </a:xfrm>
          </p:grpSpPr>
          <p:pic>
            <p:nvPicPr>
              <p:cNvPr id="3380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380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3803" name="组合 7"/>
            <p:cNvGrpSpPr/>
            <p:nvPr/>
          </p:nvGrpSpPr>
          <p:grpSpPr>
            <a:xfrm>
              <a:off x="-16" y="9993"/>
              <a:ext cx="19233" cy="735"/>
              <a:chOff x="245" y="1455"/>
              <a:chExt cx="14464" cy="735"/>
            </a:xfrm>
          </p:grpSpPr>
          <p:pic>
            <p:nvPicPr>
              <p:cNvPr id="3380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380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35842" name="内容占位符 84"/>
          <p:cNvSpPr>
            <a:spLocks noGrp="1"/>
          </p:cNvSpPr>
          <p:nvPr>
            <p:ph sz="half" idx="2"/>
          </p:nvPr>
        </p:nvSpPr>
        <p:spPr>
          <a:xfrm>
            <a:off x="563563" y="1420813"/>
            <a:ext cx="11222037" cy="4684712"/>
          </a:xfrm>
        </p:spPr>
        <p:txBody>
          <a:bodyPr anchor="t"/>
          <a:lstStyle/>
          <a:p>
            <a:pPr marL="0" indent="0">
              <a:buClrTx/>
              <a:buSzTx/>
              <a:buFontTx/>
              <a:buNone/>
            </a:pPr>
            <a:r>
              <a:rPr lang="zh-CN" altLang="en-US" sz="2300">
                <a:latin typeface="黑体" panose="02010609060101010101" charset="-122"/>
              </a:rPr>
              <a:t>（11）[素湍] 激起白色浪花的急流。（12）[回清] 回旋的清波。</a:t>
            </a:r>
          </a:p>
          <a:p>
            <a:pPr marL="0" indent="0">
              <a:buClrTx/>
              <a:buSzTx/>
              <a:buFontTx/>
              <a:buNone/>
            </a:pPr>
            <a:r>
              <a:rPr lang="zh-CN" altLang="en-US" sz="2300">
                <a:latin typeface="黑体" panose="02010609060101010101" charset="-122"/>
              </a:rPr>
              <a:t>（13）[绝巘]极高的山峰。（14）[飞漱]飞速的往下冲荡。</a:t>
            </a:r>
          </a:p>
          <a:p>
            <a:pPr marL="0" indent="0">
              <a:buClrTx/>
              <a:buSzTx/>
              <a:buFontTx/>
              <a:buNone/>
            </a:pPr>
            <a:r>
              <a:rPr lang="zh-CN" altLang="en-US" sz="2300">
                <a:latin typeface="黑体" panose="02010609060101010101" charset="-122"/>
              </a:rPr>
              <a:t>（15）[清荣峻茂]水清树荣，山高盛。荣，茂盛。</a:t>
            </a:r>
          </a:p>
          <a:p>
            <a:pPr marL="0" indent="0">
              <a:buClrTx/>
              <a:buSzTx/>
              <a:buFontTx/>
              <a:buNone/>
            </a:pPr>
            <a:r>
              <a:rPr lang="zh-CN" altLang="en-US" sz="2300">
                <a:latin typeface="黑体" panose="02010609060101010101" charset="-122"/>
              </a:rPr>
              <a:t>（16）[良多趣味]良，甚、很。  （17）[晴初]天刚放晴。</a:t>
            </a:r>
          </a:p>
          <a:p>
            <a:pPr marL="0" indent="0">
              <a:buClrTx/>
              <a:buSzTx/>
              <a:buFontTx/>
              <a:buNone/>
            </a:pPr>
            <a:r>
              <a:rPr lang="zh-CN" altLang="en-US" sz="2300">
                <a:latin typeface="黑体" panose="02010609060101010101" charset="-122"/>
              </a:rPr>
              <a:t>（18）[霜旦]下霜的早晨。（19）[林寒涧肃]肃，肃杀、凄寒。</a:t>
            </a:r>
          </a:p>
          <a:p>
            <a:pPr marL="0" indent="0">
              <a:buClrTx/>
              <a:buSzTx/>
              <a:buFontTx/>
              <a:buNone/>
            </a:pPr>
            <a:r>
              <a:rPr lang="zh-CN" altLang="en-US" sz="2300">
                <a:latin typeface="黑体" panose="02010609060101010101" charset="-122"/>
              </a:rPr>
              <a:t>（20）[属引]接连不断。属，连接。引，延长。</a:t>
            </a:r>
          </a:p>
          <a:p>
            <a:pPr marL="0" indent="0">
              <a:buClrTx/>
              <a:buSzTx/>
              <a:buFontTx/>
              <a:buNone/>
            </a:pPr>
            <a:r>
              <a:rPr lang="zh-CN" altLang="en-US" sz="2300">
                <a:latin typeface="黑体" panose="02010609060101010101" charset="-122"/>
              </a:rPr>
              <a:t>（21）[凄异]凄惨悲凉。（22）[空谷传响] 响，回声。</a:t>
            </a:r>
          </a:p>
          <a:p>
            <a:pPr marL="0" indent="0">
              <a:buClrTx/>
              <a:buSzTx/>
              <a:buFontTx/>
              <a:buNone/>
            </a:pPr>
            <a:r>
              <a:rPr lang="zh-CN" altLang="en-US" sz="2300">
                <a:latin typeface="黑体" panose="02010609060101010101" charset="-122"/>
              </a:rPr>
              <a:t>（23）[哀转久绝]哀转，声音悲凉婉转。绝，消失。 </a:t>
            </a:r>
          </a:p>
          <a:p>
            <a:pPr marL="0" indent="0">
              <a:buClrTx/>
              <a:buSzTx/>
              <a:buFontTx/>
              <a:buNone/>
            </a:pPr>
            <a:r>
              <a:rPr lang="zh-CN" altLang="en-US" sz="2300">
                <a:latin typeface="黑体" panose="02010609060101010101" charset="-122"/>
              </a:rPr>
              <a:t>（24）[三声]几声。这里不是确数。 （25）[泪沾裳]沾，打湿。</a:t>
            </a:r>
          </a:p>
        </p:txBody>
      </p:sp>
      <p:sp>
        <p:nvSpPr>
          <p:cNvPr id="3584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584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584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62610" y="964565"/>
            <a:ext cx="11223625"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[释词义]</a:t>
            </a:r>
          </a:p>
        </p:txBody>
      </p:sp>
      <p:grpSp>
        <p:nvGrpSpPr>
          <p:cNvPr id="35847" name="组合 2"/>
          <p:cNvGrpSpPr/>
          <p:nvPr/>
        </p:nvGrpSpPr>
        <p:grpSpPr>
          <a:xfrm>
            <a:off x="-9525" y="46038"/>
            <a:ext cx="12212638" cy="6765925"/>
            <a:chOff x="-16" y="73"/>
            <a:chExt cx="19234" cy="10654"/>
          </a:xfrm>
        </p:grpSpPr>
        <p:grpSp>
          <p:nvGrpSpPr>
            <p:cNvPr id="35848" name="组合 1"/>
            <p:cNvGrpSpPr/>
            <p:nvPr/>
          </p:nvGrpSpPr>
          <p:grpSpPr>
            <a:xfrm>
              <a:off x="-16" y="73"/>
              <a:ext cx="19234" cy="735"/>
              <a:chOff x="245" y="1455"/>
              <a:chExt cx="14464" cy="735"/>
            </a:xfrm>
          </p:grpSpPr>
          <p:pic>
            <p:nvPicPr>
              <p:cNvPr id="3584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585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5851" name="组合 7"/>
            <p:cNvGrpSpPr/>
            <p:nvPr/>
          </p:nvGrpSpPr>
          <p:grpSpPr>
            <a:xfrm>
              <a:off x="-16" y="9993"/>
              <a:ext cx="19233" cy="735"/>
              <a:chOff x="245" y="1455"/>
              <a:chExt cx="14464" cy="735"/>
            </a:xfrm>
          </p:grpSpPr>
          <p:pic>
            <p:nvPicPr>
              <p:cNvPr id="3585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585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3490" name="内容占位符 84"/>
          <p:cNvSpPr>
            <a:spLocks noGrp="1"/>
          </p:cNvSpPr>
          <p:nvPr>
            <p:ph sz="half" idx="2"/>
          </p:nvPr>
        </p:nvSpPr>
        <p:spPr>
          <a:xfrm>
            <a:off x="563244" y="1421130"/>
            <a:ext cx="11222991" cy="4684395"/>
          </a:xfrm>
        </p:spPr>
        <p:txBody>
          <a:bodyPr anchor="t"/>
          <a:lstStyle/>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黑体" panose="02010609060101010101" charset="-122"/>
              </a:rPr>
              <a:t>2.古今异义：</a:t>
            </a:r>
          </a:p>
          <a:p>
            <a:pPr marL="0" indent="0" fontAlgn="base">
              <a:buClrTx/>
              <a:buSzTx/>
              <a:buFontTx/>
              <a:buNone/>
            </a:pPr>
            <a:r>
              <a:rPr lang="zh-CN" altLang="en-US" sz="2600" strike="noStrike" noProof="1">
                <a:latin typeface="黑体" panose="02010609060101010101" charset="-122"/>
              </a:rPr>
              <a:t>（1）或王命急宣（古：有时  ） （今：或许，也许  ）</a:t>
            </a:r>
          </a:p>
          <a:p>
            <a:pPr marL="0" indent="0" fontAlgn="base">
              <a:buClrTx/>
              <a:buSzTx/>
              <a:buFontTx/>
              <a:buNone/>
            </a:pPr>
            <a:r>
              <a:rPr lang="zh-CN" altLang="en-US" sz="2600" strike="noStrike" noProof="1">
                <a:latin typeface="黑体" panose="02010609060101010101" charset="-122"/>
              </a:rPr>
              <a:t>（2）虽乘奔御风（古：即使  ） （今：虽然  ）</a:t>
            </a:r>
          </a:p>
          <a:p>
            <a:pPr marL="0" indent="0" fontAlgn="base">
              <a:buClrTx/>
              <a:buSzTx/>
              <a:buFontTx/>
              <a:buNone/>
            </a:pPr>
            <a:r>
              <a:rPr lang="zh-CN" altLang="en-US" sz="2600" strike="noStrike" noProof="1">
                <a:latin typeface="黑体" panose="02010609060101010101" charset="-122"/>
              </a:rPr>
              <a:t>（3）略无阙处（古：完全、全部  ） （今：省略  ） </a:t>
            </a:r>
          </a:p>
          <a:p>
            <a:pPr marL="0" indent="0" fontAlgn="base">
              <a:buClrTx/>
              <a:buSzTx/>
              <a:buFontTx/>
              <a:buNone/>
            </a:pPr>
            <a:r>
              <a:rPr lang="zh-CN" altLang="en-US" sz="2600" strike="noStrike" noProof="1">
                <a:latin typeface="黑体" panose="02010609060101010101" charset="-122"/>
              </a:rPr>
              <a:t>（4）至于夏水襄陵   </a:t>
            </a:r>
          </a:p>
          <a:p>
            <a:pPr marL="0" indent="0" fontAlgn="base">
              <a:buClrTx/>
              <a:buSzTx/>
              <a:buFontTx/>
              <a:buNone/>
            </a:pPr>
            <a:r>
              <a:rPr lang="zh-CN" altLang="en-US" sz="2600" strike="noStrike" noProof="1">
                <a:latin typeface="黑体" panose="02010609060101010101" charset="-122"/>
              </a:rPr>
              <a:t>至于（古：到了  ） （今：表示另提一事。  ）</a:t>
            </a:r>
          </a:p>
          <a:p>
            <a:pPr marL="0" indent="0" fontAlgn="base">
              <a:buClrTx/>
              <a:buSzTx/>
              <a:buFontTx/>
              <a:buNone/>
            </a:pPr>
            <a:r>
              <a:rPr lang="zh-CN" altLang="en-US" sz="2600" strike="noStrike" noProof="1">
                <a:latin typeface="黑体" panose="02010609060101010101" charset="-122"/>
              </a:rPr>
              <a:t>襄（古：漫上）（今：帮助）</a:t>
            </a:r>
          </a:p>
          <a:p>
            <a:pPr marL="0" indent="0" fontAlgn="base">
              <a:buClrTx/>
              <a:buSzTx/>
              <a:buFontTx/>
              <a:buNone/>
            </a:pPr>
            <a:r>
              <a:rPr lang="zh-CN" altLang="en-US" sz="2600" strike="noStrike" noProof="1">
                <a:latin typeface="黑体" panose="02010609060101010101" charset="-122"/>
              </a:rPr>
              <a:t>（5）良多趣味（古：甚、很） （今：良好  ）</a:t>
            </a:r>
          </a:p>
        </p:txBody>
      </p:sp>
      <p:sp>
        <p:nvSpPr>
          <p:cNvPr id="3789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789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789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62610" y="963930"/>
            <a:ext cx="11223625"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[释词义]</a:t>
            </a:r>
          </a:p>
        </p:txBody>
      </p:sp>
      <p:grpSp>
        <p:nvGrpSpPr>
          <p:cNvPr id="37895" name="组合 2"/>
          <p:cNvGrpSpPr/>
          <p:nvPr/>
        </p:nvGrpSpPr>
        <p:grpSpPr>
          <a:xfrm>
            <a:off x="-9525" y="46038"/>
            <a:ext cx="12212638" cy="6765925"/>
            <a:chOff x="-16" y="73"/>
            <a:chExt cx="19234" cy="10654"/>
          </a:xfrm>
        </p:grpSpPr>
        <p:grpSp>
          <p:nvGrpSpPr>
            <p:cNvPr id="37896" name="组合 1"/>
            <p:cNvGrpSpPr/>
            <p:nvPr/>
          </p:nvGrpSpPr>
          <p:grpSpPr>
            <a:xfrm>
              <a:off x="-16" y="73"/>
              <a:ext cx="19234" cy="735"/>
              <a:chOff x="245" y="1455"/>
              <a:chExt cx="14464" cy="735"/>
            </a:xfrm>
          </p:grpSpPr>
          <p:pic>
            <p:nvPicPr>
              <p:cNvPr id="3789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789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7899" name="组合 7"/>
            <p:cNvGrpSpPr/>
            <p:nvPr/>
          </p:nvGrpSpPr>
          <p:grpSpPr>
            <a:xfrm>
              <a:off x="-16" y="9993"/>
              <a:ext cx="19233" cy="735"/>
              <a:chOff x="245" y="1455"/>
              <a:chExt cx="14464" cy="735"/>
            </a:xfrm>
          </p:grpSpPr>
          <p:pic>
            <p:nvPicPr>
              <p:cNvPr id="3790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790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3490" name="内容占位符 84"/>
          <p:cNvSpPr>
            <a:spLocks noGrp="1"/>
          </p:cNvSpPr>
          <p:nvPr>
            <p:ph sz="half" idx="2"/>
          </p:nvPr>
        </p:nvSpPr>
        <p:spPr>
          <a:xfrm>
            <a:off x="563245" y="1314450"/>
            <a:ext cx="5203825" cy="479107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3.一词多义：</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（1）自</a:t>
            </a:r>
          </a:p>
          <a:p>
            <a:pPr marL="0" indent="0" fontAlgn="base">
              <a:buClrTx/>
              <a:buSzTx/>
              <a:buFontTx/>
              <a:buNone/>
            </a:pPr>
            <a:r>
              <a:rPr lang="zh-CN" altLang="en-US" sz="2200" strike="noStrike" noProof="1">
                <a:latin typeface="黑体" panose="02010609060101010101" charset="-122"/>
              </a:rPr>
              <a:t>自三峡七百里中  在</a:t>
            </a:r>
          </a:p>
          <a:p>
            <a:pPr marL="0" indent="0" fontAlgn="base">
              <a:buClrTx/>
              <a:buSzTx/>
              <a:buFontTx/>
              <a:buNone/>
            </a:pPr>
            <a:r>
              <a:rPr lang="zh-CN" altLang="en-US" sz="2200" strike="noStrike" noProof="1">
                <a:latin typeface="黑体" panose="02010609060101010101" charset="-122"/>
              </a:rPr>
              <a:t>自非亭午夜分    如果</a:t>
            </a:r>
          </a:p>
          <a:p>
            <a:pPr marL="0" indent="0" fontAlgn="base">
              <a:buClrTx/>
              <a:buSzTx/>
              <a:buFontTx/>
              <a:buNone/>
            </a:pPr>
            <a:r>
              <a:rPr lang="zh-CN" altLang="en-US" sz="2200" strike="noStrike" noProof="1">
                <a:latin typeface="黑体" panose="02010609060101010101" charset="-122"/>
              </a:rPr>
              <a:t>自以为大有所益  自己</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（2）绝</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rPr>
              <a:t>沿溯阻绝  隔断</a:t>
            </a:r>
          </a:p>
          <a:p>
            <a:pPr marL="0" indent="0" fontAlgn="base">
              <a:buClrTx/>
              <a:buSzTx/>
              <a:buFontTx/>
              <a:buNone/>
            </a:pPr>
            <a:r>
              <a:rPr lang="zh-CN" altLang="en-US" sz="2200" strike="noStrike" noProof="1">
                <a:latin typeface="黑体" panose="02010609060101010101" charset="-122"/>
              </a:rPr>
              <a:t>绝多生怪柏  极</a:t>
            </a:r>
          </a:p>
          <a:p>
            <a:pPr marL="0" indent="0" fontAlgn="base">
              <a:buClrTx/>
              <a:buSzTx/>
              <a:buFontTx/>
              <a:buNone/>
            </a:pPr>
            <a:r>
              <a:rPr lang="zh-CN" altLang="en-US" sz="2200" strike="noStrike" noProof="1">
                <a:latin typeface="黑体" panose="02010609060101010101" charset="-122"/>
                <a:sym typeface="+mn-ea"/>
              </a:rPr>
              <a:t>哀转久绝    停止，消失</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（3）素</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rPr>
              <a:t>则素湍绿潭  白色</a:t>
            </a:r>
          </a:p>
          <a:p>
            <a:pPr marL="0" indent="0" fontAlgn="base">
              <a:buClrTx/>
              <a:buSzTx/>
              <a:buFontTx/>
              <a:buNone/>
            </a:pPr>
            <a:r>
              <a:rPr lang="zh-CN" altLang="en-US" sz="2200" strike="noStrike" noProof="1">
                <a:latin typeface="黑体" panose="02010609060101010101" charset="-122"/>
              </a:rPr>
              <a:t>可以调素琴  不加装饰</a:t>
            </a:r>
          </a:p>
        </p:txBody>
      </p:sp>
      <p:sp>
        <p:nvSpPr>
          <p:cNvPr id="3993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994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994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62610" y="963930"/>
            <a:ext cx="11223625"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[释词义]</a:t>
            </a:r>
          </a:p>
        </p:txBody>
      </p:sp>
      <p:grpSp>
        <p:nvGrpSpPr>
          <p:cNvPr id="39943" name="组合 2"/>
          <p:cNvGrpSpPr/>
          <p:nvPr/>
        </p:nvGrpSpPr>
        <p:grpSpPr>
          <a:xfrm>
            <a:off x="-9525" y="46038"/>
            <a:ext cx="12212638" cy="6765925"/>
            <a:chOff x="-16" y="73"/>
            <a:chExt cx="19234" cy="10654"/>
          </a:xfrm>
        </p:grpSpPr>
        <p:grpSp>
          <p:nvGrpSpPr>
            <p:cNvPr id="39944" name="组合 1"/>
            <p:cNvGrpSpPr/>
            <p:nvPr/>
          </p:nvGrpSpPr>
          <p:grpSpPr>
            <a:xfrm>
              <a:off x="-16" y="73"/>
              <a:ext cx="19234" cy="735"/>
              <a:chOff x="245" y="1455"/>
              <a:chExt cx="14464" cy="735"/>
            </a:xfrm>
          </p:grpSpPr>
          <p:pic>
            <p:nvPicPr>
              <p:cNvPr id="3994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994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39947" name="组合 7"/>
            <p:cNvGrpSpPr/>
            <p:nvPr/>
          </p:nvGrpSpPr>
          <p:grpSpPr>
            <a:xfrm>
              <a:off x="-16" y="9993"/>
              <a:ext cx="19233" cy="735"/>
              <a:chOff x="245" y="1455"/>
              <a:chExt cx="14464" cy="735"/>
            </a:xfrm>
          </p:grpSpPr>
          <p:pic>
            <p:nvPicPr>
              <p:cNvPr id="3994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3994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39950" name="图片 3"/>
          <p:cNvPicPr>
            <a:picLocks noChangeAspect="1"/>
          </p:cNvPicPr>
          <p:nvPr/>
        </p:nvPicPr>
        <p:blipFill>
          <a:blip r:embed="rId4" cstate="print"/>
          <a:stretch>
            <a:fillRect/>
          </a:stretch>
        </p:blipFill>
        <p:spPr>
          <a:xfrm>
            <a:off x="6110288" y="2003425"/>
            <a:ext cx="4762500" cy="3067050"/>
          </a:xfrm>
          <a:prstGeom prst="rect">
            <a:avLst/>
          </a:prstGeom>
          <a:noFill/>
          <a:ln w="9525">
            <a:noFill/>
          </a:ln>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3490" name="内容占位符 84"/>
          <p:cNvSpPr>
            <a:spLocks noGrp="1"/>
          </p:cNvSpPr>
          <p:nvPr>
            <p:ph sz="half" idx="2"/>
          </p:nvPr>
        </p:nvSpPr>
        <p:spPr>
          <a:xfrm>
            <a:off x="563244" y="1421130"/>
            <a:ext cx="11222991" cy="46843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（3）素</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atin typeface="黑体" panose="02010609060101010101" charset="-122"/>
              </a:rPr>
              <a:t>哀转久绝    停止，消失</a:t>
            </a:r>
          </a:p>
          <a:p>
            <a:pPr marL="0" indent="0" fontAlgn="base">
              <a:buClrTx/>
              <a:buSzTx/>
              <a:buFontTx/>
              <a:buNone/>
            </a:pPr>
            <a:r>
              <a:rPr lang="zh-CN" altLang="en-US" sz="2200" strike="noStrike" noProof="1">
                <a:latin typeface="黑体" panose="02010609060101010101" charset="-122"/>
              </a:rPr>
              <a:t>则素湍绿潭  白色</a:t>
            </a:r>
          </a:p>
          <a:p>
            <a:pPr marL="0" indent="0" fontAlgn="base">
              <a:buClrTx/>
              <a:buSzTx/>
              <a:buFontTx/>
              <a:buNone/>
            </a:pPr>
            <a:r>
              <a:rPr lang="zh-CN" altLang="en-US" sz="2200" strike="noStrike" noProof="1">
                <a:latin typeface="黑体" panose="02010609060101010101" charset="-122"/>
              </a:rPr>
              <a:t>可以调素琴  不加装饰</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4.词类活用：</a:t>
            </a:r>
          </a:p>
          <a:p>
            <a:pPr marL="0" indent="0" fontAlgn="base">
              <a:buClrTx/>
              <a:buSzTx/>
              <a:buFontTx/>
              <a:buNone/>
            </a:pPr>
            <a:r>
              <a:rPr lang="zh-CN" altLang="en-US" sz="2200" strike="noStrike" noProof="1">
                <a:latin typeface="黑体" panose="02010609060101010101" charset="-122"/>
              </a:rPr>
              <a:t>（1）虽乘奔御风，不以疾也（动词用作名词，指飞奔的马。）</a:t>
            </a:r>
          </a:p>
          <a:p>
            <a:pPr marL="0" indent="0" fontAlgn="base">
              <a:buClrTx/>
              <a:buSzTx/>
              <a:buFontTx/>
              <a:buNone/>
            </a:pPr>
            <a:r>
              <a:rPr lang="zh-CN" altLang="en-US" sz="2200" strike="noStrike" noProof="1">
                <a:latin typeface="黑体" panose="02010609060101010101" charset="-122"/>
              </a:rPr>
              <a:t>（2）回清倒影    （ 清：形容词作名词，清波。）</a:t>
            </a:r>
          </a:p>
          <a:p>
            <a:pPr marL="0" indent="0" fontAlgn="base">
              <a:buClrTx/>
              <a:buSzTx/>
              <a:buFontTx/>
              <a:buNone/>
            </a:pPr>
            <a:r>
              <a:rPr lang="zh-CN" altLang="en-US" sz="2200" strike="noStrike" noProof="1">
                <a:latin typeface="黑体" panose="02010609060101010101" charset="-122"/>
              </a:rPr>
              <a:t>（3）每至晴初霜旦（  名词用作动词，结霜  ）</a:t>
            </a:r>
          </a:p>
          <a:p>
            <a:pPr marL="0" indent="0" fontAlgn="base">
              <a:buClrTx/>
              <a:buSzTx/>
              <a:buFontTx/>
              <a:buNone/>
            </a:pPr>
            <a:r>
              <a:rPr lang="zh-CN" altLang="en-US" sz="2200" strike="noStrike" noProof="1">
                <a:latin typeface="黑体" panose="02010609060101010101" charset="-122"/>
              </a:rPr>
              <a:t>（4）素湍绿潭  （形容词用作名词，急流  ）</a:t>
            </a:r>
          </a:p>
          <a:p>
            <a:pPr marL="0" indent="0" fontAlgn="base">
              <a:buClrTx/>
              <a:buSzTx/>
              <a:buFontTx/>
              <a:buNone/>
            </a:pPr>
            <a:r>
              <a:rPr lang="zh-CN" altLang="en-US" sz="2200" strike="noStrike" noProof="1">
                <a:latin typeface="黑体" panose="02010609060101010101" charset="-122"/>
              </a:rPr>
              <a:t>（5）空谷传响  （动词用作名词，回声）</a:t>
            </a:r>
          </a:p>
          <a:p>
            <a:pPr marL="0" indent="0" fontAlgn="base">
              <a:buClrTx/>
              <a:buSzTx/>
              <a:buFontTx/>
              <a:buNone/>
            </a:pPr>
            <a:r>
              <a:rPr lang="zh-CN" altLang="en-US" sz="2200" strike="noStrike" noProof="1">
                <a:latin typeface="黑体" panose="02010609060101010101" charset="-122"/>
              </a:rPr>
              <a:t>（6）清荣峻茂  （清、荣、峻、茂四个词均为形容词用作名词，指“水清、木荣、山峻、草茂”）</a:t>
            </a:r>
          </a:p>
        </p:txBody>
      </p:sp>
      <p:sp>
        <p:nvSpPr>
          <p:cNvPr id="4198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198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198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562610" y="963930"/>
            <a:ext cx="11223625"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[释词义]</a:t>
            </a:r>
          </a:p>
        </p:txBody>
      </p:sp>
      <p:grpSp>
        <p:nvGrpSpPr>
          <p:cNvPr id="41991" name="组合 2"/>
          <p:cNvGrpSpPr/>
          <p:nvPr/>
        </p:nvGrpSpPr>
        <p:grpSpPr>
          <a:xfrm>
            <a:off x="-9525" y="46038"/>
            <a:ext cx="12212638" cy="6765925"/>
            <a:chOff x="-16" y="73"/>
            <a:chExt cx="19234" cy="10654"/>
          </a:xfrm>
        </p:grpSpPr>
        <p:grpSp>
          <p:nvGrpSpPr>
            <p:cNvPr id="41992" name="组合 1"/>
            <p:cNvGrpSpPr/>
            <p:nvPr/>
          </p:nvGrpSpPr>
          <p:grpSpPr>
            <a:xfrm>
              <a:off x="-16" y="73"/>
              <a:ext cx="19234" cy="735"/>
              <a:chOff x="245" y="1455"/>
              <a:chExt cx="14464" cy="735"/>
            </a:xfrm>
          </p:grpSpPr>
          <p:pic>
            <p:nvPicPr>
              <p:cNvPr id="4199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199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1995" name="组合 7"/>
            <p:cNvGrpSpPr/>
            <p:nvPr/>
          </p:nvGrpSpPr>
          <p:grpSpPr>
            <a:xfrm>
              <a:off x="-16" y="9993"/>
              <a:ext cx="19233" cy="735"/>
              <a:chOff x="245" y="1455"/>
              <a:chExt cx="14464" cy="735"/>
            </a:xfrm>
          </p:grpSpPr>
          <p:pic>
            <p:nvPicPr>
              <p:cNvPr id="4199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199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9154" name="内容占位符 84"/>
          <p:cNvSpPr>
            <a:spLocks noGrp="1"/>
          </p:cNvSpPr>
          <p:nvPr>
            <p:ph sz="half" idx="2"/>
          </p:nvPr>
        </p:nvSpPr>
        <p:spPr>
          <a:xfrm>
            <a:off x="485775" y="1421130"/>
            <a:ext cx="11346815" cy="4684395"/>
          </a:xfrm>
        </p:spPr>
        <p:txBody>
          <a:bodyPr anchor="t"/>
          <a:lstStyle/>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（一）逐句翻译</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1.自三峡七百里中，两岸连山，略无阙处。</a:t>
            </a:r>
          </a:p>
          <a:p>
            <a:pPr marL="0" algn="l" fontAlgn="base">
              <a:buClrTx/>
              <a:buSzTx/>
              <a:buFontTx/>
              <a:buNone/>
            </a:pPr>
            <a:r>
              <a:rPr lang="en-US" altLang="zh-CN" sz="2200" strike="noStrike" noProof="1">
                <a:solidFill>
                  <a:srgbClr val="FF0000"/>
                </a:solidFill>
                <a:latin typeface="黑体" panose="02010609060101010101" charset="-122"/>
                <a:ea typeface="黑体" panose="02010609060101010101" charset="-122"/>
              </a:rPr>
              <a:t>在七百里长的三峡中，两岸都是连绵的高山，几乎没有中断的地方。</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2.重岩叠嶂，隐天蔽日，自非亭午夜分，不见曦月。</a:t>
            </a:r>
          </a:p>
          <a:p>
            <a:pPr marL="0" algn="l" fontAlgn="base">
              <a:buClrTx/>
              <a:buSzTx/>
              <a:buFontTx/>
              <a:buNone/>
            </a:pPr>
            <a:r>
              <a:rPr lang="en-US" altLang="zh-CN" sz="2200" strike="noStrike" noProof="1">
                <a:solidFill>
                  <a:srgbClr val="FF0000"/>
                </a:solidFill>
                <a:latin typeface="黑体" panose="02010609060101010101" charset="-122"/>
                <a:ea typeface="黑体" panose="02010609060101010101" charset="-122"/>
              </a:rPr>
              <a:t>层层的悬崖，排排的峭壁，把天空和太阳都遮蔽了。如果不是正午、半夜的时候，连太阳和月亮都看不见。</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3.至于夏水襄陵，沿溯阻绝。</a:t>
            </a:r>
          </a:p>
          <a:p>
            <a:pPr marL="0" algn="l" fontAlgn="base">
              <a:buClrTx/>
              <a:buSzTx/>
              <a:buFontTx/>
              <a:buNone/>
            </a:pPr>
            <a:r>
              <a:rPr lang="en-US" altLang="zh-CN" sz="2200" strike="noStrike" noProof="1">
                <a:solidFill>
                  <a:srgbClr val="FF0000"/>
                </a:solidFill>
                <a:latin typeface="黑体" panose="02010609060101010101" charset="-122"/>
                <a:ea typeface="黑体" panose="02010609060101010101" charset="-122"/>
              </a:rPr>
              <a:t> 在夏天水涨，江水漫上小山包的时候，上行和下行的船只都被阻，不能通航。</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4.或王命急宣，有时朝发白帝，暮到江陵，其间千二百里，虽乘奔御风，不以疾也。</a:t>
            </a:r>
          </a:p>
          <a:p>
            <a:pPr marL="0" algn="l" fontAlgn="base">
              <a:buClrTx/>
              <a:buSzTx/>
              <a:buFontTx/>
              <a:buNone/>
            </a:pPr>
            <a:r>
              <a:rPr lang="en-US" altLang="zh-CN" sz="2200" strike="noStrike" noProof="1">
                <a:solidFill>
                  <a:srgbClr val="FF0000"/>
                </a:solidFill>
                <a:latin typeface="黑体" panose="02010609060101010101" charset="-122"/>
                <a:ea typeface="黑体" panose="02010609060101010101" charset="-122"/>
              </a:rPr>
              <a:t>有时皇帝的命令要急速传达，这时候只要清早坐船从白帝城出发，傍晚便可到江陵。中间相距一千二百里，即使骑着骏马，驾着疾风，也不如它快。  </a:t>
            </a:r>
          </a:p>
        </p:txBody>
      </p:sp>
      <p:sp>
        <p:nvSpPr>
          <p:cNvPr id="4403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403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403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85775" y="964565"/>
            <a:ext cx="11346179"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[译诗意]</a:t>
            </a:r>
          </a:p>
        </p:txBody>
      </p:sp>
      <p:grpSp>
        <p:nvGrpSpPr>
          <p:cNvPr id="44039" name="组合 3"/>
          <p:cNvGrpSpPr/>
          <p:nvPr/>
        </p:nvGrpSpPr>
        <p:grpSpPr>
          <a:xfrm>
            <a:off x="-9525" y="46038"/>
            <a:ext cx="12212638" cy="6765925"/>
            <a:chOff x="-16" y="73"/>
            <a:chExt cx="19234" cy="10654"/>
          </a:xfrm>
        </p:grpSpPr>
        <p:grpSp>
          <p:nvGrpSpPr>
            <p:cNvPr id="44040" name="组合 1"/>
            <p:cNvGrpSpPr/>
            <p:nvPr/>
          </p:nvGrpSpPr>
          <p:grpSpPr>
            <a:xfrm>
              <a:off x="-16" y="73"/>
              <a:ext cx="19234" cy="735"/>
              <a:chOff x="245" y="1455"/>
              <a:chExt cx="14464" cy="735"/>
            </a:xfrm>
          </p:grpSpPr>
          <p:pic>
            <p:nvPicPr>
              <p:cNvPr id="4404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404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4043" name="组合 7"/>
            <p:cNvGrpSpPr/>
            <p:nvPr/>
          </p:nvGrpSpPr>
          <p:grpSpPr>
            <a:xfrm>
              <a:off x="-16" y="9993"/>
              <a:ext cx="19233" cy="735"/>
              <a:chOff x="245" y="1455"/>
              <a:chExt cx="14464" cy="735"/>
            </a:xfrm>
          </p:grpSpPr>
          <p:pic>
            <p:nvPicPr>
              <p:cNvPr id="4404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404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xEl>
                                              <p:pRg st="2" end="2"/>
                                            </p:txEl>
                                          </p:spTgt>
                                        </p:tgtEl>
                                        <p:attrNameLst>
                                          <p:attrName>style.visibility</p:attrName>
                                        </p:attrNameLst>
                                      </p:cBhvr>
                                      <p:to>
                                        <p:strVal val="visible"/>
                                      </p:to>
                                    </p:set>
                                    <p:animEffect transition="in" filter="blinds(horizontal)">
                                      <p:cBhvr>
                                        <p:cTn id="7" dur="500"/>
                                        <p:tgtEl>
                                          <p:spTgt spid="4915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4">
                                            <p:txEl>
                                              <p:pRg st="4" end="4"/>
                                            </p:txEl>
                                          </p:spTgt>
                                        </p:tgtEl>
                                        <p:attrNameLst>
                                          <p:attrName>style.visibility</p:attrName>
                                        </p:attrNameLst>
                                      </p:cBhvr>
                                      <p:to>
                                        <p:strVal val="visible"/>
                                      </p:to>
                                    </p:set>
                                    <p:animEffect transition="in" filter="blinds(horizontal)">
                                      <p:cBhvr>
                                        <p:cTn id="12" dur="500"/>
                                        <p:tgtEl>
                                          <p:spTgt spid="4915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9154">
                                            <p:txEl>
                                              <p:pRg st="6" end="6"/>
                                            </p:txEl>
                                          </p:spTgt>
                                        </p:tgtEl>
                                        <p:attrNameLst>
                                          <p:attrName>style.visibility</p:attrName>
                                        </p:attrNameLst>
                                      </p:cBhvr>
                                      <p:to>
                                        <p:strVal val="visible"/>
                                      </p:to>
                                    </p:set>
                                    <p:animEffect transition="in" filter="blinds(horizontal)">
                                      <p:cBhvr>
                                        <p:cTn id="17" dur="500"/>
                                        <p:tgtEl>
                                          <p:spTgt spid="49154">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9154">
                                            <p:txEl>
                                              <p:pRg st="8" end="8"/>
                                            </p:txEl>
                                          </p:spTgt>
                                        </p:tgtEl>
                                        <p:attrNameLst>
                                          <p:attrName>style.visibility</p:attrName>
                                        </p:attrNameLst>
                                      </p:cBhvr>
                                      <p:to>
                                        <p:strVal val="visible"/>
                                      </p:to>
                                    </p:set>
                                    <p:animEffect transition="in" filter="blinds(horizontal)">
                                      <p:cBhvr>
                                        <p:cTn id="22" dur="500"/>
                                        <p:tgtEl>
                                          <p:spTgt spid="4915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82"/>
          <p:cNvSpPr>
            <a:spLocks noGrp="1"/>
          </p:cNvSpPr>
          <p:nvPr>
            <p:ph type="title"/>
          </p:nvPr>
        </p:nvSpPr>
        <p:spPr>
          <a:xfrm>
            <a:off x="1992313" y="765175"/>
            <a:ext cx="8229600" cy="377825"/>
          </a:xfrm>
        </p:spPr>
        <p:txBody>
          <a:bodyPr anchor="ctr">
            <a:normAutofit fontScale="90000"/>
          </a:bodyPr>
          <a:lstStyle/>
          <a:p>
            <a:pPr marL="0" marR="0" indent="0" algn="ctr" defTabSz="914400" rtl="0" eaLnBrk="1" fontAlgn="auto" latinLnBrk="0" hangingPunct="1">
              <a:lnSpc>
                <a:spcPct val="90000"/>
              </a:lnSpc>
              <a:spcBef>
                <a:spcPct val="0"/>
              </a:spcBef>
              <a:spcAft>
                <a:spcPct val="0"/>
              </a:spcAft>
              <a:buClrTx/>
              <a:buSzTx/>
              <a:buFontTx/>
              <a:buNone/>
            </a:pPr>
            <a:r>
              <a:rPr kumimoji="0" lang="zh-CN" altLang="zh-CN" sz="2200" b="1" i="0" u="none" strike="noStrike" kern="1200" cap="none" spc="0" normalizeH="0" baseline="0" noProof="1">
                <a:solidFill>
                  <a:srgbClr val="003399"/>
                </a:solidFill>
                <a:latin typeface="隶书" panose="02010509060101010101" charset="-122"/>
                <a:ea typeface="隶书" panose="02010509060101010101" charset="-122"/>
                <a:cs typeface="+mj-cs"/>
              </a:rPr>
              <a:t>【导入门】</a:t>
            </a:r>
          </a:p>
        </p:txBody>
      </p:sp>
      <p:sp>
        <p:nvSpPr>
          <p:cNvPr id="9218" name="内容占位符 2"/>
          <p:cNvSpPr>
            <a:spLocks noGrp="1"/>
          </p:cNvSpPr>
          <p:nvPr>
            <p:ph sz="half" idx="1"/>
          </p:nvPr>
        </p:nvSpPr>
        <p:spPr/>
        <p:txBody>
          <a:bodyPr vert="horz" lIns="91440" tIns="45720" rIns="91440" bIns="45720" anchor="t"/>
          <a:lstStyle/>
          <a:p>
            <a:pPr marL="0" indent="0">
              <a:buClrTx/>
              <a:buSzTx/>
              <a:buFontTx/>
              <a:buNone/>
            </a:pPr>
            <a:r>
              <a:rPr lang="en-US" altLang="zh-CN" sz="2200">
                <a:latin typeface="黑体" panose="02010609060101010101" charset="-122"/>
              </a:rPr>
              <a:t>    </a:t>
            </a:r>
            <a:endParaRPr lang="zh-CN" altLang="en-US" sz="2200">
              <a:latin typeface="黑体" panose="02010609060101010101" charset="-122"/>
            </a:endParaRPr>
          </a:p>
        </p:txBody>
      </p:sp>
      <p:sp>
        <p:nvSpPr>
          <p:cNvPr id="9219" name="内容占位符 3"/>
          <p:cNvSpPr>
            <a:spLocks noGrp="1"/>
          </p:cNvSpPr>
          <p:nvPr>
            <p:ph sz="half" idx="2"/>
          </p:nvPr>
        </p:nvSpPr>
        <p:spPr>
          <a:xfrm>
            <a:off x="457200" y="1592263"/>
            <a:ext cx="6354763" cy="4240212"/>
          </a:xfrm>
        </p:spPr>
        <p:txBody>
          <a:bodyPr vert="horz" lIns="91440" tIns="45720" rIns="91440" bIns="45720" anchor="t"/>
          <a:lstStyle/>
          <a:p>
            <a:pPr marL="0" indent="711200">
              <a:spcBef>
                <a:spcPct val="0"/>
              </a:spcBef>
              <a:buClrTx/>
              <a:buSzTx/>
              <a:buFontTx/>
              <a:buNone/>
            </a:pPr>
            <a:r>
              <a:rPr lang="en-US" altLang="zh-CN" dirty="0" err="1">
                <a:latin typeface="黑体" panose="02010609060101010101" charset="-122"/>
              </a:rPr>
              <a:t>主席在《沁园春·雪》中说道：“</a:t>
            </a:r>
            <a:r>
              <a:rPr lang="en-US" altLang="zh-CN" dirty="0" err="1">
                <a:solidFill>
                  <a:srgbClr val="FF0000"/>
                </a:solidFill>
                <a:latin typeface="黑体" panose="02010609060101010101" charset="-122"/>
              </a:rPr>
              <a:t>江山如此多娇，引无数英雄竞折腰</a:t>
            </a:r>
            <a:r>
              <a:rPr lang="en-US" altLang="zh-CN" dirty="0" err="1">
                <a:latin typeface="黑体" panose="02010609060101010101" charset="-122"/>
              </a:rPr>
              <a:t>。”的确，我们祖国的江山秀美壮丽，使无数中华儿女为之心动不已</a:t>
            </a:r>
            <a:r>
              <a:rPr lang="en-US" altLang="zh-CN" dirty="0">
                <a:latin typeface="黑体" panose="02010609060101010101" charset="-122"/>
              </a:rPr>
              <a:t>。</a:t>
            </a:r>
            <a:r>
              <a:rPr lang="en-US" altLang="zh-CN" dirty="0" err="1">
                <a:latin typeface="黑体" panose="02010609060101010101" charset="-122"/>
              </a:rPr>
              <a:t>自古以来，三峡以其壮丽的风光激发了众多文人的灵感，留下了许多千古流传的诗篇</a:t>
            </a:r>
            <a:r>
              <a:rPr lang="en-US" altLang="zh-CN" dirty="0">
                <a:latin typeface="黑体" panose="02010609060101010101" charset="-122"/>
              </a:rPr>
              <a:t>。</a:t>
            </a:r>
          </a:p>
          <a:p>
            <a:pPr marL="0" indent="711200">
              <a:spcBef>
                <a:spcPct val="0"/>
              </a:spcBef>
              <a:buClrTx/>
              <a:buSzTx/>
              <a:buFontTx/>
              <a:buNone/>
            </a:pPr>
            <a:r>
              <a:rPr lang="en-US" altLang="zh-CN" dirty="0" err="1">
                <a:latin typeface="黑体" panose="02010609060101010101" charset="-122"/>
              </a:rPr>
              <a:t>北魏地理学家郦道元的《三峡》，看看他笔下的三峡是怎样的一番景色</a:t>
            </a:r>
            <a:r>
              <a:rPr lang="en-US" altLang="zh-CN" dirty="0">
                <a:latin typeface="黑体" panose="02010609060101010101" charset="-122"/>
              </a:rPr>
              <a:t>。    </a:t>
            </a:r>
          </a:p>
        </p:txBody>
      </p:sp>
      <p:sp>
        <p:nvSpPr>
          <p:cNvPr id="922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22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22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pic>
        <p:nvPicPr>
          <p:cNvPr id="9223" name="图片 3075"/>
          <p:cNvPicPr>
            <a:picLocks noChangeAspect="1"/>
          </p:cNvPicPr>
          <p:nvPr/>
        </p:nvPicPr>
        <p:blipFill>
          <a:blip r:embed="rId3" cstate="print"/>
          <a:stretch>
            <a:fillRect/>
          </a:stretch>
        </p:blipFill>
        <p:spPr>
          <a:xfrm>
            <a:off x="-11112" y="44450"/>
            <a:ext cx="12214225" cy="466725"/>
          </a:xfrm>
          <a:prstGeom prst="rect">
            <a:avLst/>
          </a:prstGeom>
          <a:noFill/>
          <a:ln w="9525">
            <a:noFill/>
          </a:ln>
        </p:spPr>
      </p:pic>
      <p:sp>
        <p:nvSpPr>
          <p:cNvPr id="9224" name="文本框 6150"/>
          <p:cNvSpPr txBox="1"/>
          <p:nvPr/>
        </p:nvSpPr>
        <p:spPr>
          <a:xfrm>
            <a:off x="850900" y="142875"/>
            <a:ext cx="2443163" cy="274638"/>
          </a:xfrm>
          <a:prstGeom prst="rect">
            <a:avLst/>
          </a:prstGeom>
          <a:noFill/>
          <a:ln w="9525">
            <a:noFill/>
          </a:ln>
        </p:spPr>
        <p:txBody>
          <a:bodyPr wrap="square" anchor="t">
            <a:spAutoFit/>
          </a:bodyPr>
          <a:lstStyle/>
          <a:p>
            <a:pPr>
              <a:spcBef>
                <a:spcPct val="50000"/>
              </a:spcBef>
            </a:pPr>
            <a:r>
              <a:rPr lang="zh-CN" altLang="en-US" sz="1200" b="1" dirty="0">
                <a:solidFill>
                  <a:srgbClr val="333399"/>
                </a:solidFill>
                <a:latin typeface="微软雅黑" panose="020B0503020204020204" charset="-122"/>
                <a:ea typeface="微软雅黑" panose="020B0503020204020204" charset="-122"/>
              </a:rPr>
              <a:t>慧心</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爱心</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悟心</a:t>
            </a:r>
          </a:p>
        </p:txBody>
      </p:sp>
      <p:pic>
        <p:nvPicPr>
          <p:cNvPr id="9225" name="图片 8"/>
          <p:cNvPicPr>
            <a:picLocks noChangeAspect="1"/>
          </p:cNvPicPr>
          <p:nvPr/>
        </p:nvPicPr>
        <p:blipFill>
          <a:blip r:embed="rId3" cstate="print"/>
          <a:stretch>
            <a:fillRect/>
          </a:stretch>
        </p:blipFill>
        <p:spPr>
          <a:xfrm>
            <a:off x="-11112" y="6343650"/>
            <a:ext cx="12214225" cy="466725"/>
          </a:xfrm>
          <a:prstGeom prst="rect">
            <a:avLst/>
          </a:prstGeom>
          <a:noFill/>
          <a:ln w="9525">
            <a:noFill/>
          </a:ln>
        </p:spPr>
      </p:pic>
      <p:sp>
        <p:nvSpPr>
          <p:cNvPr id="9226" name="文本框 9"/>
          <p:cNvSpPr txBox="1"/>
          <p:nvPr/>
        </p:nvSpPr>
        <p:spPr>
          <a:xfrm>
            <a:off x="9224963" y="6454775"/>
            <a:ext cx="2114550" cy="276225"/>
          </a:xfrm>
          <a:prstGeom prst="rect">
            <a:avLst/>
          </a:prstGeom>
          <a:noFill/>
          <a:ln w="9525">
            <a:noFill/>
          </a:ln>
        </p:spPr>
        <p:txBody>
          <a:bodyPr wrap="square" anchor="t">
            <a:spAutoFit/>
          </a:bodyPr>
          <a:lstStyle/>
          <a:p>
            <a:pPr>
              <a:spcBef>
                <a:spcPct val="50000"/>
              </a:spcBef>
            </a:pPr>
            <a:r>
              <a:rPr lang="zh-CN" altLang="en-US" sz="1200" b="1" dirty="0">
                <a:solidFill>
                  <a:srgbClr val="333399"/>
                </a:solidFill>
                <a:latin typeface="微软雅黑" panose="020B0503020204020204" charset="-122"/>
                <a:ea typeface="微软雅黑" panose="020B0503020204020204" charset="-122"/>
              </a:rPr>
              <a:t>诗意</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情意</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创意</a:t>
            </a:r>
          </a:p>
        </p:txBody>
      </p:sp>
      <p:pic>
        <p:nvPicPr>
          <p:cNvPr id="9227" name="图片 4" descr="碧绿的小三峡"/>
          <p:cNvPicPr>
            <a:picLocks noChangeAspect="1"/>
          </p:cNvPicPr>
          <p:nvPr/>
        </p:nvPicPr>
        <p:blipFill>
          <a:blip r:embed="rId4" cstate="print"/>
          <a:stretch>
            <a:fillRect/>
          </a:stretch>
        </p:blipFill>
        <p:spPr>
          <a:xfrm>
            <a:off x="7467600" y="1592263"/>
            <a:ext cx="3743325" cy="3273425"/>
          </a:xfrm>
          <a:prstGeom prst="rect">
            <a:avLst/>
          </a:prstGeom>
          <a:noFill/>
          <a:ln w="9525">
            <a:noFill/>
          </a:ln>
        </p:spPr>
      </p:pic>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9154" name="内容占位符 84"/>
          <p:cNvSpPr>
            <a:spLocks noGrp="1"/>
          </p:cNvSpPr>
          <p:nvPr>
            <p:ph sz="half" idx="2"/>
          </p:nvPr>
        </p:nvSpPr>
        <p:spPr>
          <a:xfrm>
            <a:off x="485775" y="1421130"/>
            <a:ext cx="11346815" cy="4684395"/>
          </a:xfrm>
        </p:spPr>
        <p:txBody>
          <a:bodyPr anchor="t"/>
          <a:lstStyle/>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5.春冬之时，则素湍绿潭，回清倒影，绝巘多生怪柏，悬泉瀑布，飞漱其间，清荣峻茂，良多趣味。</a:t>
            </a:r>
          </a:p>
          <a:p>
            <a:pPr marL="0" algn="l" fontAlgn="base">
              <a:buClrTx/>
              <a:buSzTx/>
              <a:buFontTx/>
              <a:buNone/>
            </a:pPr>
            <a:r>
              <a:rPr lang="en-US" altLang="zh-CN" sz="2200" strike="noStrike" noProof="1">
                <a:solidFill>
                  <a:srgbClr val="FF0000"/>
                </a:solidFill>
                <a:latin typeface="黑体" panose="02010609060101010101" charset="-122"/>
                <a:ea typeface="黑体" panose="02010609060101010101" charset="-122"/>
              </a:rPr>
              <a:t>    在春、冬两个季节，雪白的急流，碧绿的深潭，回旋着清波，倒映着各种景物的影子。在极高的山峰上，生长着许多奇形怪状的柏树，在山峰之间，常有悬泉和瀑布飞流冲荡，水清，树荣，山高，草盛，确实有很多趣味。 </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6.每至晴初霜旦，林寒涧肃，常有高猿长啸，属引凄异，空谷传响，哀转久绝。</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    </a:t>
            </a:r>
            <a:r>
              <a:rPr lang="en-US" altLang="zh-CN" sz="2200" strike="noStrike" noProof="1">
                <a:solidFill>
                  <a:srgbClr val="FF0000"/>
                </a:solidFill>
                <a:latin typeface="黑体" panose="02010609060101010101" charset="-122"/>
                <a:ea typeface="黑体" panose="02010609060101010101" charset="-122"/>
              </a:rPr>
              <a:t>在秋天，每到初晴的时候或下霜的早晨，树林和山涧显出一片清凉和寂静，高处的猿猴拉长声音鸣叫，声音连续不断，非常凄凉怪异，空旷的山谷传来猿啼的回声，悲哀婉转，很久才消失。</a:t>
            </a:r>
          </a:p>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7.故渔者歌曰：“巴东三峡巫峡长，猿鸣三声泪沾裳。”</a:t>
            </a:r>
          </a:p>
          <a:p>
            <a:pPr marL="0" algn="l" fontAlgn="base">
              <a:buClrTx/>
              <a:buSzTx/>
              <a:buFontTx/>
              <a:buNone/>
            </a:pPr>
            <a:r>
              <a:rPr lang="en-US" altLang="zh-CN" sz="2200" strike="noStrike" noProof="1">
                <a:solidFill>
                  <a:srgbClr val="FF0000"/>
                </a:solidFill>
                <a:latin typeface="黑体" panose="02010609060101010101" charset="-122"/>
                <a:ea typeface="黑体" panose="02010609060101010101" charset="-122"/>
              </a:rPr>
              <a:t>   所以渔歌唱道：“巴东三峡巫峡长，猿鸣三声泪沾裳。”</a:t>
            </a:r>
          </a:p>
        </p:txBody>
      </p:sp>
      <p:sp>
        <p:nvSpPr>
          <p:cNvPr id="4608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608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608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85775" y="964565"/>
            <a:ext cx="11346179"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[译诗意]</a:t>
            </a:r>
          </a:p>
        </p:txBody>
      </p:sp>
      <p:grpSp>
        <p:nvGrpSpPr>
          <p:cNvPr id="46087" name="组合 3"/>
          <p:cNvGrpSpPr/>
          <p:nvPr/>
        </p:nvGrpSpPr>
        <p:grpSpPr>
          <a:xfrm>
            <a:off x="-9525" y="46038"/>
            <a:ext cx="12212638" cy="6765925"/>
            <a:chOff x="-16" y="73"/>
            <a:chExt cx="19234" cy="10654"/>
          </a:xfrm>
        </p:grpSpPr>
        <p:grpSp>
          <p:nvGrpSpPr>
            <p:cNvPr id="46088" name="组合 1"/>
            <p:cNvGrpSpPr/>
            <p:nvPr/>
          </p:nvGrpSpPr>
          <p:grpSpPr>
            <a:xfrm>
              <a:off x="-16" y="73"/>
              <a:ext cx="19234" cy="735"/>
              <a:chOff x="245" y="1455"/>
              <a:chExt cx="14464" cy="735"/>
            </a:xfrm>
          </p:grpSpPr>
          <p:pic>
            <p:nvPicPr>
              <p:cNvPr id="4608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609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6091" name="组合 7"/>
            <p:cNvGrpSpPr/>
            <p:nvPr/>
          </p:nvGrpSpPr>
          <p:grpSpPr>
            <a:xfrm>
              <a:off x="-16" y="9993"/>
              <a:ext cx="19233" cy="735"/>
              <a:chOff x="245" y="1455"/>
              <a:chExt cx="14464" cy="735"/>
            </a:xfrm>
          </p:grpSpPr>
          <p:pic>
            <p:nvPicPr>
              <p:cNvPr id="4609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609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xEl>
                                              <p:pRg st="1" end="1"/>
                                            </p:txEl>
                                          </p:spTgt>
                                        </p:tgtEl>
                                        <p:attrNameLst>
                                          <p:attrName>style.visibility</p:attrName>
                                        </p:attrNameLst>
                                      </p:cBhvr>
                                      <p:to>
                                        <p:strVal val="visible"/>
                                      </p:to>
                                    </p:set>
                                    <p:animEffect transition="in" filter="blinds(horizontal)">
                                      <p:cBhvr>
                                        <p:cTn id="7" dur="500"/>
                                        <p:tgtEl>
                                          <p:spTgt spid="4915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4">
                                            <p:txEl>
                                              <p:pRg st="3" end="3"/>
                                            </p:txEl>
                                          </p:spTgt>
                                        </p:tgtEl>
                                        <p:attrNameLst>
                                          <p:attrName>style.visibility</p:attrName>
                                        </p:attrNameLst>
                                      </p:cBhvr>
                                      <p:to>
                                        <p:strVal val="visible"/>
                                      </p:to>
                                    </p:set>
                                    <p:animEffect transition="in" filter="blinds(horizontal)">
                                      <p:cBhvr>
                                        <p:cTn id="12" dur="500"/>
                                        <p:tgtEl>
                                          <p:spTgt spid="4915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9154">
                                            <p:txEl>
                                              <p:pRg st="5" end="5"/>
                                            </p:txEl>
                                          </p:spTgt>
                                        </p:tgtEl>
                                        <p:attrNameLst>
                                          <p:attrName>style.visibility</p:attrName>
                                        </p:attrNameLst>
                                      </p:cBhvr>
                                      <p:to>
                                        <p:strVal val="visible"/>
                                      </p:to>
                                    </p:set>
                                    <p:animEffect transition="in" filter="blinds(horizontal)">
                                      <p:cBhvr>
                                        <p:cTn id="17" dur="500"/>
                                        <p:tgtEl>
                                          <p:spTgt spid="491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49154" name="内容占位符 84"/>
          <p:cNvSpPr>
            <a:spLocks noGrp="1"/>
          </p:cNvSpPr>
          <p:nvPr>
            <p:ph sz="half" idx="2"/>
          </p:nvPr>
        </p:nvSpPr>
        <p:spPr>
          <a:xfrm>
            <a:off x="485775" y="1421130"/>
            <a:ext cx="11438254" cy="4684395"/>
          </a:xfrm>
        </p:spPr>
        <p:txBody>
          <a:bodyPr anchor="t"/>
          <a:lstStyle/>
          <a:p>
            <a:pPr marL="0" algn="l" fontAlgn="base">
              <a:buClrTx/>
              <a:buSzTx/>
              <a:buFontTx/>
              <a:buNone/>
            </a:pPr>
            <a:r>
              <a:rPr lang="en-US" altLang="zh-CN"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（二）全文翻译</a:t>
            </a:r>
          </a:p>
          <a:p>
            <a:pPr marL="0" algn="l" fontAlgn="base">
              <a:buClrTx/>
              <a:buSzTx/>
              <a:buFontTx/>
              <a:buNone/>
            </a:pPr>
            <a:r>
              <a:rPr lang="en-US" altLang="zh-CN" sz="2200" strike="noStrike" noProof="1">
                <a:latin typeface="黑体" panose="02010609060101010101" charset="-122"/>
                <a:ea typeface="黑体" panose="02010609060101010101" charset="-122"/>
              </a:rPr>
              <a:t>    在七百里长的三峡中，两岸都是连绵的高山，几乎没有中断的地方。层层的悬崖，排排的峭壁，把天空和太阳都遮蔽了。如果不是正午、半夜的时候，连太阳和月亮都看不见。</a:t>
            </a:r>
          </a:p>
          <a:p>
            <a:pPr marL="0" algn="l" fontAlgn="base">
              <a:buClrTx/>
              <a:buSzTx/>
              <a:buFontTx/>
              <a:buNone/>
            </a:pPr>
            <a:r>
              <a:rPr lang="en-US" altLang="zh-CN" sz="2200" strike="noStrike" noProof="1">
                <a:latin typeface="黑体" panose="02010609060101010101" charset="-122"/>
                <a:ea typeface="黑体" panose="02010609060101010101" charset="-122"/>
              </a:rPr>
              <a:t>    在夏天水涨，江水漫上小山包的时候，上行和下行的船只都被阻，不能通航。有时皇帝的命令要急速传达，这时候只要清早坐船从白帝城出发，傍晚便可到江陵。中间相距一千二百里，即使骑着骏马，驾着疾风，也不如它快。 </a:t>
            </a:r>
          </a:p>
          <a:p>
            <a:pPr marL="0" algn="l" fontAlgn="base">
              <a:buClrTx/>
              <a:buSzTx/>
              <a:buFontTx/>
              <a:buNone/>
            </a:pPr>
            <a:r>
              <a:rPr lang="en-US" altLang="zh-CN" sz="2200" strike="noStrike" noProof="1">
                <a:latin typeface="黑体" panose="02010609060101010101" charset="-122"/>
                <a:ea typeface="黑体" panose="02010609060101010101" charset="-122"/>
              </a:rPr>
              <a:t>在春、冬两个季节，雪白的急流，碧绿的深潭，回旋着清波，倒映着各种景物的影子。在极高的山峰上，生长着许多奇形怪状的柏树，在山峰之间，常有悬泉和瀑布飞流冲荡，水清，树荣，山高，草盛，确实有很多趣味。 </a:t>
            </a:r>
          </a:p>
          <a:p>
            <a:pPr marL="0" algn="l" fontAlgn="base">
              <a:buClrTx/>
              <a:buSzTx/>
              <a:buFontTx/>
              <a:buNone/>
            </a:pPr>
            <a:r>
              <a:rPr lang="en-US" altLang="zh-CN" sz="2200" strike="noStrike" noProof="1">
                <a:latin typeface="黑体" panose="02010609060101010101" charset="-122"/>
                <a:ea typeface="黑体" panose="02010609060101010101" charset="-122"/>
              </a:rPr>
              <a:t>   在秋天，每到初晴的时候或下霜的早晨，树林和山涧显出一片清凉和寂静，高处的猿猴拉长声音鸣叫，声音连续不断，非常凄凉怪异，空旷的山谷传来猿啼的回声，悲哀婉转，很久才消失。所以渔歌唱道：“巴东三峡巫峡长，猿鸣三声泪沾裳。”</a:t>
            </a:r>
          </a:p>
        </p:txBody>
      </p:sp>
      <p:sp>
        <p:nvSpPr>
          <p:cNvPr id="4813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813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4813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85775" y="964565"/>
            <a:ext cx="11346179" cy="457200"/>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[译诗意]</a:t>
            </a:r>
          </a:p>
        </p:txBody>
      </p:sp>
      <p:grpSp>
        <p:nvGrpSpPr>
          <p:cNvPr id="48135" name="组合 3"/>
          <p:cNvGrpSpPr/>
          <p:nvPr/>
        </p:nvGrpSpPr>
        <p:grpSpPr>
          <a:xfrm>
            <a:off x="-9525" y="46038"/>
            <a:ext cx="12212638" cy="6765925"/>
            <a:chOff x="-16" y="73"/>
            <a:chExt cx="19234" cy="10654"/>
          </a:xfrm>
        </p:grpSpPr>
        <p:grpSp>
          <p:nvGrpSpPr>
            <p:cNvPr id="48136" name="组合 1"/>
            <p:cNvGrpSpPr/>
            <p:nvPr/>
          </p:nvGrpSpPr>
          <p:grpSpPr>
            <a:xfrm>
              <a:off x="-16" y="73"/>
              <a:ext cx="19234" cy="735"/>
              <a:chOff x="245" y="1455"/>
              <a:chExt cx="14464" cy="735"/>
            </a:xfrm>
          </p:grpSpPr>
          <p:pic>
            <p:nvPicPr>
              <p:cNvPr id="4813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813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48139" name="组合 7"/>
            <p:cNvGrpSpPr/>
            <p:nvPr/>
          </p:nvGrpSpPr>
          <p:grpSpPr>
            <a:xfrm>
              <a:off x="-16" y="9993"/>
              <a:ext cx="19233" cy="735"/>
              <a:chOff x="245" y="1455"/>
              <a:chExt cx="14464" cy="735"/>
            </a:xfrm>
          </p:grpSpPr>
          <p:pic>
            <p:nvPicPr>
              <p:cNvPr id="4814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4814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【自学径】立基础</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50178" name="内容占位符 84"/>
          <p:cNvSpPr>
            <a:spLocks noGrp="1"/>
          </p:cNvSpPr>
          <p:nvPr>
            <p:ph sz="half" idx="2"/>
          </p:nvPr>
        </p:nvSpPr>
        <p:spPr>
          <a:xfrm>
            <a:off x="471488" y="1511300"/>
            <a:ext cx="11283950" cy="4581525"/>
          </a:xfrm>
        </p:spPr>
        <p:txBody>
          <a:bodyPr anchor="t"/>
          <a:lstStyle/>
          <a:p>
            <a:pPr marL="0" indent="0">
              <a:buClrTx/>
              <a:buSzTx/>
              <a:buFontTx/>
              <a:buNone/>
            </a:pPr>
            <a:r>
              <a:rPr lang="en-US" altLang="zh-CN">
                <a:latin typeface="黑体" panose="02010609060101010101" charset="-122"/>
              </a:rPr>
              <a:t>    </a:t>
            </a:r>
            <a:r>
              <a:rPr lang="zh-CN" altLang="en-US">
                <a:solidFill>
                  <a:srgbClr val="FF0000"/>
                </a:solidFill>
                <a:latin typeface="黑体" panose="02010609060101010101" charset="-122"/>
              </a:rPr>
              <a:t>自/三峡七百里中，两岸连山，略无阙处。</a:t>
            </a:r>
            <a:r>
              <a:rPr lang="zh-CN" altLang="en-US">
                <a:latin typeface="黑体" panose="02010609060101010101" charset="-122"/>
              </a:rPr>
              <a:t>重岩叠嶂，隐天蔽日，</a:t>
            </a:r>
            <a:r>
              <a:rPr lang="zh-CN" altLang="en-US">
                <a:solidFill>
                  <a:srgbClr val="FF0000"/>
                </a:solidFill>
                <a:latin typeface="黑体" panose="02010609060101010101" charset="-122"/>
              </a:rPr>
              <a:t>自非/亭午/夜分/不见曦月。</a:t>
            </a:r>
          </a:p>
          <a:p>
            <a:pPr marL="0" indent="0">
              <a:buClrTx/>
              <a:buSzTx/>
              <a:buFontTx/>
              <a:buNone/>
            </a:pPr>
            <a:r>
              <a:rPr lang="zh-CN" altLang="en-US">
                <a:latin typeface="黑体" panose="02010609060101010101" charset="-122"/>
              </a:rPr>
              <a:t>    至于/夏水/襄陵，沿溯/阻绝。或/王命急宣，有时/朝发白帝，暮到江陵，</a:t>
            </a:r>
            <a:r>
              <a:rPr lang="zh-CN" altLang="en-US">
                <a:solidFill>
                  <a:srgbClr val="FF0000"/>
                </a:solidFill>
                <a:latin typeface="黑体" panose="02010609060101010101" charset="-122"/>
              </a:rPr>
              <a:t>其间/千二百里，虽/乘奔御风/不以疾也。</a:t>
            </a:r>
          </a:p>
          <a:p>
            <a:pPr marL="0" indent="0">
              <a:buClrTx/>
              <a:buSzTx/>
              <a:buFontTx/>
              <a:buNone/>
            </a:pPr>
            <a:r>
              <a:rPr lang="zh-CN" altLang="en-US">
                <a:latin typeface="黑体" panose="02010609060101010101" charset="-122"/>
              </a:rPr>
              <a:t>春冬之时，则/素湍/绿潭，回清/倒影，绝巘/多生/怪柏，悬泉/瀑布，飞漱/其间，清荣峻茂，良多/趣味。</a:t>
            </a:r>
          </a:p>
          <a:p>
            <a:pPr marL="0" indent="0">
              <a:buClrTx/>
              <a:buSzTx/>
              <a:buFontTx/>
              <a:buNone/>
            </a:pPr>
            <a:r>
              <a:rPr lang="zh-CN" altLang="en-US">
                <a:latin typeface="黑体" panose="02010609060101010101" charset="-122"/>
              </a:rPr>
              <a:t>    每至/晴初/霜旦，林寒/涧肃，常有/高猿/长啸，属引/凄异。空谷/传响，哀转/久绝。</a:t>
            </a:r>
            <a:r>
              <a:rPr lang="zh-CN" altLang="en-US">
                <a:solidFill>
                  <a:srgbClr val="FF0000"/>
                </a:solidFill>
                <a:latin typeface="黑体" panose="02010609060101010101" charset="-122"/>
              </a:rPr>
              <a:t>故/渔者歌曰：“巴东/三峡/巫峡长，猿鸣/三声/泪沾裳！”</a:t>
            </a:r>
          </a:p>
        </p:txBody>
      </p:sp>
      <p:sp>
        <p:nvSpPr>
          <p:cNvPr id="5017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018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018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71805" y="1067435"/>
            <a:ext cx="11283950" cy="443865"/>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[划节奏]</a:t>
            </a:r>
          </a:p>
        </p:txBody>
      </p:sp>
      <p:grpSp>
        <p:nvGrpSpPr>
          <p:cNvPr id="50183" name="组合 3"/>
          <p:cNvGrpSpPr/>
          <p:nvPr/>
        </p:nvGrpSpPr>
        <p:grpSpPr>
          <a:xfrm>
            <a:off x="-9525" y="46038"/>
            <a:ext cx="12212638" cy="6765925"/>
            <a:chOff x="-16" y="73"/>
            <a:chExt cx="19234" cy="10654"/>
          </a:xfrm>
        </p:grpSpPr>
        <p:grpSp>
          <p:nvGrpSpPr>
            <p:cNvPr id="50184" name="组合 1"/>
            <p:cNvGrpSpPr/>
            <p:nvPr/>
          </p:nvGrpSpPr>
          <p:grpSpPr>
            <a:xfrm>
              <a:off x="-16" y="73"/>
              <a:ext cx="19234" cy="735"/>
              <a:chOff x="245" y="1455"/>
              <a:chExt cx="14464" cy="735"/>
            </a:xfrm>
          </p:grpSpPr>
          <p:pic>
            <p:nvPicPr>
              <p:cNvPr id="5018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018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0187" name="组合 7"/>
            <p:cNvGrpSpPr/>
            <p:nvPr/>
          </p:nvGrpSpPr>
          <p:grpSpPr>
            <a:xfrm>
              <a:off x="-16" y="9993"/>
              <a:ext cx="19233" cy="735"/>
              <a:chOff x="245" y="1455"/>
              <a:chExt cx="14464" cy="735"/>
            </a:xfrm>
          </p:grpSpPr>
          <p:pic>
            <p:nvPicPr>
              <p:cNvPr id="5018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018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【感知石】</a:t>
            </a:r>
          </a:p>
        </p:txBody>
      </p:sp>
      <p:sp>
        <p:nvSpPr>
          <p:cNvPr id="5222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222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222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2229" name="内容占位符 3"/>
          <p:cNvSpPr>
            <a:spLocks noGrp="1"/>
          </p:cNvSpPr>
          <p:nvPr>
            <p:ph sz="half" idx="1"/>
          </p:nvPr>
        </p:nvSpPr>
        <p:spPr>
          <a:xfrm>
            <a:off x="1893888" y="1143000"/>
            <a:ext cx="8326437" cy="4668838"/>
          </a:xfrm>
        </p:spPr>
        <p:txBody>
          <a:bodyPr anchor="t"/>
          <a:lstStyle/>
          <a:p>
            <a:pPr marL="0" indent="0">
              <a:buClrTx/>
              <a:buSzTx/>
              <a:buFontTx/>
              <a:buNone/>
            </a:pPr>
            <a:r>
              <a:rPr lang="zh-CN" altLang="en-US">
                <a:latin typeface="黑体" panose="02010609060101010101" charset="-122"/>
              </a:rPr>
              <a:t>整体感知文章一般从以下几个方面人手：</a:t>
            </a:r>
          </a:p>
          <a:p>
            <a:pPr marL="0" indent="0">
              <a:buClrTx/>
              <a:buSzTx/>
              <a:buFontTx/>
              <a:buNone/>
            </a:pPr>
            <a:r>
              <a:rPr lang="zh-CN" altLang="en-US">
                <a:latin typeface="黑体" panose="02010609060101010101" charset="-122"/>
              </a:rPr>
              <a:t>①理解文章的</a:t>
            </a:r>
            <a:r>
              <a:rPr lang="zh-CN" altLang="en-US">
                <a:solidFill>
                  <a:srgbClr val="FF0000"/>
                </a:solidFill>
                <a:latin typeface="黑体" panose="02010609060101010101" charset="-122"/>
              </a:rPr>
              <a:t>总体思路</a:t>
            </a:r>
            <a:r>
              <a:rPr lang="zh-CN" altLang="en-US">
                <a:latin typeface="黑体" panose="02010609060101010101" charset="-122"/>
              </a:rPr>
              <a:t>，弄清</a:t>
            </a:r>
            <a:r>
              <a:rPr lang="zh-CN" altLang="en-US">
                <a:solidFill>
                  <a:srgbClr val="FF0000"/>
                </a:solidFill>
                <a:latin typeface="黑体" panose="02010609060101010101" charset="-122"/>
              </a:rPr>
              <a:t>结构层次</a:t>
            </a:r>
            <a:r>
              <a:rPr lang="zh-CN" altLang="en-US">
                <a:latin typeface="黑体" panose="02010609060101010101" charset="-122"/>
              </a:rPr>
              <a:t>。</a:t>
            </a:r>
          </a:p>
          <a:p>
            <a:pPr marL="0" indent="0">
              <a:buClrTx/>
              <a:buSzTx/>
              <a:buFontTx/>
              <a:buNone/>
            </a:pPr>
            <a:r>
              <a:rPr lang="zh-CN" altLang="en-US">
                <a:latin typeface="黑体" panose="02010609060101010101" charset="-122"/>
              </a:rPr>
              <a:t>②理解文章各段之间的</a:t>
            </a:r>
            <a:r>
              <a:rPr lang="zh-CN" altLang="en-US">
                <a:solidFill>
                  <a:srgbClr val="FF0000"/>
                </a:solidFill>
                <a:latin typeface="黑体" panose="02010609060101010101" charset="-122"/>
              </a:rPr>
              <a:t>关系、顺序</a:t>
            </a:r>
            <a:r>
              <a:rPr lang="zh-CN" altLang="en-US">
                <a:latin typeface="黑体" panose="02010609060101010101" charset="-122"/>
              </a:rPr>
              <a:t>，进一步</a:t>
            </a:r>
            <a:r>
              <a:rPr lang="zh-CN" altLang="en-US">
                <a:solidFill>
                  <a:srgbClr val="FF0000"/>
                </a:solidFill>
                <a:latin typeface="黑体" panose="02010609060101010101" charset="-122"/>
              </a:rPr>
              <a:t>整体把握文章</a:t>
            </a:r>
            <a:r>
              <a:rPr lang="zh-CN" altLang="en-US">
                <a:latin typeface="黑体" panose="02010609060101010101" charset="-122"/>
              </a:rPr>
              <a:t>。</a:t>
            </a:r>
          </a:p>
          <a:p>
            <a:pPr marL="0" indent="0">
              <a:buClrTx/>
              <a:buSzTx/>
              <a:buFontTx/>
              <a:buNone/>
            </a:pPr>
            <a:r>
              <a:rPr lang="zh-CN" altLang="en-US">
                <a:latin typeface="黑体" panose="02010609060101010101" charset="-122"/>
              </a:rPr>
              <a:t>③</a:t>
            </a:r>
            <a:r>
              <a:rPr lang="zh-CN" altLang="en-US">
                <a:solidFill>
                  <a:srgbClr val="FF0000"/>
                </a:solidFill>
                <a:latin typeface="黑体" panose="02010609060101010101" charset="-122"/>
              </a:rPr>
              <a:t>概括各段、各层的大意</a:t>
            </a:r>
            <a:r>
              <a:rPr lang="zh-CN" altLang="en-US">
                <a:latin typeface="黑体" panose="02010609060101010101" charset="-122"/>
              </a:rPr>
              <a:t>，明确</a:t>
            </a:r>
            <a:r>
              <a:rPr lang="zh-CN" altLang="en-US">
                <a:solidFill>
                  <a:srgbClr val="FF0000"/>
                </a:solidFill>
                <a:latin typeface="黑体" panose="02010609060101010101" charset="-122"/>
              </a:rPr>
              <a:t>详写、略写</a:t>
            </a:r>
            <a:r>
              <a:rPr lang="zh-CN" altLang="en-US">
                <a:latin typeface="黑体" panose="02010609060101010101" charset="-122"/>
              </a:rPr>
              <a:t>与中心的关系，</a:t>
            </a:r>
            <a:r>
              <a:rPr lang="zh-CN" altLang="en-US">
                <a:solidFill>
                  <a:srgbClr val="FF0000"/>
                </a:solidFill>
                <a:latin typeface="黑体" panose="02010609060101010101" charset="-122"/>
              </a:rPr>
              <a:t>归纳中心意思</a:t>
            </a:r>
            <a:r>
              <a:rPr lang="zh-CN" altLang="en-US">
                <a:latin typeface="黑体" panose="02010609060101010101" charset="-122"/>
              </a:rPr>
              <a:t>。</a:t>
            </a:r>
          </a:p>
          <a:p>
            <a:pPr marL="0" indent="0">
              <a:buClrTx/>
              <a:buSzTx/>
              <a:buFontTx/>
              <a:buNone/>
            </a:pPr>
            <a:r>
              <a:rPr lang="zh-CN" altLang="en-US">
                <a:latin typeface="黑体" panose="02010609060101010101" charset="-122"/>
              </a:rPr>
              <a:t>④</a:t>
            </a:r>
            <a:r>
              <a:rPr lang="zh-CN" altLang="en-US">
                <a:solidFill>
                  <a:srgbClr val="FF0000"/>
                </a:solidFill>
                <a:latin typeface="黑体" panose="02010609060101010101" charset="-122"/>
              </a:rPr>
              <a:t>感受</a:t>
            </a:r>
            <a:r>
              <a:rPr lang="zh-CN" altLang="en-US">
                <a:latin typeface="黑体" panose="02010609060101010101" charset="-122"/>
              </a:rPr>
              <a:t>作者所表达的</a:t>
            </a:r>
            <a:r>
              <a:rPr lang="zh-CN" altLang="en-US">
                <a:solidFill>
                  <a:srgbClr val="FF0000"/>
                </a:solidFill>
                <a:latin typeface="黑体" panose="02010609060101010101" charset="-122"/>
              </a:rPr>
              <a:t>思想感情</a:t>
            </a:r>
            <a:r>
              <a:rPr lang="zh-CN" altLang="en-US">
                <a:latin typeface="黑体" panose="02010609060101010101" charset="-122"/>
              </a:rPr>
              <a:t>。</a:t>
            </a:r>
          </a:p>
        </p:txBody>
      </p:sp>
      <p:grpSp>
        <p:nvGrpSpPr>
          <p:cNvPr id="52230" name="组合 3"/>
          <p:cNvGrpSpPr/>
          <p:nvPr/>
        </p:nvGrpSpPr>
        <p:grpSpPr>
          <a:xfrm>
            <a:off x="-9525" y="46038"/>
            <a:ext cx="12212638" cy="6765925"/>
            <a:chOff x="-16" y="73"/>
            <a:chExt cx="19234" cy="10654"/>
          </a:xfrm>
        </p:grpSpPr>
        <p:grpSp>
          <p:nvGrpSpPr>
            <p:cNvPr id="52231" name="组合 1"/>
            <p:cNvGrpSpPr/>
            <p:nvPr/>
          </p:nvGrpSpPr>
          <p:grpSpPr>
            <a:xfrm>
              <a:off x="-16" y="73"/>
              <a:ext cx="19234" cy="735"/>
              <a:chOff x="245" y="1455"/>
              <a:chExt cx="14464" cy="735"/>
            </a:xfrm>
          </p:grpSpPr>
          <p:pic>
            <p:nvPicPr>
              <p:cNvPr id="5223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223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2234" name="组合 7"/>
            <p:cNvGrpSpPr/>
            <p:nvPr/>
          </p:nvGrpSpPr>
          <p:grpSpPr>
            <a:xfrm>
              <a:off x="-16" y="9993"/>
              <a:ext cx="19233" cy="735"/>
              <a:chOff x="245" y="1455"/>
              <a:chExt cx="14464" cy="735"/>
            </a:xfrm>
          </p:grpSpPr>
          <p:pic>
            <p:nvPicPr>
              <p:cNvPr id="5223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223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【感知石】划结构  概内容</a:t>
            </a:r>
          </a:p>
        </p:txBody>
      </p:sp>
      <p:sp>
        <p:nvSpPr>
          <p:cNvPr id="5427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427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427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2171" name="内容占位符 3"/>
          <p:cNvSpPr>
            <a:spLocks noGrp="1"/>
          </p:cNvSpPr>
          <p:nvPr>
            <p:ph sz="half" idx="1"/>
          </p:nvPr>
        </p:nvSpPr>
        <p:spPr>
          <a:xfrm>
            <a:off x="511175" y="1143000"/>
            <a:ext cx="6391275" cy="4668838"/>
          </a:xfrm>
        </p:spPr>
        <p:txBody>
          <a:bodyPr anchor="t"/>
          <a:lstStyle/>
          <a:p>
            <a:pPr marL="0" indent="0">
              <a:buClrTx/>
              <a:buSzTx/>
              <a:buFontTx/>
              <a:buNone/>
            </a:pPr>
            <a:r>
              <a:rPr lang="en-US" altLang="zh-CN" sz="3200">
                <a:latin typeface="黑体" panose="02010609060101010101" charset="-122"/>
              </a:rPr>
              <a:t>1.</a:t>
            </a:r>
            <a:r>
              <a:rPr lang="zh-CN" altLang="en-US" sz="3200">
                <a:latin typeface="黑体" panose="02010609060101010101" charset="-122"/>
              </a:rPr>
              <a:t>第一部分(1)</a:t>
            </a:r>
          </a:p>
          <a:p>
            <a:pPr marL="0" indent="0">
              <a:buClrTx/>
              <a:buSzTx/>
              <a:buFontTx/>
              <a:buNone/>
            </a:pPr>
            <a:r>
              <a:rPr lang="zh-CN" altLang="en-US" sz="3200">
                <a:latin typeface="黑体" panose="02010609060101010101" charset="-122"/>
              </a:rPr>
              <a:t>写三峡</a:t>
            </a:r>
            <a:r>
              <a:rPr lang="zh-CN" altLang="en-US" sz="3200">
                <a:solidFill>
                  <a:srgbClr val="FF0000"/>
                </a:solidFill>
                <a:latin typeface="黑体" panose="02010609060101010101" charset="-122"/>
              </a:rPr>
              <a:t>山的特点</a:t>
            </a:r>
            <a:r>
              <a:rPr lang="zh-CN" altLang="en-US" sz="3200">
                <a:latin typeface="黑体" panose="02010609060101010101" charset="-122"/>
              </a:rPr>
              <a:t>。</a:t>
            </a:r>
          </a:p>
          <a:p>
            <a:pPr marL="0" indent="0">
              <a:buClrTx/>
              <a:buSzTx/>
              <a:buFontTx/>
              <a:buNone/>
            </a:pPr>
            <a:r>
              <a:rPr lang="zh-CN" altLang="en-US" sz="3200">
                <a:latin typeface="黑体" panose="02010609060101010101" charset="-122"/>
              </a:rPr>
              <a:t>山——</a:t>
            </a:r>
            <a:r>
              <a:rPr lang="zh-CN" altLang="en-US" sz="3200">
                <a:solidFill>
                  <a:srgbClr val="FF0000"/>
                </a:solidFill>
                <a:latin typeface="黑体" panose="02010609060101010101" charset="-122"/>
              </a:rPr>
              <a:t>连绵不断、高大险峻</a:t>
            </a:r>
            <a:r>
              <a:rPr lang="zh-CN" altLang="en-US" sz="3200">
                <a:latin typeface="黑体" panose="02010609060101010101" charset="-122"/>
              </a:rPr>
              <a:t> </a:t>
            </a:r>
          </a:p>
          <a:p>
            <a:pPr marL="0" indent="0">
              <a:buClrTx/>
              <a:buSzTx/>
              <a:buFontTx/>
              <a:buNone/>
            </a:pPr>
            <a:r>
              <a:rPr lang="en-US" altLang="zh-CN" sz="3200">
                <a:latin typeface="黑体" panose="02010609060101010101" charset="-122"/>
              </a:rPr>
              <a:t>2.</a:t>
            </a:r>
            <a:r>
              <a:rPr lang="zh-CN" altLang="en-US" sz="3200">
                <a:latin typeface="黑体" panose="02010609060101010101" charset="-122"/>
              </a:rPr>
              <a:t>第二部分(2-4)</a:t>
            </a:r>
          </a:p>
          <a:p>
            <a:pPr marL="0" indent="0">
              <a:buClrTx/>
              <a:buSzTx/>
              <a:buFontTx/>
              <a:buNone/>
            </a:pPr>
            <a:r>
              <a:rPr lang="zh-CN" altLang="en-US" sz="3200">
                <a:latin typeface="黑体" panose="02010609060101010101" charset="-122"/>
              </a:rPr>
              <a:t>写三峡</a:t>
            </a:r>
            <a:r>
              <a:rPr lang="zh-CN" altLang="en-US" sz="3200">
                <a:solidFill>
                  <a:srgbClr val="FF0000"/>
                </a:solidFill>
                <a:latin typeface="黑体" panose="02010609060101010101" charset="-122"/>
              </a:rPr>
              <a:t>不同季节的景色</a:t>
            </a:r>
            <a:r>
              <a:rPr lang="zh-CN" altLang="en-US" sz="3200">
                <a:latin typeface="黑体" panose="02010609060101010101" charset="-122"/>
              </a:rPr>
              <a:t>。</a:t>
            </a:r>
          </a:p>
          <a:p>
            <a:pPr marL="0" indent="0">
              <a:buClrTx/>
              <a:buSzTx/>
              <a:buFontTx/>
              <a:buNone/>
            </a:pPr>
            <a:r>
              <a:rPr lang="zh-CN" altLang="en-US" sz="3200">
                <a:latin typeface="黑体" panose="02010609060101010101" charset="-122"/>
                <a:sym typeface="黑体" panose="02010609060101010101" charset="-122"/>
              </a:rPr>
              <a:t>夏：</a:t>
            </a:r>
            <a:r>
              <a:rPr lang="zh-CN" altLang="en-US" sz="3200">
                <a:solidFill>
                  <a:srgbClr val="FF0000"/>
                </a:solidFill>
                <a:latin typeface="黑体" panose="02010609060101010101" charset="-122"/>
                <a:sym typeface="黑体" panose="02010609060101010101" charset="-122"/>
              </a:rPr>
              <a:t>水流湍急</a:t>
            </a:r>
            <a:r>
              <a:rPr lang="zh-CN" altLang="en-US" sz="3200">
                <a:latin typeface="黑体" panose="02010609060101010101" charset="-122"/>
                <a:sym typeface="黑体" panose="02010609060101010101" charset="-122"/>
              </a:rPr>
              <a:t>；</a:t>
            </a:r>
          </a:p>
          <a:p>
            <a:pPr marL="0" indent="0">
              <a:buClrTx/>
              <a:buSzTx/>
              <a:buFontTx/>
              <a:buNone/>
            </a:pPr>
            <a:r>
              <a:rPr lang="zh-CN" altLang="en-US" sz="3200">
                <a:latin typeface="黑体" panose="02010609060101010101" charset="-122"/>
                <a:sym typeface="黑体" panose="02010609060101010101" charset="-122"/>
              </a:rPr>
              <a:t>春冬：</a:t>
            </a:r>
            <a:r>
              <a:rPr lang="zh-CN" altLang="en-US" sz="3200">
                <a:solidFill>
                  <a:srgbClr val="FF0000"/>
                </a:solidFill>
                <a:latin typeface="黑体" panose="02010609060101010101" charset="-122"/>
                <a:sym typeface="黑体" panose="02010609060101010101" charset="-122"/>
              </a:rPr>
              <a:t>清幽秀丽、清荣峻茂</a:t>
            </a:r>
            <a:r>
              <a:rPr lang="zh-CN" altLang="en-US" sz="3200">
                <a:latin typeface="黑体" panose="02010609060101010101" charset="-122"/>
                <a:sym typeface="黑体" panose="02010609060101010101" charset="-122"/>
              </a:rPr>
              <a:t>；</a:t>
            </a:r>
          </a:p>
          <a:p>
            <a:pPr marL="0" indent="0">
              <a:buClrTx/>
              <a:buSzTx/>
              <a:buFontTx/>
              <a:buNone/>
            </a:pPr>
            <a:r>
              <a:rPr lang="zh-CN" altLang="en-US" sz="3200">
                <a:latin typeface="黑体" panose="02010609060101010101" charset="-122"/>
                <a:sym typeface="黑体" panose="02010609060101010101" charset="-122"/>
              </a:rPr>
              <a:t>秋：</a:t>
            </a:r>
            <a:r>
              <a:rPr lang="zh-CN" altLang="en-US" sz="3200">
                <a:solidFill>
                  <a:srgbClr val="FF0000"/>
                </a:solidFill>
                <a:latin typeface="黑体" panose="02010609060101010101" charset="-122"/>
                <a:sym typeface="黑体" panose="02010609060101010101" charset="-122"/>
              </a:rPr>
              <a:t>林寒涧肃、猿鸣凄凉</a:t>
            </a:r>
            <a:endParaRPr lang="zh-CN" altLang="en-US" sz="3200">
              <a:latin typeface="黑体" panose="02010609060101010101" charset="-122"/>
            </a:endParaRPr>
          </a:p>
          <a:p>
            <a:pPr marL="0" indent="0">
              <a:buClrTx/>
              <a:buSzTx/>
              <a:buFontTx/>
              <a:buNone/>
            </a:pPr>
            <a:endParaRPr lang="zh-CN" altLang="en-US" sz="3200">
              <a:latin typeface="黑体" panose="02010609060101010101" charset="-122"/>
            </a:endParaRPr>
          </a:p>
        </p:txBody>
      </p:sp>
      <p:grpSp>
        <p:nvGrpSpPr>
          <p:cNvPr id="54278" name="组合 3"/>
          <p:cNvGrpSpPr/>
          <p:nvPr/>
        </p:nvGrpSpPr>
        <p:grpSpPr>
          <a:xfrm>
            <a:off x="-9525" y="46038"/>
            <a:ext cx="12212638" cy="6765925"/>
            <a:chOff x="-16" y="73"/>
            <a:chExt cx="19234" cy="10654"/>
          </a:xfrm>
        </p:grpSpPr>
        <p:grpSp>
          <p:nvGrpSpPr>
            <p:cNvPr id="54279" name="组合 1"/>
            <p:cNvGrpSpPr/>
            <p:nvPr/>
          </p:nvGrpSpPr>
          <p:grpSpPr>
            <a:xfrm>
              <a:off x="-16" y="73"/>
              <a:ext cx="19234" cy="735"/>
              <a:chOff x="245" y="1455"/>
              <a:chExt cx="14464" cy="735"/>
            </a:xfrm>
          </p:grpSpPr>
          <p:pic>
            <p:nvPicPr>
              <p:cNvPr id="5428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428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4282" name="组合 7"/>
            <p:cNvGrpSpPr/>
            <p:nvPr/>
          </p:nvGrpSpPr>
          <p:grpSpPr>
            <a:xfrm>
              <a:off x="-16" y="9993"/>
              <a:ext cx="19233" cy="735"/>
              <a:chOff x="245" y="1455"/>
              <a:chExt cx="14464" cy="735"/>
            </a:xfrm>
          </p:grpSpPr>
          <p:pic>
            <p:nvPicPr>
              <p:cNvPr id="5428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428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54285" name="图片 1"/>
          <p:cNvPicPr>
            <a:picLocks noChangeAspect="1"/>
          </p:cNvPicPr>
          <p:nvPr/>
        </p:nvPicPr>
        <p:blipFill>
          <a:blip r:embed="rId4" cstate="print"/>
          <a:stretch>
            <a:fillRect/>
          </a:stretch>
        </p:blipFill>
        <p:spPr>
          <a:xfrm>
            <a:off x="6578600" y="1870075"/>
            <a:ext cx="4762500" cy="35718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71">
                                            <p:txEl>
                                              <p:pRg st="1" end="1"/>
                                            </p:txEl>
                                          </p:spTgt>
                                        </p:tgtEl>
                                        <p:attrNameLst>
                                          <p:attrName>style.visibility</p:attrName>
                                        </p:attrNameLst>
                                      </p:cBhvr>
                                      <p:to>
                                        <p:strVal val="visible"/>
                                      </p:to>
                                    </p:set>
                                    <p:animEffect transition="in" filter="blinds(horizontal)">
                                      <p:cBhvr>
                                        <p:cTn id="7" dur="500"/>
                                        <p:tgtEl>
                                          <p:spTgt spid="9217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171">
                                            <p:txEl>
                                              <p:pRg st="2" end="2"/>
                                            </p:txEl>
                                          </p:spTgt>
                                        </p:tgtEl>
                                        <p:attrNameLst>
                                          <p:attrName>style.visibility</p:attrName>
                                        </p:attrNameLst>
                                      </p:cBhvr>
                                      <p:to>
                                        <p:strVal val="visible"/>
                                      </p:to>
                                    </p:set>
                                    <p:animEffect transition="in" filter="blinds(horizontal)">
                                      <p:cBhvr>
                                        <p:cTn id="12" dur="500"/>
                                        <p:tgtEl>
                                          <p:spTgt spid="92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171">
                                            <p:txEl>
                                              <p:pRg st="4" end="4"/>
                                            </p:txEl>
                                          </p:spTgt>
                                        </p:tgtEl>
                                        <p:attrNameLst>
                                          <p:attrName>style.visibility</p:attrName>
                                        </p:attrNameLst>
                                      </p:cBhvr>
                                      <p:to>
                                        <p:strVal val="visible"/>
                                      </p:to>
                                    </p:set>
                                    <p:animEffect transition="in" filter="blinds(horizontal)">
                                      <p:cBhvr>
                                        <p:cTn id="17" dur="500"/>
                                        <p:tgtEl>
                                          <p:spTgt spid="9217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171">
                                            <p:txEl>
                                              <p:pRg st="5" end="5"/>
                                            </p:txEl>
                                          </p:spTgt>
                                        </p:tgtEl>
                                        <p:attrNameLst>
                                          <p:attrName>style.visibility</p:attrName>
                                        </p:attrNameLst>
                                      </p:cBhvr>
                                      <p:to>
                                        <p:strVal val="visible"/>
                                      </p:to>
                                    </p:set>
                                    <p:animEffect transition="in" filter="blinds(horizontal)">
                                      <p:cBhvr>
                                        <p:cTn id="22" dur="500"/>
                                        <p:tgtEl>
                                          <p:spTgt spid="92171">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171">
                                            <p:txEl>
                                              <p:pRg st="6" end="6"/>
                                            </p:txEl>
                                          </p:spTgt>
                                        </p:tgtEl>
                                        <p:attrNameLst>
                                          <p:attrName>style.visibility</p:attrName>
                                        </p:attrNameLst>
                                      </p:cBhvr>
                                      <p:to>
                                        <p:strVal val="visible"/>
                                      </p:to>
                                    </p:set>
                                    <p:animEffect transition="in" filter="blinds(horizontal)">
                                      <p:cBhvr>
                                        <p:cTn id="27" dur="500"/>
                                        <p:tgtEl>
                                          <p:spTgt spid="9217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2171">
                                            <p:txEl>
                                              <p:pRg st="7" end="7"/>
                                            </p:txEl>
                                          </p:spTgt>
                                        </p:tgtEl>
                                        <p:attrNameLst>
                                          <p:attrName>style.visibility</p:attrName>
                                        </p:attrNameLst>
                                      </p:cBhvr>
                                      <p:to>
                                        <p:strVal val="visible"/>
                                      </p:to>
                                    </p:set>
                                    <p:animEffect transition="in" filter="blinds(horizontal)">
                                      <p:cBhvr>
                                        <p:cTn id="32" dur="500"/>
                                        <p:tgtEl>
                                          <p:spTgt spid="92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632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632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5546" name="文本占位符 120841"/>
          <p:cNvSpPr>
            <a:spLocks noGrp="1" noRot="1"/>
          </p:cNvSpPr>
          <p:nvPr>
            <p:ph idx="1"/>
          </p:nvPr>
        </p:nvSpPr>
        <p:spPr>
          <a:xfrm>
            <a:off x="1990725" y="1468119"/>
            <a:ext cx="8395970" cy="2816225"/>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情意篇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解读文本拓思维（写什么）（知识性）</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cs typeface="黑体" panose="02010609060101010101" charset="-122"/>
              </a:rPr>
              <a:t>二读：品读全文，拓展思维（读出意蕴）</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cs typeface="黑体" panose="02010609060101010101" charset="-122"/>
              </a:rPr>
              <a:t>二写：评写人事情理，整写课堂笔记（合作交流）</a:t>
            </a:r>
          </a:p>
        </p:txBody>
      </p:sp>
      <p:grpSp>
        <p:nvGrpSpPr>
          <p:cNvPr id="56325" name="组合 3"/>
          <p:cNvGrpSpPr/>
          <p:nvPr/>
        </p:nvGrpSpPr>
        <p:grpSpPr>
          <a:xfrm>
            <a:off x="-9525" y="46038"/>
            <a:ext cx="12212638" cy="6765925"/>
            <a:chOff x="-16" y="73"/>
            <a:chExt cx="19234" cy="10654"/>
          </a:xfrm>
        </p:grpSpPr>
        <p:grpSp>
          <p:nvGrpSpPr>
            <p:cNvPr id="56326" name="组合 1"/>
            <p:cNvGrpSpPr/>
            <p:nvPr/>
          </p:nvGrpSpPr>
          <p:grpSpPr>
            <a:xfrm>
              <a:off x="-16" y="73"/>
              <a:ext cx="19234" cy="735"/>
              <a:chOff x="245" y="1455"/>
              <a:chExt cx="14464" cy="735"/>
            </a:xfrm>
          </p:grpSpPr>
          <p:pic>
            <p:nvPicPr>
              <p:cNvPr id="5632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632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6329" name="组合 7"/>
            <p:cNvGrpSpPr/>
            <p:nvPr/>
          </p:nvGrpSpPr>
          <p:grpSpPr>
            <a:xfrm>
              <a:off x="-16" y="9993"/>
              <a:ext cx="19233" cy="735"/>
              <a:chOff x="245" y="1455"/>
              <a:chExt cx="14464" cy="735"/>
            </a:xfrm>
          </p:grpSpPr>
          <p:pic>
            <p:nvPicPr>
              <p:cNvPr id="5633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633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【解读园】析文本</a:t>
            </a:r>
          </a:p>
        </p:txBody>
      </p:sp>
      <p:sp>
        <p:nvSpPr>
          <p:cNvPr id="5837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837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5837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79425" y="965200"/>
            <a:ext cx="11353800" cy="408940"/>
          </a:xfrm>
        </p:spPr>
        <p:txBody>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导向厅</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en-US" altLang="zh-CN" sz="2200" strike="noStrike" noProof="1">
              <a:ln w="22225">
                <a:solidFill>
                  <a:schemeClr val="accent2"/>
                </a:solidFill>
                <a:prstDash val="solid"/>
              </a:ln>
              <a:solidFill>
                <a:srgbClr val="FF0000"/>
              </a:solidFill>
              <a:effectLst/>
              <a:latin typeface="华文琥珀" panose="02010800040101010101" pitchFamily="2" charset="-122"/>
              <a:ea typeface="华文琥珀" panose="02010800040101010101" pitchFamily="2" charset="-122"/>
              <a:sym typeface="+mn-ea"/>
            </a:endParaRPr>
          </a:p>
        </p:txBody>
      </p:sp>
      <p:sp>
        <p:nvSpPr>
          <p:cNvPr id="67596" name="内容占位符 2"/>
          <p:cNvSpPr>
            <a:spLocks noGrp="1"/>
          </p:cNvSpPr>
          <p:nvPr>
            <p:ph sz="half" idx="2"/>
          </p:nvPr>
        </p:nvSpPr>
        <p:spPr>
          <a:xfrm>
            <a:off x="479425" y="1373505"/>
            <a:ext cx="11353800" cy="4549775"/>
          </a:xfrm>
        </p:spPr>
        <p:txBody>
          <a:bodyPr anchor="t"/>
          <a:lstStyle/>
          <a:p>
            <a:pPr marL="0" indent="0" algn="ctr"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景色美</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（一）第一段总写了三峡的山怎样的特点？请举例说明。</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（二）第一段采用了什么写法表现三峡山的特点？ </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（三）第二段写夏季三峡的水有何特点？请举例说明。</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（四）第二段采用了什么写法表现三峡水的特点？</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（五）第三段，描写了春冬时三峡怎样的特点和趣味？</a:t>
            </a:r>
          </a:p>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（六）第三段采用了什么写法表现三峡春冬的特点？</a:t>
            </a:r>
          </a:p>
        </p:txBody>
      </p:sp>
      <p:grpSp>
        <p:nvGrpSpPr>
          <p:cNvPr id="58375" name="组合 3"/>
          <p:cNvGrpSpPr/>
          <p:nvPr/>
        </p:nvGrpSpPr>
        <p:grpSpPr>
          <a:xfrm>
            <a:off x="-9525" y="46038"/>
            <a:ext cx="12212638" cy="6765925"/>
            <a:chOff x="-16" y="73"/>
            <a:chExt cx="19234" cy="10654"/>
          </a:xfrm>
        </p:grpSpPr>
        <p:grpSp>
          <p:nvGrpSpPr>
            <p:cNvPr id="58376" name="组合 1"/>
            <p:cNvGrpSpPr/>
            <p:nvPr/>
          </p:nvGrpSpPr>
          <p:grpSpPr>
            <a:xfrm>
              <a:off x="-16" y="73"/>
              <a:ext cx="19234" cy="735"/>
              <a:chOff x="245" y="1455"/>
              <a:chExt cx="14464" cy="735"/>
            </a:xfrm>
          </p:grpSpPr>
          <p:pic>
            <p:nvPicPr>
              <p:cNvPr id="5837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837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58379" name="组合 7"/>
            <p:cNvGrpSpPr/>
            <p:nvPr/>
          </p:nvGrpSpPr>
          <p:grpSpPr>
            <a:xfrm>
              <a:off x="-16" y="9993"/>
              <a:ext cx="19233" cy="735"/>
              <a:chOff x="245" y="1455"/>
              <a:chExt cx="14464" cy="735"/>
            </a:xfrm>
          </p:grpSpPr>
          <p:pic>
            <p:nvPicPr>
              <p:cNvPr id="5838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5838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【解读园】析文本</a:t>
            </a:r>
          </a:p>
        </p:txBody>
      </p:sp>
      <p:sp>
        <p:nvSpPr>
          <p:cNvPr id="6041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041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042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79425" y="965200"/>
            <a:ext cx="11353800" cy="408940"/>
          </a:xfrm>
        </p:spPr>
        <p:txBody>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导向厅</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en-US" altLang="zh-CN" sz="2200" strike="noStrike" noProof="1">
              <a:ln w="22225">
                <a:solidFill>
                  <a:schemeClr val="accent2"/>
                </a:solidFill>
                <a:prstDash val="solid"/>
              </a:ln>
              <a:solidFill>
                <a:srgbClr val="FF0000"/>
              </a:solidFill>
              <a:effectLst/>
              <a:latin typeface="华文琥珀" panose="02010800040101010101" pitchFamily="2" charset="-122"/>
              <a:ea typeface="华文琥珀" panose="02010800040101010101" pitchFamily="2" charset="-122"/>
              <a:sym typeface="+mn-ea"/>
            </a:endParaRPr>
          </a:p>
        </p:txBody>
      </p:sp>
      <p:sp>
        <p:nvSpPr>
          <p:cNvPr id="67596" name="内容占位符 2"/>
          <p:cNvSpPr>
            <a:spLocks noGrp="1"/>
          </p:cNvSpPr>
          <p:nvPr>
            <p:ph sz="half" idx="2"/>
          </p:nvPr>
        </p:nvSpPr>
        <p:spPr>
          <a:xfrm>
            <a:off x="479425" y="1373505"/>
            <a:ext cx="11353800" cy="4549775"/>
          </a:xfrm>
        </p:spPr>
        <p:txBody>
          <a:bodyPr anchor="t"/>
          <a:lstStyle/>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（七）作者写三峡秋景抓住了什么事物？写出了怎样的特点？</a:t>
            </a:r>
          </a:p>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（八）“每至晴初霜旦，林寒涧肃，常有高猿长啸，属引凄异，空谷传响，哀转久绝。”这句话从什么角度写秋景？试分析。 </a:t>
            </a:r>
          </a:p>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（九）“渔者歌”有什么作用？</a:t>
            </a:r>
          </a:p>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（十）用“</a:t>
            </a:r>
            <a:r>
              <a:rPr lang="zh-CN" altLang="en-US" sz="2600" u="sng"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a:t>
            </a: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美”的格式写出三峡的山和四季的水的景物特征。</a:t>
            </a:r>
          </a:p>
          <a:p>
            <a:pPr marL="0" indent="0" algn="ctr"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层次美</a:t>
            </a:r>
          </a:p>
          <a:p>
            <a:pPr marL="0" indent="0" fontAlgn="base">
              <a:buClrTx/>
              <a:buSzTx/>
              <a:buFontTx/>
              <a:buNone/>
            </a:pPr>
            <a:r>
              <a:rPr lang="zh-CN" altLang="en-US" sz="2600" strike="noStrike" noProof="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（十一）作者按什么顺序写三峡景物的，这样写有什么好处？</a:t>
            </a:r>
          </a:p>
        </p:txBody>
      </p:sp>
      <p:grpSp>
        <p:nvGrpSpPr>
          <p:cNvPr id="60423" name="组合 3"/>
          <p:cNvGrpSpPr/>
          <p:nvPr/>
        </p:nvGrpSpPr>
        <p:grpSpPr>
          <a:xfrm>
            <a:off x="-9525" y="46038"/>
            <a:ext cx="12212638" cy="6765925"/>
            <a:chOff x="-16" y="73"/>
            <a:chExt cx="19234" cy="10654"/>
          </a:xfrm>
        </p:grpSpPr>
        <p:grpSp>
          <p:nvGrpSpPr>
            <p:cNvPr id="60424" name="组合 1"/>
            <p:cNvGrpSpPr/>
            <p:nvPr/>
          </p:nvGrpSpPr>
          <p:grpSpPr>
            <a:xfrm>
              <a:off x="-16" y="73"/>
              <a:ext cx="19234" cy="735"/>
              <a:chOff x="245" y="1455"/>
              <a:chExt cx="14464" cy="735"/>
            </a:xfrm>
          </p:grpSpPr>
          <p:pic>
            <p:nvPicPr>
              <p:cNvPr id="6042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042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0427" name="组合 7"/>
            <p:cNvGrpSpPr/>
            <p:nvPr/>
          </p:nvGrpSpPr>
          <p:grpSpPr>
            <a:xfrm>
              <a:off x="-16" y="9993"/>
              <a:ext cx="19233" cy="735"/>
              <a:chOff x="245" y="1455"/>
              <a:chExt cx="14464" cy="735"/>
            </a:xfrm>
          </p:grpSpPr>
          <p:pic>
            <p:nvPicPr>
              <p:cNvPr id="6042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042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246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246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246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3815" cy="1972310"/>
          </a:xfrm>
        </p:spPr>
        <p:txBody>
          <a:bodyPr anchor="t"/>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景色美</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（一）第一段总写了三峡的山怎样的特点？请举例说明。</a:t>
            </a:r>
          </a:p>
          <a:p>
            <a:pPr marL="0" indent="0" fontAlgn="base">
              <a:buClrTx/>
              <a:buSzTx/>
              <a:buFontTx/>
              <a:buNone/>
            </a:pPr>
            <a:r>
              <a:rPr lang="zh-CN" altLang="en-US" sz="2200" strike="noStrike" noProof="1">
                <a:solidFill>
                  <a:srgbClr val="FF0000"/>
                </a:solidFill>
                <a:latin typeface="黑体" panose="02010609060101010101" charset="-122"/>
              </a:rPr>
              <a:t>1.连绵：</a:t>
            </a:r>
            <a:r>
              <a:rPr lang="zh-CN" altLang="en-US" sz="2200" strike="noStrike" noProof="1">
                <a:latin typeface="黑体" panose="02010609060101010101" charset="-122"/>
              </a:rPr>
              <a:t>“自三峡七百里中，两岸连山，略无阙处”； </a:t>
            </a:r>
            <a:r>
              <a:rPr lang="zh-CN" altLang="en-US" sz="2200" strike="noStrike" noProof="1">
                <a:solidFill>
                  <a:srgbClr val="FF0000"/>
                </a:solidFill>
                <a:latin typeface="黑体" panose="02010609060101010101" charset="-122"/>
              </a:rPr>
              <a:t>峡长</a:t>
            </a:r>
            <a:r>
              <a:rPr lang="zh-CN" altLang="en-US" sz="2200" strike="noStrike" noProof="1">
                <a:latin typeface="黑体" panose="02010609060101010101" charset="-122"/>
              </a:rPr>
              <a:t>（七百里）</a:t>
            </a:r>
            <a:r>
              <a:rPr lang="zh-CN" altLang="en-US" sz="2200" strike="noStrike" noProof="1">
                <a:solidFill>
                  <a:srgbClr val="FF0000"/>
                </a:solidFill>
                <a:latin typeface="黑体" panose="02010609060101010101" charset="-122"/>
              </a:rPr>
              <a:t>岭连</a:t>
            </a:r>
            <a:r>
              <a:rPr lang="zh-CN" altLang="en-US" sz="2200" strike="noStrike" noProof="1">
                <a:latin typeface="黑体" panose="02010609060101010101" charset="-122"/>
              </a:rPr>
              <a:t>（连山，略无阙处）</a:t>
            </a:r>
          </a:p>
          <a:p>
            <a:pPr marL="0" indent="0" fontAlgn="base">
              <a:buClrTx/>
              <a:buSzTx/>
              <a:buFontTx/>
              <a:buNone/>
            </a:pPr>
            <a:r>
              <a:rPr lang="zh-CN" altLang="en-US" sz="2200" strike="noStrike" noProof="1">
                <a:solidFill>
                  <a:srgbClr val="FF0000"/>
                </a:solidFill>
                <a:latin typeface="黑体" panose="02010609060101010101" charset="-122"/>
              </a:rPr>
              <a:t>2.高峻：</a:t>
            </a:r>
            <a:r>
              <a:rPr lang="zh-CN" altLang="en-US" sz="2200" strike="noStrike" noProof="1">
                <a:latin typeface="黑体" panose="02010609060101010101" charset="-122"/>
              </a:rPr>
              <a:t>“重岩叠嶂，隐天蔽日。”山高峡窄</a:t>
            </a:r>
          </a:p>
        </p:txBody>
      </p:sp>
      <p:grpSp>
        <p:nvGrpSpPr>
          <p:cNvPr id="62471" name="组合 3"/>
          <p:cNvGrpSpPr/>
          <p:nvPr/>
        </p:nvGrpSpPr>
        <p:grpSpPr>
          <a:xfrm>
            <a:off x="-9525" y="46038"/>
            <a:ext cx="12212638" cy="6765925"/>
            <a:chOff x="-16" y="73"/>
            <a:chExt cx="19234" cy="10654"/>
          </a:xfrm>
        </p:grpSpPr>
        <p:grpSp>
          <p:nvGrpSpPr>
            <p:cNvPr id="62472" name="组合 1"/>
            <p:cNvGrpSpPr/>
            <p:nvPr/>
          </p:nvGrpSpPr>
          <p:grpSpPr>
            <a:xfrm>
              <a:off x="-16" y="73"/>
              <a:ext cx="19234" cy="735"/>
              <a:chOff x="245" y="1455"/>
              <a:chExt cx="14464" cy="735"/>
            </a:xfrm>
          </p:grpSpPr>
          <p:pic>
            <p:nvPicPr>
              <p:cNvPr id="6247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247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2475" name="组合 7"/>
            <p:cNvGrpSpPr/>
            <p:nvPr/>
          </p:nvGrpSpPr>
          <p:grpSpPr>
            <a:xfrm>
              <a:off x="-16" y="9993"/>
              <a:ext cx="19233" cy="735"/>
              <a:chOff x="245" y="1455"/>
              <a:chExt cx="14464" cy="735"/>
            </a:xfrm>
          </p:grpSpPr>
          <p:pic>
            <p:nvPicPr>
              <p:cNvPr id="6247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247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62478" name="图片 11268" descr="11"/>
          <p:cNvPicPr>
            <a:picLocks noChangeAspect="1"/>
          </p:cNvPicPr>
          <p:nvPr/>
        </p:nvPicPr>
        <p:blipFill>
          <a:blip r:embed="rId4" cstate="print"/>
          <a:srcRect l="24638" t="2637" r="23599" b="4228"/>
          <a:stretch>
            <a:fillRect/>
          </a:stretch>
        </p:blipFill>
        <p:spPr>
          <a:xfrm>
            <a:off x="968375" y="3581400"/>
            <a:ext cx="4654550" cy="2389188"/>
          </a:xfrm>
          <a:prstGeom prst="rect">
            <a:avLst/>
          </a:prstGeom>
          <a:noFill/>
          <a:ln w="9525">
            <a:noFill/>
          </a:ln>
        </p:spPr>
      </p:pic>
      <p:pic>
        <p:nvPicPr>
          <p:cNvPr id="62479" name="图片 13315" descr="12"/>
          <p:cNvPicPr>
            <a:picLocks noChangeAspect="1"/>
          </p:cNvPicPr>
          <p:nvPr/>
        </p:nvPicPr>
        <p:blipFill>
          <a:blip r:embed="rId5" cstate="print"/>
          <a:srcRect r="26489"/>
          <a:stretch>
            <a:fillRect/>
          </a:stretch>
        </p:blipFill>
        <p:spPr>
          <a:xfrm>
            <a:off x="5943600" y="3581400"/>
            <a:ext cx="5187950" cy="2389188"/>
          </a:xfrm>
          <a:prstGeom prst="rect">
            <a:avLst/>
          </a:prstGeom>
          <a:noFill/>
          <a:ln w="9525">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451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451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451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4450" cy="4459605"/>
          </a:xfrm>
        </p:spPr>
        <p:txBody>
          <a:bodyPr anchor="t"/>
          <a:lstStyle/>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（二）第一段采用了什么写法表现三峡山的特点？ </a:t>
            </a:r>
          </a:p>
          <a:p>
            <a:pPr marL="0" indent="0" fontAlgn="base">
              <a:buClrTx/>
              <a:buSzTx/>
              <a:buFontTx/>
              <a:buNone/>
            </a:pPr>
            <a:r>
              <a:rPr lang="zh-CN" altLang="en-US" strike="noStrike" noProof="1">
                <a:solidFill>
                  <a:srgbClr val="FF0000"/>
                </a:solidFill>
                <a:latin typeface="黑体" panose="02010609060101010101" charset="-122"/>
              </a:rPr>
              <a:t>1.正面描写与侧面描写相结合。</a:t>
            </a:r>
          </a:p>
          <a:p>
            <a:pPr marL="0" indent="0" fontAlgn="base">
              <a:buClrTx/>
              <a:buSzTx/>
              <a:buFontTx/>
              <a:buNone/>
            </a:pPr>
            <a:r>
              <a:rPr lang="zh-CN" altLang="en-US" strike="noStrike" noProof="1">
                <a:latin typeface="黑体" panose="02010609060101010101" charset="-122"/>
              </a:rPr>
              <a:t>“重岩叠嶂”</a:t>
            </a:r>
            <a:r>
              <a:rPr lang="zh-CN" altLang="en-US" strike="noStrike" noProof="1">
                <a:solidFill>
                  <a:srgbClr val="FF0000"/>
                </a:solidFill>
                <a:latin typeface="黑体" panose="02010609060101010101" charset="-122"/>
              </a:rPr>
              <a:t>正面</a:t>
            </a:r>
            <a:r>
              <a:rPr lang="zh-CN" altLang="en-US" strike="noStrike" noProof="1">
                <a:latin typeface="黑体" panose="02010609060101010101" charset="-122"/>
              </a:rPr>
              <a:t>写</a:t>
            </a:r>
          </a:p>
          <a:p>
            <a:pPr marL="0" indent="0" fontAlgn="base">
              <a:buClrTx/>
              <a:buSzTx/>
              <a:buFontTx/>
              <a:buNone/>
            </a:pPr>
            <a:r>
              <a:rPr lang="zh-CN" altLang="en-US" strike="noStrike" noProof="1">
                <a:latin typeface="黑体" panose="02010609060101010101" charset="-122"/>
              </a:rPr>
              <a:t>“自非亭午夜分，不见曦月”</a:t>
            </a:r>
            <a:r>
              <a:rPr lang="zh-CN" altLang="en-US" strike="noStrike" noProof="1">
                <a:solidFill>
                  <a:srgbClr val="FF0000"/>
                </a:solidFill>
                <a:latin typeface="黑体" panose="02010609060101010101" charset="-122"/>
              </a:rPr>
              <a:t>侧面</a:t>
            </a:r>
            <a:r>
              <a:rPr lang="zh-CN" altLang="en-US" strike="noStrike" noProof="1">
                <a:latin typeface="黑体" panose="02010609060101010101" charset="-122"/>
              </a:rPr>
              <a:t>写。</a:t>
            </a:r>
          </a:p>
          <a:p>
            <a:pPr marL="0" indent="0" fontAlgn="base">
              <a:buClrTx/>
              <a:buSzTx/>
              <a:buFontTx/>
              <a:buNone/>
            </a:pPr>
            <a:r>
              <a:rPr lang="zh-CN" altLang="en-US" strike="noStrike" noProof="1">
                <a:solidFill>
                  <a:srgbClr val="FF0000"/>
                </a:solidFill>
                <a:latin typeface="黑体" panose="02010609060101010101" charset="-122"/>
              </a:rPr>
              <a:t>写出三峡山连绵、高峻的特点。为下文写夏水的迅猛作铺垫。</a:t>
            </a:r>
            <a:endParaRPr lang="zh-CN" altLang="en-US" strike="noStrike" noProof="1">
              <a:latin typeface="黑体" panose="02010609060101010101" charset="-122"/>
            </a:endParaRPr>
          </a:p>
          <a:p>
            <a:pPr marL="0" indent="0" fontAlgn="base">
              <a:buClrTx/>
              <a:buSzTx/>
              <a:buFontTx/>
              <a:buNone/>
            </a:pPr>
            <a:r>
              <a:rPr lang="zh-CN" altLang="en-US" strike="noStrike" noProof="1">
                <a:solidFill>
                  <a:srgbClr val="FF0000"/>
                </a:solidFill>
                <a:latin typeface="黑体" panose="02010609060101010101" charset="-122"/>
              </a:rPr>
              <a:t>2.俯仰两个角度写景。</a:t>
            </a:r>
            <a:endParaRPr lang="zh-CN" altLang="en-US" strike="noStrike" noProof="1">
              <a:latin typeface="黑体" panose="02010609060101010101" charset="-122"/>
            </a:endParaRPr>
          </a:p>
          <a:p>
            <a:pPr marL="0" indent="0" fontAlgn="base">
              <a:buClrTx/>
              <a:buSzTx/>
              <a:buFontTx/>
              <a:buNone/>
            </a:pPr>
            <a:r>
              <a:rPr lang="zh-CN" altLang="en-US" strike="noStrike" noProof="1">
                <a:latin typeface="黑体" panose="02010609060101010101" charset="-122"/>
              </a:rPr>
              <a:t>“重岩叠嶂”是</a:t>
            </a:r>
            <a:r>
              <a:rPr lang="zh-CN" altLang="en-US" strike="noStrike" noProof="1">
                <a:solidFill>
                  <a:srgbClr val="FF0000"/>
                </a:solidFill>
                <a:latin typeface="黑体" panose="02010609060101010101" charset="-122"/>
              </a:rPr>
              <a:t>俯视</a:t>
            </a:r>
            <a:r>
              <a:rPr lang="zh-CN" altLang="en-US" strike="noStrike" noProof="1">
                <a:latin typeface="黑体" panose="02010609060101010101" charset="-122"/>
              </a:rPr>
              <a:t>所得；</a:t>
            </a:r>
          </a:p>
          <a:p>
            <a:pPr marL="0" indent="0" fontAlgn="base">
              <a:buClrTx/>
              <a:buSzTx/>
              <a:buFontTx/>
              <a:buNone/>
            </a:pPr>
            <a:r>
              <a:rPr lang="zh-CN" altLang="en-US" strike="noStrike" noProof="1">
                <a:latin typeface="黑体" panose="02010609060101010101" charset="-122"/>
              </a:rPr>
              <a:t>“隐天蔽日”是</a:t>
            </a:r>
            <a:r>
              <a:rPr lang="zh-CN" altLang="en-US" strike="noStrike" noProof="1">
                <a:solidFill>
                  <a:srgbClr val="FF0000"/>
                </a:solidFill>
                <a:latin typeface="黑体" panose="02010609060101010101" charset="-122"/>
              </a:rPr>
              <a:t>仰视</a:t>
            </a:r>
            <a:r>
              <a:rPr lang="zh-CN" altLang="en-US" strike="noStrike" noProof="1">
                <a:latin typeface="黑体" panose="02010609060101010101" charset="-122"/>
              </a:rPr>
              <a:t>所见。</a:t>
            </a:r>
          </a:p>
          <a:p>
            <a:pPr marL="0" indent="0" fontAlgn="base">
              <a:buClrTx/>
              <a:buSzTx/>
              <a:buFontTx/>
              <a:buNone/>
            </a:pPr>
            <a:endParaRPr lang="zh-CN" altLang="en-US" strike="noStrike" noProof="1">
              <a:latin typeface="黑体" panose="02010609060101010101" charset="-122"/>
            </a:endParaRPr>
          </a:p>
        </p:txBody>
      </p:sp>
      <p:grpSp>
        <p:nvGrpSpPr>
          <p:cNvPr id="64519" name="组合 3"/>
          <p:cNvGrpSpPr/>
          <p:nvPr/>
        </p:nvGrpSpPr>
        <p:grpSpPr>
          <a:xfrm>
            <a:off x="-9525" y="46038"/>
            <a:ext cx="12212638" cy="6765925"/>
            <a:chOff x="-16" y="73"/>
            <a:chExt cx="19234" cy="10654"/>
          </a:xfrm>
        </p:grpSpPr>
        <p:grpSp>
          <p:nvGrpSpPr>
            <p:cNvPr id="64520" name="组合 1"/>
            <p:cNvGrpSpPr/>
            <p:nvPr/>
          </p:nvGrpSpPr>
          <p:grpSpPr>
            <a:xfrm>
              <a:off x="-16" y="73"/>
              <a:ext cx="19234" cy="735"/>
              <a:chOff x="245" y="1455"/>
              <a:chExt cx="14464" cy="735"/>
            </a:xfrm>
          </p:grpSpPr>
          <p:pic>
            <p:nvPicPr>
              <p:cNvPr id="6452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452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4523" name="组合 7"/>
            <p:cNvGrpSpPr/>
            <p:nvPr/>
          </p:nvGrpSpPr>
          <p:grpSpPr>
            <a:xfrm>
              <a:off x="-16" y="9993"/>
              <a:ext cx="19233" cy="735"/>
              <a:chOff x="245" y="1455"/>
              <a:chExt cx="14464" cy="735"/>
            </a:xfrm>
          </p:grpSpPr>
          <p:pic>
            <p:nvPicPr>
              <p:cNvPr id="6452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452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364">
                                            <p:txEl>
                                              <p:pRg st="4" end="4"/>
                                            </p:txEl>
                                          </p:spTgt>
                                        </p:tgtEl>
                                        <p:attrNameLst>
                                          <p:attrName>style.visibility</p:attrName>
                                        </p:attrNameLst>
                                      </p:cBhvr>
                                      <p:to>
                                        <p:strVal val="visible"/>
                                      </p:to>
                                    </p:set>
                                    <p:animEffect transition="in" filter="blinds(horizontal)">
                                      <p:cBhvr>
                                        <p:cTn id="16" dur="500"/>
                                        <p:tgtEl>
                                          <p:spTgt spid="100364">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00364">
                                            <p:txEl>
                                              <p:pRg st="5" end="5"/>
                                            </p:txEl>
                                          </p:spTgt>
                                        </p:tgtEl>
                                        <p:attrNameLst>
                                          <p:attrName>style.visibility</p:attrName>
                                        </p:attrNameLst>
                                      </p:cBhvr>
                                      <p:to>
                                        <p:strVal val="visible"/>
                                      </p:to>
                                    </p:set>
                                    <p:animEffect transition="in" filter="blinds(horizontal)">
                                      <p:cBhvr>
                                        <p:cTn id="21" dur="500"/>
                                        <p:tgtEl>
                                          <p:spTgt spid="100364">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100364">
                                            <p:txEl>
                                              <p:pRg st="6" end="6"/>
                                            </p:txEl>
                                          </p:spTgt>
                                        </p:tgtEl>
                                        <p:attrNameLst>
                                          <p:attrName>style.visibility</p:attrName>
                                        </p:attrNameLst>
                                      </p:cBhvr>
                                      <p:to>
                                        <p:strVal val="visible"/>
                                      </p:to>
                                    </p:set>
                                    <p:animEffect transition="in" filter="blinds(horizontal)">
                                      <p:cBhvr>
                                        <p:cTn id="24" dur="500"/>
                                        <p:tgtEl>
                                          <p:spTgt spid="100364">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00364">
                                            <p:txEl>
                                              <p:pRg st="7" end="7"/>
                                            </p:txEl>
                                          </p:spTgt>
                                        </p:tgtEl>
                                        <p:attrNameLst>
                                          <p:attrName>style.visibility</p:attrName>
                                        </p:attrNameLst>
                                      </p:cBhvr>
                                      <p:to>
                                        <p:strVal val="visible"/>
                                      </p:to>
                                    </p:set>
                                    <p:animEffect transition="in" filter="blinds(horizontal)">
                                      <p:cBhvr>
                                        <p:cTn id="27" dur="500"/>
                                        <p:tgtEl>
                                          <p:spTgt spid="10036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337820" y="765175"/>
            <a:ext cx="9884410" cy="445770"/>
          </a:xfrm>
        </p:spPr>
        <p:txBody>
          <a:bodyPr/>
          <a:lstStyle/>
          <a:p>
            <a:pPr algn="ctr" fontAlgn="base"/>
            <a:r>
              <a:rPr lang="zh-CN" altLang="zh-CN" sz="2200" b="1" strike="noStrike" noProof="1">
                <a:solidFill>
                  <a:srgbClr val="003399"/>
                </a:solidFill>
                <a:latin typeface="隶书" panose="02010509060101010101" charset="-122"/>
                <a:ea typeface="隶书" panose="02010509060101010101" charset="-122"/>
                <a:sym typeface="+mn-ea"/>
              </a:rPr>
              <a:t>【目标牌】</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266" name="内容占位符 1"/>
          <p:cNvSpPr>
            <a:spLocks noGrp="1"/>
          </p:cNvSpPr>
          <p:nvPr>
            <p:ph idx="1"/>
          </p:nvPr>
        </p:nvSpPr>
        <p:spPr>
          <a:xfrm>
            <a:off x="338138" y="1412875"/>
            <a:ext cx="11545887" cy="4689475"/>
          </a:xfrm>
        </p:spPr>
        <p:txBody>
          <a:bodyPr vert="horz" lIns="91440" tIns="45720" rIns="91440" bIns="45720" anchor="t"/>
          <a:lstStyle/>
          <a:p>
            <a:pPr marL="0" indent="0">
              <a:buNone/>
            </a:pPr>
            <a:r>
              <a:rPr lang="zh-CN" altLang="zh-CN" sz="3600" dirty="0">
                <a:latin typeface="黑体" panose="02010609060101010101" charset="-122"/>
              </a:rPr>
              <a:t>1.朗读课文，体会文章节奏鲜明、音韵和谐的特点；疏通文意，感知课文内容。（重点）</a:t>
            </a:r>
          </a:p>
          <a:p>
            <a:pPr marL="0" indent="0">
              <a:buNone/>
            </a:pPr>
            <a:r>
              <a:rPr lang="zh-CN" altLang="zh-CN" sz="3600" dirty="0">
                <a:latin typeface="黑体" panose="02010609060101010101" charset="-122"/>
              </a:rPr>
              <a:t>2.学习课文运用精练生动的语言抓住景物特征进行描写的方法。（难点）</a:t>
            </a:r>
          </a:p>
          <a:p>
            <a:pPr marL="0" indent="0">
              <a:buNone/>
            </a:pPr>
            <a:r>
              <a:rPr lang="zh-CN" altLang="zh-CN" sz="3600" dirty="0">
                <a:latin typeface="黑体" panose="02010609060101010101" charset="-122"/>
              </a:rPr>
              <a:t>3.感受长江三峡雄伟的气势和奇丽的景色，培养热爱祖国河山的情感。</a:t>
            </a:r>
          </a:p>
        </p:txBody>
      </p:sp>
      <p:sp>
        <p:nvSpPr>
          <p:cNvPr id="1126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26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26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pic>
        <p:nvPicPr>
          <p:cNvPr id="11270" name="图片 3075"/>
          <p:cNvPicPr>
            <a:picLocks noChangeAspect="1"/>
          </p:cNvPicPr>
          <p:nvPr/>
        </p:nvPicPr>
        <p:blipFill>
          <a:blip r:embed="rId3" cstate="print"/>
          <a:stretch>
            <a:fillRect/>
          </a:stretch>
        </p:blipFill>
        <p:spPr>
          <a:xfrm>
            <a:off x="-11112" y="44450"/>
            <a:ext cx="12214225" cy="466725"/>
          </a:xfrm>
          <a:prstGeom prst="rect">
            <a:avLst/>
          </a:prstGeom>
          <a:noFill/>
          <a:ln w="9525">
            <a:noFill/>
          </a:ln>
        </p:spPr>
      </p:pic>
      <p:sp>
        <p:nvSpPr>
          <p:cNvPr id="11271" name="文本框 6150"/>
          <p:cNvSpPr txBox="1"/>
          <p:nvPr/>
        </p:nvSpPr>
        <p:spPr>
          <a:xfrm>
            <a:off x="850900" y="142875"/>
            <a:ext cx="2443163" cy="274638"/>
          </a:xfrm>
          <a:prstGeom prst="rect">
            <a:avLst/>
          </a:prstGeom>
          <a:noFill/>
          <a:ln w="9525">
            <a:noFill/>
          </a:ln>
        </p:spPr>
        <p:txBody>
          <a:bodyPr wrap="square" anchor="t">
            <a:spAutoFit/>
          </a:bodyPr>
          <a:lstStyle/>
          <a:p>
            <a:pPr>
              <a:spcBef>
                <a:spcPct val="50000"/>
              </a:spcBef>
            </a:pPr>
            <a:r>
              <a:rPr lang="zh-CN" altLang="en-US" sz="1200" b="1" dirty="0">
                <a:solidFill>
                  <a:srgbClr val="333399"/>
                </a:solidFill>
                <a:latin typeface="微软雅黑" panose="020B0503020204020204" charset="-122"/>
                <a:ea typeface="微软雅黑" panose="020B0503020204020204" charset="-122"/>
              </a:rPr>
              <a:t>慧心</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爱心</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悟心</a:t>
            </a:r>
          </a:p>
        </p:txBody>
      </p:sp>
      <p:pic>
        <p:nvPicPr>
          <p:cNvPr id="11272" name="图片 8"/>
          <p:cNvPicPr>
            <a:picLocks noChangeAspect="1"/>
          </p:cNvPicPr>
          <p:nvPr/>
        </p:nvPicPr>
        <p:blipFill>
          <a:blip r:embed="rId3" cstate="print"/>
          <a:stretch>
            <a:fillRect/>
          </a:stretch>
        </p:blipFill>
        <p:spPr>
          <a:xfrm>
            <a:off x="-11112" y="6343650"/>
            <a:ext cx="12214225" cy="466725"/>
          </a:xfrm>
          <a:prstGeom prst="rect">
            <a:avLst/>
          </a:prstGeom>
          <a:noFill/>
          <a:ln w="9525">
            <a:noFill/>
          </a:ln>
        </p:spPr>
      </p:pic>
      <p:sp>
        <p:nvSpPr>
          <p:cNvPr id="11273" name="文本框 9"/>
          <p:cNvSpPr txBox="1"/>
          <p:nvPr/>
        </p:nvSpPr>
        <p:spPr>
          <a:xfrm>
            <a:off x="9224963" y="6454775"/>
            <a:ext cx="2114550" cy="276225"/>
          </a:xfrm>
          <a:prstGeom prst="rect">
            <a:avLst/>
          </a:prstGeom>
          <a:noFill/>
          <a:ln w="9525">
            <a:noFill/>
          </a:ln>
        </p:spPr>
        <p:txBody>
          <a:bodyPr wrap="square" anchor="t">
            <a:spAutoFit/>
          </a:bodyPr>
          <a:lstStyle/>
          <a:p>
            <a:pPr>
              <a:spcBef>
                <a:spcPct val="50000"/>
              </a:spcBef>
            </a:pPr>
            <a:r>
              <a:rPr lang="zh-CN" altLang="en-US" sz="1200" b="1" dirty="0">
                <a:solidFill>
                  <a:srgbClr val="333399"/>
                </a:solidFill>
                <a:latin typeface="微软雅黑" panose="020B0503020204020204" charset="-122"/>
                <a:ea typeface="微软雅黑" panose="020B0503020204020204" charset="-122"/>
              </a:rPr>
              <a:t>诗意</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情意</a:t>
            </a:r>
            <a:r>
              <a:rPr lang="en-US" altLang="zh-CN" sz="1200" b="1">
                <a:solidFill>
                  <a:srgbClr val="333399"/>
                </a:solidFill>
                <a:latin typeface="微软雅黑" panose="020B0503020204020204" charset="-122"/>
                <a:ea typeface="微软雅黑" panose="020B0503020204020204" charset="-122"/>
              </a:rPr>
              <a:t>—</a:t>
            </a:r>
            <a:r>
              <a:rPr lang="zh-CN" altLang="en-US" sz="1200" b="1" dirty="0">
                <a:solidFill>
                  <a:srgbClr val="333399"/>
                </a:solidFill>
                <a:latin typeface="微软雅黑" panose="020B0503020204020204" charset="-122"/>
                <a:ea typeface="微软雅黑" panose="020B0503020204020204" charset="-122"/>
              </a:rPr>
              <a:t>创意</a:t>
            </a:r>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656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656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656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3815" cy="158877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sym typeface="+mn-ea"/>
              </a:rPr>
              <a:t>（三）第二段写夏季三峡的水有何特点？请举例说明。</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ndParaRPr>
          </a:p>
          <a:p>
            <a:pPr marL="0" indent="0" fontAlgn="base">
              <a:buClrTx/>
              <a:buSzTx/>
              <a:buFontTx/>
              <a:buNone/>
            </a:pPr>
            <a:r>
              <a:rPr lang="zh-CN" altLang="en-US" sz="2200" strike="noStrike" noProof="1">
                <a:solidFill>
                  <a:srgbClr val="FF0000"/>
                </a:solidFill>
                <a:latin typeface="黑体" panose="02010609060101010101" charset="-122"/>
                <a:sym typeface="+mn-ea"/>
              </a:rPr>
              <a:t>1.水涨</a:t>
            </a:r>
            <a:r>
              <a:rPr lang="zh-CN" altLang="en-US" sz="2200" strike="noStrike" noProof="1">
                <a:latin typeface="黑体" panose="02010609060101010101" charset="-122"/>
                <a:sym typeface="+mn-ea"/>
              </a:rPr>
              <a:t>（襄陵，沿溯阻绝）</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solidFill>
                  <a:srgbClr val="FF0000"/>
                </a:solidFill>
                <a:latin typeface="黑体" panose="02010609060101010101" charset="-122"/>
                <a:sym typeface="+mn-ea"/>
              </a:rPr>
              <a:t>2.流急</a:t>
            </a:r>
            <a:r>
              <a:rPr lang="zh-CN" altLang="en-US" sz="2200" strike="noStrike" noProof="1">
                <a:latin typeface="黑体" panose="02010609060101010101" charset="-122"/>
                <a:sym typeface="+mn-ea"/>
              </a:rPr>
              <a:t>（朝发白帝，暮到江陵，虽乘奔御风不以疾也）</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solidFill>
                  <a:srgbClr val="FF0000"/>
                </a:solidFill>
                <a:latin typeface="黑体" panose="02010609060101010101" charset="-122"/>
                <a:sym typeface="+mn-ea"/>
              </a:rPr>
              <a:t>江水满溢，一泻千里，给人以惊心动魄之感。</a:t>
            </a:r>
          </a:p>
        </p:txBody>
      </p:sp>
      <p:grpSp>
        <p:nvGrpSpPr>
          <p:cNvPr id="66567" name="组合 3"/>
          <p:cNvGrpSpPr/>
          <p:nvPr/>
        </p:nvGrpSpPr>
        <p:grpSpPr>
          <a:xfrm>
            <a:off x="-9525" y="46038"/>
            <a:ext cx="12212638" cy="6765925"/>
            <a:chOff x="-16" y="73"/>
            <a:chExt cx="19234" cy="10654"/>
          </a:xfrm>
        </p:grpSpPr>
        <p:grpSp>
          <p:nvGrpSpPr>
            <p:cNvPr id="66568" name="组合 1"/>
            <p:cNvGrpSpPr/>
            <p:nvPr/>
          </p:nvGrpSpPr>
          <p:grpSpPr>
            <a:xfrm>
              <a:off x="-16" y="73"/>
              <a:ext cx="19234" cy="735"/>
              <a:chOff x="245" y="1455"/>
              <a:chExt cx="14464" cy="735"/>
            </a:xfrm>
          </p:grpSpPr>
          <p:pic>
            <p:nvPicPr>
              <p:cNvPr id="6656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657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6571" name="组合 7"/>
            <p:cNvGrpSpPr/>
            <p:nvPr/>
          </p:nvGrpSpPr>
          <p:grpSpPr>
            <a:xfrm>
              <a:off x="-16" y="9993"/>
              <a:ext cx="19233" cy="735"/>
              <a:chOff x="245" y="1455"/>
              <a:chExt cx="14464" cy="735"/>
            </a:xfrm>
          </p:grpSpPr>
          <p:pic>
            <p:nvPicPr>
              <p:cNvPr id="6657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657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66574" name="图片 32771" descr="21"/>
          <p:cNvPicPr>
            <a:picLocks noChangeAspect="1"/>
          </p:cNvPicPr>
          <p:nvPr/>
        </p:nvPicPr>
        <p:blipFill>
          <a:blip r:embed="rId4" cstate="print"/>
          <a:stretch>
            <a:fillRect/>
          </a:stretch>
        </p:blipFill>
        <p:spPr>
          <a:xfrm>
            <a:off x="852488" y="3276600"/>
            <a:ext cx="4808537" cy="2667000"/>
          </a:xfrm>
          <a:prstGeom prst="rect">
            <a:avLst/>
          </a:prstGeom>
          <a:noFill/>
          <a:ln w="9525">
            <a:noFill/>
          </a:ln>
        </p:spPr>
      </p:pic>
      <p:pic>
        <p:nvPicPr>
          <p:cNvPr id="66575" name="图片 33795" descr="25"/>
          <p:cNvPicPr>
            <a:picLocks noChangeAspect="1"/>
          </p:cNvPicPr>
          <p:nvPr/>
        </p:nvPicPr>
        <p:blipFill>
          <a:blip r:embed="rId5" cstate="print"/>
          <a:stretch>
            <a:fillRect/>
          </a:stretch>
        </p:blipFill>
        <p:spPr>
          <a:xfrm>
            <a:off x="6362700" y="3276600"/>
            <a:ext cx="4978400" cy="26670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6861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861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6861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4450" cy="4459604"/>
          </a:xfrm>
        </p:spPr>
        <p:txBody>
          <a:bodyPr anchor="t"/>
          <a:lstStyle/>
          <a:p>
            <a:pPr marL="0" indent="0" fontAlgn="base">
              <a:buClrTx/>
              <a:buSzTx/>
              <a:buFontTx/>
              <a:buNone/>
            </a:pPr>
            <a:r>
              <a:rPr lang="zh-CN" altLang="en-US" sz="3200" strike="noStrike" noProof="1">
                <a:ln w="22225">
                  <a:solidFill>
                    <a:schemeClr val="accent2"/>
                  </a:solidFill>
                  <a:prstDash val="solid"/>
                </a:ln>
                <a:solidFill>
                  <a:schemeClr val="accent2">
                    <a:lumMod val="40000"/>
                    <a:lumOff val="60000"/>
                  </a:schemeClr>
                </a:solidFill>
                <a:effectLst/>
                <a:latin typeface="黑体" panose="02010609060101010101" charset="-122"/>
              </a:rPr>
              <a:t>（四）第二段采用了什么写法表现三峡水的特点？</a:t>
            </a:r>
          </a:p>
          <a:p>
            <a:pPr marL="0" indent="0" fontAlgn="base">
              <a:buClrTx/>
              <a:buSzTx/>
              <a:buFontTx/>
              <a:buNone/>
            </a:pPr>
            <a:r>
              <a:rPr lang="zh-CN" altLang="en-US" sz="3200" strike="noStrike" noProof="1">
                <a:solidFill>
                  <a:srgbClr val="FF0000"/>
                </a:solidFill>
                <a:latin typeface="黑体" panose="02010609060101010101" charset="-122"/>
              </a:rPr>
              <a:t>正面描写与侧面描写相结合。</a:t>
            </a:r>
          </a:p>
          <a:p>
            <a:pPr marL="0" indent="0" fontAlgn="base">
              <a:buClrTx/>
              <a:buSzTx/>
              <a:buFontTx/>
              <a:buNone/>
            </a:pPr>
            <a:r>
              <a:rPr lang="zh-CN" altLang="en-US" sz="3200" strike="noStrike" noProof="1">
                <a:latin typeface="黑体" panose="02010609060101010101" charset="-122"/>
              </a:rPr>
              <a:t>1.正面描写：“沿溯阻绝”概括水势上涨；</a:t>
            </a:r>
          </a:p>
          <a:p>
            <a:pPr marL="0" indent="0" fontAlgn="base">
              <a:buClrTx/>
              <a:buSzTx/>
              <a:buFontTx/>
              <a:buNone/>
            </a:pPr>
            <a:r>
              <a:rPr lang="zh-CN" altLang="en-US" sz="3200" strike="noStrike" noProof="1">
                <a:latin typeface="黑体" panose="02010609060101010101" charset="-122"/>
              </a:rPr>
              <a:t>2.侧面描写：以“王命急宣”的特例给人具体印象。</a:t>
            </a:r>
          </a:p>
          <a:p>
            <a:pPr marL="0" indent="0" fontAlgn="base">
              <a:buClrTx/>
              <a:buSzTx/>
              <a:buFontTx/>
              <a:buNone/>
            </a:pPr>
            <a:r>
              <a:rPr lang="zh-CN" altLang="en-US" sz="3200" strike="noStrike" noProof="1">
                <a:latin typeface="黑体" panose="02010609060101010101" charset="-122"/>
              </a:rPr>
              <a:t>   运用</a:t>
            </a:r>
            <a:r>
              <a:rPr lang="zh-CN" altLang="en-US" sz="3200" strike="noStrike" noProof="1">
                <a:solidFill>
                  <a:srgbClr val="FF0000"/>
                </a:solidFill>
                <a:latin typeface="黑体" panose="02010609060101010101" charset="-122"/>
              </a:rPr>
              <a:t>夸张手法和奔马和疾风的比喻</a:t>
            </a:r>
            <a:r>
              <a:rPr lang="zh-CN" altLang="en-US" sz="3200" strike="noStrike" noProof="1">
                <a:latin typeface="黑体" panose="02010609060101010101" charset="-122"/>
              </a:rPr>
              <a:t>，</a:t>
            </a:r>
            <a:r>
              <a:rPr lang="zh-CN" altLang="en-US" sz="3200" strike="noStrike" noProof="1">
                <a:solidFill>
                  <a:srgbClr val="FF0000"/>
                </a:solidFill>
                <a:latin typeface="黑体" panose="02010609060101010101" charset="-122"/>
              </a:rPr>
              <a:t>突出强调、生动形象</a:t>
            </a:r>
            <a:r>
              <a:rPr lang="zh-CN" altLang="en-US" sz="3200" strike="noStrike" noProof="1">
                <a:latin typeface="黑体" panose="02010609060101010101" charset="-122"/>
              </a:rPr>
              <a:t>地</a:t>
            </a:r>
            <a:r>
              <a:rPr lang="zh-CN" altLang="en-US" sz="3200" strike="noStrike" noProof="1">
                <a:solidFill>
                  <a:srgbClr val="FF0000"/>
                </a:solidFill>
                <a:latin typeface="黑体" panose="02010609060101010101" charset="-122"/>
              </a:rPr>
              <a:t>侧面烘托</a:t>
            </a:r>
            <a:r>
              <a:rPr lang="zh-CN" altLang="en-US" sz="3200" strike="noStrike" noProof="1">
                <a:latin typeface="黑体" panose="02010609060101010101" charset="-122"/>
              </a:rPr>
              <a:t>出夏日</a:t>
            </a:r>
            <a:r>
              <a:rPr lang="zh-CN" altLang="en-US" sz="3200" strike="noStrike" noProof="1">
                <a:solidFill>
                  <a:srgbClr val="FF0000"/>
                </a:solidFill>
                <a:latin typeface="黑体" panose="02010609060101010101" charset="-122"/>
              </a:rPr>
              <a:t>江水的水涨流急的奔放美</a:t>
            </a:r>
            <a:r>
              <a:rPr lang="zh-CN" altLang="en-US" sz="3200" strike="noStrike" noProof="1">
                <a:latin typeface="黑体" panose="02010609060101010101" charset="-122"/>
              </a:rPr>
              <a:t>。</a:t>
            </a:r>
          </a:p>
        </p:txBody>
      </p:sp>
      <p:grpSp>
        <p:nvGrpSpPr>
          <p:cNvPr id="68615" name="组合 3"/>
          <p:cNvGrpSpPr/>
          <p:nvPr/>
        </p:nvGrpSpPr>
        <p:grpSpPr>
          <a:xfrm>
            <a:off x="-9525" y="46038"/>
            <a:ext cx="12212638" cy="6765925"/>
            <a:chOff x="-16" y="73"/>
            <a:chExt cx="19234" cy="10654"/>
          </a:xfrm>
        </p:grpSpPr>
        <p:grpSp>
          <p:nvGrpSpPr>
            <p:cNvPr id="68616" name="组合 1"/>
            <p:cNvGrpSpPr/>
            <p:nvPr/>
          </p:nvGrpSpPr>
          <p:grpSpPr>
            <a:xfrm>
              <a:off x="-16" y="73"/>
              <a:ext cx="19234" cy="735"/>
              <a:chOff x="245" y="1455"/>
              <a:chExt cx="14464" cy="735"/>
            </a:xfrm>
          </p:grpSpPr>
          <p:pic>
            <p:nvPicPr>
              <p:cNvPr id="6861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861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68619" name="组合 7"/>
            <p:cNvGrpSpPr/>
            <p:nvPr/>
          </p:nvGrpSpPr>
          <p:grpSpPr>
            <a:xfrm>
              <a:off x="-16" y="9993"/>
              <a:ext cx="19233" cy="735"/>
              <a:chOff x="245" y="1455"/>
              <a:chExt cx="14464" cy="735"/>
            </a:xfrm>
          </p:grpSpPr>
          <p:pic>
            <p:nvPicPr>
              <p:cNvPr id="6862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6862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364">
                                            <p:txEl>
                                              <p:pRg st="4" end="4"/>
                                            </p:txEl>
                                          </p:spTgt>
                                        </p:tgtEl>
                                        <p:attrNameLst>
                                          <p:attrName>style.visibility</p:attrName>
                                        </p:attrNameLst>
                                      </p:cBhvr>
                                      <p:to>
                                        <p:strVal val="visible"/>
                                      </p:to>
                                    </p:set>
                                    <p:animEffect transition="in" filter="blinds(horizontal)">
                                      <p:cBhvr>
                                        <p:cTn id="16" dur="500"/>
                                        <p:tgtEl>
                                          <p:spTgt spid="1003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065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065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066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4450" cy="158877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（五）第三段，描写了春冬时三峡怎样的特点和趣味？</a:t>
            </a:r>
          </a:p>
          <a:p>
            <a:pPr marL="0" indent="0" fontAlgn="base">
              <a:buClrTx/>
              <a:buSzTx/>
              <a:buFontTx/>
              <a:buNone/>
            </a:pPr>
            <a:r>
              <a:rPr lang="zh-CN" altLang="en-US" sz="2200" strike="noStrike" noProof="1">
                <a:latin typeface="黑体" panose="02010609060101010101" charset="-122"/>
              </a:rPr>
              <a:t>抓住了</a:t>
            </a:r>
            <a:r>
              <a:rPr lang="zh-CN" altLang="en-US" sz="2200" strike="noStrike" noProof="1">
                <a:solidFill>
                  <a:srgbClr val="FF0000"/>
                </a:solidFill>
                <a:latin typeface="黑体" panose="02010609060101010101" charset="-122"/>
              </a:rPr>
              <a:t>碧水、怪木、飞瀑</a:t>
            </a:r>
            <a:r>
              <a:rPr lang="zh-CN" altLang="en-US" sz="2200" strike="noStrike" noProof="1">
                <a:latin typeface="黑体" panose="02010609060101010101" charset="-122"/>
              </a:rPr>
              <a:t>来写</a:t>
            </a:r>
          </a:p>
          <a:p>
            <a:pPr marL="0" indent="0" fontAlgn="base">
              <a:buClrTx/>
              <a:buSzTx/>
              <a:buFontTx/>
              <a:buNone/>
            </a:pPr>
            <a:r>
              <a:rPr lang="zh-CN" altLang="en-US" sz="2200" strike="noStrike" noProof="1">
                <a:latin typeface="黑体" panose="02010609060101010101" charset="-122"/>
              </a:rPr>
              <a:t>1.特点：</a:t>
            </a:r>
            <a:r>
              <a:rPr lang="zh-CN" altLang="en-US" sz="2200" strike="noStrike" noProof="1">
                <a:solidFill>
                  <a:srgbClr val="FF0000"/>
                </a:solidFill>
                <a:latin typeface="黑体" panose="02010609060101010101" charset="-122"/>
              </a:rPr>
              <a:t>清荣峻茂。水流和缓，潭深水碧，优美、雅致。</a:t>
            </a:r>
          </a:p>
          <a:p>
            <a:pPr marL="0" indent="0" fontAlgn="base">
              <a:buClrTx/>
              <a:buSzTx/>
              <a:buFontTx/>
              <a:buNone/>
            </a:pPr>
            <a:r>
              <a:rPr lang="zh-CN" altLang="en-US" sz="2200" strike="noStrike" noProof="1">
                <a:latin typeface="黑体" panose="02010609060101010101" charset="-122"/>
              </a:rPr>
              <a:t>2.趣味：素湍绿潭，回清倒影。绝巘多生怪柏，悬泉瀑布，飞漱其间。</a:t>
            </a:r>
          </a:p>
        </p:txBody>
      </p:sp>
      <p:grpSp>
        <p:nvGrpSpPr>
          <p:cNvPr id="70663" name="组合 3"/>
          <p:cNvGrpSpPr/>
          <p:nvPr/>
        </p:nvGrpSpPr>
        <p:grpSpPr>
          <a:xfrm>
            <a:off x="-9525" y="46038"/>
            <a:ext cx="12212638" cy="6765925"/>
            <a:chOff x="-16" y="73"/>
            <a:chExt cx="19234" cy="10654"/>
          </a:xfrm>
        </p:grpSpPr>
        <p:grpSp>
          <p:nvGrpSpPr>
            <p:cNvPr id="70664" name="组合 1"/>
            <p:cNvGrpSpPr/>
            <p:nvPr/>
          </p:nvGrpSpPr>
          <p:grpSpPr>
            <a:xfrm>
              <a:off x="-16" y="73"/>
              <a:ext cx="19234" cy="735"/>
              <a:chOff x="245" y="1455"/>
              <a:chExt cx="14464" cy="735"/>
            </a:xfrm>
          </p:grpSpPr>
          <p:pic>
            <p:nvPicPr>
              <p:cNvPr id="7066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066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0667" name="组合 7"/>
            <p:cNvGrpSpPr/>
            <p:nvPr/>
          </p:nvGrpSpPr>
          <p:grpSpPr>
            <a:xfrm>
              <a:off x="-16" y="9993"/>
              <a:ext cx="19233" cy="735"/>
              <a:chOff x="245" y="1455"/>
              <a:chExt cx="14464" cy="735"/>
            </a:xfrm>
          </p:grpSpPr>
          <p:pic>
            <p:nvPicPr>
              <p:cNvPr id="7066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066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70670" name="图片 40964" descr="14"/>
          <p:cNvPicPr>
            <a:picLocks noChangeAspect="1"/>
          </p:cNvPicPr>
          <p:nvPr/>
        </p:nvPicPr>
        <p:blipFill>
          <a:blip r:embed="rId4" cstate="print"/>
          <a:srcRect r="13683" b="5902"/>
          <a:stretch>
            <a:fillRect/>
          </a:stretch>
        </p:blipFill>
        <p:spPr>
          <a:xfrm>
            <a:off x="522288" y="3432175"/>
            <a:ext cx="2481262" cy="2228850"/>
          </a:xfrm>
          <a:prstGeom prst="rect">
            <a:avLst/>
          </a:prstGeom>
          <a:noFill/>
          <a:ln w="9525">
            <a:noFill/>
          </a:ln>
        </p:spPr>
      </p:pic>
      <p:pic>
        <p:nvPicPr>
          <p:cNvPr id="70671" name="图片 40963" descr="26"/>
          <p:cNvPicPr>
            <a:picLocks noChangeAspect="1"/>
          </p:cNvPicPr>
          <p:nvPr/>
        </p:nvPicPr>
        <p:blipFill>
          <a:blip r:embed="rId5" cstate="print"/>
          <a:stretch>
            <a:fillRect/>
          </a:stretch>
        </p:blipFill>
        <p:spPr>
          <a:xfrm>
            <a:off x="3295650" y="3432175"/>
            <a:ext cx="2547938" cy="2228850"/>
          </a:xfrm>
          <a:prstGeom prst="rect">
            <a:avLst/>
          </a:prstGeom>
          <a:noFill/>
          <a:ln w="9525">
            <a:noFill/>
          </a:ln>
        </p:spPr>
      </p:pic>
      <p:pic>
        <p:nvPicPr>
          <p:cNvPr id="70672" name="图片 46083" descr="29"/>
          <p:cNvPicPr>
            <a:picLocks noChangeAspect="1"/>
          </p:cNvPicPr>
          <p:nvPr/>
        </p:nvPicPr>
        <p:blipFill>
          <a:blip r:embed="rId6" cstate="print"/>
          <a:stretch>
            <a:fillRect/>
          </a:stretch>
        </p:blipFill>
        <p:spPr>
          <a:xfrm>
            <a:off x="6137275" y="3432175"/>
            <a:ext cx="2566988" cy="2228850"/>
          </a:xfrm>
          <a:prstGeom prst="rect">
            <a:avLst/>
          </a:prstGeom>
          <a:noFill/>
          <a:ln w="9525">
            <a:noFill/>
          </a:ln>
        </p:spPr>
      </p:pic>
      <p:pic>
        <p:nvPicPr>
          <p:cNvPr id="70673" name="图片 41987" descr="22"/>
          <p:cNvPicPr>
            <a:picLocks noChangeAspect="1"/>
          </p:cNvPicPr>
          <p:nvPr/>
        </p:nvPicPr>
        <p:blipFill>
          <a:blip r:embed="rId7" cstate="print"/>
          <a:stretch>
            <a:fillRect/>
          </a:stretch>
        </p:blipFill>
        <p:spPr>
          <a:xfrm>
            <a:off x="8986838" y="3432175"/>
            <a:ext cx="2593975" cy="22288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270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270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270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4450" cy="4459604"/>
          </a:xfrm>
        </p:spPr>
        <p:txBody>
          <a:bodyPr anchor="t"/>
          <a:lstStyle/>
          <a:p>
            <a:pPr marL="0" indent="0" fontAlgn="base">
              <a:buClrTx/>
              <a:buSzTx/>
              <a:buFontTx/>
              <a:buNone/>
            </a:pPr>
            <a:r>
              <a:rPr lang="zh-CN" altLang="en-US" sz="2500" strike="noStrike" noProof="1">
                <a:ln w="22225">
                  <a:solidFill>
                    <a:schemeClr val="accent2"/>
                  </a:solidFill>
                  <a:prstDash val="solid"/>
                </a:ln>
                <a:solidFill>
                  <a:schemeClr val="accent2">
                    <a:lumMod val="40000"/>
                    <a:lumOff val="60000"/>
                  </a:schemeClr>
                </a:solidFill>
                <a:effectLst/>
                <a:latin typeface="黑体" panose="02010609060101010101" charset="-122"/>
              </a:rPr>
              <a:t>（六）第三段采用了什么写法表现三峡春冬的特点？</a:t>
            </a:r>
          </a:p>
          <a:p>
            <a:pPr marL="0" indent="0" fontAlgn="base">
              <a:buClrTx/>
              <a:buSzTx/>
              <a:buFontTx/>
              <a:buNone/>
            </a:pPr>
            <a:r>
              <a:rPr lang="zh-CN" altLang="en-US" sz="2500" strike="noStrike" noProof="1">
                <a:latin typeface="黑体" panose="02010609060101010101" charset="-122"/>
              </a:rPr>
              <a:t>既有</a:t>
            </a:r>
            <a:r>
              <a:rPr lang="zh-CN" altLang="en-US" sz="2500" strike="noStrike" noProof="1">
                <a:solidFill>
                  <a:srgbClr val="FF0000"/>
                </a:solidFill>
                <a:latin typeface="黑体" panose="02010609060101010101" charset="-122"/>
              </a:rPr>
              <a:t>俯察近物</a:t>
            </a:r>
            <a:r>
              <a:rPr lang="zh-CN" altLang="en-US" sz="2500" strike="noStrike" noProof="1">
                <a:latin typeface="黑体" panose="02010609060101010101" charset="-122"/>
              </a:rPr>
              <a:t>，又有</a:t>
            </a:r>
            <a:r>
              <a:rPr lang="zh-CN" altLang="en-US" sz="2500" strike="noStrike" noProof="1">
                <a:solidFill>
                  <a:srgbClr val="FF0000"/>
                </a:solidFill>
                <a:latin typeface="黑体" panose="02010609060101010101" charset="-122"/>
              </a:rPr>
              <a:t>仰观远景</a:t>
            </a:r>
            <a:r>
              <a:rPr lang="zh-CN" altLang="en-US" sz="2500" strike="noStrike" noProof="1">
                <a:latin typeface="黑体" panose="02010609060101010101" charset="-122"/>
              </a:rPr>
              <a:t>。</a:t>
            </a:r>
          </a:p>
          <a:p>
            <a:pPr marL="0" indent="0" fontAlgn="base">
              <a:buClrTx/>
              <a:buSzTx/>
              <a:buFontTx/>
              <a:buNone/>
            </a:pPr>
            <a:r>
              <a:rPr lang="zh-CN" altLang="en-US" sz="2500" strike="noStrike" noProof="1">
                <a:latin typeface="黑体" panose="02010609060101010101" charset="-122"/>
              </a:rPr>
              <a:t>1.先写“素湍绿潭，回清倒影”是俯视江中所见，</a:t>
            </a:r>
            <a:r>
              <a:rPr lang="zh-CN" altLang="en-US" sz="2500" strike="noStrike" noProof="1">
                <a:solidFill>
                  <a:srgbClr val="FF0000"/>
                </a:solidFill>
                <a:latin typeface="黑体" panose="02010609060101010101" charset="-122"/>
              </a:rPr>
              <a:t>动静相杂，色彩各异，相映成趣</a:t>
            </a:r>
            <a:r>
              <a:rPr lang="zh-CN" altLang="en-US" sz="2500" strike="noStrike" noProof="1">
                <a:latin typeface="黑体" panose="02010609060101010101" charset="-122"/>
              </a:rPr>
              <a:t>。</a:t>
            </a:r>
          </a:p>
          <a:p>
            <a:pPr marL="0" indent="0" fontAlgn="base">
              <a:buClrTx/>
              <a:buSzTx/>
              <a:buFontTx/>
              <a:buNone/>
            </a:pPr>
            <a:r>
              <a:rPr lang="zh-CN" altLang="en-US" sz="2500" strike="noStrike" noProof="1">
                <a:latin typeface="黑体" panose="02010609060101010101" charset="-122"/>
              </a:rPr>
              <a:t>2.然后写“绝多生怪柏，悬泉瀑布，飞漱其间”是</a:t>
            </a:r>
            <a:r>
              <a:rPr lang="zh-CN" altLang="en-US" sz="2500" strike="noStrike" noProof="1">
                <a:solidFill>
                  <a:srgbClr val="FF0000"/>
                </a:solidFill>
                <a:latin typeface="黑体" panose="02010609060101010101" charset="-122"/>
              </a:rPr>
              <a:t>仰观远景</a:t>
            </a:r>
            <a:r>
              <a:rPr lang="zh-CN" altLang="en-US" sz="2500" strike="noStrike" noProof="1">
                <a:latin typeface="黑体" panose="02010609060101010101" charset="-122"/>
              </a:rPr>
              <a:t>，由峡底写到山上。</a:t>
            </a:r>
          </a:p>
          <a:p>
            <a:pPr marL="0" indent="0" fontAlgn="base">
              <a:buClrTx/>
              <a:buSzTx/>
              <a:buFontTx/>
              <a:buNone/>
            </a:pPr>
            <a:r>
              <a:rPr lang="zh-CN" altLang="en-US" sz="2500" strike="noStrike" noProof="1">
                <a:latin typeface="黑体" panose="02010609060101010101" charset="-122"/>
              </a:rPr>
              <a:t>以“绝”状山，以“怪”写柏，</a:t>
            </a:r>
            <a:r>
              <a:rPr lang="zh-CN" altLang="en-US" sz="2500" strike="noStrike" noProof="1">
                <a:solidFill>
                  <a:srgbClr val="FF0000"/>
                </a:solidFill>
                <a:latin typeface="黑体" panose="02010609060101010101" charset="-122"/>
              </a:rPr>
              <a:t>绘形写貌，形神兼备</a:t>
            </a:r>
            <a:r>
              <a:rPr lang="zh-CN" altLang="en-US" sz="2500" strike="noStrike" noProof="1">
                <a:latin typeface="黑体" panose="02010609060101010101" charset="-122"/>
              </a:rPr>
              <a:t>。“怪柏”显示着</a:t>
            </a:r>
            <a:r>
              <a:rPr lang="zh-CN" altLang="en-US" sz="2500" strike="noStrike" noProof="1">
                <a:solidFill>
                  <a:srgbClr val="FF0000"/>
                </a:solidFill>
                <a:latin typeface="黑体" panose="02010609060101010101" charset="-122"/>
              </a:rPr>
              <a:t>旺盛的生命力和坚强的意志</a:t>
            </a:r>
            <a:r>
              <a:rPr lang="zh-CN" altLang="en-US" sz="2500" strike="noStrike" noProof="1">
                <a:latin typeface="黑体" panose="02010609060101010101" charset="-122"/>
              </a:rPr>
              <a:t>，给山水之间注入一股</a:t>
            </a:r>
            <a:r>
              <a:rPr lang="zh-CN" altLang="en-US" sz="2500" strike="noStrike" noProof="1">
                <a:solidFill>
                  <a:srgbClr val="FF0000"/>
                </a:solidFill>
                <a:latin typeface="黑体" panose="02010609060101010101" charset="-122"/>
              </a:rPr>
              <a:t>生命的活力</a:t>
            </a:r>
            <a:r>
              <a:rPr lang="zh-CN" altLang="en-US" sz="2500" strike="noStrike" noProof="1">
                <a:latin typeface="黑体" panose="02010609060101010101" charset="-122"/>
              </a:rPr>
              <a:t>，使人顿觉</a:t>
            </a:r>
            <a:r>
              <a:rPr lang="zh-CN" altLang="en-US" sz="2500" strike="noStrike" noProof="1">
                <a:solidFill>
                  <a:srgbClr val="FF0000"/>
                </a:solidFill>
                <a:latin typeface="黑体" panose="02010609060101010101" charset="-122"/>
              </a:rPr>
              <a:t>生意盎然</a:t>
            </a:r>
            <a:r>
              <a:rPr lang="zh-CN" altLang="en-US" sz="2500" strike="noStrike" noProof="1">
                <a:latin typeface="黑体" panose="02010609060101010101" charset="-122"/>
              </a:rPr>
              <a:t>。</a:t>
            </a:r>
          </a:p>
          <a:p>
            <a:pPr marL="0" indent="0" fontAlgn="base">
              <a:buClrTx/>
              <a:buSzTx/>
              <a:buFontTx/>
              <a:buNone/>
            </a:pPr>
            <a:r>
              <a:rPr lang="zh-CN" altLang="en-US" sz="2500" strike="noStrike" noProof="1">
                <a:latin typeface="黑体" panose="02010609060101010101" charset="-122"/>
              </a:rPr>
              <a:t>3.最后作者</a:t>
            </a:r>
            <a:r>
              <a:rPr lang="zh-CN" altLang="en-US" sz="2500" strike="noStrike" noProof="1">
                <a:solidFill>
                  <a:srgbClr val="FF0000"/>
                </a:solidFill>
                <a:latin typeface="黑体" panose="02010609060101010101" charset="-122"/>
              </a:rPr>
              <a:t>总结</a:t>
            </a:r>
            <a:r>
              <a:rPr lang="zh-CN" altLang="en-US" sz="2500" strike="noStrike" noProof="1">
                <a:latin typeface="黑体" panose="02010609060101010101" charset="-122"/>
              </a:rPr>
              <a:t>，状写了四种景物。</a:t>
            </a:r>
          </a:p>
        </p:txBody>
      </p:sp>
      <p:grpSp>
        <p:nvGrpSpPr>
          <p:cNvPr id="72711" name="组合 3"/>
          <p:cNvGrpSpPr/>
          <p:nvPr/>
        </p:nvGrpSpPr>
        <p:grpSpPr>
          <a:xfrm>
            <a:off x="-9525" y="46038"/>
            <a:ext cx="12212638" cy="6765925"/>
            <a:chOff x="-16" y="73"/>
            <a:chExt cx="19234" cy="10654"/>
          </a:xfrm>
        </p:grpSpPr>
        <p:grpSp>
          <p:nvGrpSpPr>
            <p:cNvPr id="72712" name="组合 1"/>
            <p:cNvGrpSpPr/>
            <p:nvPr/>
          </p:nvGrpSpPr>
          <p:grpSpPr>
            <a:xfrm>
              <a:off x="-16" y="73"/>
              <a:ext cx="19234" cy="735"/>
              <a:chOff x="245" y="1455"/>
              <a:chExt cx="14464" cy="735"/>
            </a:xfrm>
          </p:grpSpPr>
          <p:pic>
            <p:nvPicPr>
              <p:cNvPr id="72713"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2714"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2715" name="组合 7"/>
            <p:cNvGrpSpPr/>
            <p:nvPr/>
          </p:nvGrpSpPr>
          <p:grpSpPr>
            <a:xfrm>
              <a:off x="-16" y="9993"/>
              <a:ext cx="19233" cy="735"/>
              <a:chOff x="245" y="1455"/>
              <a:chExt cx="14464" cy="735"/>
            </a:xfrm>
          </p:grpSpPr>
          <p:pic>
            <p:nvPicPr>
              <p:cNvPr id="72716"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2717"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364">
                                            <p:txEl>
                                              <p:pRg st="4" end="4"/>
                                            </p:txEl>
                                          </p:spTgt>
                                        </p:tgtEl>
                                        <p:attrNameLst>
                                          <p:attrName>style.visibility</p:attrName>
                                        </p:attrNameLst>
                                      </p:cBhvr>
                                      <p:to>
                                        <p:strVal val="visible"/>
                                      </p:to>
                                    </p:set>
                                    <p:animEffect transition="in" filter="blinds(horizontal)">
                                      <p:cBhvr>
                                        <p:cTn id="16" dur="500"/>
                                        <p:tgtEl>
                                          <p:spTgt spid="100364">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0364">
                                            <p:txEl>
                                              <p:pRg st="5" end="5"/>
                                            </p:txEl>
                                          </p:spTgt>
                                        </p:tgtEl>
                                        <p:attrNameLst>
                                          <p:attrName>style.visibility</p:attrName>
                                        </p:attrNameLst>
                                      </p:cBhvr>
                                      <p:to>
                                        <p:strVal val="visible"/>
                                      </p:to>
                                    </p:set>
                                    <p:animEffect transition="in" filter="blinds(horizontal)">
                                      <p:cBhvr>
                                        <p:cTn id="19" dur="500"/>
                                        <p:tgtEl>
                                          <p:spTgt spid="10036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475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475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475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8434070" cy="445960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（七）作者写三峡秋景抓住了什么事物？写出了怎样的特点？</a:t>
            </a:r>
          </a:p>
          <a:p>
            <a:pPr marL="0" indent="0" fontAlgn="base">
              <a:buClrTx/>
              <a:buSzTx/>
              <a:buFontTx/>
              <a:buNone/>
            </a:pPr>
            <a:r>
              <a:rPr lang="zh-CN" altLang="en-US" sz="2200" strike="noStrike" noProof="1">
                <a:latin typeface="黑体" panose="02010609060101010101" charset="-122"/>
              </a:rPr>
              <a:t>1.事物：有代表性的事物——</a:t>
            </a:r>
            <a:r>
              <a:rPr lang="zh-CN" altLang="en-US" sz="2200" strike="noStrike" noProof="1">
                <a:solidFill>
                  <a:srgbClr val="FF0000"/>
                </a:solidFill>
                <a:latin typeface="黑体" panose="02010609060101010101" charset="-122"/>
              </a:rPr>
              <a:t>猿</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2.特点：</a:t>
            </a:r>
            <a:r>
              <a:rPr lang="zh-CN" altLang="en-US" sz="2200" strike="noStrike" noProof="1">
                <a:solidFill>
                  <a:srgbClr val="FF0000"/>
                </a:solidFill>
                <a:latin typeface="黑体" panose="02010609060101010101" charset="-122"/>
              </a:rPr>
              <a:t>万物萧条，凄清哀婉。突出了凄清、幽静的气氛，引人悲伤垂泪。</a:t>
            </a:r>
            <a:endParaRPr lang="zh-CN" altLang="en-US" sz="2200" strike="noStrike" noProof="1">
              <a:latin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（八）“每至晴初霜旦，林寒涧肃，常有高猿长啸，属引凄异，空谷传响，哀转久绝。”这句话从什么角度写秋景？试分析。 </a:t>
            </a:r>
          </a:p>
          <a:p>
            <a:pPr marL="0" indent="0" fontAlgn="base">
              <a:buClrTx/>
              <a:buSzTx/>
              <a:buFontTx/>
              <a:buNone/>
            </a:pPr>
            <a:r>
              <a:rPr lang="zh-CN" altLang="en-US" sz="2200" strike="noStrike" noProof="1">
                <a:latin typeface="黑体" panose="02010609060101010101" charset="-122"/>
              </a:rPr>
              <a:t>1.重在</a:t>
            </a:r>
            <a:r>
              <a:rPr lang="zh-CN" altLang="en-US" sz="2200" strike="noStrike" noProof="1">
                <a:solidFill>
                  <a:srgbClr val="FF0000"/>
                </a:solidFill>
                <a:latin typeface="黑体" panose="02010609060101010101" charset="-122"/>
              </a:rPr>
              <a:t>绘声</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2.“长啸”“凄异”“哀转”，渲染了</a:t>
            </a:r>
            <a:r>
              <a:rPr lang="zh-CN" altLang="en-US" sz="2200" strike="noStrike" noProof="1">
                <a:solidFill>
                  <a:srgbClr val="FF0000"/>
                </a:solidFill>
                <a:latin typeface="黑体" panose="02010609060101010101" charset="-122"/>
              </a:rPr>
              <a:t>肃杀的气氛</a:t>
            </a:r>
            <a:r>
              <a:rPr lang="zh-CN" altLang="en-US" sz="2200" strike="noStrike" noProof="1">
                <a:latin typeface="黑体" panose="02010609060101010101" charset="-122"/>
              </a:rPr>
              <a:t>。描绘手法</a:t>
            </a:r>
            <a:r>
              <a:rPr lang="zh-CN" altLang="en-US" sz="2200" strike="noStrike" noProof="1">
                <a:solidFill>
                  <a:srgbClr val="FF0000"/>
                </a:solidFill>
                <a:latin typeface="黑体" panose="02010609060101010101" charset="-122"/>
              </a:rPr>
              <a:t>因时而变，因景而异</a:t>
            </a:r>
            <a:r>
              <a:rPr lang="zh-CN" altLang="en-US" sz="2200" strike="noStrike" noProof="1">
                <a:latin typeface="黑体" panose="02010609060101010101" charset="-122"/>
              </a:rPr>
              <a:t>。而作者的情感则蕴含其中，一个“</a:t>
            </a:r>
            <a:r>
              <a:rPr lang="zh-CN" altLang="en-US" sz="2200" strike="noStrike" noProof="1">
                <a:solidFill>
                  <a:srgbClr val="FF0000"/>
                </a:solidFill>
                <a:latin typeface="黑体" panose="02010609060101010101" charset="-122"/>
              </a:rPr>
              <a:t>凄</a:t>
            </a:r>
            <a:r>
              <a:rPr lang="zh-CN" altLang="en-US" sz="2200" strike="noStrike" noProof="1">
                <a:latin typeface="黑体" panose="02010609060101010101" charset="-122"/>
              </a:rPr>
              <a:t>”字，既是对</a:t>
            </a:r>
            <a:r>
              <a:rPr lang="zh-CN" altLang="en-US" sz="2200" strike="noStrike" noProof="1">
                <a:solidFill>
                  <a:srgbClr val="FF0000"/>
                </a:solidFill>
                <a:latin typeface="黑体" panose="02010609060101010101" charset="-122"/>
              </a:rPr>
              <a:t>猿声的描述</a:t>
            </a:r>
            <a:r>
              <a:rPr lang="zh-CN" altLang="en-US" sz="2200" strike="noStrike" noProof="1">
                <a:latin typeface="黑体" panose="02010609060101010101" charset="-122"/>
              </a:rPr>
              <a:t>，也是为</a:t>
            </a:r>
            <a:r>
              <a:rPr lang="zh-CN" altLang="en-US" sz="2200" strike="noStrike" noProof="1">
                <a:solidFill>
                  <a:srgbClr val="FF0000"/>
                </a:solidFill>
                <a:latin typeface="黑体" panose="02010609060101010101" charset="-122"/>
              </a:rPr>
              <a:t>秋景所触发的感情</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3.“林寒涧肃”足够凄清，“高猿长啸”足够</a:t>
            </a:r>
            <a:r>
              <a:rPr lang="zh-CN" altLang="en-US" sz="2200" strike="noStrike" noProof="1">
                <a:solidFill>
                  <a:srgbClr val="FF0000"/>
                </a:solidFill>
                <a:latin typeface="黑体" panose="02010609060101010101" charset="-122"/>
              </a:rPr>
              <a:t>凄异</a:t>
            </a:r>
            <a:r>
              <a:rPr lang="zh-CN" altLang="en-US" sz="2200" strike="noStrike" noProof="1">
                <a:latin typeface="黑体" panose="02010609060101010101" charset="-122"/>
              </a:rPr>
              <a:t>，“哀转久绝”足够</a:t>
            </a:r>
            <a:r>
              <a:rPr lang="zh-CN" altLang="en-US" sz="2200" strike="noStrike" noProof="1">
                <a:solidFill>
                  <a:srgbClr val="FF0000"/>
                </a:solidFill>
                <a:latin typeface="黑体" panose="02010609060101010101" charset="-122"/>
              </a:rPr>
              <a:t>凄凉</a:t>
            </a:r>
            <a:r>
              <a:rPr lang="zh-CN" altLang="en-US" sz="2200" strike="noStrike" noProof="1">
                <a:latin typeface="黑体" panose="02010609060101010101" charset="-122"/>
              </a:rPr>
              <a:t>。</a:t>
            </a:r>
          </a:p>
        </p:txBody>
      </p:sp>
      <p:grpSp>
        <p:nvGrpSpPr>
          <p:cNvPr id="74759" name="组合 3"/>
          <p:cNvGrpSpPr/>
          <p:nvPr/>
        </p:nvGrpSpPr>
        <p:grpSpPr>
          <a:xfrm>
            <a:off x="-9525" y="46038"/>
            <a:ext cx="12212638" cy="6765925"/>
            <a:chOff x="-16" y="73"/>
            <a:chExt cx="19234" cy="10654"/>
          </a:xfrm>
        </p:grpSpPr>
        <p:grpSp>
          <p:nvGrpSpPr>
            <p:cNvPr id="74760" name="组合 1"/>
            <p:cNvGrpSpPr/>
            <p:nvPr/>
          </p:nvGrpSpPr>
          <p:grpSpPr>
            <a:xfrm>
              <a:off x="-16" y="73"/>
              <a:ext cx="19234" cy="735"/>
              <a:chOff x="245" y="1455"/>
              <a:chExt cx="14464" cy="735"/>
            </a:xfrm>
          </p:grpSpPr>
          <p:pic>
            <p:nvPicPr>
              <p:cNvPr id="7476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476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4763" name="组合 7"/>
            <p:cNvGrpSpPr/>
            <p:nvPr/>
          </p:nvGrpSpPr>
          <p:grpSpPr>
            <a:xfrm>
              <a:off x="-16" y="9993"/>
              <a:ext cx="19233" cy="735"/>
              <a:chOff x="245" y="1455"/>
              <a:chExt cx="14464" cy="735"/>
            </a:xfrm>
          </p:grpSpPr>
          <p:pic>
            <p:nvPicPr>
              <p:cNvPr id="7476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476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74766" name="图片 389123" descr="猿猴"/>
          <p:cNvPicPr>
            <a:picLocks noChangeAspect="1"/>
          </p:cNvPicPr>
          <p:nvPr/>
        </p:nvPicPr>
        <p:blipFill>
          <a:blip r:embed="rId4" cstate="print"/>
          <a:stretch>
            <a:fillRect/>
          </a:stretch>
        </p:blipFill>
        <p:spPr>
          <a:xfrm>
            <a:off x="9226550" y="1798638"/>
            <a:ext cx="2516188" cy="3262312"/>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0364">
                                            <p:txEl>
                                              <p:pRg st="4" end="4"/>
                                            </p:txEl>
                                          </p:spTgt>
                                        </p:tgtEl>
                                        <p:attrNameLst>
                                          <p:attrName>style.visibility</p:attrName>
                                        </p:attrNameLst>
                                      </p:cBhvr>
                                      <p:to>
                                        <p:strVal val="visible"/>
                                      </p:to>
                                    </p:set>
                                    <p:animEffect transition="in" filter="blinds(horizontal)">
                                      <p:cBhvr>
                                        <p:cTn id="15" dur="500"/>
                                        <p:tgtEl>
                                          <p:spTgt spid="100364">
                                            <p:txEl>
                                              <p:pRg st="4" end="4"/>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00364">
                                            <p:txEl>
                                              <p:pRg st="5" end="5"/>
                                            </p:txEl>
                                          </p:spTgt>
                                        </p:tgtEl>
                                        <p:attrNameLst>
                                          <p:attrName>style.visibility</p:attrName>
                                        </p:attrNameLst>
                                      </p:cBhvr>
                                      <p:to>
                                        <p:strVal val="visible"/>
                                      </p:to>
                                    </p:set>
                                    <p:animEffect transition="in" filter="blinds(horizontal)">
                                      <p:cBhvr>
                                        <p:cTn id="18" dur="500"/>
                                        <p:tgtEl>
                                          <p:spTgt spid="100364">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0364">
                                            <p:txEl>
                                              <p:pRg st="6" end="6"/>
                                            </p:txEl>
                                          </p:spTgt>
                                        </p:tgtEl>
                                        <p:attrNameLst>
                                          <p:attrName>style.visibility</p:attrName>
                                        </p:attrNameLst>
                                      </p:cBhvr>
                                      <p:to>
                                        <p:strVal val="visible"/>
                                      </p:to>
                                    </p:set>
                                    <p:animEffect transition="in" filter="blinds(horizontal)">
                                      <p:cBhvr>
                                        <p:cTn id="21" dur="500"/>
                                        <p:tgtEl>
                                          <p:spTgt spid="1003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680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680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680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6637655" cy="4459604"/>
          </a:xfrm>
        </p:spPr>
        <p:txBody>
          <a:bodyPr anchor="t"/>
          <a:lstStyle/>
          <a:p>
            <a:pPr marL="0" indent="0" fontAlgn="base">
              <a:buClrTx/>
              <a:buSzTx/>
              <a:buFontTx/>
              <a:buNone/>
            </a:pPr>
            <a:r>
              <a:rPr lang="zh-CN" altLang="en-US" sz="3200" strike="noStrike" noProof="1">
                <a:ln w="22225">
                  <a:solidFill>
                    <a:schemeClr val="accent2"/>
                  </a:solidFill>
                  <a:prstDash val="solid"/>
                </a:ln>
                <a:solidFill>
                  <a:schemeClr val="accent2">
                    <a:lumMod val="40000"/>
                    <a:lumOff val="60000"/>
                  </a:schemeClr>
                </a:solidFill>
                <a:effectLst/>
                <a:latin typeface="黑体" panose="02010609060101010101" charset="-122"/>
              </a:rPr>
              <a:t>（九）“渔者歌”有什么作用？</a:t>
            </a:r>
          </a:p>
          <a:p>
            <a:pPr marL="0" indent="0" fontAlgn="base">
              <a:buClrTx/>
              <a:buSzTx/>
              <a:buFontTx/>
              <a:buNone/>
            </a:pPr>
            <a:r>
              <a:rPr lang="zh-CN" altLang="en-US" sz="3200" strike="noStrike" noProof="1">
                <a:latin typeface="黑体" panose="02010609060101010101" charset="-122"/>
              </a:rPr>
              <a:t>1.</a:t>
            </a:r>
            <a:r>
              <a:rPr lang="zh-CN" altLang="en-US" sz="3200" strike="noStrike" noProof="1">
                <a:solidFill>
                  <a:srgbClr val="FF0000"/>
                </a:solidFill>
                <a:latin typeface="黑体" panose="02010609060101010101" charset="-122"/>
              </a:rPr>
              <a:t>总结</a:t>
            </a:r>
            <a:r>
              <a:rPr lang="zh-CN" altLang="en-US" sz="3200" strike="noStrike" noProof="1">
                <a:latin typeface="黑体" panose="02010609060101010101" charset="-122"/>
              </a:rPr>
              <a:t>上句内容，说明</a:t>
            </a:r>
            <a:r>
              <a:rPr lang="zh-CN" altLang="en-US" sz="3200" strike="noStrike" noProof="1">
                <a:solidFill>
                  <a:srgbClr val="FF0000"/>
                </a:solidFill>
                <a:latin typeface="黑体" panose="02010609060101010101" charset="-122"/>
              </a:rPr>
              <a:t>猿声凄凉</a:t>
            </a:r>
            <a:r>
              <a:rPr lang="zh-CN" altLang="en-US" sz="3200" strike="noStrike" noProof="1">
                <a:latin typeface="黑体" panose="02010609060101010101" charset="-122"/>
              </a:rPr>
              <a:t>，突出了三峡</a:t>
            </a:r>
            <a:r>
              <a:rPr lang="zh-CN" altLang="en-US" sz="3200" strike="noStrike" noProof="1">
                <a:solidFill>
                  <a:srgbClr val="FF0000"/>
                </a:solidFill>
                <a:latin typeface="黑体" panose="02010609060101010101" charset="-122"/>
              </a:rPr>
              <a:t>山高水长的特点。</a:t>
            </a:r>
          </a:p>
          <a:p>
            <a:pPr marL="0" indent="0" fontAlgn="base">
              <a:buClrTx/>
              <a:buSzTx/>
              <a:buFontTx/>
              <a:buNone/>
            </a:pPr>
            <a:r>
              <a:rPr lang="zh-CN" altLang="en-US" sz="3200" strike="noStrike" noProof="1">
                <a:latin typeface="黑体" panose="02010609060101010101" charset="-122"/>
              </a:rPr>
              <a:t>2.从</a:t>
            </a:r>
            <a:r>
              <a:rPr lang="zh-CN" altLang="en-US" sz="3200" strike="noStrike" noProof="1">
                <a:solidFill>
                  <a:srgbClr val="FF0000"/>
                </a:solidFill>
                <a:latin typeface="黑体" panose="02010609060101010101" charset="-122"/>
              </a:rPr>
              <a:t>侧面渲染</a:t>
            </a:r>
            <a:r>
              <a:rPr lang="zh-CN" altLang="en-US" sz="3200" strike="noStrike" noProof="1">
                <a:latin typeface="黑体" panose="02010609060101010101" charset="-122"/>
              </a:rPr>
              <a:t>了秋天</a:t>
            </a:r>
            <a:r>
              <a:rPr lang="zh-CN" altLang="en-US" sz="3200" strike="noStrike" noProof="1">
                <a:solidFill>
                  <a:srgbClr val="FF0000"/>
                </a:solidFill>
                <a:latin typeface="黑体" panose="02010609060101010101" charset="-122"/>
              </a:rPr>
              <a:t>凄清、幽静</a:t>
            </a:r>
            <a:r>
              <a:rPr lang="zh-CN" altLang="en-US" sz="3200" strike="noStrike" noProof="1">
                <a:latin typeface="黑体" panose="02010609060101010101" charset="-122"/>
              </a:rPr>
              <a:t>的气氛。</a:t>
            </a:r>
            <a:r>
              <a:rPr lang="zh-CN" altLang="en-US" sz="3200" strike="noStrike" noProof="1">
                <a:solidFill>
                  <a:srgbClr val="FF0000"/>
                </a:solidFill>
                <a:latin typeface="黑体" panose="02010609060101010101" charset="-122"/>
              </a:rPr>
              <a:t>增强文章的感染力、表现力。</a:t>
            </a:r>
          </a:p>
          <a:p>
            <a:pPr marL="0" indent="0" fontAlgn="base">
              <a:buClrTx/>
              <a:buSzTx/>
              <a:buFontTx/>
              <a:buNone/>
            </a:pPr>
            <a:r>
              <a:rPr lang="zh-CN" altLang="en-US" sz="3200" strike="noStrike" noProof="1">
                <a:latin typeface="黑体" panose="02010609060101010101" charset="-122"/>
              </a:rPr>
              <a:t>3.也</a:t>
            </a:r>
            <a:r>
              <a:rPr lang="zh-CN" altLang="en-US" sz="3200" strike="noStrike" noProof="1">
                <a:solidFill>
                  <a:srgbClr val="FF0000"/>
                </a:solidFill>
                <a:latin typeface="黑体" panose="02010609060101010101" charset="-122"/>
              </a:rPr>
              <a:t>暗含对劳动人民的同情。</a:t>
            </a:r>
          </a:p>
        </p:txBody>
      </p:sp>
      <p:grpSp>
        <p:nvGrpSpPr>
          <p:cNvPr id="76807" name="组合 3"/>
          <p:cNvGrpSpPr/>
          <p:nvPr/>
        </p:nvGrpSpPr>
        <p:grpSpPr>
          <a:xfrm>
            <a:off x="-9525" y="46038"/>
            <a:ext cx="12212638" cy="6765925"/>
            <a:chOff x="-16" y="73"/>
            <a:chExt cx="19234" cy="10654"/>
          </a:xfrm>
        </p:grpSpPr>
        <p:grpSp>
          <p:nvGrpSpPr>
            <p:cNvPr id="76808" name="组合 1"/>
            <p:cNvGrpSpPr/>
            <p:nvPr/>
          </p:nvGrpSpPr>
          <p:grpSpPr>
            <a:xfrm>
              <a:off x="-16" y="73"/>
              <a:ext cx="19234" cy="735"/>
              <a:chOff x="245" y="1455"/>
              <a:chExt cx="14464" cy="735"/>
            </a:xfrm>
          </p:grpSpPr>
          <p:pic>
            <p:nvPicPr>
              <p:cNvPr id="7680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681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6811" name="组合 7"/>
            <p:cNvGrpSpPr/>
            <p:nvPr/>
          </p:nvGrpSpPr>
          <p:grpSpPr>
            <a:xfrm>
              <a:off x="-16" y="9993"/>
              <a:ext cx="19233" cy="735"/>
              <a:chOff x="245" y="1455"/>
              <a:chExt cx="14464" cy="735"/>
            </a:xfrm>
          </p:grpSpPr>
          <p:pic>
            <p:nvPicPr>
              <p:cNvPr id="7681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681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76814" name="图片 2"/>
          <p:cNvPicPr>
            <a:picLocks noChangeAspect="1"/>
          </p:cNvPicPr>
          <p:nvPr/>
        </p:nvPicPr>
        <p:blipFill>
          <a:blip r:embed="rId4" cstate="print"/>
          <a:stretch>
            <a:fillRect/>
          </a:stretch>
        </p:blipFill>
        <p:spPr>
          <a:xfrm>
            <a:off x="7623175" y="1666875"/>
            <a:ext cx="3948113" cy="35242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7885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885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7885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463675"/>
            <a:ext cx="11474450" cy="4459604"/>
          </a:xfrm>
        </p:spPr>
        <p:txBody>
          <a:bodyPr anchor="t"/>
          <a:lstStyle/>
          <a:p>
            <a:pPr marL="0" indent="0" fontAlgn="base">
              <a:buClrTx/>
              <a:buSzTx/>
              <a:buFontTx/>
              <a:buNone/>
            </a:pPr>
            <a:r>
              <a:rPr lang="zh-CN" altLang="en-US" sz="3600" strike="noStrike" noProof="1">
                <a:ln w="22225">
                  <a:solidFill>
                    <a:schemeClr val="accent2"/>
                  </a:solidFill>
                  <a:prstDash val="solid"/>
                </a:ln>
                <a:solidFill>
                  <a:schemeClr val="accent2">
                    <a:lumMod val="40000"/>
                    <a:lumOff val="60000"/>
                  </a:schemeClr>
                </a:solidFill>
                <a:effectLst/>
                <a:latin typeface="黑体" panose="02010609060101010101" charset="-122"/>
              </a:rPr>
              <a:t>（十）用“</a:t>
            </a:r>
            <a:r>
              <a:rPr lang="zh-CN" altLang="en-US" sz="3600" u="sng" strike="noStrike" noProof="1">
                <a:ln w="22225">
                  <a:solidFill>
                    <a:schemeClr val="accent2"/>
                  </a:solidFill>
                  <a:prstDash val="solid"/>
                </a:ln>
                <a:solidFill>
                  <a:schemeClr val="accent2">
                    <a:lumMod val="40000"/>
                    <a:lumOff val="60000"/>
                  </a:schemeClr>
                </a:solidFill>
                <a:effectLst/>
                <a:latin typeface="黑体" panose="02010609060101010101" charset="-122"/>
              </a:rPr>
              <a:t>       </a:t>
            </a:r>
            <a:r>
              <a:rPr lang="zh-CN" altLang="en-US" sz="3600" strike="noStrike" noProof="1">
                <a:ln w="22225">
                  <a:solidFill>
                    <a:schemeClr val="accent2"/>
                  </a:solidFill>
                  <a:prstDash val="solid"/>
                </a:ln>
                <a:solidFill>
                  <a:schemeClr val="accent2">
                    <a:lumMod val="40000"/>
                    <a:lumOff val="60000"/>
                  </a:schemeClr>
                </a:solidFill>
                <a:effectLst/>
                <a:latin typeface="黑体" panose="02010609060101010101" charset="-122"/>
              </a:rPr>
              <a:t>美”的格式写出三峡的山和四季的水的景物特征。</a:t>
            </a:r>
          </a:p>
          <a:p>
            <a:pPr marL="0" indent="0" fontAlgn="base">
              <a:buClrTx/>
              <a:buSzTx/>
              <a:buFontTx/>
              <a:buNone/>
            </a:pPr>
            <a:r>
              <a:rPr lang="zh-CN" altLang="en-US" sz="3600" strike="noStrike" noProof="1">
                <a:latin typeface="黑体" panose="02010609060101010101" charset="-122"/>
              </a:rPr>
              <a:t>1.山，连绵、高峻（</a:t>
            </a:r>
            <a:r>
              <a:rPr lang="zh-CN" altLang="en-US" sz="3600" strike="noStrike" noProof="1">
                <a:solidFill>
                  <a:srgbClr val="FF0000"/>
                </a:solidFill>
                <a:latin typeface="黑体" panose="02010609060101010101" charset="-122"/>
              </a:rPr>
              <a:t>高峻美</a:t>
            </a:r>
            <a:r>
              <a:rPr lang="zh-CN" altLang="en-US" sz="3600" strike="noStrike" noProof="1">
                <a:latin typeface="黑体" panose="02010609060101010101" charset="-122"/>
              </a:rPr>
              <a:t>）；</a:t>
            </a:r>
          </a:p>
          <a:p>
            <a:pPr marL="0" indent="0" fontAlgn="base">
              <a:buClrTx/>
              <a:buSzTx/>
              <a:buFontTx/>
              <a:buNone/>
            </a:pPr>
            <a:r>
              <a:rPr lang="zh-CN" altLang="en-US" sz="3600" strike="noStrike" noProof="1">
                <a:latin typeface="黑体" panose="02010609060101010101" charset="-122"/>
              </a:rPr>
              <a:t>2.夏水：水涨，流急。（</a:t>
            </a:r>
            <a:r>
              <a:rPr lang="zh-CN" altLang="en-US" sz="3600" strike="noStrike" noProof="1">
                <a:solidFill>
                  <a:srgbClr val="FF0000"/>
                </a:solidFill>
                <a:latin typeface="黑体" panose="02010609060101010101" charset="-122"/>
              </a:rPr>
              <a:t>奔放美</a:t>
            </a:r>
            <a:r>
              <a:rPr lang="zh-CN" altLang="en-US" sz="3600" strike="noStrike" noProof="1">
                <a:latin typeface="黑体" panose="02010609060101010101" charset="-122"/>
              </a:rPr>
              <a:t>）；</a:t>
            </a:r>
          </a:p>
          <a:p>
            <a:pPr marL="0" indent="0" fontAlgn="base">
              <a:buClrTx/>
              <a:buSzTx/>
              <a:buFontTx/>
              <a:buNone/>
            </a:pPr>
            <a:r>
              <a:rPr lang="zh-CN" altLang="en-US" sz="3600" strike="noStrike" noProof="1">
                <a:latin typeface="黑体" panose="02010609060101010101" charset="-122"/>
              </a:rPr>
              <a:t>3.春冬水：清荣峻茂。（</a:t>
            </a:r>
            <a:r>
              <a:rPr lang="zh-CN" altLang="en-US" sz="3600" strike="noStrike" noProof="1">
                <a:solidFill>
                  <a:srgbClr val="FF0000"/>
                </a:solidFill>
                <a:latin typeface="黑体" panose="02010609060101010101" charset="-122"/>
              </a:rPr>
              <a:t>清幽美</a:t>
            </a:r>
            <a:r>
              <a:rPr lang="zh-CN" altLang="en-US" sz="3600" strike="noStrike" noProof="1">
                <a:latin typeface="黑体" panose="02010609060101010101" charset="-122"/>
              </a:rPr>
              <a:t>）；</a:t>
            </a:r>
          </a:p>
          <a:p>
            <a:pPr marL="0" indent="0" fontAlgn="base">
              <a:buClrTx/>
              <a:buSzTx/>
              <a:buFontTx/>
              <a:buNone/>
            </a:pPr>
            <a:r>
              <a:rPr lang="zh-CN" altLang="en-US" sz="3600" strike="noStrike" noProof="1">
                <a:latin typeface="黑体" panose="02010609060101010101" charset="-122"/>
              </a:rPr>
              <a:t>4.秋水：凄清、幽静。（</a:t>
            </a:r>
            <a:r>
              <a:rPr lang="zh-CN" altLang="en-US" sz="3600" strike="noStrike" noProof="1">
                <a:solidFill>
                  <a:srgbClr val="FF0000"/>
                </a:solidFill>
                <a:latin typeface="黑体" panose="02010609060101010101" charset="-122"/>
              </a:rPr>
              <a:t>凄婉美</a:t>
            </a:r>
            <a:r>
              <a:rPr lang="zh-CN" altLang="en-US" sz="3600" strike="noStrike" noProof="1">
                <a:latin typeface="黑体" panose="02010609060101010101" charset="-122"/>
              </a:rPr>
              <a:t>）。</a:t>
            </a:r>
          </a:p>
        </p:txBody>
      </p:sp>
      <p:grpSp>
        <p:nvGrpSpPr>
          <p:cNvPr id="78855" name="组合 3"/>
          <p:cNvGrpSpPr/>
          <p:nvPr/>
        </p:nvGrpSpPr>
        <p:grpSpPr>
          <a:xfrm>
            <a:off x="-9525" y="46038"/>
            <a:ext cx="12212638" cy="6765925"/>
            <a:chOff x="-16" y="73"/>
            <a:chExt cx="19234" cy="10654"/>
          </a:xfrm>
        </p:grpSpPr>
        <p:grpSp>
          <p:nvGrpSpPr>
            <p:cNvPr id="78856" name="组合 1"/>
            <p:cNvGrpSpPr/>
            <p:nvPr/>
          </p:nvGrpSpPr>
          <p:grpSpPr>
            <a:xfrm>
              <a:off x="-16" y="73"/>
              <a:ext cx="19234" cy="735"/>
              <a:chOff x="245" y="1455"/>
              <a:chExt cx="14464" cy="735"/>
            </a:xfrm>
          </p:grpSpPr>
          <p:pic>
            <p:nvPicPr>
              <p:cNvPr id="78857"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8858"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78859" name="组合 7"/>
            <p:cNvGrpSpPr/>
            <p:nvPr/>
          </p:nvGrpSpPr>
          <p:grpSpPr>
            <a:xfrm>
              <a:off x="-16" y="9993"/>
              <a:ext cx="19233" cy="735"/>
              <a:chOff x="245" y="1455"/>
              <a:chExt cx="14464" cy="735"/>
            </a:xfrm>
          </p:grpSpPr>
          <p:pic>
            <p:nvPicPr>
              <p:cNvPr id="78860"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78861"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1" end="1"/>
                                            </p:txEl>
                                          </p:spTgt>
                                        </p:tgtEl>
                                        <p:attrNameLst>
                                          <p:attrName>style.visibility</p:attrName>
                                        </p:attrNameLst>
                                      </p:cBhvr>
                                      <p:to>
                                        <p:strVal val="visible"/>
                                      </p:to>
                                    </p:set>
                                    <p:animEffect transition="in" filter="blinds(horizontal)">
                                      <p:cBhvr>
                                        <p:cTn id="7" dur="500"/>
                                        <p:tgtEl>
                                          <p:spTgt spid="10036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2" end="2"/>
                                            </p:txEl>
                                          </p:spTgt>
                                        </p:tgtEl>
                                        <p:attrNameLst>
                                          <p:attrName>style.visibility</p:attrName>
                                        </p:attrNameLst>
                                      </p:cBhvr>
                                      <p:to>
                                        <p:strVal val="visible"/>
                                      </p:to>
                                    </p:set>
                                    <p:animEffect transition="in" filter="blinds(horizontal)">
                                      <p:cBhvr>
                                        <p:cTn id="10" dur="500"/>
                                        <p:tgtEl>
                                          <p:spTgt spid="10036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13" dur="500"/>
                                        <p:tgtEl>
                                          <p:spTgt spid="10036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364">
                                            <p:txEl>
                                              <p:pRg st="4" end="4"/>
                                            </p:txEl>
                                          </p:spTgt>
                                        </p:tgtEl>
                                        <p:attrNameLst>
                                          <p:attrName>style.visibility</p:attrName>
                                        </p:attrNameLst>
                                      </p:cBhvr>
                                      <p:to>
                                        <p:strVal val="visible"/>
                                      </p:to>
                                    </p:set>
                                    <p:animEffect transition="in" filter="blinds(horizontal)">
                                      <p:cBhvr>
                                        <p:cTn id="16" dur="500"/>
                                        <p:tgtEl>
                                          <p:spTgt spid="1003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【解读园】析文本</a:t>
            </a:r>
            <a:endParaRPr lang="en-US" alt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8089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089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090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03225" y="965200"/>
            <a:ext cx="11474450" cy="499110"/>
          </a:xfrm>
        </p:spPr>
        <p:txBody>
          <a:bodyPr>
            <a:scene3d>
              <a:camera prst="orthographicFront"/>
              <a:lightRig rig="threePt" dir="t"/>
            </a:scene3d>
          </a:bodyPr>
          <a:lstStyle/>
          <a:p>
            <a:pPr marL="0" indent="0" fontAlgn="base">
              <a:buNone/>
            </a:pP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r>
              <a:rPr lang="zh-CN" altLang="en-US" sz="2200" strike="noStrike" noProof="1">
                <a:solidFill>
                  <a:srgbClr val="FF0000"/>
                </a:solidFill>
                <a:latin typeface="华文琥珀" panose="02010800040101010101" pitchFamily="2" charset="-122"/>
                <a:ea typeface="华文琥珀" panose="02010800040101010101" pitchFamily="2" charset="-122"/>
                <a:sym typeface="+mn-ea"/>
              </a:rPr>
              <a:t>善思堂</a:t>
            </a:r>
            <a:r>
              <a:rPr lang="en-US" altLang="zh-CN" sz="2200" strike="noStrike" noProof="1">
                <a:solidFill>
                  <a:srgbClr val="FF0000"/>
                </a:solidFill>
                <a:latin typeface="华文琥珀" panose="02010800040101010101" pitchFamily="2" charset="-122"/>
                <a:ea typeface="华文琥珀" panose="02010800040101010101" pitchFamily="2" charset="-122"/>
                <a:sym typeface="+mn-ea"/>
              </a:rPr>
              <a:t>]</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p:txBody>
      </p:sp>
      <p:sp>
        <p:nvSpPr>
          <p:cNvPr id="100364" name="内容占位符 2"/>
          <p:cNvSpPr>
            <a:spLocks noGrp="1"/>
          </p:cNvSpPr>
          <p:nvPr>
            <p:ph sz="half" idx="2"/>
          </p:nvPr>
        </p:nvSpPr>
        <p:spPr>
          <a:xfrm>
            <a:off x="403860" y="1386205"/>
            <a:ext cx="11474450" cy="4537075"/>
          </a:xfrm>
        </p:spPr>
        <p:txBody>
          <a:bodyPr anchor="t"/>
          <a:lstStyle/>
          <a:p>
            <a:pPr marL="0" indent="0" algn="ctr"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层次美</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（十一）作者按什么顺序写三峡景物的，这样写有什么好处？</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1.作者先总体描绘三峡概貌，突出其雄伟气象；接下来，按照特点的不同，具体描绘三峡四季的不同景象。先山后水。</a:t>
            </a:r>
          </a:p>
          <a:p>
            <a:pPr marL="0" indent="0" fontAlgn="base">
              <a:buClrTx/>
              <a:buSzTx/>
              <a:buFontTx/>
              <a:buNone/>
            </a:pPr>
            <a:r>
              <a:rPr lang="zh-CN" altLang="en-US" sz="2200" strike="noStrike" noProof="1">
                <a:latin typeface="黑体" panose="02010609060101010101" charset="-122"/>
              </a:rPr>
              <a:t>（1）“峡”的意思是两山夹水的地方，</a:t>
            </a:r>
            <a:r>
              <a:rPr lang="zh-CN" altLang="en-US" sz="2200" strike="noStrike" noProof="1">
                <a:solidFill>
                  <a:srgbClr val="FF0000"/>
                </a:solidFill>
                <a:latin typeface="黑体" panose="02010609060101010101" charset="-122"/>
              </a:rPr>
              <a:t>有山才有峡，所以从山写起</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（2）先写山，写出山</a:t>
            </a:r>
            <a:r>
              <a:rPr lang="zh-CN" altLang="en-US" sz="2200" strike="noStrike" noProof="1">
                <a:solidFill>
                  <a:srgbClr val="FF0000"/>
                </a:solidFill>
                <a:latin typeface="黑体" panose="02010609060101010101" charset="-122"/>
              </a:rPr>
              <a:t>连绵、高峻</a:t>
            </a:r>
            <a:r>
              <a:rPr lang="zh-CN" altLang="en-US" sz="2200" strike="noStrike" noProof="1">
                <a:latin typeface="黑体" panose="02010609060101010101" charset="-122"/>
              </a:rPr>
              <a:t>的特点，</a:t>
            </a:r>
            <a:r>
              <a:rPr lang="zh-CN" altLang="en-US" sz="2200" strike="noStrike" noProof="1">
                <a:solidFill>
                  <a:srgbClr val="FF0000"/>
                </a:solidFill>
                <a:latin typeface="黑体" panose="02010609060101010101" charset="-122"/>
              </a:rPr>
              <a:t>为下文写水作铺垫</a:t>
            </a:r>
            <a:r>
              <a:rPr lang="zh-CN" altLang="en-US" sz="2200" strike="noStrike" noProof="1">
                <a:latin typeface="黑体" panose="02010609060101010101" charset="-122"/>
              </a:rPr>
              <a:t>。这既能</a:t>
            </a:r>
            <a:r>
              <a:rPr lang="zh-CN" altLang="en-US" sz="2200" strike="noStrike" noProof="1">
                <a:solidFill>
                  <a:srgbClr val="FF0000"/>
                </a:solidFill>
                <a:latin typeface="黑体" panose="02010609060101010101" charset="-122"/>
              </a:rPr>
              <a:t>揭示水急的原因</a:t>
            </a:r>
            <a:r>
              <a:rPr lang="zh-CN" altLang="en-US" sz="2200" strike="noStrike" noProof="1">
                <a:latin typeface="黑体" panose="02010609060101010101" charset="-122"/>
              </a:rPr>
              <a:t>，又能</a:t>
            </a:r>
            <a:r>
              <a:rPr lang="zh-CN" altLang="en-US" sz="2200" strike="noStrike" noProof="1">
                <a:solidFill>
                  <a:srgbClr val="FF0000"/>
                </a:solidFill>
                <a:latin typeface="黑体" panose="02010609060101010101" charset="-122"/>
              </a:rPr>
              <a:t>使急流和峻岭相互映衬</a:t>
            </a:r>
            <a:r>
              <a:rPr lang="zh-CN" altLang="en-US" sz="2200" strike="noStrike" noProof="1">
                <a:latin typeface="黑体" panose="02010609060101010101" charset="-122"/>
              </a:rPr>
              <a:t>，形成一幅险峻壮奇的画面。</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2.作者未按四季更迭的顺序，而是先写先写夏水，后写春冬水，最后写秋景。</a:t>
            </a:r>
          </a:p>
          <a:p>
            <a:pPr marL="0" indent="0" fontAlgn="base">
              <a:buClrTx/>
              <a:buSzTx/>
              <a:buFontTx/>
              <a:buNone/>
            </a:pPr>
            <a:r>
              <a:rPr lang="zh-CN" altLang="en-US" sz="2200" strike="noStrike" noProof="1">
                <a:latin typeface="黑体" panose="02010609060101010101" charset="-122"/>
              </a:rPr>
              <a:t>（1）夏水</a:t>
            </a:r>
            <a:r>
              <a:rPr lang="zh-CN" altLang="en-US" sz="2200" strike="noStrike" noProof="1">
                <a:solidFill>
                  <a:srgbClr val="FF0000"/>
                </a:solidFill>
                <a:latin typeface="黑体" panose="02010609060101010101" charset="-122"/>
              </a:rPr>
              <a:t>最盛，最迅疾</a:t>
            </a:r>
            <a:r>
              <a:rPr lang="zh-CN" altLang="en-US" sz="2200" strike="noStrike" noProof="1">
                <a:latin typeface="黑体" panose="02010609060101010101" charset="-122"/>
              </a:rPr>
              <a:t>，所表现出的</a:t>
            </a:r>
            <a:r>
              <a:rPr lang="zh-CN" altLang="en-US" sz="2200" strike="noStrike" noProof="1">
                <a:solidFill>
                  <a:srgbClr val="FF0000"/>
                </a:solidFill>
                <a:latin typeface="黑体" panose="02010609060101010101" charset="-122"/>
              </a:rPr>
              <a:t>奔放美最能突出三峡雄伟壮丽的特点。与第1段一脉相承；</a:t>
            </a:r>
          </a:p>
          <a:p>
            <a:pPr marL="0" indent="0" fontAlgn="base">
              <a:buClrTx/>
              <a:buSzTx/>
              <a:buFontTx/>
              <a:buNone/>
            </a:pPr>
            <a:r>
              <a:rPr lang="zh-CN" altLang="en-US" sz="2200" strike="noStrike" noProof="1">
                <a:latin typeface="黑体" panose="02010609060101010101" charset="-122"/>
              </a:rPr>
              <a:t>（2）相较而言，“春冬”二季的长江皆有“</a:t>
            </a:r>
            <a:r>
              <a:rPr lang="zh-CN" altLang="en-US" sz="2200" strike="noStrike" noProof="1">
                <a:solidFill>
                  <a:srgbClr val="FF0000"/>
                </a:solidFill>
                <a:latin typeface="黑体" panose="02010609060101010101" charset="-122"/>
              </a:rPr>
              <a:t>清荣峻茂”的盎然情趣，故而合为一体描绘</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（3）最后写秋景，春冬一样，较为</a:t>
            </a:r>
            <a:r>
              <a:rPr lang="zh-CN" altLang="en-US" sz="2200" strike="noStrike" noProof="1">
                <a:solidFill>
                  <a:srgbClr val="FF0000"/>
                </a:solidFill>
                <a:latin typeface="黑体" panose="02010609060101010101" charset="-122"/>
              </a:rPr>
              <a:t>沉静。虽氛围、特色不同，但文脉转缓，文气相贯。</a:t>
            </a:r>
          </a:p>
        </p:txBody>
      </p:sp>
      <p:grpSp>
        <p:nvGrpSpPr>
          <p:cNvPr id="80903" name="组合 3"/>
          <p:cNvGrpSpPr/>
          <p:nvPr/>
        </p:nvGrpSpPr>
        <p:grpSpPr>
          <a:xfrm>
            <a:off x="-9525" y="46038"/>
            <a:ext cx="12212638" cy="6765925"/>
            <a:chOff x="-16" y="73"/>
            <a:chExt cx="19234" cy="10654"/>
          </a:xfrm>
        </p:grpSpPr>
        <p:grpSp>
          <p:nvGrpSpPr>
            <p:cNvPr id="80904" name="组合 1"/>
            <p:cNvGrpSpPr/>
            <p:nvPr/>
          </p:nvGrpSpPr>
          <p:grpSpPr>
            <a:xfrm>
              <a:off x="-16" y="73"/>
              <a:ext cx="19234" cy="735"/>
              <a:chOff x="245" y="1455"/>
              <a:chExt cx="14464" cy="735"/>
            </a:xfrm>
          </p:grpSpPr>
          <p:pic>
            <p:nvPicPr>
              <p:cNvPr id="80905"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0906"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0907" name="组合 7"/>
            <p:cNvGrpSpPr/>
            <p:nvPr/>
          </p:nvGrpSpPr>
          <p:grpSpPr>
            <a:xfrm>
              <a:off x="-16" y="9993"/>
              <a:ext cx="19233" cy="735"/>
              <a:chOff x="245" y="1455"/>
              <a:chExt cx="14464" cy="735"/>
            </a:xfrm>
          </p:grpSpPr>
          <p:pic>
            <p:nvPicPr>
              <p:cNvPr id="80908"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0909"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64">
                                            <p:txEl>
                                              <p:pRg st="3" end="3"/>
                                            </p:txEl>
                                          </p:spTgt>
                                        </p:tgtEl>
                                        <p:attrNameLst>
                                          <p:attrName>style.visibility</p:attrName>
                                        </p:attrNameLst>
                                      </p:cBhvr>
                                      <p:to>
                                        <p:strVal val="visible"/>
                                      </p:to>
                                    </p:set>
                                    <p:animEffect transition="in" filter="blinds(horizontal)">
                                      <p:cBhvr>
                                        <p:cTn id="7" dur="500"/>
                                        <p:tgtEl>
                                          <p:spTgt spid="100364">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364">
                                            <p:txEl>
                                              <p:pRg st="4" end="4"/>
                                            </p:txEl>
                                          </p:spTgt>
                                        </p:tgtEl>
                                        <p:attrNameLst>
                                          <p:attrName>style.visibility</p:attrName>
                                        </p:attrNameLst>
                                      </p:cBhvr>
                                      <p:to>
                                        <p:strVal val="visible"/>
                                      </p:to>
                                    </p:set>
                                    <p:animEffect transition="in" filter="blinds(horizontal)">
                                      <p:cBhvr>
                                        <p:cTn id="10" dur="500"/>
                                        <p:tgtEl>
                                          <p:spTgt spid="100364">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0364">
                                            <p:txEl>
                                              <p:pRg st="6" end="6"/>
                                            </p:txEl>
                                          </p:spTgt>
                                        </p:tgtEl>
                                        <p:attrNameLst>
                                          <p:attrName>style.visibility</p:attrName>
                                        </p:attrNameLst>
                                      </p:cBhvr>
                                      <p:to>
                                        <p:strVal val="visible"/>
                                      </p:to>
                                    </p:set>
                                    <p:animEffect transition="in" filter="blinds(horizontal)">
                                      <p:cBhvr>
                                        <p:cTn id="15" dur="500"/>
                                        <p:tgtEl>
                                          <p:spTgt spid="100364">
                                            <p:txEl>
                                              <p:pRg st="6" end="6"/>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00364">
                                            <p:txEl>
                                              <p:pRg st="7" end="7"/>
                                            </p:txEl>
                                          </p:spTgt>
                                        </p:tgtEl>
                                        <p:attrNameLst>
                                          <p:attrName>style.visibility</p:attrName>
                                        </p:attrNameLst>
                                      </p:cBhvr>
                                      <p:to>
                                        <p:strVal val="visible"/>
                                      </p:to>
                                    </p:set>
                                    <p:animEffect transition="in" filter="blinds(horizontal)">
                                      <p:cBhvr>
                                        <p:cTn id="18" dur="500"/>
                                        <p:tgtEl>
                                          <p:spTgt spid="100364">
                                            <p:txEl>
                                              <p:pRg st="7" end="7"/>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100364">
                                            <p:txEl>
                                              <p:pRg st="8" end="8"/>
                                            </p:txEl>
                                          </p:spTgt>
                                        </p:tgtEl>
                                        <p:attrNameLst>
                                          <p:attrName>style.visibility</p:attrName>
                                        </p:attrNameLst>
                                      </p:cBhvr>
                                      <p:to>
                                        <p:strVal val="visible"/>
                                      </p:to>
                                    </p:set>
                                    <p:animEffect transition="in" filter="blinds(horizontal)">
                                      <p:cBhvr>
                                        <p:cTn id="21" dur="500"/>
                                        <p:tgtEl>
                                          <p:spTgt spid="10036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【解读园】探主题</a:t>
            </a:r>
            <a:endParaRPr lang="en-US"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8294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294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294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2949" name="内容占位符 2"/>
          <p:cNvSpPr>
            <a:spLocks noGrp="1"/>
          </p:cNvSpPr>
          <p:nvPr>
            <p:ph sz="half" idx="2"/>
          </p:nvPr>
        </p:nvSpPr>
        <p:spPr>
          <a:xfrm>
            <a:off x="476250" y="1057275"/>
            <a:ext cx="6540500" cy="4841875"/>
          </a:xfrm>
        </p:spPr>
        <p:txBody>
          <a:bodyPr anchor="t"/>
          <a:lstStyle/>
          <a:p>
            <a:pPr marL="0" indent="914400">
              <a:spcBef>
                <a:spcPct val="0"/>
              </a:spcBef>
              <a:buClrTx/>
              <a:buSzTx/>
              <a:buFontTx/>
              <a:buNone/>
            </a:pPr>
            <a:r>
              <a:rPr lang="zh-CN" altLang="en-US" sz="3600">
                <a:latin typeface="宋体" panose="02010600030101010101" pitchFamily="2" charset="-122"/>
                <a:ea typeface="宋体" panose="02010600030101010101" pitchFamily="2" charset="-122"/>
              </a:rPr>
              <a:t>《三峡》通过三峡形势和四季</a:t>
            </a:r>
            <a:r>
              <a:rPr lang="zh-CN" altLang="en-US" sz="3600">
                <a:solidFill>
                  <a:srgbClr val="FF0000"/>
                </a:solidFill>
                <a:latin typeface="宋体" panose="02010600030101010101" pitchFamily="2" charset="-122"/>
                <a:ea typeface="宋体" panose="02010600030101010101" pitchFamily="2" charset="-122"/>
              </a:rPr>
              <a:t>雄奇险拔、清幽秀丽</a:t>
            </a:r>
            <a:r>
              <a:rPr lang="zh-CN" altLang="en-US" sz="3600">
                <a:latin typeface="宋体" panose="02010600030101010101" pitchFamily="2" charset="-122"/>
                <a:ea typeface="宋体" panose="02010600030101010101" pitchFamily="2" charset="-122"/>
              </a:rPr>
              <a:t>景色的描绘，</a:t>
            </a:r>
          </a:p>
          <a:p>
            <a:pPr marL="0" indent="914400">
              <a:spcBef>
                <a:spcPct val="0"/>
              </a:spcBef>
              <a:buClrTx/>
              <a:buSzTx/>
              <a:buFontTx/>
              <a:buNone/>
            </a:pPr>
            <a:r>
              <a:rPr lang="zh-CN" altLang="en-US" sz="3600">
                <a:latin typeface="宋体" panose="02010600030101010101" pitchFamily="2" charset="-122"/>
                <a:ea typeface="宋体" panose="02010600030101010101" pitchFamily="2" charset="-122"/>
              </a:rPr>
              <a:t>抒发了作者对祖国大好河山的</a:t>
            </a:r>
            <a:r>
              <a:rPr lang="zh-CN" altLang="en-US" sz="3600">
                <a:solidFill>
                  <a:srgbClr val="FF0000"/>
                </a:solidFill>
                <a:latin typeface="宋体" panose="02010600030101010101" pitchFamily="2" charset="-122"/>
                <a:ea typeface="宋体" panose="02010600030101010101" pitchFamily="2" charset="-122"/>
              </a:rPr>
              <a:t>热爱之情</a:t>
            </a:r>
            <a:r>
              <a:rPr lang="zh-CN" altLang="en-US" sz="3600">
                <a:latin typeface="宋体" panose="02010600030101010101" pitchFamily="2" charset="-122"/>
                <a:ea typeface="宋体" panose="02010600030101010101" pitchFamily="2" charset="-122"/>
              </a:rPr>
              <a:t>，</a:t>
            </a:r>
          </a:p>
          <a:p>
            <a:pPr marL="0" indent="914400">
              <a:spcBef>
                <a:spcPct val="0"/>
              </a:spcBef>
              <a:buClrTx/>
              <a:buSzTx/>
              <a:buFontTx/>
              <a:buNone/>
            </a:pPr>
            <a:r>
              <a:rPr lang="zh-CN" altLang="en-US" sz="3600">
                <a:latin typeface="宋体" panose="02010600030101010101" pitchFamily="2" charset="-122"/>
                <a:ea typeface="宋体" panose="02010600030101010101" pitchFamily="2" charset="-122"/>
              </a:rPr>
              <a:t>同时抒发了对渔民艰险、痛苦生活的</a:t>
            </a:r>
            <a:r>
              <a:rPr lang="zh-CN" altLang="en-US" sz="3600">
                <a:solidFill>
                  <a:srgbClr val="FF0000"/>
                </a:solidFill>
                <a:latin typeface="宋体" panose="02010600030101010101" pitchFamily="2" charset="-122"/>
                <a:ea typeface="宋体" panose="02010600030101010101" pitchFamily="2" charset="-122"/>
              </a:rPr>
              <a:t>悲悯</a:t>
            </a:r>
            <a:r>
              <a:rPr lang="zh-CN" altLang="en-US" sz="3600">
                <a:latin typeface="宋体" panose="02010600030101010101" pitchFamily="2" charset="-122"/>
                <a:ea typeface="宋体" panose="02010600030101010101" pitchFamily="2" charset="-122"/>
              </a:rPr>
              <a:t>。</a:t>
            </a:r>
          </a:p>
        </p:txBody>
      </p:sp>
      <p:grpSp>
        <p:nvGrpSpPr>
          <p:cNvPr id="82950" name="组合 3"/>
          <p:cNvGrpSpPr/>
          <p:nvPr/>
        </p:nvGrpSpPr>
        <p:grpSpPr>
          <a:xfrm>
            <a:off x="-9525" y="46038"/>
            <a:ext cx="12212638" cy="6765925"/>
            <a:chOff x="-16" y="73"/>
            <a:chExt cx="19234" cy="10654"/>
          </a:xfrm>
        </p:grpSpPr>
        <p:grpSp>
          <p:nvGrpSpPr>
            <p:cNvPr id="82951" name="组合 1"/>
            <p:cNvGrpSpPr/>
            <p:nvPr/>
          </p:nvGrpSpPr>
          <p:grpSpPr>
            <a:xfrm>
              <a:off x="-16" y="73"/>
              <a:ext cx="19234" cy="735"/>
              <a:chOff x="245" y="1455"/>
              <a:chExt cx="14464" cy="735"/>
            </a:xfrm>
          </p:grpSpPr>
          <p:pic>
            <p:nvPicPr>
              <p:cNvPr id="8295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295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2954" name="组合 7"/>
            <p:cNvGrpSpPr/>
            <p:nvPr/>
          </p:nvGrpSpPr>
          <p:grpSpPr>
            <a:xfrm>
              <a:off x="-16" y="9993"/>
              <a:ext cx="19233" cy="735"/>
              <a:chOff x="245" y="1455"/>
              <a:chExt cx="14464" cy="735"/>
            </a:xfrm>
          </p:grpSpPr>
          <p:pic>
            <p:nvPicPr>
              <p:cNvPr id="8295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295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82957" name="图片 1"/>
          <p:cNvPicPr>
            <a:picLocks noChangeAspect="1"/>
          </p:cNvPicPr>
          <p:nvPr/>
        </p:nvPicPr>
        <p:blipFill>
          <a:blip r:embed="rId4" cstate="print"/>
          <a:stretch>
            <a:fillRect/>
          </a:stretch>
        </p:blipFill>
        <p:spPr>
          <a:xfrm>
            <a:off x="7729538" y="1749425"/>
            <a:ext cx="3429000" cy="3068638"/>
          </a:xfrm>
          <a:prstGeom prst="rect">
            <a:avLst/>
          </a:prstGeom>
          <a:noFill/>
          <a:ln w="9525">
            <a:noFill/>
          </a:ln>
        </p:spPr>
      </p:pic>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【解读园】绘板书</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8499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499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499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84997" name="组合 3"/>
          <p:cNvGrpSpPr/>
          <p:nvPr/>
        </p:nvGrpSpPr>
        <p:grpSpPr>
          <a:xfrm>
            <a:off x="-9525" y="46038"/>
            <a:ext cx="12212638" cy="6765925"/>
            <a:chOff x="-16" y="73"/>
            <a:chExt cx="19234" cy="10654"/>
          </a:xfrm>
        </p:grpSpPr>
        <p:grpSp>
          <p:nvGrpSpPr>
            <p:cNvPr id="84998" name="组合 1"/>
            <p:cNvGrpSpPr/>
            <p:nvPr/>
          </p:nvGrpSpPr>
          <p:grpSpPr>
            <a:xfrm>
              <a:off x="-16" y="73"/>
              <a:ext cx="19234" cy="735"/>
              <a:chOff x="245" y="1455"/>
              <a:chExt cx="14464" cy="735"/>
            </a:xfrm>
          </p:grpSpPr>
          <p:pic>
            <p:nvPicPr>
              <p:cNvPr id="8499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500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5001" name="组合 7"/>
            <p:cNvGrpSpPr/>
            <p:nvPr/>
          </p:nvGrpSpPr>
          <p:grpSpPr>
            <a:xfrm>
              <a:off x="-16" y="9993"/>
              <a:ext cx="19233" cy="735"/>
              <a:chOff x="245" y="1455"/>
              <a:chExt cx="14464" cy="735"/>
            </a:xfrm>
          </p:grpSpPr>
          <p:pic>
            <p:nvPicPr>
              <p:cNvPr id="8500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500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85004" name="图片 -2147482615"/>
          <p:cNvPicPr>
            <a:picLocks noChangeAspect="1"/>
          </p:cNvPicPr>
          <p:nvPr/>
        </p:nvPicPr>
        <p:blipFill>
          <a:blip r:embed="rId4" cstate="print"/>
          <a:stretch>
            <a:fillRect/>
          </a:stretch>
        </p:blipFill>
        <p:spPr>
          <a:xfrm>
            <a:off x="852488" y="1384300"/>
            <a:ext cx="10488612" cy="4540250"/>
          </a:xfrm>
          <a:prstGeom prst="rect">
            <a:avLst/>
          </a:prstGeom>
          <a:noFill/>
          <a:ln w="9525">
            <a:noFill/>
          </a:ln>
        </p:spPr>
      </p:pic>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31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31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36874" name="文本占位符 114698"/>
          <p:cNvSpPr>
            <a:spLocks noGrp="1" noRot="1"/>
          </p:cNvSpPr>
          <p:nvPr>
            <p:ph idx="1"/>
          </p:nvPr>
        </p:nvSpPr>
        <p:spPr>
          <a:xfrm>
            <a:off x="1847850" y="1533525"/>
            <a:ext cx="8540750" cy="3235325"/>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诗意篇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疏通文意理思路（为啥写）（趣味性）</a:t>
            </a:r>
          </a:p>
          <a:p>
            <a:pPr algn="ctr"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一读：初读全文，感知内容（读出音韵：注意字音、字形、重音、语气、语调、节奏）</a:t>
            </a:r>
          </a:p>
          <a:p>
            <a:pPr algn="ctr"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一写：抄写文常基础，批写段落大意（自主思考）</a:t>
            </a:r>
          </a:p>
        </p:txBody>
      </p:sp>
      <p:grpSp>
        <p:nvGrpSpPr>
          <p:cNvPr id="13317" name="组合 1"/>
          <p:cNvGrpSpPr/>
          <p:nvPr/>
        </p:nvGrpSpPr>
        <p:grpSpPr>
          <a:xfrm>
            <a:off x="-9525" y="46038"/>
            <a:ext cx="12212638" cy="6765925"/>
            <a:chOff x="-16" y="73"/>
            <a:chExt cx="19234" cy="10654"/>
          </a:xfrm>
        </p:grpSpPr>
        <p:grpSp>
          <p:nvGrpSpPr>
            <p:cNvPr id="13318" name="组合 1"/>
            <p:cNvGrpSpPr/>
            <p:nvPr/>
          </p:nvGrpSpPr>
          <p:grpSpPr>
            <a:xfrm>
              <a:off x="-16" y="73"/>
              <a:ext cx="19234" cy="735"/>
              <a:chOff x="245" y="1455"/>
              <a:chExt cx="14464" cy="735"/>
            </a:xfrm>
          </p:grpSpPr>
          <p:pic>
            <p:nvPicPr>
              <p:cNvPr id="1331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32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3321" name="组合 7"/>
            <p:cNvGrpSpPr/>
            <p:nvPr/>
          </p:nvGrpSpPr>
          <p:grpSpPr>
            <a:xfrm>
              <a:off x="-16" y="9993"/>
              <a:ext cx="19233" cy="735"/>
              <a:chOff x="245" y="1455"/>
              <a:chExt cx="14464" cy="735"/>
            </a:xfrm>
          </p:grpSpPr>
          <p:pic>
            <p:nvPicPr>
              <p:cNvPr id="1332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32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8704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704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704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0843" name="内容占位符 2"/>
          <p:cNvSpPr>
            <a:spLocks noGrp="1"/>
          </p:cNvSpPr>
          <p:nvPr>
            <p:ph sz="half" idx="2"/>
          </p:nvPr>
        </p:nvSpPr>
        <p:spPr>
          <a:xfrm>
            <a:off x="455930" y="1111250"/>
            <a:ext cx="11345545" cy="498157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（一）阅读下面这首诗，你能说出它和本文之间的某些联系吗？</a:t>
            </a:r>
          </a:p>
          <a:p>
            <a:pPr marL="0" indent="0" algn="ctr" fontAlgn="base">
              <a:buClrTx/>
              <a:buSzTx/>
              <a:buFontTx/>
              <a:buNone/>
            </a:pPr>
            <a:r>
              <a:rPr lang="zh-CN" altLang="en-US" sz="2200" strike="noStrike" noProof="1">
                <a:latin typeface="黑体" panose="02010609060101010101" charset="-122"/>
              </a:rPr>
              <a:t>早发白帝城    李白</a:t>
            </a:r>
          </a:p>
          <a:p>
            <a:pPr marL="0" indent="0" algn="ctr" fontAlgn="base">
              <a:buClrTx/>
              <a:buSzTx/>
              <a:buFontTx/>
              <a:buNone/>
            </a:pPr>
            <a:r>
              <a:rPr lang="zh-CN" altLang="en-US" sz="2200" strike="noStrike" noProof="1">
                <a:latin typeface="黑体" panose="02010609060101010101" charset="-122"/>
              </a:rPr>
              <a:t>朝辞白帝彩云间，千里江陵一日还。两岸猿声啼不住，轻舟已过万重山。</a:t>
            </a:r>
          </a:p>
          <a:p>
            <a:pPr marL="0" indent="0" fontAlgn="base">
              <a:buClrTx/>
              <a:buSzTx/>
              <a:buFontTx/>
              <a:buNone/>
            </a:pPr>
            <a:r>
              <a:rPr lang="zh-CN" altLang="en-US" sz="2200" strike="noStrike" noProof="1">
                <a:latin typeface="黑体" panose="02010609060101010101" charset="-122"/>
              </a:rPr>
              <a:t>《早发白帝城》与《三峡》都描绘了三峡风光，前者是</a:t>
            </a:r>
            <a:r>
              <a:rPr lang="zh-CN" altLang="en-US" sz="2200" strike="noStrike" noProof="1">
                <a:solidFill>
                  <a:srgbClr val="FF0000"/>
                </a:solidFill>
                <a:latin typeface="黑体" panose="02010609060101010101" charset="-122"/>
              </a:rPr>
              <a:t>诗</a:t>
            </a:r>
            <a:r>
              <a:rPr lang="zh-CN" altLang="en-US" sz="2200" strike="noStrike" noProof="1">
                <a:latin typeface="黑体" panose="02010609060101010101" charset="-122"/>
              </a:rPr>
              <a:t>，后者是游记</a:t>
            </a:r>
            <a:r>
              <a:rPr lang="zh-CN" altLang="en-US" sz="2200" strike="noStrike" noProof="1">
                <a:solidFill>
                  <a:srgbClr val="FF0000"/>
                </a:solidFill>
                <a:latin typeface="黑体" panose="02010609060101010101" charset="-122"/>
              </a:rPr>
              <a:t>散文</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文章的</a:t>
            </a:r>
            <a:r>
              <a:rPr lang="zh-CN" altLang="en-US" sz="2200" strike="noStrike" noProof="1">
                <a:solidFill>
                  <a:srgbClr val="FF0000"/>
                </a:solidFill>
                <a:latin typeface="黑体" panose="02010609060101010101" charset="-122"/>
              </a:rPr>
              <a:t>第二段与这首诗的一、二、四句相印证</a:t>
            </a:r>
            <a:r>
              <a:rPr lang="zh-CN" altLang="en-US" sz="2200" strike="noStrike" noProof="1">
                <a:latin typeface="黑体" panose="02010609060101010101" charset="-122"/>
              </a:rPr>
              <a:t>，都表现了夏天三峡</a:t>
            </a:r>
            <a:r>
              <a:rPr lang="zh-CN" altLang="en-US" sz="2200" strike="noStrike" noProof="1">
                <a:solidFill>
                  <a:srgbClr val="FF0000"/>
                </a:solidFill>
                <a:latin typeface="黑体" panose="02010609060101010101" charset="-122"/>
              </a:rPr>
              <a:t>水流速度极快</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文章</a:t>
            </a:r>
            <a:r>
              <a:rPr lang="zh-CN" altLang="en-US" sz="2200" strike="noStrike" noProof="1">
                <a:solidFill>
                  <a:srgbClr val="FF0000"/>
                </a:solidFill>
                <a:latin typeface="黑体" panose="02010609060101010101" charset="-122"/>
              </a:rPr>
              <a:t>第四段与诗的第三句相对应</a:t>
            </a:r>
            <a:r>
              <a:rPr lang="zh-CN" altLang="en-US" sz="2200" strike="noStrike" noProof="1">
                <a:latin typeface="黑体" panose="02010609060101010101" charset="-122"/>
              </a:rPr>
              <a:t>，都是写</a:t>
            </a:r>
            <a:r>
              <a:rPr lang="zh-CN" altLang="en-US" sz="2200" strike="noStrike" noProof="1">
                <a:solidFill>
                  <a:srgbClr val="FF0000"/>
                </a:solidFill>
                <a:latin typeface="黑体" panose="02010609060101010101" charset="-122"/>
              </a:rPr>
              <a:t>连续不断的猿啼</a:t>
            </a:r>
            <a:r>
              <a:rPr lang="zh-CN" altLang="en-US" sz="2200" strike="noStrike" noProof="1">
                <a:latin typeface="黑体" panose="02010609060101010101" charset="-122"/>
              </a:rPr>
              <a:t>；</a:t>
            </a:r>
          </a:p>
          <a:p>
            <a:pPr marL="0" indent="0" fontAlgn="base">
              <a:buClrTx/>
              <a:buSzTx/>
              <a:buFontTx/>
              <a:buNone/>
            </a:pPr>
            <a:r>
              <a:rPr lang="zh-CN" altLang="en-US" sz="2200" strike="noStrike" noProof="1">
                <a:latin typeface="黑体" panose="02010609060101010101" charset="-122"/>
              </a:rPr>
              <a:t>文章</a:t>
            </a:r>
            <a:r>
              <a:rPr lang="zh-CN" altLang="en-US" sz="2200" strike="noStrike" noProof="1">
                <a:solidFill>
                  <a:srgbClr val="FF0000"/>
                </a:solidFill>
                <a:latin typeface="黑体" panose="02010609060101010101" charset="-122"/>
              </a:rPr>
              <a:t>第一段则和诗中的“万重山”相应</a:t>
            </a:r>
            <a:r>
              <a:rPr lang="zh-CN" altLang="en-US" sz="2200" strike="noStrike" noProof="1">
                <a:latin typeface="黑体" panose="02010609060101010101" charset="-122"/>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（二）昔日郦道元笔下美丽的三峡，如今因三峡工程更闻名于世，并吸引了无数中外游客前来观光旅游。请你用简洁生动的语言写一段导游词，向前来观光的游客介绍三峡的风景特点和时代变化。</a:t>
            </a:r>
            <a:endParaRPr lang="zh-CN" altLang="en-US" sz="2200" strike="noStrike" noProof="1">
              <a:latin typeface="黑体" panose="02010609060101010101" charset="-122"/>
            </a:endParaRPr>
          </a:p>
        </p:txBody>
      </p:sp>
      <p:grpSp>
        <p:nvGrpSpPr>
          <p:cNvPr id="87046" name="组合 3"/>
          <p:cNvGrpSpPr/>
          <p:nvPr/>
        </p:nvGrpSpPr>
        <p:grpSpPr>
          <a:xfrm>
            <a:off x="-9525" y="46038"/>
            <a:ext cx="12212638" cy="6765925"/>
            <a:chOff x="-16" y="73"/>
            <a:chExt cx="19234" cy="10654"/>
          </a:xfrm>
        </p:grpSpPr>
        <p:grpSp>
          <p:nvGrpSpPr>
            <p:cNvPr id="87047" name="组合 1"/>
            <p:cNvGrpSpPr/>
            <p:nvPr/>
          </p:nvGrpSpPr>
          <p:grpSpPr>
            <a:xfrm>
              <a:off x="-16" y="73"/>
              <a:ext cx="19234" cy="735"/>
              <a:chOff x="245" y="1455"/>
              <a:chExt cx="14464" cy="735"/>
            </a:xfrm>
          </p:grpSpPr>
          <p:pic>
            <p:nvPicPr>
              <p:cNvPr id="8704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704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7050" name="组合 7"/>
            <p:cNvGrpSpPr/>
            <p:nvPr/>
          </p:nvGrpSpPr>
          <p:grpSpPr>
            <a:xfrm>
              <a:off x="-16" y="9993"/>
              <a:ext cx="19233" cy="735"/>
              <a:chOff x="245" y="1455"/>
              <a:chExt cx="14464" cy="735"/>
            </a:xfrm>
          </p:grpSpPr>
          <p:pic>
            <p:nvPicPr>
              <p:cNvPr id="8705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705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0843">
                                            <p:txEl>
                                              <p:pRg st="4" end="4"/>
                                            </p:txEl>
                                          </p:spTgt>
                                        </p:tgtEl>
                                        <p:attrNameLst>
                                          <p:attrName>style.visibility</p:attrName>
                                        </p:attrNameLst>
                                      </p:cBhvr>
                                      <p:to>
                                        <p:strVal val="visible"/>
                                      </p:to>
                                    </p:set>
                                    <p:animEffect transition="in" filter="blinds(horizontal)">
                                      <p:cBhvr>
                                        <p:cTn id="7" dur="500"/>
                                        <p:tgtEl>
                                          <p:spTgt spid="12084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0843">
                                            <p:txEl>
                                              <p:pRg st="5" end="5"/>
                                            </p:txEl>
                                          </p:spTgt>
                                        </p:tgtEl>
                                        <p:attrNameLst>
                                          <p:attrName>style.visibility</p:attrName>
                                        </p:attrNameLst>
                                      </p:cBhvr>
                                      <p:to>
                                        <p:strVal val="visible"/>
                                      </p:to>
                                    </p:set>
                                    <p:animEffect transition="in" filter="blinds(horizontal)">
                                      <p:cBhvr>
                                        <p:cTn id="10" dur="500"/>
                                        <p:tgtEl>
                                          <p:spTgt spid="12084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20843">
                                            <p:txEl>
                                              <p:pRg st="6" end="6"/>
                                            </p:txEl>
                                          </p:spTgt>
                                        </p:tgtEl>
                                        <p:attrNameLst>
                                          <p:attrName>style.visibility</p:attrName>
                                        </p:attrNameLst>
                                      </p:cBhvr>
                                      <p:to>
                                        <p:strVal val="visible"/>
                                      </p:to>
                                    </p:set>
                                    <p:animEffect transition="in" filter="blinds(horizontal)">
                                      <p:cBhvr>
                                        <p:cTn id="13" dur="500"/>
                                        <p:tgtEl>
                                          <p:spTgt spid="12084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8909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909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909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89093" name="内容占位符 2"/>
          <p:cNvSpPr>
            <a:spLocks noGrp="1"/>
          </p:cNvSpPr>
          <p:nvPr>
            <p:ph sz="half" idx="2"/>
          </p:nvPr>
        </p:nvSpPr>
        <p:spPr>
          <a:xfrm>
            <a:off x="455613" y="1111250"/>
            <a:ext cx="11345862" cy="2165350"/>
          </a:xfrm>
        </p:spPr>
        <p:txBody>
          <a:bodyPr anchor="t"/>
          <a:lstStyle/>
          <a:p>
            <a:pPr marL="0" indent="0">
              <a:buClrTx/>
              <a:buSzTx/>
              <a:buFontTx/>
              <a:buNone/>
            </a:pPr>
            <a:r>
              <a:rPr lang="zh-CN" altLang="en-US" sz="2200">
                <a:latin typeface="黑体" panose="02010609060101010101" charset="-122"/>
              </a:rPr>
              <a:t>【相关链接】</a:t>
            </a:r>
          </a:p>
          <a:p>
            <a:pPr marL="0" indent="0">
              <a:buClrTx/>
              <a:buSzTx/>
              <a:buFontTx/>
              <a:buNone/>
            </a:pPr>
            <a:r>
              <a:rPr lang="zh-CN" altLang="en-US" sz="2200">
                <a:latin typeface="黑体" panose="02010609060101010101" charset="-122"/>
              </a:rPr>
              <a:t>    新华网三峡工地5月20日专电(记者江时强、刘诗平)  2006年5月20日14时，三峡坝顶上激动的建设者们见证了大坝最后一方混凝土浇筑的历史性时刻。至此，世界规模最大的混凝土大坝终于在中国长江西陵峡全线建成。</a:t>
            </a:r>
          </a:p>
          <a:p>
            <a:pPr marL="0" indent="0">
              <a:buClrTx/>
              <a:buSzTx/>
              <a:buFontTx/>
              <a:buNone/>
            </a:pPr>
            <a:r>
              <a:rPr lang="zh-CN" altLang="en-US" sz="2200">
                <a:latin typeface="黑体" panose="02010609060101010101" charset="-122"/>
              </a:rPr>
              <a:t>    三峡大坝建成后，大坝本身就是一道壮丽的景观。北京三峡游的线路一直在追踪三峡大坝的建设进程。</a:t>
            </a:r>
          </a:p>
        </p:txBody>
      </p:sp>
      <p:grpSp>
        <p:nvGrpSpPr>
          <p:cNvPr id="89094" name="组合 3"/>
          <p:cNvGrpSpPr/>
          <p:nvPr/>
        </p:nvGrpSpPr>
        <p:grpSpPr>
          <a:xfrm>
            <a:off x="-9525" y="46038"/>
            <a:ext cx="12212638" cy="6765925"/>
            <a:chOff x="-16" y="73"/>
            <a:chExt cx="19234" cy="10654"/>
          </a:xfrm>
        </p:grpSpPr>
        <p:grpSp>
          <p:nvGrpSpPr>
            <p:cNvPr id="89095" name="组合 1"/>
            <p:cNvGrpSpPr/>
            <p:nvPr/>
          </p:nvGrpSpPr>
          <p:grpSpPr>
            <a:xfrm>
              <a:off x="-16" y="73"/>
              <a:ext cx="19234" cy="735"/>
              <a:chOff x="245" y="1455"/>
              <a:chExt cx="14464" cy="735"/>
            </a:xfrm>
          </p:grpSpPr>
          <p:pic>
            <p:nvPicPr>
              <p:cNvPr id="8909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909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89098" name="组合 7"/>
            <p:cNvGrpSpPr/>
            <p:nvPr/>
          </p:nvGrpSpPr>
          <p:grpSpPr>
            <a:xfrm>
              <a:off x="-16" y="9993"/>
              <a:ext cx="19233" cy="735"/>
              <a:chOff x="245" y="1455"/>
              <a:chExt cx="14464" cy="735"/>
            </a:xfrm>
          </p:grpSpPr>
          <p:pic>
            <p:nvPicPr>
              <p:cNvPr id="8909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8910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89101" name="图片 -2147482620" descr="未定标题4"/>
          <p:cNvPicPr>
            <a:picLocks noChangeAspect="1"/>
          </p:cNvPicPr>
          <p:nvPr/>
        </p:nvPicPr>
        <p:blipFill>
          <a:blip r:embed="rId4" cstate="print">
            <a:lum contrast="29999"/>
          </a:blip>
          <a:stretch>
            <a:fillRect/>
          </a:stretch>
        </p:blipFill>
        <p:spPr>
          <a:xfrm>
            <a:off x="3143250" y="3138488"/>
            <a:ext cx="5905500" cy="2779712"/>
          </a:xfrm>
          <a:prstGeom prst="rect">
            <a:avLst/>
          </a:prstGeom>
          <a:noFill/>
          <a:ln w="9525">
            <a:noFill/>
          </a:ln>
        </p:spPr>
      </p:pic>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82"/>
          <p:cNvSpPr>
            <a:spLocks noGrp="1"/>
          </p:cNvSpPr>
          <p:nvPr>
            <p:ph type="title"/>
          </p:nvPr>
        </p:nvSpPr>
        <p:spPr>
          <a:xfrm>
            <a:off x="1990725" y="531813"/>
            <a:ext cx="8229600" cy="433387"/>
          </a:xfrm>
        </p:spPr>
        <p:txBody>
          <a:bodyPr anchor="ctr"/>
          <a:lstStyle/>
          <a:p>
            <a:r>
              <a:rPr lang="zh-CN" altLang="zh-CN" sz="2200" b="1">
                <a:solidFill>
                  <a:srgbClr val="003399"/>
                </a:solidFill>
                <a:latin typeface="隶书" panose="02010509060101010101" charset="-122"/>
                <a:ea typeface="隶书" panose="02010509060101010101" charset="-122"/>
                <a:sym typeface="黑体" panose="02010609060101010101" charset="-122"/>
              </a:rPr>
              <a:t>【拓展林】拓思维</a:t>
            </a:r>
          </a:p>
        </p:txBody>
      </p:sp>
      <p:sp>
        <p:nvSpPr>
          <p:cNvPr id="9113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113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114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0843" name="内容占位符 2"/>
          <p:cNvSpPr>
            <a:spLocks noGrp="1"/>
          </p:cNvSpPr>
          <p:nvPr>
            <p:ph sz="half" idx="2"/>
          </p:nvPr>
        </p:nvSpPr>
        <p:spPr>
          <a:xfrm>
            <a:off x="455930" y="1111250"/>
            <a:ext cx="11345545" cy="4981575"/>
          </a:xfrm>
        </p:spPr>
        <p:txBody>
          <a:bodyPr anchor="t"/>
          <a:lstStyle/>
          <a:p>
            <a:pPr marL="0" indent="0" fontAlgn="base">
              <a:buClrTx/>
              <a:buSzTx/>
              <a:buFontTx/>
              <a:buNone/>
            </a:pPr>
            <a:r>
              <a:rPr lang="zh-CN" altLang="en-US" strike="noStrike" noProof="1">
                <a:ln w="22225">
                  <a:solidFill>
                    <a:schemeClr val="accent2"/>
                  </a:solidFill>
                  <a:prstDash val="solid"/>
                </a:ln>
                <a:solidFill>
                  <a:schemeClr val="accent2">
                    <a:lumMod val="40000"/>
                    <a:lumOff val="60000"/>
                  </a:schemeClr>
                </a:solidFill>
                <a:effectLst/>
                <a:latin typeface="黑体" panose="02010609060101010101" charset="-122"/>
              </a:rPr>
              <a:t>导游词：</a:t>
            </a:r>
          </a:p>
          <a:p>
            <a:pPr marL="0" indent="0" fontAlgn="base">
              <a:buClrTx/>
              <a:buSzTx/>
              <a:buFontTx/>
              <a:buNone/>
            </a:pPr>
            <a:r>
              <a:rPr lang="zh-CN" altLang="en-US" strike="noStrike" noProof="1">
                <a:latin typeface="黑体" panose="02010609060101010101" charset="-122"/>
              </a:rPr>
              <a:t>    各位旅客，</a:t>
            </a:r>
            <a:r>
              <a:rPr lang="zh-CN" altLang="en-US" strike="noStrike" noProof="1">
                <a:solidFill>
                  <a:srgbClr val="FF0000"/>
                </a:solidFill>
                <a:latin typeface="黑体" panose="02010609060101010101" charset="-122"/>
              </a:rPr>
              <a:t>欢迎</a:t>
            </a:r>
            <a:r>
              <a:rPr lang="zh-CN" altLang="en-US" strike="noStrike" noProof="1">
                <a:latin typeface="黑体" panose="02010609060101010101" charset="-122"/>
              </a:rPr>
              <a:t>你们来三峡观光。</a:t>
            </a:r>
          </a:p>
          <a:p>
            <a:pPr marL="0" indent="0" fontAlgn="base">
              <a:buClrTx/>
              <a:buSzTx/>
              <a:buFontTx/>
              <a:buNone/>
            </a:pPr>
            <a:r>
              <a:rPr lang="zh-CN" altLang="en-US" strike="noStrike" noProof="1">
                <a:latin typeface="黑体" panose="02010609060101010101" charset="-122"/>
              </a:rPr>
              <a:t>   七百里三峡，雄奇险拔，清幽秀丽，四季美景风格迥异。春冬之时，潭水碧绿，清波回旋，怪柏凌峰，瀑布飞悬；夏季水涨，江流汹涌；秋景凄寒，猿鸣哀转。</a:t>
            </a:r>
          </a:p>
          <a:p>
            <a:pPr marL="0" indent="0" fontAlgn="base">
              <a:buClrTx/>
              <a:buSzTx/>
              <a:buFontTx/>
              <a:buNone/>
            </a:pPr>
            <a:r>
              <a:rPr lang="zh-CN" altLang="en-US" strike="noStrike" noProof="1">
                <a:latin typeface="黑体" panose="02010609060101010101" charset="-122"/>
              </a:rPr>
              <a:t>    走进三峡人家，品尝金黄蜜桔；登上三峡大坝，感受磅礴气势。</a:t>
            </a:r>
          </a:p>
          <a:p>
            <a:pPr marL="0" indent="0" fontAlgn="base">
              <a:buClrTx/>
              <a:buSzTx/>
              <a:buFontTx/>
              <a:buNone/>
            </a:pPr>
            <a:r>
              <a:rPr lang="zh-CN" altLang="en-US" strike="noStrike" noProof="1">
                <a:latin typeface="黑体" panose="02010609060101010101" charset="-122"/>
              </a:rPr>
              <a:t>    </a:t>
            </a:r>
            <a:r>
              <a:rPr lang="zh-CN" altLang="en-US" strike="noStrike" noProof="1">
                <a:solidFill>
                  <a:srgbClr val="FF0000"/>
                </a:solidFill>
                <a:latin typeface="黑体" panose="02010609060101010101" charset="-122"/>
              </a:rPr>
              <a:t>多情的三峡风光，热情的三峡人民，欢迎各位常游此地。</a:t>
            </a:r>
          </a:p>
          <a:p>
            <a:pPr marL="0" indent="0" algn="ctr" fontAlgn="base">
              <a:buClrTx/>
              <a:buSzTx/>
              <a:buFontTx/>
              <a:buNone/>
            </a:pPr>
            <a:r>
              <a:rPr lang="zh-CN" altLang="en-US" strike="noStrike" noProof="1">
                <a:latin typeface="黑体" panose="02010609060101010101" charset="-122"/>
              </a:rPr>
              <a:t>(三峡风光介绍、时代变化。语言简洁连贯，生动优美)</a:t>
            </a:r>
          </a:p>
        </p:txBody>
      </p:sp>
      <p:grpSp>
        <p:nvGrpSpPr>
          <p:cNvPr id="91142" name="组合 3"/>
          <p:cNvGrpSpPr/>
          <p:nvPr/>
        </p:nvGrpSpPr>
        <p:grpSpPr>
          <a:xfrm>
            <a:off x="-9525" y="46038"/>
            <a:ext cx="12212638" cy="6765925"/>
            <a:chOff x="-16" y="73"/>
            <a:chExt cx="19234" cy="10654"/>
          </a:xfrm>
        </p:grpSpPr>
        <p:grpSp>
          <p:nvGrpSpPr>
            <p:cNvPr id="91143" name="组合 1"/>
            <p:cNvGrpSpPr/>
            <p:nvPr/>
          </p:nvGrpSpPr>
          <p:grpSpPr>
            <a:xfrm>
              <a:off x="-16" y="73"/>
              <a:ext cx="19234" cy="735"/>
              <a:chOff x="245" y="1455"/>
              <a:chExt cx="14464" cy="735"/>
            </a:xfrm>
          </p:grpSpPr>
          <p:pic>
            <p:nvPicPr>
              <p:cNvPr id="9114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114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1146" name="组合 7"/>
            <p:cNvGrpSpPr/>
            <p:nvPr/>
          </p:nvGrpSpPr>
          <p:grpSpPr>
            <a:xfrm>
              <a:off x="-16" y="9993"/>
              <a:ext cx="19233" cy="735"/>
              <a:chOff x="245" y="1455"/>
              <a:chExt cx="14464" cy="735"/>
            </a:xfrm>
          </p:grpSpPr>
          <p:pic>
            <p:nvPicPr>
              <p:cNvPr id="9114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114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318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318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6266" name="文本占位符 121865"/>
          <p:cNvSpPr>
            <a:spLocks noGrp="1" noRot="1"/>
          </p:cNvSpPr>
          <p:nvPr>
            <p:ph idx="1"/>
          </p:nvPr>
        </p:nvSpPr>
        <p:spPr>
          <a:xfrm>
            <a:off x="1990725" y="1773555"/>
            <a:ext cx="8424545" cy="2831465"/>
          </a:xfrm>
        </p:spPr>
        <p:txBody>
          <a:bodyPr anchor="t"/>
          <a:lstStyle/>
          <a:p>
            <a:pPr marL="0" indent="0" algn="ctr" fontAlgn="base">
              <a:buNone/>
            </a:pPr>
            <a:r>
              <a:rPr lang="zh-CN" altLang="en-US" sz="6600" b="1" strike="noStrike" noProof="1">
                <a:solidFill>
                  <a:srgbClr val="F30D12"/>
                </a:solidFill>
                <a:ea typeface="华文琥珀" panose="02010800040101010101" pitchFamily="2" charset="-122"/>
              </a:rPr>
              <a:t>创意篇</a:t>
            </a:r>
          </a:p>
          <a:p>
            <a:pPr marL="0" indent="0" algn="ctr" fontAlgn="base">
              <a:buNone/>
            </a:pPr>
            <a:r>
              <a:rPr lang="zh-CN" altLang="en-US" b="1" strike="noStrike" noProof="1">
                <a:solidFill>
                  <a:srgbClr val="F01010"/>
                </a:solidFill>
                <a:latin typeface="华文彩云" panose="02010800040101010101" pitchFamily="2" charset="-122"/>
                <a:ea typeface="华文彩云" panose="02010800040101010101" pitchFamily="2" charset="-122"/>
              </a:rPr>
              <a:t>赏析特色勤积累（怎么写）（文学性）</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三读：诵读课文，赏析特色（读出情感）</a:t>
            </a:r>
          </a:p>
          <a:p>
            <a:pPr algn="l" fontAlgn="base">
              <a:buFont typeface="Wingdings" panose="05000000000000000000" charset="0"/>
              <a:buChar char="p"/>
            </a:pPr>
            <a:r>
              <a:rPr lang="zh-CN" altLang="en-US" b="1" strike="noStrike" noProof="1">
                <a:ln w="22225">
                  <a:solidFill>
                    <a:schemeClr val="accent2"/>
                  </a:solidFill>
                  <a:prstDash val="solid"/>
                </a:ln>
                <a:solidFill>
                  <a:schemeClr val="accent2">
                    <a:lumMod val="40000"/>
                    <a:lumOff val="60000"/>
                  </a:schemeClr>
                </a:solidFill>
                <a:effectLst/>
                <a:latin typeface="华文彩云" panose="02010800040101010101" pitchFamily="2" charset="-122"/>
                <a:ea typeface="华文彩云" panose="02010800040101010101" pitchFamily="2" charset="-122"/>
              </a:rPr>
              <a:t>三写：仿写句段篇章，总写体会反思（深入探究）</a:t>
            </a:r>
          </a:p>
        </p:txBody>
      </p:sp>
      <p:grpSp>
        <p:nvGrpSpPr>
          <p:cNvPr id="93189" name="组合 3"/>
          <p:cNvGrpSpPr/>
          <p:nvPr/>
        </p:nvGrpSpPr>
        <p:grpSpPr>
          <a:xfrm>
            <a:off x="-9525" y="46038"/>
            <a:ext cx="12212638" cy="6765925"/>
            <a:chOff x="-16" y="73"/>
            <a:chExt cx="19234" cy="10654"/>
          </a:xfrm>
        </p:grpSpPr>
        <p:grpSp>
          <p:nvGrpSpPr>
            <p:cNvPr id="93190" name="组合 1"/>
            <p:cNvGrpSpPr/>
            <p:nvPr/>
          </p:nvGrpSpPr>
          <p:grpSpPr>
            <a:xfrm>
              <a:off x="-16" y="73"/>
              <a:ext cx="19234" cy="735"/>
              <a:chOff x="245" y="1455"/>
              <a:chExt cx="14464" cy="735"/>
            </a:xfrm>
          </p:grpSpPr>
          <p:pic>
            <p:nvPicPr>
              <p:cNvPr id="93191"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3192"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3193" name="组合 7"/>
            <p:cNvGrpSpPr/>
            <p:nvPr/>
          </p:nvGrpSpPr>
          <p:grpSpPr>
            <a:xfrm>
              <a:off x="-16" y="9993"/>
              <a:ext cx="19233" cy="735"/>
              <a:chOff x="245" y="1455"/>
              <a:chExt cx="14464" cy="735"/>
            </a:xfrm>
          </p:grpSpPr>
          <p:pic>
            <p:nvPicPr>
              <p:cNvPr id="93194"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3195"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9523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523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523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4939" name="内容占位符 2"/>
          <p:cNvSpPr>
            <a:spLocks noGrp="1"/>
          </p:cNvSpPr>
          <p:nvPr>
            <p:ph sz="half" idx="2"/>
          </p:nvPr>
        </p:nvSpPr>
        <p:spPr>
          <a:xfrm>
            <a:off x="446405" y="1066800"/>
            <a:ext cx="11376025"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1.抓住景物特点进行描写。</a:t>
            </a:r>
          </a:p>
          <a:p>
            <a:pPr marL="0" indent="0" fontAlgn="base">
              <a:buClrTx/>
              <a:buSzTx/>
              <a:buFontTx/>
              <a:buNone/>
            </a:pPr>
            <a:r>
              <a:rPr lang="zh-CN" altLang="en-US" sz="2200" strike="noStrike" noProof="1">
                <a:latin typeface="黑体" panose="02010609060101010101" charset="-122"/>
              </a:rPr>
              <a:t>    文章紧扣三峡雄伟秀丽的</a:t>
            </a:r>
            <a:r>
              <a:rPr lang="zh-CN" altLang="en-US" sz="2200" strike="noStrike" noProof="1">
                <a:solidFill>
                  <a:srgbClr val="FF0000"/>
                </a:solidFill>
                <a:latin typeface="黑体" panose="02010609060101010101" charset="-122"/>
              </a:rPr>
              <a:t>总特征（夏天的动人心魄，春冬的沉静优美，秋天的肃杀凄清）</a:t>
            </a:r>
            <a:r>
              <a:rPr lang="zh-CN" altLang="en-US" sz="2200" strike="noStrike" noProof="1">
                <a:latin typeface="黑体" panose="02010609060101010101" charset="-122"/>
              </a:rPr>
              <a:t>和</a:t>
            </a:r>
            <a:r>
              <a:rPr lang="zh-CN" altLang="en-US" sz="2200" strike="noStrike" noProof="1">
                <a:solidFill>
                  <a:srgbClr val="FF0000"/>
                </a:solidFill>
                <a:latin typeface="黑体" panose="02010609060101010101" charset="-122"/>
              </a:rPr>
              <a:t>四季景色的不同特点</a:t>
            </a:r>
            <a:r>
              <a:rPr lang="zh-CN" altLang="en-US" sz="2200" strike="noStrike" noProof="1">
                <a:latin typeface="黑体" panose="02010609060101010101" charset="-122"/>
              </a:rPr>
              <a:t>下笔。</a:t>
            </a:r>
          </a:p>
          <a:p>
            <a:pPr marL="0" indent="0" fontAlgn="base">
              <a:buClrTx/>
              <a:buSzTx/>
              <a:buFontTx/>
              <a:buNone/>
            </a:pPr>
            <a:r>
              <a:rPr lang="zh-CN" altLang="en-US" sz="2200" strike="noStrike" noProof="1">
                <a:latin typeface="黑体" panose="02010609060101010101" charset="-122"/>
              </a:rPr>
              <a:t>    写山，突出连绵不断，遮天蔽日的特点；写水，则描绘不同季节的不同景象，构成了一幅幅风格迥异而又自然和谐的画面，给读者以深刻的印象。</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2.布局合情合理，层次过渡自然。</a:t>
            </a:r>
          </a:p>
          <a:p>
            <a:pPr marL="0" indent="0" fontAlgn="base">
              <a:buClrTx/>
              <a:buSzTx/>
              <a:buFontTx/>
              <a:buNone/>
            </a:pPr>
            <a:r>
              <a:rPr lang="zh-CN" altLang="en-US" sz="2200" strike="noStrike" noProof="1">
                <a:latin typeface="黑体" panose="02010609060101010101" charset="-122"/>
              </a:rPr>
              <a:t>    作者先写七百里山势，再写夏水暴涨，继写春冬美景，后写寒秋肃杀之景。因为，三峡的山不同寻常，不但多、连、高，而且峡很窄。可想而知，江水通过这样的峡谷必然比其他处更急，更壮观。水涨总有水落时，一年四季，涨落有素。夏天江水暴涨，春冬风平浪静，秋天水枯谷空。由此，水成了串连全文的一根线。</a:t>
            </a:r>
          </a:p>
          <a:p>
            <a:pPr marL="0" indent="0" fontAlgn="base">
              <a:buClrTx/>
              <a:buSzTx/>
              <a:buFontTx/>
              <a:buNone/>
            </a:pPr>
            <a:r>
              <a:rPr lang="zh-CN" altLang="en-US" sz="2200" strike="noStrike" noProof="1">
                <a:latin typeface="黑体" panose="02010609060101010101" charset="-122"/>
              </a:rPr>
              <a:t>    文章层次过渡自然。全文写出四个层次，作者仅用了几个字，就把全文天衣无缝地连接在一起。用“</a:t>
            </a:r>
            <a:r>
              <a:rPr lang="zh-CN" altLang="en-US" sz="2200" strike="noStrike" noProof="1">
                <a:solidFill>
                  <a:srgbClr val="FF0000"/>
                </a:solidFill>
                <a:latin typeface="黑体" panose="02010609060101010101" charset="-122"/>
              </a:rPr>
              <a:t>至于</a:t>
            </a:r>
            <a:r>
              <a:rPr lang="zh-CN" altLang="en-US" sz="2200" strike="noStrike" noProof="1">
                <a:latin typeface="黑体" panose="02010609060101010101" charset="-122"/>
              </a:rPr>
              <a:t>”自然导出夏水，一个“</a:t>
            </a:r>
            <a:r>
              <a:rPr lang="zh-CN" altLang="en-US" sz="2200" strike="noStrike" noProof="1">
                <a:solidFill>
                  <a:srgbClr val="FF0000"/>
                </a:solidFill>
                <a:latin typeface="黑体" panose="02010609060101010101" charset="-122"/>
              </a:rPr>
              <a:t>则</a:t>
            </a:r>
            <a:r>
              <a:rPr lang="zh-CN" altLang="en-US" sz="2200" strike="noStrike" noProof="1">
                <a:latin typeface="黑体" panose="02010609060101010101" charset="-122"/>
              </a:rPr>
              <a:t>”字，巧妙地过渡到春冬，用“每至”引出肃杀之秋，用“</a:t>
            </a:r>
            <a:r>
              <a:rPr lang="zh-CN" altLang="en-US" sz="2200" strike="noStrike" noProof="1">
                <a:solidFill>
                  <a:srgbClr val="FF0000"/>
                </a:solidFill>
                <a:latin typeface="黑体" panose="02010609060101010101" charset="-122"/>
              </a:rPr>
              <a:t>故</a:t>
            </a:r>
            <a:r>
              <a:rPr lang="zh-CN" altLang="en-US" sz="2200" strike="noStrike" noProof="1">
                <a:latin typeface="黑体" panose="02010609060101010101" charset="-122"/>
              </a:rPr>
              <a:t>”总束第四段，引出渔者歌谣。</a:t>
            </a:r>
          </a:p>
        </p:txBody>
      </p:sp>
      <p:grpSp>
        <p:nvGrpSpPr>
          <p:cNvPr id="95238" name="组合 3"/>
          <p:cNvGrpSpPr/>
          <p:nvPr/>
        </p:nvGrpSpPr>
        <p:grpSpPr>
          <a:xfrm>
            <a:off x="-9525" y="46038"/>
            <a:ext cx="12212638" cy="6765925"/>
            <a:chOff x="-16" y="73"/>
            <a:chExt cx="19234" cy="10654"/>
          </a:xfrm>
        </p:grpSpPr>
        <p:grpSp>
          <p:nvGrpSpPr>
            <p:cNvPr id="95239" name="组合 1"/>
            <p:cNvGrpSpPr/>
            <p:nvPr/>
          </p:nvGrpSpPr>
          <p:grpSpPr>
            <a:xfrm>
              <a:off x="-16" y="73"/>
              <a:ext cx="19234" cy="735"/>
              <a:chOff x="245" y="1455"/>
              <a:chExt cx="14464" cy="735"/>
            </a:xfrm>
          </p:grpSpPr>
          <p:pic>
            <p:nvPicPr>
              <p:cNvPr id="9524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524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5242" name="组合 7"/>
            <p:cNvGrpSpPr/>
            <p:nvPr/>
          </p:nvGrpSpPr>
          <p:grpSpPr>
            <a:xfrm>
              <a:off x="-16" y="9993"/>
              <a:ext cx="19233" cy="735"/>
              <a:chOff x="245" y="1455"/>
              <a:chExt cx="14464" cy="735"/>
            </a:xfrm>
          </p:grpSpPr>
          <p:pic>
            <p:nvPicPr>
              <p:cNvPr id="9524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524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9728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728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728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6987" name="内容占位符 2"/>
          <p:cNvSpPr>
            <a:spLocks noGrp="1"/>
          </p:cNvSpPr>
          <p:nvPr>
            <p:ph sz="half" idx="2"/>
          </p:nvPr>
        </p:nvSpPr>
        <p:spPr>
          <a:xfrm>
            <a:off x="508000" y="1066800"/>
            <a:ext cx="11344910" cy="4997450"/>
          </a:xfrm>
        </p:spPr>
        <p:txBody>
          <a:bodyPr anchor="t"/>
          <a:lstStyle/>
          <a:p>
            <a:pPr marL="0" indent="0" fontAlgn="base">
              <a:buClrTx/>
              <a:buSzTx/>
              <a:buFontTx/>
              <a:buNone/>
            </a:pPr>
            <a:r>
              <a:rPr lang="zh-CN" altLang="en-US" sz="2500" strike="noStrike" noProof="1">
                <a:ln w="22225">
                  <a:solidFill>
                    <a:schemeClr val="accent2"/>
                  </a:solidFill>
                  <a:prstDash val="solid"/>
                </a:ln>
                <a:solidFill>
                  <a:schemeClr val="accent2">
                    <a:lumMod val="40000"/>
                    <a:lumOff val="60000"/>
                  </a:schemeClr>
                </a:solidFill>
                <a:effectLst/>
                <a:latin typeface="黑体" panose="02010609060101010101" charset="-122"/>
                <a:sym typeface="+mn-ea"/>
              </a:rPr>
              <a:t>3. 本文语言准确凝练，句式句式整齐，声韵和谐，充满生气。</a:t>
            </a:r>
            <a:endParaRPr lang="zh-CN" altLang="en-US" sz="2500" strike="noStrike" noProof="1">
              <a:ln w="22225">
                <a:solidFill>
                  <a:schemeClr val="accent2"/>
                </a:solidFill>
                <a:prstDash val="solid"/>
              </a:ln>
              <a:solidFill>
                <a:schemeClr val="accent2">
                  <a:lumMod val="40000"/>
                  <a:lumOff val="60000"/>
                </a:schemeClr>
              </a:solidFill>
              <a:effectLst/>
              <a:latin typeface="黑体" panose="02010609060101010101" charset="-122"/>
            </a:endParaRPr>
          </a:p>
          <a:p>
            <a:pPr marL="0" indent="0" fontAlgn="base">
              <a:buClrTx/>
              <a:buSzTx/>
              <a:buFontTx/>
              <a:buNone/>
            </a:pPr>
            <a:r>
              <a:rPr lang="zh-CN" altLang="en-US" sz="2500" strike="noStrike" noProof="1">
                <a:latin typeface="黑体" panose="02010609060101010101" charset="-122"/>
                <a:sym typeface="+mn-ea"/>
              </a:rPr>
              <a:t>    多用</a:t>
            </a:r>
            <a:r>
              <a:rPr lang="zh-CN" altLang="en-US" sz="2500" strike="noStrike" noProof="1">
                <a:solidFill>
                  <a:srgbClr val="FF0000"/>
                </a:solidFill>
                <a:latin typeface="黑体" panose="02010609060101010101" charset="-122"/>
                <a:sym typeface="+mn-ea"/>
              </a:rPr>
              <a:t>对偶句式，又兼用散句</a:t>
            </a:r>
            <a:r>
              <a:rPr lang="zh-CN" altLang="en-US" sz="2500" strike="noStrike" noProof="1">
                <a:latin typeface="黑体" panose="02010609060101010101" charset="-122"/>
                <a:sym typeface="+mn-ea"/>
              </a:rPr>
              <a:t>，使文章读起来收敛有致，富有节奏感。</a:t>
            </a:r>
            <a:endParaRPr lang="zh-CN" altLang="en-US" sz="2500" strike="noStrike" noProof="1">
              <a:latin typeface="黑体" panose="02010609060101010101" charset="-122"/>
            </a:endParaRPr>
          </a:p>
          <a:p>
            <a:pPr marL="0" indent="0" fontAlgn="base">
              <a:buClrTx/>
              <a:buSzTx/>
              <a:buFontTx/>
              <a:buNone/>
            </a:pPr>
            <a:r>
              <a:rPr lang="zh-CN" altLang="en-US" sz="2500" strike="noStrike" noProof="1">
                <a:latin typeface="黑体" panose="02010609060101010101" charset="-122"/>
                <a:sym typeface="+mn-ea"/>
              </a:rPr>
              <a:t>    虽以平实的语言状物写景，但每句用词无不</a:t>
            </a:r>
            <a:r>
              <a:rPr lang="zh-CN" altLang="en-US" sz="2500" strike="noStrike" noProof="1">
                <a:solidFill>
                  <a:srgbClr val="FF0000"/>
                </a:solidFill>
                <a:latin typeface="黑体" panose="02010609060101010101" charset="-122"/>
                <a:sym typeface="+mn-ea"/>
              </a:rPr>
              <a:t>精确、凝练、贴切、形象</a:t>
            </a:r>
            <a:r>
              <a:rPr lang="zh-CN" altLang="en-US" sz="2500" strike="noStrike" noProof="1">
                <a:latin typeface="黑体" panose="02010609060101010101" charset="-122"/>
                <a:sym typeface="+mn-ea"/>
              </a:rPr>
              <a:t>。如：</a:t>
            </a:r>
          </a:p>
          <a:p>
            <a:pPr marL="0" indent="0" fontAlgn="base">
              <a:buClrTx/>
              <a:buSzTx/>
              <a:buFontTx/>
              <a:buNone/>
            </a:pPr>
            <a:r>
              <a:rPr lang="zh-CN" altLang="en-US" sz="2500" strike="noStrike" noProof="1">
                <a:latin typeface="黑体" panose="02010609060101010101" charset="-122"/>
                <a:sym typeface="+mn-ea"/>
              </a:rPr>
              <a:t>（1）“隐天蔽日”的“隐”“蔽”写出</a:t>
            </a:r>
            <a:r>
              <a:rPr lang="zh-CN" altLang="en-US" sz="2500" strike="noStrike" noProof="1">
                <a:solidFill>
                  <a:srgbClr val="FF0000"/>
                </a:solidFill>
                <a:latin typeface="黑体" panose="02010609060101010101" charset="-122"/>
                <a:sym typeface="+mn-ea"/>
              </a:rPr>
              <a:t>群山连绵、高峰入云、遮天蔽日</a:t>
            </a:r>
            <a:r>
              <a:rPr lang="zh-CN" altLang="en-US" sz="2500" strike="noStrike" noProof="1">
                <a:latin typeface="黑体" panose="02010609060101010101" charset="-122"/>
                <a:sym typeface="+mn-ea"/>
              </a:rPr>
              <a:t>的情形；</a:t>
            </a:r>
          </a:p>
          <a:p>
            <a:pPr marL="0" indent="0" fontAlgn="base">
              <a:buClrTx/>
              <a:buSzTx/>
              <a:buFontTx/>
              <a:buNone/>
            </a:pPr>
            <a:r>
              <a:rPr lang="zh-CN" altLang="en-US" sz="2500" strike="noStrike" noProof="1">
                <a:latin typeface="黑体" panose="02010609060101010101" charset="-122"/>
                <a:sym typeface="+mn-ea"/>
              </a:rPr>
              <a:t>（2）用“素”形容</a:t>
            </a:r>
            <a:r>
              <a:rPr lang="zh-CN" altLang="en-US" sz="2500" strike="noStrike" noProof="1">
                <a:solidFill>
                  <a:srgbClr val="FF0000"/>
                </a:solidFill>
                <a:latin typeface="黑体" panose="02010609060101010101" charset="-122"/>
                <a:sym typeface="+mn-ea"/>
              </a:rPr>
              <a:t>湍急的水流</a:t>
            </a:r>
            <a:r>
              <a:rPr lang="zh-CN" altLang="en-US" sz="2500" strike="noStrike" noProof="1">
                <a:latin typeface="黑体" panose="02010609060101010101" charset="-122"/>
                <a:sym typeface="+mn-ea"/>
              </a:rPr>
              <a:t>，符合春天江水的特点；</a:t>
            </a:r>
          </a:p>
          <a:p>
            <a:pPr marL="0" indent="0" fontAlgn="base">
              <a:buClrTx/>
              <a:buSzTx/>
              <a:buFontTx/>
              <a:buNone/>
            </a:pPr>
            <a:r>
              <a:rPr lang="zh-CN" altLang="en-US" sz="2500" strike="noStrike" noProof="1">
                <a:latin typeface="黑体" panose="02010609060101010101" charset="-122"/>
                <a:sym typeface="+mn-ea"/>
              </a:rPr>
              <a:t>（3）用“绿”形容潭水，既写出</a:t>
            </a:r>
            <a:r>
              <a:rPr lang="zh-CN" altLang="en-US" sz="2500" strike="noStrike" noProof="1">
                <a:solidFill>
                  <a:srgbClr val="FF0000"/>
                </a:solidFill>
                <a:latin typeface="黑体" panose="02010609060101010101" charset="-122"/>
                <a:sym typeface="+mn-ea"/>
              </a:rPr>
              <a:t>潭水之深</a:t>
            </a:r>
            <a:r>
              <a:rPr lang="zh-CN" altLang="en-US" sz="2500" strike="noStrike" noProof="1">
                <a:latin typeface="黑体" panose="02010609060101010101" charset="-122"/>
                <a:sym typeface="+mn-ea"/>
              </a:rPr>
              <a:t>，又写出</a:t>
            </a:r>
            <a:r>
              <a:rPr lang="zh-CN" altLang="en-US" sz="2500" strike="noStrike" noProof="1">
                <a:solidFill>
                  <a:srgbClr val="FF0000"/>
                </a:solidFill>
                <a:latin typeface="黑体" panose="02010609060101010101" charset="-122"/>
                <a:sym typeface="+mn-ea"/>
              </a:rPr>
              <a:t>潭水之静</a:t>
            </a:r>
            <a:r>
              <a:rPr lang="zh-CN" altLang="en-US" sz="2500" strike="noStrike" noProof="1">
                <a:latin typeface="黑体" panose="02010609060101010101" charset="-122"/>
                <a:sym typeface="+mn-ea"/>
              </a:rPr>
              <a:t>；</a:t>
            </a:r>
          </a:p>
          <a:p>
            <a:pPr marL="0" indent="0" fontAlgn="base">
              <a:buClrTx/>
              <a:buSzTx/>
              <a:buFontTx/>
              <a:buNone/>
            </a:pPr>
            <a:r>
              <a:rPr lang="zh-CN" altLang="en-US" sz="2500" strike="noStrike" noProof="1">
                <a:latin typeface="黑体" panose="02010609060101010101" charset="-122"/>
                <a:sym typeface="+mn-ea"/>
              </a:rPr>
              <a:t>（4）写高山用“绝”，写出</a:t>
            </a:r>
            <a:r>
              <a:rPr lang="zh-CN" altLang="en-US" sz="2500" strike="noStrike" noProof="1">
                <a:solidFill>
                  <a:srgbClr val="FF0000"/>
                </a:solidFill>
                <a:latin typeface="黑体" panose="02010609060101010101" charset="-122"/>
                <a:sym typeface="+mn-ea"/>
              </a:rPr>
              <a:t>山之陡峭</a:t>
            </a:r>
            <a:r>
              <a:rPr lang="zh-CN" altLang="en-US" sz="2500" strike="noStrike" noProof="1">
                <a:latin typeface="黑体" panose="02010609060101010101" charset="-122"/>
                <a:sym typeface="+mn-ea"/>
              </a:rPr>
              <a:t>；</a:t>
            </a:r>
          </a:p>
          <a:p>
            <a:pPr marL="0" indent="0" fontAlgn="base">
              <a:buClrTx/>
              <a:buSzTx/>
              <a:buFontTx/>
              <a:buNone/>
            </a:pPr>
            <a:r>
              <a:rPr lang="zh-CN" altLang="en-US" sz="2500" strike="noStrike" noProof="1">
                <a:latin typeface="黑体" panose="02010609060101010101" charset="-122"/>
                <a:sym typeface="+mn-ea"/>
              </a:rPr>
              <a:t>（5）“林寒涧肃”四字，营造出秋天的</a:t>
            </a:r>
            <a:r>
              <a:rPr lang="zh-CN" altLang="en-US" sz="2500" strike="noStrike" noProof="1">
                <a:solidFill>
                  <a:srgbClr val="FF0000"/>
                </a:solidFill>
                <a:latin typeface="黑体" panose="02010609060101010101" charset="-122"/>
                <a:sym typeface="+mn-ea"/>
              </a:rPr>
              <a:t>肃杀氛围</a:t>
            </a:r>
            <a:r>
              <a:rPr lang="zh-CN" altLang="en-US" sz="2500" strike="noStrike" noProof="1">
                <a:latin typeface="黑体" panose="02010609060101010101" charset="-122"/>
                <a:sym typeface="+mn-ea"/>
              </a:rPr>
              <a:t>；</a:t>
            </a:r>
          </a:p>
          <a:p>
            <a:pPr marL="0" indent="0" fontAlgn="base">
              <a:buClrTx/>
              <a:buSzTx/>
              <a:buFontTx/>
              <a:buNone/>
            </a:pPr>
            <a:r>
              <a:rPr lang="zh-CN" altLang="en-US" sz="2500" strike="noStrike" noProof="1">
                <a:latin typeface="黑体" panose="02010609060101010101" charset="-122"/>
                <a:sym typeface="+mn-ea"/>
              </a:rPr>
              <a:t>（6）用“哀转久绝”写空谷传来的猿鸣，</a:t>
            </a:r>
            <a:r>
              <a:rPr lang="zh-CN" altLang="en-US" sz="2500" strike="noStrike" noProof="1">
                <a:solidFill>
                  <a:srgbClr val="FF0000"/>
                </a:solidFill>
                <a:latin typeface="黑体" panose="02010609060101010101" charset="-122"/>
                <a:sym typeface="+mn-ea"/>
              </a:rPr>
              <a:t>符合生活实际，又撼人心魄</a:t>
            </a:r>
            <a:r>
              <a:rPr lang="zh-CN" altLang="en-US" sz="2500" strike="noStrike" noProof="1">
                <a:latin typeface="黑体" panose="02010609060101010101" charset="-122"/>
                <a:sym typeface="+mn-ea"/>
              </a:rPr>
              <a:t>。</a:t>
            </a:r>
            <a:endParaRPr lang="zh-CN" altLang="en-US" sz="2500" strike="noStrike" noProof="1">
              <a:latin typeface="黑体" panose="02010609060101010101" charset="-122"/>
            </a:endParaRPr>
          </a:p>
          <a:p>
            <a:pPr marL="0" indent="0" fontAlgn="base">
              <a:buClrTx/>
              <a:buSzTx/>
              <a:buFontTx/>
              <a:buNone/>
            </a:pPr>
            <a:endParaRPr lang="zh-CN" altLang="en-US" sz="2500" strike="noStrike" noProof="1">
              <a:latin typeface="黑体" panose="02010609060101010101" charset="-122"/>
            </a:endParaRPr>
          </a:p>
        </p:txBody>
      </p:sp>
      <p:grpSp>
        <p:nvGrpSpPr>
          <p:cNvPr id="97286" name="组合 3"/>
          <p:cNvGrpSpPr/>
          <p:nvPr/>
        </p:nvGrpSpPr>
        <p:grpSpPr>
          <a:xfrm>
            <a:off x="-9525" y="46038"/>
            <a:ext cx="12212638" cy="6765925"/>
            <a:chOff x="-16" y="73"/>
            <a:chExt cx="19234" cy="10654"/>
          </a:xfrm>
        </p:grpSpPr>
        <p:grpSp>
          <p:nvGrpSpPr>
            <p:cNvPr id="97287" name="组合 1"/>
            <p:cNvGrpSpPr/>
            <p:nvPr/>
          </p:nvGrpSpPr>
          <p:grpSpPr>
            <a:xfrm>
              <a:off x="-16" y="73"/>
              <a:ext cx="19234" cy="735"/>
              <a:chOff x="245" y="1455"/>
              <a:chExt cx="14464" cy="735"/>
            </a:xfrm>
          </p:grpSpPr>
          <p:pic>
            <p:nvPicPr>
              <p:cNvPr id="9728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728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7290" name="组合 7"/>
            <p:cNvGrpSpPr/>
            <p:nvPr/>
          </p:nvGrpSpPr>
          <p:grpSpPr>
            <a:xfrm>
              <a:off x="-16" y="9993"/>
              <a:ext cx="19233" cy="735"/>
              <a:chOff x="245" y="1455"/>
              <a:chExt cx="14464" cy="735"/>
            </a:xfrm>
          </p:grpSpPr>
          <p:pic>
            <p:nvPicPr>
              <p:cNvPr id="9729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729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9933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933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9933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9035" name="内容占位符 2"/>
          <p:cNvSpPr>
            <a:spLocks noGrp="1"/>
          </p:cNvSpPr>
          <p:nvPr>
            <p:ph sz="half" idx="2"/>
          </p:nvPr>
        </p:nvSpPr>
        <p:spPr>
          <a:xfrm>
            <a:off x="354330" y="1066800"/>
            <a:ext cx="11514456" cy="4997450"/>
          </a:xfrm>
        </p:spPr>
        <p:txBody>
          <a:bodyPr anchor="t"/>
          <a:lstStyle/>
          <a:p>
            <a:pPr marL="0" indent="0" fontAlgn="base">
              <a:buClrTx/>
              <a:buSzTx/>
              <a:buFontTx/>
              <a:buNone/>
            </a:pPr>
            <a:r>
              <a:rPr lang="zh-CN" altLang="en-US" sz="2500" strike="noStrike" noProof="1">
                <a:ln w="22225">
                  <a:solidFill>
                    <a:schemeClr val="accent2"/>
                  </a:solidFill>
                  <a:prstDash val="solid"/>
                </a:ln>
                <a:solidFill>
                  <a:schemeClr val="accent2">
                    <a:lumMod val="40000"/>
                    <a:lumOff val="60000"/>
                  </a:schemeClr>
                </a:solidFill>
                <a:effectLst/>
                <a:latin typeface="黑体" panose="02010609060101010101" charset="-122"/>
              </a:rPr>
              <a:t>（一）一组描写三峡的诗句。</a:t>
            </a:r>
          </a:p>
          <a:p>
            <a:pPr marL="0" indent="0" fontAlgn="base">
              <a:buClrTx/>
              <a:buSzTx/>
              <a:buFontTx/>
              <a:buNone/>
            </a:pPr>
            <a:r>
              <a:rPr lang="zh-CN" altLang="en-US" sz="2500" strike="noStrike" noProof="1">
                <a:latin typeface="黑体" panose="02010609060101010101" charset="-122"/>
              </a:rPr>
              <a:t>1.朝辞白帝彩云间,千里江陵一日还。两岸猿声啼不住,轻舟已过万重山。</a:t>
            </a:r>
          </a:p>
          <a:p>
            <a:pPr marL="0" indent="0" fontAlgn="base">
              <a:buClrTx/>
              <a:buSzTx/>
              <a:buFontTx/>
              <a:buNone/>
            </a:pPr>
            <a:r>
              <a:rPr lang="zh-CN" altLang="en-US" sz="2500" strike="noStrike" noProof="1">
                <a:latin typeface="黑体" panose="02010609060101010101" charset="-122"/>
              </a:rPr>
              <a:t>2.十二巫山见九峰,船头彩翠满秋空。朝云暮雨浑虚语,一夜猿啼月明中。</a:t>
            </a:r>
          </a:p>
          <a:p>
            <a:pPr marL="0" indent="0" fontAlgn="base">
              <a:buClrTx/>
              <a:buSzTx/>
              <a:buFontTx/>
              <a:buNone/>
            </a:pPr>
            <a:r>
              <a:rPr lang="zh-CN" altLang="en-US" sz="2500" strike="noStrike" noProof="1">
                <a:latin typeface="黑体" panose="02010609060101010101" charset="-122"/>
              </a:rPr>
              <a:t>3.扁舟转山曲,未至已先惊白浪横江起,槎牙似雪城。</a:t>
            </a:r>
          </a:p>
          <a:p>
            <a:pPr marL="0" indent="0" fontAlgn="base">
              <a:buClrTx/>
              <a:buSzTx/>
              <a:buFontTx/>
              <a:buNone/>
            </a:pPr>
            <a:r>
              <a:rPr lang="zh-CN" altLang="en-US" sz="2500" strike="noStrike" noProof="1">
                <a:latin typeface="黑体" panose="02010609060101010101" charset="-122"/>
              </a:rPr>
              <a:t>4.孤帆远影碧空尽,惟见长江天际流。</a:t>
            </a:r>
          </a:p>
          <a:p>
            <a:pPr marL="0" indent="0" fontAlgn="base">
              <a:buClrTx/>
              <a:buSzTx/>
              <a:buFontTx/>
              <a:buNone/>
            </a:pPr>
            <a:r>
              <a:rPr lang="zh-CN" altLang="en-US" sz="2500" strike="noStrike" noProof="1">
                <a:latin typeface="黑体" panose="02010609060101010101" charset="-122"/>
              </a:rPr>
              <a:t>5.巴东三峡巫峡长,猿啼三声泪沾裳。</a:t>
            </a:r>
          </a:p>
          <a:p>
            <a:pPr marL="0" indent="0" fontAlgn="base">
              <a:buClrTx/>
              <a:buSzTx/>
              <a:buFontTx/>
              <a:buNone/>
            </a:pPr>
            <a:r>
              <a:rPr lang="zh-CN" altLang="en-US" sz="2500" strike="noStrike" noProof="1">
                <a:latin typeface="黑体" panose="02010609060101010101" charset="-122"/>
              </a:rPr>
              <a:t>6.大江东去浪淘尽,千古风流人物。</a:t>
            </a:r>
          </a:p>
          <a:p>
            <a:pPr marL="0" indent="0" fontAlgn="base">
              <a:buClrTx/>
              <a:buSzTx/>
              <a:buFontTx/>
              <a:buNone/>
            </a:pPr>
            <a:r>
              <a:rPr lang="zh-CN" altLang="en-US" sz="2500" strike="noStrike" noProof="1">
                <a:latin typeface="黑体" panose="02010609060101010101" charset="-122"/>
              </a:rPr>
              <a:t>7.峡尽天开朝日出,山平水阔大城浮。</a:t>
            </a:r>
          </a:p>
          <a:p>
            <a:pPr marL="0" indent="0" fontAlgn="base">
              <a:buClrTx/>
              <a:buSzTx/>
              <a:buFontTx/>
              <a:buNone/>
            </a:pPr>
            <a:r>
              <a:rPr lang="zh-CN" altLang="en-US" sz="2500" strike="noStrike" noProof="1">
                <a:latin typeface="黑体" panose="02010609060101010101" charset="-122"/>
              </a:rPr>
              <a:t>8.无边落木萧萧下,不尽长江滚滚来。</a:t>
            </a:r>
          </a:p>
        </p:txBody>
      </p:sp>
      <p:grpSp>
        <p:nvGrpSpPr>
          <p:cNvPr id="99334" name="组合 3"/>
          <p:cNvGrpSpPr/>
          <p:nvPr/>
        </p:nvGrpSpPr>
        <p:grpSpPr>
          <a:xfrm>
            <a:off x="-9525" y="46038"/>
            <a:ext cx="12212638" cy="6765925"/>
            <a:chOff x="-16" y="73"/>
            <a:chExt cx="19234" cy="10654"/>
          </a:xfrm>
        </p:grpSpPr>
        <p:grpSp>
          <p:nvGrpSpPr>
            <p:cNvPr id="99335" name="组合 1"/>
            <p:cNvGrpSpPr/>
            <p:nvPr/>
          </p:nvGrpSpPr>
          <p:grpSpPr>
            <a:xfrm>
              <a:off x="-16" y="73"/>
              <a:ext cx="19234" cy="735"/>
              <a:chOff x="245" y="1455"/>
              <a:chExt cx="14464" cy="735"/>
            </a:xfrm>
          </p:grpSpPr>
          <p:pic>
            <p:nvPicPr>
              <p:cNvPr id="9933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933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99338" name="组合 7"/>
            <p:cNvGrpSpPr/>
            <p:nvPr/>
          </p:nvGrpSpPr>
          <p:grpSpPr>
            <a:xfrm>
              <a:off x="-16" y="9993"/>
              <a:ext cx="19233" cy="735"/>
              <a:chOff x="245" y="1455"/>
              <a:chExt cx="14464" cy="735"/>
            </a:xfrm>
          </p:grpSpPr>
          <p:pic>
            <p:nvPicPr>
              <p:cNvPr id="9933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9934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137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137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138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9035" name="内容占位符 2"/>
          <p:cNvSpPr>
            <a:spLocks noGrp="1"/>
          </p:cNvSpPr>
          <p:nvPr>
            <p:ph sz="half" idx="2"/>
          </p:nvPr>
        </p:nvSpPr>
        <p:spPr>
          <a:xfrm>
            <a:off x="354330" y="1066800"/>
            <a:ext cx="11514456" cy="499745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rPr>
              <a:t>（二）三峡工程十大世界之最</a:t>
            </a:r>
          </a:p>
          <a:p>
            <a:pPr marL="0" indent="0" fontAlgn="base">
              <a:buClrTx/>
              <a:buSzTx/>
              <a:buFontTx/>
              <a:buNone/>
            </a:pPr>
            <a:r>
              <a:rPr lang="zh-CN" altLang="en-US" sz="2200" strike="noStrike" noProof="1">
                <a:latin typeface="黑体" panose="02010609060101010101" charset="-122"/>
              </a:rPr>
              <a:t>1.世界防洪效益最为显著的水利工程。三峡水库防洪库容221.5亿立方米，水库调洪可消减洪峰流量达2.7万立方米每秒——3.3万立方米每秒，能有效控制长江上游洪水。</a:t>
            </a:r>
          </a:p>
          <a:p>
            <a:pPr marL="0" indent="0" fontAlgn="base">
              <a:buClrTx/>
              <a:buSzTx/>
              <a:buFontTx/>
              <a:buNone/>
            </a:pPr>
            <a:r>
              <a:rPr lang="zh-CN" altLang="en-US" sz="2200" strike="noStrike" noProof="1">
                <a:latin typeface="黑体" panose="02010609060101010101" charset="-122"/>
              </a:rPr>
              <a:t>2.世界最大的电站。三峡水电站总装机1820万千瓦，年发电量846.8亿千瓦时。</a:t>
            </a:r>
          </a:p>
          <a:p>
            <a:pPr marL="0" indent="0" fontAlgn="base">
              <a:buClrTx/>
              <a:buSzTx/>
              <a:buFontTx/>
              <a:buNone/>
            </a:pPr>
            <a:r>
              <a:rPr lang="zh-CN" altLang="en-US" sz="2200" strike="noStrike" noProof="1">
                <a:latin typeface="黑体" panose="02010609060101010101" charset="-122"/>
              </a:rPr>
              <a:t>3.世界建筑规模最大的水利工程。</a:t>
            </a:r>
          </a:p>
          <a:p>
            <a:pPr marL="0" indent="0" fontAlgn="base">
              <a:buClrTx/>
              <a:buSzTx/>
              <a:buFontTx/>
              <a:buNone/>
            </a:pPr>
            <a:r>
              <a:rPr lang="zh-CN" altLang="en-US" sz="2200" strike="noStrike" noProof="1">
                <a:latin typeface="黑体" panose="02010609060101010101" charset="-122"/>
              </a:rPr>
              <a:t>4.世界工程量最大的水利工程。三峡工程主体建筑土石方挖填量约1.34亿立方米，混凝土浇筑量2794万立方米，钢筋46.30万吨。</a:t>
            </a:r>
          </a:p>
          <a:p>
            <a:pPr marL="0" indent="0" fontAlgn="base">
              <a:buClrTx/>
              <a:buSzTx/>
              <a:buFontTx/>
              <a:buNone/>
            </a:pPr>
            <a:r>
              <a:rPr lang="zh-CN" altLang="en-US" sz="2200" strike="noStrike" noProof="1">
                <a:latin typeface="黑体" panose="02010609060101010101" charset="-122"/>
              </a:rPr>
              <a:t>5.世界施工难度最大的水利工程。 </a:t>
            </a:r>
          </a:p>
          <a:p>
            <a:pPr marL="0" indent="0" fontAlgn="base">
              <a:buClrTx/>
              <a:buSzTx/>
              <a:buFontTx/>
              <a:buNone/>
            </a:pPr>
            <a:r>
              <a:rPr lang="zh-CN" altLang="en-US" sz="2200" strike="noStrike" noProof="1">
                <a:latin typeface="黑体" panose="02010609060101010101" charset="-122"/>
              </a:rPr>
              <a:t>6.施工期流量最大的水利工程。</a:t>
            </a:r>
          </a:p>
          <a:p>
            <a:pPr marL="0" indent="0" fontAlgn="base">
              <a:buClrTx/>
              <a:buSzTx/>
              <a:buFontTx/>
              <a:buNone/>
            </a:pPr>
            <a:r>
              <a:rPr lang="zh-CN" altLang="en-US" sz="2200" strike="noStrike" noProof="1">
                <a:latin typeface="黑体" panose="02010609060101010101" charset="-122"/>
              </a:rPr>
              <a:t>7.世界泄洪能力最大的泄洪闸。</a:t>
            </a:r>
          </a:p>
          <a:p>
            <a:pPr marL="0" indent="0" fontAlgn="base">
              <a:buClrTx/>
              <a:buSzTx/>
              <a:buFontTx/>
              <a:buNone/>
            </a:pPr>
            <a:r>
              <a:rPr lang="zh-CN" altLang="en-US" sz="2200" strike="noStrike" noProof="1">
                <a:latin typeface="黑体" panose="02010609060101010101" charset="-122"/>
              </a:rPr>
              <a:t>8.世界级数最多、总水头最高的内河船闸。</a:t>
            </a:r>
          </a:p>
          <a:p>
            <a:pPr marL="0" indent="0" fontAlgn="base">
              <a:buClrTx/>
              <a:buSzTx/>
              <a:buFontTx/>
              <a:buNone/>
            </a:pPr>
            <a:r>
              <a:rPr lang="zh-CN" altLang="en-US" sz="2200" strike="noStrike" noProof="1">
                <a:latin typeface="黑体" panose="02010609060101010101" charset="-122"/>
              </a:rPr>
              <a:t>9.世界规模最大、难度最高的升船机。</a:t>
            </a:r>
          </a:p>
          <a:p>
            <a:pPr marL="0" indent="0" fontAlgn="base">
              <a:buClrTx/>
              <a:buSzTx/>
              <a:buFontTx/>
              <a:buNone/>
            </a:pPr>
            <a:r>
              <a:rPr lang="zh-CN" altLang="en-US" sz="2200" strike="noStrike" noProof="1">
                <a:latin typeface="黑体" panose="02010609060101010101" charset="-122"/>
              </a:rPr>
              <a:t>10.世界水库移民最多、工作最为艰巨的移民建设工程。</a:t>
            </a:r>
          </a:p>
        </p:txBody>
      </p:sp>
      <p:grpSp>
        <p:nvGrpSpPr>
          <p:cNvPr id="101382" name="组合 3"/>
          <p:cNvGrpSpPr/>
          <p:nvPr/>
        </p:nvGrpSpPr>
        <p:grpSpPr>
          <a:xfrm>
            <a:off x="-9525" y="46038"/>
            <a:ext cx="12212638" cy="6765925"/>
            <a:chOff x="-16" y="73"/>
            <a:chExt cx="19234" cy="10654"/>
          </a:xfrm>
        </p:grpSpPr>
        <p:grpSp>
          <p:nvGrpSpPr>
            <p:cNvPr id="101383" name="组合 1"/>
            <p:cNvGrpSpPr/>
            <p:nvPr/>
          </p:nvGrpSpPr>
          <p:grpSpPr>
            <a:xfrm>
              <a:off x="-16" y="73"/>
              <a:ext cx="19234" cy="735"/>
              <a:chOff x="245" y="1455"/>
              <a:chExt cx="14464" cy="735"/>
            </a:xfrm>
          </p:grpSpPr>
          <p:pic>
            <p:nvPicPr>
              <p:cNvPr id="10138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138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1386" name="组合 7"/>
            <p:cNvGrpSpPr/>
            <p:nvPr/>
          </p:nvGrpSpPr>
          <p:grpSpPr>
            <a:xfrm>
              <a:off x="-16" y="9993"/>
              <a:ext cx="19233" cy="735"/>
              <a:chOff x="245" y="1455"/>
              <a:chExt cx="14464" cy="735"/>
            </a:xfrm>
          </p:grpSpPr>
          <p:pic>
            <p:nvPicPr>
              <p:cNvPr id="10138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138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【赏文亭】赏写法</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342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342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342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9035" name="内容占位符 2"/>
          <p:cNvSpPr>
            <a:spLocks noGrp="1"/>
          </p:cNvSpPr>
          <p:nvPr>
            <p:ph sz="half" idx="2"/>
          </p:nvPr>
        </p:nvSpPr>
        <p:spPr>
          <a:xfrm>
            <a:off x="354330" y="1066800"/>
            <a:ext cx="11559540" cy="4997450"/>
          </a:xfrm>
        </p:spPr>
        <p:txBody>
          <a:bodyPr anchor="t"/>
          <a:lstStyle/>
          <a:p>
            <a:pPr marL="0" indent="0" fontAlgn="base">
              <a:buClrTx/>
              <a:buSzTx/>
              <a:buFontTx/>
              <a:buNone/>
            </a:pPr>
            <a:r>
              <a:rPr lang="zh-CN" altLang="en-US" sz="2500" strike="noStrike" noProof="1">
                <a:ln w="22225">
                  <a:solidFill>
                    <a:schemeClr val="accent2"/>
                  </a:solidFill>
                  <a:prstDash val="solid"/>
                </a:ln>
                <a:solidFill>
                  <a:schemeClr val="accent2">
                    <a:lumMod val="40000"/>
                    <a:lumOff val="60000"/>
                  </a:schemeClr>
                </a:solidFill>
                <a:effectLst/>
                <a:latin typeface="黑体" panose="02010609060101010101" charset="-122"/>
              </a:rPr>
              <a:t>（三）国学经典诵读</a:t>
            </a:r>
          </a:p>
          <a:p>
            <a:pPr marL="0" indent="0" fontAlgn="base">
              <a:buClrTx/>
              <a:buSzTx/>
              <a:buFontTx/>
              <a:buNone/>
            </a:pPr>
            <a:r>
              <a:rPr lang="zh-CN" altLang="en-US" sz="2500" strike="noStrike" noProof="1">
                <a:latin typeface="黑体" panose="02010609060101010101" charset="-122"/>
              </a:rPr>
              <a:t>1.子曰：“知者乐水，仁者乐山；知者动，仁者静；知者乐，仁者寿。”——《论语》</a:t>
            </a:r>
          </a:p>
          <a:p>
            <a:pPr marL="0" indent="0" fontAlgn="base">
              <a:buClrTx/>
              <a:buSzTx/>
              <a:buFontTx/>
              <a:buNone/>
            </a:pPr>
            <a:r>
              <a:rPr lang="zh-CN" altLang="en-US" sz="2500" strike="noStrike" noProof="1">
                <a:solidFill>
                  <a:srgbClr val="FF0000"/>
                </a:solidFill>
                <a:latin typeface="黑体" panose="02010609060101010101" charset="-122"/>
              </a:rPr>
              <a:t>【译文】孔子说：“聪明人喜爱水，有仁德者喜爱山；聪明人好动，有仁德者沉静；聪明人快乐，有仁德者长寿。”</a:t>
            </a:r>
          </a:p>
          <a:p>
            <a:pPr marL="0" indent="0" fontAlgn="base">
              <a:buClrTx/>
              <a:buSzTx/>
              <a:buFontTx/>
              <a:buNone/>
            </a:pPr>
            <a:r>
              <a:rPr lang="zh-CN" altLang="en-US" sz="2500" strike="noStrike" noProof="1">
                <a:latin typeface="黑体" panose="02010609060101010101" charset="-122"/>
              </a:rPr>
              <a:t>2.水至清则无鱼，人至察则无徒。——《大戴礼记》</a:t>
            </a:r>
          </a:p>
          <a:p>
            <a:pPr marL="0" indent="0" fontAlgn="base">
              <a:buClrTx/>
              <a:buSzTx/>
              <a:buFontTx/>
              <a:buNone/>
            </a:pPr>
            <a:r>
              <a:rPr lang="zh-CN" altLang="en-US" sz="2500" strike="noStrike" noProof="1">
                <a:solidFill>
                  <a:srgbClr val="FF0000"/>
                </a:solidFill>
                <a:latin typeface="黑体" panose="02010609060101010101" charset="-122"/>
              </a:rPr>
              <a:t>【译文】水如果太清了，就没有鱼了；人如果太精明了，就没有同伴了。</a:t>
            </a:r>
          </a:p>
          <a:p>
            <a:pPr marL="0" indent="0" fontAlgn="base">
              <a:buClrTx/>
              <a:buSzTx/>
              <a:buFontTx/>
              <a:buNone/>
            </a:pPr>
            <a:r>
              <a:rPr lang="zh-CN" altLang="en-US" sz="2500" strike="noStrike" noProof="1">
                <a:ln w="22225">
                  <a:solidFill>
                    <a:schemeClr val="accent2"/>
                  </a:solidFill>
                  <a:prstDash val="solid"/>
                </a:ln>
                <a:solidFill>
                  <a:schemeClr val="accent2">
                    <a:lumMod val="40000"/>
                    <a:lumOff val="60000"/>
                  </a:schemeClr>
                </a:solidFill>
                <a:effectLst/>
                <a:latin typeface="黑体" panose="02010609060101010101" charset="-122"/>
              </a:rPr>
              <a:t>（四）《水经注》在古代游记散文的发展中有着重要的地位，明末清初文学家张岱认为“古来记山水手，太上郦道元”。课外阅读《水经注》中描写孟门山、拒马河、黄牛滩、西陵峡等的段落，体会其写景文字的精彩。</a:t>
            </a:r>
          </a:p>
        </p:txBody>
      </p:sp>
      <p:grpSp>
        <p:nvGrpSpPr>
          <p:cNvPr id="103430" name="组合 3"/>
          <p:cNvGrpSpPr/>
          <p:nvPr/>
        </p:nvGrpSpPr>
        <p:grpSpPr>
          <a:xfrm>
            <a:off x="-9525" y="46038"/>
            <a:ext cx="12212638" cy="6765925"/>
            <a:chOff x="-16" y="73"/>
            <a:chExt cx="19234" cy="10654"/>
          </a:xfrm>
        </p:grpSpPr>
        <p:grpSp>
          <p:nvGrpSpPr>
            <p:cNvPr id="103431" name="组合 1"/>
            <p:cNvGrpSpPr/>
            <p:nvPr/>
          </p:nvGrpSpPr>
          <p:grpSpPr>
            <a:xfrm>
              <a:off x="-16" y="73"/>
              <a:ext cx="19234" cy="735"/>
              <a:chOff x="245" y="1455"/>
              <a:chExt cx="14464" cy="735"/>
            </a:xfrm>
          </p:grpSpPr>
          <p:pic>
            <p:nvPicPr>
              <p:cNvPr id="10343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343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3434" name="组合 7"/>
            <p:cNvGrpSpPr/>
            <p:nvPr/>
          </p:nvGrpSpPr>
          <p:grpSpPr>
            <a:xfrm>
              <a:off x="-16" y="9993"/>
              <a:ext cx="19233" cy="735"/>
              <a:chOff x="245" y="1455"/>
              <a:chExt cx="14464" cy="735"/>
            </a:xfrm>
          </p:grpSpPr>
          <p:pic>
            <p:nvPicPr>
              <p:cNvPr id="10343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343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9035">
                                            <p:txEl>
                                              <p:pRg st="2" end="2"/>
                                            </p:txEl>
                                          </p:spTgt>
                                        </p:tgtEl>
                                        <p:attrNameLst>
                                          <p:attrName>style.visibility</p:attrName>
                                        </p:attrNameLst>
                                      </p:cBhvr>
                                      <p:to>
                                        <p:strVal val="visible"/>
                                      </p:to>
                                    </p:set>
                                    <p:animEffect transition="in" filter="blinds(horizontal)">
                                      <p:cBhvr>
                                        <p:cTn id="7" dur="500"/>
                                        <p:tgtEl>
                                          <p:spTgt spid="12903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9035">
                                            <p:txEl>
                                              <p:pRg st="4" end="4"/>
                                            </p:txEl>
                                          </p:spTgt>
                                        </p:tgtEl>
                                        <p:attrNameLst>
                                          <p:attrName>style.visibility</p:attrName>
                                        </p:attrNameLst>
                                      </p:cBhvr>
                                      <p:to>
                                        <p:strVal val="visible"/>
                                      </p:to>
                                    </p:set>
                                    <p:animEffect transition="in" filter="blinds(horizontal)">
                                      <p:cBhvr>
                                        <p:cTn id="12" dur="500"/>
                                        <p:tgtEl>
                                          <p:spTgt spid="1290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547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547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547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5477" name="内容占位符 2"/>
          <p:cNvSpPr>
            <a:spLocks noGrp="1"/>
          </p:cNvSpPr>
          <p:nvPr>
            <p:ph sz="half" idx="2"/>
          </p:nvPr>
        </p:nvSpPr>
        <p:spPr>
          <a:xfrm>
            <a:off x="384175" y="1066800"/>
            <a:ext cx="11452225" cy="4997450"/>
          </a:xfrm>
        </p:spPr>
        <p:txBody>
          <a:bodyPr anchor="t"/>
          <a:lstStyle/>
          <a:p>
            <a:pPr marL="0" indent="0" algn="ctr">
              <a:buClrTx/>
              <a:buSzTx/>
              <a:buFontTx/>
              <a:buNone/>
            </a:pPr>
            <a:r>
              <a:rPr lang="zh-CN" altLang="en-US" sz="2600">
                <a:latin typeface="黑体" panose="02010609060101010101" charset="-122"/>
              </a:rPr>
              <a:t>孟门山</a:t>
            </a:r>
          </a:p>
          <a:p>
            <a:pPr marL="0" indent="0">
              <a:buClrTx/>
              <a:buSzTx/>
              <a:buFontTx/>
              <a:buNone/>
            </a:pPr>
            <a:r>
              <a:rPr lang="zh-CN" altLang="en-US" sz="2600">
                <a:latin typeface="黑体" panose="02010609060101010101" charset="-122"/>
              </a:rPr>
              <a:t>    河水南径北屈县故城西，西四十里有风山。风山西四十里，河南孟门山，与龙门相对。《山海经》曰：“孟门之山，其上多金玉，其下多黄垩涅石。”《淮南子》曰：“龙门未辟，吕梁未凿，河出孟门之上，大溢逆流，无有丘陵、高阜灭之，名曰洪水。大禹疏通，谓之孟门。”故《穆天子传》曰：“北登孟门，九河之磴。”孟门，即龙门之上口也。是为河之巨阸，兼孟门津之名矣。此石经始禹凿，河中漱广。夹岸崇深，倾崖返捍，巨石临危，若坠复倚。古之人有言，水非石凿，而能入石，信哉！其中水流交冲，素气云浮，往来遥观者，常若雾露沾人，窥深悸魄。其水尚奔浪万寻，悬流千丈，浑洪赑怒，鼓若山腾，濬波颓叠，迄于下口，方知《慎子》，下龙门，流浮竹，非驷马之追也。 </a:t>
            </a:r>
          </a:p>
        </p:txBody>
      </p:sp>
      <p:grpSp>
        <p:nvGrpSpPr>
          <p:cNvPr id="105478" name="组合 3"/>
          <p:cNvGrpSpPr/>
          <p:nvPr/>
        </p:nvGrpSpPr>
        <p:grpSpPr>
          <a:xfrm>
            <a:off x="-9525" y="46038"/>
            <a:ext cx="12212638" cy="6765925"/>
            <a:chOff x="-16" y="73"/>
            <a:chExt cx="19234" cy="10654"/>
          </a:xfrm>
        </p:grpSpPr>
        <p:grpSp>
          <p:nvGrpSpPr>
            <p:cNvPr id="105479" name="组合 1"/>
            <p:cNvGrpSpPr/>
            <p:nvPr/>
          </p:nvGrpSpPr>
          <p:grpSpPr>
            <a:xfrm>
              <a:off x="-16" y="73"/>
              <a:ext cx="19234" cy="735"/>
              <a:chOff x="245" y="1455"/>
              <a:chExt cx="14464" cy="735"/>
            </a:xfrm>
          </p:grpSpPr>
          <p:pic>
            <p:nvPicPr>
              <p:cNvPr id="10548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548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5482" name="组合 7"/>
            <p:cNvGrpSpPr/>
            <p:nvPr/>
          </p:nvGrpSpPr>
          <p:grpSpPr>
            <a:xfrm>
              <a:off x="-16" y="9993"/>
              <a:ext cx="19233" cy="735"/>
              <a:chOff x="245" y="1455"/>
              <a:chExt cx="14464" cy="735"/>
            </a:xfrm>
          </p:grpSpPr>
          <p:pic>
            <p:nvPicPr>
              <p:cNvPr id="10548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548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【自学径】记文常</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5362" name="内容占位符 84"/>
          <p:cNvSpPr>
            <a:spLocks noGrp="1"/>
          </p:cNvSpPr>
          <p:nvPr>
            <p:ph sz="half" idx="2"/>
          </p:nvPr>
        </p:nvSpPr>
        <p:spPr>
          <a:xfrm>
            <a:off x="425450" y="1808163"/>
            <a:ext cx="11315700" cy="4284662"/>
          </a:xfrm>
        </p:spPr>
        <p:txBody>
          <a:bodyPr anchor="t"/>
          <a:lstStyle/>
          <a:p>
            <a:pPr marL="0" indent="0">
              <a:buClrTx/>
              <a:buSzTx/>
              <a:buFontTx/>
              <a:buNone/>
            </a:pPr>
            <a:r>
              <a:rPr lang="en-US" altLang="zh-CN" sz="2600">
                <a:latin typeface="黑体" panose="02010609060101010101" charset="-122"/>
              </a:rPr>
              <a:t>    </a:t>
            </a:r>
            <a:r>
              <a:rPr lang="zh-CN" altLang="en-US" sz="2600">
                <a:latin typeface="黑体" panose="02010609060101010101" charset="-122"/>
              </a:rPr>
              <a:t>三峡，</a:t>
            </a:r>
            <a:r>
              <a:rPr lang="zh-CN" altLang="en-US" sz="2600">
                <a:solidFill>
                  <a:srgbClr val="FF0000"/>
                </a:solidFill>
                <a:latin typeface="黑体" panose="02010609060101010101" charset="-122"/>
              </a:rPr>
              <a:t>瞿塘峡、巫峡和西陵峡</a:t>
            </a:r>
            <a:r>
              <a:rPr lang="zh-CN" altLang="en-US" sz="2600">
                <a:latin typeface="黑体" panose="02010609060101010101" charset="-122"/>
              </a:rPr>
              <a:t>的总称，在长江上游重庆奉节和湖北宜昌之间。西起重庆奉节白帝城，东至湖北宜昌南津关，全长约</a:t>
            </a:r>
            <a:r>
              <a:rPr lang="zh-CN" altLang="en-US" sz="2600">
                <a:solidFill>
                  <a:srgbClr val="FF0000"/>
                </a:solidFill>
                <a:latin typeface="黑体" panose="02010609060101010101" charset="-122"/>
              </a:rPr>
              <a:t>200公里</a:t>
            </a:r>
            <a:r>
              <a:rPr lang="zh-CN" altLang="en-US" sz="2600">
                <a:latin typeface="黑体" panose="02010609060101010101" charset="-122"/>
              </a:rPr>
              <a:t>。</a:t>
            </a:r>
          </a:p>
          <a:p>
            <a:pPr marL="0" indent="0">
              <a:buClrTx/>
              <a:buSzTx/>
              <a:buFontTx/>
              <a:buNone/>
            </a:pPr>
            <a:r>
              <a:rPr lang="zh-CN" altLang="en-US" sz="2600">
                <a:latin typeface="黑体" panose="02010609060101010101" charset="-122"/>
              </a:rPr>
              <a:t>    瞿塘峡挺拔险峻，瞿塘峡的白帝城，是三国时代“刘备托孤”的地方。</a:t>
            </a:r>
          </a:p>
          <a:p>
            <a:pPr marL="0" indent="0">
              <a:buClrTx/>
              <a:buSzTx/>
              <a:buFontTx/>
              <a:buNone/>
            </a:pPr>
            <a:r>
              <a:rPr lang="zh-CN" altLang="en-US" sz="2600">
                <a:latin typeface="黑体" panose="02010609060101010101" charset="-122"/>
              </a:rPr>
              <a:t>    巫峡幽深秀丽，“巫山十二峰”的故事，毛主席《游泳》词中有“神女应无恙，当惊世界殊”，“神女”指的就是这座“神女峰”。</a:t>
            </a:r>
          </a:p>
          <a:p>
            <a:pPr marL="0" indent="0">
              <a:buClrTx/>
              <a:buSzTx/>
              <a:buFontTx/>
              <a:buNone/>
            </a:pPr>
            <a:r>
              <a:rPr lang="zh-CN" altLang="en-US" sz="2600">
                <a:latin typeface="黑体" panose="02010609060101010101" charset="-122"/>
              </a:rPr>
              <a:t>    西陵峡滩险湍急，故有“瞿塘雄，巫峡秀，西陵险”之说。</a:t>
            </a:r>
          </a:p>
          <a:p>
            <a:pPr marL="0" indent="0">
              <a:buClrTx/>
              <a:buSzTx/>
              <a:buFontTx/>
              <a:buNone/>
            </a:pPr>
            <a:r>
              <a:rPr lang="zh-CN" altLang="en-US" sz="2600">
                <a:latin typeface="黑体" panose="02010609060101010101" charset="-122"/>
              </a:rPr>
              <a:t>    以其为标题，</a:t>
            </a:r>
            <a:r>
              <a:rPr lang="zh-CN" altLang="en-US" sz="2600">
                <a:solidFill>
                  <a:srgbClr val="FF0000"/>
                </a:solidFill>
                <a:latin typeface="黑体" panose="02010609060101010101" charset="-122"/>
              </a:rPr>
              <a:t>点出了文章描写的主要内容，简洁、明快</a:t>
            </a:r>
            <a:r>
              <a:rPr lang="zh-CN" altLang="en-US" sz="2600">
                <a:latin typeface="黑体" panose="02010609060101010101" charset="-122"/>
              </a:rPr>
              <a:t>。</a:t>
            </a:r>
          </a:p>
        </p:txBody>
      </p:sp>
      <p:sp>
        <p:nvSpPr>
          <p:cNvPr id="1536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536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536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 name="内容占位符 1"/>
          <p:cNvSpPr>
            <a:spLocks noGrp="1"/>
          </p:cNvSpPr>
          <p:nvPr>
            <p:ph sz="half" idx="1"/>
          </p:nvPr>
        </p:nvSpPr>
        <p:spPr>
          <a:xfrm>
            <a:off x="424815" y="1273175"/>
            <a:ext cx="9899014" cy="405129"/>
          </a:xfrm>
        </p:spPr>
        <p:txBody>
          <a:bodyPr>
            <a:scene3d>
              <a:camera prst="orthographicFront"/>
              <a:lightRig rig="threePt" dir="t"/>
            </a:scene3d>
          </a:bodyPr>
          <a:lstStyle/>
          <a:p>
            <a:pPr marL="0" indent="0" fontAlgn="base">
              <a:buNone/>
            </a:pPr>
            <a:r>
              <a:rPr lang="zh-CN" altLang="en-US" sz="2200"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cs typeface="隶书" panose="02010509060101010101" charset="-122"/>
              </a:rPr>
              <a:t>[解题目]</a:t>
            </a:r>
          </a:p>
        </p:txBody>
      </p:sp>
      <p:grpSp>
        <p:nvGrpSpPr>
          <p:cNvPr id="15367" name="组合 2"/>
          <p:cNvGrpSpPr/>
          <p:nvPr/>
        </p:nvGrpSpPr>
        <p:grpSpPr>
          <a:xfrm>
            <a:off x="-9525" y="46038"/>
            <a:ext cx="12212638" cy="6765925"/>
            <a:chOff x="-16" y="73"/>
            <a:chExt cx="19234" cy="10654"/>
          </a:xfrm>
        </p:grpSpPr>
        <p:grpSp>
          <p:nvGrpSpPr>
            <p:cNvPr id="15368" name="组合 1"/>
            <p:cNvGrpSpPr/>
            <p:nvPr/>
          </p:nvGrpSpPr>
          <p:grpSpPr>
            <a:xfrm>
              <a:off x="-16" y="73"/>
              <a:ext cx="19234" cy="735"/>
              <a:chOff x="245" y="1455"/>
              <a:chExt cx="14464" cy="735"/>
            </a:xfrm>
          </p:grpSpPr>
          <p:pic>
            <p:nvPicPr>
              <p:cNvPr id="15369"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5370"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5371" name="组合 7"/>
            <p:cNvGrpSpPr/>
            <p:nvPr/>
          </p:nvGrpSpPr>
          <p:grpSpPr>
            <a:xfrm>
              <a:off x="-16" y="9993"/>
              <a:ext cx="19233" cy="735"/>
              <a:chOff x="245" y="1455"/>
              <a:chExt cx="14464" cy="735"/>
            </a:xfrm>
          </p:grpSpPr>
          <p:pic>
            <p:nvPicPr>
              <p:cNvPr id="15372"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5373"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752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752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752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7525" name="内容占位符 2"/>
          <p:cNvSpPr>
            <a:spLocks noGrp="1"/>
          </p:cNvSpPr>
          <p:nvPr>
            <p:ph sz="half" idx="2"/>
          </p:nvPr>
        </p:nvSpPr>
        <p:spPr>
          <a:xfrm>
            <a:off x="384175" y="1066800"/>
            <a:ext cx="11515725" cy="4997450"/>
          </a:xfrm>
        </p:spPr>
        <p:txBody>
          <a:bodyPr anchor="t"/>
          <a:lstStyle/>
          <a:p>
            <a:pPr marL="0" indent="0">
              <a:buClrTx/>
              <a:buSzTx/>
              <a:buFontTx/>
              <a:buNone/>
            </a:pPr>
            <a:r>
              <a:rPr lang="en-US" altLang="zh-CN" sz="2200">
                <a:latin typeface="黑体" panose="02010609060101010101" charset="-122"/>
              </a:rPr>
              <a:t>    </a:t>
            </a:r>
            <a:r>
              <a:rPr lang="zh-CN" altLang="en-US" sz="2200">
                <a:solidFill>
                  <a:srgbClr val="FF0000"/>
                </a:solidFill>
                <a:latin typeface="黑体" panose="02010609060101010101" charset="-122"/>
              </a:rPr>
              <a:t>河水南面经过北屈县旧城西，西面四十里有风山，风山西面四十里，是河南孟门山。《山海经》记载：孟门山，山上多金玉，山下多黄沙土和涅石。《淮南子》记载：龙门未开辟，吕梁未凿出，河水从孟门之上流出，慢慢地溢出，逆流而上，没有丘陵、高阜阻挡，称之为洪水。大禹疏通河道，称之为孟门。所以《穆天子传》记载：北登孟门，是九河的斜坡。</a:t>
            </a:r>
          </a:p>
          <a:p>
            <a:pPr marL="0" indent="0">
              <a:buClrTx/>
              <a:buSzTx/>
              <a:buFontTx/>
              <a:buNone/>
            </a:pPr>
            <a:r>
              <a:rPr lang="zh-CN" altLang="en-US" sz="2200">
                <a:solidFill>
                  <a:srgbClr val="FF0000"/>
                </a:solidFill>
                <a:latin typeface="黑体" panose="02010609060101010101" charset="-122"/>
              </a:rPr>
              <a:t>    孟门，就是龙门的入口。实在是河中的巨大隘口，又被称作“孟门津”。传说中龙门是大禹所凿出，河道因被水冲击而非常宽阔，水被山所夹很长的一段，两边都是悬崖，高处的巨石好像靠在悬崖上就要掉下来似的。古人曾说：“水不是石匠的凿子，却能够进入石头中。”果然不错！龙门水流交汇冲击，白色的水汽像云一样飘在空中，在远处行走的人，好像是被雾气缠绕，往云雾的深处望去真有一种撼人心魄的感觉。河水激起万重浪，有如瀑布千丈，河水好像愤怒的赑，波浪像崇山峻岭，激流交叠，直奔下游而去。我这才知道慎子乘竹筏下龙门的时候，四匹马拉的车也绝对追不上。</a:t>
            </a:r>
          </a:p>
        </p:txBody>
      </p:sp>
      <p:grpSp>
        <p:nvGrpSpPr>
          <p:cNvPr id="107526" name="组合 3"/>
          <p:cNvGrpSpPr/>
          <p:nvPr/>
        </p:nvGrpSpPr>
        <p:grpSpPr>
          <a:xfrm>
            <a:off x="-9525" y="46038"/>
            <a:ext cx="12212638" cy="6765925"/>
            <a:chOff x="-16" y="73"/>
            <a:chExt cx="19234" cy="10654"/>
          </a:xfrm>
        </p:grpSpPr>
        <p:grpSp>
          <p:nvGrpSpPr>
            <p:cNvPr id="107527" name="组合 1"/>
            <p:cNvGrpSpPr/>
            <p:nvPr/>
          </p:nvGrpSpPr>
          <p:grpSpPr>
            <a:xfrm>
              <a:off x="-16" y="73"/>
              <a:ext cx="19234" cy="735"/>
              <a:chOff x="245" y="1455"/>
              <a:chExt cx="14464" cy="735"/>
            </a:xfrm>
          </p:grpSpPr>
          <p:pic>
            <p:nvPicPr>
              <p:cNvPr id="10752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752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7530" name="组合 7"/>
            <p:cNvGrpSpPr/>
            <p:nvPr/>
          </p:nvGrpSpPr>
          <p:grpSpPr>
            <a:xfrm>
              <a:off x="-16" y="9993"/>
              <a:ext cx="19233" cy="735"/>
              <a:chOff x="245" y="1455"/>
              <a:chExt cx="14464" cy="735"/>
            </a:xfrm>
          </p:grpSpPr>
          <p:pic>
            <p:nvPicPr>
              <p:cNvPr id="10753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753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09570"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9571"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09572"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1083" name="内容占位符 2"/>
          <p:cNvSpPr>
            <a:spLocks noGrp="1"/>
          </p:cNvSpPr>
          <p:nvPr>
            <p:ph sz="half" idx="2"/>
          </p:nvPr>
        </p:nvSpPr>
        <p:spPr>
          <a:xfrm>
            <a:off x="384175" y="1066800"/>
            <a:ext cx="11515725" cy="4997450"/>
          </a:xfrm>
        </p:spPr>
        <p:txBody>
          <a:bodyPr anchor="t"/>
          <a:lstStyle/>
          <a:p>
            <a:pPr marL="0" indent="0" algn="ctr">
              <a:buClrTx/>
              <a:buSzTx/>
              <a:buFontTx/>
              <a:buNone/>
            </a:pPr>
            <a:r>
              <a:rPr lang="zh-CN" altLang="en-US">
                <a:latin typeface="黑体" panose="02010609060101010101" charset="-122"/>
              </a:rPr>
              <a:t>拒马河</a:t>
            </a:r>
          </a:p>
          <a:p>
            <a:pPr marL="0" indent="0">
              <a:buClrTx/>
              <a:buSzTx/>
              <a:buFontTx/>
              <a:buNone/>
            </a:pPr>
            <a:r>
              <a:rPr lang="zh-CN" altLang="en-US">
                <a:latin typeface="黑体" panose="02010609060101010101" charset="-122"/>
              </a:rPr>
              <a:t>    巨马水又东，郦亭沟水注之。水上承督亢沟水于逎县东，东南流，历紫渊东。余六世祖乐浪府君，自涿之先贤乡爰宅其阴，西带巨川，东翼兹水，枝流津通，缠络墟圃，匪直田渔之赡可怀，信为游神之胜处也。其水东南流，又名之为郦亭沟。</a:t>
            </a:r>
          </a:p>
          <a:p>
            <a:pPr marL="0" indent="0">
              <a:buClrTx/>
              <a:buSzTx/>
              <a:buFontTx/>
              <a:buNone/>
            </a:pPr>
            <a:r>
              <a:rPr lang="zh-CN" altLang="en-US">
                <a:latin typeface="黑体" panose="02010609060101010101" charset="-122"/>
              </a:rPr>
              <a:t>    </a:t>
            </a:r>
            <a:r>
              <a:rPr lang="zh-CN" altLang="en-US">
                <a:solidFill>
                  <a:srgbClr val="FF0000"/>
                </a:solidFill>
                <a:latin typeface="黑体" panose="02010609060101010101" charset="-122"/>
              </a:rPr>
              <a:t>巨马水向东流，有郦亭沟水注入。郦亭沟水上口在逎县东边，承接督亢沟水，向东南流，经紫渊东面。我的六世祖是乐浪郡的太守，从涿郡的先贤乡迁居到这里，于是就住在水南，西面环绕着巨马大河，东面分列着这沟水，支流贯通，缠绕田园，不仅有丰富的农产品和水产品令人怀恋，实在也是遨游嬉娱的佳境。这支水东南流，又名为郦亭沟。</a:t>
            </a:r>
          </a:p>
        </p:txBody>
      </p:sp>
      <p:grpSp>
        <p:nvGrpSpPr>
          <p:cNvPr id="109574" name="组合 3"/>
          <p:cNvGrpSpPr/>
          <p:nvPr/>
        </p:nvGrpSpPr>
        <p:grpSpPr>
          <a:xfrm>
            <a:off x="-9525" y="46038"/>
            <a:ext cx="12212638" cy="6765925"/>
            <a:chOff x="-16" y="73"/>
            <a:chExt cx="19234" cy="10654"/>
          </a:xfrm>
        </p:grpSpPr>
        <p:grpSp>
          <p:nvGrpSpPr>
            <p:cNvPr id="109575" name="组合 1"/>
            <p:cNvGrpSpPr/>
            <p:nvPr/>
          </p:nvGrpSpPr>
          <p:grpSpPr>
            <a:xfrm>
              <a:off x="-16" y="73"/>
              <a:ext cx="19234" cy="735"/>
              <a:chOff x="245" y="1455"/>
              <a:chExt cx="14464" cy="735"/>
            </a:xfrm>
          </p:grpSpPr>
          <p:pic>
            <p:nvPicPr>
              <p:cNvPr id="10957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957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09578" name="组合 7"/>
            <p:cNvGrpSpPr/>
            <p:nvPr/>
          </p:nvGrpSpPr>
          <p:grpSpPr>
            <a:xfrm>
              <a:off x="-16" y="9993"/>
              <a:ext cx="19233" cy="735"/>
              <a:chOff x="245" y="1455"/>
              <a:chExt cx="14464" cy="735"/>
            </a:xfrm>
          </p:grpSpPr>
          <p:pic>
            <p:nvPicPr>
              <p:cNvPr id="10957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0958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1083">
                                            <p:txEl>
                                              <p:pRg st="2" end="2"/>
                                            </p:txEl>
                                          </p:spTgt>
                                        </p:tgtEl>
                                        <p:attrNameLst>
                                          <p:attrName>style.visibility</p:attrName>
                                        </p:attrNameLst>
                                      </p:cBhvr>
                                      <p:to>
                                        <p:strVal val="visible"/>
                                      </p:to>
                                    </p:set>
                                    <p:animEffect transition="in" filter="blinds(horizontal)">
                                      <p:cBhvr>
                                        <p:cTn id="7" dur="500"/>
                                        <p:tgtEl>
                                          <p:spTgt spid="1310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1618"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1619"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1620"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3131" name="内容占位符 2"/>
          <p:cNvSpPr>
            <a:spLocks noGrp="1"/>
          </p:cNvSpPr>
          <p:nvPr>
            <p:ph sz="half" idx="2"/>
          </p:nvPr>
        </p:nvSpPr>
        <p:spPr>
          <a:xfrm>
            <a:off x="414338" y="1066800"/>
            <a:ext cx="11409362" cy="4997450"/>
          </a:xfrm>
        </p:spPr>
        <p:txBody>
          <a:bodyPr anchor="t"/>
          <a:lstStyle/>
          <a:p>
            <a:pPr marL="0" indent="0" algn="ctr">
              <a:buClrTx/>
              <a:buSzTx/>
              <a:buFontTx/>
              <a:buNone/>
            </a:pPr>
            <a:r>
              <a:rPr lang="zh-CN" altLang="en-US" sz="2600">
                <a:latin typeface="黑体" panose="02010609060101010101" charset="-122"/>
                <a:sym typeface="黑体" panose="02010609060101010101" charset="-122"/>
              </a:rPr>
              <a:t>黄牛滩</a:t>
            </a:r>
            <a:endParaRPr lang="zh-CN" altLang="en-US" sz="2600">
              <a:latin typeface="黑体" panose="02010609060101010101" charset="-122"/>
            </a:endParaRPr>
          </a:p>
          <a:p>
            <a:pPr marL="0" indent="0">
              <a:buClrTx/>
              <a:buSzTx/>
              <a:buFontTx/>
              <a:buNone/>
            </a:pPr>
            <a:r>
              <a:rPr lang="zh-CN" altLang="en-US" sz="2600">
                <a:latin typeface="黑体" panose="02010609060101010101" charset="-122"/>
                <a:sym typeface="黑体" panose="02010609060101010101" charset="-122"/>
              </a:rPr>
              <a:t>     江水又东迳黄牛山,下有滩,名曰黄牛滩,南岸重岭迭起,最外高崖间有石,色如人负刀牵牛,人黑牛黄,成就分明,既人迹所绝,莫得究焉。此岩既高,加以江湍纡回,虽途迳信宿,犹望见此物。故行者谣曰:朝发黄牛,暮宿黄牛,三朝三暮,黄牛如故。</a:t>
            </a:r>
            <a:endParaRPr lang="zh-CN" altLang="en-US" sz="2600">
              <a:latin typeface="黑体" panose="02010609060101010101" charset="-122"/>
            </a:endParaRPr>
          </a:p>
          <a:p>
            <a:pPr marL="0" indent="0">
              <a:buClrTx/>
              <a:buSzTx/>
              <a:buFontTx/>
              <a:buNone/>
            </a:pPr>
            <a:r>
              <a:rPr lang="zh-CN" altLang="en-US" sz="2600">
                <a:latin typeface="黑体" panose="02010609060101010101" charset="-122"/>
                <a:sym typeface="黑体" panose="02010609060101010101" charset="-122"/>
              </a:rPr>
              <a:t>    </a:t>
            </a:r>
            <a:r>
              <a:rPr lang="zh-CN" altLang="en-US" sz="2600">
                <a:solidFill>
                  <a:srgbClr val="FF0000"/>
                </a:solidFill>
                <a:latin typeface="黑体" panose="02010609060101010101" charset="-122"/>
                <a:sym typeface="黑体" panose="02010609060101010101" charset="-122"/>
              </a:rPr>
              <a:t>江水又向东流去,经过黄牛山,山下有一座滩,名叫黄牛滩。南岸层层的山岭耸立着,最远的高山上有一块岩石,像是人拿着刀,牵着牛,人是黑色的,牛是黄色的,区别十分明显;这个地方人迹罕至,没有谁能亲自探究。这块岩石本来已经很高了,再加上江水迂回曲折,即使路上过了两夜,还能望见这东西。所以过路人的歌谣说:“早晨从黄牛山动身,晚上还在黄牛山过夜。过了几天几夜,黄牛山看起来还是原来一样。”</a:t>
            </a:r>
            <a:endParaRPr lang="zh-CN" altLang="en-US" sz="2600">
              <a:latin typeface="黑体" panose="02010609060101010101" charset="-122"/>
            </a:endParaRPr>
          </a:p>
          <a:p>
            <a:pPr marL="0" indent="0">
              <a:buClrTx/>
              <a:buSzTx/>
              <a:buFontTx/>
              <a:buNone/>
            </a:pPr>
            <a:endParaRPr lang="zh-CN" altLang="en-US" sz="2600">
              <a:latin typeface="黑体" panose="02010609060101010101" charset="-122"/>
            </a:endParaRPr>
          </a:p>
        </p:txBody>
      </p:sp>
      <p:grpSp>
        <p:nvGrpSpPr>
          <p:cNvPr id="111622" name="组合 3"/>
          <p:cNvGrpSpPr/>
          <p:nvPr/>
        </p:nvGrpSpPr>
        <p:grpSpPr>
          <a:xfrm>
            <a:off x="-9525" y="46038"/>
            <a:ext cx="12212638" cy="6765925"/>
            <a:chOff x="-16" y="73"/>
            <a:chExt cx="19234" cy="10654"/>
          </a:xfrm>
        </p:grpSpPr>
        <p:grpSp>
          <p:nvGrpSpPr>
            <p:cNvPr id="111623" name="组合 1"/>
            <p:cNvGrpSpPr/>
            <p:nvPr/>
          </p:nvGrpSpPr>
          <p:grpSpPr>
            <a:xfrm>
              <a:off x="-16" y="73"/>
              <a:ext cx="19234" cy="735"/>
              <a:chOff x="245" y="1455"/>
              <a:chExt cx="14464" cy="735"/>
            </a:xfrm>
          </p:grpSpPr>
          <p:pic>
            <p:nvPicPr>
              <p:cNvPr id="11162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162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1626" name="组合 7"/>
            <p:cNvGrpSpPr/>
            <p:nvPr/>
          </p:nvGrpSpPr>
          <p:grpSpPr>
            <a:xfrm>
              <a:off x="-16" y="9993"/>
              <a:ext cx="19233" cy="735"/>
              <a:chOff x="245" y="1455"/>
              <a:chExt cx="14464" cy="735"/>
            </a:xfrm>
          </p:grpSpPr>
          <p:pic>
            <p:nvPicPr>
              <p:cNvPr id="11162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162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131">
                                            <p:txEl>
                                              <p:pRg st="2" end="2"/>
                                            </p:txEl>
                                          </p:spTgt>
                                        </p:tgtEl>
                                        <p:attrNameLst>
                                          <p:attrName>style.visibility</p:attrName>
                                        </p:attrNameLst>
                                      </p:cBhvr>
                                      <p:to>
                                        <p:strVal val="visible"/>
                                      </p:to>
                                    </p:set>
                                    <p:animEffect transition="in" filter="blinds(horizontal)">
                                      <p:cBhvr>
                                        <p:cTn id="7" dur="500"/>
                                        <p:tgtEl>
                                          <p:spTgt spid="1331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3666"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3667"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3668"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3669" name="内容占位符 2"/>
          <p:cNvSpPr>
            <a:spLocks noGrp="1"/>
          </p:cNvSpPr>
          <p:nvPr>
            <p:ph sz="half" idx="2"/>
          </p:nvPr>
        </p:nvSpPr>
        <p:spPr>
          <a:xfrm>
            <a:off x="430213" y="1066800"/>
            <a:ext cx="11331575" cy="4997450"/>
          </a:xfrm>
        </p:spPr>
        <p:txBody>
          <a:bodyPr anchor="t"/>
          <a:lstStyle/>
          <a:p>
            <a:pPr marL="0" indent="0" algn="ctr">
              <a:buClrTx/>
              <a:buSzTx/>
              <a:buFontTx/>
              <a:buNone/>
            </a:pPr>
            <a:r>
              <a:rPr lang="zh-CN" altLang="en-US">
                <a:latin typeface="黑体" panose="02010609060101010101" charset="-122"/>
                <a:sym typeface="黑体" panose="02010609060101010101" charset="-122"/>
              </a:rPr>
              <a:t>西陵峡</a:t>
            </a:r>
            <a:endParaRPr lang="zh-CN" altLang="en-US">
              <a:latin typeface="黑体" panose="02010609060101010101" charset="-122"/>
            </a:endParaRPr>
          </a:p>
          <a:p>
            <a:pPr marL="0" indent="0">
              <a:buClrTx/>
              <a:buSzTx/>
              <a:buFontTx/>
              <a:buNone/>
            </a:pPr>
            <a:r>
              <a:rPr lang="zh-CN" altLang="en-US">
                <a:latin typeface="黑体" panose="02010609060101010101" charset="-122"/>
                <a:sym typeface="黑体" panose="02010609060101010101" charset="-122"/>
              </a:rPr>
              <a:t>    江水又东迳西陵峡,《宜都记》曰:自黄牛滩东入西陵界,至峡口百许里,山水纡曲,而两岸高山重障,非日中夜半,不见日月。绝壁或千许丈,其石彩色,形容多所像类。林木高茂,略尽冬春。猿鸣至清,山谷传响,泠泠不绝。所谓三峡,此其一也。山松言:常闻峡中水疾,书记⑦及口传,悉以临惧相戒,曾无称有山水之美也。及余来践跻此境,既至欣然,始信耳闻之不如亲见矣。其迭崿秀峰,奇构异形,固难以辞叙;林木萧森,离离蔚蔚,乃在霞气之表,仰瞩俯映,弥习弥佳,流连信宿,不觉忘返,目所履历,未尝有也。既自欣得此奇观,山水有灵,亦当惊知己于千古矣。</a:t>
            </a:r>
            <a:endParaRPr lang="zh-CN" altLang="en-US">
              <a:latin typeface="黑体" panose="02010609060101010101" charset="-122"/>
            </a:endParaRPr>
          </a:p>
        </p:txBody>
      </p:sp>
      <p:grpSp>
        <p:nvGrpSpPr>
          <p:cNvPr id="113670" name="组合 3"/>
          <p:cNvGrpSpPr/>
          <p:nvPr/>
        </p:nvGrpSpPr>
        <p:grpSpPr>
          <a:xfrm>
            <a:off x="-9525" y="46038"/>
            <a:ext cx="12212638" cy="6765925"/>
            <a:chOff x="-16" y="73"/>
            <a:chExt cx="19234" cy="10654"/>
          </a:xfrm>
        </p:grpSpPr>
        <p:grpSp>
          <p:nvGrpSpPr>
            <p:cNvPr id="113671" name="组合 1"/>
            <p:cNvGrpSpPr/>
            <p:nvPr/>
          </p:nvGrpSpPr>
          <p:grpSpPr>
            <a:xfrm>
              <a:off x="-16" y="73"/>
              <a:ext cx="19234" cy="735"/>
              <a:chOff x="245" y="1455"/>
              <a:chExt cx="14464" cy="735"/>
            </a:xfrm>
          </p:grpSpPr>
          <p:pic>
            <p:nvPicPr>
              <p:cNvPr id="11367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367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3674" name="组合 7"/>
            <p:cNvGrpSpPr/>
            <p:nvPr/>
          </p:nvGrpSpPr>
          <p:grpSpPr>
            <a:xfrm>
              <a:off x="-16" y="9993"/>
              <a:ext cx="19233" cy="735"/>
              <a:chOff x="245" y="1455"/>
              <a:chExt cx="14464" cy="735"/>
            </a:xfrm>
          </p:grpSpPr>
          <p:pic>
            <p:nvPicPr>
              <p:cNvPr id="11367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367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【储积累】积累台</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5714"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5715"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5716"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5717" name="内容占位符 2"/>
          <p:cNvSpPr>
            <a:spLocks noGrp="1"/>
          </p:cNvSpPr>
          <p:nvPr>
            <p:ph sz="half" idx="2"/>
          </p:nvPr>
        </p:nvSpPr>
        <p:spPr>
          <a:xfrm>
            <a:off x="430213" y="1066800"/>
            <a:ext cx="11331575" cy="4997450"/>
          </a:xfrm>
        </p:spPr>
        <p:txBody>
          <a:bodyPr anchor="t"/>
          <a:lstStyle/>
          <a:p>
            <a:pPr marL="0" indent="0">
              <a:buClrTx/>
              <a:buSzTx/>
              <a:buFontTx/>
              <a:buNone/>
            </a:pPr>
            <a:r>
              <a:rPr lang="zh-CN" altLang="en-US" sz="2300">
                <a:latin typeface="黑体" panose="02010609060101010101" charset="-122"/>
                <a:sym typeface="黑体" panose="02010609060101010101" charset="-122"/>
              </a:rPr>
              <a:t>    </a:t>
            </a:r>
            <a:r>
              <a:rPr lang="zh-CN" altLang="en-US" sz="2300">
                <a:solidFill>
                  <a:srgbClr val="FF0000"/>
                </a:solidFill>
                <a:latin typeface="黑体" panose="02010609060101010101" charset="-122"/>
                <a:sym typeface="黑体" panose="02010609060101010101" charset="-122"/>
              </a:rPr>
              <a:t>江水又东流,经过西陵峡。《宜都记》说:从黄牛滩往东进入西陵境内,到峡口的百里左右航程中,山水环绕曲折。两岸高山峻岭层层叠叠,不到正午或夜半,看不见太阳和月亮。绝壁有的高达千丈,岩石色彩缤纷,形状常常很像某种事物。树高林密,经冬常绿不凋。猿鸣声极其清越,山谷里回声荡漾,久久不绝。所谓三峡,这就是其中之一。袁山松说:常听人们说,峡中水流险急,书中的记载和口头的传闻,都是讲述身临险境时的可怕情景,以此来相告诫,却没有人谈到这里山水之美的。待到我亲身踏上这片土地,一到这里就满怀欣喜,这才相信耳闻总不如亲见了。那层叠的崖壁、秀丽的峰峦,奇形怪状,姿态万千,实在难以用笔墨形容;林木参差,郁郁葱葱,高与云霞相接,仰观山色,俯视倒影,愈看愈感美妙,流连游赏了两天,不觉乐而忘返;平生亲眼所见的景物,没有像这样壮丽的了。我一边为自己能一睹这样的奇观而高兴,一边又想,山水如果有灵,那么千秋万代之中能够得到一个知己,也该感到惊喜了!</a:t>
            </a:r>
            <a:endParaRPr lang="zh-CN" altLang="en-US" sz="2300">
              <a:solidFill>
                <a:srgbClr val="FF0000"/>
              </a:solidFill>
              <a:latin typeface="黑体" panose="02010609060101010101" charset="-122"/>
            </a:endParaRPr>
          </a:p>
        </p:txBody>
      </p:sp>
      <p:grpSp>
        <p:nvGrpSpPr>
          <p:cNvPr id="115718" name="组合 3"/>
          <p:cNvGrpSpPr/>
          <p:nvPr/>
        </p:nvGrpSpPr>
        <p:grpSpPr>
          <a:xfrm>
            <a:off x="-9525" y="46038"/>
            <a:ext cx="12212638" cy="6765925"/>
            <a:chOff x="-16" y="73"/>
            <a:chExt cx="19234" cy="10654"/>
          </a:xfrm>
        </p:grpSpPr>
        <p:grpSp>
          <p:nvGrpSpPr>
            <p:cNvPr id="115719" name="组合 1"/>
            <p:cNvGrpSpPr/>
            <p:nvPr/>
          </p:nvGrpSpPr>
          <p:grpSpPr>
            <a:xfrm>
              <a:off x="-16" y="73"/>
              <a:ext cx="19234" cy="735"/>
              <a:chOff x="245" y="1455"/>
              <a:chExt cx="14464" cy="735"/>
            </a:xfrm>
          </p:grpSpPr>
          <p:pic>
            <p:nvPicPr>
              <p:cNvPr id="11572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572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5722" name="组合 7"/>
            <p:cNvGrpSpPr/>
            <p:nvPr/>
          </p:nvGrpSpPr>
          <p:grpSpPr>
            <a:xfrm>
              <a:off x="-16" y="9993"/>
              <a:ext cx="19233" cy="735"/>
              <a:chOff x="245" y="1455"/>
              <a:chExt cx="14464" cy="735"/>
            </a:xfrm>
          </p:grpSpPr>
          <p:pic>
            <p:nvPicPr>
              <p:cNvPr id="11572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572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4"/>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【结语碑】</a:t>
            </a:r>
            <a:endParaRPr lang="zh-CN"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17762"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7763"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7764"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7765" name="内容占位符 2"/>
          <p:cNvSpPr>
            <a:spLocks noGrp="1"/>
          </p:cNvSpPr>
          <p:nvPr>
            <p:ph sz="half" idx="2"/>
          </p:nvPr>
        </p:nvSpPr>
        <p:spPr>
          <a:xfrm>
            <a:off x="446088" y="1066800"/>
            <a:ext cx="6094412" cy="4997450"/>
          </a:xfrm>
        </p:spPr>
        <p:txBody>
          <a:bodyPr anchor="t"/>
          <a:lstStyle/>
          <a:p>
            <a:pPr marL="0" indent="558800">
              <a:spcBef>
                <a:spcPct val="0"/>
              </a:spcBef>
              <a:buClrTx/>
              <a:buSzTx/>
              <a:buFontTx/>
              <a:buNone/>
            </a:pPr>
            <a:r>
              <a:rPr lang="zh-CN" altLang="en-US">
                <a:latin typeface="黑体" panose="02010609060101010101" charset="-122"/>
              </a:rPr>
              <a:t>长江三峡，是汇聚自然山水精华的</a:t>
            </a:r>
            <a:r>
              <a:rPr lang="zh-CN" altLang="en-US">
                <a:solidFill>
                  <a:srgbClr val="FF0000"/>
                </a:solidFill>
                <a:latin typeface="黑体" panose="02010609060101010101" charset="-122"/>
              </a:rPr>
              <a:t>画廊</a:t>
            </a:r>
            <a:r>
              <a:rPr lang="zh-CN" altLang="en-US">
                <a:latin typeface="黑体" panose="02010609060101010101" charset="-122"/>
              </a:rPr>
              <a:t>，有着无限风光。</a:t>
            </a:r>
          </a:p>
          <a:p>
            <a:pPr marL="0" indent="558800">
              <a:spcBef>
                <a:spcPct val="0"/>
              </a:spcBef>
              <a:buClrTx/>
              <a:buSzTx/>
              <a:buFontTx/>
              <a:buNone/>
            </a:pPr>
            <a:r>
              <a:rPr lang="zh-CN" altLang="en-US">
                <a:latin typeface="黑体" panose="02010609060101010101" charset="-122"/>
              </a:rPr>
              <a:t>然而，当文化的元素注入这片山水后，它的山岭中、它的激流里，更有了</a:t>
            </a:r>
            <a:r>
              <a:rPr lang="zh-CN" altLang="en-US">
                <a:solidFill>
                  <a:srgbClr val="FF0000"/>
                </a:solidFill>
                <a:latin typeface="黑体" panose="02010609060101010101" charset="-122"/>
              </a:rPr>
              <a:t>思想的光泽</a:t>
            </a:r>
            <a:r>
              <a:rPr lang="zh-CN" altLang="en-US">
                <a:latin typeface="黑体" panose="02010609060101010101" charset="-122"/>
              </a:rPr>
              <a:t>；它的晨晖中、它的夕照中，就有了</a:t>
            </a:r>
            <a:r>
              <a:rPr lang="zh-CN" altLang="en-US">
                <a:solidFill>
                  <a:srgbClr val="FF0000"/>
                </a:solidFill>
                <a:latin typeface="黑体" panose="02010609060101010101" charset="-122"/>
              </a:rPr>
              <a:t>人性的灵光</a:t>
            </a:r>
            <a:r>
              <a:rPr lang="zh-CN" altLang="en-US">
                <a:latin typeface="黑体" panose="02010609060101010101" charset="-122"/>
              </a:rPr>
              <a:t>。</a:t>
            </a:r>
          </a:p>
          <a:p>
            <a:pPr marL="0" indent="558800">
              <a:spcBef>
                <a:spcPct val="0"/>
              </a:spcBef>
              <a:buClrTx/>
              <a:buSzTx/>
              <a:buFontTx/>
              <a:buNone/>
            </a:pPr>
            <a:r>
              <a:rPr lang="zh-CN" altLang="en-US">
                <a:latin typeface="黑体" panose="02010609060101010101" charset="-122"/>
              </a:rPr>
              <a:t>自然山水与人文情怀的融合，使三峡成为令人心驰神往、激情洋溢的</a:t>
            </a:r>
            <a:r>
              <a:rPr lang="zh-CN" altLang="en-US">
                <a:solidFill>
                  <a:srgbClr val="FF0000"/>
                </a:solidFill>
                <a:latin typeface="黑体" panose="02010609060101010101" charset="-122"/>
              </a:rPr>
              <a:t>胜境</a:t>
            </a:r>
            <a:r>
              <a:rPr lang="zh-CN" altLang="en-US">
                <a:latin typeface="黑体" panose="02010609060101010101" charset="-122"/>
              </a:rPr>
              <a:t>。</a:t>
            </a:r>
          </a:p>
        </p:txBody>
      </p:sp>
      <p:grpSp>
        <p:nvGrpSpPr>
          <p:cNvPr id="117766" name="组合 3"/>
          <p:cNvGrpSpPr/>
          <p:nvPr/>
        </p:nvGrpSpPr>
        <p:grpSpPr>
          <a:xfrm>
            <a:off x="-9525" y="46038"/>
            <a:ext cx="12212638" cy="6765925"/>
            <a:chOff x="-16" y="73"/>
            <a:chExt cx="19234" cy="10654"/>
          </a:xfrm>
        </p:grpSpPr>
        <p:grpSp>
          <p:nvGrpSpPr>
            <p:cNvPr id="117767" name="组合 1"/>
            <p:cNvGrpSpPr/>
            <p:nvPr/>
          </p:nvGrpSpPr>
          <p:grpSpPr>
            <a:xfrm>
              <a:off x="-16" y="73"/>
              <a:ext cx="19234" cy="735"/>
              <a:chOff x="245" y="1455"/>
              <a:chExt cx="14464" cy="735"/>
            </a:xfrm>
          </p:grpSpPr>
          <p:pic>
            <p:nvPicPr>
              <p:cNvPr id="11776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776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7770" name="组合 7"/>
            <p:cNvGrpSpPr/>
            <p:nvPr/>
          </p:nvGrpSpPr>
          <p:grpSpPr>
            <a:xfrm>
              <a:off x="-16" y="9993"/>
              <a:ext cx="19233" cy="735"/>
              <a:chOff x="245" y="1455"/>
              <a:chExt cx="14464" cy="735"/>
            </a:xfrm>
          </p:grpSpPr>
          <p:pic>
            <p:nvPicPr>
              <p:cNvPr id="11777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777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117773" name="图片 1"/>
          <p:cNvPicPr>
            <a:picLocks noChangeAspect="1"/>
          </p:cNvPicPr>
          <p:nvPr/>
        </p:nvPicPr>
        <p:blipFill>
          <a:blip r:embed="rId4" cstate="print"/>
          <a:stretch>
            <a:fillRect/>
          </a:stretch>
        </p:blipFill>
        <p:spPr>
          <a:xfrm>
            <a:off x="7559675" y="1662113"/>
            <a:ext cx="3781425" cy="3041650"/>
          </a:xfrm>
          <a:prstGeom prst="rect">
            <a:avLst/>
          </a:prstGeom>
          <a:noFill/>
          <a:ln w="9525">
            <a:noFill/>
          </a:ln>
        </p:spPr>
      </p:pic>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48944" y="963930"/>
            <a:ext cx="11337291" cy="367093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一、选择填空</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rPr>
              <a:t>1.选自</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。三峡，</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solidFill>
                  <a:srgbClr val="FF0000"/>
                </a:solidFill>
                <a:latin typeface="黑体" panose="02010609060101010101" charset="-122"/>
                <a:ea typeface="黑体" panose="02010609060101010101" charset="-122"/>
              </a:rPr>
              <a:t>、</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和</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的总称，在长江上游重庆奉节和湖北宜昌之间。</a:t>
            </a:r>
          </a:p>
          <a:p>
            <a:pPr marL="0" indent="0" fontAlgn="base">
              <a:buClrTx/>
              <a:buSzTx/>
              <a:buFontTx/>
              <a:buNone/>
            </a:pPr>
            <a:r>
              <a:rPr lang="zh-CN" altLang="en-US" sz="2200" strike="noStrike" noProof="1">
                <a:latin typeface="黑体" panose="02010609060101010101" charset="-122"/>
                <a:ea typeface="黑体" panose="02010609060101010101" charset="-122"/>
              </a:rPr>
              <a:t>2.作者：</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（朝代）地理学家。好学博览，留心水道等地理现象，撰</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。其书名为注释《水经》，实则以《水经》为纲，详细记载了一千多条大小河流及有关的历史遗迹、人物掌故、神话传说等，是我国古代最全面、最系统的综合性</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著作。该书还记载了不少碑刻墨迹和渔民歌谣，文笔绚烂，语言清丽，具有较高的科学价值和</a:t>
            </a:r>
            <a:r>
              <a:rPr lang="zh-CN" altLang="en-US" sz="2200" strike="noStrike" noProof="1">
                <a:solidFill>
                  <a:srgbClr val="FF0000"/>
                </a:solidFill>
                <a:latin typeface="黑体" panose="02010609060101010101" charset="-122"/>
                <a:ea typeface="黑体" panose="02010609060101010101" charset="-122"/>
              </a:rPr>
              <a:t>文学</a:t>
            </a:r>
            <a:r>
              <a:rPr lang="zh-CN" altLang="en-US" sz="2200" strike="noStrike" noProof="1">
                <a:latin typeface="黑体" panose="02010609060101010101" charset="-122"/>
                <a:ea typeface="黑体" panose="02010609060101010101" charset="-122"/>
              </a:rPr>
              <a:t>价值。</a:t>
            </a:r>
          </a:p>
          <a:p>
            <a:pPr marL="0" indent="0" fontAlgn="base">
              <a:buClrTx/>
              <a:buSzTx/>
              <a:buFontTx/>
              <a:buNone/>
            </a:pPr>
            <a:r>
              <a:rPr lang="zh-CN" altLang="en-US" sz="2200" strike="noStrike" noProof="1">
                <a:latin typeface="黑体" panose="02010609060101010101" charset="-122"/>
                <a:ea typeface="黑体" panose="02010609060101010101" charset="-122"/>
              </a:rPr>
              <a:t>3.结构上运用“</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”顺序。第一段先总写三峡两岸山势的</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solidFill>
                  <a:srgbClr val="FF0000"/>
                </a:solidFill>
                <a:latin typeface="黑体" panose="02010609060101010101" charset="-122"/>
                <a:ea typeface="黑体" panose="02010609060101010101" charset="-122"/>
              </a:rPr>
              <a:t>、</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 第二—四段分写三峡不同</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的壮丽景色。</a:t>
            </a:r>
          </a:p>
        </p:txBody>
      </p:sp>
      <p:sp>
        <p:nvSpPr>
          <p:cNvPr id="11981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981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1981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19814" name="组合 3"/>
          <p:cNvGrpSpPr/>
          <p:nvPr/>
        </p:nvGrpSpPr>
        <p:grpSpPr>
          <a:xfrm>
            <a:off x="-9525" y="46038"/>
            <a:ext cx="12212638" cy="6765925"/>
            <a:chOff x="-16" y="73"/>
            <a:chExt cx="19234" cy="10654"/>
          </a:xfrm>
        </p:grpSpPr>
        <p:grpSp>
          <p:nvGrpSpPr>
            <p:cNvPr id="119815" name="组合 1"/>
            <p:cNvGrpSpPr/>
            <p:nvPr/>
          </p:nvGrpSpPr>
          <p:grpSpPr>
            <a:xfrm>
              <a:off x="-16" y="73"/>
              <a:ext cx="19234" cy="735"/>
              <a:chOff x="245" y="1455"/>
              <a:chExt cx="14464" cy="735"/>
            </a:xfrm>
          </p:grpSpPr>
          <p:pic>
            <p:nvPicPr>
              <p:cNvPr id="11981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981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19818" name="组合 7"/>
            <p:cNvGrpSpPr/>
            <p:nvPr/>
          </p:nvGrpSpPr>
          <p:grpSpPr>
            <a:xfrm>
              <a:off x="-16" y="9993"/>
              <a:ext cx="19233" cy="735"/>
              <a:chOff x="245" y="1455"/>
              <a:chExt cx="14464" cy="735"/>
            </a:xfrm>
          </p:grpSpPr>
          <p:pic>
            <p:nvPicPr>
              <p:cNvPr id="11981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1982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
        <p:nvSpPr>
          <p:cNvPr id="2" name="文本框 1"/>
          <p:cNvSpPr txBox="1"/>
          <p:nvPr/>
        </p:nvSpPr>
        <p:spPr>
          <a:xfrm>
            <a:off x="676275" y="4635500"/>
            <a:ext cx="1858963"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《水经注疏》</a:t>
            </a:r>
            <a:endParaRPr lang="zh-CN" altLang="en-US" sz="2200">
              <a:latin typeface="黑体" panose="02010609060101010101" charset="-122"/>
              <a:ea typeface="黑体" panose="02010609060101010101" charset="-122"/>
            </a:endParaRPr>
          </a:p>
        </p:txBody>
      </p:sp>
      <p:sp>
        <p:nvSpPr>
          <p:cNvPr id="3" name="文本框 2"/>
          <p:cNvSpPr txBox="1"/>
          <p:nvPr/>
        </p:nvSpPr>
        <p:spPr>
          <a:xfrm>
            <a:off x="2933700" y="4635500"/>
            <a:ext cx="1020763"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瞿塘峡</a:t>
            </a:r>
            <a:endParaRPr lang="zh-CN" altLang="en-US" sz="2200">
              <a:latin typeface="黑体" panose="02010609060101010101" charset="-122"/>
              <a:ea typeface="黑体" panose="02010609060101010101" charset="-122"/>
            </a:endParaRPr>
          </a:p>
        </p:txBody>
      </p:sp>
      <p:sp>
        <p:nvSpPr>
          <p:cNvPr id="6" name="文本框 5"/>
          <p:cNvSpPr txBox="1"/>
          <p:nvPr/>
        </p:nvSpPr>
        <p:spPr>
          <a:xfrm>
            <a:off x="4559300" y="4635500"/>
            <a:ext cx="742950"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巫峡</a:t>
            </a:r>
            <a:endParaRPr lang="zh-CN" altLang="en-US" sz="2200">
              <a:latin typeface="黑体" panose="02010609060101010101" charset="-122"/>
              <a:ea typeface="黑体" panose="02010609060101010101" charset="-122"/>
            </a:endParaRPr>
          </a:p>
        </p:txBody>
      </p:sp>
      <p:sp>
        <p:nvSpPr>
          <p:cNvPr id="7" name="文本框 6"/>
          <p:cNvSpPr txBox="1"/>
          <p:nvPr/>
        </p:nvSpPr>
        <p:spPr>
          <a:xfrm>
            <a:off x="5943600" y="4635500"/>
            <a:ext cx="1020763"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西陵峡</a:t>
            </a:r>
            <a:endParaRPr lang="zh-CN" altLang="en-US" sz="2200">
              <a:latin typeface="黑体" panose="02010609060101010101" charset="-122"/>
              <a:ea typeface="黑体" panose="02010609060101010101" charset="-122"/>
            </a:endParaRPr>
          </a:p>
        </p:txBody>
      </p:sp>
      <p:sp>
        <p:nvSpPr>
          <p:cNvPr id="8" name="文本框 7"/>
          <p:cNvSpPr txBox="1"/>
          <p:nvPr/>
        </p:nvSpPr>
        <p:spPr>
          <a:xfrm>
            <a:off x="963613" y="5178425"/>
            <a:ext cx="1020762" cy="430213"/>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郦道元</a:t>
            </a:r>
            <a:endParaRPr lang="zh-CN" altLang="en-US" sz="2200">
              <a:latin typeface="黑体" panose="02010609060101010101" charset="-122"/>
              <a:ea typeface="黑体" panose="02010609060101010101" charset="-122"/>
            </a:endParaRPr>
          </a:p>
        </p:txBody>
      </p:sp>
      <p:sp>
        <p:nvSpPr>
          <p:cNvPr id="9" name="文本框 8"/>
          <p:cNvSpPr txBox="1"/>
          <p:nvPr/>
        </p:nvSpPr>
        <p:spPr>
          <a:xfrm>
            <a:off x="2933700" y="5178425"/>
            <a:ext cx="741363" cy="430213"/>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北魏</a:t>
            </a:r>
            <a:endParaRPr lang="zh-CN" altLang="en-US" sz="2200">
              <a:latin typeface="黑体" panose="02010609060101010101" charset="-122"/>
              <a:ea typeface="黑体" panose="02010609060101010101" charset="-122"/>
            </a:endParaRPr>
          </a:p>
        </p:txBody>
      </p:sp>
      <p:sp>
        <p:nvSpPr>
          <p:cNvPr id="10" name="文本框 9"/>
          <p:cNvSpPr txBox="1"/>
          <p:nvPr/>
        </p:nvSpPr>
        <p:spPr>
          <a:xfrm>
            <a:off x="4364038" y="5178425"/>
            <a:ext cx="1579562" cy="430213"/>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《水经注》</a:t>
            </a:r>
            <a:endParaRPr lang="zh-CN" altLang="en-US" sz="2200">
              <a:latin typeface="黑体" panose="02010609060101010101" charset="-122"/>
              <a:ea typeface="黑体" panose="02010609060101010101" charset="-122"/>
            </a:endParaRPr>
          </a:p>
        </p:txBody>
      </p:sp>
      <p:sp>
        <p:nvSpPr>
          <p:cNvPr id="11" name="文本框 10"/>
          <p:cNvSpPr txBox="1"/>
          <p:nvPr/>
        </p:nvSpPr>
        <p:spPr>
          <a:xfrm>
            <a:off x="6223000" y="5178425"/>
            <a:ext cx="741363" cy="430213"/>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地理</a:t>
            </a:r>
            <a:endParaRPr lang="zh-CN" altLang="en-US" sz="2200">
              <a:latin typeface="黑体" panose="02010609060101010101" charset="-122"/>
              <a:ea typeface="黑体" panose="02010609060101010101" charset="-122"/>
            </a:endParaRPr>
          </a:p>
        </p:txBody>
      </p:sp>
      <p:sp>
        <p:nvSpPr>
          <p:cNvPr id="12" name="文本框 11"/>
          <p:cNvSpPr txBox="1"/>
          <p:nvPr/>
        </p:nvSpPr>
        <p:spPr>
          <a:xfrm>
            <a:off x="963613" y="5762625"/>
            <a:ext cx="741362"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总分</a:t>
            </a:r>
            <a:endParaRPr lang="zh-CN" altLang="en-US" sz="2200">
              <a:latin typeface="黑体" panose="02010609060101010101" charset="-122"/>
              <a:ea typeface="黑体" panose="02010609060101010101" charset="-122"/>
            </a:endParaRPr>
          </a:p>
        </p:txBody>
      </p:sp>
      <p:sp>
        <p:nvSpPr>
          <p:cNvPr id="13" name="文本框 12"/>
          <p:cNvSpPr txBox="1"/>
          <p:nvPr/>
        </p:nvSpPr>
        <p:spPr>
          <a:xfrm>
            <a:off x="2089150" y="5762625"/>
            <a:ext cx="741363"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连绵</a:t>
            </a:r>
            <a:endParaRPr lang="zh-CN" altLang="en-US" sz="2200">
              <a:latin typeface="黑体" panose="02010609060101010101" charset="-122"/>
              <a:ea typeface="黑体" panose="02010609060101010101" charset="-122"/>
            </a:endParaRPr>
          </a:p>
        </p:txBody>
      </p:sp>
      <p:sp>
        <p:nvSpPr>
          <p:cNvPr id="14" name="文本框 13"/>
          <p:cNvSpPr txBox="1"/>
          <p:nvPr/>
        </p:nvSpPr>
        <p:spPr>
          <a:xfrm>
            <a:off x="3440113" y="5762625"/>
            <a:ext cx="741362"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高峻</a:t>
            </a:r>
            <a:endParaRPr lang="zh-CN" altLang="en-US" sz="2200">
              <a:latin typeface="黑体" panose="02010609060101010101" charset="-122"/>
              <a:ea typeface="黑体" panose="02010609060101010101" charset="-122"/>
            </a:endParaRPr>
          </a:p>
        </p:txBody>
      </p:sp>
      <p:sp>
        <p:nvSpPr>
          <p:cNvPr id="15" name="文本框 14"/>
          <p:cNvSpPr txBox="1"/>
          <p:nvPr/>
        </p:nvSpPr>
        <p:spPr>
          <a:xfrm>
            <a:off x="4783138" y="5762625"/>
            <a:ext cx="741362" cy="428625"/>
          </a:xfrm>
          <a:prstGeom prst="rect">
            <a:avLst/>
          </a:prstGeom>
          <a:noFill/>
          <a:ln w="9525">
            <a:noFill/>
          </a:ln>
        </p:spPr>
        <p:txBody>
          <a:bodyPr wrap="none" anchor="t">
            <a:spAutoFit/>
          </a:bodyPr>
          <a:lstStyle/>
          <a:p>
            <a:r>
              <a:rPr lang="zh-CN" altLang="en-US" sz="2200">
                <a:solidFill>
                  <a:srgbClr val="FF0000"/>
                </a:solidFill>
                <a:latin typeface="黑体" panose="02010609060101010101" charset="-122"/>
                <a:ea typeface="黑体" panose="02010609060101010101" charset="-122"/>
                <a:sym typeface="黑体" panose="02010609060101010101" charset="-122"/>
              </a:rPr>
              <a:t>季节</a:t>
            </a:r>
            <a:endParaRPr lang="zh-CN" altLang="en-US" sz="2200">
              <a:latin typeface="黑体" panose="02010609060101010101" charset="-122"/>
              <a:ea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P spid="10" grpId="0"/>
      <p:bldP spid="11" grpId="0"/>
      <p:bldP spid="12" grpId="0"/>
      <p:bldP spid="13" grpId="0"/>
      <p:bldP spid="14" grpId="0"/>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387985" y="963930"/>
            <a:ext cx="11428730" cy="5128895"/>
          </a:xfrm>
        </p:spPr>
        <p:txBody>
          <a:bodyPr anchor="t"/>
          <a:lstStyle/>
          <a:p>
            <a:pPr marL="0" indent="0" fontAlgn="base">
              <a:buClrTx/>
              <a:buSzTx/>
              <a:buFontTx/>
              <a:buNone/>
            </a:pPr>
            <a:r>
              <a:rPr lang="zh-CN" altLang="en-US" sz="21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二、理解默写</a:t>
            </a:r>
            <a:endParaRPr lang="zh-CN" altLang="en-US" sz="2100" strike="noStrike" noProof="1">
              <a:latin typeface="黑体" panose="02010609060101010101" charset="-122"/>
              <a:ea typeface="黑体" panose="02010609060101010101" charset="-122"/>
            </a:endParaRPr>
          </a:p>
          <a:p>
            <a:pPr marL="0" indent="0" fontAlgn="base">
              <a:buClrTx/>
              <a:buSzTx/>
              <a:buFontTx/>
              <a:buNone/>
            </a:pPr>
            <a:r>
              <a:rPr lang="zh-CN" altLang="en-US" sz="2100" strike="noStrike" noProof="1">
                <a:latin typeface="黑体" panose="02010609060101010101" charset="-122"/>
                <a:ea typeface="黑体" panose="02010609060101010101" charset="-122"/>
              </a:rPr>
              <a:t>1.写山连绵不断（长）的句子：</a:t>
            </a:r>
            <a:r>
              <a:rPr lang="zh-CN" altLang="en-US" sz="2100" u="sng" strike="noStrike" noProof="1">
                <a:solidFill>
                  <a:srgbClr val="FF0000"/>
                </a:solidFill>
                <a:latin typeface="黑体" panose="02010609060101010101" charset="-122"/>
                <a:ea typeface="黑体" panose="02010609060101010101" charset="-122"/>
              </a:rPr>
              <a:t>     </a:t>
            </a:r>
            <a:r>
              <a:rPr lang="zh-CN" altLang="en-US" sz="2100" strike="noStrike" noProof="1">
                <a:solidFill>
                  <a:srgbClr val="FF0000"/>
                </a:solidFill>
                <a:latin typeface="黑体" panose="02010609060101010101" charset="-122"/>
                <a:ea typeface="黑体" panose="02010609060101010101" charset="-122"/>
              </a:rPr>
              <a:t>，</a:t>
            </a:r>
            <a:r>
              <a:rPr lang="zh-CN" altLang="en-US" sz="2100" u="sng" strike="noStrike" noProof="1">
                <a:solidFill>
                  <a:srgbClr val="FF0000"/>
                </a:solidFill>
                <a:latin typeface="黑体" panose="02010609060101010101" charset="-122"/>
                <a:ea typeface="黑体" panose="02010609060101010101" charset="-122"/>
              </a:rPr>
              <a:t>     </a:t>
            </a:r>
            <a:r>
              <a:rPr lang="zh-CN" altLang="en-US" sz="2100" strike="noStrike" noProof="1">
                <a:solidFill>
                  <a:srgbClr val="FF0000"/>
                </a:solidFill>
                <a:latin typeface="黑体" panose="02010609060101010101" charset="-122"/>
                <a:ea typeface="黑体" panose="02010609060101010101" charset="-122"/>
              </a:rPr>
              <a:t>，</a:t>
            </a:r>
            <a:r>
              <a:rPr lang="zh-CN" altLang="en-US" sz="2100" u="sng" strike="noStrike" noProof="1">
                <a:solidFill>
                  <a:srgbClr val="FF0000"/>
                </a:solidFill>
                <a:latin typeface="黑体" panose="02010609060101010101" charset="-122"/>
                <a:ea typeface="黑体" panose="02010609060101010101" charset="-122"/>
              </a:rPr>
              <a:t>      </a:t>
            </a:r>
            <a:r>
              <a:rPr lang="zh-CN" altLang="en-US" sz="2100" strike="noStrike" noProof="1">
                <a:solidFill>
                  <a:srgbClr val="FF0000"/>
                </a:solidFill>
                <a:latin typeface="黑体" panose="02010609060101010101" charset="-122"/>
                <a:ea typeface="黑体" panose="02010609060101010101" charset="-122"/>
              </a:rPr>
              <a:t>。</a:t>
            </a:r>
            <a:endParaRPr lang="zh-CN" altLang="en-US" sz="2100" strike="noStrike" noProof="1">
              <a:latin typeface="黑体" panose="02010609060101010101" charset="-122"/>
              <a:ea typeface="黑体" panose="02010609060101010101" charset="-122"/>
            </a:endParaRPr>
          </a:p>
          <a:p>
            <a:pPr marL="0" indent="0" fontAlgn="base">
              <a:buClrTx/>
              <a:buSzTx/>
              <a:buFontTx/>
              <a:buNone/>
            </a:pPr>
            <a:r>
              <a:rPr lang="zh-CN" altLang="en-US" sz="2100" strike="noStrike" noProof="1">
                <a:latin typeface="黑体" panose="02010609060101010101" charset="-122"/>
                <a:ea typeface="黑体" panose="02010609060101010101" charset="-122"/>
              </a:rPr>
              <a:t>2.正面描写两岸悬崖陡峭雄伟险峻的一句是 ：</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3.侧面渲染山峰高峻、陡峭、幽邃，江面狭窄的句子是：</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4.写水势凶险的句子：</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。写水流湍急的句子：</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rPr>
              <a:t>，</a:t>
            </a:r>
            <a:r>
              <a:rPr lang="zh-CN" altLang="en-US" sz="2100" u="sng" strike="noStrike" noProof="1">
                <a:solidFill>
                  <a:srgbClr val="FF0000"/>
                </a:solidFill>
                <a:latin typeface="黑体" panose="02010609060101010101" charset="-122"/>
                <a:ea typeface="黑体" panose="02010609060101010101" charset="-122"/>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5.从色彩上对三峡春冬景物进行描写的句子：</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6.描写泉水瀑布句是：</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7.烘托三峡秋景凄凉的语句是；</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8.引用渔歌反衬三峡深秋清幽寂静的句子是：</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9.分别写出《三峡》中描写春、夏、秋、最具有特色的句子：</a:t>
            </a:r>
          </a:p>
          <a:p>
            <a:pPr marL="0" indent="0" fontAlgn="base">
              <a:buClrTx/>
              <a:buSzTx/>
              <a:buFontTx/>
              <a:buNone/>
            </a:pPr>
            <a:r>
              <a:rPr lang="zh-CN" altLang="en-US" sz="2100" strike="noStrike" noProof="1">
                <a:latin typeface="黑体" panose="02010609060101010101" charset="-122"/>
                <a:ea typeface="黑体" panose="02010609060101010101" charset="-122"/>
              </a:rPr>
              <a:t>春冬：</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。夏：</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。秋：</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10.与李白《朝发白帝城》有异曲同工之妙的句子是：</a:t>
            </a:r>
          </a:p>
          <a:p>
            <a:pPr marL="0" indent="0" fontAlgn="base">
              <a:buClrTx/>
              <a:buSzTx/>
              <a:buFontTx/>
              <a:buNone/>
            </a:pP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sym typeface="+mn-ea"/>
              </a:rPr>
              <a:t>，</a:t>
            </a:r>
            <a:r>
              <a:rPr lang="zh-CN" altLang="en-US" sz="2100" u="sng" strike="noStrike" noProof="1">
                <a:solidFill>
                  <a:srgbClr val="FF0000"/>
                </a:solidFill>
                <a:latin typeface="黑体" panose="02010609060101010101" charset="-122"/>
                <a:ea typeface="黑体" panose="02010609060101010101" charset="-122"/>
                <a:sym typeface="+mn-ea"/>
              </a:rPr>
              <a:t>     </a:t>
            </a:r>
            <a:r>
              <a:rPr lang="zh-CN" altLang="en-US" sz="2100" strike="noStrike" noProof="1">
                <a:solidFill>
                  <a:srgbClr val="FF0000"/>
                </a:solidFill>
                <a:latin typeface="黑体" panose="02010609060101010101" charset="-122"/>
                <a:ea typeface="黑体" panose="02010609060101010101" charset="-122"/>
              </a:rPr>
              <a:t>，</a:t>
            </a:r>
            <a:r>
              <a:rPr lang="zh-CN" altLang="en-US" sz="2100" u="sng" strike="noStrike" noProof="1">
                <a:solidFill>
                  <a:srgbClr val="FF0000"/>
                </a:solidFill>
                <a:latin typeface="黑体" panose="02010609060101010101" charset="-122"/>
                <a:ea typeface="黑体" panose="02010609060101010101" charset="-122"/>
              </a:rPr>
              <a:t>      </a:t>
            </a:r>
            <a:r>
              <a:rPr lang="zh-CN" altLang="en-US" sz="2100" strike="noStrike" noProof="1">
                <a:solidFill>
                  <a:srgbClr val="FF0000"/>
                </a:solidFill>
                <a:latin typeface="黑体" panose="02010609060101010101" charset="-122"/>
                <a:ea typeface="黑体" panose="02010609060101010101" charset="-122"/>
              </a:rPr>
              <a:t>。</a:t>
            </a:r>
          </a:p>
        </p:txBody>
      </p:sp>
      <p:sp>
        <p:nvSpPr>
          <p:cNvPr id="12185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186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186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21862" name="组合 3"/>
          <p:cNvGrpSpPr/>
          <p:nvPr/>
        </p:nvGrpSpPr>
        <p:grpSpPr>
          <a:xfrm>
            <a:off x="-9525" y="46038"/>
            <a:ext cx="12212638" cy="6765925"/>
            <a:chOff x="-16" y="73"/>
            <a:chExt cx="19234" cy="10654"/>
          </a:xfrm>
        </p:grpSpPr>
        <p:grpSp>
          <p:nvGrpSpPr>
            <p:cNvPr id="121863" name="组合 1"/>
            <p:cNvGrpSpPr/>
            <p:nvPr/>
          </p:nvGrpSpPr>
          <p:grpSpPr>
            <a:xfrm>
              <a:off x="-16" y="73"/>
              <a:ext cx="19234" cy="735"/>
              <a:chOff x="245" y="1455"/>
              <a:chExt cx="14464" cy="735"/>
            </a:xfrm>
          </p:grpSpPr>
          <p:pic>
            <p:nvPicPr>
              <p:cNvPr id="12186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186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21866" name="组合 7"/>
            <p:cNvGrpSpPr/>
            <p:nvPr/>
          </p:nvGrpSpPr>
          <p:grpSpPr>
            <a:xfrm>
              <a:off x="-16" y="9993"/>
              <a:ext cx="19233" cy="735"/>
              <a:chOff x="245" y="1455"/>
              <a:chExt cx="14464" cy="735"/>
            </a:xfrm>
          </p:grpSpPr>
          <p:pic>
            <p:nvPicPr>
              <p:cNvPr id="12186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186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387985" y="963930"/>
            <a:ext cx="11428730" cy="5128895"/>
          </a:xfrm>
        </p:spPr>
        <p:txBody>
          <a:bodyPr anchor="t"/>
          <a:lstStyle/>
          <a:p>
            <a:pPr marL="0" indent="0" fontAlgn="base">
              <a:buClrTx/>
              <a:buSzTx/>
              <a:buFontTx/>
              <a:buNone/>
            </a:pPr>
            <a:r>
              <a:rPr lang="zh-CN" altLang="en-US" sz="21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二、理解默写</a:t>
            </a:r>
            <a:endParaRPr lang="zh-CN" altLang="en-US" sz="2100" strike="noStrike" noProof="1">
              <a:latin typeface="黑体" panose="02010609060101010101" charset="-122"/>
              <a:ea typeface="黑体" panose="02010609060101010101" charset="-122"/>
            </a:endParaRPr>
          </a:p>
          <a:p>
            <a:pPr marL="0" indent="0" fontAlgn="base">
              <a:buClrTx/>
              <a:buSzTx/>
              <a:buFontTx/>
              <a:buNone/>
            </a:pPr>
            <a:r>
              <a:rPr lang="zh-CN" altLang="en-US" sz="2100" strike="noStrike" noProof="1">
                <a:latin typeface="黑体" panose="02010609060101010101" charset="-122"/>
                <a:ea typeface="黑体" panose="02010609060101010101" charset="-122"/>
              </a:rPr>
              <a:t>1.写山连绵不断（长）的句子：</a:t>
            </a:r>
            <a:r>
              <a:rPr lang="zh-CN" altLang="en-US" sz="2100" strike="noStrike" noProof="1">
                <a:solidFill>
                  <a:srgbClr val="FF0000"/>
                </a:solidFill>
                <a:latin typeface="黑体" panose="02010609060101010101" charset="-122"/>
                <a:ea typeface="黑体" panose="02010609060101010101" charset="-122"/>
              </a:rPr>
              <a:t>自三峡七百里中，两岸连山，略无阙处</a:t>
            </a:r>
            <a:endParaRPr lang="zh-CN" altLang="en-US" sz="2100" strike="noStrike" noProof="1">
              <a:latin typeface="黑体" panose="02010609060101010101" charset="-122"/>
              <a:ea typeface="黑体" panose="02010609060101010101" charset="-122"/>
            </a:endParaRPr>
          </a:p>
          <a:p>
            <a:pPr marL="0" indent="0" fontAlgn="base">
              <a:buClrTx/>
              <a:buSzTx/>
              <a:buFontTx/>
              <a:buNone/>
            </a:pPr>
            <a:r>
              <a:rPr lang="zh-CN" altLang="en-US" sz="2100" strike="noStrike" noProof="1">
                <a:latin typeface="黑体" panose="02010609060101010101" charset="-122"/>
                <a:ea typeface="黑体" panose="02010609060101010101" charset="-122"/>
              </a:rPr>
              <a:t>2.正面描写两岸悬崖陡峭雄伟险峻的一句是 ：</a:t>
            </a:r>
            <a:r>
              <a:rPr lang="zh-CN" altLang="en-US" sz="2100" strike="noStrike" noProof="1">
                <a:solidFill>
                  <a:srgbClr val="FF0000"/>
                </a:solidFill>
                <a:latin typeface="黑体" panose="02010609060101010101" charset="-122"/>
                <a:ea typeface="黑体" panose="02010609060101010101" charset="-122"/>
              </a:rPr>
              <a:t>重岩叠嶂，隐天蔽日</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3.侧面渲染山峰高峻、陡峭、幽邃，江面狭窄的句子是：</a:t>
            </a:r>
            <a:r>
              <a:rPr lang="zh-CN" altLang="en-US" sz="2100" strike="noStrike" noProof="1">
                <a:solidFill>
                  <a:srgbClr val="FF0000"/>
                </a:solidFill>
                <a:latin typeface="黑体" panose="02010609060101010101" charset="-122"/>
                <a:ea typeface="黑体" panose="02010609060101010101" charset="-122"/>
              </a:rPr>
              <a:t>自非亭午夜分，不见曦月</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4.写水势凶险的句子：</a:t>
            </a:r>
            <a:r>
              <a:rPr lang="zh-CN" altLang="en-US" sz="2100" strike="noStrike" noProof="1">
                <a:solidFill>
                  <a:srgbClr val="FF0000"/>
                </a:solidFill>
                <a:latin typeface="黑体" panose="02010609060101010101" charset="-122"/>
                <a:ea typeface="黑体" panose="02010609060101010101" charset="-122"/>
              </a:rPr>
              <a:t>夏水襄陵，沿溯阻绝</a:t>
            </a:r>
            <a:r>
              <a:rPr lang="zh-CN" altLang="en-US" sz="2100" strike="noStrike" noProof="1">
                <a:latin typeface="黑体" panose="02010609060101010101" charset="-122"/>
                <a:ea typeface="黑体" panose="02010609060101010101" charset="-122"/>
              </a:rPr>
              <a:t>。写水流湍急的句子：</a:t>
            </a:r>
            <a:r>
              <a:rPr lang="zh-CN" altLang="en-US" sz="2100" strike="noStrike" noProof="1">
                <a:solidFill>
                  <a:srgbClr val="FF0000"/>
                </a:solidFill>
                <a:latin typeface="黑体" panose="02010609060101010101" charset="-122"/>
                <a:ea typeface="黑体" panose="02010609060101010101" charset="-122"/>
              </a:rPr>
              <a:t>有时朝发白帝，暮到江陵。其间千二百里，虽乘奔御风，不以疾也</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5.从色彩上对三峡春冬景物进行描写的句子：</a:t>
            </a:r>
            <a:r>
              <a:rPr lang="zh-CN" altLang="en-US" sz="2100" strike="noStrike" noProof="1">
                <a:solidFill>
                  <a:srgbClr val="FF0000"/>
                </a:solidFill>
                <a:latin typeface="黑体" panose="02010609060101010101" charset="-122"/>
                <a:ea typeface="黑体" panose="02010609060101010101" charset="-122"/>
              </a:rPr>
              <a:t>素湍绿潭，回清倒影</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6.描写泉水瀑布句是：</a:t>
            </a:r>
            <a:r>
              <a:rPr lang="zh-CN" altLang="en-US" sz="2100" strike="noStrike" noProof="1">
                <a:solidFill>
                  <a:srgbClr val="FF0000"/>
                </a:solidFill>
                <a:latin typeface="黑体" panose="02010609060101010101" charset="-122"/>
                <a:ea typeface="黑体" panose="02010609060101010101" charset="-122"/>
              </a:rPr>
              <a:t>悬泉瀑布，飞漱其间</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7.烘托三峡秋景凄凉的语句是；</a:t>
            </a:r>
            <a:r>
              <a:rPr lang="zh-CN" altLang="en-US" sz="2100" strike="noStrike" noProof="1">
                <a:solidFill>
                  <a:srgbClr val="FF0000"/>
                </a:solidFill>
                <a:latin typeface="黑体" panose="02010609060101010101" charset="-122"/>
                <a:ea typeface="黑体" panose="02010609060101010101" charset="-122"/>
              </a:rPr>
              <a:t>空谷传响，哀转久绝</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8.引用渔歌反衬三峡深秋清幽寂静的句子是：</a:t>
            </a:r>
            <a:r>
              <a:rPr lang="zh-CN" altLang="en-US" sz="2100" strike="noStrike" noProof="1">
                <a:solidFill>
                  <a:srgbClr val="FF0000"/>
                </a:solidFill>
                <a:latin typeface="黑体" panose="02010609060101010101" charset="-122"/>
                <a:ea typeface="黑体" panose="02010609060101010101" charset="-122"/>
              </a:rPr>
              <a:t>巴东三峡巫峡长，猿鸣三声泪沾裳</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9.分别写出《三峡》中描写春、夏、秋、最具有特色的句子：春冬：</a:t>
            </a:r>
            <a:r>
              <a:rPr lang="zh-CN" altLang="en-US" sz="2100" strike="noStrike" noProof="1">
                <a:solidFill>
                  <a:srgbClr val="FF0000"/>
                </a:solidFill>
                <a:latin typeface="黑体" panose="02010609060101010101" charset="-122"/>
                <a:ea typeface="黑体" panose="02010609060101010101" charset="-122"/>
              </a:rPr>
              <a:t>清荣峻茂 ，良多趣味</a:t>
            </a:r>
            <a:r>
              <a:rPr lang="zh-CN" altLang="en-US" sz="2100" strike="noStrike" noProof="1">
                <a:latin typeface="黑体" panose="02010609060101010101" charset="-122"/>
                <a:ea typeface="黑体" panose="02010609060101010101" charset="-122"/>
              </a:rPr>
              <a:t>。夏：</a:t>
            </a:r>
            <a:r>
              <a:rPr lang="zh-CN" altLang="en-US" sz="2100" strike="noStrike" noProof="1">
                <a:solidFill>
                  <a:srgbClr val="FF0000"/>
                </a:solidFill>
                <a:latin typeface="黑体" panose="02010609060101010101" charset="-122"/>
                <a:ea typeface="黑体" panose="02010609060101010101" charset="-122"/>
              </a:rPr>
              <a:t>夏水囊陵，沿溯阻绝</a:t>
            </a:r>
            <a:r>
              <a:rPr lang="zh-CN" altLang="en-US" sz="2100" strike="noStrike" noProof="1">
                <a:latin typeface="黑体" panose="02010609060101010101" charset="-122"/>
                <a:ea typeface="黑体" panose="02010609060101010101" charset="-122"/>
              </a:rPr>
              <a:t>。秋：</a:t>
            </a:r>
            <a:r>
              <a:rPr lang="zh-CN" altLang="en-US" sz="2100" strike="noStrike" noProof="1">
                <a:solidFill>
                  <a:srgbClr val="FF0000"/>
                </a:solidFill>
                <a:latin typeface="黑体" panose="02010609060101010101" charset="-122"/>
                <a:ea typeface="黑体" panose="02010609060101010101" charset="-122"/>
              </a:rPr>
              <a:t>晴初霜旦，林寒涧肃</a:t>
            </a:r>
            <a:r>
              <a:rPr lang="zh-CN" altLang="en-US" sz="2100" strike="noStrike" noProof="1">
                <a:latin typeface="黑体" panose="02010609060101010101" charset="-122"/>
                <a:ea typeface="黑体" panose="02010609060101010101" charset="-122"/>
              </a:rPr>
              <a:t>。</a:t>
            </a:r>
          </a:p>
          <a:p>
            <a:pPr marL="0" indent="0" fontAlgn="base">
              <a:buClrTx/>
              <a:buSzTx/>
              <a:buFontTx/>
              <a:buNone/>
            </a:pPr>
            <a:r>
              <a:rPr lang="zh-CN" altLang="en-US" sz="2100" strike="noStrike" noProof="1">
                <a:latin typeface="黑体" panose="02010609060101010101" charset="-122"/>
                <a:ea typeface="黑体" panose="02010609060101010101" charset="-122"/>
              </a:rPr>
              <a:t>10.与李白《朝发白帝城》有异曲同工之妙的句子是：</a:t>
            </a:r>
            <a:r>
              <a:rPr lang="zh-CN" altLang="en-US" sz="2100" strike="noStrike" noProof="1">
                <a:solidFill>
                  <a:srgbClr val="FF0000"/>
                </a:solidFill>
                <a:latin typeface="黑体" panose="02010609060101010101" charset="-122"/>
                <a:ea typeface="黑体" panose="02010609060101010101" charset="-122"/>
              </a:rPr>
              <a:t>有时朝发白帝，暮到江陵，其间千二百里，虽乘奔御风，不以疾也。</a:t>
            </a:r>
          </a:p>
        </p:txBody>
      </p:sp>
      <p:sp>
        <p:nvSpPr>
          <p:cNvPr id="12390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390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390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23910" name="组合 3"/>
          <p:cNvGrpSpPr/>
          <p:nvPr/>
        </p:nvGrpSpPr>
        <p:grpSpPr>
          <a:xfrm>
            <a:off x="-9525" y="46038"/>
            <a:ext cx="12212638" cy="6765925"/>
            <a:chOff x="-16" y="73"/>
            <a:chExt cx="19234" cy="10654"/>
          </a:xfrm>
        </p:grpSpPr>
        <p:grpSp>
          <p:nvGrpSpPr>
            <p:cNvPr id="123911" name="组合 1"/>
            <p:cNvGrpSpPr/>
            <p:nvPr/>
          </p:nvGrpSpPr>
          <p:grpSpPr>
            <a:xfrm>
              <a:off x="-16" y="73"/>
              <a:ext cx="19234" cy="735"/>
              <a:chOff x="245" y="1455"/>
              <a:chExt cx="14464" cy="735"/>
            </a:xfrm>
          </p:grpSpPr>
          <p:pic>
            <p:nvPicPr>
              <p:cNvPr id="12391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391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23914" name="组合 7"/>
            <p:cNvGrpSpPr/>
            <p:nvPr/>
          </p:nvGrpSpPr>
          <p:grpSpPr>
            <a:xfrm>
              <a:off x="-16" y="9993"/>
              <a:ext cx="19233" cy="735"/>
              <a:chOff x="245" y="1455"/>
              <a:chExt cx="14464" cy="735"/>
            </a:xfrm>
          </p:grpSpPr>
          <p:pic>
            <p:nvPicPr>
              <p:cNvPr id="12391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391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48944" y="963930"/>
            <a:ext cx="11368406" cy="250317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三、词语解释</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rPr>
              <a:t>1.[自三峡]自，</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。这里是“</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”的意思。</a:t>
            </a:r>
          </a:p>
          <a:p>
            <a:pPr marL="0" indent="0" fontAlgn="base">
              <a:buClrTx/>
              <a:buSzTx/>
              <a:buFontTx/>
              <a:buNone/>
            </a:pPr>
            <a:r>
              <a:rPr lang="zh-CN" altLang="en-US" sz="2200" strike="noStrike" noProof="1">
                <a:latin typeface="黑体" panose="02010609060101010101" charset="-122"/>
                <a:ea typeface="黑体" panose="02010609060101010101" charset="-122"/>
              </a:rPr>
              <a:t>2.[略无阙处]略无，</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。阙，</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 </a:t>
            </a:r>
          </a:p>
          <a:p>
            <a:pPr marL="0" indent="0" fontAlgn="base">
              <a:buClrTx/>
              <a:buSzTx/>
              <a:buFontTx/>
              <a:buNone/>
            </a:pPr>
            <a:r>
              <a:rPr lang="zh-CN" altLang="en-US" sz="2200" strike="noStrike" noProof="1">
                <a:latin typeface="黑体" panose="02010609060101010101" charset="-122"/>
                <a:ea typeface="黑体" panose="02010609060101010101" charset="-122"/>
              </a:rPr>
              <a:t>3.[自非亭午夜分] 自非，</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。亭午，</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。亭，</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。夜分，</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a:t>
            </a:r>
          </a:p>
          <a:p>
            <a:pPr marL="0" indent="0" fontAlgn="base">
              <a:buClrTx/>
              <a:buSzTx/>
              <a:buFontTx/>
              <a:buNone/>
            </a:pPr>
            <a:r>
              <a:rPr lang="zh-CN" altLang="en-US" sz="2200" strike="noStrike" noProof="1">
                <a:latin typeface="黑体" panose="02010609060101010101" charset="-122"/>
                <a:ea typeface="黑体" panose="02010609060101010101" charset="-122"/>
              </a:rPr>
              <a:t>4.[不见曦月]曦月，</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。曦，</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a:t>
            </a:r>
          </a:p>
          <a:p>
            <a:pPr marL="0" indent="0" fontAlgn="base">
              <a:buClrTx/>
              <a:buSzTx/>
              <a:buFontTx/>
              <a:buNone/>
            </a:pPr>
            <a:r>
              <a:rPr lang="zh-CN" altLang="en-US" sz="2200" strike="noStrike" noProof="1">
                <a:latin typeface="黑体" panose="02010609060101010101" charset="-122"/>
                <a:ea typeface="黑体" panose="02010609060101010101" charset="-122"/>
              </a:rPr>
              <a:t>5.[至于夏水襄陵] 至于：</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。襄陵，</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。襄，</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。陵，</a:t>
            </a:r>
            <a:r>
              <a:rPr lang="zh-CN" altLang="en-US" sz="2200" u="sng" strike="noStrike" noProof="1">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a:t>
            </a:r>
          </a:p>
        </p:txBody>
      </p:sp>
      <p:sp>
        <p:nvSpPr>
          <p:cNvPr id="12595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595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595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25958" name="组合 3"/>
          <p:cNvGrpSpPr/>
          <p:nvPr/>
        </p:nvGrpSpPr>
        <p:grpSpPr>
          <a:xfrm>
            <a:off x="-9525" y="46038"/>
            <a:ext cx="12212638" cy="6765925"/>
            <a:chOff x="-16" y="73"/>
            <a:chExt cx="19234" cy="10654"/>
          </a:xfrm>
        </p:grpSpPr>
        <p:grpSp>
          <p:nvGrpSpPr>
            <p:cNvPr id="125959" name="组合 1"/>
            <p:cNvGrpSpPr/>
            <p:nvPr/>
          </p:nvGrpSpPr>
          <p:grpSpPr>
            <a:xfrm>
              <a:off x="-16" y="73"/>
              <a:ext cx="19234" cy="735"/>
              <a:chOff x="245" y="1455"/>
              <a:chExt cx="14464" cy="735"/>
            </a:xfrm>
          </p:grpSpPr>
          <p:pic>
            <p:nvPicPr>
              <p:cNvPr id="12596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596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25962" name="组合 7"/>
            <p:cNvGrpSpPr/>
            <p:nvPr/>
          </p:nvGrpSpPr>
          <p:grpSpPr>
            <a:xfrm>
              <a:off x="-16" y="9993"/>
              <a:ext cx="19233" cy="735"/>
              <a:chOff x="245" y="1455"/>
              <a:chExt cx="14464" cy="735"/>
            </a:xfrm>
          </p:grpSpPr>
          <p:pic>
            <p:nvPicPr>
              <p:cNvPr id="12596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596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
        <p:nvSpPr>
          <p:cNvPr id="2" name="文本框 1"/>
          <p:cNvSpPr txBox="1"/>
          <p:nvPr/>
        </p:nvSpPr>
        <p:spPr>
          <a:xfrm>
            <a:off x="449263" y="3581400"/>
            <a:ext cx="10752137" cy="2492375"/>
          </a:xfrm>
          <a:prstGeom prst="rect">
            <a:avLst/>
          </a:prstGeom>
          <a:noFill/>
          <a:ln w="9525">
            <a:noFill/>
          </a:ln>
        </p:spPr>
        <p:txBody>
          <a:bodyPr wrap="square" anchor="t">
            <a:spAutoFit/>
          </a:bodyPr>
          <a:lstStyle/>
          <a:p>
            <a:pPr>
              <a:buClrTx/>
              <a:buSzTx/>
            </a:pPr>
            <a:r>
              <a:rPr lang="zh-CN" altLang="en-US" sz="2600">
                <a:latin typeface="黑体" panose="02010609060101010101" charset="-122"/>
                <a:ea typeface="黑体" panose="02010609060101010101" charset="-122"/>
                <a:sym typeface="黑体" panose="02010609060101010101" charset="-122"/>
              </a:rPr>
              <a:t>1.[自三峡]自，</a:t>
            </a:r>
            <a:r>
              <a:rPr lang="zh-CN" altLang="en-US" sz="2600">
                <a:solidFill>
                  <a:srgbClr val="FF0000"/>
                </a:solidFill>
                <a:latin typeface="黑体" panose="02010609060101010101" charset="-122"/>
                <a:ea typeface="黑体" panose="02010609060101010101" charset="-122"/>
                <a:sym typeface="黑体" panose="02010609060101010101" charset="-122"/>
              </a:rPr>
              <a:t>于</a:t>
            </a:r>
            <a:r>
              <a:rPr lang="zh-CN" altLang="en-US" sz="2600">
                <a:latin typeface="黑体" panose="02010609060101010101" charset="-122"/>
                <a:ea typeface="黑体" panose="02010609060101010101" charset="-122"/>
                <a:sym typeface="黑体" panose="02010609060101010101" charset="-122"/>
              </a:rPr>
              <a:t>。这里是“</a:t>
            </a:r>
            <a:r>
              <a:rPr lang="zh-CN" altLang="en-US" sz="2600">
                <a:solidFill>
                  <a:srgbClr val="FF0000"/>
                </a:solidFill>
                <a:latin typeface="黑体" panose="02010609060101010101" charset="-122"/>
                <a:ea typeface="黑体" panose="02010609060101010101" charset="-122"/>
                <a:sym typeface="黑体" panose="02010609060101010101" charset="-122"/>
              </a:rPr>
              <a:t>在</a:t>
            </a:r>
            <a:r>
              <a:rPr lang="zh-CN" altLang="en-US" sz="2600">
                <a:latin typeface="黑体" panose="02010609060101010101" charset="-122"/>
                <a:ea typeface="黑体" panose="02010609060101010101" charset="-122"/>
                <a:sym typeface="黑体" panose="02010609060101010101" charset="-122"/>
              </a:rPr>
              <a:t>”的意思。</a:t>
            </a:r>
            <a:endParaRPr lang="zh-CN" altLang="en-US" sz="2600">
              <a:latin typeface="黑体" panose="02010609060101010101" charset="-122"/>
              <a:ea typeface="黑体" panose="02010609060101010101" charset="-122"/>
            </a:endParaRPr>
          </a:p>
          <a:p>
            <a:pPr>
              <a:buClrTx/>
              <a:buSzTx/>
            </a:pPr>
            <a:r>
              <a:rPr lang="zh-CN" altLang="en-US" sz="2600">
                <a:latin typeface="黑体" panose="02010609060101010101" charset="-122"/>
                <a:ea typeface="黑体" panose="02010609060101010101" charset="-122"/>
                <a:sym typeface="黑体" panose="02010609060101010101" charset="-122"/>
              </a:rPr>
              <a:t>2.[略无阙处]略无，</a:t>
            </a:r>
            <a:r>
              <a:rPr lang="zh-CN" altLang="en-US" sz="2600">
                <a:solidFill>
                  <a:srgbClr val="FF0000"/>
                </a:solidFill>
                <a:latin typeface="黑体" panose="02010609060101010101" charset="-122"/>
                <a:ea typeface="黑体" panose="02010609060101010101" charset="-122"/>
                <a:sym typeface="黑体" panose="02010609060101010101" charset="-122"/>
              </a:rPr>
              <a:t>完全没有</a:t>
            </a:r>
            <a:r>
              <a:rPr lang="zh-CN" altLang="en-US" sz="2600">
                <a:latin typeface="黑体" panose="02010609060101010101" charset="-122"/>
                <a:ea typeface="黑体" panose="02010609060101010101" charset="-122"/>
                <a:sym typeface="黑体" panose="02010609060101010101" charset="-122"/>
              </a:rPr>
              <a:t>。阙，</a:t>
            </a:r>
            <a:r>
              <a:rPr lang="zh-CN" altLang="en-US" sz="2600">
                <a:solidFill>
                  <a:srgbClr val="FF0000"/>
                </a:solidFill>
                <a:latin typeface="黑体" panose="02010609060101010101" charset="-122"/>
                <a:ea typeface="黑体" panose="02010609060101010101" charset="-122"/>
                <a:sym typeface="黑体" panose="02010609060101010101" charset="-122"/>
              </a:rPr>
              <a:t>通“缺”，空隙、缺口</a:t>
            </a:r>
            <a:r>
              <a:rPr lang="zh-CN" altLang="en-US" sz="2600">
                <a:latin typeface="黑体" panose="02010609060101010101" charset="-122"/>
                <a:ea typeface="黑体" panose="02010609060101010101" charset="-122"/>
                <a:sym typeface="黑体" panose="02010609060101010101" charset="-122"/>
              </a:rPr>
              <a:t>。 </a:t>
            </a:r>
            <a:endParaRPr lang="zh-CN" altLang="en-US" sz="2600">
              <a:latin typeface="黑体" panose="02010609060101010101" charset="-122"/>
              <a:ea typeface="黑体" panose="02010609060101010101" charset="-122"/>
            </a:endParaRPr>
          </a:p>
          <a:p>
            <a:pPr>
              <a:buClrTx/>
              <a:buSzTx/>
            </a:pPr>
            <a:r>
              <a:rPr lang="zh-CN" altLang="en-US" sz="2600">
                <a:latin typeface="黑体" panose="02010609060101010101" charset="-122"/>
                <a:ea typeface="黑体" panose="02010609060101010101" charset="-122"/>
                <a:sym typeface="黑体" panose="02010609060101010101" charset="-122"/>
              </a:rPr>
              <a:t>3.[自非亭午夜分] 自非，</a:t>
            </a:r>
            <a:r>
              <a:rPr lang="zh-CN" altLang="en-US" sz="2600">
                <a:solidFill>
                  <a:srgbClr val="FF0000"/>
                </a:solidFill>
                <a:latin typeface="黑体" panose="02010609060101010101" charset="-122"/>
                <a:ea typeface="黑体" panose="02010609060101010101" charset="-122"/>
                <a:sym typeface="黑体" panose="02010609060101010101" charset="-122"/>
              </a:rPr>
              <a:t>如果不是</a:t>
            </a:r>
            <a:r>
              <a:rPr lang="zh-CN" altLang="en-US" sz="2600">
                <a:latin typeface="黑体" panose="02010609060101010101" charset="-122"/>
                <a:ea typeface="黑体" panose="02010609060101010101" charset="-122"/>
                <a:sym typeface="黑体" panose="02010609060101010101" charset="-122"/>
              </a:rPr>
              <a:t>。亭午，</a:t>
            </a:r>
            <a:r>
              <a:rPr lang="zh-CN" altLang="en-US" sz="2600">
                <a:solidFill>
                  <a:srgbClr val="FF0000"/>
                </a:solidFill>
                <a:latin typeface="黑体" panose="02010609060101010101" charset="-122"/>
                <a:ea typeface="黑体" panose="02010609060101010101" charset="-122"/>
                <a:sym typeface="黑体" panose="02010609060101010101" charset="-122"/>
              </a:rPr>
              <a:t>正午</a:t>
            </a:r>
            <a:r>
              <a:rPr lang="zh-CN" altLang="en-US" sz="2600">
                <a:latin typeface="黑体" panose="02010609060101010101" charset="-122"/>
                <a:ea typeface="黑体" panose="02010609060101010101" charset="-122"/>
                <a:sym typeface="黑体" panose="02010609060101010101" charset="-122"/>
              </a:rPr>
              <a:t>。亭，</a:t>
            </a:r>
            <a:r>
              <a:rPr lang="zh-CN" altLang="en-US" sz="2600">
                <a:solidFill>
                  <a:srgbClr val="FF0000"/>
                </a:solidFill>
                <a:latin typeface="黑体" panose="02010609060101010101" charset="-122"/>
                <a:ea typeface="黑体" panose="02010609060101010101" charset="-122"/>
                <a:sym typeface="黑体" panose="02010609060101010101" charset="-122"/>
              </a:rPr>
              <a:t>正</a:t>
            </a:r>
            <a:r>
              <a:rPr lang="zh-CN" altLang="en-US" sz="2600">
                <a:latin typeface="黑体" panose="02010609060101010101" charset="-122"/>
                <a:ea typeface="黑体" panose="02010609060101010101" charset="-122"/>
                <a:sym typeface="黑体" panose="02010609060101010101" charset="-122"/>
              </a:rPr>
              <a:t>。夜分，</a:t>
            </a:r>
            <a:r>
              <a:rPr lang="zh-CN" altLang="en-US" sz="2600">
                <a:solidFill>
                  <a:srgbClr val="FF0000"/>
                </a:solidFill>
                <a:latin typeface="黑体" panose="02010609060101010101" charset="-122"/>
                <a:ea typeface="黑体" panose="02010609060101010101" charset="-122"/>
                <a:sym typeface="黑体" panose="02010609060101010101" charset="-122"/>
              </a:rPr>
              <a:t>半夜</a:t>
            </a:r>
            <a:r>
              <a:rPr lang="zh-CN" altLang="en-US" sz="2600">
                <a:latin typeface="黑体" panose="02010609060101010101" charset="-122"/>
                <a:ea typeface="黑体" panose="02010609060101010101" charset="-122"/>
                <a:sym typeface="黑体" panose="02010609060101010101" charset="-122"/>
              </a:rPr>
              <a:t>。</a:t>
            </a:r>
            <a:endParaRPr lang="zh-CN" altLang="en-US" sz="2600">
              <a:latin typeface="黑体" panose="02010609060101010101" charset="-122"/>
              <a:ea typeface="黑体" panose="02010609060101010101" charset="-122"/>
            </a:endParaRPr>
          </a:p>
          <a:p>
            <a:pPr>
              <a:buClrTx/>
              <a:buSzTx/>
            </a:pPr>
            <a:r>
              <a:rPr lang="zh-CN" altLang="en-US" sz="2600">
                <a:latin typeface="黑体" panose="02010609060101010101" charset="-122"/>
                <a:ea typeface="黑体" panose="02010609060101010101" charset="-122"/>
                <a:sym typeface="黑体" panose="02010609060101010101" charset="-122"/>
              </a:rPr>
              <a:t>4.[不见曦月]曦月，</a:t>
            </a:r>
            <a:r>
              <a:rPr lang="zh-CN" altLang="en-US" sz="2600">
                <a:solidFill>
                  <a:srgbClr val="FF0000"/>
                </a:solidFill>
                <a:latin typeface="黑体" panose="02010609060101010101" charset="-122"/>
                <a:ea typeface="黑体" panose="02010609060101010101" charset="-122"/>
                <a:sym typeface="黑体" panose="02010609060101010101" charset="-122"/>
              </a:rPr>
              <a:t>日月</a:t>
            </a:r>
            <a:r>
              <a:rPr lang="zh-CN" altLang="en-US" sz="2600">
                <a:latin typeface="黑体" panose="02010609060101010101" charset="-122"/>
                <a:ea typeface="黑体" panose="02010609060101010101" charset="-122"/>
                <a:sym typeface="黑体" panose="02010609060101010101" charset="-122"/>
              </a:rPr>
              <a:t>。曦，</a:t>
            </a:r>
            <a:r>
              <a:rPr lang="zh-CN" altLang="en-US" sz="2600">
                <a:solidFill>
                  <a:srgbClr val="FF0000"/>
                </a:solidFill>
                <a:latin typeface="黑体" panose="02010609060101010101" charset="-122"/>
                <a:ea typeface="黑体" panose="02010609060101010101" charset="-122"/>
                <a:sym typeface="黑体" panose="02010609060101010101" charset="-122"/>
              </a:rPr>
              <a:t>日光，这里指太阳</a:t>
            </a:r>
            <a:r>
              <a:rPr lang="zh-CN" altLang="en-US" sz="2600">
                <a:latin typeface="黑体" panose="02010609060101010101" charset="-122"/>
                <a:ea typeface="黑体" panose="02010609060101010101" charset="-122"/>
                <a:sym typeface="黑体" panose="02010609060101010101" charset="-122"/>
              </a:rPr>
              <a:t>。</a:t>
            </a:r>
            <a:endParaRPr lang="zh-CN" altLang="en-US" sz="2600">
              <a:latin typeface="黑体" panose="02010609060101010101" charset="-122"/>
              <a:ea typeface="黑体" panose="02010609060101010101" charset="-122"/>
            </a:endParaRPr>
          </a:p>
          <a:p>
            <a:pPr>
              <a:buClrTx/>
              <a:buSzTx/>
            </a:pPr>
            <a:r>
              <a:rPr lang="zh-CN" altLang="en-US" sz="2600">
                <a:latin typeface="黑体" panose="02010609060101010101" charset="-122"/>
                <a:ea typeface="黑体" panose="02010609060101010101" charset="-122"/>
                <a:sym typeface="黑体" panose="02010609060101010101" charset="-122"/>
              </a:rPr>
              <a:t>5.[至于夏水襄陵] 至于：</a:t>
            </a:r>
            <a:r>
              <a:rPr lang="zh-CN" altLang="en-US" sz="2600">
                <a:solidFill>
                  <a:srgbClr val="FF0000"/>
                </a:solidFill>
                <a:latin typeface="黑体" panose="02010609060101010101" charset="-122"/>
                <a:ea typeface="黑体" panose="02010609060101010101" charset="-122"/>
                <a:sym typeface="黑体" panose="02010609060101010101" charset="-122"/>
              </a:rPr>
              <a:t>到了</a:t>
            </a:r>
            <a:r>
              <a:rPr lang="zh-CN" altLang="en-US" sz="2600">
                <a:latin typeface="黑体" panose="02010609060101010101" charset="-122"/>
                <a:ea typeface="黑体" panose="02010609060101010101" charset="-122"/>
                <a:sym typeface="黑体" panose="02010609060101010101" charset="-122"/>
              </a:rPr>
              <a:t>。襄陵，</a:t>
            </a:r>
            <a:r>
              <a:rPr lang="zh-CN" altLang="en-US" sz="2600">
                <a:solidFill>
                  <a:srgbClr val="FF0000"/>
                </a:solidFill>
                <a:latin typeface="黑体" panose="02010609060101010101" charset="-122"/>
                <a:ea typeface="黑体" panose="02010609060101010101" charset="-122"/>
                <a:sym typeface="黑体" panose="02010609060101010101" charset="-122"/>
              </a:rPr>
              <a:t>指水漫上山陵</a:t>
            </a:r>
            <a:r>
              <a:rPr lang="zh-CN" altLang="en-US" sz="2600">
                <a:latin typeface="黑体" panose="02010609060101010101" charset="-122"/>
                <a:ea typeface="黑体" panose="02010609060101010101" charset="-122"/>
                <a:sym typeface="黑体" panose="02010609060101010101" charset="-122"/>
              </a:rPr>
              <a:t>。襄，</a:t>
            </a:r>
            <a:r>
              <a:rPr lang="zh-CN" altLang="en-US" sz="2600">
                <a:solidFill>
                  <a:srgbClr val="FF0000"/>
                </a:solidFill>
                <a:latin typeface="黑体" panose="02010609060101010101" charset="-122"/>
                <a:ea typeface="黑体" panose="02010609060101010101" charset="-122"/>
                <a:sym typeface="黑体" panose="02010609060101010101" charset="-122"/>
              </a:rPr>
              <a:t>升到高处</a:t>
            </a:r>
            <a:r>
              <a:rPr lang="zh-CN" altLang="en-US" sz="2600">
                <a:latin typeface="黑体" panose="02010609060101010101" charset="-122"/>
                <a:ea typeface="黑体" panose="02010609060101010101" charset="-122"/>
                <a:sym typeface="黑体" panose="02010609060101010101" charset="-122"/>
              </a:rPr>
              <a:t>。陵，</a:t>
            </a:r>
            <a:r>
              <a:rPr lang="zh-CN" altLang="en-US" sz="2600">
                <a:solidFill>
                  <a:srgbClr val="FF0000"/>
                </a:solidFill>
                <a:latin typeface="黑体" panose="02010609060101010101" charset="-122"/>
                <a:ea typeface="黑体" panose="02010609060101010101" charset="-122"/>
                <a:sym typeface="黑体" panose="02010609060101010101" charset="-122"/>
              </a:rPr>
              <a:t>山陵</a:t>
            </a:r>
            <a:r>
              <a:rPr lang="zh-CN" altLang="en-US" sz="2600">
                <a:latin typeface="黑体" panose="02010609060101010101" charset="-122"/>
                <a:ea typeface="黑体" panose="02010609060101010101" charset="-122"/>
                <a:sym typeface="黑体" panose="02010609060101010101" charset="-122"/>
              </a:rPr>
              <a:t>。</a:t>
            </a:r>
            <a:endParaRPr lang="zh-CN" altLang="en-US" sz="2600">
              <a:latin typeface="Arial" panose="020B0604020202020204" pitchFamily="34" charset="0"/>
              <a:ea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741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741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7412" name="组合 2"/>
          <p:cNvGrpSpPr/>
          <p:nvPr/>
        </p:nvGrpSpPr>
        <p:grpSpPr>
          <a:xfrm>
            <a:off x="-9525" y="46038"/>
            <a:ext cx="12212638" cy="6765925"/>
            <a:chOff x="-16" y="73"/>
            <a:chExt cx="19234" cy="10654"/>
          </a:xfrm>
        </p:grpSpPr>
        <p:grpSp>
          <p:nvGrpSpPr>
            <p:cNvPr id="17413" name="组合 1"/>
            <p:cNvGrpSpPr/>
            <p:nvPr/>
          </p:nvGrpSpPr>
          <p:grpSpPr>
            <a:xfrm>
              <a:off x="-16" y="73"/>
              <a:ext cx="19234" cy="735"/>
              <a:chOff x="245" y="1455"/>
              <a:chExt cx="14464" cy="735"/>
            </a:xfrm>
          </p:grpSpPr>
          <p:pic>
            <p:nvPicPr>
              <p:cNvPr id="1741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741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7416" name="组合 7"/>
            <p:cNvGrpSpPr/>
            <p:nvPr/>
          </p:nvGrpSpPr>
          <p:grpSpPr>
            <a:xfrm>
              <a:off x="-16" y="9993"/>
              <a:ext cx="19233" cy="735"/>
              <a:chOff x="245" y="1455"/>
              <a:chExt cx="14464" cy="735"/>
            </a:xfrm>
          </p:grpSpPr>
          <p:pic>
            <p:nvPicPr>
              <p:cNvPr id="1741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741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17419" name="图片 41985" descr="73922"/>
          <p:cNvPicPr>
            <a:picLocks noChangeAspect="1"/>
          </p:cNvPicPr>
          <p:nvPr/>
        </p:nvPicPr>
        <p:blipFill>
          <a:blip r:embed="rId4" cstate="print"/>
          <a:stretch>
            <a:fillRect/>
          </a:stretch>
        </p:blipFill>
        <p:spPr>
          <a:xfrm>
            <a:off x="-9525" y="512763"/>
            <a:ext cx="12212638" cy="5849937"/>
          </a:xfrm>
          <a:prstGeom prst="rect">
            <a:avLst/>
          </a:prstGeom>
          <a:noFill/>
          <a:ln w="9525">
            <a:noFill/>
          </a:ln>
        </p:spPr>
      </p:pic>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8002" name="内容占位符 84"/>
          <p:cNvSpPr>
            <a:spLocks noGrp="1"/>
          </p:cNvSpPr>
          <p:nvPr>
            <p:ph sz="half" idx="2"/>
          </p:nvPr>
        </p:nvSpPr>
        <p:spPr>
          <a:xfrm>
            <a:off x="449263" y="963613"/>
            <a:ext cx="11368087" cy="2135187"/>
          </a:xfrm>
        </p:spPr>
        <p:txBody>
          <a:bodyPr anchor="t"/>
          <a:lstStyle/>
          <a:p>
            <a:pPr marL="0" indent="0">
              <a:buClrTx/>
              <a:buSzTx/>
              <a:buFontTx/>
              <a:buNone/>
            </a:pPr>
            <a:r>
              <a:rPr lang="zh-CN" altLang="en-US" sz="2200">
                <a:latin typeface="黑体" panose="02010609060101010101" charset="-122"/>
              </a:rPr>
              <a:t>6.[沿溯阴绝] 沿，</a:t>
            </a:r>
            <a:r>
              <a:rPr lang="zh-CN" altLang="en-US" sz="2200" u="sng">
                <a:latin typeface="黑体" panose="02010609060101010101" charset="-122"/>
              </a:rPr>
              <a:t>     </a:t>
            </a:r>
            <a:r>
              <a:rPr lang="zh-CN" altLang="en-US" sz="2200">
                <a:latin typeface="黑体" panose="02010609060101010101" charset="-122"/>
              </a:rPr>
              <a:t>。溯，</a:t>
            </a:r>
            <a:r>
              <a:rPr lang="zh-CN" altLang="en-US" sz="2200" u="sng">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7.[乘奔御风] 奔，</a:t>
            </a:r>
            <a:r>
              <a:rPr lang="zh-CN" altLang="en-US" sz="2200" u="sng">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8.[不以疾也]不以疾，</a:t>
            </a:r>
            <a:r>
              <a:rPr lang="zh-CN" altLang="en-US" sz="2200" u="sng">
                <a:latin typeface="黑体" panose="02010609060101010101" charset="-122"/>
              </a:rPr>
              <a:t>         </a:t>
            </a:r>
            <a:r>
              <a:rPr lang="zh-CN" altLang="en-US" sz="2200">
                <a:latin typeface="黑体" panose="02010609060101010101" charset="-122"/>
              </a:rPr>
              <a:t>。9.[回清] </a:t>
            </a:r>
            <a:r>
              <a:rPr lang="zh-CN" altLang="en-US" sz="2200" u="sng">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10.[绝巘]极高的山峰。11.[飞漱]</a:t>
            </a:r>
            <a:r>
              <a:rPr lang="zh-CN" altLang="en-US" sz="2200" u="sng">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12.[清荣峻茂]</a:t>
            </a:r>
            <a:r>
              <a:rPr lang="zh-CN" altLang="en-US" sz="2200" u="sng">
                <a:latin typeface="黑体" panose="02010609060101010101" charset="-122"/>
              </a:rPr>
              <a:t>           </a:t>
            </a:r>
            <a:r>
              <a:rPr lang="zh-CN" altLang="en-US" sz="2200">
                <a:latin typeface="黑体" panose="02010609060101010101" charset="-122"/>
              </a:rPr>
              <a:t>。荣，</a:t>
            </a:r>
            <a:r>
              <a:rPr lang="zh-CN" altLang="en-US" sz="2200" u="sng">
                <a:latin typeface="黑体" panose="02010609060101010101" charset="-122"/>
              </a:rPr>
              <a:t>    </a:t>
            </a:r>
            <a:r>
              <a:rPr lang="zh-CN" altLang="en-US" sz="2200">
                <a:latin typeface="黑体" panose="02010609060101010101" charset="-122"/>
              </a:rPr>
              <a:t>。</a:t>
            </a:r>
          </a:p>
        </p:txBody>
      </p:sp>
      <p:sp>
        <p:nvSpPr>
          <p:cNvPr id="12800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800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2800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28006" name="组合 3"/>
          <p:cNvGrpSpPr/>
          <p:nvPr/>
        </p:nvGrpSpPr>
        <p:grpSpPr>
          <a:xfrm>
            <a:off x="-9525" y="46038"/>
            <a:ext cx="12212638" cy="6765925"/>
            <a:chOff x="-16" y="73"/>
            <a:chExt cx="19234" cy="10654"/>
          </a:xfrm>
        </p:grpSpPr>
        <p:grpSp>
          <p:nvGrpSpPr>
            <p:cNvPr id="128007" name="组合 1"/>
            <p:cNvGrpSpPr/>
            <p:nvPr/>
          </p:nvGrpSpPr>
          <p:grpSpPr>
            <a:xfrm>
              <a:off x="-16" y="73"/>
              <a:ext cx="19234" cy="735"/>
              <a:chOff x="245" y="1455"/>
              <a:chExt cx="14464" cy="735"/>
            </a:xfrm>
          </p:grpSpPr>
          <p:pic>
            <p:nvPicPr>
              <p:cNvPr id="12800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800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28010" name="组合 7"/>
            <p:cNvGrpSpPr/>
            <p:nvPr/>
          </p:nvGrpSpPr>
          <p:grpSpPr>
            <a:xfrm>
              <a:off x="-16" y="9993"/>
              <a:ext cx="19233" cy="735"/>
              <a:chOff x="245" y="1455"/>
              <a:chExt cx="14464" cy="735"/>
            </a:xfrm>
          </p:grpSpPr>
          <p:pic>
            <p:nvPicPr>
              <p:cNvPr id="12801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2801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
        <p:nvSpPr>
          <p:cNvPr id="2" name="内容占位符 84"/>
          <p:cNvSpPr>
            <a:spLocks noGrp="1"/>
          </p:cNvSpPr>
          <p:nvPr/>
        </p:nvSpPr>
        <p:spPr>
          <a:xfrm>
            <a:off x="411163" y="3098800"/>
            <a:ext cx="11368087" cy="2965450"/>
          </a:xfrm>
          <a:prstGeom prst="rect">
            <a:avLst/>
          </a:prstGeom>
          <a:noFill/>
          <a:ln w="9525">
            <a:noFill/>
          </a:ln>
        </p:spPr>
        <p:txBody>
          <a:bodyPr anchor="t"/>
          <a:lstStyle/>
          <a:p>
            <a:pPr eaLnBrk="0" hangingPunct="0">
              <a:spcBef>
                <a:spcPct val="20000"/>
              </a:spcBef>
              <a:buClrTx/>
              <a:buSzTx/>
            </a:pPr>
            <a:r>
              <a:rPr lang="zh-CN" altLang="en-US" sz="2600" baseline="0">
                <a:latin typeface="黑体" panose="02010609060101010101" charset="-122"/>
                <a:ea typeface="黑体" panose="02010609060101010101" charset="-122"/>
              </a:rPr>
              <a:t>6.[沿溯阴绝] 沿，</a:t>
            </a:r>
            <a:r>
              <a:rPr lang="zh-CN" altLang="en-US" sz="2600" baseline="0">
                <a:solidFill>
                  <a:srgbClr val="FF0000"/>
                </a:solidFill>
                <a:latin typeface="黑体" panose="02010609060101010101" charset="-122"/>
                <a:ea typeface="黑体" panose="02010609060101010101" charset="-122"/>
              </a:rPr>
              <a:t>顺流而下</a:t>
            </a:r>
            <a:r>
              <a:rPr lang="zh-CN" altLang="en-US" sz="2600" baseline="0">
                <a:latin typeface="黑体" panose="02010609060101010101" charset="-122"/>
                <a:ea typeface="黑体" panose="02010609060101010101" charset="-122"/>
              </a:rPr>
              <a:t>。溯，</a:t>
            </a:r>
            <a:r>
              <a:rPr lang="zh-CN" altLang="en-US" sz="2600" baseline="0">
                <a:solidFill>
                  <a:srgbClr val="FF0000"/>
                </a:solidFill>
                <a:latin typeface="黑体" panose="02010609060101010101" charset="-122"/>
                <a:ea typeface="黑体" panose="02010609060101010101" charset="-122"/>
              </a:rPr>
              <a:t>逆流而上</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7.[乘奔御风] 奔，这里指</a:t>
            </a:r>
            <a:r>
              <a:rPr lang="zh-CN" altLang="en-US" sz="2600" baseline="0">
                <a:solidFill>
                  <a:srgbClr val="FF0000"/>
                </a:solidFill>
                <a:latin typeface="黑体" panose="02010609060101010101" charset="-122"/>
                <a:ea typeface="黑体" panose="02010609060101010101" charset="-122"/>
              </a:rPr>
              <a:t>飞奔的马</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8.[不以疾也]不以疾，</a:t>
            </a:r>
            <a:r>
              <a:rPr lang="zh-CN" altLang="en-US" sz="2600" baseline="0">
                <a:solidFill>
                  <a:srgbClr val="FF0000"/>
                </a:solidFill>
                <a:latin typeface="黑体" panose="02010609060101010101" charset="-122"/>
                <a:ea typeface="黑体" panose="02010609060101010101" charset="-122"/>
              </a:rPr>
              <a:t>没有这么快</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9.[回清] </a:t>
            </a:r>
            <a:r>
              <a:rPr lang="zh-CN" altLang="en-US" sz="2600" baseline="0">
                <a:solidFill>
                  <a:srgbClr val="FF0000"/>
                </a:solidFill>
                <a:latin typeface="黑体" panose="02010609060101010101" charset="-122"/>
                <a:ea typeface="黑体" panose="02010609060101010101" charset="-122"/>
              </a:rPr>
              <a:t>回旋的清波</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10.[绝巘]</a:t>
            </a:r>
            <a:r>
              <a:rPr lang="zh-CN" altLang="en-US" sz="2600" baseline="0">
                <a:solidFill>
                  <a:srgbClr val="FF0000"/>
                </a:solidFill>
                <a:latin typeface="黑体" panose="02010609060101010101" charset="-122"/>
                <a:ea typeface="黑体" panose="02010609060101010101" charset="-122"/>
              </a:rPr>
              <a:t>极高的山峰</a:t>
            </a:r>
            <a:r>
              <a:rPr lang="zh-CN" altLang="en-US" sz="2600" baseline="0">
                <a:latin typeface="黑体" panose="02010609060101010101" charset="-122"/>
                <a:ea typeface="黑体" panose="02010609060101010101" charset="-122"/>
              </a:rPr>
              <a:t>。11.[飞漱]</a:t>
            </a:r>
            <a:r>
              <a:rPr lang="zh-CN" altLang="en-US" sz="2600" baseline="0">
                <a:solidFill>
                  <a:srgbClr val="FF0000"/>
                </a:solidFill>
                <a:latin typeface="黑体" panose="02010609060101010101" charset="-122"/>
                <a:ea typeface="黑体" panose="02010609060101010101" charset="-122"/>
              </a:rPr>
              <a:t>飞速的往下冲荡</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12.[清荣峻茂]</a:t>
            </a:r>
            <a:r>
              <a:rPr lang="zh-CN" altLang="en-US" sz="2600" baseline="0">
                <a:solidFill>
                  <a:srgbClr val="FF0000"/>
                </a:solidFill>
                <a:latin typeface="黑体" panose="02010609060101010101" charset="-122"/>
                <a:ea typeface="黑体" panose="02010609060101010101" charset="-122"/>
              </a:rPr>
              <a:t>水清树荣，山高盛</a:t>
            </a:r>
            <a:r>
              <a:rPr lang="zh-CN" altLang="en-US" sz="2600" baseline="0">
                <a:latin typeface="黑体" panose="02010609060101010101" charset="-122"/>
                <a:ea typeface="黑体" panose="02010609060101010101" charset="-122"/>
              </a:rPr>
              <a:t>。荣，</a:t>
            </a:r>
            <a:r>
              <a:rPr lang="zh-CN" altLang="en-US" sz="2600" baseline="0">
                <a:solidFill>
                  <a:srgbClr val="FF0000"/>
                </a:solidFill>
                <a:latin typeface="黑体" panose="02010609060101010101" charset="-122"/>
                <a:ea typeface="黑体" panose="02010609060101010101" charset="-122"/>
              </a:rPr>
              <a:t>茂盛</a:t>
            </a:r>
            <a:r>
              <a:rPr lang="zh-CN" altLang="en-US" sz="2600" baseline="0">
                <a:latin typeface="黑体" panose="02010609060101010101" charset="-122"/>
                <a:ea typeface="黑体" panose="02010609060101010101" charset="-122"/>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30050" name="内容占位符 84"/>
          <p:cNvSpPr>
            <a:spLocks noGrp="1"/>
          </p:cNvSpPr>
          <p:nvPr>
            <p:ph sz="half" idx="2"/>
          </p:nvPr>
        </p:nvSpPr>
        <p:spPr>
          <a:xfrm>
            <a:off x="449263" y="963613"/>
            <a:ext cx="11368087" cy="2120900"/>
          </a:xfrm>
        </p:spPr>
        <p:txBody>
          <a:bodyPr anchor="t"/>
          <a:lstStyle/>
          <a:p>
            <a:pPr marL="0" indent="0">
              <a:buClrTx/>
              <a:buSzTx/>
              <a:buFontTx/>
              <a:buNone/>
            </a:pPr>
            <a:r>
              <a:rPr lang="zh-CN" altLang="en-US" sz="2200">
                <a:latin typeface="黑体" panose="02010609060101010101" charset="-122"/>
              </a:rPr>
              <a:t>13.[良多趣味]良，</a:t>
            </a:r>
            <a:r>
              <a:rPr lang="zh-CN" altLang="en-US" sz="2200" u="sng">
                <a:solidFill>
                  <a:srgbClr val="FF0000"/>
                </a:solidFill>
                <a:latin typeface="黑体" panose="02010609060101010101" charset="-122"/>
              </a:rPr>
              <a:t>   </a:t>
            </a:r>
            <a:r>
              <a:rPr lang="zh-CN" altLang="en-US" sz="2200">
                <a:solidFill>
                  <a:srgbClr val="FF0000"/>
                </a:solidFill>
                <a:latin typeface="黑体" panose="02010609060101010101" charset="-122"/>
              </a:rPr>
              <a:t>、</a:t>
            </a:r>
            <a:r>
              <a:rPr lang="zh-CN" altLang="en-US" sz="2200" u="sng">
                <a:solidFill>
                  <a:srgbClr val="FF0000"/>
                </a:solidFill>
                <a:latin typeface="黑体" panose="02010609060101010101" charset="-122"/>
              </a:rPr>
              <a:t>   </a:t>
            </a:r>
            <a:r>
              <a:rPr lang="zh-CN" altLang="en-US" sz="2200">
                <a:latin typeface="黑体" panose="02010609060101010101" charset="-122"/>
              </a:rPr>
              <a:t>。  14.[晴初]</a:t>
            </a:r>
            <a:r>
              <a:rPr lang="zh-CN" altLang="en-US" sz="2200" u="sng">
                <a:solidFill>
                  <a:srgbClr val="FF0000"/>
                </a:solidFill>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15.[霜旦]</a:t>
            </a:r>
            <a:r>
              <a:rPr lang="zh-CN" altLang="en-US" sz="2200" u="sng">
                <a:solidFill>
                  <a:srgbClr val="FF0000"/>
                </a:solidFill>
                <a:latin typeface="黑体" panose="02010609060101010101" charset="-122"/>
              </a:rPr>
              <a:t>         </a:t>
            </a:r>
            <a:r>
              <a:rPr lang="zh-CN" altLang="en-US" sz="2200">
                <a:latin typeface="黑体" panose="02010609060101010101" charset="-122"/>
              </a:rPr>
              <a:t>。16.[林寒涧肃]肃，</a:t>
            </a:r>
            <a:r>
              <a:rPr lang="zh-CN" altLang="en-US" sz="2200" u="sng">
                <a:solidFill>
                  <a:srgbClr val="FF0000"/>
                </a:solidFill>
                <a:latin typeface="黑体" panose="02010609060101010101" charset="-122"/>
              </a:rPr>
              <a:t>     </a:t>
            </a:r>
            <a:r>
              <a:rPr lang="zh-CN" altLang="en-US" sz="2200">
                <a:solidFill>
                  <a:srgbClr val="FF0000"/>
                </a:solidFill>
                <a:latin typeface="黑体" panose="02010609060101010101" charset="-122"/>
              </a:rPr>
              <a:t>、</a:t>
            </a:r>
            <a:r>
              <a:rPr lang="zh-CN" altLang="en-US" sz="2200" u="sng">
                <a:solidFill>
                  <a:srgbClr val="FF0000"/>
                </a:solidFill>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17.[属引]</a:t>
            </a:r>
            <a:r>
              <a:rPr lang="zh-CN" altLang="en-US" sz="2200" u="sng">
                <a:solidFill>
                  <a:srgbClr val="FF0000"/>
                </a:solidFill>
                <a:latin typeface="黑体" panose="02010609060101010101" charset="-122"/>
              </a:rPr>
              <a:t>       </a:t>
            </a:r>
            <a:r>
              <a:rPr lang="zh-CN" altLang="en-US" sz="2200">
                <a:latin typeface="黑体" panose="02010609060101010101" charset="-122"/>
              </a:rPr>
              <a:t>。属，</a:t>
            </a:r>
            <a:r>
              <a:rPr lang="zh-CN" altLang="en-US" sz="2200" u="sng">
                <a:solidFill>
                  <a:srgbClr val="FF0000"/>
                </a:solidFill>
                <a:latin typeface="黑体" panose="02010609060101010101" charset="-122"/>
              </a:rPr>
              <a:t>    </a:t>
            </a:r>
            <a:r>
              <a:rPr lang="zh-CN" altLang="en-US" sz="2200">
                <a:latin typeface="黑体" panose="02010609060101010101" charset="-122"/>
              </a:rPr>
              <a:t>。引，</a:t>
            </a:r>
            <a:r>
              <a:rPr lang="zh-CN" altLang="en-US" sz="2200" u="sng">
                <a:solidFill>
                  <a:srgbClr val="FF0000"/>
                </a:solidFill>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18.[凄异]</a:t>
            </a:r>
            <a:r>
              <a:rPr lang="zh-CN" altLang="en-US" sz="2200" u="sng">
                <a:solidFill>
                  <a:srgbClr val="FF0000"/>
                </a:solidFill>
                <a:latin typeface="黑体" panose="02010609060101010101" charset="-122"/>
              </a:rPr>
              <a:t>       </a:t>
            </a:r>
            <a:r>
              <a:rPr lang="zh-CN" altLang="en-US" sz="2200">
                <a:latin typeface="黑体" panose="02010609060101010101" charset="-122"/>
              </a:rPr>
              <a:t>。19.[空谷传响] 响，</a:t>
            </a:r>
            <a:r>
              <a:rPr lang="zh-CN" altLang="en-US" sz="2200" u="sng">
                <a:solidFill>
                  <a:srgbClr val="FF0000"/>
                </a:solidFill>
                <a:latin typeface="黑体" panose="02010609060101010101" charset="-122"/>
              </a:rPr>
              <a:t>    </a:t>
            </a:r>
            <a:r>
              <a:rPr lang="zh-CN" altLang="en-US" sz="2200">
                <a:latin typeface="黑体" panose="02010609060101010101" charset="-122"/>
              </a:rPr>
              <a:t>。</a:t>
            </a:r>
          </a:p>
          <a:p>
            <a:pPr marL="0" indent="0">
              <a:buClrTx/>
              <a:buSzTx/>
              <a:buFontTx/>
              <a:buNone/>
            </a:pPr>
            <a:r>
              <a:rPr lang="zh-CN" altLang="en-US" sz="2200">
                <a:latin typeface="黑体" panose="02010609060101010101" charset="-122"/>
              </a:rPr>
              <a:t>20.[哀转久绝]哀转，</a:t>
            </a:r>
            <a:r>
              <a:rPr lang="zh-CN" altLang="en-US" sz="2200" u="sng">
                <a:solidFill>
                  <a:srgbClr val="FF0000"/>
                </a:solidFill>
                <a:latin typeface="黑体" panose="02010609060101010101" charset="-122"/>
              </a:rPr>
              <a:t>         </a:t>
            </a:r>
            <a:r>
              <a:rPr lang="zh-CN" altLang="en-US" sz="2200">
                <a:latin typeface="黑体" panose="02010609060101010101" charset="-122"/>
              </a:rPr>
              <a:t>。绝，</a:t>
            </a:r>
            <a:r>
              <a:rPr lang="zh-CN" altLang="en-US" sz="2200" u="sng">
                <a:solidFill>
                  <a:srgbClr val="FF0000"/>
                </a:solidFill>
                <a:latin typeface="黑体" panose="02010609060101010101" charset="-122"/>
              </a:rPr>
              <a:t>    </a:t>
            </a:r>
            <a:r>
              <a:rPr lang="zh-CN" altLang="en-US" sz="2200">
                <a:latin typeface="黑体" panose="02010609060101010101" charset="-122"/>
              </a:rPr>
              <a:t>。 </a:t>
            </a:r>
          </a:p>
        </p:txBody>
      </p:sp>
      <p:sp>
        <p:nvSpPr>
          <p:cNvPr id="13005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005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005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30054" name="组合 3"/>
          <p:cNvGrpSpPr/>
          <p:nvPr/>
        </p:nvGrpSpPr>
        <p:grpSpPr>
          <a:xfrm>
            <a:off x="-9525" y="46038"/>
            <a:ext cx="12212638" cy="6765925"/>
            <a:chOff x="-16" y="73"/>
            <a:chExt cx="19234" cy="10654"/>
          </a:xfrm>
        </p:grpSpPr>
        <p:grpSp>
          <p:nvGrpSpPr>
            <p:cNvPr id="130055" name="组合 1"/>
            <p:cNvGrpSpPr/>
            <p:nvPr/>
          </p:nvGrpSpPr>
          <p:grpSpPr>
            <a:xfrm>
              <a:off x="-16" y="73"/>
              <a:ext cx="19234" cy="735"/>
              <a:chOff x="245" y="1455"/>
              <a:chExt cx="14464" cy="735"/>
            </a:xfrm>
          </p:grpSpPr>
          <p:pic>
            <p:nvPicPr>
              <p:cNvPr id="13005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005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30058" name="组合 7"/>
            <p:cNvGrpSpPr/>
            <p:nvPr/>
          </p:nvGrpSpPr>
          <p:grpSpPr>
            <a:xfrm>
              <a:off x="-16" y="9993"/>
              <a:ext cx="19233" cy="735"/>
              <a:chOff x="245" y="1455"/>
              <a:chExt cx="14464" cy="735"/>
            </a:xfrm>
          </p:grpSpPr>
          <p:pic>
            <p:nvPicPr>
              <p:cNvPr id="13005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006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
        <p:nvSpPr>
          <p:cNvPr id="2" name="内容占位符 84"/>
          <p:cNvSpPr>
            <a:spLocks noGrp="1"/>
          </p:cNvSpPr>
          <p:nvPr/>
        </p:nvSpPr>
        <p:spPr>
          <a:xfrm>
            <a:off x="422275" y="3471863"/>
            <a:ext cx="11368088" cy="2486025"/>
          </a:xfrm>
          <a:prstGeom prst="rect">
            <a:avLst/>
          </a:prstGeom>
          <a:noFill/>
          <a:ln w="9525">
            <a:noFill/>
          </a:ln>
        </p:spPr>
        <p:txBody>
          <a:bodyPr anchor="t"/>
          <a:lstStyle/>
          <a:p>
            <a:pPr eaLnBrk="0" hangingPunct="0">
              <a:spcBef>
                <a:spcPct val="20000"/>
              </a:spcBef>
              <a:buClrTx/>
              <a:buSzTx/>
            </a:pPr>
            <a:r>
              <a:rPr lang="zh-CN" altLang="en-US" sz="2600" baseline="0">
                <a:latin typeface="黑体" panose="02010609060101010101" charset="-122"/>
                <a:ea typeface="黑体" panose="02010609060101010101" charset="-122"/>
              </a:rPr>
              <a:t>13.[良多趣味]良，</a:t>
            </a:r>
            <a:r>
              <a:rPr lang="zh-CN" altLang="en-US" sz="2600" baseline="0">
                <a:solidFill>
                  <a:srgbClr val="FF0000"/>
                </a:solidFill>
                <a:latin typeface="黑体" panose="02010609060101010101" charset="-122"/>
                <a:ea typeface="黑体" panose="02010609060101010101" charset="-122"/>
              </a:rPr>
              <a:t>甚、很</a:t>
            </a:r>
            <a:r>
              <a:rPr lang="zh-CN" altLang="en-US" sz="2600" baseline="0">
                <a:latin typeface="黑体" panose="02010609060101010101" charset="-122"/>
                <a:ea typeface="黑体" panose="02010609060101010101" charset="-122"/>
              </a:rPr>
              <a:t>。  14.[晴初]</a:t>
            </a:r>
            <a:r>
              <a:rPr lang="zh-CN" altLang="en-US" sz="2600" baseline="0">
                <a:solidFill>
                  <a:srgbClr val="FF0000"/>
                </a:solidFill>
                <a:latin typeface="黑体" panose="02010609060101010101" charset="-122"/>
                <a:ea typeface="黑体" panose="02010609060101010101" charset="-122"/>
              </a:rPr>
              <a:t>天刚放晴</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15.[霜旦]</a:t>
            </a:r>
            <a:r>
              <a:rPr lang="zh-CN" altLang="en-US" sz="2600" baseline="0">
                <a:solidFill>
                  <a:srgbClr val="FF0000"/>
                </a:solidFill>
                <a:latin typeface="黑体" panose="02010609060101010101" charset="-122"/>
                <a:ea typeface="黑体" panose="02010609060101010101" charset="-122"/>
              </a:rPr>
              <a:t>下霜的早晨</a:t>
            </a:r>
            <a:r>
              <a:rPr lang="zh-CN" altLang="en-US" sz="2600" baseline="0">
                <a:latin typeface="黑体" panose="02010609060101010101" charset="-122"/>
                <a:ea typeface="黑体" panose="02010609060101010101" charset="-122"/>
              </a:rPr>
              <a:t>。16.[林寒涧肃]肃，</a:t>
            </a:r>
            <a:r>
              <a:rPr lang="zh-CN" altLang="en-US" sz="2600" baseline="0">
                <a:solidFill>
                  <a:srgbClr val="FF0000"/>
                </a:solidFill>
                <a:latin typeface="黑体" panose="02010609060101010101" charset="-122"/>
                <a:ea typeface="黑体" panose="02010609060101010101" charset="-122"/>
              </a:rPr>
              <a:t>肃杀、凄寒</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17.[属引]</a:t>
            </a:r>
            <a:r>
              <a:rPr lang="zh-CN" altLang="en-US" sz="2600" baseline="0">
                <a:solidFill>
                  <a:srgbClr val="FF0000"/>
                </a:solidFill>
                <a:latin typeface="黑体" panose="02010609060101010101" charset="-122"/>
                <a:ea typeface="黑体" panose="02010609060101010101" charset="-122"/>
              </a:rPr>
              <a:t>接连不断</a:t>
            </a:r>
            <a:r>
              <a:rPr lang="zh-CN" altLang="en-US" sz="2600" baseline="0">
                <a:latin typeface="黑体" panose="02010609060101010101" charset="-122"/>
                <a:ea typeface="黑体" panose="02010609060101010101" charset="-122"/>
              </a:rPr>
              <a:t>。属，</a:t>
            </a:r>
            <a:r>
              <a:rPr lang="zh-CN" altLang="en-US" sz="2600" baseline="0">
                <a:solidFill>
                  <a:srgbClr val="FF0000"/>
                </a:solidFill>
                <a:latin typeface="黑体" panose="02010609060101010101" charset="-122"/>
                <a:ea typeface="黑体" panose="02010609060101010101" charset="-122"/>
              </a:rPr>
              <a:t>连接</a:t>
            </a:r>
            <a:r>
              <a:rPr lang="zh-CN" altLang="en-US" sz="2600" baseline="0">
                <a:latin typeface="黑体" panose="02010609060101010101" charset="-122"/>
                <a:ea typeface="黑体" panose="02010609060101010101" charset="-122"/>
              </a:rPr>
              <a:t>。引，</a:t>
            </a:r>
            <a:r>
              <a:rPr lang="zh-CN" altLang="en-US" sz="2600" baseline="0">
                <a:solidFill>
                  <a:srgbClr val="FF0000"/>
                </a:solidFill>
                <a:latin typeface="黑体" panose="02010609060101010101" charset="-122"/>
                <a:ea typeface="黑体" panose="02010609060101010101" charset="-122"/>
              </a:rPr>
              <a:t>延长</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18.[凄异]</a:t>
            </a:r>
            <a:r>
              <a:rPr lang="zh-CN" altLang="en-US" sz="2600" baseline="0">
                <a:solidFill>
                  <a:srgbClr val="FF0000"/>
                </a:solidFill>
                <a:latin typeface="黑体" panose="02010609060101010101" charset="-122"/>
                <a:ea typeface="黑体" panose="02010609060101010101" charset="-122"/>
              </a:rPr>
              <a:t>凄惨悲凉</a:t>
            </a:r>
            <a:r>
              <a:rPr lang="zh-CN" altLang="en-US" sz="2600" baseline="0">
                <a:latin typeface="黑体" panose="02010609060101010101" charset="-122"/>
                <a:ea typeface="黑体" panose="02010609060101010101" charset="-122"/>
              </a:rPr>
              <a:t>。19.[空谷传响] 响，</a:t>
            </a:r>
            <a:r>
              <a:rPr lang="zh-CN" altLang="en-US" sz="2600" baseline="0">
                <a:solidFill>
                  <a:srgbClr val="FF0000"/>
                </a:solidFill>
                <a:latin typeface="黑体" panose="02010609060101010101" charset="-122"/>
                <a:ea typeface="黑体" panose="02010609060101010101" charset="-122"/>
              </a:rPr>
              <a:t>回声</a:t>
            </a:r>
            <a:r>
              <a:rPr lang="zh-CN" altLang="en-US" sz="2600" baseline="0">
                <a:latin typeface="黑体" panose="02010609060101010101" charset="-122"/>
                <a:ea typeface="黑体" panose="02010609060101010101" charset="-122"/>
              </a:rPr>
              <a:t>。</a:t>
            </a:r>
          </a:p>
          <a:p>
            <a:pPr eaLnBrk="0" hangingPunct="0">
              <a:spcBef>
                <a:spcPct val="20000"/>
              </a:spcBef>
              <a:buClrTx/>
              <a:buSzTx/>
            </a:pPr>
            <a:r>
              <a:rPr lang="zh-CN" altLang="en-US" sz="2600" baseline="0">
                <a:latin typeface="黑体" panose="02010609060101010101" charset="-122"/>
                <a:ea typeface="黑体" panose="02010609060101010101" charset="-122"/>
              </a:rPr>
              <a:t>20.[哀转久绝]哀转，</a:t>
            </a:r>
            <a:r>
              <a:rPr lang="zh-CN" altLang="en-US" sz="2600" baseline="0">
                <a:solidFill>
                  <a:srgbClr val="FF0000"/>
                </a:solidFill>
                <a:latin typeface="黑体" panose="02010609060101010101" charset="-122"/>
                <a:ea typeface="黑体" panose="02010609060101010101" charset="-122"/>
              </a:rPr>
              <a:t>声音悲凉婉转</a:t>
            </a:r>
            <a:r>
              <a:rPr lang="zh-CN" altLang="en-US" sz="2600" baseline="0">
                <a:latin typeface="黑体" panose="02010609060101010101" charset="-122"/>
                <a:ea typeface="黑体" panose="02010609060101010101" charset="-122"/>
              </a:rPr>
              <a:t>。绝，</a:t>
            </a:r>
            <a:r>
              <a:rPr lang="zh-CN" altLang="en-US" sz="2600" baseline="0">
                <a:solidFill>
                  <a:srgbClr val="FF0000"/>
                </a:solidFill>
                <a:latin typeface="黑体" panose="02010609060101010101" charset="-122"/>
                <a:ea typeface="黑体" panose="02010609060101010101" charset="-122"/>
              </a:rPr>
              <a:t>消失</a:t>
            </a:r>
            <a:r>
              <a:rPr lang="zh-CN" altLang="en-US" sz="2600" baseline="0">
                <a:latin typeface="黑体" panose="02010609060101010101" charset="-122"/>
                <a:ea typeface="黑体" panose="02010609060101010101" charset="-122"/>
              </a:rPr>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95300" y="963930"/>
            <a:ext cx="11337925" cy="51288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四、句子翻译</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trike="noStrike" noProof="1">
                <a:latin typeface="黑体" panose="02010609060101010101" charset="-122"/>
                <a:ea typeface="黑体" panose="02010609060101010101" charset="-122"/>
              </a:rPr>
              <a:t>1.两岸连山，略无阙处。</a:t>
            </a:r>
          </a:p>
          <a:p>
            <a:pPr marL="0" indent="0" fontAlgn="base">
              <a:buClrTx/>
              <a:buSzTx/>
              <a:buFontTx/>
              <a:buNone/>
            </a:pPr>
            <a:r>
              <a:rPr lang="zh-CN" altLang="en-US" strike="noStrike" noProof="1">
                <a:solidFill>
                  <a:srgbClr val="FF0000"/>
                </a:solidFill>
                <a:latin typeface="黑体" panose="02010609060101010101" charset="-122"/>
                <a:ea typeface="黑体" panose="02010609060101010101" charset="-122"/>
              </a:rPr>
              <a:t>两岸都是连绵的高山，没有中断的地方。</a:t>
            </a:r>
            <a:endParaRPr lang="zh-CN" altLang="en-US" strike="noStrike" noProof="1">
              <a:latin typeface="黑体" panose="02010609060101010101" charset="-122"/>
              <a:ea typeface="黑体" panose="02010609060101010101" charset="-122"/>
            </a:endParaRPr>
          </a:p>
          <a:p>
            <a:pPr marL="0" indent="0" fontAlgn="base">
              <a:buClrTx/>
              <a:buSzTx/>
              <a:buFontTx/>
              <a:buNone/>
            </a:pPr>
            <a:r>
              <a:rPr lang="zh-CN" altLang="en-US" strike="noStrike" noProof="1">
                <a:latin typeface="黑体" panose="02010609060101010101" charset="-122"/>
                <a:ea typeface="黑体" panose="02010609060101010101" charset="-122"/>
              </a:rPr>
              <a:t>2.自非亭午夜分，不见曦月。</a:t>
            </a:r>
          </a:p>
          <a:p>
            <a:pPr marL="0" indent="0" fontAlgn="base">
              <a:buClrTx/>
              <a:buSzTx/>
              <a:buFontTx/>
              <a:buNone/>
            </a:pPr>
            <a:r>
              <a:rPr lang="zh-CN" altLang="en-US" strike="noStrike" noProof="1">
                <a:solidFill>
                  <a:srgbClr val="FF0000"/>
                </a:solidFill>
                <a:latin typeface="黑体" panose="02010609060101010101" charset="-122"/>
                <a:ea typeface="黑体" panose="02010609060101010101" charset="-122"/>
              </a:rPr>
              <a:t>如果不是正午，就看不见太阳；如果不是半夜，就看不见月亮。</a:t>
            </a:r>
          </a:p>
          <a:p>
            <a:pPr marL="0" indent="0" fontAlgn="base">
              <a:buClrTx/>
              <a:buSzTx/>
              <a:buFontTx/>
              <a:buNone/>
            </a:pPr>
            <a:r>
              <a:rPr lang="zh-CN" altLang="en-US" strike="noStrike" noProof="1">
                <a:latin typeface="黑体" panose="02010609060101010101" charset="-122"/>
                <a:ea typeface="黑体" panose="02010609060101010101" charset="-122"/>
              </a:rPr>
              <a:t>3.至于夏水襄陵，沿溯阻绝。</a:t>
            </a:r>
          </a:p>
          <a:p>
            <a:pPr marL="0" indent="0" fontAlgn="base">
              <a:buClrTx/>
              <a:buSzTx/>
              <a:buFontTx/>
              <a:buNone/>
            </a:pPr>
            <a:r>
              <a:rPr lang="zh-CN" altLang="en-US" strike="noStrike" noProof="1">
                <a:solidFill>
                  <a:srgbClr val="FF0000"/>
                </a:solidFill>
                <a:latin typeface="黑体" panose="02010609060101010101" charset="-122"/>
                <a:ea typeface="黑体" panose="02010609060101010101" charset="-122"/>
              </a:rPr>
              <a:t>到了夏天，江水漫上两岸的丘陵的时候，上行和下行的船只都被阻，不能通航。</a:t>
            </a:r>
          </a:p>
        </p:txBody>
      </p:sp>
      <p:sp>
        <p:nvSpPr>
          <p:cNvPr id="13209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210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210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32102" name="组合 3"/>
          <p:cNvGrpSpPr/>
          <p:nvPr/>
        </p:nvGrpSpPr>
        <p:grpSpPr>
          <a:xfrm>
            <a:off x="-9525" y="46038"/>
            <a:ext cx="12212638" cy="6765925"/>
            <a:chOff x="-16" y="73"/>
            <a:chExt cx="19234" cy="10654"/>
          </a:xfrm>
        </p:grpSpPr>
        <p:grpSp>
          <p:nvGrpSpPr>
            <p:cNvPr id="132103" name="组合 1"/>
            <p:cNvGrpSpPr/>
            <p:nvPr/>
          </p:nvGrpSpPr>
          <p:grpSpPr>
            <a:xfrm>
              <a:off x="-16" y="73"/>
              <a:ext cx="19234" cy="735"/>
              <a:chOff x="245" y="1455"/>
              <a:chExt cx="14464" cy="735"/>
            </a:xfrm>
          </p:grpSpPr>
          <p:pic>
            <p:nvPicPr>
              <p:cNvPr id="13210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210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32106" name="组合 7"/>
            <p:cNvGrpSpPr/>
            <p:nvPr/>
          </p:nvGrpSpPr>
          <p:grpSpPr>
            <a:xfrm>
              <a:off x="-16" y="9993"/>
              <a:ext cx="19233" cy="735"/>
              <a:chOff x="245" y="1455"/>
              <a:chExt cx="14464" cy="735"/>
            </a:xfrm>
          </p:grpSpPr>
          <p:pic>
            <p:nvPicPr>
              <p:cNvPr id="13210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210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9">
                                            <p:txEl>
                                              <p:pRg st="2" end="2"/>
                                            </p:txEl>
                                          </p:spTgt>
                                        </p:tgtEl>
                                        <p:attrNameLst>
                                          <p:attrName>style.visibility</p:attrName>
                                        </p:attrNameLst>
                                      </p:cBhvr>
                                      <p:to>
                                        <p:strVal val="visible"/>
                                      </p:to>
                                    </p:set>
                                    <p:animEffect transition="in" filter="blinds(horizontal)">
                                      <p:cBhvr>
                                        <p:cTn id="7" dur="500"/>
                                        <p:tgtEl>
                                          <p:spTgt spid="12697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6979">
                                            <p:txEl>
                                              <p:pRg st="4" end="4"/>
                                            </p:txEl>
                                          </p:spTgt>
                                        </p:tgtEl>
                                        <p:attrNameLst>
                                          <p:attrName>style.visibility</p:attrName>
                                        </p:attrNameLst>
                                      </p:cBhvr>
                                      <p:to>
                                        <p:strVal val="visible"/>
                                      </p:to>
                                    </p:set>
                                    <p:animEffect transition="in" filter="blinds(horizontal)">
                                      <p:cBhvr>
                                        <p:cTn id="12" dur="500"/>
                                        <p:tgtEl>
                                          <p:spTgt spid="126979">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6979">
                                            <p:txEl>
                                              <p:pRg st="6" end="6"/>
                                            </p:txEl>
                                          </p:spTgt>
                                        </p:tgtEl>
                                        <p:attrNameLst>
                                          <p:attrName>style.visibility</p:attrName>
                                        </p:attrNameLst>
                                      </p:cBhvr>
                                      <p:to>
                                        <p:strVal val="visible"/>
                                      </p:to>
                                    </p:set>
                                    <p:animEffect transition="in" filter="blinds(horizontal)">
                                      <p:cBhvr>
                                        <p:cTn id="17" dur="500"/>
                                        <p:tgtEl>
                                          <p:spTgt spid="1269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95300" y="963613"/>
            <a:ext cx="11337925" cy="5129212"/>
          </a:xfrm>
        </p:spPr>
        <p:txBody>
          <a:bodyPr anchor="t"/>
          <a:lstStyle/>
          <a:p>
            <a:pPr marL="0" indent="0">
              <a:buClrTx/>
              <a:buSzTx/>
              <a:buFontTx/>
              <a:buNone/>
            </a:pPr>
            <a:r>
              <a:rPr lang="zh-CN" altLang="en-US" sz="2600">
                <a:latin typeface="黑体" panose="02010609060101010101" charset="-122"/>
              </a:rPr>
              <a:t>4.其间千二百里，虽乘奔御风，不以疾也。</a:t>
            </a:r>
          </a:p>
          <a:p>
            <a:pPr marL="0" indent="0">
              <a:buClrTx/>
              <a:buSzTx/>
              <a:buFontTx/>
              <a:buNone/>
            </a:pPr>
            <a:r>
              <a:rPr lang="zh-CN" altLang="en-US" sz="2600">
                <a:solidFill>
                  <a:srgbClr val="FF0000"/>
                </a:solidFill>
                <a:latin typeface="黑体" panose="02010609060101010101" charset="-122"/>
              </a:rPr>
              <a:t>中间相距一千二百里，即使骑着飞奔的马，驾着疾风，也没有这么快。 </a:t>
            </a:r>
          </a:p>
          <a:p>
            <a:pPr marL="0" indent="0">
              <a:buClrTx/>
              <a:buSzTx/>
              <a:buFontTx/>
              <a:buNone/>
            </a:pPr>
            <a:r>
              <a:rPr lang="zh-CN" altLang="en-US" sz="2600">
                <a:latin typeface="黑体" panose="02010609060101010101" charset="-122"/>
              </a:rPr>
              <a:t>5.悬泉瀑布，飞漱其间，清荣峻茂，良多趣味。</a:t>
            </a:r>
          </a:p>
          <a:p>
            <a:pPr marL="0" indent="0">
              <a:buClrTx/>
              <a:buSzTx/>
              <a:buFontTx/>
              <a:buNone/>
            </a:pPr>
            <a:r>
              <a:rPr lang="zh-CN" altLang="en-US" sz="2600">
                <a:solidFill>
                  <a:srgbClr val="FF0000"/>
                </a:solidFill>
                <a:latin typeface="黑体" panose="02010609060101010101" charset="-122"/>
              </a:rPr>
              <a:t>常有瀑布飞流冲荡，水清，树荣，山高，草盛，确实有很多趣味。 </a:t>
            </a:r>
          </a:p>
          <a:p>
            <a:pPr marL="0" indent="0">
              <a:buClrTx/>
              <a:buSzTx/>
              <a:buFontTx/>
              <a:buNone/>
            </a:pPr>
            <a:r>
              <a:rPr lang="zh-CN" altLang="en-US" sz="2600">
                <a:latin typeface="黑体" panose="02010609060101010101" charset="-122"/>
              </a:rPr>
              <a:t>6.空谷传响，哀转久绝。</a:t>
            </a:r>
          </a:p>
          <a:p>
            <a:pPr marL="0" indent="0">
              <a:buClrTx/>
              <a:buSzTx/>
              <a:buFontTx/>
              <a:buNone/>
            </a:pPr>
            <a:r>
              <a:rPr lang="zh-CN" altLang="en-US" sz="2600">
                <a:solidFill>
                  <a:srgbClr val="FF0000"/>
                </a:solidFill>
                <a:latin typeface="黑体" panose="02010609060101010101" charset="-122"/>
              </a:rPr>
              <a:t>空旷的山谷传来猿啼的回声，悲哀婉转，很久才消失。</a:t>
            </a:r>
          </a:p>
          <a:p>
            <a:pPr marL="0" indent="0">
              <a:buClrTx/>
              <a:buSzTx/>
              <a:buFontTx/>
              <a:buNone/>
            </a:pPr>
            <a:r>
              <a:rPr lang="zh-CN" altLang="en-US" sz="2600">
                <a:latin typeface="黑体" panose="02010609060101010101" charset="-122"/>
              </a:rPr>
              <a:t>7.故渔者歌曰：“巴东三峡巫峡长，猿鸣三声泪沾裳。”</a:t>
            </a:r>
          </a:p>
          <a:p>
            <a:pPr marL="0" indent="0">
              <a:buClrTx/>
              <a:buSzTx/>
              <a:buFontTx/>
              <a:buNone/>
            </a:pPr>
            <a:r>
              <a:rPr lang="zh-CN" altLang="en-US" sz="2600">
                <a:solidFill>
                  <a:srgbClr val="FF0000"/>
                </a:solidFill>
                <a:latin typeface="黑体" panose="02010609060101010101" charset="-122"/>
              </a:rPr>
              <a:t>所以打渔的人唱道：“巴东三峡巫峡长，猿鸣三声泪沾裳。”</a:t>
            </a:r>
          </a:p>
        </p:txBody>
      </p:sp>
      <p:sp>
        <p:nvSpPr>
          <p:cNvPr id="13414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414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414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34150" name="组合 3"/>
          <p:cNvGrpSpPr/>
          <p:nvPr/>
        </p:nvGrpSpPr>
        <p:grpSpPr>
          <a:xfrm>
            <a:off x="-9525" y="46038"/>
            <a:ext cx="12212638" cy="6765925"/>
            <a:chOff x="-16" y="73"/>
            <a:chExt cx="19234" cy="10654"/>
          </a:xfrm>
        </p:grpSpPr>
        <p:grpSp>
          <p:nvGrpSpPr>
            <p:cNvPr id="134151" name="组合 1"/>
            <p:cNvGrpSpPr/>
            <p:nvPr/>
          </p:nvGrpSpPr>
          <p:grpSpPr>
            <a:xfrm>
              <a:off x="-16" y="73"/>
              <a:ext cx="19234" cy="735"/>
              <a:chOff x="245" y="1455"/>
              <a:chExt cx="14464" cy="735"/>
            </a:xfrm>
          </p:grpSpPr>
          <p:pic>
            <p:nvPicPr>
              <p:cNvPr id="13415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415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34154" name="组合 7"/>
            <p:cNvGrpSpPr/>
            <p:nvPr/>
          </p:nvGrpSpPr>
          <p:grpSpPr>
            <a:xfrm>
              <a:off x="-16" y="9993"/>
              <a:ext cx="19233" cy="735"/>
              <a:chOff x="245" y="1455"/>
              <a:chExt cx="14464" cy="735"/>
            </a:xfrm>
          </p:grpSpPr>
          <p:pic>
            <p:nvPicPr>
              <p:cNvPr id="13415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415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9">
                                            <p:txEl>
                                              <p:pRg st="1" end="1"/>
                                            </p:txEl>
                                          </p:spTgt>
                                        </p:tgtEl>
                                        <p:attrNameLst>
                                          <p:attrName>style.visibility</p:attrName>
                                        </p:attrNameLst>
                                      </p:cBhvr>
                                      <p:to>
                                        <p:strVal val="visible"/>
                                      </p:to>
                                    </p:set>
                                    <p:animEffect transition="in" filter="blinds(horizontal)">
                                      <p:cBhvr>
                                        <p:cTn id="7" dur="500"/>
                                        <p:tgtEl>
                                          <p:spTgt spid="1269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6979">
                                            <p:txEl>
                                              <p:pRg st="3" end="3"/>
                                            </p:txEl>
                                          </p:spTgt>
                                        </p:tgtEl>
                                        <p:attrNameLst>
                                          <p:attrName>style.visibility</p:attrName>
                                        </p:attrNameLst>
                                      </p:cBhvr>
                                      <p:to>
                                        <p:strVal val="visible"/>
                                      </p:to>
                                    </p:set>
                                    <p:animEffect transition="in" filter="blinds(horizontal)">
                                      <p:cBhvr>
                                        <p:cTn id="12" dur="500"/>
                                        <p:tgtEl>
                                          <p:spTgt spid="126979">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6979">
                                            <p:txEl>
                                              <p:pRg st="5" end="5"/>
                                            </p:txEl>
                                          </p:spTgt>
                                        </p:tgtEl>
                                        <p:attrNameLst>
                                          <p:attrName>style.visibility</p:attrName>
                                        </p:attrNameLst>
                                      </p:cBhvr>
                                      <p:to>
                                        <p:strVal val="visible"/>
                                      </p:to>
                                    </p:set>
                                    <p:animEffect transition="in" filter="blinds(horizontal)">
                                      <p:cBhvr>
                                        <p:cTn id="17" dur="500"/>
                                        <p:tgtEl>
                                          <p:spTgt spid="126979">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6979">
                                            <p:txEl>
                                              <p:pRg st="7" end="7"/>
                                            </p:txEl>
                                          </p:spTgt>
                                        </p:tgtEl>
                                        <p:attrNameLst>
                                          <p:attrName>style.visibility</p:attrName>
                                        </p:attrNameLst>
                                      </p:cBhvr>
                                      <p:to>
                                        <p:strVal val="visible"/>
                                      </p:to>
                                    </p:set>
                                    <p:animEffect transition="in" filter="blinds(horizontal)">
                                      <p:cBhvr>
                                        <p:cTn id="22" dur="500"/>
                                        <p:tgtEl>
                                          <p:spTgt spid="1269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34340" y="963930"/>
            <a:ext cx="11398250" cy="51288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五、阅读拓展</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（一）《三峡》《与朱元思书》比较阅读</a:t>
            </a:r>
          </a:p>
          <a:p>
            <a:pPr marL="0" indent="0" fontAlgn="base">
              <a:buClrTx/>
              <a:buSzTx/>
              <a:buFontTx/>
              <a:buNone/>
            </a:pPr>
            <a:r>
              <a:rPr lang="zh-CN" altLang="en-US" sz="2200" strike="noStrike" noProof="1">
                <a:latin typeface="黑体" panose="02010609060101010101" charset="-122"/>
                <a:ea typeface="黑体" panose="02010609060101010101" charset="-122"/>
              </a:rPr>
              <a:t>[甲]自三峡七百里中，两岸连山，略无阙处。重岩叠嶂，隐天蔽日。自非亭午夜分，不见曦月。至于夏水襄陵，沿溯阻绝。或王命急宣，有时朝发白帝，暮至江陵，其间千二百里，虽乘奔御风，不以疾也。春冬之时，则素湍绿潭，回清倒影。绝(巘或巚)多生怪柏，悬泉瀑布，飞漱其间。清荣峻茂，良多趣味。每至晴初霜旦，林寒涧肃，常有高猿长啸，属引凄异，空谷传响，哀转久绝。故渔者歌曰：“巴东三峡巫峡长，猿鸣三声泪沾裳。”</a:t>
            </a:r>
          </a:p>
          <a:p>
            <a:pPr marL="0" indent="0" fontAlgn="base">
              <a:buClrTx/>
              <a:buSzTx/>
              <a:buFontTx/>
              <a:buNone/>
            </a:pPr>
            <a:r>
              <a:rPr lang="zh-CN" altLang="en-US" sz="2200" strike="noStrike" noProof="1">
                <a:latin typeface="黑体" panose="02010609060101010101" charset="-122"/>
                <a:ea typeface="黑体" panose="02010609060101010101" charset="-122"/>
              </a:rPr>
              <a:t>[乙]风烟俱净，天山共色。从流飘荡，任意东西。自富阳至桐庐，一百许里，奇山异水，天下独绝。水皆缥碧，千丈见底。游鱼细石，直视无碍。急湍甚箭，猛浪若奔。夹岸高山，皆生寒树，负势竞上，互相轩邈；争高直指，千百成峰。泉水激石，泠泠作响；好鸟相鸣，嘤嘤成韵。蝉则千转不穷，猿则百叫无绝。鸢飞戾天者，望峰息心；经纶世务者，窥欲忘反。横柯上蔽，在昼犹昏；疏条交映，有时见日。</a:t>
            </a:r>
          </a:p>
        </p:txBody>
      </p:sp>
      <p:sp>
        <p:nvSpPr>
          <p:cNvPr id="13619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619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619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36198" name="组合 3"/>
          <p:cNvGrpSpPr/>
          <p:nvPr/>
        </p:nvGrpSpPr>
        <p:grpSpPr>
          <a:xfrm>
            <a:off x="-9525" y="46038"/>
            <a:ext cx="12212638" cy="6765925"/>
            <a:chOff x="-16" y="73"/>
            <a:chExt cx="19234" cy="10654"/>
          </a:xfrm>
        </p:grpSpPr>
        <p:grpSp>
          <p:nvGrpSpPr>
            <p:cNvPr id="136199" name="组合 1"/>
            <p:cNvGrpSpPr/>
            <p:nvPr/>
          </p:nvGrpSpPr>
          <p:grpSpPr>
            <a:xfrm>
              <a:off x="-16" y="73"/>
              <a:ext cx="19234" cy="735"/>
              <a:chOff x="245" y="1455"/>
              <a:chExt cx="14464" cy="735"/>
            </a:xfrm>
          </p:grpSpPr>
          <p:pic>
            <p:nvPicPr>
              <p:cNvPr id="13620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620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36202" name="组合 7"/>
            <p:cNvGrpSpPr/>
            <p:nvPr/>
          </p:nvGrpSpPr>
          <p:grpSpPr>
            <a:xfrm>
              <a:off x="-16" y="9993"/>
              <a:ext cx="19233" cy="735"/>
              <a:chOff x="245" y="1455"/>
              <a:chExt cx="14464" cy="735"/>
            </a:xfrm>
          </p:grpSpPr>
          <p:pic>
            <p:nvPicPr>
              <p:cNvPr id="13620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620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lang="zh-CN" altLang="en-US" sz="2200" b="1"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mn-ea"/>
            </a:endParaRPr>
          </a:p>
        </p:txBody>
      </p:sp>
      <p:sp>
        <p:nvSpPr>
          <p:cNvPr id="126979" name="内容占位符 84"/>
          <p:cNvSpPr>
            <a:spLocks noGrp="1"/>
          </p:cNvSpPr>
          <p:nvPr>
            <p:ph sz="half" idx="2"/>
          </p:nvPr>
        </p:nvSpPr>
        <p:spPr>
          <a:xfrm>
            <a:off x="434340" y="963930"/>
            <a:ext cx="11398250" cy="462280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1.下面分析有误的一项是（     ）。</a:t>
            </a:r>
            <a:r>
              <a:rPr lang="zh-CN" altLang="en-US" sz="2200" strike="noStrike" noProof="1">
                <a:latin typeface="黑体" panose="02010609060101010101" charset="-122"/>
                <a:ea typeface="黑体" panose="02010609060101010101" charset="-122"/>
              </a:rPr>
              <a:t>（2分）</a:t>
            </a:r>
          </a:p>
          <a:p>
            <a:pPr marL="0" indent="0" fontAlgn="base">
              <a:buClrTx/>
              <a:buSzTx/>
              <a:buFontTx/>
              <a:buNone/>
            </a:pPr>
            <a:r>
              <a:rPr lang="zh-CN" altLang="en-US" sz="2200" strike="noStrike" noProof="1">
                <a:latin typeface="黑体" panose="02010609060101010101" charset="-122"/>
                <a:ea typeface="黑体" panose="02010609060101010101" charset="-122"/>
              </a:rPr>
              <a:t>A．“游鱼细石，直视无碍。”通过“游鱼细石”写出水的清澈。</a:t>
            </a:r>
          </a:p>
          <a:p>
            <a:pPr marL="0" indent="0" fontAlgn="base">
              <a:buClrTx/>
              <a:buSzTx/>
              <a:buFontTx/>
              <a:buNone/>
            </a:pPr>
            <a:r>
              <a:rPr lang="zh-CN" altLang="en-US" sz="2200" strike="noStrike" noProof="1">
                <a:latin typeface="黑体" panose="02010609060101010101" charset="-122"/>
                <a:ea typeface="黑体" panose="02010609060101010101" charset="-122"/>
              </a:rPr>
              <a:t>B．“悬泉瀑布，飞漱其间。”运用对偶的修辞手法，句式整齐，富有韵律。</a:t>
            </a:r>
          </a:p>
          <a:p>
            <a:pPr marL="0" indent="0" fontAlgn="base">
              <a:buClrTx/>
              <a:buSzTx/>
              <a:buFontTx/>
              <a:buNone/>
            </a:pPr>
            <a:r>
              <a:rPr lang="zh-CN" altLang="en-US" sz="2200" strike="noStrike" noProof="1">
                <a:latin typeface="黑体" panose="02010609060101010101" charset="-122"/>
                <a:ea typeface="黑体" panose="02010609060101010101" charset="-122"/>
              </a:rPr>
              <a:t>C．“泉水激石，泠泠作响；好鸟相鸣，嘤嘤成韵。”运用拟声叠词，构成一幅音韵和谐的画面。</a:t>
            </a:r>
          </a:p>
          <a:p>
            <a:pPr marL="0" indent="0" fontAlgn="base">
              <a:buClrTx/>
              <a:buSzTx/>
              <a:buFontTx/>
              <a:buNone/>
            </a:pPr>
            <a:r>
              <a:rPr lang="zh-CN" altLang="en-US" sz="2200" strike="noStrike" noProof="1">
                <a:latin typeface="黑体" panose="02010609060101010101" charset="-122"/>
                <a:ea typeface="黑体" panose="02010609060101010101" charset="-122"/>
              </a:rPr>
              <a:t>D．“重岩叠嶂，隐天蔽日。自非亭午夜分，不见曦月。”侧面烘托了山的高耸。</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2.甲乙两段都描写了奇山异水，但思想感情有差异，请结合原文的语句说说两文不同的思想感情。</a:t>
            </a:r>
            <a:r>
              <a:rPr lang="zh-CN" altLang="en-US" sz="2200" strike="noStrike" noProof="1">
                <a:latin typeface="黑体" panose="02010609060101010101" charset="-122"/>
                <a:ea typeface="黑体" panose="02010609060101010101" charset="-122"/>
              </a:rPr>
              <a:t>（4分）</a:t>
            </a:r>
          </a:p>
          <a:p>
            <a:pPr marL="0" indent="0" fontAlgn="base">
              <a:buClrTx/>
              <a:buSzTx/>
              <a:buFontTx/>
              <a:buNone/>
            </a:pPr>
            <a:r>
              <a:rPr lang="zh-CN" altLang="en-US" sz="2200" strike="noStrike" noProof="1">
                <a:latin typeface="黑体" panose="02010609060101010101" charset="-122"/>
                <a:ea typeface="黑体" panose="02010609060101010101" charset="-122"/>
              </a:rPr>
              <a:t>   甲文“常有高猿长啸，属引凄异，空谷传响，哀转久绝。”一句通过</a:t>
            </a:r>
            <a:r>
              <a:rPr lang="zh-CN" altLang="en-US" sz="2200" strike="noStrike" noProof="1">
                <a:solidFill>
                  <a:srgbClr val="FF0000"/>
                </a:solidFill>
                <a:latin typeface="黑体" panose="02010609060101010101" charset="-122"/>
                <a:ea typeface="黑体" panose="02010609060101010101" charset="-122"/>
              </a:rPr>
              <a:t>渲染了悲凉的气氛，流露出作者内心的忧伤</a:t>
            </a:r>
            <a:r>
              <a:rPr lang="zh-CN" altLang="en-US" sz="2200" strike="noStrike" noProof="1">
                <a:latin typeface="黑体" panose="02010609060101010101" charset="-122"/>
                <a:ea typeface="黑体" panose="02010609060101010101" charset="-122"/>
              </a:rPr>
              <a:t>。</a:t>
            </a:r>
          </a:p>
          <a:p>
            <a:pPr marL="0" indent="0" fontAlgn="base">
              <a:buClrTx/>
              <a:buSzTx/>
              <a:buFontTx/>
              <a:buNone/>
            </a:pPr>
            <a:r>
              <a:rPr lang="zh-CN" altLang="en-US" sz="2200" strike="noStrike" noProof="1">
                <a:latin typeface="黑体" panose="02010609060101010101" charset="-122"/>
                <a:ea typeface="黑体" panose="02010609060101010101" charset="-122"/>
              </a:rPr>
              <a:t>    乙文从“鸢飞戾天者，望峰息心；经纶世务者，窥欲忘反。”一句可以看出</a:t>
            </a:r>
            <a:r>
              <a:rPr lang="zh-CN" altLang="en-US" sz="2200" strike="noStrike" noProof="1">
                <a:solidFill>
                  <a:srgbClr val="FF0000"/>
                </a:solidFill>
                <a:latin typeface="黑体" panose="02010609060101010101" charset="-122"/>
                <a:ea typeface="黑体" panose="02010609060101010101" charset="-122"/>
              </a:rPr>
              <a:t>作者对追求功名利禄的否定，同时也反映了作者对大自然的留恋和向往之情</a:t>
            </a:r>
            <a:r>
              <a:rPr lang="zh-CN" altLang="en-US" sz="2200" strike="noStrike" noProof="1">
                <a:latin typeface="黑体" panose="02010609060101010101" charset="-122"/>
                <a:ea typeface="黑体" panose="02010609060101010101" charset="-122"/>
              </a:rPr>
              <a:t>。</a:t>
            </a:r>
          </a:p>
        </p:txBody>
      </p:sp>
      <p:sp>
        <p:nvSpPr>
          <p:cNvPr id="13824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824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3824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38246" name="组合 3"/>
          <p:cNvGrpSpPr/>
          <p:nvPr/>
        </p:nvGrpSpPr>
        <p:grpSpPr>
          <a:xfrm>
            <a:off x="-9525" y="46038"/>
            <a:ext cx="12212638" cy="6765925"/>
            <a:chOff x="-16" y="73"/>
            <a:chExt cx="19234" cy="10654"/>
          </a:xfrm>
        </p:grpSpPr>
        <p:grpSp>
          <p:nvGrpSpPr>
            <p:cNvPr id="138247" name="组合 1"/>
            <p:cNvGrpSpPr/>
            <p:nvPr/>
          </p:nvGrpSpPr>
          <p:grpSpPr>
            <a:xfrm>
              <a:off x="-16" y="73"/>
              <a:ext cx="19234" cy="735"/>
              <a:chOff x="245" y="1455"/>
              <a:chExt cx="14464" cy="735"/>
            </a:xfrm>
          </p:grpSpPr>
          <p:pic>
            <p:nvPicPr>
              <p:cNvPr id="13824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824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38250" name="组合 7"/>
            <p:cNvGrpSpPr/>
            <p:nvPr/>
          </p:nvGrpSpPr>
          <p:grpSpPr>
            <a:xfrm>
              <a:off x="-16" y="9993"/>
              <a:ext cx="19233" cy="735"/>
              <a:chOff x="245" y="1455"/>
              <a:chExt cx="14464" cy="735"/>
            </a:xfrm>
          </p:grpSpPr>
          <p:pic>
            <p:nvPicPr>
              <p:cNvPr id="13825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3825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
        <p:nvSpPr>
          <p:cNvPr id="2" name="文本框 1"/>
          <p:cNvSpPr txBox="1"/>
          <p:nvPr/>
        </p:nvSpPr>
        <p:spPr>
          <a:xfrm>
            <a:off x="6434138" y="963613"/>
            <a:ext cx="466725" cy="522287"/>
          </a:xfrm>
          <a:prstGeom prst="rect">
            <a:avLst/>
          </a:prstGeom>
          <a:noFill/>
          <a:ln w="9525">
            <a:noFill/>
          </a:ln>
        </p:spPr>
        <p:txBody>
          <a:bodyPr wrap="square" anchor="t">
            <a:spAutoFit/>
          </a:bodyPr>
          <a:lstStyle/>
          <a:p>
            <a:r>
              <a:rPr lang="zh-CN" altLang="en-US" sz="2800">
                <a:solidFill>
                  <a:srgbClr val="FF0000"/>
                </a:solidFill>
                <a:latin typeface="黑体" panose="02010609060101010101" charset="-122"/>
                <a:ea typeface="黑体" panose="02010609060101010101" charset="-122"/>
                <a:sym typeface="黑体" panose="02010609060101010101" charset="-122"/>
              </a:rPr>
              <a:t>B</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6979">
                                            <p:txEl>
                                              <p:pRg st="6" end="6"/>
                                            </p:txEl>
                                          </p:spTgt>
                                        </p:tgtEl>
                                        <p:attrNameLst>
                                          <p:attrName>style.visibility</p:attrName>
                                        </p:attrNameLst>
                                      </p:cBhvr>
                                      <p:to>
                                        <p:strVal val="visible"/>
                                      </p:to>
                                    </p:set>
                                    <p:animEffect transition="in" filter="blinds(horizontal)">
                                      <p:cBhvr>
                                        <p:cTn id="12" dur="500"/>
                                        <p:tgtEl>
                                          <p:spTgt spid="126979">
                                            <p:txEl>
                                              <p:pRg st="6" end="6"/>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26979">
                                            <p:txEl>
                                              <p:pRg st="7" end="7"/>
                                            </p:txEl>
                                          </p:spTgt>
                                        </p:tgtEl>
                                        <p:attrNameLst>
                                          <p:attrName>style.visibility</p:attrName>
                                        </p:attrNameLst>
                                      </p:cBhvr>
                                      <p:to>
                                        <p:strVal val="visible"/>
                                      </p:to>
                                    </p:set>
                                    <p:animEffect transition="in" filter="blinds(horizontal)">
                                      <p:cBhvr>
                                        <p:cTn id="15" dur="500"/>
                                        <p:tgtEl>
                                          <p:spTgt spid="1269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34340" y="963930"/>
            <a:ext cx="11398250" cy="51288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（二）阅读下面[甲]、[乙]]两个文言选段，作题</a:t>
            </a:r>
          </a:p>
          <a:p>
            <a:pPr marL="0" indent="0" fontAlgn="base">
              <a:buClrTx/>
              <a:buSzTx/>
              <a:buFontTx/>
              <a:buNone/>
            </a:pPr>
            <a:r>
              <a:rPr lang="zh-CN" altLang="en-US" sz="2200" strike="noStrike" noProof="1">
                <a:latin typeface="黑体" panose="02010609060101010101" charset="-122"/>
                <a:ea typeface="黑体" panose="02010609060101010101" charset="-122"/>
              </a:rPr>
              <a:t>[甲]自三峡七百里中，两岸连山，略无阙处；重岩叠嶂，隐天蔽日，自非亭午夜不见曦月。</a:t>
            </a:r>
          </a:p>
          <a:p>
            <a:pPr marL="0" indent="0" fontAlgn="base">
              <a:buClrTx/>
              <a:buSzTx/>
              <a:buFontTx/>
              <a:buNone/>
            </a:pPr>
            <a:r>
              <a:rPr lang="zh-CN" altLang="en-US" sz="2200" strike="noStrike" noProof="1">
                <a:latin typeface="黑体" panose="02010609060101010101" charset="-122"/>
                <a:ea typeface="黑体" panose="02010609060101010101" charset="-122"/>
              </a:rPr>
              <a:t>至于夏水襄陵，沿溯阻绝。或王命急宣，有时朝发白帝，暮到江陵，其间千二百里，虽乘奔御风不以疾也。春冬之时，则素湍绿潭，回清倒影。绝巘多生怪柏，悬泉瀑布，飞漱其间。清荣峻茂，良多趣味。（节选自郦道元《三峡》）</a:t>
            </a:r>
          </a:p>
          <a:p>
            <a:pPr marL="0" indent="0" fontAlgn="base">
              <a:buClrTx/>
              <a:buSzTx/>
              <a:buFontTx/>
              <a:buNone/>
            </a:pPr>
            <a:r>
              <a:rPr lang="zh-CN" altLang="en-US" sz="2200" strike="noStrike" noProof="1">
                <a:latin typeface="黑体" panose="02010609060101010101" charset="-122"/>
                <a:ea typeface="黑体" panose="02010609060101010101" charset="-122"/>
              </a:rPr>
              <a:t>[乙]</a:t>
            </a:r>
          </a:p>
          <a:p>
            <a:pPr marL="0" indent="0" fontAlgn="base">
              <a:buClrTx/>
              <a:buSzTx/>
              <a:buFontTx/>
              <a:buNone/>
            </a:pPr>
            <a:r>
              <a:rPr lang="zh-CN" altLang="en-US" sz="2200" strike="noStrike" noProof="1">
                <a:latin typeface="黑体" panose="02010609060101010101" charset="-122"/>
                <a:ea typeface="黑体" panose="02010609060101010101" charset="-122"/>
              </a:rPr>
              <a:t>   二十三日，过巫山凝真观，谒妙用真人祠①。真人即世所谓巫山神女也。祠正对巫山，峰峦上入霄汉，山脚直插江中。议者谓太、华、衡、庐②皆无此奇。然十二峰者不可悉见。  </a:t>
            </a:r>
          </a:p>
          <a:p>
            <a:pPr marL="0" indent="0" fontAlgn="base">
              <a:buClrTx/>
              <a:buSzTx/>
              <a:buFontTx/>
              <a:buNone/>
            </a:pPr>
            <a:r>
              <a:rPr lang="zh-CN" altLang="en-US" sz="2200" strike="noStrike" noProof="1">
                <a:latin typeface="黑体" panose="02010609060101010101" charset="-122"/>
                <a:ea typeface="黑体" panose="02010609060101010101" charset="-122"/>
              </a:rPr>
              <a:t>所见八九峰，惟神女峰最为纤丽奇峭。……是日，天宇晴霁，四顾无纤翳③，惟神女峰上有白云数片，如鸾鹤翔舞徘徊，久之不散，亦可异也。</a:t>
            </a:r>
          </a:p>
          <a:p>
            <a:pPr marL="0" indent="0" fontAlgn="base">
              <a:buClrTx/>
              <a:buSzTx/>
              <a:buFontTx/>
              <a:buNone/>
            </a:pPr>
            <a:r>
              <a:rPr lang="zh-CN" altLang="en-US" sz="2200" strike="noStrike" noProof="1">
                <a:latin typeface="黑体" panose="02010609060101010101" charset="-122"/>
                <a:ea typeface="黑体" panose="02010609060101010101" charset="-122"/>
              </a:rPr>
              <a:t>（节选自陆游《入蜀记》）</a:t>
            </a:r>
          </a:p>
          <a:p>
            <a:pPr marL="0" indent="0" fontAlgn="base">
              <a:buClrTx/>
              <a:buSzTx/>
              <a:buFontTx/>
              <a:buNone/>
            </a:pPr>
            <a:r>
              <a:rPr lang="zh-CN" altLang="en-US" sz="2200" strike="noStrike" noProof="1">
                <a:latin typeface="黑体" panose="02010609060101010101" charset="-122"/>
                <a:ea typeface="黑体" panose="02010609060101010101" charset="-122"/>
              </a:rPr>
              <a:t>   [注释] ①祠；供奉祖宗、鬼神或先贤的处所。②太、华、衡、庐：泰山、华山、衡山、庐山。③翳：遮盖，这里指云。</a:t>
            </a:r>
          </a:p>
        </p:txBody>
      </p:sp>
      <p:sp>
        <p:nvSpPr>
          <p:cNvPr id="140291"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0292"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0293"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40294" name="组合 3"/>
          <p:cNvGrpSpPr/>
          <p:nvPr/>
        </p:nvGrpSpPr>
        <p:grpSpPr>
          <a:xfrm>
            <a:off x="-9525" y="46038"/>
            <a:ext cx="12212638" cy="6765925"/>
            <a:chOff x="-16" y="73"/>
            <a:chExt cx="19234" cy="10654"/>
          </a:xfrm>
        </p:grpSpPr>
        <p:grpSp>
          <p:nvGrpSpPr>
            <p:cNvPr id="140295" name="组合 1"/>
            <p:cNvGrpSpPr/>
            <p:nvPr/>
          </p:nvGrpSpPr>
          <p:grpSpPr>
            <a:xfrm>
              <a:off x="-16" y="73"/>
              <a:ext cx="19234" cy="735"/>
              <a:chOff x="245" y="1455"/>
              <a:chExt cx="14464" cy="735"/>
            </a:xfrm>
          </p:grpSpPr>
          <p:pic>
            <p:nvPicPr>
              <p:cNvPr id="140296"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0297"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40298" name="组合 7"/>
            <p:cNvGrpSpPr/>
            <p:nvPr/>
          </p:nvGrpSpPr>
          <p:grpSpPr>
            <a:xfrm>
              <a:off x="-16" y="9993"/>
              <a:ext cx="19233" cy="735"/>
              <a:chOff x="245" y="1455"/>
              <a:chExt cx="14464" cy="735"/>
            </a:xfrm>
          </p:grpSpPr>
          <p:pic>
            <p:nvPicPr>
              <p:cNvPr id="140299"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0300"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34340" y="963930"/>
            <a:ext cx="11398250" cy="51288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1.[甲] [乙]两文都写到“山”，两文段所写的“山”各有着怎样的特点？（4分）</a:t>
            </a:r>
          </a:p>
          <a:p>
            <a:pPr marL="0" indent="0" fontAlgn="base">
              <a:buClrTx/>
              <a:buSzTx/>
              <a:buFontTx/>
              <a:buNone/>
            </a:pPr>
            <a:r>
              <a:rPr lang="zh-CN" altLang="en-US" sz="2200" strike="noStrike" noProof="1">
                <a:latin typeface="黑体" panose="02010609060101010101" charset="-122"/>
                <a:ea typeface="黑体" panose="02010609060101010101" charset="-122"/>
              </a:rPr>
              <a:t>   ［甲］文段写群山具有</a:t>
            </a:r>
            <a:r>
              <a:rPr lang="zh-CN" altLang="en-US" sz="2200" strike="noStrike" noProof="1">
                <a:solidFill>
                  <a:srgbClr val="FF0000"/>
                </a:solidFill>
                <a:latin typeface="黑体" panose="02010609060101010101" charset="-122"/>
                <a:ea typeface="黑体" panose="02010609060101010101" charset="-122"/>
              </a:rPr>
              <a:t>连绵不断、雄奇险拔、遮天蔽日</a:t>
            </a:r>
            <a:r>
              <a:rPr lang="zh-CN" altLang="en-US" sz="2200" strike="noStrike" noProof="1">
                <a:latin typeface="黑体" panose="02010609060101010101" charset="-122"/>
                <a:ea typeface="黑体" panose="02010609060101010101" charset="-122"/>
              </a:rPr>
              <a:t>的特点。</a:t>
            </a:r>
          </a:p>
          <a:p>
            <a:pPr marL="0" indent="0" fontAlgn="base">
              <a:buClrTx/>
              <a:buSzTx/>
              <a:buFontTx/>
              <a:buNone/>
            </a:pPr>
            <a:r>
              <a:rPr lang="zh-CN" altLang="en-US" sz="2200" strike="noStrike" noProof="1">
                <a:latin typeface="黑体" panose="02010609060101010101" charset="-122"/>
                <a:ea typeface="黑体" panose="02010609060101010101" charset="-122"/>
              </a:rPr>
              <a:t>   ［乙］文段描绘的巫山及其神女峰具有</a:t>
            </a:r>
            <a:r>
              <a:rPr lang="zh-CN" altLang="en-US" sz="2200" strike="noStrike" noProof="1">
                <a:solidFill>
                  <a:srgbClr val="FF0000"/>
                </a:solidFill>
                <a:latin typeface="黑体" panose="02010609060101010101" charset="-122"/>
                <a:ea typeface="黑体" panose="02010609060101010101" charset="-122"/>
              </a:rPr>
              <a:t>高、奇、秀</a:t>
            </a:r>
            <a:r>
              <a:rPr lang="zh-CN" altLang="en-US" sz="2200" strike="noStrike" noProof="1">
                <a:latin typeface="黑体" panose="02010609060101010101" charset="-122"/>
                <a:ea typeface="黑体" panose="02010609060101010101" charset="-122"/>
              </a:rPr>
              <a:t>等特点。（4分，各2分）  </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2.[甲] [乙]两文段所抒发的思想感情基本相同，这是一种怎样的思想感情？（3分）</a:t>
            </a:r>
          </a:p>
          <a:p>
            <a:pPr marL="0" indent="0" fontAlgn="base">
              <a:buClrTx/>
              <a:buSzTx/>
              <a:buFontTx/>
              <a:buNone/>
            </a:pPr>
            <a:r>
              <a:rPr lang="zh-CN" altLang="en-US" sz="2200" strike="noStrike" noProof="1">
                <a:latin typeface="黑体" panose="02010609060101010101" charset="-122"/>
                <a:ea typeface="黑体" panose="02010609060101010101" charset="-122"/>
              </a:rPr>
              <a:t>   答：对祖国壮丽山川的</a:t>
            </a:r>
            <a:r>
              <a:rPr lang="zh-CN" altLang="en-US" sz="2200" strike="noStrike" noProof="1">
                <a:solidFill>
                  <a:srgbClr val="FF0000"/>
                </a:solidFill>
                <a:latin typeface="黑体" panose="02010609060101010101" charset="-122"/>
                <a:ea typeface="黑体" panose="02010609060101010101" charset="-122"/>
              </a:rPr>
              <a:t>热爱与赞美</a:t>
            </a:r>
            <a:r>
              <a:rPr lang="zh-CN" altLang="en-US" sz="2200" strike="noStrike" noProof="1">
                <a:latin typeface="黑体" panose="02010609060101010101" charset="-122"/>
                <a:ea typeface="黑体" panose="02010609060101010101" charset="-122"/>
              </a:rPr>
              <a:t>之情。</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（三）阅读下面文言文，完成习题</a:t>
            </a:r>
          </a:p>
          <a:p>
            <a:pPr marL="0" indent="0" fontAlgn="base">
              <a:buClrTx/>
              <a:buSzTx/>
              <a:buFontTx/>
              <a:buNone/>
            </a:pPr>
            <a:r>
              <a:rPr lang="zh-CN" altLang="en-US" sz="2200" strike="noStrike" noProof="1">
                <a:latin typeface="黑体" panose="02010609060101010101" charset="-122"/>
                <a:ea typeface="黑体" panose="02010609060101010101" charset="-122"/>
              </a:rPr>
              <a:t> [甲]至于夏水襄陵，沿溯阻绝。或王命急宣，有时朝发白帝，暮到江陵，其间千二百里，虽乘奔御风不以疾也。春冬之时，则素湍绿潭，回清倒影，绝巘多生怪柏，悬泉瀑布，飞漱其间。清荣峻茂，良多趣味。</a:t>
            </a:r>
          </a:p>
          <a:p>
            <a:pPr marL="0" indent="0" fontAlgn="base">
              <a:buClrTx/>
              <a:buSzTx/>
              <a:buFontTx/>
              <a:buNone/>
            </a:pPr>
            <a:r>
              <a:rPr lang="zh-CN" altLang="en-US" sz="2200" strike="noStrike" noProof="1">
                <a:latin typeface="黑体" panose="02010609060101010101" charset="-122"/>
                <a:ea typeface="黑体" panose="02010609060101010101" charset="-122"/>
              </a:rPr>
              <a:t>《三峡》节选</a:t>
            </a:r>
          </a:p>
          <a:p>
            <a:pPr marL="0" indent="0" fontAlgn="base">
              <a:buClrTx/>
              <a:buSzTx/>
              <a:buFontTx/>
              <a:buNone/>
            </a:pPr>
            <a:r>
              <a:rPr lang="zh-CN" altLang="en-US" sz="2200" strike="noStrike" noProof="1">
                <a:latin typeface="黑体" panose="02010609060101010101" charset="-122"/>
                <a:ea typeface="黑体" panose="02010609060101010101" charset="-122"/>
              </a:rPr>
              <a:t>[乙]江水又东径狼尾滩而历人滩。袁山松曰：“二滩相去二里，人滩水至峻峭。南岸有青石，夏没冬出，其石嶔崯，数十步中悉作人面形，或大或小，其分明者须发皆具，因名曰人滩也。”（选自郦道元的《水经注·江水》）</a:t>
            </a:r>
          </a:p>
        </p:txBody>
      </p:sp>
      <p:sp>
        <p:nvSpPr>
          <p:cNvPr id="142339"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2340"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2341"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42342" name="组合 3"/>
          <p:cNvGrpSpPr/>
          <p:nvPr/>
        </p:nvGrpSpPr>
        <p:grpSpPr>
          <a:xfrm>
            <a:off x="-9525" y="46038"/>
            <a:ext cx="12212638" cy="6765925"/>
            <a:chOff x="-16" y="73"/>
            <a:chExt cx="19234" cy="10654"/>
          </a:xfrm>
        </p:grpSpPr>
        <p:grpSp>
          <p:nvGrpSpPr>
            <p:cNvPr id="142343" name="组合 1"/>
            <p:cNvGrpSpPr/>
            <p:nvPr/>
          </p:nvGrpSpPr>
          <p:grpSpPr>
            <a:xfrm>
              <a:off x="-16" y="73"/>
              <a:ext cx="19234" cy="735"/>
              <a:chOff x="245" y="1455"/>
              <a:chExt cx="14464" cy="735"/>
            </a:xfrm>
          </p:grpSpPr>
          <p:pic>
            <p:nvPicPr>
              <p:cNvPr id="142344"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2345"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42346" name="组合 7"/>
            <p:cNvGrpSpPr/>
            <p:nvPr/>
          </p:nvGrpSpPr>
          <p:grpSpPr>
            <a:xfrm>
              <a:off x="-16" y="9993"/>
              <a:ext cx="19233" cy="735"/>
              <a:chOff x="245" y="1455"/>
              <a:chExt cx="14464" cy="735"/>
            </a:xfrm>
          </p:grpSpPr>
          <p:pic>
            <p:nvPicPr>
              <p:cNvPr id="142347"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2348"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9">
                                            <p:txEl>
                                              <p:pRg st="1" end="1"/>
                                            </p:txEl>
                                          </p:spTgt>
                                        </p:tgtEl>
                                        <p:attrNameLst>
                                          <p:attrName>style.visibility</p:attrName>
                                        </p:attrNameLst>
                                      </p:cBhvr>
                                      <p:to>
                                        <p:strVal val="visible"/>
                                      </p:to>
                                    </p:set>
                                    <p:animEffect transition="in" filter="blinds(horizontal)">
                                      <p:cBhvr>
                                        <p:cTn id="7" dur="500"/>
                                        <p:tgtEl>
                                          <p:spTgt spid="126979">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6979">
                                            <p:txEl>
                                              <p:pRg st="2" end="2"/>
                                            </p:txEl>
                                          </p:spTgt>
                                        </p:tgtEl>
                                        <p:attrNameLst>
                                          <p:attrName>style.visibility</p:attrName>
                                        </p:attrNameLst>
                                      </p:cBhvr>
                                      <p:to>
                                        <p:strVal val="visible"/>
                                      </p:to>
                                    </p:set>
                                    <p:animEffect transition="in" filter="blinds(horizontal)">
                                      <p:cBhvr>
                                        <p:cTn id="10" dur="500"/>
                                        <p:tgtEl>
                                          <p:spTgt spid="12697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6979">
                                            <p:txEl>
                                              <p:pRg st="4" end="4"/>
                                            </p:txEl>
                                          </p:spTgt>
                                        </p:tgtEl>
                                        <p:attrNameLst>
                                          <p:attrName>style.visibility</p:attrName>
                                        </p:attrNameLst>
                                      </p:cBhvr>
                                      <p:to>
                                        <p:strVal val="visible"/>
                                      </p:to>
                                    </p:set>
                                    <p:animEffect transition="in" filter="blinds(horizontal)">
                                      <p:cBhvr>
                                        <p:cTn id="15" dur="500"/>
                                        <p:tgtEl>
                                          <p:spTgt spid="1269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34340" y="963930"/>
            <a:ext cx="11398250" cy="51288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mn-ea"/>
              </a:rPr>
              <a:t>1.用原文句子填空。(4分)</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sym typeface="+mn-ea"/>
              </a:rPr>
              <a:t>    甲文中第一段描写三峡</a:t>
            </a:r>
            <a:r>
              <a:rPr lang="zh-CN" altLang="en-US" sz="2200" u="sng" strike="noStrike" noProof="1">
                <a:solidFill>
                  <a:srgbClr val="FF0000"/>
                </a:solidFill>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季的景色，</a:t>
            </a:r>
            <a:r>
              <a:rPr lang="zh-CN" altLang="en-US" sz="2200" u="sng" strike="noStrike" noProof="1">
                <a:solidFill>
                  <a:srgbClr val="FF0000"/>
                </a:solidFill>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面描写水流</a:t>
            </a:r>
            <a:r>
              <a:rPr lang="zh-CN" altLang="en-US" sz="2200" u="sng" strike="noStrike" noProof="1">
                <a:solidFill>
                  <a:srgbClr val="FF0000"/>
                </a:solidFill>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的句子是“或王命急宣，有时朝发白帝，暮到江陵，其间千二百里，虽乘奔御风不以疾也。”以船行之</a:t>
            </a:r>
            <a:r>
              <a:rPr lang="zh-CN" altLang="en-US" sz="2200" u="sng" strike="noStrike" noProof="1">
                <a:solidFill>
                  <a:srgbClr val="FF0000"/>
                </a:solidFill>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烘托水流之急。</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sym typeface="+mn-ea"/>
              </a:rPr>
              <a:t>    乙文选段说明的对象是</a:t>
            </a:r>
            <a:r>
              <a:rPr lang="zh-CN" altLang="en-US" sz="2200" u="sng" strike="noStrike" noProof="1">
                <a:solidFill>
                  <a:srgbClr val="FF0000"/>
                </a:solidFill>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，说明人滩得名原因的句子是“</a:t>
            </a:r>
            <a:r>
              <a:rPr lang="zh-CN" altLang="en-US" sz="2200" u="sng" strike="noStrike" noProof="1">
                <a:solidFill>
                  <a:srgbClr val="FF0000"/>
                </a:solidFill>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sym typeface="+mn-ea"/>
              </a:rPr>
              <a:t>    答：甲文中第一段描写三峡</a:t>
            </a:r>
            <a:r>
              <a:rPr lang="zh-CN" altLang="en-US" sz="2200" strike="noStrike" noProof="1">
                <a:solidFill>
                  <a:srgbClr val="FF0000"/>
                </a:solidFill>
                <a:latin typeface="黑体" panose="02010609060101010101" charset="-122"/>
                <a:ea typeface="黑体" panose="02010609060101010101" charset="-122"/>
                <a:sym typeface="+mn-ea"/>
              </a:rPr>
              <a:t>夏</a:t>
            </a:r>
            <a:r>
              <a:rPr lang="zh-CN" altLang="en-US" sz="2200" strike="noStrike" noProof="1">
                <a:latin typeface="黑体" panose="02010609060101010101" charset="-122"/>
                <a:ea typeface="黑体" panose="02010609060101010101" charset="-122"/>
                <a:sym typeface="+mn-ea"/>
              </a:rPr>
              <a:t>季的景色，</a:t>
            </a:r>
            <a:r>
              <a:rPr lang="zh-CN" altLang="en-US" sz="2200" strike="noStrike" noProof="1">
                <a:solidFill>
                  <a:srgbClr val="FF0000"/>
                </a:solidFill>
                <a:latin typeface="黑体" panose="02010609060101010101" charset="-122"/>
                <a:ea typeface="黑体" panose="02010609060101010101" charset="-122"/>
                <a:sym typeface="+mn-ea"/>
              </a:rPr>
              <a:t>侧</a:t>
            </a:r>
            <a:r>
              <a:rPr lang="zh-CN" altLang="en-US" sz="2200" strike="noStrike" noProof="1">
                <a:latin typeface="黑体" panose="02010609060101010101" charset="-122"/>
                <a:ea typeface="黑体" panose="02010609060101010101" charset="-122"/>
                <a:sym typeface="+mn-ea"/>
              </a:rPr>
              <a:t>面描写水流</a:t>
            </a:r>
            <a:r>
              <a:rPr lang="zh-CN" altLang="en-US" sz="2200" strike="noStrike" noProof="1">
                <a:solidFill>
                  <a:srgbClr val="FF0000"/>
                </a:solidFill>
                <a:latin typeface="黑体" panose="02010609060101010101" charset="-122"/>
                <a:ea typeface="黑体" panose="02010609060101010101" charset="-122"/>
                <a:sym typeface="+mn-ea"/>
              </a:rPr>
              <a:t>湍急</a:t>
            </a:r>
            <a:r>
              <a:rPr lang="zh-CN" altLang="en-US" sz="2200" strike="noStrike" noProof="1">
                <a:latin typeface="黑体" panose="02010609060101010101" charset="-122"/>
                <a:ea typeface="黑体" panose="02010609060101010101" charset="-122"/>
                <a:sym typeface="+mn-ea"/>
              </a:rPr>
              <a:t>的句子是“或王命急宣，有时朝发白帝，暮到江陵，其间千二百里，虽乘奔御风不以疾也。”以船行之</a:t>
            </a:r>
            <a:r>
              <a:rPr lang="zh-CN" altLang="en-US" sz="2200" strike="noStrike" noProof="1">
                <a:solidFill>
                  <a:srgbClr val="FF0000"/>
                </a:solidFill>
                <a:latin typeface="黑体" panose="02010609060101010101" charset="-122"/>
                <a:ea typeface="黑体" panose="02010609060101010101" charset="-122"/>
                <a:sym typeface="+mn-ea"/>
              </a:rPr>
              <a:t>快</a:t>
            </a:r>
            <a:r>
              <a:rPr lang="zh-CN" altLang="en-US" sz="2200" strike="noStrike" noProof="1">
                <a:latin typeface="黑体" panose="02010609060101010101" charset="-122"/>
                <a:ea typeface="黑体" panose="02010609060101010101" charset="-122"/>
                <a:sym typeface="+mn-ea"/>
              </a:rPr>
              <a:t>烘托水流之急。</a:t>
            </a:r>
            <a:endParaRPr lang="zh-CN" altLang="en-US" sz="2200" strike="noStrike" noProof="1">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sym typeface="+mn-ea"/>
              </a:rPr>
              <a:t>    乙文选段说明的对象是</a:t>
            </a:r>
            <a:r>
              <a:rPr lang="zh-CN" altLang="en-US" sz="2200" strike="noStrike" noProof="1">
                <a:solidFill>
                  <a:srgbClr val="FF0000"/>
                </a:solidFill>
                <a:latin typeface="黑体" panose="02010609060101010101" charset="-122"/>
                <a:ea typeface="黑体" panose="02010609060101010101" charset="-122"/>
                <a:sym typeface="+mn-ea"/>
              </a:rPr>
              <a:t>人滩</a:t>
            </a:r>
            <a:r>
              <a:rPr lang="zh-CN" altLang="en-US" sz="2200" strike="noStrike" noProof="1">
                <a:latin typeface="黑体" panose="02010609060101010101" charset="-122"/>
                <a:ea typeface="黑体" panose="02010609060101010101" charset="-122"/>
                <a:sym typeface="+mn-ea"/>
              </a:rPr>
              <a:t>，说明人滩得名原因的句子是“</a:t>
            </a:r>
            <a:r>
              <a:rPr lang="zh-CN" altLang="en-US" sz="2200" strike="noStrike" noProof="1">
                <a:solidFill>
                  <a:srgbClr val="FF0000"/>
                </a:solidFill>
                <a:latin typeface="黑体" panose="02010609060101010101" charset="-122"/>
                <a:ea typeface="黑体" panose="02010609060101010101" charset="-122"/>
                <a:sym typeface="+mn-ea"/>
              </a:rPr>
              <a:t>南岸有青石，夏没冬出，其石嶔崯，数十步中悉作人面形，或大或小，其分明者须发皆具</a:t>
            </a:r>
            <a:r>
              <a:rPr lang="zh-CN" altLang="en-US" sz="2200" strike="noStrike" noProof="1">
                <a:latin typeface="黑体" panose="02010609060101010101" charset="-122"/>
                <a:ea typeface="黑体" panose="02010609060101010101" charset="-122"/>
                <a:sym typeface="+mn-ea"/>
              </a:rPr>
              <a:t>”。</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sym typeface="+mn-ea"/>
              </a:rPr>
              <a:t>2.总结三峡的景物特点，给下面的对联补出下联。（2分）</a:t>
            </a:r>
            <a:endPar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endParaRPr>
          </a:p>
          <a:p>
            <a:pPr marL="0" indent="0" fontAlgn="base">
              <a:buClrTx/>
              <a:buSzTx/>
              <a:buFontTx/>
              <a:buNone/>
            </a:pPr>
            <a:r>
              <a:rPr lang="zh-CN" altLang="en-US" sz="2200" strike="noStrike" noProof="1">
                <a:latin typeface="黑体" panose="02010609060101010101" charset="-122"/>
                <a:ea typeface="黑体" panose="02010609060101010101" charset="-122"/>
                <a:sym typeface="+mn-ea"/>
              </a:rPr>
              <a:t>     山险水急三峡景，</a:t>
            </a:r>
            <a:r>
              <a:rPr lang="zh-CN" altLang="en-US" sz="2200" u="sng" strike="noStrike" noProof="1">
                <a:latin typeface="黑体" panose="02010609060101010101" charset="-122"/>
                <a:ea typeface="黑体" panose="02010609060101010101" charset="-122"/>
                <a:sym typeface="+mn-ea"/>
              </a:rPr>
              <a:t>                 </a:t>
            </a:r>
            <a:r>
              <a:rPr lang="zh-CN" altLang="en-US" sz="2200" strike="noStrike" noProof="1">
                <a:latin typeface="黑体" panose="02010609060101010101" charset="-122"/>
                <a:ea typeface="黑体" panose="02010609060101010101" charset="-122"/>
                <a:sym typeface="+mn-ea"/>
              </a:rPr>
              <a:t>；   </a:t>
            </a:r>
          </a:p>
          <a:p>
            <a:pPr marL="0" indent="0" fontAlgn="base">
              <a:buClrTx/>
              <a:buSzTx/>
              <a:buFontTx/>
              <a:buNone/>
            </a:pPr>
            <a:r>
              <a:rPr lang="zh-CN" altLang="en-US" sz="2200" strike="noStrike" noProof="1">
                <a:solidFill>
                  <a:srgbClr val="FF0000"/>
                </a:solidFill>
                <a:latin typeface="黑体" panose="02010609060101010101" charset="-122"/>
                <a:ea typeface="黑体" panose="02010609060101010101" charset="-122"/>
                <a:sym typeface="+mn-ea"/>
              </a:rPr>
              <a:t>天高地厚华夏情。</a:t>
            </a:r>
          </a:p>
        </p:txBody>
      </p:sp>
      <p:sp>
        <p:nvSpPr>
          <p:cNvPr id="14438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438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438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44390" name="组合 3"/>
          <p:cNvGrpSpPr/>
          <p:nvPr/>
        </p:nvGrpSpPr>
        <p:grpSpPr>
          <a:xfrm>
            <a:off x="-9525" y="46038"/>
            <a:ext cx="12212638" cy="6765925"/>
            <a:chOff x="-16" y="73"/>
            <a:chExt cx="19234" cy="10654"/>
          </a:xfrm>
        </p:grpSpPr>
        <p:grpSp>
          <p:nvGrpSpPr>
            <p:cNvPr id="144391" name="组合 1"/>
            <p:cNvGrpSpPr/>
            <p:nvPr/>
          </p:nvGrpSpPr>
          <p:grpSpPr>
            <a:xfrm>
              <a:off x="-16" y="73"/>
              <a:ext cx="19234" cy="735"/>
              <a:chOff x="245" y="1455"/>
              <a:chExt cx="14464" cy="735"/>
            </a:xfrm>
          </p:grpSpPr>
          <p:pic>
            <p:nvPicPr>
              <p:cNvPr id="14439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439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44394" name="组合 7"/>
            <p:cNvGrpSpPr/>
            <p:nvPr/>
          </p:nvGrpSpPr>
          <p:grpSpPr>
            <a:xfrm>
              <a:off x="-16" y="9993"/>
              <a:ext cx="19233" cy="735"/>
              <a:chOff x="245" y="1455"/>
              <a:chExt cx="14464" cy="735"/>
            </a:xfrm>
          </p:grpSpPr>
          <p:pic>
            <p:nvPicPr>
              <p:cNvPr id="14439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439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9">
                                            <p:txEl>
                                              <p:pRg st="3" end="3"/>
                                            </p:txEl>
                                          </p:spTgt>
                                        </p:tgtEl>
                                        <p:attrNameLst>
                                          <p:attrName>style.visibility</p:attrName>
                                        </p:attrNameLst>
                                      </p:cBhvr>
                                      <p:to>
                                        <p:strVal val="visible"/>
                                      </p:to>
                                    </p:set>
                                    <p:animEffect transition="in" filter="blinds(horizontal)">
                                      <p:cBhvr>
                                        <p:cTn id="7" dur="500"/>
                                        <p:tgtEl>
                                          <p:spTgt spid="126979">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6979">
                                            <p:txEl>
                                              <p:pRg st="4" end="4"/>
                                            </p:txEl>
                                          </p:spTgt>
                                        </p:tgtEl>
                                        <p:attrNameLst>
                                          <p:attrName>style.visibility</p:attrName>
                                        </p:attrNameLst>
                                      </p:cBhvr>
                                      <p:to>
                                        <p:strVal val="visible"/>
                                      </p:to>
                                    </p:set>
                                    <p:animEffect transition="in" filter="blinds(horizontal)">
                                      <p:cBhvr>
                                        <p:cTn id="10" dur="500"/>
                                        <p:tgtEl>
                                          <p:spTgt spid="126979">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6979">
                                            <p:txEl>
                                              <p:pRg st="7" end="7"/>
                                            </p:txEl>
                                          </p:spTgt>
                                        </p:tgtEl>
                                        <p:attrNameLst>
                                          <p:attrName>style.visibility</p:attrName>
                                        </p:attrNameLst>
                                      </p:cBhvr>
                                      <p:to>
                                        <p:strVal val="visible"/>
                                      </p:to>
                                    </p:set>
                                    <p:animEffect transition="in" filter="blinds(horizontal)">
                                      <p:cBhvr>
                                        <p:cTn id="15" dur="500"/>
                                        <p:tgtEl>
                                          <p:spTgt spid="1269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34340" y="963930"/>
            <a:ext cx="11398250" cy="5128895"/>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3.下面是《小石潭记》选段，和本文第二自然段比较，在写水方面有什么异同？（3分）</a:t>
            </a:r>
          </a:p>
          <a:p>
            <a:pPr marL="0" indent="0" fontAlgn="base">
              <a:buClrTx/>
              <a:buSzTx/>
              <a:buFontTx/>
              <a:buNone/>
            </a:pPr>
            <a:r>
              <a:rPr lang="zh-CN" altLang="en-US" sz="2200" strike="noStrike" noProof="1">
                <a:latin typeface="黑体" panose="02010609060101010101" charset="-122"/>
                <a:ea typeface="黑体" panose="02010609060101010101" charset="-122"/>
              </a:rPr>
              <a:t>    潭中鱼可百许头，皆若空游无所依。日光下彻，影布石上，佁然不动；俶尔远逝，往来翕忽。似与游者相乐。 </a:t>
            </a:r>
          </a:p>
          <a:p>
            <a:pPr marL="0" indent="0" fontAlgn="base">
              <a:buClrTx/>
              <a:buSzTx/>
              <a:buFontTx/>
              <a:buNone/>
            </a:pPr>
            <a:r>
              <a:rPr lang="zh-CN" altLang="en-US" sz="2200" strike="noStrike" noProof="1">
                <a:latin typeface="黑体" panose="02010609060101010101" charset="-122"/>
                <a:ea typeface="黑体" panose="02010609060101010101" charset="-122"/>
              </a:rPr>
              <a:t>    相同点：都从</a:t>
            </a:r>
            <a:r>
              <a:rPr lang="zh-CN" altLang="en-US" sz="2200" strike="noStrike" noProof="1">
                <a:solidFill>
                  <a:srgbClr val="FF0000"/>
                </a:solidFill>
                <a:latin typeface="黑体" panose="02010609060101010101" charset="-122"/>
                <a:ea typeface="黑体" panose="02010609060101010101" charset="-122"/>
              </a:rPr>
              <a:t>侧面描写水</a:t>
            </a:r>
            <a:r>
              <a:rPr lang="zh-CN" altLang="en-US" sz="2200" strike="noStrike" noProof="1">
                <a:latin typeface="黑体" panose="02010609060101010101" charset="-122"/>
                <a:ea typeface="黑体" panose="02010609060101010101" charset="-122"/>
              </a:rPr>
              <a:t>。</a:t>
            </a:r>
          </a:p>
          <a:p>
            <a:pPr marL="0" indent="0" fontAlgn="base">
              <a:buClrTx/>
              <a:buSzTx/>
              <a:buFontTx/>
              <a:buNone/>
            </a:pPr>
            <a:r>
              <a:rPr lang="zh-CN" altLang="en-US" sz="2200" strike="noStrike" noProof="1">
                <a:latin typeface="黑体" panose="02010609060101010101" charset="-122"/>
                <a:ea typeface="黑体" panose="02010609060101010101" charset="-122"/>
              </a:rPr>
              <a:t>    不同点：《三峡》写出</a:t>
            </a:r>
            <a:r>
              <a:rPr lang="zh-CN" altLang="en-US" sz="2200" strike="noStrike" noProof="1">
                <a:solidFill>
                  <a:srgbClr val="FF0000"/>
                </a:solidFill>
                <a:latin typeface="黑体" panose="02010609060101010101" charset="-122"/>
                <a:ea typeface="黑体" panose="02010609060101010101" charset="-122"/>
              </a:rPr>
              <a:t>水势大，水流急</a:t>
            </a:r>
            <a:r>
              <a:rPr lang="zh-CN" altLang="en-US" sz="2200" strike="noStrike" noProof="1">
                <a:latin typeface="黑体" panose="02010609060101010101" charset="-122"/>
                <a:ea typeface="黑体" panose="02010609060101010101" charset="-122"/>
              </a:rPr>
              <a:t>的特点；《小石潭记》写出</a:t>
            </a:r>
            <a:r>
              <a:rPr lang="zh-CN" altLang="en-US" sz="2200" strike="noStrike" noProof="1">
                <a:solidFill>
                  <a:srgbClr val="FF0000"/>
                </a:solidFill>
                <a:latin typeface="黑体" panose="02010609060101010101" charset="-122"/>
                <a:ea typeface="黑体" panose="02010609060101010101" charset="-122"/>
              </a:rPr>
              <a:t>水清澈透明</a:t>
            </a:r>
            <a:r>
              <a:rPr lang="zh-CN" altLang="en-US" sz="2200" strike="noStrike" noProof="1">
                <a:latin typeface="黑体" panose="02010609060101010101" charset="-122"/>
                <a:ea typeface="黑体" panose="02010609060101010101" charset="-122"/>
              </a:rPr>
              <a:t>的特点。</a:t>
            </a:r>
          </a:p>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4.“朝辞白帝彩云间，千里江陵一日还。两岸猿声啼不住，轻舟己过万重山。”这是诗人李白在被流放途中遇赦写下的《朝发白帝城》。请说说其中后两句诗与文中“巴东三峡巫峡长，猿鸣三声泪沾裳”之间有什么相同与不同之处。（3分）</a:t>
            </a:r>
          </a:p>
          <a:p>
            <a:pPr marL="0" indent="0" fontAlgn="base">
              <a:buClrTx/>
              <a:buSzTx/>
              <a:buFontTx/>
              <a:buNone/>
            </a:pPr>
            <a:r>
              <a:rPr lang="zh-CN" altLang="en-US" sz="2200" strike="noStrike" noProof="1">
                <a:latin typeface="黑体" panose="02010609060101010101" charset="-122"/>
                <a:ea typeface="黑体" panose="02010609060101010101" charset="-122"/>
              </a:rPr>
              <a:t>（1）</a:t>
            </a:r>
            <a:r>
              <a:rPr lang="zh-CN" altLang="en-US" sz="2200" strike="noStrike" noProof="1">
                <a:solidFill>
                  <a:srgbClr val="FF0000"/>
                </a:solidFill>
                <a:latin typeface="黑体" panose="02010609060101010101" charset="-122"/>
                <a:ea typeface="黑体" panose="02010609060101010101" charset="-122"/>
              </a:rPr>
              <a:t>描写对象和写法相同</a:t>
            </a:r>
            <a:r>
              <a:rPr lang="zh-CN" altLang="en-US" sz="2200" strike="noStrike" noProof="1">
                <a:latin typeface="黑体" panose="02010609060101010101" charset="-122"/>
                <a:ea typeface="黑体" panose="02010609060101010101" charset="-122"/>
              </a:rPr>
              <a:t>：</a:t>
            </a:r>
            <a:r>
              <a:rPr lang="zh-CN" altLang="en-US" sz="2200" strike="noStrike" noProof="1">
                <a:solidFill>
                  <a:srgbClr val="FF0000"/>
                </a:solidFill>
                <a:latin typeface="黑体" panose="02010609060101010101" charset="-122"/>
                <a:ea typeface="黑体" panose="02010609060101010101" charset="-122"/>
              </a:rPr>
              <a:t>同写三峡、同咏猿鸣</a:t>
            </a:r>
            <a:r>
              <a:rPr lang="zh-CN" altLang="en-US" sz="2200" strike="noStrike" noProof="1">
                <a:latin typeface="黑体" panose="02010609060101010101" charset="-122"/>
                <a:ea typeface="黑体" panose="02010609060101010101" charset="-122"/>
              </a:rPr>
              <a:t>，都采用了</a:t>
            </a:r>
            <a:r>
              <a:rPr lang="zh-CN" altLang="en-US" sz="2200" strike="noStrike" noProof="1">
                <a:solidFill>
                  <a:srgbClr val="FF0000"/>
                </a:solidFill>
                <a:latin typeface="黑体" panose="02010609060101010101" charset="-122"/>
                <a:ea typeface="黑体" panose="02010609060101010101" charset="-122"/>
              </a:rPr>
              <a:t>寓情于景</a:t>
            </a:r>
            <a:r>
              <a:rPr lang="zh-CN" altLang="en-US" sz="2200" strike="noStrike" noProof="1">
                <a:latin typeface="黑体" panose="02010609060101010101" charset="-122"/>
                <a:ea typeface="黑体" panose="02010609060101010101" charset="-122"/>
              </a:rPr>
              <a:t>的写法；</a:t>
            </a:r>
          </a:p>
          <a:p>
            <a:pPr marL="0" indent="0" fontAlgn="base">
              <a:buClrTx/>
              <a:buSzTx/>
              <a:buFontTx/>
              <a:buNone/>
            </a:pPr>
            <a:r>
              <a:rPr lang="zh-CN" altLang="en-US" sz="2200" strike="noStrike" noProof="1">
                <a:latin typeface="黑体" panose="02010609060101010101" charset="-122"/>
                <a:ea typeface="黑体" panose="02010609060101010101" charset="-122"/>
              </a:rPr>
              <a:t>（2）表达的</a:t>
            </a:r>
            <a:r>
              <a:rPr lang="zh-CN" altLang="en-US" sz="2200" strike="noStrike" noProof="1">
                <a:solidFill>
                  <a:srgbClr val="FF0000"/>
                </a:solidFill>
                <a:latin typeface="黑体" panose="02010609060101010101" charset="-122"/>
                <a:ea typeface="黑体" panose="02010609060101010101" charset="-122"/>
              </a:rPr>
              <a:t>情感不同</a:t>
            </a:r>
            <a:r>
              <a:rPr lang="zh-CN" altLang="en-US" sz="2200" strike="noStrike" noProof="1">
                <a:latin typeface="黑体" panose="02010609060101010101" charset="-122"/>
                <a:ea typeface="黑体" panose="02010609060101010101" charset="-122"/>
              </a:rPr>
              <a:t>：诗句流露出作者重获自由的</a:t>
            </a:r>
            <a:r>
              <a:rPr lang="zh-CN" altLang="en-US" sz="2200" strike="noStrike" noProof="1">
                <a:solidFill>
                  <a:srgbClr val="FF0000"/>
                </a:solidFill>
                <a:latin typeface="黑体" panose="02010609060101010101" charset="-122"/>
                <a:ea typeface="黑体" panose="02010609060101010101" charset="-122"/>
              </a:rPr>
              <a:t>喜悦、欢快</a:t>
            </a:r>
            <a:r>
              <a:rPr lang="zh-CN" altLang="en-US" sz="2200" strike="noStrike" noProof="1">
                <a:latin typeface="黑体" panose="02010609060101010101" charset="-122"/>
                <a:ea typeface="黑体" panose="02010609060101010101" charset="-122"/>
              </a:rPr>
              <a:t>之情；渔歌则表达了三峡渔民对人生艰辛的</a:t>
            </a:r>
            <a:r>
              <a:rPr lang="zh-CN" altLang="en-US" sz="2200" strike="noStrike" noProof="1">
                <a:solidFill>
                  <a:srgbClr val="FF0000"/>
                </a:solidFill>
                <a:latin typeface="黑体" panose="02010609060101010101" charset="-122"/>
                <a:ea typeface="黑体" panose="02010609060101010101" charset="-122"/>
              </a:rPr>
              <a:t>悲凉感慨</a:t>
            </a:r>
            <a:r>
              <a:rPr lang="zh-CN" altLang="en-US" sz="2200" strike="noStrike" noProof="1">
                <a:latin typeface="黑体" panose="02010609060101010101" charset="-122"/>
                <a:ea typeface="黑体" panose="02010609060101010101" charset="-122"/>
              </a:rPr>
              <a:t>。或语言风格不同：</a:t>
            </a:r>
            <a:r>
              <a:rPr lang="zh-CN" altLang="en-US" sz="2200" strike="noStrike" noProof="1">
                <a:solidFill>
                  <a:srgbClr val="FF0000"/>
                </a:solidFill>
                <a:latin typeface="黑体" panose="02010609060101010101" charset="-122"/>
                <a:ea typeface="黑体" panose="02010609060101010101" charset="-122"/>
              </a:rPr>
              <a:t>渔歌更口语化、更通俗</a:t>
            </a:r>
            <a:r>
              <a:rPr lang="zh-CN" altLang="en-US" sz="2200" strike="noStrike" noProof="1">
                <a:latin typeface="黑体" panose="02010609060101010101" charset="-122"/>
                <a:ea typeface="黑体" panose="02010609060101010101" charset="-122"/>
              </a:rPr>
              <a:t>。（同异各答出一方面即可）</a:t>
            </a:r>
          </a:p>
        </p:txBody>
      </p:sp>
      <p:sp>
        <p:nvSpPr>
          <p:cNvPr id="14643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643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643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46438" name="组合 3"/>
          <p:cNvGrpSpPr/>
          <p:nvPr/>
        </p:nvGrpSpPr>
        <p:grpSpPr>
          <a:xfrm>
            <a:off x="-9525" y="46038"/>
            <a:ext cx="12212638" cy="6765925"/>
            <a:chOff x="-16" y="73"/>
            <a:chExt cx="19234" cy="10654"/>
          </a:xfrm>
        </p:grpSpPr>
        <p:grpSp>
          <p:nvGrpSpPr>
            <p:cNvPr id="146439" name="组合 1"/>
            <p:cNvGrpSpPr/>
            <p:nvPr/>
          </p:nvGrpSpPr>
          <p:grpSpPr>
            <a:xfrm>
              <a:off x="-16" y="73"/>
              <a:ext cx="19234" cy="735"/>
              <a:chOff x="245" y="1455"/>
              <a:chExt cx="14464" cy="735"/>
            </a:xfrm>
          </p:grpSpPr>
          <p:pic>
            <p:nvPicPr>
              <p:cNvPr id="14644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644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46442" name="组合 7"/>
            <p:cNvGrpSpPr/>
            <p:nvPr/>
          </p:nvGrpSpPr>
          <p:grpSpPr>
            <a:xfrm>
              <a:off x="-16" y="9993"/>
              <a:ext cx="19233" cy="735"/>
              <a:chOff x="245" y="1455"/>
              <a:chExt cx="14464" cy="735"/>
            </a:xfrm>
          </p:grpSpPr>
          <p:pic>
            <p:nvPicPr>
              <p:cNvPr id="14644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644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6979">
                                            <p:txEl>
                                              <p:pRg st="2" end="2"/>
                                            </p:txEl>
                                          </p:spTgt>
                                        </p:tgtEl>
                                        <p:attrNameLst>
                                          <p:attrName>style.visibility</p:attrName>
                                        </p:attrNameLst>
                                      </p:cBhvr>
                                      <p:to>
                                        <p:strVal val="visible"/>
                                      </p:to>
                                    </p:set>
                                    <p:animEffect transition="in" filter="blinds(horizontal)">
                                      <p:cBhvr>
                                        <p:cTn id="7" dur="500"/>
                                        <p:tgtEl>
                                          <p:spTgt spid="126979">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26979">
                                            <p:txEl>
                                              <p:pRg st="3" end="3"/>
                                            </p:txEl>
                                          </p:spTgt>
                                        </p:tgtEl>
                                        <p:attrNameLst>
                                          <p:attrName>style.visibility</p:attrName>
                                        </p:attrNameLst>
                                      </p:cBhvr>
                                      <p:to>
                                        <p:strVal val="visible"/>
                                      </p:to>
                                    </p:set>
                                    <p:animEffect transition="in" filter="blinds(horizontal)">
                                      <p:cBhvr>
                                        <p:cTn id="10" dur="500"/>
                                        <p:tgtEl>
                                          <p:spTgt spid="126979">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26979">
                                            <p:txEl>
                                              <p:pRg st="5" end="5"/>
                                            </p:txEl>
                                          </p:spTgt>
                                        </p:tgtEl>
                                        <p:attrNameLst>
                                          <p:attrName>style.visibility</p:attrName>
                                        </p:attrNameLst>
                                      </p:cBhvr>
                                      <p:to>
                                        <p:strVal val="visible"/>
                                      </p:to>
                                    </p:set>
                                    <p:animEffect transition="in" filter="blinds(horizontal)">
                                      <p:cBhvr>
                                        <p:cTn id="15" dur="500"/>
                                        <p:tgtEl>
                                          <p:spTgt spid="126979">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26979">
                                            <p:txEl>
                                              <p:pRg st="6" end="6"/>
                                            </p:txEl>
                                          </p:spTgt>
                                        </p:tgtEl>
                                        <p:attrNameLst>
                                          <p:attrName>style.visibility</p:attrName>
                                        </p:attrNameLst>
                                      </p:cBhvr>
                                      <p:to>
                                        <p:strVal val="visible"/>
                                      </p:to>
                                    </p:set>
                                    <p:animEffect transition="in" filter="blinds(horizontal)">
                                      <p:cBhvr>
                                        <p:cTn id="18" dur="500"/>
                                        <p:tgtEl>
                                          <p:spTgt spid="12697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9458"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9459"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9460" name="组合 2"/>
          <p:cNvGrpSpPr/>
          <p:nvPr/>
        </p:nvGrpSpPr>
        <p:grpSpPr>
          <a:xfrm>
            <a:off x="-9525" y="46038"/>
            <a:ext cx="12212638" cy="6765925"/>
            <a:chOff x="-16" y="73"/>
            <a:chExt cx="19234" cy="10654"/>
          </a:xfrm>
        </p:grpSpPr>
        <p:grpSp>
          <p:nvGrpSpPr>
            <p:cNvPr id="19461" name="组合 1"/>
            <p:cNvGrpSpPr/>
            <p:nvPr/>
          </p:nvGrpSpPr>
          <p:grpSpPr>
            <a:xfrm>
              <a:off x="-16" y="73"/>
              <a:ext cx="19234" cy="735"/>
              <a:chOff x="245" y="1455"/>
              <a:chExt cx="14464" cy="735"/>
            </a:xfrm>
          </p:grpSpPr>
          <p:pic>
            <p:nvPicPr>
              <p:cNvPr id="19462"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9463"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9464" name="组合 7"/>
            <p:cNvGrpSpPr/>
            <p:nvPr/>
          </p:nvGrpSpPr>
          <p:grpSpPr>
            <a:xfrm>
              <a:off x="-16" y="9993"/>
              <a:ext cx="19233" cy="735"/>
              <a:chOff x="245" y="1455"/>
              <a:chExt cx="14464" cy="735"/>
            </a:xfrm>
          </p:grpSpPr>
          <p:pic>
            <p:nvPicPr>
              <p:cNvPr id="19465"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9466"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19467" name="图片 194561" descr="chongqing_qutangxia"/>
          <p:cNvPicPr>
            <a:picLocks noChangeAspect="1"/>
          </p:cNvPicPr>
          <p:nvPr/>
        </p:nvPicPr>
        <p:blipFill>
          <a:blip r:embed="rId4" cstate="print"/>
          <a:stretch>
            <a:fillRect/>
          </a:stretch>
        </p:blipFill>
        <p:spPr>
          <a:xfrm>
            <a:off x="-9525" y="533400"/>
            <a:ext cx="12212638" cy="5811838"/>
          </a:xfrm>
          <a:prstGeom prst="rect">
            <a:avLst/>
          </a:prstGeom>
          <a:noFill/>
          <a:ln w="9525">
            <a:noFill/>
          </a:ln>
        </p:spPr>
      </p:pic>
      <p:sp>
        <p:nvSpPr>
          <p:cNvPr id="19468" name="文本框 194562"/>
          <p:cNvSpPr txBox="1"/>
          <p:nvPr/>
        </p:nvSpPr>
        <p:spPr>
          <a:xfrm>
            <a:off x="2487613" y="798513"/>
            <a:ext cx="3455987" cy="830262"/>
          </a:xfrm>
          <a:prstGeom prst="rect">
            <a:avLst/>
          </a:prstGeom>
          <a:noFill/>
          <a:ln w="9525">
            <a:noFill/>
          </a:ln>
        </p:spPr>
        <p:txBody>
          <a:bodyPr wrap="square" anchor="t">
            <a:spAutoFit/>
          </a:bodyPr>
          <a:lstStyle/>
          <a:p>
            <a:pPr>
              <a:spcBef>
                <a:spcPct val="50000"/>
              </a:spcBef>
            </a:pPr>
            <a:r>
              <a:rPr lang="zh-CN" altLang="en-US" sz="4800" dirty="0">
                <a:solidFill>
                  <a:srgbClr val="FF0000"/>
                </a:solidFill>
                <a:latin typeface="Tahoma" panose="020B0604030504040204" pitchFamily="34" charset="0"/>
                <a:ea typeface="华文行楷" panose="02010800040101010101" pitchFamily="2" charset="-122"/>
              </a:rPr>
              <a:t>瞿塘峡</a:t>
            </a: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a:xfrm>
            <a:off x="1990725" y="532123"/>
            <a:ext cx="8229600" cy="432435"/>
          </a:xfrm>
        </p:spPr>
        <p:txBody>
          <a:bodyPr/>
          <a:lstStyle/>
          <a:p>
            <a:pPr fontAlgn="base"/>
            <a:r>
              <a:rPr lang="zh-CN" altLang="zh-CN" sz="2200" b="1" strike="noStrike" noProof="1">
                <a:solidFill>
                  <a:srgbClr val="003399"/>
                </a:solidFill>
                <a:latin typeface="隶书" panose="02010509060101010101" charset="-122"/>
                <a:ea typeface="隶书" panose="02010509060101010101" charset="-122"/>
                <a:sym typeface="+mn-ea"/>
              </a:rPr>
              <a:t>【训练池】</a:t>
            </a:r>
            <a:endParaRPr sz="2200" b="1" strike="noStrike" noProof="1">
              <a:ln w="22225">
                <a:solidFill>
                  <a:schemeClr val="accent2"/>
                </a:solidFill>
                <a:prstDash val="solid"/>
              </a:ln>
              <a:solidFill>
                <a:schemeClr val="accent2">
                  <a:lumMod val="40000"/>
                  <a:lumOff val="60000"/>
                </a:schemeClr>
              </a:solidFill>
              <a:effectLst/>
              <a:latin typeface="隶书" panose="02010509060101010101" charset="-122"/>
              <a:ea typeface="隶书" panose="02010509060101010101" charset="-122"/>
              <a:sym typeface="+mn-ea"/>
            </a:endParaRPr>
          </a:p>
        </p:txBody>
      </p:sp>
      <p:sp>
        <p:nvSpPr>
          <p:cNvPr id="126979" name="内容占位符 84"/>
          <p:cNvSpPr>
            <a:spLocks noGrp="1"/>
          </p:cNvSpPr>
          <p:nvPr>
            <p:ph sz="half" idx="2"/>
          </p:nvPr>
        </p:nvSpPr>
        <p:spPr>
          <a:xfrm>
            <a:off x="434340" y="963930"/>
            <a:ext cx="11398250" cy="4484370"/>
          </a:xfrm>
        </p:spPr>
        <p:txBody>
          <a:bodyPr anchor="t"/>
          <a:lstStyle/>
          <a:p>
            <a:pPr marL="0" indent="0" fontAlgn="base">
              <a:buClrTx/>
              <a:buSzTx/>
              <a:buFontTx/>
              <a:buNone/>
            </a:pPr>
            <a:r>
              <a:rPr lang="zh-CN" altLang="en-US" sz="2200" strike="noStrike" noProof="1">
                <a:ln w="22225">
                  <a:solidFill>
                    <a:schemeClr val="accent2"/>
                  </a:solidFill>
                  <a:prstDash val="solid"/>
                </a:ln>
                <a:solidFill>
                  <a:schemeClr val="accent2">
                    <a:lumMod val="40000"/>
                    <a:lumOff val="60000"/>
                  </a:schemeClr>
                </a:solidFill>
                <a:effectLst/>
                <a:latin typeface="黑体" panose="02010609060101010101" charset="-122"/>
                <a:ea typeface="黑体" panose="02010609060101010101" charset="-122"/>
              </a:rPr>
              <a:t>（四）《三峡》《小石潭记》比较阅读</a:t>
            </a:r>
          </a:p>
          <a:p>
            <a:pPr marL="0" indent="0" fontAlgn="base">
              <a:buClrTx/>
              <a:buSzTx/>
              <a:buFontTx/>
              <a:buNone/>
            </a:pPr>
            <a:r>
              <a:rPr lang="zh-CN" altLang="en-US" sz="2200" strike="noStrike" noProof="1">
                <a:latin typeface="黑体" panose="02010609060101010101" charset="-122"/>
                <a:ea typeface="黑体" panose="02010609060101010101" charset="-122"/>
              </a:rPr>
              <a:t> (甲)自三峡七百里中，两岸连山，略无阙处；重岩叠嶂，隐天蔽日，自非亭午夜分不见曦月。至于夏水襄陵，沿溯阻绝。或王命急宣，有时朝发白帝，暮到江陵，其间千二百里，虽乘奔御风不以疾也。春冬之时，则素湍绿潭，回清倒影。绝谳多生怪柏，悬泉瀑布，飞漱其间。清荣峻茂，良多趣味。</a:t>
            </a:r>
          </a:p>
          <a:p>
            <a:pPr marL="0" indent="0" fontAlgn="base">
              <a:buClrTx/>
              <a:buSzTx/>
              <a:buFontTx/>
              <a:buNone/>
            </a:pPr>
            <a:r>
              <a:rPr lang="zh-CN" altLang="en-US" sz="2200" strike="noStrike" noProof="1">
                <a:latin typeface="黑体" panose="02010609060101010101" charset="-122"/>
                <a:ea typeface="黑体" panose="02010609060101010101" charset="-122"/>
              </a:rPr>
              <a:t>(乙)</a:t>
            </a:r>
          </a:p>
          <a:p>
            <a:pPr marL="0" indent="0" fontAlgn="base">
              <a:buClrTx/>
              <a:buSzTx/>
              <a:buFontTx/>
              <a:buNone/>
            </a:pPr>
            <a:r>
              <a:rPr lang="zh-CN" altLang="en-US" sz="2200" strike="noStrike" noProof="1">
                <a:latin typeface="黑体" panose="02010609060101010101" charset="-122"/>
                <a:ea typeface="黑体" panose="02010609060101010101" charset="-122"/>
              </a:rPr>
              <a:t>   潭中鱼可百许头，皆若空游无所依。日光下彻(澈)，影布石上，怡然不动；亻叔而远逝，往来翕忽，似与游者相乐。</a:t>
            </a:r>
          </a:p>
          <a:p>
            <a:pPr marL="0" indent="0" fontAlgn="base">
              <a:buClrTx/>
              <a:buSzTx/>
              <a:buFontTx/>
              <a:buNone/>
            </a:pPr>
            <a:r>
              <a:rPr lang="zh-CN" altLang="en-US" sz="2200" strike="noStrike" noProof="1">
                <a:latin typeface="黑体" panose="02010609060101010101" charset="-122"/>
                <a:ea typeface="黑体" panose="02010609060101010101" charset="-122"/>
              </a:rPr>
              <a:t>   潭西南而望，斗折蛇行，明灭可见。其岸势犬牙差互，不可知其源。 </a:t>
            </a:r>
          </a:p>
          <a:p>
            <a:pPr marL="0" indent="0" fontAlgn="base">
              <a:buClrTx/>
              <a:buSzTx/>
              <a:buFontTx/>
              <a:buNone/>
            </a:pPr>
            <a:r>
              <a:rPr lang="zh-CN" altLang="en-US" sz="2200" strike="noStrike" noProof="1">
                <a:latin typeface="黑体" panose="02010609060101010101" charset="-122"/>
                <a:ea typeface="黑体" panose="02010609060101010101" charset="-122"/>
              </a:rPr>
              <a:t>甲段中描写春冬之水的句子是：</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solidFill>
                  <a:srgbClr val="FF0000"/>
                </a:solidFill>
                <a:latin typeface="黑体" panose="02010609060101010101" charset="-122"/>
                <a:ea typeface="黑体" panose="02010609060101010101" charset="-122"/>
              </a:rPr>
              <a:t>，</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a:t>
            </a:r>
          </a:p>
          <a:p>
            <a:pPr marL="0" indent="0" fontAlgn="base">
              <a:buClrTx/>
              <a:buSzTx/>
              <a:buFontTx/>
              <a:buNone/>
            </a:pPr>
            <a:r>
              <a:rPr lang="zh-CN" altLang="en-US" sz="2200" strike="noStrike" noProof="1">
                <a:latin typeface="黑体" panose="02010609060101010101" charset="-122"/>
                <a:ea typeface="黑体" panose="02010609060101010101" charset="-122"/>
              </a:rPr>
              <a:t>乙段中对潭中鱼作了细致的描写，其作用是衬托潭水</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的特点。乙段中体现溪流曲折这一特点的句子是：</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solidFill>
                  <a:srgbClr val="FF0000"/>
                </a:solidFill>
                <a:latin typeface="黑体" panose="02010609060101010101" charset="-122"/>
                <a:ea typeface="黑体" panose="02010609060101010101" charset="-122"/>
              </a:rPr>
              <a:t>，</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solidFill>
                  <a:srgbClr val="FF0000"/>
                </a:solidFill>
                <a:latin typeface="黑体" panose="02010609060101010101" charset="-122"/>
                <a:ea typeface="黑体" panose="02010609060101010101" charset="-122"/>
              </a:rPr>
              <a:t>，</a:t>
            </a:r>
            <a:r>
              <a:rPr lang="zh-CN" altLang="en-US" sz="2200" u="sng" strike="noStrike" noProof="1">
                <a:solidFill>
                  <a:srgbClr val="FF0000"/>
                </a:solidFill>
                <a:latin typeface="黑体" panose="02010609060101010101" charset="-122"/>
                <a:ea typeface="黑体" panose="02010609060101010101" charset="-122"/>
              </a:rPr>
              <a:t>      </a:t>
            </a:r>
            <a:r>
              <a:rPr lang="zh-CN" altLang="en-US" sz="2200" strike="noStrike" noProof="1">
                <a:latin typeface="黑体" panose="02010609060101010101" charset="-122"/>
                <a:ea typeface="黑体" panose="02010609060101010101" charset="-122"/>
              </a:rPr>
              <a:t>。</a:t>
            </a:r>
          </a:p>
        </p:txBody>
      </p:sp>
      <p:sp>
        <p:nvSpPr>
          <p:cNvPr id="14848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848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14848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148486" name="组合 3"/>
          <p:cNvGrpSpPr/>
          <p:nvPr/>
        </p:nvGrpSpPr>
        <p:grpSpPr>
          <a:xfrm>
            <a:off x="-9525" y="46038"/>
            <a:ext cx="12212638" cy="6765925"/>
            <a:chOff x="-16" y="73"/>
            <a:chExt cx="19234" cy="10654"/>
          </a:xfrm>
        </p:grpSpPr>
        <p:grpSp>
          <p:nvGrpSpPr>
            <p:cNvPr id="148487" name="组合 1"/>
            <p:cNvGrpSpPr/>
            <p:nvPr/>
          </p:nvGrpSpPr>
          <p:grpSpPr>
            <a:xfrm>
              <a:off x="-16" y="73"/>
              <a:ext cx="19234" cy="735"/>
              <a:chOff x="245" y="1455"/>
              <a:chExt cx="14464" cy="735"/>
            </a:xfrm>
          </p:grpSpPr>
          <p:pic>
            <p:nvPicPr>
              <p:cNvPr id="14848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848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148490" name="组合 7"/>
            <p:cNvGrpSpPr/>
            <p:nvPr/>
          </p:nvGrpSpPr>
          <p:grpSpPr>
            <a:xfrm>
              <a:off x="-16" y="9993"/>
              <a:ext cx="19233" cy="735"/>
              <a:chOff x="245" y="1455"/>
              <a:chExt cx="14464" cy="735"/>
            </a:xfrm>
          </p:grpSpPr>
          <p:pic>
            <p:nvPicPr>
              <p:cNvPr id="14849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14849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sp>
        <p:nvSpPr>
          <p:cNvPr id="2" name="文本框 1"/>
          <p:cNvSpPr txBox="1"/>
          <p:nvPr/>
        </p:nvSpPr>
        <p:spPr>
          <a:xfrm>
            <a:off x="584200" y="5448300"/>
            <a:ext cx="3384550" cy="522288"/>
          </a:xfrm>
          <a:prstGeom prst="rect">
            <a:avLst/>
          </a:prstGeom>
          <a:noFill/>
          <a:ln w="9525">
            <a:noFill/>
          </a:ln>
        </p:spPr>
        <p:txBody>
          <a:bodyPr wrap="none" anchor="t">
            <a:spAutoFit/>
          </a:bodyPr>
          <a:lstStyle/>
          <a:p>
            <a:r>
              <a:rPr lang="zh-CN" altLang="en-US" sz="2800">
                <a:solidFill>
                  <a:srgbClr val="FF0000"/>
                </a:solidFill>
                <a:latin typeface="黑体" panose="02010609060101010101" charset="-122"/>
                <a:ea typeface="黑体" panose="02010609060101010101" charset="-122"/>
                <a:sym typeface="黑体" panose="02010609060101010101" charset="-122"/>
              </a:rPr>
              <a:t>素湍绿潭，回清倒影</a:t>
            </a:r>
          </a:p>
        </p:txBody>
      </p:sp>
      <p:sp>
        <p:nvSpPr>
          <p:cNvPr id="3" name="文本框 2"/>
          <p:cNvSpPr txBox="1"/>
          <p:nvPr/>
        </p:nvSpPr>
        <p:spPr>
          <a:xfrm>
            <a:off x="4822825" y="5448300"/>
            <a:ext cx="895350" cy="522288"/>
          </a:xfrm>
          <a:prstGeom prst="rect">
            <a:avLst/>
          </a:prstGeom>
          <a:noFill/>
          <a:ln w="9525">
            <a:noFill/>
          </a:ln>
        </p:spPr>
        <p:txBody>
          <a:bodyPr wrap="none" anchor="t">
            <a:spAutoFit/>
          </a:bodyPr>
          <a:lstStyle/>
          <a:p>
            <a:r>
              <a:rPr lang="zh-CN" altLang="en-US" sz="2800">
                <a:solidFill>
                  <a:srgbClr val="FF0000"/>
                </a:solidFill>
                <a:latin typeface="黑体" panose="02010609060101010101" charset="-122"/>
                <a:ea typeface="黑体" panose="02010609060101010101" charset="-122"/>
                <a:sym typeface="黑体" panose="02010609060101010101" charset="-122"/>
              </a:rPr>
              <a:t>清澈</a:t>
            </a:r>
          </a:p>
        </p:txBody>
      </p:sp>
      <p:sp>
        <p:nvSpPr>
          <p:cNvPr id="6" name="文本框 5"/>
          <p:cNvSpPr txBox="1"/>
          <p:nvPr/>
        </p:nvSpPr>
        <p:spPr>
          <a:xfrm>
            <a:off x="6149975" y="5448300"/>
            <a:ext cx="5516563" cy="522288"/>
          </a:xfrm>
          <a:prstGeom prst="rect">
            <a:avLst/>
          </a:prstGeom>
          <a:noFill/>
          <a:ln w="9525">
            <a:noFill/>
          </a:ln>
        </p:spPr>
        <p:txBody>
          <a:bodyPr wrap="none" anchor="t">
            <a:spAutoFit/>
          </a:bodyPr>
          <a:lstStyle/>
          <a:p>
            <a:r>
              <a:rPr lang="zh-CN" altLang="en-US" sz="2800">
                <a:solidFill>
                  <a:srgbClr val="FF0000"/>
                </a:solidFill>
                <a:latin typeface="黑体" panose="02010609060101010101" charset="-122"/>
                <a:ea typeface="黑体" panose="02010609060101010101" charset="-122"/>
                <a:sym typeface="黑体" panose="02010609060101010101" charset="-122"/>
              </a:rPr>
              <a:t>潭西南而望，斗折蛇行，明灭可见</a:t>
            </a:r>
            <a:endParaRPr lang="zh-CN" altLang="en-US" sz="2800">
              <a:latin typeface="Arial" panose="020B0604020202020204" pitchFamily="34" charset="0"/>
              <a:ea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1506"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1507"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21508" name="组合 2"/>
          <p:cNvGrpSpPr/>
          <p:nvPr/>
        </p:nvGrpSpPr>
        <p:grpSpPr>
          <a:xfrm>
            <a:off x="-9525" y="46038"/>
            <a:ext cx="12212638" cy="6765925"/>
            <a:chOff x="-16" y="73"/>
            <a:chExt cx="19234" cy="10654"/>
          </a:xfrm>
        </p:grpSpPr>
        <p:grpSp>
          <p:nvGrpSpPr>
            <p:cNvPr id="21509" name="组合 1"/>
            <p:cNvGrpSpPr/>
            <p:nvPr/>
          </p:nvGrpSpPr>
          <p:grpSpPr>
            <a:xfrm>
              <a:off x="-16" y="73"/>
              <a:ext cx="19234" cy="735"/>
              <a:chOff x="245" y="1455"/>
              <a:chExt cx="14464" cy="735"/>
            </a:xfrm>
          </p:grpSpPr>
          <p:pic>
            <p:nvPicPr>
              <p:cNvPr id="21510"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1511"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21512" name="组合 7"/>
            <p:cNvGrpSpPr/>
            <p:nvPr/>
          </p:nvGrpSpPr>
          <p:grpSpPr>
            <a:xfrm>
              <a:off x="-16" y="9993"/>
              <a:ext cx="19233" cy="735"/>
              <a:chOff x="245" y="1455"/>
              <a:chExt cx="14464" cy="735"/>
            </a:xfrm>
          </p:grpSpPr>
          <p:pic>
            <p:nvPicPr>
              <p:cNvPr id="21513"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1514"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21515" name="图片 79873" descr="瞿躺"/>
          <p:cNvPicPr>
            <a:picLocks noChangeAspect="1"/>
          </p:cNvPicPr>
          <p:nvPr/>
        </p:nvPicPr>
        <p:blipFill>
          <a:blip r:embed="rId4" cstate="print"/>
          <a:srcRect b="6944"/>
          <a:stretch>
            <a:fillRect/>
          </a:stretch>
        </p:blipFill>
        <p:spPr>
          <a:xfrm>
            <a:off x="-9525" y="512763"/>
            <a:ext cx="12212638" cy="5834062"/>
          </a:xfrm>
          <a:prstGeom prst="rect">
            <a:avLst/>
          </a:prstGeom>
          <a:noFill/>
          <a:ln w="9525">
            <a:noFill/>
          </a:ln>
        </p:spPr>
      </p:pic>
      <p:sp>
        <p:nvSpPr>
          <p:cNvPr id="21516" name="文本框 79874"/>
          <p:cNvSpPr txBox="1"/>
          <p:nvPr/>
        </p:nvSpPr>
        <p:spPr>
          <a:xfrm>
            <a:off x="8245475" y="876300"/>
            <a:ext cx="1962150" cy="830263"/>
          </a:xfrm>
          <a:prstGeom prst="rect">
            <a:avLst/>
          </a:prstGeom>
          <a:noFill/>
          <a:ln w="9525">
            <a:noFill/>
          </a:ln>
        </p:spPr>
        <p:txBody>
          <a:bodyPr wrap="square" anchor="t">
            <a:spAutoFit/>
          </a:bodyPr>
          <a:lstStyle/>
          <a:p>
            <a:pPr>
              <a:spcBef>
                <a:spcPct val="50000"/>
              </a:spcBef>
            </a:pPr>
            <a:r>
              <a:rPr lang="zh-CN" altLang="en-US" sz="4800" dirty="0">
                <a:solidFill>
                  <a:srgbClr val="FF0000"/>
                </a:solidFill>
                <a:latin typeface="Tahoma" panose="020B0604030504040204" pitchFamily="34" charset="0"/>
                <a:ea typeface="华文行楷" panose="02010800040101010101" pitchFamily="2" charset="-122"/>
              </a:rPr>
              <a:t>巫峡</a:t>
            </a:r>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矩形 6152"/>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3554" name="矩形 6153"/>
          <p:cNvSpPr>
            <a:spLocks noChangeAspect="1"/>
          </p:cNvSpPr>
          <p:nvPr/>
        </p:nvSpPr>
        <p:spPr>
          <a:xfrm>
            <a:off x="5943600" y="3276600"/>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sp>
        <p:nvSpPr>
          <p:cNvPr id="23555" name="矩形 6154"/>
          <p:cNvSpPr>
            <a:spLocks noChangeAspect="1"/>
          </p:cNvSpPr>
          <p:nvPr/>
        </p:nvSpPr>
        <p:spPr>
          <a:xfrm>
            <a:off x="1679575" y="46038"/>
            <a:ext cx="304800" cy="304800"/>
          </a:xfrm>
          <a:prstGeom prst="rect">
            <a:avLst/>
          </a:prstGeom>
          <a:noFill/>
          <a:ln w="9525">
            <a:noFill/>
          </a:ln>
        </p:spPr>
        <p:txBody>
          <a:bodyPr anchor="t"/>
          <a:lstStyle/>
          <a:p>
            <a:endParaRPr lang="zh-CN" altLang="en-US">
              <a:latin typeface="Arial" panose="020B0604020202020204" pitchFamily="34" charset="0"/>
              <a:ea typeface="宋体" panose="02010600030101010101" pitchFamily="2" charset="-122"/>
            </a:endParaRPr>
          </a:p>
        </p:txBody>
      </p:sp>
      <p:grpSp>
        <p:nvGrpSpPr>
          <p:cNvPr id="23556" name="组合 2"/>
          <p:cNvGrpSpPr/>
          <p:nvPr/>
        </p:nvGrpSpPr>
        <p:grpSpPr>
          <a:xfrm>
            <a:off x="-9525" y="46038"/>
            <a:ext cx="12212638" cy="6765925"/>
            <a:chOff x="-16" y="73"/>
            <a:chExt cx="19234" cy="10654"/>
          </a:xfrm>
        </p:grpSpPr>
        <p:grpSp>
          <p:nvGrpSpPr>
            <p:cNvPr id="23557" name="组合 1"/>
            <p:cNvGrpSpPr/>
            <p:nvPr/>
          </p:nvGrpSpPr>
          <p:grpSpPr>
            <a:xfrm>
              <a:off x="-16" y="73"/>
              <a:ext cx="19234" cy="735"/>
              <a:chOff x="245" y="1455"/>
              <a:chExt cx="14464" cy="735"/>
            </a:xfrm>
          </p:grpSpPr>
          <p:pic>
            <p:nvPicPr>
              <p:cNvPr id="23558" name="图片 3075"/>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3559" name="文本框 6150"/>
              <p:cNvSpPr txBox="1"/>
              <p:nvPr/>
            </p:nvSpPr>
            <p:spPr>
              <a:xfrm>
                <a:off x="1267" y="1606"/>
                <a:ext cx="2893"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慧心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爱心</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悟心</a:t>
                </a:r>
              </a:p>
            </p:txBody>
          </p:sp>
        </p:grpSp>
        <p:grpSp>
          <p:nvGrpSpPr>
            <p:cNvPr id="23560" name="组合 7"/>
            <p:cNvGrpSpPr/>
            <p:nvPr/>
          </p:nvGrpSpPr>
          <p:grpSpPr>
            <a:xfrm>
              <a:off x="-16" y="9993"/>
              <a:ext cx="19233" cy="735"/>
              <a:chOff x="245" y="1455"/>
              <a:chExt cx="14464" cy="735"/>
            </a:xfrm>
          </p:grpSpPr>
          <p:pic>
            <p:nvPicPr>
              <p:cNvPr id="23561" name="图片 8"/>
              <p:cNvPicPr>
                <a:picLocks noChangeAspect="1"/>
              </p:cNvPicPr>
              <p:nvPr/>
            </p:nvPicPr>
            <p:blipFill>
              <a:blip r:embed="rId3" cstate="print"/>
              <a:stretch>
                <a:fillRect/>
              </a:stretch>
            </p:blipFill>
            <p:spPr>
              <a:xfrm>
                <a:off x="245" y="1455"/>
                <a:ext cx="14464" cy="735"/>
              </a:xfrm>
              <a:prstGeom prst="rect">
                <a:avLst/>
              </a:prstGeom>
              <a:noFill/>
              <a:ln w="9525">
                <a:noFill/>
              </a:ln>
            </p:spPr>
          </p:pic>
          <p:sp>
            <p:nvSpPr>
              <p:cNvPr id="23562" name="文本框 9"/>
              <p:cNvSpPr txBox="1"/>
              <p:nvPr/>
            </p:nvSpPr>
            <p:spPr>
              <a:xfrm>
                <a:off x="11184" y="1627"/>
                <a:ext cx="2504" cy="434"/>
              </a:xfrm>
              <a:prstGeom prst="rect">
                <a:avLst/>
              </a:prstGeom>
              <a:noFill/>
              <a:ln w="9525">
                <a:noFill/>
              </a:ln>
            </p:spPr>
            <p:txBody>
              <a:bodyPr wrap="square" anchor="t">
                <a:spAutoFit/>
              </a:bodyPr>
              <a:lstStyle/>
              <a:p>
                <a:pPr>
                  <a:spcBef>
                    <a:spcPct val="50000"/>
                  </a:spcBef>
                </a:pPr>
                <a:r>
                  <a:rPr lang="zh-CN" altLang="en-US" sz="1200" b="1" dirty="0">
                    <a:solidFill>
                      <a:schemeClr val="accent2"/>
                    </a:solidFill>
                    <a:latin typeface="微软雅黑" panose="020B0503020204020204" charset="-122"/>
                    <a:ea typeface="微软雅黑" panose="020B0503020204020204" charset="-122"/>
                  </a:rPr>
                  <a:t>诗意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情意</a:t>
                </a:r>
                <a:r>
                  <a:rPr lang="en-US" altLang="zh-CN" sz="1200" b="1">
                    <a:solidFill>
                      <a:schemeClr val="accent2"/>
                    </a:solidFill>
                    <a:latin typeface="微软雅黑" panose="020B0503020204020204" charset="-122"/>
                    <a:ea typeface="微软雅黑" panose="020B0503020204020204" charset="-122"/>
                  </a:rPr>
                  <a:t>—</a:t>
                </a:r>
                <a:r>
                  <a:rPr lang="zh-CN" altLang="en-US" sz="1200" b="1" dirty="0">
                    <a:solidFill>
                      <a:schemeClr val="accent2"/>
                    </a:solidFill>
                    <a:latin typeface="微软雅黑" panose="020B0503020204020204" charset="-122"/>
                    <a:ea typeface="微软雅黑" panose="020B0503020204020204" charset="-122"/>
                  </a:rPr>
                  <a:t>创意</a:t>
                </a:r>
              </a:p>
            </p:txBody>
          </p:sp>
        </p:grpSp>
      </p:grpSp>
      <p:pic>
        <p:nvPicPr>
          <p:cNvPr id="23563" name="图片 81921" descr="西陵峡"/>
          <p:cNvPicPr>
            <a:picLocks noChangeAspect="1"/>
          </p:cNvPicPr>
          <p:nvPr/>
        </p:nvPicPr>
        <p:blipFill>
          <a:blip r:embed="rId4" cstate="print"/>
          <a:stretch>
            <a:fillRect/>
          </a:stretch>
        </p:blipFill>
        <p:spPr>
          <a:xfrm>
            <a:off x="-9525" y="512763"/>
            <a:ext cx="12212638" cy="5832475"/>
          </a:xfrm>
          <a:prstGeom prst="rect">
            <a:avLst/>
          </a:prstGeom>
          <a:noFill/>
          <a:ln w="9525">
            <a:noFill/>
          </a:ln>
        </p:spPr>
      </p:pic>
      <p:sp>
        <p:nvSpPr>
          <p:cNvPr id="23564" name="文本框 81922"/>
          <p:cNvSpPr txBox="1"/>
          <p:nvPr/>
        </p:nvSpPr>
        <p:spPr>
          <a:xfrm>
            <a:off x="4044950" y="828675"/>
            <a:ext cx="4103688" cy="830263"/>
          </a:xfrm>
          <a:prstGeom prst="rect">
            <a:avLst/>
          </a:prstGeom>
          <a:noFill/>
          <a:ln w="9525">
            <a:noFill/>
          </a:ln>
        </p:spPr>
        <p:txBody>
          <a:bodyPr anchor="t">
            <a:spAutoFit/>
          </a:bodyPr>
          <a:lstStyle/>
          <a:p>
            <a:pPr>
              <a:spcBef>
                <a:spcPct val="50000"/>
              </a:spcBef>
            </a:pPr>
            <a:r>
              <a:rPr lang="zh-CN" altLang="en-US" sz="4800" dirty="0">
                <a:solidFill>
                  <a:srgbClr val="FF0000"/>
                </a:solidFill>
                <a:latin typeface="Tahoma" panose="020B0604030504040204" pitchFamily="34" charset="0"/>
                <a:ea typeface="华文行楷" panose="02010800040101010101" pitchFamily="2" charset="-122"/>
              </a:rPr>
              <a:t>西陵峡</a:t>
            </a:r>
          </a:p>
        </p:txBody>
      </p:sp>
    </p:spTree>
  </p:cSld>
  <p:clrMapOvr>
    <a:masterClrMapping/>
  </p:clrMapOvr>
  <p:transition>
    <p:fade/>
  </p:transition>
</p:sld>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9_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跋涉">
  <a:themeElements>
    <a:clrScheme name="跋涉">
      <a:dk1>
        <a:sysClr val="windowText" lastClr="000000"/>
      </a:dk1>
      <a:lt1>
        <a:sysClr val="window" lastClr="CCE8C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跋涉">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14214</Words>
  <Application>Microsoft Office PowerPoint</Application>
  <PresentationFormat>自定义</PresentationFormat>
  <Paragraphs>639</Paragraphs>
  <Slides>70</Slides>
  <Notes>69</Notes>
  <HiddenSlides>0</HiddenSlides>
  <MMClips>0</MMClips>
  <ScaleCrop>false</ScaleCrop>
  <HeadingPairs>
    <vt:vector size="4" baseType="variant">
      <vt:variant>
        <vt:lpstr>主题</vt:lpstr>
      </vt:variant>
      <vt:variant>
        <vt:i4>3</vt:i4>
      </vt:variant>
      <vt:variant>
        <vt:lpstr>幻灯片标题</vt:lpstr>
      </vt:variant>
      <vt:variant>
        <vt:i4>70</vt:i4>
      </vt:variant>
    </vt:vector>
  </HeadingPairs>
  <TitlesOfParts>
    <vt:vector size="73" baseType="lpstr">
      <vt:lpstr>简约绿</vt:lpstr>
      <vt:lpstr>19_简约绿</vt:lpstr>
      <vt:lpstr>跋涉</vt:lpstr>
      <vt:lpstr>                                                                         三  峡</vt:lpstr>
      <vt:lpstr>【导入门】</vt:lpstr>
      <vt:lpstr>【目标牌】</vt:lpstr>
      <vt:lpstr>幻灯片 4</vt:lpstr>
      <vt:lpstr>【自学径】记文常</vt:lpstr>
      <vt:lpstr>幻灯片 6</vt:lpstr>
      <vt:lpstr>幻灯片 7</vt:lpstr>
      <vt:lpstr>幻灯片 8</vt:lpstr>
      <vt:lpstr>幻灯片 9</vt:lpstr>
      <vt:lpstr>幻灯片 10</vt:lpstr>
      <vt:lpstr>【自学径】记文常</vt:lpstr>
      <vt:lpstr>【自学径】记文常</vt:lpstr>
      <vt:lpstr>【自学径】立基础</vt:lpstr>
      <vt:lpstr>【自学径】立基础</vt:lpstr>
      <vt:lpstr>【自学径】立基础</vt:lpstr>
      <vt:lpstr>【自学径】立基础</vt:lpstr>
      <vt:lpstr>【自学径】立基础</vt:lpstr>
      <vt:lpstr>【自学径】立基础</vt:lpstr>
      <vt:lpstr>【自学径】立基础</vt:lpstr>
      <vt:lpstr>【自学径】立基础</vt:lpstr>
      <vt:lpstr>【自学径】立基础</vt:lpstr>
      <vt:lpstr>【自学径】立基础</vt:lpstr>
      <vt:lpstr>【感知石】</vt:lpstr>
      <vt:lpstr>【感知石】划结构  概内容</vt:lpstr>
      <vt:lpstr>幻灯片 25</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【解读园】析文本</vt:lpstr>
      <vt:lpstr>【解读园】探主题</vt:lpstr>
      <vt:lpstr>【解读园】绘板书</vt:lpstr>
      <vt:lpstr>【拓展林】拓思维</vt:lpstr>
      <vt:lpstr>【拓展林】拓思维</vt:lpstr>
      <vt:lpstr>【拓展林】拓思维</vt:lpstr>
      <vt:lpstr>幻灯片 43</vt:lpstr>
      <vt:lpstr>【赏文亭】赏写法</vt:lpstr>
      <vt:lpstr>【赏文亭】赏写法</vt:lpstr>
      <vt:lpstr>【赏文亭】赏写法</vt:lpstr>
      <vt:lpstr>【赏文亭】赏写法</vt:lpstr>
      <vt:lpstr>【赏文亭】赏写法</vt:lpstr>
      <vt:lpstr>【储积累】积累台</vt:lpstr>
      <vt:lpstr>【储积累】积累台</vt:lpstr>
      <vt:lpstr>【储积累】积累台</vt:lpstr>
      <vt:lpstr>【储积累】积累台</vt:lpstr>
      <vt:lpstr>【储积累】积累台</vt:lpstr>
      <vt:lpstr>【储积累】积累台</vt:lpstr>
      <vt:lpstr>【结语碑】</vt:lpstr>
      <vt:lpstr>【训练池】</vt:lpstr>
      <vt:lpstr>【训练池】</vt:lpstr>
      <vt:lpstr>【训练池】</vt:lpstr>
      <vt:lpstr>【训练池】</vt:lpstr>
      <vt:lpstr>【训练池】</vt:lpstr>
      <vt:lpstr>【训练池】</vt:lpstr>
      <vt:lpstr>【训练池】</vt:lpstr>
      <vt:lpstr>【训练池】</vt:lpstr>
      <vt:lpstr>【训练池】</vt:lpstr>
      <vt:lpstr>【训练池】</vt:lpstr>
      <vt:lpstr>【训练池】</vt:lpstr>
      <vt:lpstr>【训练池】</vt:lpstr>
      <vt:lpstr>【训练池】</vt:lpstr>
      <vt:lpstr>【训练池】</vt:lpstr>
      <vt:lpstr>【训练池】</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三  峡</dc:title>
  <dc:creator>Administrator</dc:creator>
  <cp:lastModifiedBy>Administrator</cp:lastModifiedBy>
  <cp:revision>13</cp:revision>
  <dcterms:created xsi:type="dcterms:W3CDTF">2019-05-01T16:26:00Z</dcterms:created>
  <dcterms:modified xsi:type="dcterms:W3CDTF">2012-12-25T10:12:38Z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