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39"/>
  </p:handoutMasterIdLst>
  <p:sldIdLst>
    <p:sldId id="257" r:id="rId3"/>
    <p:sldId id="256" r:id="rId4"/>
    <p:sldId id="281" r:id="rId5"/>
    <p:sldId id="258" r:id="rId7"/>
    <p:sldId id="282" r:id="rId8"/>
    <p:sldId id="283" r:id="rId9"/>
    <p:sldId id="260" r:id="rId10"/>
    <p:sldId id="261" r:id="rId11"/>
    <p:sldId id="263" r:id="rId12"/>
    <p:sldId id="264" r:id="rId13"/>
    <p:sldId id="265" r:id="rId14"/>
    <p:sldId id="266" r:id="rId15"/>
    <p:sldId id="267" r:id="rId16"/>
    <p:sldId id="311" r:id="rId17"/>
    <p:sldId id="312" r:id="rId18"/>
    <p:sldId id="314" r:id="rId19"/>
    <p:sldId id="316" r:id="rId20"/>
    <p:sldId id="317" r:id="rId21"/>
    <p:sldId id="268" r:id="rId22"/>
    <p:sldId id="269" r:id="rId23"/>
    <p:sldId id="270" r:id="rId24"/>
    <p:sldId id="271" r:id="rId25"/>
    <p:sldId id="272" r:id="rId26"/>
    <p:sldId id="273" r:id="rId27"/>
    <p:sldId id="274" r:id="rId28"/>
    <p:sldId id="275" r:id="rId29"/>
    <p:sldId id="321" r:id="rId30"/>
    <p:sldId id="322" r:id="rId31"/>
    <p:sldId id="276" r:id="rId32"/>
    <p:sldId id="277" r:id="rId33"/>
    <p:sldId id="278" r:id="rId34"/>
    <p:sldId id="325" r:id="rId35"/>
    <p:sldId id="326" r:id="rId36"/>
    <p:sldId id="279" r:id="rId37"/>
    <p:sldId id="324" r:id="rId38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7" userDrawn="1">
          <p15:clr>
            <a:srgbClr val="A4A3A4"/>
          </p15:clr>
        </p15:guide>
        <p15:guide id="2" pos="381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作者" initials="作" lastIdx="0" clrIdx="1"/>
  <p:cmAuthor id="2" name="xjj" initials="x" lastIdx="1" clrIdx="1"/>
  <p:cmAuthor id="3" name="lenovo" initials="l" lastIdx="14" clrIdx="2"/>
  <p:cmAuthor id="4" name="admin" initials="a" lastIdx="3" clrIdx="3"/>
  <p:cmAuthor id="5" name="Administrator" initials="A" lastIdx="1" clrIdx="4"/>
  <p:cmAuthor id="6" name="杨 柳" initials="杨" lastIdx="11" clrIdx="5"/>
  <p:cmAuthor id="7" name="soille" initials="s" lastIdx="2" clrIdx="6"/>
  <p:cmAuthor id="0" name="Mia Vida Villanueva" initials="MVV" lastIdx="1" clrIdx="0"/>
  <p:cmAuthor id="8" name="姜伟光" initials="姜" lastIdx="1" clrIdx="0"/>
  <p:cmAuthor id="10" name="weijia" initials="w" lastIdx="1" clrIdx="9"/>
  <p:cmAuthor id="11" name="86187" initials="8" lastIdx="1" clrIdx="1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B2B2B2"/>
    <a:srgbClr val="202020"/>
    <a:srgbClr val="323232"/>
    <a:srgbClr val="CC3300"/>
    <a:srgbClr val="CC0000"/>
    <a:srgbClr val="FF3300"/>
    <a:srgbClr val="990000"/>
    <a:srgbClr val="FF8D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75" d="100"/>
          <a:sy n="75" d="100"/>
        </p:scale>
        <p:origin x="90" y="96"/>
      </p:cViewPr>
      <p:guideLst>
        <p:guide orient="horz" pos="2177"/>
        <p:guide pos="381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3" Type="http://schemas.openxmlformats.org/officeDocument/2006/relationships/commentAuthors" Target="commentAuthors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2.xml"/><Relationship Id="rId39" Type="http://schemas.openxmlformats.org/officeDocument/2006/relationships/handoutMaster" Target="handoutMasters/handoutMaster1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45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45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F6C69FF7-3733-4B2A-B9A6-5069C3187E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553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554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4CA08BC7-ECDD-4058-B6B2-2F6429BF0E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A5F825-9C29-43CC-BB96-80A60E9689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单击此处添加副标题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Calibri" panose="020F05020202040302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30.xml"/><Relationship Id="rId8" Type="http://schemas.openxmlformats.org/officeDocument/2006/relationships/tags" Target="../tags/tag29.xml"/><Relationship Id="rId7" Type="http://schemas.openxmlformats.org/officeDocument/2006/relationships/tags" Target="../tags/tag28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4" Type="http://schemas.openxmlformats.org/officeDocument/2006/relationships/slideLayout" Target="../slideLayouts/slideLayout12.xml"/><Relationship Id="rId13" Type="http://schemas.openxmlformats.org/officeDocument/2006/relationships/tags" Target="../tags/tag34.xml"/><Relationship Id="rId12" Type="http://schemas.openxmlformats.org/officeDocument/2006/relationships/tags" Target="../tags/tag33.xml"/><Relationship Id="rId11" Type="http://schemas.openxmlformats.org/officeDocument/2006/relationships/tags" Target="../tags/tag32.xml"/><Relationship Id="rId10" Type="http://schemas.openxmlformats.org/officeDocument/2006/relationships/tags" Target="../tags/tag31.xml"/><Relationship Id="rId1" Type="http://schemas.openxmlformats.org/officeDocument/2006/relationships/tags" Target="../tags/tag22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43.xml"/><Relationship Id="rId8" Type="http://schemas.openxmlformats.org/officeDocument/2006/relationships/tags" Target="../tags/tag42.xml"/><Relationship Id="rId7" Type="http://schemas.openxmlformats.org/officeDocument/2006/relationships/tags" Target="../tags/tag41.xml"/><Relationship Id="rId6" Type="http://schemas.openxmlformats.org/officeDocument/2006/relationships/tags" Target="../tags/tag40.xml"/><Relationship Id="rId5" Type="http://schemas.openxmlformats.org/officeDocument/2006/relationships/tags" Target="../tags/tag39.xml"/><Relationship Id="rId4" Type="http://schemas.openxmlformats.org/officeDocument/2006/relationships/tags" Target="../tags/tag38.xml"/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6" Type="http://schemas.openxmlformats.org/officeDocument/2006/relationships/slideLayout" Target="../slideLayouts/slideLayout12.xml"/><Relationship Id="rId15" Type="http://schemas.openxmlformats.org/officeDocument/2006/relationships/tags" Target="../tags/tag49.xml"/><Relationship Id="rId14" Type="http://schemas.openxmlformats.org/officeDocument/2006/relationships/tags" Target="../tags/tag48.xml"/><Relationship Id="rId13" Type="http://schemas.openxmlformats.org/officeDocument/2006/relationships/tags" Target="../tags/tag47.xml"/><Relationship Id="rId12" Type="http://schemas.openxmlformats.org/officeDocument/2006/relationships/tags" Target="../tags/tag46.xml"/><Relationship Id="rId11" Type="http://schemas.openxmlformats.org/officeDocument/2006/relationships/tags" Target="../tags/tag45.xml"/><Relationship Id="rId10" Type="http://schemas.openxmlformats.org/officeDocument/2006/relationships/tags" Target="../tags/tag44.xml"/><Relationship Id="rId1" Type="http://schemas.openxmlformats.org/officeDocument/2006/relationships/tags" Target="../tags/tag35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58.xml"/><Relationship Id="rId8" Type="http://schemas.openxmlformats.org/officeDocument/2006/relationships/tags" Target="../tags/tag57.xml"/><Relationship Id="rId7" Type="http://schemas.openxmlformats.org/officeDocument/2006/relationships/tags" Target="../tags/tag56.xml"/><Relationship Id="rId6" Type="http://schemas.openxmlformats.org/officeDocument/2006/relationships/tags" Target="../tags/tag55.xml"/><Relationship Id="rId5" Type="http://schemas.openxmlformats.org/officeDocument/2006/relationships/tags" Target="../tags/tag54.xml"/><Relationship Id="rId4" Type="http://schemas.openxmlformats.org/officeDocument/2006/relationships/tags" Target="../tags/tag53.xml"/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0" Type="http://schemas.openxmlformats.org/officeDocument/2006/relationships/slideLayout" Target="../slideLayouts/slideLayout12.xml"/><Relationship Id="rId1" Type="http://schemas.openxmlformats.org/officeDocument/2006/relationships/tags" Target="../tags/tag5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60.xml"/><Relationship Id="rId1" Type="http://schemas.openxmlformats.org/officeDocument/2006/relationships/tags" Target="../tags/tag5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image" Target="../media/image10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10.xml"/><Relationship Id="rId8" Type="http://schemas.openxmlformats.org/officeDocument/2006/relationships/tags" Target="../tags/tag9.xml"/><Relationship Id="rId7" Type="http://schemas.openxmlformats.org/officeDocument/2006/relationships/tags" Target="../tags/tag8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9" Type="http://schemas.openxmlformats.org/officeDocument/2006/relationships/notesSlide" Target="../notesSlides/notesSlide2.xml"/><Relationship Id="rId18" Type="http://schemas.openxmlformats.org/officeDocument/2006/relationships/slideLayout" Target="../slideLayouts/slideLayout12.xml"/><Relationship Id="rId17" Type="http://schemas.openxmlformats.org/officeDocument/2006/relationships/tags" Target="../tags/tag15.xml"/><Relationship Id="rId16" Type="http://schemas.openxmlformats.org/officeDocument/2006/relationships/tags" Target="../tags/tag14.xml"/><Relationship Id="rId15" Type="http://schemas.openxmlformats.org/officeDocument/2006/relationships/tags" Target="../tags/tag13.xml"/><Relationship Id="rId14" Type="http://schemas.openxmlformats.org/officeDocument/2006/relationships/tags" Target="../tags/tag12.xml"/><Relationship Id="rId13" Type="http://schemas.openxmlformats.org/officeDocument/2006/relationships/tags" Target="../tags/tag11.xml"/><Relationship Id="rId12" Type="http://schemas.openxmlformats.org/officeDocument/2006/relationships/image" Target="../media/image3.png"/><Relationship Id="rId11" Type="http://schemas.microsoft.com/office/2007/relationships/media" Target="ppt/slides/ppt/slides/ppt/slides/ppt/slides/ppt/slides/ppt/slides/ppt/slides/ppt/slides/clipboard/slides/ppt/slides/ppt/slides/ppt/slides/ppt/slides/ppt/slides/ppt/slides/ppt/slides/ppt/slides/ppt/slides/ppt/slides/ppt/slides/ppt/slides/ppt/slides/ppt/slides/ppt/media/media1.mp3" TargetMode="External"/><Relationship Id="rId10" Type="http://schemas.openxmlformats.org/officeDocument/2006/relationships/audio" Target="ppt/slides/ppt/slides/ppt/slides/ppt/slides/ppt/slides/ppt/slides/ppt/slides/ppt/slides/clipboard/slides/ppt/slides/ppt/slides/ppt/slides/ppt/slides/ppt/slides/ppt/slides/ppt/slides/ppt/slides/ppt/slides/ppt/slides/ppt/slides/ppt/slides/ppt/slides/ppt/slides/ppt/media/media1.mp3" TargetMode="External"/><Relationship Id="rId1" Type="http://schemas.openxmlformats.org/officeDocument/2006/relationships/tags" Target="../tags/tag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7" Type="http://schemas.openxmlformats.org/officeDocument/2006/relationships/slideLayout" Target="../slideLayouts/slideLayout12.xml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1995" y="2366645"/>
            <a:ext cx="4645660" cy="33680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2955" y="2366645"/>
            <a:ext cx="5281930" cy="336804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TextBox 4"/>
          <p:cNvSpPr txBox="1">
            <a:spLocks noChangeArrowheads="1"/>
          </p:cNvSpPr>
          <p:nvPr/>
        </p:nvSpPr>
        <p:spPr bwMode="auto">
          <a:xfrm>
            <a:off x="368355" y="1584480"/>
            <a:ext cx="11454848" cy="253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50000"/>
              </a:lnSpc>
              <a:spcBef>
                <a:spcPts val="450"/>
              </a:spcBef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  潭中鱼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可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百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许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头，皆若</a:t>
            </a:r>
            <a:r>
              <a:rPr lang="zh-CN" altLang="en-US" sz="3200" b="1" u="sng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空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游无所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依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，日光</a:t>
            </a:r>
            <a:r>
              <a:rPr lang="zh-CN" altLang="en-US" sz="3200" b="1" u="sng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下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澈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，影</a:t>
            </a:r>
            <a:r>
              <a:rPr lang="zh-CN" altLang="en-US" sz="3200" b="1" u="sng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布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石上。</a:t>
            </a:r>
            <a:r>
              <a:rPr lang="zh-CN" altLang="en-US" sz="3200" b="1" u="sng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佁然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不动，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俶尔</a:t>
            </a:r>
            <a:r>
              <a:rPr lang="zh-CN" altLang="en-US" sz="3200" b="1" u="sng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远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逝，往来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翕忽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，似与游者相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乐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5"/>
          <p:cNvSpPr txBox="1">
            <a:spLocks noChangeArrowheads="1"/>
          </p:cNvSpPr>
          <p:nvPr/>
        </p:nvSpPr>
        <p:spPr bwMode="auto">
          <a:xfrm>
            <a:off x="2264983" y="1771896"/>
            <a:ext cx="785813" cy="437515"/>
          </a:xfrm>
          <a:prstGeom prst="rect">
            <a:avLst/>
          </a:prstGeom>
          <a:solidFill>
            <a:srgbClr val="F5F5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大约</a:t>
            </a:r>
            <a:endParaRPr lang="zh-CN" altLang="en-US" sz="2400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13"/>
          <p:cNvSpPr txBox="1">
            <a:spLocks noChangeArrowheads="1"/>
          </p:cNvSpPr>
          <p:nvPr/>
        </p:nvSpPr>
        <p:spPr bwMode="auto">
          <a:xfrm>
            <a:off x="3051810" y="1770380"/>
            <a:ext cx="1395095" cy="437515"/>
          </a:xfrm>
          <a:prstGeom prst="rect">
            <a:avLst/>
          </a:prstGeom>
          <a:solidFill>
            <a:srgbClr val="F5F5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表示约数</a:t>
            </a:r>
            <a:endParaRPr lang="zh-CN" altLang="en-US" sz="2400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5"/>
          <p:cNvSpPr txBox="1">
            <a:spLocks noChangeArrowheads="1"/>
          </p:cNvSpPr>
          <p:nvPr/>
        </p:nvSpPr>
        <p:spPr bwMode="auto">
          <a:xfrm>
            <a:off x="8246745" y="1803400"/>
            <a:ext cx="2041525" cy="437515"/>
          </a:xfrm>
          <a:prstGeom prst="rect">
            <a:avLst/>
          </a:prstGeom>
          <a:solidFill>
            <a:srgbClr val="F5F5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</a:rPr>
              <a:t>名作状，向下</a:t>
            </a:r>
            <a:endParaRPr lang="zh-CN" altLang="en-US" sz="2400" b="1">
              <a:solidFill>
                <a:srgbClr val="7030A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6"/>
          <p:cNvSpPr txBox="1">
            <a:spLocks noChangeArrowheads="1"/>
          </p:cNvSpPr>
          <p:nvPr/>
        </p:nvSpPr>
        <p:spPr bwMode="auto">
          <a:xfrm>
            <a:off x="10197465" y="2738755"/>
            <a:ext cx="884555" cy="437515"/>
          </a:xfrm>
          <a:prstGeom prst="rect">
            <a:avLst/>
          </a:prstGeom>
          <a:solidFill>
            <a:srgbClr val="F5F5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映照</a:t>
            </a:r>
            <a:endParaRPr lang="zh-CN" altLang="en-US" sz="2400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7"/>
          <p:cNvSpPr txBox="1">
            <a:spLocks noChangeArrowheads="1"/>
          </p:cNvSpPr>
          <p:nvPr/>
        </p:nvSpPr>
        <p:spPr bwMode="auto">
          <a:xfrm>
            <a:off x="368162" y="2683318"/>
            <a:ext cx="1477396" cy="807913"/>
          </a:xfrm>
          <a:prstGeom prst="rect">
            <a:avLst/>
          </a:prstGeom>
          <a:solidFill>
            <a:srgbClr val="F5F5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静止不动的样子</a:t>
            </a:r>
            <a:endParaRPr lang="zh-CN" altLang="en-US" sz="2400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8"/>
          <p:cNvSpPr txBox="1">
            <a:spLocks noChangeArrowheads="1"/>
          </p:cNvSpPr>
          <p:nvPr/>
        </p:nvSpPr>
        <p:spPr bwMode="auto">
          <a:xfrm>
            <a:off x="2394585" y="3053715"/>
            <a:ext cx="823595" cy="437515"/>
          </a:xfrm>
          <a:prstGeom prst="rect">
            <a:avLst/>
          </a:prstGeom>
          <a:solidFill>
            <a:srgbClr val="F5F5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忽然</a:t>
            </a:r>
            <a:endParaRPr lang="zh-CN" altLang="en-US" sz="2400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文本框 19"/>
          <p:cNvSpPr txBox="1">
            <a:spLocks noChangeArrowheads="1"/>
          </p:cNvSpPr>
          <p:nvPr/>
        </p:nvSpPr>
        <p:spPr bwMode="auto">
          <a:xfrm>
            <a:off x="4803666" y="3877514"/>
            <a:ext cx="2583398" cy="437515"/>
          </a:xfrm>
          <a:prstGeom prst="rect">
            <a:avLst/>
          </a:prstGeom>
          <a:solidFill>
            <a:srgbClr val="F5F5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轻快迅疾的样子</a:t>
            </a:r>
            <a:endParaRPr lang="zh-CN" altLang="en-US" sz="2400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13"/>
          <p:cNvSpPr txBox="1">
            <a:spLocks noChangeArrowheads="1"/>
          </p:cNvSpPr>
          <p:nvPr/>
        </p:nvSpPr>
        <p:spPr bwMode="auto">
          <a:xfrm>
            <a:off x="4955540" y="1803400"/>
            <a:ext cx="2315845" cy="366395"/>
          </a:xfrm>
          <a:prstGeom prst="rect">
            <a:avLst/>
          </a:prstGeom>
          <a:solidFill>
            <a:srgbClr val="F5F5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名作状</a:t>
            </a:r>
            <a:r>
              <a:rPr lang="zh-CN" altLang="en-US" sz="2400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，</a:t>
            </a:r>
            <a:r>
              <a:rPr lang="zh-CN" altLang="en-US" sz="2400" b="1" dirty="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</a:rPr>
              <a:t>在空中</a:t>
            </a:r>
            <a:endParaRPr lang="zh-CN" altLang="en-US" sz="2400" b="1" dirty="0">
              <a:solidFill>
                <a:srgbClr val="7030A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5"/>
          <p:cNvSpPr txBox="1">
            <a:spLocks noChangeArrowheads="1"/>
          </p:cNvSpPr>
          <p:nvPr/>
        </p:nvSpPr>
        <p:spPr bwMode="auto">
          <a:xfrm>
            <a:off x="7830820" y="2738755"/>
            <a:ext cx="1995170" cy="437515"/>
          </a:xfrm>
          <a:prstGeom prst="rect">
            <a:avLst/>
          </a:prstGeom>
          <a:solidFill>
            <a:srgbClr val="F5F5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形作动</a:t>
            </a:r>
            <a:r>
              <a:rPr lang="zh-CN" altLang="en-US" sz="2400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，</a:t>
            </a:r>
            <a:r>
              <a:rPr lang="zh-CN" altLang="en-US" sz="2400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穿透</a:t>
            </a:r>
            <a:endParaRPr lang="zh-CN" altLang="en-US" sz="2400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4400">
                <a:effectLst/>
                <a:latin typeface="华文新魏" panose="02010800040101010101" charset="-122"/>
                <a:ea typeface="华文新魏" panose="02010800040101010101" charset="-122"/>
              </a:rPr>
              <a:t>翻译课文</a:t>
            </a:r>
            <a:endParaRPr lang="zh-CN" altLang="en-US" sz="4400">
              <a:effectLst/>
              <a:latin typeface="华文新魏" panose="02010800040101010101" charset="-122"/>
              <a:ea typeface="华文新魏" panose="0201080004010101010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87180" y="3877310"/>
            <a:ext cx="2997835" cy="2997835"/>
          </a:xfrm>
          <a:prstGeom prst="rect">
            <a:avLst/>
          </a:prstGeom>
        </p:spPr>
      </p:pic>
      <p:sp>
        <p:nvSpPr>
          <p:cNvPr id="2" name="文本框 13"/>
          <p:cNvSpPr txBox="1">
            <a:spLocks noChangeArrowheads="1"/>
          </p:cNvSpPr>
          <p:nvPr/>
        </p:nvSpPr>
        <p:spPr bwMode="auto">
          <a:xfrm>
            <a:off x="6697345" y="2616200"/>
            <a:ext cx="777875" cy="437515"/>
          </a:xfrm>
          <a:prstGeom prst="rect">
            <a:avLst/>
          </a:prstGeom>
          <a:solidFill>
            <a:srgbClr val="F5F5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依傍</a:t>
            </a:r>
            <a:endParaRPr lang="zh-CN" altLang="en-US" sz="2400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5"/>
          <p:cNvSpPr txBox="1">
            <a:spLocks noChangeArrowheads="1"/>
          </p:cNvSpPr>
          <p:nvPr/>
        </p:nvSpPr>
        <p:spPr bwMode="auto">
          <a:xfrm>
            <a:off x="8507095" y="3928110"/>
            <a:ext cx="787400" cy="437515"/>
          </a:xfrm>
          <a:prstGeom prst="rect">
            <a:avLst/>
          </a:prstGeom>
          <a:solidFill>
            <a:srgbClr val="F5F5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欢乐</a:t>
            </a:r>
            <a:endParaRPr lang="zh-CN" altLang="en-US" sz="2400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19710" y="4467860"/>
            <a:ext cx="896683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</a:pPr>
            <a:r>
              <a:rPr lang="zh-CN" altLang="en-US" sz="24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潭中的鱼大约有一百来条，都好像在空中游动，没有什么依傍的，阳光照到水底，鱼的影子映在水底的石头上，静止</a:t>
            </a:r>
            <a:r>
              <a:rPr lang="zh-CN" altLang="en-US" sz="24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（停在那里）</a:t>
            </a:r>
            <a:r>
              <a:rPr lang="zh-CN" altLang="en-US" sz="24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不动，忽然间向远处游去，来</a:t>
            </a:r>
            <a:r>
              <a:rPr lang="zh-CN" altLang="en-US" sz="24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来往往，</a:t>
            </a:r>
            <a:r>
              <a:rPr lang="zh-CN" altLang="en-US" sz="24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轻快迅疾，好像和游玩的人一同欢乐</a:t>
            </a:r>
            <a:r>
              <a:rPr lang="zh-CN" altLang="zh-CN" sz="24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。</a:t>
            </a:r>
            <a:endParaRPr lang="zh-CN" altLang="zh-CN" sz="2400" b="1">
              <a:solidFill>
                <a:srgbClr val="1D41D5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1" name="文本框 13"/>
          <p:cNvSpPr txBox="1">
            <a:spLocks noChangeArrowheads="1"/>
          </p:cNvSpPr>
          <p:nvPr/>
        </p:nvSpPr>
        <p:spPr bwMode="auto">
          <a:xfrm>
            <a:off x="3406775" y="3053715"/>
            <a:ext cx="2447290" cy="366395"/>
          </a:xfrm>
          <a:prstGeom prst="rect">
            <a:avLst/>
          </a:prstGeom>
          <a:solidFill>
            <a:srgbClr val="F5F5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形作状</a:t>
            </a:r>
            <a:r>
              <a:rPr lang="zh-CN" altLang="en-US" sz="2400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，</a:t>
            </a:r>
            <a:r>
              <a:rPr lang="zh-CN" altLang="en-US" sz="2400" b="1" dirty="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</a:rPr>
              <a:t>向远处</a:t>
            </a:r>
            <a:endParaRPr lang="zh-CN" altLang="en-US" sz="2400" b="1" dirty="0">
              <a:solidFill>
                <a:srgbClr val="7030A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3" grpId="0" bldLvl="0" animBg="1"/>
      <p:bldP spid="4" grpId="0" bldLvl="0" animBg="1"/>
      <p:bldP spid="2" grpId="0" bldLvl="0" animBg="1"/>
      <p:bldP spid="9" grpId="0" bldLvl="0" animBg="1"/>
      <p:bldP spid="10" grpId="0"/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TextBox 4"/>
          <p:cNvSpPr txBox="1">
            <a:spLocks noChangeArrowheads="1"/>
          </p:cNvSpPr>
          <p:nvPr/>
        </p:nvSpPr>
        <p:spPr bwMode="auto">
          <a:xfrm>
            <a:off x="350934" y="1425259"/>
            <a:ext cx="11489635" cy="2588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50000"/>
              </a:lnSpc>
              <a:spcBef>
                <a:spcPts val="450"/>
              </a:spcBef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潭</a:t>
            </a:r>
            <a:r>
              <a:rPr lang="zh-CN" altLang="en-US" sz="3200" b="1" u="sng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西南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32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而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望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en-US" sz="3200" b="1" u="sng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斗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32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折</a:t>
            </a:r>
            <a:r>
              <a:rPr lang="en-US" altLang="zh-CN" sz="32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200" b="1" u="sng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蛇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32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行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明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灭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可见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。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其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岸势</a:t>
            </a:r>
            <a:r>
              <a:rPr lang="zh-CN" altLang="en-US" sz="3200" b="1" u="sng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犬牙</a:t>
            </a:r>
            <a:endParaRPr lang="zh-CN" altLang="en-US" sz="3200" b="1" u="sng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250000"/>
              </a:lnSpc>
              <a:spcBef>
                <a:spcPts val="45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差互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，不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可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知其源。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文本框 8"/>
          <p:cNvSpPr txBox="1">
            <a:spLocks noChangeArrowheads="1"/>
          </p:cNvSpPr>
          <p:nvPr/>
        </p:nvSpPr>
        <p:spPr bwMode="auto">
          <a:xfrm>
            <a:off x="7278370" y="1613535"/>
            <a:ext cx="1894840" cy="437515"/>
          </a:xfrm>
          <a:prstGeom prst="rect">
            <a:avLst/>
          </a:prstGeom>
          <a:solidFill>
            <a:srgbClr val="F5F5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暗，看不见</a:t>
            </a:r>
            <a:endParaRPr lang="zh-CN" altLang="en-US" sz="2400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9833610" y="1243965"/>
            <a:ext cx="2045970" cy="807085"/>
          </a:xfrm>
          <a:prstGeom prst="rect">
            <a:avLst/>
          </a:prstGeom>
          <a:solidFill>
            <a:srgbClr val="F5F5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名作状</a:t>
            </a:r>
            <a:r>
              <a:rPr lang="zh-CN" altLang="en-US" sz="2400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，</a:t>
            </a:r>
            <a:r>
              <a:rPr lang="zh-CN" altLang="en-US" sz="2400" b="1" dirty="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</a:rPr>
              <a:t>像狗的牙齿那样</a:t>
            </a:r>
            <a:endParaRPr lang="zh-CN" altLang="en-US" sz="2400" b="1" dirty="0">
              <a:solidFill>
                <a:srgbClr val="00B05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838200" y="200660"/>
            <a:ext cx="10515600" cy="1325563"/>
          </a:xfrm>
        </p:spPr>
        <p:txBody>
          <a:bodyPr/>
          <a:p>
            <a:r>
              <a:rPr lang="zh-CN" altLang="en-US" sz="4400">
                <a:effectLst/>
                <a:latin typeface="华文新魏" panose="02010800040101010101" charset="-122"/>
                <a:ea typeface="华文新魏" panose="02010800040101010101" charset="-122"/>
              </a:rPr>
              <a:t>翻译课文</a:t>
            </a:r>
            <a:endParaRPr lang="zh-CN" altLang="en-US" sz="4400">
              <a:effectLst/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" name="文本框 16"/>
          <p:cNvSpPr txBox="1">
            <a:spLocks noChangeArrowheads="1"/>
          </p:cNvSpPr>
          <p:nvPr/>
        </p:nvSpPr>
        <p:spPr bwMode="auto">
          <a:xfrm>
            <a:off x="9305925" y="2493010"/>
            <a:ext cx="527685" cy="437515"/>
          </a:xfrm>
          <a:prstGeom prst="rect">
            <a:avLst/>
          </a:prstGeom>
          <a:solidFill>
            <a:srgbClr val="F5F5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那</a:t>
            </a:r>
            <a:endParaRPr lang="zh-CN" altLang="en-US" sz="2400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77125" y="3732530"/>
            <a:ext cx="4692650" cy="3112770"/>
          </a:xfrm>
          <a:prstGeom prst="rect">
            <a:avLst/>
          </a:prstGeom>
        </p:spPr>
      </p:pic>
      <p:sp>
        <p:nvSpPr>
          <p:cNvPr id="4" name="文本框 13"/>
          <p:cNvSpPr txBox="1">
            <a:spLocks noChangeArrowheads="1"/>
          </p:cNvSpPr>
          <p:nvPr/>
        </p:nvSpPr>
        <p:spPr bwMode="auto">
          <a:xfrm>
            <a:off x="3168015" y="1283970"/>
            <a:ext cx="1778635" cy="767080"/>
          </a:xfrm>
          <a:prstGeom prst="rect">
            <a:avLst/>
          </a:prstGeom>
          <a:solidFill>
            <a:srgbClr val="F5F5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名作状</a:t>
            </a:r>
            <a:r>
              <a:rPr lang="zh-CN" altLang="en-US" sz="2400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，</a:t>
            </a:r>
            <a:r>
              <a:rPr lang="zh-CN" altLang="en-US" sz="2400" b="1" dirty="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像北斗星那样</a:t>
            </a:r>
            <a:endParaRPr lang="zh-CN" altLang="en-US" sz="2400" b="1" dirty="0">
              <a:solidFill>
                <a:srgbClr val="7030A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7"/>
          <p:cNvSpPr txBox="1">
            <a:spLocks noChangeArrowheads="1"/>
          </p:cNvSpPr>
          <p:nvPr/>
        </p:nvSpPr>
        <p:spPr bwMode="auto">
          <a:xfrm>
            <a:off x="6029960" y="2480945"/>
            <a:ext cx="1447165" cy="511175"/>
          </a:xfrm>
          <a:prstGeom prst="rect">
            <a:avLst/>
          </a:prstGeom>
          <a:solidFill>
            <a:srgbClr val="F5F5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蜿蜒前行</a:t>
            </a:r>
            <a:endParaRPr lang="zh-CN" altLang="en-US" sz="2400" b="1" dirty="0">
              <a:solidFill>
                <a:srgbClr val="00B05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13"/>
          <p:cNvSpPr txBox="1">
            <a:spLocks noChangeArrowheads="1"/>
          </p:cNvSpPr>
          <p:nvPr/>
        </p:nvSpPr>
        <p:spPr bwMode="auto">
          <a:xfrm>
            <a:off x="628015" y="2554605"/>
            <a:ext cx="2315845" cy="366395"/>
          </a:xfrm>
          <a:prstGeom prst="rect">
            <a:avLst/>
          </a:prstGeom>
          <a:solidFill>
            <a:srgbClr val="F5F5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名作状</a:t>
            </a:r>
            <a:r>
              <a:rPr lang="zh-CN" altLang="en-US" sz="2400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，</a:t>
            </a:r>
            <a:r>
              <a:rPr lang="zh-CN" altLang="en-US" sz="2400" b="1" dirty="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向西</a:t>
            </a:r>
            <a:r>
              <a:rPr lang="zh-CN" altLang="en-US" sz="2400" b="1" dirty="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</a:rPr>
              <a:t>南</a:t>
            </a:r>
            <a:endParaRPr lang="zh-CN" altLang="en-US" sz="2400" b="1" dirty="0">
              <a:solidFill>
                <a:srgbClr val="7030A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8"/>
          <p:cNvSpPr txBox="1">
            <a:spLocks noChangeArrowheads="1"/>
          </p:cNvSpPr>
          <p:nvPr/>
        </p:nvSpPr>
        <p:spPr bwMode="auto">
          <a:xfrm>
            <a:off x="4267200" y="2554605"/>
            <a:ext cx="827405" cy="437515"/>
          </a:xfrm>
          <a:prstGeom prst="rect">
            <a:avLst/>
          </a:prstGeom>
          <a:solidFill>
            <a:srgbClr val="F5F5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曲折</a:t>
            </a:r>
            <a:endParaRPr lang="zh-CN" altLang="en-US" sz="2400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13"/>
          <p:cNvSpPr txBox="1">
            <a:spLocks noChangeArrowheads="1"/>
          </p:cNvSpPr>
          <p:nvPr/>
        </p:nvSpPr>
        <p:spPr bwMode="auto">
          <a:xfrm>
            <a:off x="5238750" y="1283970"/>
            <a:ext cx="1377950" cy="767080"/>
          </a:xfrm>
          <a:prstGeom prst="rect">
            <a:avLst/>
          </a:prstGeom>
          <a:solidFill>
            <a:srgbClr val="F5F5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名作状</a:t>
            </a:r>
            <a:r>
              <a:rPr lang="zh-CN" altLang="en-US" sz="2400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，</a:t>
            </a:r>
            <a:r>
              <a:rPr lang="zh-CN" altLang="en-US" sz="2400" b="1" dirty="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</a:rPr>
              <a:t>像蛇那样</a:t>
            </a:r>
            <a:endParaRPr lang="zh-CN" altLang="en-US" sz="2400" b="1" dirty="0">
              <a:solidFill>
                <a:srgbClr val="7030A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351155" y="3856355"/>
            <a:ext cx="1531620" cy="807085"/>
          </a:xfrm>
          <a:prstGeom prst="rect">
            <a:avLst/>
          </a:prstGeom>
          <a:solidFill>
            <a:srgbClr val="F5F5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交错不齐。差，交错</a:t>
            </a:r>
            <a:endParaRPr lang="zh-CN" altLang="en-US" sz="2400" b="1" dirty="0">
              <a:solidFill>
                <a:srgbClr val="00B05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8"/>
          <p:cNvSpPr txBox="1">
            <a:spLocks noChangeArrowheads="1"/>
          </p:cNvSpPr>
          <p:nvPr/>
        </p:nvSpPr>
        <p:spPr bwMode="auto">
          <a:xfrm>
            <a:off x="2138045" y="3784600"/>
            <a:ext cx="1390015" cy="807085"/>
          </a:xfrm>
          <a:prstGeom prst="rect">
            <a:avLst/>
          </a:prstGeom>
          <a:solidFill>
            <a:srgbClr val="F5F5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可以，能够</a:t>
            </a:r>
            <a:endParaRPr lang="zh-CN" altLang="en-US" sz="2400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39090" y="4786630"/>
            <a:ext cx="713803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</a:pPr>
            <a:r>
              <a:rPr lang="zh-CN" altLang="en-US" sz="24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向小石潭的西南方望去，（溪水）像北斗星那样曲折，像蛇那样蜿蜒前行，时隐时现。溪流两岸的形状像狗的牙齿那样交错不齐，不能够知道溪流的源头（在什么地方）</a:t>
            </a:r>
            <a:r>
              <a:rPr lang="zh-CN" altLang="zh-CN" sz="24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。</a:t>
            </a:r>
            <a:endParaRPr lang="zh-CN" altLang="zh-CN" sz="2400" b="1">
              <a:solidFill>
                <a:srgbClr val="1D41D5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8" name="文本框 8"/>
          <p:cNvSpPr txBox="1">
            <a:spLocks noChangeArrowheads="1"/>
          </p:cNvSpPr>
          <p:nvPr/>
        </p:nvSpPr>
        <p:spPr bwMode="auto">
          <a:xfrm>
            <a:off x="2018030" y="1691005"/>
            <a:ext cx="1149985" cy="437515"/>
          </a:xfrm>
          <a:prstGeom prst="rect">
            <a:avLst/>
          </a:prstGeom>
          <a:solidFill>
            <a:srgbClr val="F5F5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表修饰</a:t>
            </a:r>
            <a:endParaRPr lang="en-US" altLang="zh-CN" sz="2400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  <p:bldP spid="2" grpId="0" bldLvl="0" animBg="1"/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4" grpId="0" bldLvl="0" animBg="1"/>
      <p:bldP spid="15" grpId="0" bldLvl="0" animBg="1"/>
      <p:bldP spid="17" grpId="0"/>
      <p:bldP spid="1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8" name="TextBox 4"/>
          <p:cNvSpPr txBox="1">
            <a:spLocks noChangeArrowheads="1"/>
          </p:cNvSpPr>
          <p:nvPr/>
        </p:nvSpPr>
        <p:spPr bwMode="auto">
          <a:xfrm>
            <a:off x="211730" y="1616086"/>
            <a:ext cx="11603935" cy="253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50000"/>
              </a:lnSpc>
              <a:spcBef>
                <a:spcPts val="450"/>
              </a:spcBef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坐潭上，四面竹树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环合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寂</a:t>
            </a:r>
            <a:r>
              <a:rPr lang="zh-CN" altLang="en-US" sz="32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寥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无人，</a:t>
            </a:r>
            <a:r>
              <a:rPr lang="zh-CN" altLang="en-US" sz="3200" b="1" u="sng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凄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神</a:t>
            </a:r>
            <a:r>
              <a:rPr lang="zh-CN" altLang="en-US" sz="3200" b="1" u="sng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寒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骨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悄怆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幽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邃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。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以</a:t>
            </a:r>
            <a:r>
              <a:rPr lang="zh-CN" altLang="en-US" sz="32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其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境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过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清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，不可久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居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en-US" sz="3200" b="1" u="sng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乃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记之</a:t>
            </a:r>
            <a:r>
              <a:rPr lang="zh-CN" altLang="en-US" sz="32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去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文本框 12"/>
          <p:cNvSpPr txBox="1">
            <a:spLocks noChangeArrowheads="1"/>
          </p:cNvSpPr>
          <p:nvPr/>
        </p:nvSpPr>
        <p:spPr bwMode="auto">
          <a:xfrm>
            <a:off x="10766425" y="1842770"/>
            <a:ext cx="814070" cy="437515"/>
          </a:xfrm>
          <a:prstGeom prst="rect">
            <a:avLst/>
          </a:prstGeom>
          <a:solidFill>
            <a:srgbClr val="F5F5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凄凉</a:t>
            </a:r>
            <a:endParaRPr lang="zh-CN" altLang="en-US" sz="2400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5"/>
          <p:cNvSpPr txBox="1">
            <a:spLocks noChangeArrowheads="1"/>
          </p:cNvSpPr>
          <p:nvPr/>
        </p:nvSpPr>
        <p:spPr bwMode="auto">
          <a:xfrm>
            <a:off x="2715765" y="3941326"/>
            <a:ext cx="534987" cy="437515"/>
          </a:xfrm>
          <a:prstGeom prst="rect">
            <a:avLst/>
          </a:prstGeom>
          <a:solidFill>
            <a:srgbClr val="F5F5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太</a:t>
            </a:r>
            <a:endParaRPr lang="zh-CN" altLang="en-US" sz="2400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文本框 17"/>
          <p:cNvSpPr txBox="1">
            <a:spLocks noChangeArrowheads="1"/>
          </p:cNvSpPr>
          <p:nvPr/>
        </p:nvSpPr>
        <p:spPr bwMode="auto">
          <a:xfrm>
            <a:off x="4741301" y="3941353"/>
            <a:ext cx="987271" cy="437515"/>
          </a:xfrm>
          <a:prstGeom prst="rect">
            <a:avLst/>
          </a:prstGeom>
          <a:solidFill>
            <a:srgbClr val="F5F5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停留</a:t>
            </a:r>
            <a:endParaRPr lang="zh-CN" altLang="en-US" sz="2400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文本框 18"/>
          <p:cNvSpPr txBox="1">
            <a:spLocks noChangeArrowheads="1"/>
          </p:cNvSpPr>
          <p:nvPr/>
        </p:nvSpPr>
        <p:spPr bwMode="auto">
          <a:xfrm>
            <a:off x="5807710" y="3941445"/>
            <a:ext cx="1394460" cy="437515"/>
          </a:xfrm>
          <a:prstGeom prst="rect">
            <a:avLst/>
          </a:prstGeom>
          <a:solidFill>
            <a:srgbClr val="F5F5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于是，就</a:t>
            </a:r>
            <a:endParaRPr lang="zh-CN" altLang="en-US" sz="2400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8343265" y="3550920"/>
            <a:ext cx="845185" cy="437515"/>
          </a:xfrm>
          <a:prstGeom prst="rect">
            <a:avLst/>
          </a:prstGeom>
          <a:solidFill>
            <a:srgbClr val="F5F5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离开</a:t>
            </a:r>
            <a:endParaRPr lang="zh-CN" altLang="en-US" sz="2400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4" name="文本框 15"/>
          <p:cNvSpPr txBox="1">
            <a:spLocks noChangeArrowheads="1"/>
          </p:cNvSpPr>
          <p:nvPr/>
        </p:nvSpPr>
        <p:spPr bwMode="auto">
          <a:xfrm>
            <a:off x="691211" y="3941577"/>
            <a:ext cx="504190" cy="437515"/>
          </a:xfrm>
          <a:prstGeom prst="rect">
            <a:avLst/>
          </a:prstGeom>
          <a:solidFill>
            <a:srgbClr val="F5F5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深</a:t>
            </a:r>
            <a:endParaRPr lang="zh-CN" altLang="en-US" sz="2400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5" name="文本框 17"/>
          <p:cNvSpPr txBox="1">
            <a:spLocks noChangeArrowheads="1"/>
          </p:cNvSpPr>
          <p:nvPr/>
        </p:nvSpPr>
        <p:spPr bwMode="auto">
          <a:xfrm>
            <a:off x="2930715" y="3075213"/>
            <a:ext cx="1027934" cy="437515"/>
          </a:xfrm>
          <a:prstGeom prst="rect">
            <a:avLst/>
          </a:prstGeom>
          <a:solidFill>
            <a:srgbClr val="F5F5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凄清</a:t>
            </a:r>
            <a:endParaRPr lang="zh-CN" altLang="en-US" sz="2400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6" name="文本框 17"/>
          <p:cNvSpPr txBox="1">
            <a:spLocks noChangeArrowheads="1"/>
          </p:cNvSpPr>
          <p:nvPr/>
        </p:nvSpPr>
        <p:spPr bwMode="auto">
          <a:xfrm>
            <a:off x="1329330" y="3113405"/>
            <a:ext cx="983975" cy="437515"/>
          </a:xfrm>
          <a:prstGeom prst="rect">
            <a:avLst/>
          </a:prstGeom>
          <a:solidFill>
            <a:srgbClr val="F5F5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因为</a:t>
            </a:r>
            <a:endParaRPr lang="zh-CN" altLang="en-US" sz="2400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p>
            <a:r>
              <a:rPr lang="zh-CN" altLang="en-US" sz="4400">
                <a:effectLst/>
                <a:latin typeface="华文新魏" panose="02010800040101010101" charset="-122"/>
                <a:ea typeface="华文新魏" panose="02010800040101010101" charset="-122"/>
              </a:rPr>
              <a:t>翻译课文</a:t>
            </a:r>
            <a:endParaRPr lang="zh-CN" altLang="en-US" sz="4400">
              <a:effectLst/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4203130" y="1842527"/>
            <a:ext cx="937195" cy="437515"/>
          </a:xfrm>
          <a:prstGeom prst="rect">
            <a:avLst/>
          </a:prstGeom>
          <a:solidFill>
            <a:srgbClr val="F5F5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环绕</a:t>
            </a:r>
            <a:endParaRPr lang="zh-CN" altLang="en-US" sz="2400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5192395" y="1842770"/>
            <a:ext cx="762635" cy="437515"/>
          </a:xfrm>
          <a:prstGeom prst="rect">
            <a:avLst/>
          </a:prstGeom>
          <a:solidFill>
            <a:srgbClr val="F5F5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寂静</a:t>
            </a:r>
            <a:endParaRPr lang="zh-CN" altLang="en-US" sz="2400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6150610" y="1842770"/>
            <a:ext cx="793750" cy="437515"/>
          </a:xfrm>
          <a:prstGeom prst="rect">
            <a:avLst/>
          </a:prstGeom>
          <a:solidFill>
            <a:srgbClr val="F5F5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寥落</a:t>
            </a:r>
            <a:endParaRPr lang="zh-CN" altLang="en-US" sz="2400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15"/>
          <p:cNvSpPr txBox="1">
            <a:spLocks noChangeArrowheads="1"/>
          </p:cNvSpPr>
          <p:nvPr/>
        </p:nvSpPr>
        <p:spPr bwMode="auto">
          <a:xfrm>
            <a:off x="1864865" y="3941326"/>
            <a:ext cx="534987" cy="437515"/>
          </a:xfrm>
          <a:prstGeom prst="rect">
            <a:avLst/>
          </a:prstGeom>
          <a:solidFill>
            <a:srgbClr val="F5F5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那</a:t>
            </a:r>
            <a:endParaRPr lang="zh-CN" altLang="en-US" sz="2400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51420" y="3941445"/>
            <a:ext cx="4639945" cy="2854960"/>
          </a:xfrm>
          <a:prstGeom prst="rect">
            <a:avLst/>
          </a:prstGeom>
        </p:spPr>
      </p:pic>
      <p:sp>
        <p:nvSpPr>
          <p:cNvPr id="13" name="文本框 40"/>
          <p:cNvSpPr txBox="1">
            <a:spLocks noChangeArrowheads="1"/>
          </p:cNvSpPr>
          <p:nvPr/>
        </p:nvSpPr>
        <p:spPr bwMode="auto">
          <a:xfrm>
            <a:off x="7283450" y="1473200"/>
            <a:ext cx="2298065" cy="807085"/>
          </a:xfrm>
          <a:prstGeom prst="rect">
            <a:avLst/>
          </a:prstGeom>
          <a:solidFill>
            <a:srgbClr val="F5F5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</a:rPr>
              <a:t>形容词的使动用法，</a:t>
            </a:r>
            <a:r>
              <a:rPr lang="zh-CN" altLang="en-US" sz="2400" b="1" dirty="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使</a:t>
            </a:r>
            <a:r>
              <a:rPr lang="en-US" altLang="zh-CN" sz="2400" b="1" dirty="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……</a:t>
            </a:r>
            <a:r>
              <a:rPr lang="zh-CN" altLang="en-US" sz="2400" b="1" dirty="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凄凉</a:t>
            </a:r>
            <a:endParaRPr lang="zh-CN" altLang="en-US" sz="2400" b="1" dirty="0">
              <a:solidFill>
                <a:srgbClr val="7030A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0"/>
          <p:cNvSpPr txBox="1">
            <a:spLocks noChangeArrowheads="1"/>
          </p:cNvSpPr>
          <p:nvPr/>
        </p:nvSpPr>
        <p:spPr bwMode="auto">
          <a:xfrm>
            <a:off x="8415655" y="2743835"/>
            <a:ext cx="2298065" cy="807085"/>
          </a:xfrm>
          <a:prstGeom prst="rect">
            <a:avLst/>
          </a:prstGeom>
          <a:solidFill>
            <a:srgbClr val="F5F5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</a:rPr>
              <a:t>形容词的使动用法，使</a:t>
            </a:r>
            <a:r>
              <a:rPr lang="en-US" altLang="zh-CN" sz="2400" b="1" dirty="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</a:rPr>
              <a:t>……</a:t>
            </a:r>
            <a:r>
              <a:rPr lang="zh-CN" altLang="en-US" sz="2400" b="1" dirty="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</a:rPr>
              <a:t>寒冷</a:t>
            </a:r>
            <a:endParaRPr lang="zh-CN" altLang="en-US" sz="2400" b="1" dirty="0">
              <a:solidFill>
                <a:srgbClr val="7030A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7047865" y="3075305"/>
            <a:ext cx="1149985" cy="437515"/>
          </a:xfrm>
          <a:prstGeom prst="rect">
            <a:avLst/>
          </a:prstGeom>
          <a:solidFill>
            <a:srgbClr val="F5F5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表承接</a:t>
            </a:r>
            <a:endParaRPr lang="en-US" altLang="zh-CN" sz="2400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85420" y="4551045"/>
            <a:ext cx="709803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</a:pPr>
            <a:r>
              <a:rPr lang="zh-CN" altLang="en-US" sz="24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（我）坐在潭边，四周有竹子树木围绕着，寂静寥落空无一人，（那氛围）让人感到心情悲伤，寒气透骨，凄凉幽深。（我）因为那里的环境太过凄清，不能长时间停留，于是记下当时的情景就离开了。</a:t>
            </a:r>
            <a:endParaRPr lang="zh-CN" altLang="zh-CN" sz="2400" b="1">
              <a:solidFill>
                <a:srgbClr val="1D41D5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4" grpId="0" bldLvl="0" animBg="1"/>
      <p:bldP spid="17" grpId="0" bldLvl="0" animBg="1"/>
      <p:bldP spid="18" grpId="0" bldLvl="0" animBg="1"/>
      <p:bldP spid="20" grpId="0" bldLvl="0" animBg="1"/>
      <p:bldP spid="24" grpId="0" bldLvl="0" animBg="1"/>
      <p:bldP spid="25" grpId="0" bldLvl="0" animBg="1"/>
      <p:bldP spid="26" grpId="0" bldLvl="0" animBg="1"/>
      <p:bldP spid="3" grpId="0" bldLvl="0" animBg="1"/>
      <p:bldP spid="4" grpId="0" bldLvl="0" animBg="1"/>
      <p:bldP spid="6" grpId="0" bldLvl="0" animBg="1"/>
      <p:bldP spid="7" grpId="0" bldLvl="0" animBg="1"/>
      <p:bldP spid="13" grpId="0" bldLvl="0" animBg="1"/>
      <p:bldP spid="5" grpId="0" bldLvl="0" animBg="1"/>
      <p:bldP spid="9" grpId="0" bldLvl="0" animBg="1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0" name="TextBox 4"/>
          <p:cNvSpPr txBox="1">
            <a:spLocks noChangeArrowheads="1"/>
          </p:cNvSpPr>
          <p:nvPr/>
        </p:nvSpPr>
        <p:spPr bwMode="auto">
          <a:xfrm>
            <a:off x="185006" y="1861891"/>
            <a:ext cx="11822596" cy="253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50000"/>
              </a:lnSpc>
              <a:spcBef>
                <a:spcPts val="450"/>
              </a:spcBef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  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游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者：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吴武陵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龚古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，余弟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宗玄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。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隶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32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而</a:t>
            </a:r>
            <a:r>
              <a:rPr lang="en-US" altLang="zh-CN" sz="32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从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者，崔氏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二小生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曰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恕己，曰奉壹。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文本框 23"/>
          <p:cNvSpPr txBox="1">
            <a:spLocks noChangeArrowheads="1"/>
          </p:cNvSpPr>
          <p:nvPr/>
        </p:nvSpPr>
        <p:spPr bwMode="auto">
          <a:xfrm>
            <a:off x="7221220" y="2071370"/>
            <a:ext cx="2150745" cy="437515"/>
          </a:xfrm>
          <a:prstGeom prst="rect">
            <a:avLst/>
          </a:prstGeom>
          <a:solidFill>
            <a:srgbClr val="F5F5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名词，随从</a:t>
            </a:r>
            <a:endParaRPr lang="zh-CN" altLang="en-US" sz="2400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24"/>
          <p:cNvSpPr txBox="1">
            <a:spLocks noChangeArrowheads="1"/>
          </p:cNvSpPr>
          <p:nvPr/>
        </p:nvSpPr>
        <p:spPr bwMode="auto">
          <a:xfrm>
            <a:off x="185420" y="3386455"/>
            <a:ext cx="1105535" cy="437515"/>
          </a:xfrm>
          <a:prstGeom prst="rect">
            <a:avLst/>
          </a:prstGeom>
          <a:solidFill>
            <a:srgbClr val="F5F5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年轻人</a:t>
            </a:r>
            <a:endParaRPr lang="zh-CN" altLang="en-US" sz="2400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p>
            <a:r>
              <a:rPr lang="zh-CN" altLang="en-US" sz="4400">
                <a:effectLst/>
                <a:latin typeface="华文新魏" panose="02010800040101010101" charset="-122"/>
                <a:ea typeface="华文新魏" panose="02010800040101010101" charset="-122"/>
              </a:rPr>
              <a:t>翻译课文</a:t>
            </a:r>
            <a:endParaRPr lang="zh-CN" altLang="en-US" sz="4400">
              <a:effectLst/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290955" y="2071370"/>
            <a:ext cx="835025" cy="437515"/>
          </a:xfrm>
          <a:prstGeom prst="rect">
            <a:avLst/>
          </a:prstGeom>
          <a:solidFill>
            <a:srgbClr val="F5F5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游玩</a:t>
            </a:r>
            <a:endParaRPr lang="zh-CN" altLang="en-US" sz="2400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23"/>
          <p:cNvSpPr txBox="1">
            <a:spLocks noChangeArrowheads="1"/>
          </p:cNvSpPr>
          <p:nvPr/>
        </p:nvSpPr>
        <p:spPr bwMode="auto">
          <a:xfrm>
            <a:off x="9291336" y="2948674"/>
            <a:ext cx="1760230" cy="437515"/>
          </a:xfrm>
          <a:prstGeom prst="rect">
            <a:avLst/>
          </a:prstGeom>
          <a:solidFill>
            <a:srgbClr val="F5F5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动词，跟从</a:t>
            </a:r>
            <a:endParaRPr lang="zh-CN" altLang="en-US" sz="2400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文本框 8"/>
          <p:cNvSpPr txBox="1">
            <a:spLocks noChangeArrowheads="1"/>
          </p:cNvSpPr>
          <p:nvPr/>
        </p:nvSpPr>
        <p:spPr bwMode="auto">
          <a:xfrm>
            <a:off x="7903210" y="2948940"/>
            <a:ext cx="1149985" cy="437515"/>
          </a:xfrm>
          <a:prstGeom prst="rect">
            <a:avLst/>
          </a:prstGeom>
          <a:solidFill>
            <a:srgbClr val="F5F5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表修饰</a:t>
            </a:r>
            <a:endParaRPr lang="en-US" altLang="zh-CN" sz="2400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5" name="文本框 24"/>
          <p:cNvSpPr txBox="1">
            <a:spLocks noChangeArrowheads="1"/>
          </p:cNvSpPr>
          <p:nvPr/>
        </p:nvSpPr>
        <p:spPr bwMode="auto">
          <a:xfrm>
            <a:off x="1412875" y="3386455"/>
            <a:ext cx="508635" cy="437515"/>
          </a:xfrm>
          <a:prstGeom prst="rect">
            <a:avLst/>
          </a:prstGeom>
          <a:solidFill>
            <a:srgbClr val="F5F5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叫</a:t>
            </a:r>
            <a:endParaRPr lang="zh-CN" altLang="en-US" sz="2400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65175" y="4392295"/>
            <a:ext cx="1087247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</a:pPr>
            <a:r>
              <a:rPr lang="zh-CN" altLang="en-US" sz="28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一起去游玩的人：吴武陵，龚古，我的堂弟宗玄。跟着同去的，有姓崔的两个年轻人，一个名叫恕己，一个</a:t>
            </a:r>
            <a:r>
              <a:rPr lang="zh-CN" altLang="en-US" sz="28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名</a:t>
            </a:r>
            <a:r>
              <a:rPr lang="zh-CN" altLang="en-US" sz="28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叫奉壹</a:t>
            </a:r>
            <a:r>
              <a:rPr lang="zh-CN" altLang="zh-CN" sz="28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。</a:t>
            </a:r>
            <a:endParaRPr lang="zh-CN" altLang="zh-CN" sz="2800" b="1">
              <a:solidFill>
                <a:srgbClr val="1D41D5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3" grpId="0" bldLvl="0" animBg="1"/>
      <p:bldP spid="4" grpId="0" bldLvl="0" animBg="1"/>
      <p:bldP spid="18" grpId="0" bldLvl="0" animBg="1"/>
      <p:bldP spid="5" grpId="0" bldLvl="0" animBg="1"/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4400">
                <a:effectLst/>
                <a:latin typeface="华文新魏" panose="02010800040101010101" charset="-122"/>
                <a:ea typeface="华文新魏" panose="02010800040101010101" charset="-122"/>
              </a:rPr>
              <a:t>翻译课文</a:t>
            </a:r>
            <a:endParaRPr lang="zh-CN" altLang="en-US" sz="4400">
              <a:effectLst/>
              <a:latin typeface="华文新魏" panose="02010800040101010101" charset="-122"/>
              <a:ea typeface="华文新魏" panose="0201080004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t="3464" b="3464"/>
          <a:stretch>
            <a:fillRect/>
          </a:stretch>
        </p:blipFill>
        <p:spPr>
          <a:xfrm>
            <a:off x="84455" y="1905635"/>
            <a:ext cx="12016740" cy="3122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" name="文本框 12"/>
          <p:cNvSpPr txBox="1"/>
          <p:nvPr>
            <p:custDataLst>
              <p:tags r:id="rId1"/>
            </p:custDataLst>
          </p:nvPr>
        </p:nvSpPr>
        <p:spPr>
          <a:xfrm>
            <a:off x="818515" y="1518920"/>
            <a:ext cx="11373485" cy="51866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 spc="-100"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(1)从小丘</a:t>
            </a:r>
            <a:r>
              <a:rPr sz="3200" b="1" spc="-10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西</a:t>
            </a:r>
            <a:r>
              <a:rPr sz="3200" b="1" spc="-100"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行百二十步</a:t>
            </a:r>
            <a:r>
              <a:rPr lang="en-US" sz="3200" b="1" spc="-100"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 </a:t>
            </a:r>
            <a:endParaRPr lang="en-US" sz="3200" b="1" spc="-100"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 spc="-100"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(2)</a:t>
            </a:r>
            <a:r>
              <a:rPr lang="zh-CN" sz="3200" b="1" spc="-100"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皆若</a:t>
            </a:r>
            <a:r>
              <a:rPr lang="zh-CN" sz="3200" b="1" spc="-10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空</a:t>
            </a:r>
            <a:r>
              <a:rPr lang="zh-CN" sz="3200" b="1" spc="-100"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游无所依</a:t>
            </a:r>
            <a:endParaRPr lang="zh-CN" sz="3200" b="1" spc="-100"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 spc="-100"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(</a:t>
            </a:r>
            <a:r>
              <a:rPr lang="en-US" sz="3200" b="1" spc="-100"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3</a:t>
            </a:r>
            <a:r>
              <a:rPr sz="3200" b="1" spc="-100"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)</a:t>
            </a:r>
            <a:r>
              <a:rPr lang="zh-CN" sz="3200" b="1" spc="-100"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日光</a:t>
            </a:r>
            <a:r>
              <a:rPr lang="zh-CN" sz="3200" b="1" spc="-10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下</a:t>
            </a:r>
            <a:r>
              <a:rPr lang="zh-CN" sz="3200" b="1" spc="-100">
                <a:solidFill>
                  <a:srgbClr val="C00000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澈</a:t>
            </a:r>
            <a:endParaRPr sz="3200" b="1" spc="-100"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 spc="-100"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(</a:t>
            </a:r>
            <a:r>
              <a:rPr lang="en-US" sz="3200" b="1" spc="-100"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4</a:t>
            </a:r>
            <a:r>
              <a:rPr sz="3200" b="1" spc="-100"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)</a:t>
            </a:r>
            <a:r>
              <a:rPr sz="3200" b="1" spc="-10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斗</a:t>
            </a:r>
            <a:r>
              <a:rPr sz="3200" b="1" spc="-100"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折</a:t>
            </a:r>
            <a:r>
              <a:rPr sz="3200" b="1" spc="-10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蛇</a:t>
            </a:r>
            <a:r>
              <a:rPr sz="3200" b="1" spc="-100"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行</a:t>
            </a:r>
            <a:endParaRPr sz="3200" b="1" spc="-100"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 spc="-100"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(</a:t>
            </a:r>
            <a:r>
              <a:rPr lang="en-US" sz="3200" b="1" spc="-100"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5</a:t>
            </a:r>
            <a:r>
              <a:rPr sz="3200" b="1" spc="-100"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)其岸势</a:t>
            </a:r>
            <a:r>
              <a:rPr sz="3200" b="1" spc="-10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犬牙</a:t>
            </a:r>
            <a:r>
              <a:rPr sz="3200" b="1" spc="-100"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差互</a:t>
            </a:r>
            <a:r>
              <a:rPr lang="en-US" sz="3200" b="1" spc="-100"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     </a:t>
            </a:r>
            <a:endParaRPr lang="en-US" sz="3200" b="1" spc="-100"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 spc="-100"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(</a:t>
            </a:r>
            <a:r>
              <a:rPr lang="en-US" sz="3200" b="1" spc="-100"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6</a:t>
            </a:r>
            <a:r>
              <a:rPr sz="3200" b="1" spc="-100"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)</a:t>
            </a:r>
            <a:r>
              <a:rPr lang="zh-CN" sz="3200" b="1" spc="-100"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潭</a:t>
            </a:r>
            <a:r>
              <a:rPr lang="zh-CN" sz="3200" b="1" spc="-10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西南</a:t>
            </a:r>
            <a:r>
              <a:rPr lang="zh-CN" sz="3200" b="1" spc="-100"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而望</a:t>
            </a:r>
            <a:endParaRPr sz="3200" b="1" spc="-100"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 spc="-100"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(</a:t>
            </a:r>
            <a:r>
              <a:rPr lang="en-US" sz="3200" b="1" spc="-100"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7</a:t>
            </a:r>
            <a:r>
              <a:rPr sz="3200" b="1" spc="-100"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)</a:t>
            </a:r>
            <a:r>
              <a:rPr lang="zh-CN" sz="3200" b="1" spc="-10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近</a:t>
            </a:r>
            <a:r>
              <a:rPr lang="zh-CN" sz="3200" b="1" spc="-100"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岸</a:t>
            </a:r>
            <a:endParaRPr lang="zh-CN" sz="3200" b="1" spc="-100"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 spc="-100"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(</a:t>
            </a:r>
            <a:r>
              <a:rPr lang="en-US" sz="3200" b="1" spc="-100"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8</a:t>
            </a:r>
            <a:r>
              <a:rPr sz="3200" b="1" spc="-100"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)</a:t>
            </a:r>
            <a:r>
              <a:rPr sz="3200" b="1" spc="-10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凄</a:t>
            </a:r>
            <a:r>
              <a:rPr sz="3200" b="1" spc="-100"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神</a:t>
            </a:r>
            <a:r>
              <a:rPr sz="3200" b="1" spc="-10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寒</a:t>
            </a:r>
            <a:r>
              <a:rPr sz="3200" b="1" spc="-100"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骨</a:t>
            </a:r>
            <a:endParaRPr sz="3200" b="1" spc="-100"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 spc="-100"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(</a:t>
            </a:r>
            <a:r>
              <a:rPr lang="en-US" sz="3200" b="1" spc="-100"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9</a:t>
            </a:r>
            <a:r>
              <a:rPr sz="3200" b="1" spc="-100"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)</a:t>
            </a:r>
            <a:r>
              <a:rPr lang="zh-CN" sz="3200" b="1" spc="-100"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心</a:t>
            </a:r>
            <a:r>
              <a:rPr lang="zh-CN" sz="3200" b="1" spc="-10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乐</a:t>
            </a:r>
            <a:r>
              <a:rPr lang="zh-CN" sz="3200" b="1" spc="-100"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之</a:t>
            </a:r>
            <a:r>
              <a:rPr sz="3200" b="1" spc="-100"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en-US" sz="2800" b="1" spc="-100"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</a:t>
            </a:r>
            <a:endParaRPr sz="2800" b="1" spc="-100"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5266690" y="1594485"/>
            <a:ext cx="4600575" cy="6584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名作状，向西　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3242310" y="3261360"/>
            <a:ext cx="7963535" cy="6584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名作状，像北斗星那样</a:t>
            </a: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；</a:t>
            </a:r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像蛇那样</a:t>
            </a:r>
            <a:endParaRPr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4"/>
            </p:custDataLst>
          </p:nvPr>
        </p:nvSpPr>
        <p:spPr>
          <a:xfrm>
            <a:off x="605155" y="887730"/>
            <a:ext cx="32943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>
                <a:solidFill>
                  <a:srgbClr val="00923F"/>
                </a:solidFill>
                <a:latin typeface="楷体" panose="02010609060101010101" charset="-122"/>
                <a:ea typeface="楷体" panose="02010609060101010101" charset="-122"/>
              </a:rPr>
              <a:t>1.</a:t>
            </a:r>
            <a:r>
              <a:rPr lang="zh-CN" altLang="en-US" sz="4000" b="1">
                <a:solidFill>
                  <a:srgbClr val="00923F"/>
                </a:solidFill>
                <a:latin typeface="楷体" panose="02010609060101010101" charset="-122"/>
                <a:ea typeface="楷体" panose="02010609060101010101" charset="-122"/>
              </a:rPr>
              <a:t>词类活用</a:t>
            </a:r>
            <a:endParaRPr lang="zh-CN" altLang="en-US" sz="4000" b="1">
              <a:solidFill>
                <a:srgbClr val="00923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3308350" y="2689860"/>
            <a:ext cx="4662170" cy="5715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名作状，向下　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4407535" y="2122170"/>
            <a:ext cx="5269230" cy="6584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名作状，在空中</a:t>
            </a:r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　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7"/>
            </p:custDataLst>
          </p:nvPr>
        </p:nvSpPr>
        <p:spPr>
          <a:xfrm>
            <a:off x="6144260" y="2689860"/>
            <a:ext cx="3859530" cy="6584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形</a:t>
            </a:r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作</a:t>
            </a: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动</a:t>
            </a:r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穿透</a:t>
            </a:r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　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756285" y="23495"/>
            <a:ext cx="2552700" cy="1051560"/>
          </a:xfrm>
        </p:spPr>
        <p:txBody>
          <a:bodyPr/>
          <a:p>
            <a:r>
              <a:rPr lang="zh-CN" altLang="en-US" sz="4400">
                <a:effectLst/>
                <a:latin typeface="华文新魏" panose="02010800040101010101" charset="-122"/>
                <a:ea typeface="华文新魏" panose="02010800040101010101" charset="-122"/>
              </a:rPr>
              <a:t>文言积累</a:t>
            </a:r>
            <a:endParaRPr lang="zh-CN" altLang="en-US" sz="4400">
              <a:effectLst/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4473575" y="3850640"/>
            <a:ext cx="7007860" cy="6584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名作状，像狗的牙齿那样　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3775710" y="4400550"/>
            <a:ext cx="3302635" cy="6584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名作状，向西南</a:t>
            </a:r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　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>
            <a:off x="3504565" y="4978400"/>
            <a:ext cx="2715895" cy="6584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形作动，靠近　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11"/>
            </p:custDataLst>
          </p:nvPr>
        </p:nvSpPr>
        <p:spPr>
          <a:xfrm>
            <a:off x="3395345" y="5539740"/>
            <a:ext cx="7897495" cy="652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spc="-10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形容词的使动用法</a:t>
            </a:r>
            <a:r>
              <a:rPr lang="zh-CN" sz="3200" b="1" spc="-10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</a:t>
            </a:r>
            <a:r>
              <a:rPr lang="zh-CN" altLang="en-US" sz="3200" b="1" spc="-10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使…凄凉</a:t>
            </a: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；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使…寒冷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12"/>
            </p:custDataLst>
          </p:nvPr>
        </p:nvSpPr>
        <p:spPr>
          <a:xfrm>
            <a:off x="3395345" y="6106160"/>
            <a:ext cx="7897495" cy="652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spc="-10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形容词的意动用法</a:t>
            </a:r>
            <a:r>
              <a:rPr lang="zh-CN" sz="3200" b="1" spc="-10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</a:t>
            </a:r>
            <a:r>
              <a:rPr lang="zh-CN" altLang="en-US" sz="3200" b="1" spc="-10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以</a:t>
            </a:r>
            <a:r>
              <a:rPr lang="zh-CN" altLang="en-US" sz="3200" b="1" spc="-10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…为乐</a:t>
            </a: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，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为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…高兴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199630" y="4400550"/>
            <a:ext cx="192341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俶尔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远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逝</a:t>
            </a:r>
            <a:endParaRPr lang="zh-CN" altLang="en-US" sz="32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7" name="文本框 16"/>
          <p:cNvSpPr txBox="1"/>
          <p:nvPr>
            <p:custDataLst>
              <p:tags r:id="rId13"/>
            </p:custDataLst>
          </p:nvPr>
        </p:nvSpPr>
        <p:spPr>
          <a:xfrm>
            <a:off x="9123045" y="4400550"/>
            <a:ext cx="3378200" cy="6584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形作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状，向远处</a:t>
            </a:r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　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2" grpId="0"/>
      <p:bldP spid="3" grpId="0"/>
      <p:bldP spid="4" grpId="0"/>
      <p:bldP spid="8" grpId="0"/>
      <p:bldP spid="9" grpId="0"/>
      <p:bldP spid="10" grpId="0"/>
      <p:bldP spid="11" grpId="0"/>
      <p:bldP spid="14" grpId="0"/>
      <p:bldP spid="17" grpId="0"/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1170940" y="328295"/>
            <a:ext cx="32943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>
                <a:solidFill>
                  <a:srgbClr val="00923F"/>
                </a:solidFill>
                <a:latin typeface="楷体" panose="02010609060101010101" charset="-122"/>
                <a:ea typeface="楷体" panose="02010609060101010101" charset="-122"/>
              </a:rPr>
              <a:t>2.</a:t>
            </a:r>
            <a:r>
              <a:rPr lang="zh-CN" altLang="en-US" sz="4000" b="1">
                <a:solidFill>
                  <a:srgbClr val="00923F"/>
                </a:solidFill>
                <a:latin typeface="楷体" panose="02010609060101010101" charset="-122"/>
                <a:ea typeface="楷体" panose="02010609060101010101" charset="-122"/>
              </a:rPr>
              <a:t>一词多义</a:t>
            </a:r>
            <a:endParaRPr lang="zh-CN" altLang="en-US" sz="4000" b="1">
              <a:solidFill>
                <a:srgbClr val="00923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2532" name="文本框 8"/>
          <p:cNvSpPr txBox="1"/>
          <p:nvPr>
            <p:custDataLst>
              <p:tags r:id="rId2"/>
            </p:custDataLst>
          </p:nvPr>
        </p:nvSpPr>
        <p:spPr>
          <a:xfrm>
            <a:off x="439420" y="1290320"/>
            <a:ext cx="1331595" cy="7308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乐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6" name="左大括号 5"/>
          <p:cNvSpPr/>
          <p:nvPr>
            <p:custDataLst>
              <p:tags r:id="rId3"/>
            </p:custDataLst>
          </p:nvPr>
        </p:nvSpPr>
        <p:spPr>
          <a:xfrm>
            <a:off x="7134860" y="2960370"/>
            <a:ext cx="293370" cy="1413510"/>
          </a:xfrm>
          <a:prstGeom prst="leftBrace">
            <a:avLst/>
          </a:prstGeom>
          <a:ln w="19050">
            <a:solidFill>
              <a:schemeClr val="tx1"/>
            </a:solidFill>
            <a:prstDash val="solid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p>
            <a:pPr fontAlgn="base"/>
            <a:endParaRPr lang="zh-CN" altLang="en-US" strike="noStrike" noProof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左大括号 2"/>
          <p:cNvSpPr/>
          <p:nvPr>
            <p:custDataLst>
              <p:tags r:id="rId4"/>
            </p:custDataLst>
          </p:nvPr>
        </p:nvSpPr>
        <p:spPr>
          <a:xfrm>
            <a:off x="1641475" y="1147445"/>
            <a:ext cx="214630" cy="1017270"/>
          </a:xfrm>
          <a:prstGeom prst="leftBrace">
            <a:avLst/>
          </a:prstGeom>
          <a:ln w="19050">
            <a:solidFill>
              <a:schemeClr val="tx1"/>
            </a:solidFill>
            <a:prstDash val="solid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p>
            <a:pPr fontAlgn="base"/>
            <a:endParaRPr lang="zh-CN" altLang="en-US" strike="noStrike" noProof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771015" y="1056640"/>
            <a:ext cx="6096000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似与游者相</a:t>
            </a:r>
            <a:r>
              <a:rPr lang="zh-CN" sz="32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乐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</a:t>
            </a:r>
            <a:r>
              <a:rPr 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                   </a:t>
            </a:r>
            <a:endParaRPr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心</a:t>
            </a:r>
            <a:r>
              <a:rPr lang="zh-CN" sz="32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乐</a:t>
            </a: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之</a:t>
            </a:r>
            <a:endParaRPr lang="zh-CN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5" name="文本框 8"/>
          <p:cNvSpPr txBox="1"/>
          <p:nvPr>
            <p:custDataLst>
              <p:tags r:id="rId5"/>
            </p:custDataLst>
          </p:nvPr>
        </p:nvSpPr>
        <p:spPr>
          <a:xfrm>
            <a:off x="6096635" y="1337310"/>
            <a:ext cx="1331595" cy="7308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游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endParaRPr lang="en-US" altLang="zh-CN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7" name="左大括号 6"/>
          <p:cNvSpPr/>
          <p:nvPr>
            <p:custDataLst>
              <p:tags r:id="rId6"/>
            </p:custDataLst>
          </p:nvPr>
        </p:nvSpPr>
        <p:spPr>
          <a:xfrm>
            <a:off x="7319645" y="1155700"/>
            <a:ext cx="214630" cy="1017270"/>
          </a:xfrm>
          <a:prstGeom prst="leftBrace">
            <a:avLst/>
          </a:prstGeom>
          <a:ln w="19050">
            <a:solidFill>
              <a:schemeClr val="tx1"/>
            </a:solidFill>
            <a:prstDash val="solid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p>
            <a:pPr fontAlgn="base"/>
            <a:endParaRPr lang="zh-CN" altLang="en-US" strike="noStrike" noProof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428230" y="1035050"/>
            <a:ext cx="6096000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皆若空</a:t>
            </a:r>
            <a:r>
              <a:rPr lang="zh-CN" sz="32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游</a:t>
            </a: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无所依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</a:t>
            </a:r>
            <a:r>
              <a:rPr 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                   </a:t>
            </a:r>
            <a:endParaRPr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同</a:t>
            </a:r>
            <a:r>
              <a:rPr lang="zh-CN" sz="32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游</a:t>
            </a: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者</a:t>
            </a:r>
            <a:endParaRPr lang="zh-CN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1" name="文本框 8"/>
          <p:cNvSpPr txBox="1"/>
          <p:nvPr>
            <p:custDataLst>
              <p:tags r:id="rId7"/>
            </p:custDataLst>
          </p:nvPr>
        </p:nvSpPr>
        <p:spPr>
          <a:xfrm>
            <a:off x="524510" y="3123565"/>
            <a:ext cx="1331595" cy="7308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从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2" name="文本框 8"/>
          <p:cNvSpPr txBox="1"/>
          <p:nvPr>
            <p:custDataLst>
              <p:tags r:id="rId8"/>
            </p:custDataLst>
          </p:nvPr>
        </p:nvSpPr>
        <p:spPr>
          <a:xfrm>
            <a:off x="6053455" y="3276600"/>
            <a:ext cx="1331595" cy="7308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以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3" name="左大括号 12"/>
          <p:cNvSpPr/>
          <p:nvPr>
            <p:custDataLst>
              <p:tags r:id="rId9"/>
            </p:custDataLst>
          </p:nvPr>
        </p:nvSpPr>
        <p:spPr>
          <a:xfrm>
            <a:off x="1641475" y="3053715"/>
            <a:ext cx="214630" cy="1017270"/>
          </a:xfrm>
          <a:prstGeom prst="leftBrace">
            <a:avLst/>
          </a:prstGeom>
          <a:ln w="19050">
            <a:solidFill>
              <a:schemeClr val="tx1"/>
            </a:solidFill>
            <a:prstDash val="solid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p>
            <a:pPr fontAlgn="base"/>
            <a:endParaRPr lang="zh-CN" altLang="en-US" strike="noStrike" noProof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465320" y="1155700"/>
            <a:ext cx="108648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欢乐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175000" y="1790700"/>
            <a:ext cx="385191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spc="-10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以…为乐</a:t>
            </a: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，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为…高兴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0597515" y="1155700"/>
            <a:ext cx="108648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游动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597515" y="1739265"/>
            <a:ext cx="108648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游玩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856105" y="2879090"/>
            <a:ext cx="2834640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隶而</a:t>
            </a:r>
            <a:r>
              <a:rPr lang="zh-CN" sz="32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从</a:t>
            </a: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者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</a:t>
            </a:r>
            <a:r>
              <a:rPr 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                   </a:t>
            </a:r>
            <a:endParaRPr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从</a:t>
            </a: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小丘西行</a:t>
            </a:r>
            <a:endParaRPr lang="zh-CN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9" name="文本框 99"/>
          <p:cNvSpPr txBox="1"/>
          <p:nvPr>
            <p:custDataLst>
              <p:tags r:id="rId10"/>
            </p:custDataLst>
          </p:nvPr>
        </p:nvSpPr>
        <p:spPr>
          <a:xfrm>
            <a:off x="7303770" y="2805430"/>
            <a:ext cx="285559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p>
            <a:pPr>
              <a:lnSpc>
                <a:spcPct val="100000"/>
              </a:lnSpc>
            </a:pP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全石</a:t>
            </a:r>
            <a:r>
              <a:rPr sz="32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以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为底    </a:t>
            </a:r>
            <a:endParaRPr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卷石底</a:t>
            </a:r>
            <a:r>
              <a:rPr sz="32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以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出</a:t>
            </a:r>
            <a:endParaRPr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sz="32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以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其境过清 </a:t>
            </a:r>
            <a:r>
              <a:rPr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</a:t>
            </a:r>
            <a:r>
              <a:rPr 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           </a:t>
            </a:r>
            <a:r>
              <a:rPr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</a:t>
            </a:r>
            <a:r>
              <a:rPr 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        </a:t>
            </a:r>
            <a:endParaRPr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948430" y="3222625"/>
            <a:ext cx="223837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动词，跟从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065905" y="3854450"/>
            <a:ext cx="202946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介词，由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759950" y="2830830"/>
            <a:ext cx="184721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介词，把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759950" y="3276600"/>
            <a:ext cx="184721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连词，而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9759950" y="3790315"/>
            <a:ext cx="225806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连词，</a:t>
            </a: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因为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771015" y="4956810"/>
            <a:ext cx="2695575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如鸣珮</a:t>
            </a:r>
            <a:r>
              <a:rPr lang="zh-CN" sz="32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环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</a:t>
            </a:r>
            <a:r>
              <a:rPr 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                   </a:t>
            </a:r>
            <a:endParaRPr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四面竹树</a:t>
            </a:r>
            <a:r>
              <a:rPr lang="zh-CN" sz="32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环</a:t>
            </a: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合</a:t>
            </a:r>
            <a:endParaRPr lang="zh-CN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6" name="左大括号 25"/>
          <p:cNvSpPr/>
          <p:nvPr>
            <p:custDataLst>
              <p:tags r:id="rId11"/>
            </p:custDataLst>
          </p:nvPr>
        </p:nvSpPr>
        <p:spPr>
          <a:xfrm>
            <a:off x="1641475" y="5189220"/>
            <a:ext cx="214630" cy="1017270"/>
          </a:xfrm>
          <a:prstGeom prst="leftBrace">
            <a:avLst/>
          </a:prstGeom>
          <a:ln w="19050">
            <a:solidFill>
              <a:schemeClr val="tx1"/>
            </a:solidFill>
            <a:prstDash val="solid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p>
            <a:pPr fontAlgn="base"/>
            <a:endParaRPr lang="zh-CN" altLang="en-US" strike="noStrike" noProof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7" name="文本框 8"/>
          <p:cNvSpPr txBox="1"/>
          <p:nvPr>
            <p:custDataLst>
              <p:tags r:id="rId12"/>
            </p:custDataLst>
          </p:nvPr>
        </p:nvSpPr>
        <p:spPr>
          <a:xfrm>
            <a:off x="524510" y="5278120"/>
            <a:ext cx="1331595" cy="7308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5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环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065905" y="5007610"/>
            <a:ext cx="239649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名词，玉环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259580" y="5688330"/>
            <a:ext cx="233870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动词，环绕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0" name="文本框 8"/>
          <p:cNvSpPr txBox="1"/>
          <p:nvPr>
            <p:custDataLst>
              <p:tags r:id="rId13"/>
            </p:custDataLst>
          </p:nvPr>
        </p:nvSpPr>
        <p:spPr>
          <a:xfrm>
            <a:off x="6202680" y="5111115"/>
            <a:ext cx="1331595" cy="7308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6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)清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1" name="文本框 99"/>
          <p:cNvSpPr txBox="1"/>
          <p:nvPr>
            <p:custDataLst>
              <p:tags r:id="rId14"/>
            </p:custDataLst>
          </p:nvPr>
        </p:nvSpPr>
        <p:spPr>
          <a:xfrm>
            <a:off x="7534275" y="4869815"/>
            <a:ext cx="285559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水尤</a:t>
            </a:r>
            <a:r>
              <a:rPr sz="32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清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冽    </a:t>
            </a:r>
            <a:endParaRPr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其境过</a:t>
            </a:r>
            <a:r>
              <a:rPr sz="32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清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</a:t>
            </a:r>
            <a:r>
              <a:rPr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</a:t>
            </a:r>
            <a:r>
              <a:rPr 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           </a:t>
            </a:r>
            <a:r>
              <a:rPr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</a:t>
            </a:r>
            <a:r>
              <a:rPr 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        </a:t>
            </a:r>
            <a:endParaRPr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32" name="左大括号 31"/>
          <p:cNvSpPr/>
          <p:nvPr>
            <p:custDataLst>
              <p:tags r:id="rId15"/>
            </p:custDataLst>
          </p:nvPr>
        </p:nvSpPr>
        <p:spPr>
          <a:xfrm>
            <a:off x="7428230" y="5093970"/>
            <a:ext cx="214630" cy="1027430"/>
          </a:xfrm>
          <a:prstGeom prst="leftBrace">
            <a:avLst/>
          </a:prstGeom>
          <a:ln w="19050">
            <a:solidFill>
              <a:schemeClr val="tx1"/>
            </a:solidFill>
            <a:prstDash val="solid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p>
            <a:pPr fontAlgn="base"/>
            <a:endParaRPr lang="zh-CN" altLang="en-US" strike="noStrike" noProof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9516110" y="4950460"/>
            <a:ext cx="192024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清澈</a:t>
            </a:r>
            <a:endParaRPr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516110" y="5591175"/>
            <a:ext cx="1233170" cy="53022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凄清</a:t>
            </a:r>
            <a:endParaRPr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20" grpId="0"/>
      <p:bldP spid="21" grpId="0"/>
      <p:bldP spid="22" grpId="0"/>
      <p:bldP spid="23" grpId="0"/>
      <p:bldP spid="24" grpId="0"/>
      <p:bldP spid="28" grpId="0"/>
      <p:bldP spid="29" grpId="0"/>
      <p:bldP spid="33" grpId="0"/>
      <p:bldP spid="3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2" name="文本框 8"/>
          <p:cNvSpPr txBox="1"/>
          <p:nvPr>
            <p:custDataLst>
              <p:tags r:id="rId1"/>
            </p:custDataLst>
          </p:nvPr>
        </p:nvSpPr>
        <p:spPr>
          <a:xfrm>
            <a:off x="439420" y="1290320"/>
            <a:ext cx="1331595" cy="7308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7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可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6" name="左大括号 5"/>
          <p:cNvSpPr/>
          <p:nvPr>
            <p:custDataLst>
              <p:tags r:id="rId2"/>
            </p:custDataLst>
          </p:nvPr>
        </p:nvSpPr>
        <p:spPr>
          <a:xfrm>
            <a:off x="7134860" y="2960370"/>
            <a:ext cx="293370" cy="1413510"/>
          </a:xfrm>
          <a:prstGeom prst="leftBrace">
            <a:avLst/>
          </a:prstGeom>
          <a:ln w="19050">
            <a:solidFill>
              <a:schemeClr val="tx1"/>
            </a:solidFill>
            <a:prstDash val="solid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p>
            <a:pPr fontAlgn="base"/>
            <a:endParaRPr lang="zh-CN" altLang="en-US" strike="noStrike" noProof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左大括号 2"/>
          <p:cNvSpPr/>
          <p:nvPr>
            <p:custDataLst>
              <p:tags r:id="rId3"/>
            </p:custDataLst>
          </p:nvPr>
        </p:nvSpPr>
        <p:spPr>
          <a:xfrm>
            <a:off x="1641475" y="1147445"/>
            <a:ext cx="214630" cy="1017270"/>
          </a:xfrm>
          <a:prstGeom prst="leftBrace">
            <a:avLst/>
          </a:prstGeom>
          <a:ln w="19050">
            <a:solidFill>
              <a:schemeClr val="tx1"/>
            </a:solidFill>
            <a:prstDash val="solid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p>
            <a:pPr fontAlgn="base"/>
            <a:endParaRPr lang="zh-CN" altLang="en-US" strike="noStrike" noProof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771015" y="1056640"/>
            <a:ext cx="6096000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潭中鱼</a:t>
            </a:r>
            <a:r>
              <a:rPr sz="32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可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百许头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</a:t>
            </a:r>
            <a:r>
              <a:rPr 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                   </a:t>
            </a:r>
            <a:endParaRPr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明灭</a:t>
            </a:r>
            <a:r>
              <a:rPr sz="32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可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见</a:t>
            </a:r>
            <a:endParaRPr lang="zh-CN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5" name="文本框 8"/>
          <p:cNvSpPr txBox="1"/>
          <p:nvPr>
            <p:custDataLst>
              <p:tags r:id="rId4"/>
            </p:custDataLst>
          </p:nvPr>
        </p:nvSpPr>
        <p:spPr>
          <a:xfrm>
            <a:off x="5972175" y="1290320"/>
            <a:ext cx="1331595" cy="7308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8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差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endParaRPr lang="en-US" altLang="zh-CN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7" name="左大括号 6"/>
          <p:cNvSpPr/>
          <p:nvPr>
            <p:custDataLst>
              <p:tags r:id="rId5"/>
            </p:custDataLst>
          </p:nvPr>
        </p:nvSpPr>
        <p:spPr>
          <a:xfrm>
            <a:off x="7170420" y="1155700"/>
            <a:ext cx="214630" cy="1017270"/>
          </a:xfrm>
          <a:prstGeom prst="leftBrace">
            <a:avLst/>
          </a:prstGeom>
          <a:ln w="19050">
            <a:solidFill>
              <a:schemeClr val="tx1"/>
            </a:solidFill>
            <a:prstDash val="solid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p>
            <a:pPr fontAlgn="base"/>
            <a:endParaRPr lang="zh-CN" altLang="en-US" strike="noStrike" noProof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303770" y="1035050"/>
            <a:ext cx="6096000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参</a:t>
            </a:r>
            <a:r>
              <a:rPr lang="zh-CN" altLang="en-US" sz="32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差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披拂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</a:t>
            </a:r>
            <a:r>
              <a:rPr 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                   </a:t>
            </a:r>
            <a:endParaRPr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其岸势犬牙</a:t>
            </a:r>
            <a:r>
              <a:rPr lang="zh-CN" sz="32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差</a:t>
            </a: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互</a:t>
            </a:r>
            <a:endParaRPr lang="zh-CN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1" name="文本框 8"/>
          <p:cNvSpPr txBox="1"/>
          <p:nvPr>
            <p:custDataLst>
              <p:tags r:id="rId6"/>
            </p:custDataLst>
          </p:nvPr>
        </p:nvSpPr>
        <p:spPr>
          <a:xfrm>
            <a:off x="439420" y="3123565"/>
            <a:ext cx="1331595" cy="7308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9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为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2" name="文本框 8"/>
          <p:cNvSpPr txBox="1"/>
          <p:nvPr>
            <p:custDataLst>
              <p:tags r:id="rId7"/>
            </p:custDataLst>
          </p:nvPr>
        </p:nvSpPr>
        <p:spPr>
          <a:xfrm>
            <a:off x="5801995" y="3148965"/>
            <a:ext cx="1583055" cy="7308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10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而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3" name="左大括号 12"/>
          <p:cNvSpPr/>
          <p:nvPr>
            <p:custDataLst>
              <p:tags r:id="rId8"/>
            </p:custDataLst>
          </p:nvPr>
        </p:nvSpPr>
        <p:spPr>
          <a:xfrm>
            <a:off x="1641475" y="3053715"/>
            <a:ext cx="214630" cy="1017270"/>
          </a:xfrm>
          <a:prstGeom prst="leftBrace">
            <a:avLst/>
          </a:prstGeom>
          <a:ln w="19050">
            <a:solidFill>
              <a:schemeClr val="tx1"/>
            </a:solidFill>
            <a:prstDash val="solid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p>
            <a:pPr fontAlgn="base"/>
            <a:endParaRPr lang="zh-CN" altLang="en-US" strike="noStrike" noProof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715510" y="1155700"/>
            <a:ext cx="108648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大约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576320" y="1784350"/>
            <a:ext cx="2611120" cy="52959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可以，能够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619615" y="1155700"/>
            <a:ext cx="206438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长短不一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597515" y="1739265"/>
            <a:ext cx="108648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交错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771015" y="2865755"/>
            <a:ext cx="2834640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全石以</a:t>
            </a:r>
            <a:r>
              <a:rPr lang="zh-CN" altLang="en-US" sz="32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为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底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</a:t>
            </a:r>
            <a:r>
              <a:rPr 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                   </a:t>
            </a:r>
            <a:endParaRPr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为</a:t>
            </a: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岩</a:t>
            </a:r>
            <a:endParaRPr lang="zh-CN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9" name="文本框 99"/>
          <p:cNvSpPr txBox="1"/>
          <p:nvPr>
            <p:custDataLst>
              <p:tags r:id="rId9"/>
            </p:custDataLst>
          </p:nvPr>
        </p:nvSpPr>
        <p:spPr>
          <a:xfrm>
            <a:off x="7303770" y="2805430"/>
            <a:ext cx="285559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p>
            <a:pPr>
              <a:lnSpc>
                <a:spcPct val="100000"/>
              </a:lnSpc>
            </a:pP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潭西南</a:t>
            </a:r>
            <a:r>
              <a:rPr sz="32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而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望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</a:t>
            </a:r>
            <a:endParaRPr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乃记之</a:t>
            </a:r>
            <a:r>
              <a:rPr sz="32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而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去</a:t>
            </a:r>
            <a:endParaRPr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隶</a:t>
            </a:r>
            <a:r>
              <a:rPr sz="32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而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从者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</a:t>
            </a:r>
            <a:r>
              <a:rPr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</a:t>
            </a:r>
            <a:r>
              <a:rPr 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           </a:t>
            </a:r>
            <a:r>
              <a:rPr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</a:t>
            </a:r>
            <a:r>
              <a:rPr 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        </a:t>
            </a:r>
            <a:endParaRPr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948430" y="2960370"/>
            <a:ext cx="223837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作为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772535" y="3604260"/>
            <a:ext cx="202946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成为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759950" y="2830830"/>
            <a:ext cx="184721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表修饰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759950" y="3276600"/>
            <a:ext cx="243205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表承接，就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9759950" y="3790315"/>
            <a:ext cx="225806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表修饰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20" grpId="0"/>
      <p:bldP spid="21" grpId="0"/>
      <p:bldP spid="22" grpId="0"/>
      <p:bldP spid="23" grpId="0"/>
      <p:bldP spid="2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019810" y="1447165"/>
            <a:ext cx="14839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倒装句：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03805" y="1350010"/>
            <a:ext cx="8286750" cy="73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sz="3200" b="1">
                <a:latin typeface="黑体" panose="02010609060101010101" charset="-122"/>
                <a:ea typeface="黑体" panose="02010609060101010101" charset="-122"/>
                <a:cs typeface="楷体" panose="02010609060101010101" charset="-122"/>
                <a:sym typeface="+mn-ea"/>
              </a:rPr>
              <a:t>闻水声，如</a:t>
            </a:r>
            <a:r>
              <a:rPr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楷体" panose="02010609060101010101" charset="-122"/>
                <a:sym typeface="+mn-ea"/>
              </a:rPr>
              <a:t>鸣</a:t>
            </a:r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楷体" panose="02010609060101010101" charset="-122"/>
                <a:sym typeface="+mn-ea"/>
              </a:rPr>
              <a:t>珮环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楷体" panose="02010609060101010101" charset="-122"/>
                <a:sym typeface="+mn-ea"/>
              </a:rPr>
              <a:t>，心乐之。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884160" y="1489075"/>
            <a:ext cx="191833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定语后置</a:t>
            </a:r>
            <a:endParaRPr lang="zh-CN" altLang="en-US" sz="3200" b="1">
              <a:solidFill>
                <a:srgbClr val="1D41D5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03805" y="2049780"/>
            <a:ext cx="6096000" cy="73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楷体" panose="02010609060101010101" charset="-122"/>
                <a:sym typeface="+mn-ea"/>
              </a:rPr>
              <a:t>全石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楷体" panose="02010609060101010101" charset="-122"/>
                <a:sym typeface="+mn-ea"/>
              </a:rPr>
              <a:t>以为底。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921250" y="2069465"/>
            <a:ext cx="1857375" cy="73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sz="32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宾语前置</a:t>
            </a:r>
            <a:endParaRPr lang="zh-CN" altLang="en-US" sz="3200" b="1">
              <a:solidFill>
                <a:srgbClr val="1D41D5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503805" y="2865755"/>
            <a:ext cx="6096000" cy="73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sz="3200" b="1">
                <a:latin typeface="黑体" panose="02010609060101010101" charset="-122"/>
                <a:ea typeface="黑体" panose="02010609060101010101" charset="-122"/>
                <a:cs typeface="楷体" panose="02010609060101010101" charset="-122"/>
                <a:sym typeface="+mn-ea"/>
              </a:rPr>
              <a:t>近岸，卷</a:t>
            </a:r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楷体" panose="02010609060101010101" charset="-122"/>
                <a:sym typeface="+mn-ea"/>
              </a:rPr>
              <a:t>石底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楷体" panose="02010609060101010101" charset="-122"/>
                <a:sym typeface="+mn-ea"/>
              </a:rPr>
              <a:t>以出。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146165" y="2968625"/>
            <a:ext cx="210185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</a:pPr>
            <a:r>
              <a:rPr sz="32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主语后置</a:t>
            </a:r>
            <a:endParaRPr lang="zh-CN" altLang="en-US" sz="3200" b="1">
              <a:solidFill>
                <a:srgbClr val="1D41D5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2" name="矩形 11"/>
          <p:cNvSpPr/>
          <p:nvPr>
            <p:custDataLst>
              <p:tags r:id="rId1"/>
            </p:custDataLst>
          </p:nvPr>
        </p:nvSpPr>
        <p:spPr>
          <a:xfrm>
            <a:off x="957580" y="3745548"/>
            <a:ext cx="2941638" cy="583565"/>
          </a:xfrm>
          <a:prstGeom prst="rect">
            <a:avLst/>
          </a:prstGeom>
        </p:spPr>
        <p:txBody>
          <a:bodyPr>
            <a:spAutoFit/>
          </a:bodyPr>
          <a:p>
            <a:pPr eaLnBrk="1" hangingPunct="1">
              <a:spcBef>
                <a:spcPts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省略句：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573020" y="3775075"/>
            <a:ext cx="206819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3200" b="1">
                <a:latin typeface="黑体" panose="02010609060101010101" charset="-122"/>
                <a:ea typeface="黑体" panose="02010609060101010101" charset="-122"/>
                <a:cs typeface="楷体" panose="02010609060101010101" charset="-122"/>
                <a:sym typeface="+mn-ea"/>
              </a:rPr>
              <a:t>斗折蛇行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584450" y="4562475"/>
            <a:ext cx="660019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楷体" panose="02010609060101010101" charset="-122"/>
                <a:sym typeface="+mn-ea"/>
              </a:rPr>
              <a:t>以其境过清</a:t>
            </a:r>
            <a:endParaRPr lang="zh-CN" sz="3200" b="1">
              <a:latin typeface="黑体" panose="02010609060101010101" charset="-122"/>
              <a:ea typeface="黑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605155" y="675005"/>
            <a:ext cx="32943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>
                <a:solidFill>
                  <a:srgbClr val="00923F"/>
                </a:solidFill>
                <a:latin typeface="楷体" panose="02010609060101010101" charset="-122"/>
                <a:ea typeface="楷体" panose="02010609060101010101" charset="-122"/>
              </a:rPr>
              <a:t>3.</a:t>
            </a:r>
            <a:r>
              <a:rPr lang="zh-CN" altLang="en-US" sz="4000" b="1">
                <a:solidFill>
                  <a:srgbClr val="00923F"/>
                </a:solidFill>
                <a:latin typeface="楷体" panose="02010609060101010101" charset="-122"/>
                <a:ea typeface="楷体" panose="02010609060101010101" charset="-122"/>
              </a:rPr>
              <a:t>文言句式</a:t>
            </a:r>
            <a:endParaRPr lang="zh-CN" altLang="en-US" sz="4000" b="1">
              <a:solidFill>
                <a:srgbClr val="00923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4" name="肘形连接符 3"/>
          <p:cNvCxnSpPr/>
          <p:nvPr/>
        </p:nvCxnSpPr>
        <p:spPr>
          <a:xfrm>
            <a:off x="2584450" y="2193925"/>
            <a:ext cx="1327150" cy="493395"/>
          </a:xfrm>
          <a:prstGeom prst="bentConnector3">
            <a:avLst>
              <a:gd name="adj1" fmla="val 63205"/>
            </a:avLst>
          </a:prstGeom>
          <a:ln w="31750" cap="rnd">
            <a:solidFill>
              <a:schemeClr val="accent1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肘形连接符 4"/>
          <p:cNvCxnSpPr/>
          <p:nvPr/>
        </p:nvCxnSpPr>
        <p:spPr>
          <a:xfrm>
            <a:off x="4641850" y="1550035"/>
            <a:ext cx="1276985" cy="414655"/>
          </a:xfrm>
          <a:prstGeom prst="bentConnector3">
            <a:avLst>
              <a:gd name="adj1" fmla="val 33913"/>
            </a:avLst>
          </a:prstGeom>
          <a:ln w="31750" cap="rnd">
            <a:solidFill>
              <a:schemeClr val="accent1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肘形连接符 12"/>
          <p:cNvCxnSpPr/>
          <p:nvPr/>
        </p:nvCxnSpPr>
        <p:spPr>
          <a:xfrm>
            <a:off x="3822065" y="3065780"/>
            <a:ext cx="1276985" cy="414655"/>
          </a:xfrm>
          <a:prstGeom prst="bentConnector3">
            <a:avLst>
              <a:gd name="adj1" fmla="val 33913"/>
            </a:avLst>
          </a:prstGeom>
          <a:ln w="31750" cap="rnd">
            <a:solidFill>
              <a:schemeClr val="accent1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4817745" y="3765550"/>
            <a:ext cx="75209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省略主语，应为“</a:t>
            </a:r>
            <a:r>
              <a:rPr lang="en-US" altLang="zh-CN" sz="3200">
                <a:solidFill>
                  <a:srgbClr val="1D41D5"/>
                </a:solidFill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>
                <a:solidFill>
                  <a:srgbClr val="0033CC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溪水</a:t>
            </a:r>
            <a:r>
              <a:rPr lang="en-US" altLang="zh-CN" sz="3200">
                <a:solidFill>
                  <a:srgbClr val="1D41D5"/>
                </a:solidFill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2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斗折蛇行</a:t>
            </a:r>
            <a:r>
              <a:rPr lang="zh-CN" altLang="en-US" sz="32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”</a:t>
            </a:r>
            <a:endParaRPr lang="zh-CN" altLang="en-US" sz="3200" b="1">
              <a:solidFill>
                <a:srgbClr val="1D41D5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817745" y="4562475"/>
            <a:ext cx="75209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省略主语，应为“</a:t>
            </a:r>
            <a:r>
              <a:rPr lang="en-US" altLang="zh-CN" sz="3200">
                <a:solidFill>
                  <a:srgbClr val="1D41D5"/>
                </a:solidFill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>
                <a:solidFill>
                  <a:srgbClr val="0033CC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我</a:t>
            </a:r>
            <a:r>
              <a:rPr lang="en-US" altLang="zh-CN" sz="3200">
                <a:solidFill>
                  <a:srgbClr val="1D41D5"/>
                </a:solidFill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2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以其境过清</a:t>
            </a:r>
            <a:r>
              <a:rPr lang="zh-CN" altLang="en-US" sz="32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”</a:t>
            </a:r>
            <a:endParaRPr lang="zh-CN" altLang="en-US" sz="3200" b="1">
              <a:solidFill>
                <a:srgbClr val="1D41D5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584450" y="5387975"/>
            <a:ext cx="660019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楷体" panose="02010609060101010101" charset="-122"/>
                <a:sym typeface="+mn-ea"/>
              </a:rPr>
              <a:t>乃记之而去</a:t>
            </a:r>
            <a:endParaRPr lang="zh-CN" sz="3200" b="1">
              <a:latin typeface="黑体" panose="02010609060101010101" charset="-122"/>
              <a:ea typeface="黑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817745" y="5379085"/>
            <a:ext cx="75209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省略主语，应为“</a:t>
            </a:r>
            <a:r>
              <a:rPr lang="en-US" altLang="zh-CN" sz="3200">
                <a:solidFill>
                  <a:srgbClr val="1D41D5"/>
                </a:solidFill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>
                <a:solidFill>
                  <a:srgbClr val="0033CC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我</a:t>
            </a:r>
            <a:r>
              <a:rPr lang="en-US" altLang="zh-CN" sz="3200">
                <a:solidFill>
                  <a:srgbClr val="1D41D5"/>
                </a:solidFill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2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乃记之而去</a:t>
            </a:r>
            <a:r>
              <a:rPr lang="zh-CN" altLang="en-US" sz="32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”</a:t>
            </a:r>
            <a:endParaRPr lang="zh-CN" altLang="en-US" sz="3200" b="1">
              <a:solidFill>
                <a:srgbClr val="1D41D5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9" grpId="0"/>
      <p:bldP spid="19" grpId="1"/>
      <p:bldP spid="15" grpId="0"/>
      <p:bldP spid="15" grpId="1"/>
      <p:bldP spid="21" grpId="0"/>
      <p:bldP spid="21" grpId="1"/>
      <p:bldP spid="7" grpId="0"/>
      <p:bldP spid="9" grpId="0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4000">
                <a:effectLst/>
                <a:latin typeface="华文新魏" panose="02010800040101010101" charset="-122"/>
                <a:ea typeface="华文新魏" panose="02010800040101010101" charset="-122"/>
              </a:rPr>
              <a:t>内容梳理</a:t>
            </a:r>
            <a:endParaRPr lang="zh-CN" altLang="en-US" sz="4000">
              <a:effectLst/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16710" y="1584325"/>
            <a:ext cx="916749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作为一篇山水游记，《小石潭记》条理清晰，自然流畅。请你边读边圈画出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记录游览过程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的关键词，找出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所见之景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。【导学一（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）】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431290" y="623192"/>
            <a:ext cx="9144000" cy="2187001"/>
          </a:xfrm>
        </p:spPr>
        <p:txBody>
          <a:bodyPr/>
          <a:p>
            <a:r>
              <a:rPr lang="zh-CN" altLang="en-US" sz="9600">
                <a:latin typeface="华文新魏" panose="02010800040101010101" charset="-122"/>
                <a:ea typeface="华文新魏" panose="02010800040101010101" charset="-122"/>
              </a:rPr>
              <a:t>小石潭记</a:t>
            </a:r>
            <a:endParaRPr lang="zh-CN" altLang="en-US" sz="960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60220" y="2439353"/>
            <a:ext cx="9144000" cy="1655762"/>
          </a:xfrm>
        </p:spPr>
        <p:txBody>
          <a:bodyPr/>
          <a:p>
            <a:r>
              <a:rPr lang="zh-CN" altLang="en-US" sz="4000"/>
              <a:t>柳宗元</a:t>
            </a:r>
            <a:endParaRPr lang="zh-CN" altLang="en-US" sz="4000"/>
          </a:p>
        </p:txBody>
      </p:sp>
      <p:sp>
        <p:nvSpPr>
          <p:cNvPr id="4" name="圆角矩形标注 3"/>
          <p:cNvSpPr/>
          <p:nvPr/>
        </p:nvSpPr>
        <p:spPr>
          <a:xfrm>
            <a:off x="2012950" y="3509645"/>
            <a:ext cx="8460105" cy="2561590"/>
          </a:xfrm>
          <a:prstGeom prst="wedgeRoundRectCallout">
            <a:avLst>
              <a:gd name="adj1" fmla="val -5835"/>
              <a:gd name="adj2" fmla="val -65832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字子厚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唐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代文学家，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世称“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柳河东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”。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唐宋八大家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之一（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韩愈、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柳宗元、曾巩、王安石、欧阳修、苏洵、苏轼、苏辙、）。曾被贬为永州司马，写下了精美的山水游记多篇，合称《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永州八记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》。</a:t>
            </a: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4400">
                <a:effectLst/>
                <a:latin typeface="华文新魏" panose="02010800040101010101" charset="-122"/>
                <a:ea typeface="华文新魏" panose="02010800040101010101" charset="-122"/>
              </a:rPr>
              <a:t>内容梳理</a:t>
            </a:r>
            <a:endParaRPr lang="zh-CN" altLang="en-US" sz="4400">
              <a:effectLst/>
              <a:latin typeface="华文新魏" panose="02010800040101010101" charset="-122"/>
              <a:ea typeface="华文新魏" panose="02010800040101010101" charset="-122"/>
            </a:endParaRPr>
          </a:p>
        </p:txBody>
      </p:sp>
      <p:graphicFrame>
        <p:nvGraphicFramePr>
          <p:cNvPr id="3" name="表格 2"/>
          <p:cNvGraphicFramePr/>
          <p:nvPr/>
        </p:nvGraphicFramePr>
        <p:xfrm>
          <a:off x="647700" y="1584325"/>
          <a:ext cx="10921365" cy="445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8065"/>
                <a:gridCol w="1678940"/>
                <a:gridCol w="5247005"/>
                <a:gridCol w="2967355"/>
              </a:tblGrid>
              <a:tr h="58928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段落</a:t>
                      </a:r>
                      <a:endParaRPr lang="zh-CN" altLang="en-US" sz="280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关键词</a:t>
                      </a:r>
                      <a:endParaRPr lang="zh-CN" altLang="en-US" sz="280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所见景物</a:t>
                      </a:r>
                      <a:endParaRPr lang="zh-CN" altLang="en-US" sz="280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感受</a:t>
                      </a:r>
                      <a:endParaRPr lang="zh-CN" altLang="en-US" sz="280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/>
                </a:tc>
              </a:tr>
              <a:tr h="630555">
                <a:tc rowSpan="2"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800">
                          <a:latin typeface="楷体" panose="02010609060101010101" charset="-122"/>
                          <a:ea typeface="楷体" panose="02010609060101010101" charset="-122"/>
                        </a:rPr>
                        <a:t>1</a:t>
                      </a:r>
                      <a:endParaRPr lang="en-US" altLang="zh-CN" sz="28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下见小谭</a:t>
                      </a:r>
                      <a:endParaRPr lang="zh-CN" altLang="en-US" sz="280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 b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水尤清冽 全石以为底</a:t>
                      </a:r>
                      <a:endParaRPr lang="zh-CN" altLang="en-US" sz="2800" b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40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/>
                </a:tc>
              </a:tr>
              <a:tr h="876935">
                <a:tc vMerge="1"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40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40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40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/>
                </a:tc>
              </a:tr>
              <a:tr h="76390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800">
                          <a:latin typeface="楷体" panose="02010609060101010101" charset="-122"/>
                          <a:ea typeface="楷体" panose="02010609060101010101" charset="-122"/>
                        </a:rPr>
                        <a:t>2</a:t>
                      </a:r>
                      <a:endParaRPr lang="en-US" altLang="zh-CN" sz="28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40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鱼可百许头</a:t>
                      </a:r>
                      <a:endParaRPr lang="zh-CN" altLang="en-US" sz="280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40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/>
                </a:tc>
              </a:tr>
              <a:tr h="8255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800">
                          <a:latin typeface="楷体" panose="02010609060101010101" charset="-122"/>
                          <a:ea typeface="楷体" panose="02010609060101010101" charset="-122"/>
                        </a:rPr>
                        <a:t>3</a:t>
                      </a:r>
                      <a:endParaRPr lang="en-US" altLang="zh-CN" sz="28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40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40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40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/>
                </a:tc>
              </a:tr>
              <a:tr h="76390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800">
                          <a:latin typeface="楷体" panose="02010609060101010101" charset="-122"/>
                          <a:ea typeface="楷体" panose="02010609060101010101" charset="-122"/>
                        </a:rPr>
                        <a:t>4</a:t>
                      </a:r>
                      <a:endParaRPr lang="en-US" altLang="zh-CN" sz="28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坐潭上</a:t>
                      </a:r>
                      <a:endParaRPr lang="zh-CN" altLang="en-US" sz="280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40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40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/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1923415" y="3057525"/>
            <a:ext cx="9728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近岸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40735" y="2849245"/>
            <a:ext cx="550989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卷石底以出 青树翠蔓 蒙络摇缀 参差披拂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923415" y="3802380"/>
            <a:ext cx="9728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潭中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720850" y="4547235"/>
            <a:ext cx="13982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潭西南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340735" y="4547235"/>
            <a:ext cx="53193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其岸势犬牙差互，不可知其源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371850" y="5251450"/>
            <a:ext cx="5509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四面竹树环合，寂寥无人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660765" y="2182495"/>
            <a:ext cx="29083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水清、自然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660130" y="2776855"/>
            <a:ext cx="290830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石奇树茂、环境优美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594090" y="3631565"/>
            <a:ext cx="297370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鱼生机盎然、自由活泼、水清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594090" y="4448175"/>
            <a:ext cx="297370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参差不齐、茫远未知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660130" y="5361940"/>
            <a:ext cx="25920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凄清寂寞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圆角矩形标注 15"/>
          <p:cNvSpPr/>
          <p:nvPr/>
        </p:nvSpPr>
        <p:spPr>
          <a:xfrm>
            <a:off x="3393440" y="408940"/>
            <a:ext cx="5488305" cy="846455"/>
          </a:xfrm>
          <a:prstGeom prst="wedgeRoundRectCallout">
            <a:avLst>
              <a:gd name="adj1" fmla="val -48588"/>
              <a:gd name="adj2" fmla="val 193735"/>
              <a:gd name="adj3" fmla="val 16667"/>
            </a:avLst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走到哪，写到哪：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移步换景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endParaRPr lang="en-US" altLang="zh-CN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Text Box 4"/>
          <p:cNvSpPr txBox="1"/>
          <p:nvPr/>
        </p:nvSpPr>
        <p:spPr>
          <a:xfrm>
            <a:off x="1720533" y="6119178"/>
            <a:ext cx="8748712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方位顺序：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从东到西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（潭边──潭中──潭上）</a:t>
            </a:r>
            <a:endParaRPr lang="zh-CN" altLang="en-US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 animBg="1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4670" y="533400"/>
            <a:ext cx="10515600" cy="1325563"/>
          </a:xfrm>
        </p:spPr>
        <p:txBody>
          <a:bodyPr/>
          <a:p>
            <a:r>
              <a:rPr lang="en-US" altLang="zh-CN" sz="4400">
                <a:effectLst/>
                <a:latin typeface="华文新魏" panose="02010800040101010101" charset="-122"/>
                <a:ea typeface="华文新魏" panose="02010800040101010101" charset="-122"/>
              </a:rPr>
              <a:t>“</a:t>
            </a:r>
            <a:r>
              <a:rPr lang="zh-CN" altLang="en-US" sz="4400">
                <a:effectLst/>
                <a:latin typeface="华文新魏" panose="02010800040101010101" charset="-122"/>
                <a:ea typeface="华文新魏" panose="02010800040101010101" charset="-122"/>
              </a:rPr>
              <a:t>借物写心</a:t>
            </a:r>
            <a:r>
              <a:rPr lang="en-US" altLang="zh-CN" sz="4400">
                <a:effectLst/>
                <a:latin typeface="华文新魏" panose="02010800040101010101" charset="-122"/>
                <a:ea typeface="华文新魏" panose="02010800040101010101" charset="-122"/>
              </a:rPr>
              <a:t>”</a:t>
            </a:r>
            <a:endParaRPr lang="en-US" altLang="zh-CN" sz="4400">
              <a:effectLst/>
              <a:latin typeface="华文新魏" panose="02010800040101010101" charset="-122"/>
              <a:ea typeface="华文新魏" panose="0201080004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0" y="3718560"/>
            <a:ext cx="5143500" cy="2854960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2466340" y="1859280"/>
            <a:ext cx="725995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夫古之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善记山川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，莫如柳子厚。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endParaRPr lang="en-US" altLang="zh-CN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r"/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茅坤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 sz="4400">
                <a:effectLst/>
                <a:latin typeface="华文新魏" panose="02010800040101010101" charset="-122"/>
                <a:ea typeface="华文新魏" panose="02010800040101010101" charset="-122"/>
              </a:rPr>
              <a:t>“</a:t>
            </a:r>
            <a:r>
              <a:rPr lang="zh-CN" altLang="en-US" sz="4400">
                <a:effectLst/>
                <a:latin typeface="华文新魏" panose="02010800040101010101" charset="-122"/>
                <a:ea typeface="华文新魏" panose="02010800040101010101" charset="-122"/>
              </a:rPr>
              <a:t>借物写心</a:t>
            </a:r>
            <a:r>
              <a:rPr lang="en-US" altLang="zh-CN" sz="4400">
                <a:effectLst/>
                <a:latin typeface="华文新魏" panose="02010800040101010101" charset="-122"/>
                <a:ea typeface="华文新魏" panose="02010800040101010101" charset="-122"/>
              </a:rPr>
              <a:t>”</a:t>
            </a:r>
            <a:endParaRPr lang="en-US" altLang="zh-CN" sz="4400">
              <a:effectLst/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43635" y="1584325"/>
            <a:ext cx="9854565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默读课文，找到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声、色、形、影、光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五个角度相对应的句子。</a:t>
            </a:r>
            <a:endParaRPr lang="zh-CN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·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请你参照作业本【导学二（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）】中的示例，摘录你最有体悟的一句，从写景的角度出发，为句子做批注。（可从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用词、修辞手法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等角度品析）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 sz="4400">
                <a:effectLst/>
                <a:latin typeface="华文新魏" panose="02010800040101010101" charset="-122"/>
                <a:ea typeface="华文新魏" panose="02010800040101010101" charset="-122"/>
              </a:rPr>
              <a:t>“</a:t>
            </a:r>
            <a:r>
              <a:rPr lang="zh-CN" altLang="en-US" sz="4400">
                <a:effectLst/>
                <a:latin typeface="华文新魏" panose="02010800040101010101" charset="-122"/>
                <a:ea typeface="华文新魏" panose="02010800040101010101" charset="-122"/>
              </a:rPr>
              <a:t>借物写心</a:t>
            </a:r>
            <a:r>
              <a:rPr lang="en-US" altLang="zh-CN" sz="4400">
                <a:effectLst/>
                <a:latin typeface="华文新魏" panose="02010800040101010101" charset="-122"/>
                <a:ea typeface="华文新魏" panose="02010800040101010101" charset="-122"/>
              </a:rPr>
              <a:t>”</a:t>
            </a:r>
            <a:endParaRPr lang="en-US" altLang="zh-CN" sz="4400">
              <a:effectLst/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68400" y="2895600"/>
            <a:ext cx="98545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色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：青树翠蔓</a:t>
            </a:r>
            <a:r>
              <a:rPr 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，蒙络摇缀，参差披拂。</a:t>
            </a: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3" name="矩形标注 2"/>
          <p:cNvSpPr/>
          <p:nvPr/>
        </p:nvSpPr>
        <p:spPr>
          <a:xfrm>
            <a:off x="4124325" y="1478280"/>
            <a:ext cx="6755765" cy="1068070"/>
          </a:xfrm>
          <a:prstGeom prst="wedgeRectCallout">
            <a:avLst>
              <a:gd name="adj1" fmla="val -20830"/>
              <a:gd name="adj2" fmla="val 70392"/>
            </a:avLst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络</a:t>
            </a:r>
            <a:r>
              <a:rPr lang="en-US" alt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和</a:t>
            </a:r>
            <a:r>
              <a:rPr lang="en-US" alt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缀</a:t>
            </a:r>
            <a:r>
              <a:rPr lang="en-US" alt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皆有缠绕之意，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给人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一种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树木藤蔓彼此穿插交杂的的繁密之感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矩形标注 3"/>
          <p:cNvSpPr/>
          <p:nvPr/>
        </p:nvSpPr>
        <p:spPr>
          <a:xfrm>
            <a:off x="2220595" y="3741420"/>
            <a:ext cx="6682740" cy="1068070"/>
          </a:xfrm>
          <a:prstGeom prst="wedgeRectCallout">
            <a:avLst>
              <a:gd name="adj1" fmla="val 34256"/>
              <a:gd name="adj2" fmla="val -85136"/>
            </a:avLst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参差</a:t>
            </a:r>
            <a:r>
              <a:rPr lang="en-US" alt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意为</a:t>
            </a:r>
            <a:r>
              <a:rPr lang="en-US" alt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参差不齐</a:t>
            </a:r>
            <a:r>
              <a:rPr lang="en-US" alt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，写出了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植物生机蓬勃之态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，也侧面写出此地之幽僻。</a:t>
            </a:r>
            <a:endParaRPr lang="zh-CN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矩形标注 5"/>
          <p:cNvSpPr/>
          <p:nvPr/>
        </p:nvSpPr>
        <p:spPr>
          <a:xfrm>
            <a:off x="8976995" y="3741420"/>
            <a:ext cx="3070860" cy="2065020"/>
          </a:xfrm>
          <a:prstGeom prst="wedgeRectCallout">
            <a:avLst>
              <a:gd name="adj1" fmla="val -53500"/>
              <a:gd name="adj2" fmla="val -65158"/>
            </a:avLst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披拂</a:t>
            </a:r>
            <a:r>
              <a:rPr lang="en-US" alt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形容枝条在风中轻柔地飘曳，在这里生动地刻画了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细枝长蔓婀娜多姿的姿态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310640" y="5368290"/>
            <a:ext cx="6470650" cy="94107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这一句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给人生机盎然、蓊郁葱翠之感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852160" y="2986405"/>
            <a:ext cx="486410" cy="401955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20000"/>
                    <a:lumOff val="80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6677025" y="2986405"/>
            <a:ext cx="486410" cy="401955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20000"/>
                    <a:lumOff val="80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 flipH="1">
            <a:off x="7417435" y="2949575"/>
            <a:ext cx="982980" cy="529590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20000"/>
                    <a:lumOff val="80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 flipH="1">
            <a:off x="8305800" y="2922270"/>
            <a:ext cx="982980" cy="529590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20000"/>
                    <a:lumOff val="80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animBg="1"/>
      <p:bldP spid="7" grpId="1" animBg="1"/>
      <p:bldP spid="8" grpId="0" animBg="1"/>
      <p:bldP spid="9" grpId="0" animBg="1"/>
      <p:bldP spid="10" grpId="0" animBg="1"/>
      <p:bldP spid="1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 sz="4400">
                <a:effectLst/>
                <a:latin typeface="华文新魏" panose="02010800040101010101" charset="-122"/>
                <a:ea typeface="华文新魏" panose="02010800040101010101" charset="-122"/>
              </a:rPr>
              <a:t>“</a:t>
            </a:r>
            <a:r>
              <a:rPr lang="zh-CN" altLang="en-US" sz="4400">
                <a:effectLst/>
                <a:latin typeface="华文新魏" panose="02010800040101010101" charset="-122"/>
                <a:ea typeface="华文新魏" panose="02010800040101010101" charset="-122"/>
              </a:rPr>
              <a:t>借物写心</a:t>
            </a:r>
            <a:r>
              <a:rPr lang="en-US" altLang="zh-CN" sz="4400">
                <a:effectLst/>
                <a:latin typeface="华文新魏" panose="02010800040101010101" charset="-122"/>
                <a:ea typeface="华文新魏" panose="02010800040101010101" charset="-122"/>
              </a:rPr>
              <a:t>”</a:t>
            </a:r>
            <a:endParaRPr lang="en-US" altLang="zh-CN" sz="4400">
              <a:effectLst/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68400" y="1842135"/>
            <a:ext cx="98545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形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：近岸，卷石底以出，为坻，为屿，为堪，为岩。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7475220" y="1842135"/>
            <a:ext cx="518160" cy="539115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6280150" y="1842135"/>
            <a:ext cx="518160" cy="539115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8690610" y="1837690"/>
            <a:ext cx="518160" cy="539115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9928225" y="1837690"/>
            <a:ext cx="518160" cy="539115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标注 11"/>
          <p:cNvSpPr/>
          <p:nvPr/>
        </p:nvSpPr>
        <p:spPr>
          <a:xfrm>
            <a:off x="2379345" y="2930525"/>
            <a:ext cx="7338060" cy="1607185"/>
          </a:xfrm>
          <a:prstGeom prst="wedgeRectCallout">
            <a:avLst>
              <a:gd name="adj1" fmla="val 34256"/>
              <a:gd name="adj2" fmla="val -85136"/>
            </a:avLst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排比</a:t>
            </a:r>
            <a:r>
              <a:rPr 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这句话写出了石头</a:t>
            </a: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高低不平、大小各异的复杂形态</a:t>
            </a:r>
            <a:r>
              <a:rPr 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，写出了小石潭</a:t>
            </a: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风光奇异、无人踏访的原生模样</a:t>
            </a:r>
            <a:r>
              <a:rPr 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，写出了</a:t>
            </a: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作者发现此地的欣喜</a:t>
            </a:r>
            <a:r>
              <a:rPr 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8" grpId="0" bldLvl="0" animBg="1"/>
      <p:bldP spid="10" grpId="0" bldLvl="0" animBg="1"/>
      <p:bldP spid="11" grpId="0" bldLvl="0" animBg="1"/>
      <p:bldP spid="12" grpId="0" bldLvl="0" animBg="1"/>
      <p:bldP spid="12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 sz="4400">
                <a:effectLst/>
                <a:latin typeface="华文新魏" panose="02010800040101010101" charset="-122"/>
                <a:ea typeface="华文新魏" panose="02010800040101010101" charset="-122"/>
              </a:rPr>
              <a:t>“</a:t>
            </a:r>
            <a:r>
              <a:rPr lang="zh-CN" altLang="en-US" sz="4400">
                <a:effectLst/>
                <a:latin typeface="华文新魏" panose="02010800040101010101" charset="-122"/>
                <a:ea typeface="华文新魏" panose="02010800040101010101" charset="-122"/>
              </a:rPr>
              <a:t>借物写心</a:t>
            </a:r>
            <a:r>
              <a:rPr lang="en-US" altLang="zh-CN" sz="4400">
                <a:effectLst/>
                <a:latin typeface="华文新魏" panose="02010800040101010101" charset="-122"/>
                <a:ea typeface="华文新魏" panose="02010800040101010101" charset="-122"/>
              </a:rPr>
              <a:t>”</a:t>
            </a:r>
            <a:endParaRPr lang="en-US" altLang="zh-CN" sz="4400">
              <a:effectLst/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68400" y="2134235"/>
            <a:ext cx="98545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影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：潭中鱼可百许头，皆若空游无所依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……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2" name="矩形标注 11"/>
          <p:cNvSpPr/>
          <p:nvPr/>
        </p:nvSpPr>
        <p:spPr>
          <a:xfrm>
            <a:off x="2236470" y="3341370"/>
            <a:ext cx="7338060" cy="1797685"/>
          </a:xfrm>
          <a:prstGeom prst="wedgeRectCallout">
            <a:avLst>
              <a:gd name="adj1" fmla="val 34256"/>
              <a:gd name="adj2" fmla="val -85136"/>
            </a:avLst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en-US" alt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空游无所依</a:t>
            </a:r>
            <a:r>
              <a:rPr lang="en-US" alt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，意为鱼儿好像在空中游动，没有什么依傍的，</a:t>
            </a:r>
            <a:r>
              <a:rPr lang="en-US" alt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空</a:t>
            </a:r>
            <a:r>
              <a:rPr lang="en-US" alt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”“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无</a:t>
            </a:r>
            <a:r>
              <a:rPr lang="en-US" alt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二字既生动地写出了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鱼儿无拘无束的自由之态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，又从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侧面写出潭水之清澈空明</a:t>
            </a:r>
            <a:r>
              <a:rPr 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7030720" y="2134235"/>
            <a:ext cx="518160" cy="539115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7940040" y="2134235"/>
            <a:ext cx="518160" cy="539115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2" grpId="1" animBg="1"/>
      <p:bldP spid="3" grpId="0" bldLvl="0" animBg="1"/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 sz="4400">
                <a:effectLst/>
                <a:latin typeface="华文新魏" panose="02010800040101010101" charset="-122"/>
                <a:ea typeface="华文新魏" panose="02010800040101010101" charset="-122"/>
              </a:rPr>
              <a:t>“</a:t>
            </a:r>
            <a:r>
              <a:rPr lang="zh-CN" altLang="en-US" sz="4400">
                <a:effectLst/>
                <a:latin typeface="华文新魏" panose="02010800040101010101" charset="-122"/>
                <a:ea typeface="华文新魏" panose="02010800040101010101" charset="-122"/>
              </a:rPr>
              <a:t>借物写心</a:t>
            </a:r>
            <a:r>
              <a:rPr lang="en-US" altLang="zh-CN" sz="4400">
                <a:effectLst/>
                <a:latin typeface="华文新魏" panose="02010800040101010101" charset="-122"/>
                <a:ea typeface="华文新魏" panose="02010800040101010101" charset="-122"/>
              </a:rPr>
              <a:t>”</a:t>
            </a:r>
            <a:endParaRPr lang="en-US" altLang="zh-CN" sz="4400">
              <a:effectLst/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89330" y="1970405"/>
            <a:ext cx="104559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光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：斗折蛇行，明灭可见。其岸势犬牙差互，不可知其源。</a:t>
            </a:r>
            <a:endParaRPr lang="zh-CN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2" name="矩形标注 11"/>
          <p:cNvSpPr/>
          <p:nvPr/>
        </p:nvSpPr>
        <p:spPr>
          <a:xfrm>
            <a:off x="2545715" y="3156585"/>
            <a:ext cx="7718425" cy="1797685"/>
          </a:xfrm>
          <a:prstGeom prst="wedgeRectCallout">
            <a:avLst>
              <a:gd name="adj1" fmla="val -4222"/>
              <a:gd name="adj2" fmla="val -81614"/>
            </a:avLst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比喻</a:t>
            </a:r>
            <a:r>
              <a:rPr 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，将溪身比作北斗星，将在其中流淌的溪水比作蛇爬行之态，将溪岸的岸势比作交错不齐的狗牙，生动形象。写</a:t>
            </a: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溪身的蜿蜒曲折、岸势的交错不齐，与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明灭可见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一词相照应</a:t>
            </a:r>
            <a:r>
              <a:rPr 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1649095" y="2014855"/>
            <a:ext cx="518160" cy="539115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2545715" y="2014855"/>
            <a:ext cx="518160" cy="539115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7009765" y="1972945"/>
            <a:ext cx="888365" cy="539115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3750310" y="1970405"/>
            <a:ext cx="1744980" cy="518160"/>
          </a:xfrm>
          <a:prstGeom prst="roundRect">
            <a:avLst/>
          </a:prstGeom>
          <a:noFill/>
          <a:ln w="190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2" grpId="1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0"/>
          <p:cNvSpPr txBox="1"/>
          <p:nvPr>
            <p:custDataLst>
              <p:tags r:id="rId1"/>
            </p:custDataLst>
          </p:nvPr>
        </p:nvSpPr>
        <p:spPr>
          <a:xfrm>
            <a:off x="552450" y="541655"/>
            <a:ext cx="11322685" cy="57346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p>
            <a:pPr>
              <a:spcBef>
                <a:spcPts val="1800"/>
              </a:spcBef>
            </a:pP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仔细研读第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段，从写法上看，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A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B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C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三个片段中，哪一个片段与之最具异曲同工之妙？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为什么？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【导学二（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）】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>
              <a:spcBef>
                <a:spcPts val="1800"/>
              </a:spcBef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片段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A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：水皆缥碧，千丈见底，游鱼细石，直视无碍。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spcBef>
                <a:spcPts val="1800"/>
              </a:spcBef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我选择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片段</a:t>
            </a:r>
            <a:r>
              <a:rPr lang="en-US" altLang="zh-CN" sz="3200" b="1" u="sng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A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，理由是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>
              <a:spcBef>
                <a:spcPts val="1800"/>
              </a:spcBef>
            </a:pP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spcBef>
                <a:spcPts val="1800"/>
              </a:spcBef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片段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B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：渌水平潭，清洁澄深，俯视游鱼，类若乘空矣。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spcBef>
                <a:spcPts val="1800"/>
              </a:spcBef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我选择片段</a:t>
            </a:r>
            <a:r>
              <a:rPr lang="en-US" altLang="zh-CN" sz="3200" b="1" u="sng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B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，理由是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spcBef>
                <a:spcPts val="1800"/>
              </a:spcBef>
            </a:pP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2450" y="2442210"/>
            <a:ext cx="1088961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</a:rPr>
              <a:t>                                  </a:t>
            </a:r>
            <a:r>
              <a:rPr lang="zh-CN" altLang="en-US" sz="3200" b="1">
                <a:solidFill>
                  <a:srgbClr val="FF0000"/>
                </a:solidFill>
              </a:rPr>
              <a:t>它们都通过游鱼来写水清，写出了水的清澈灵动。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18185" y="4554855"/>
            <a:ext cx="1102296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</a:rPr>
              <a:t>                                 </a:t>
            </a:r>
            <a:r>
              <a:rPr lang="zh-CN" altLang="en-US" sz="3200" b="1">
                <a:solidFill>
                  <a:srgbClr val="FF0000"/>
                </a:solidFill>
              </a:rPr>
              <a:t>它们不仅都通过游鱼来写水清，而且都写出了游鱼在水中好像在空中飞翔，写水清的同时更写出了游鱼的自由和生机。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0"/>
          <p:cNvSpPr txBox="1"/>
          <p:nvPr>
            <p:custDataLst>
              <p:tags r:id="rId1"/>
            </p:custDataLst>
          </p:nvPr>
        </p:nvSpPr>
        <p:spPr>
          <a:xfrm>
            <a:off x="508635" y="2012950"/>
            <a:ext cx="11233150" cy="17995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ts val="1800"/>
              </a:spcBef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片段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C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：怀民亦未寝,相与步于中庭。庭下如积水空明,水中藻、荇交横,盖竹柏影也。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spcBef>
                <a:spcPts val="1800"/>
              </a:spcBef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我选择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片段</a:t>
            </a:r>
            <a:r>
              <a:rPr lang="en-US" altLang="zh-CN" sz="3200" b="1" u="sng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C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，理由是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18185" y="3186430"/>
            <a:ext cx="1102296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</a:rPr>
              <a:t>                                 </a:t>
            </a:r>
            <a:r>
              <a:rPr lang="zh-CN" altLang="en-US" sz="3200" b="1">
                <a:solidFill>
                  <a:srgbClr val="FF0000"/>
                </a:solidFill>
              </a:rPr>
              <a:t>写的内容看似不一样，但都用影子来写实物，显得妙趣横生。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 sz="4400">
                <a:effectLst/>
                <a:latin typeface="华文新魏" panose="02010800040101010101" charset="-122"/>
                <a:ea typeface="华文新魏" panose="02010800040101010101" charset="-122"/>
              </a:rPr>
              <a:t>“</a:t>
            </a:r>
            <a:r>
              <a:rPr lang="zh-CN" altLang="en-US" sz="4400">
                <a:effectLst/>
                <a:latin typeface="华文新魏" panose="02010800040101010101" charset="-122"/>
                <a:ea typeface="华文新魏" panose="02010800040101010101" charset="-122"/>
              </a:rPr>
              <a:t>借物写心</a:t>
            </a:r>
            <a:r>
              <a:rPr lang="en-US" altLang="zh-CN" sz="4400">
                <a:effectLst/>
                <a:latin typeface="华文新魏" panose="02010800040101010101" charset="-122"/>
                <a:ea typeface="华文新魏" panose="02010800040101010101" charset="-122"/>
              </a:rPr>
              <a:t>”</a:t>
            </a:r>
            <a:endParaRPr lang="en-US" altLang="zh-CN" sz="4400">
              <a:effectLst/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43635" y="1584325"/>
            <a:ext cx="9854565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、见到这些景，作者的心情是如何变化的？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·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玩得好好的，为什么会有这样的情绪起伏呢？一起来探究一下吧！【导学三】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4356100" y="2368550"/>
            <a:ext cx="3858895" cy="94107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乐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en-US" alt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→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悄怆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endParaRPr lang="en-US" altLang="zh-CN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08355" y="2081530"/>
            <a:ext cx="1057529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36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1.</a:t>
            </a: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疏通文意</a:t>
            </a:r>
            <a:r>
              <a:rPr lang="zh-CN" altLang="zh-CN" sz="36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掌握倒装句、省略句</a:t>
            </a:r>
            <a:r>
              <a:rPr lang="zh-CN" altLang="zh-CN" sz="3600" b="1" dirty="0">
                <a:solidFill>
                  <a:srgbClr val="000000"/>
                </a:solidFill>
                <a:sym typeface="宋体" panose="02010600030101010101" pitchFamily="2" charset="-122"/>
              </a:rPr>
              <a:t>和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一词多义</a:t>
            </a: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、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词类活用</a:t>
            </a: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等文言词语的意思</a:t>
            </a:r>
            <a:r>
              <a:rPr lang="zh-CN" altLang="zh-CN" sz="36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并背诵全文。</a:t>
            </a:r>
            <a:endParaRPr lang="zh-CN" altLang="en-US" sz="3600" b="1" dirty="0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25000"/>
              </a:lnSpc>
            </a:pPr>
            <a:r>
              <a:rPr lang="en-US" altLang="zh-CN" sz="36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2.</a:t>
            </a:r>
            <a:r>
              <a:rPr lang="zh-CN" altLang="en-US" sz="36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理清游记的线索</a:t>
            </a:r>
            <a:r>
              <a:rPr lang="zh-CN" altLang="zh-CN" sz="3600" b="1" dirty="0">
                <a:solidFill>
                  <a:srgbClr val="000000"/>
                </a:solidFill>
                <a:sym typeface="宋体" panose="02010600030101010101" pitchFamily="2" charset="-122"/>
              </a:rPr>
              <a:t>,概括小石潭景物特点</a:t>
            </a:r>
            <a:r>
              <a:rPr lang="en-US" altLang="zh-CN" sz="36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charset="0"/>
                <a:sym typeface="+mn-ea"/>
              </a:rPr>
              <a:t>重点</a:t>
            </a:r>
            <a:r>
              <a:rPr lang="en-US" altLang="zh-CN" sz="36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3600" b="1" dirty="0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25000"/>
              </a:lnSpc>
            </a:pPr>
            <a:r>
              <a:rPr lang="en-US" altLang="zh-CN" sz="36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3.</a:t>
            </a:r>
            <a:r>
              <a:rPr lang="zh-CN" sz="36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理解</a:t>
            </a:r>
            <a:r>
              <a:rPr lang="zh-CN" altLang="en-US" sz="36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作者情感的起伏变化</a:t>
            </a:r>
            <a:r>
              <a:rPr lang="zh-CN" altLang="zh-CN" sz="36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chemeClr val="tx1"/>
                </a:solidFill>
                <a:cs typeface="宋体" panose="02010600030101010101" pitchFamily="2" charset="-122"/>
                <a:sym typeface="+mn-ea"/>
              </a:rPr>
              <a:t>体悟文章情感</a:t>
            </a:r>
            <a:r>
              <a:rPr lang="en-US" altLang="zh-CN" sz="36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charset="0"/>
                <a:sym typeface="+mn-ea"/>
              </a:rPr>
              <a:t>难点</a:t>
            </a:r>
            <a:r>
              <a:rPr lang="en-US" altLang="zh-CN" sz="36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3600" b="1" dirty="0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5"/>
          <p:cNvSpPr txBox="1"/>
          <p:nvPr>
            <p:custDataLst>
              <p:tags r:id="rId1"/>
            </p:custDataLst>
          </p:nvPr>
        </p:nvSpPr>
        <p:spPr>
          <a:xfrm>
            <a:off x="4601845" y="1316355"/>
            <a:ext cx="248856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lvl="0" algn="l">
              <a:buClrTx/>
              <a:buSzTx/>
              <a:buFontTx/>
            </a:pPr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学习目标</a:t>
            </a:r>
            <a:endParaRPr lang="zh-CN" altLang="en-US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 sz="4400">
                <a:effectLst/>
                <a:latin typeface="华文新魏" panose="02010800040101010101" charset="-122"/>
                <a:ea typeface="华文新魏" panose="02010800040101010101" charset="-122"/>
              </a:rPr>
              <a:t>“</a:t>
            </a:r>
            <a:r>
              <a:rPr lang="zh-CN" altLang="en-US" sz="4400">
                <a:effectLst/>
                <a:latin typeface="华文新魏" panose="02010800040101010101" charset="-122"/>
                <a:ea typeface="华文新魏" panose="02010800040101010101" charset="-122"/>
              </a:rPr>
              <a:t>借物写心</a:t>
            </a:r>
            <a:r>
              <a:rPr lang="en-US" altLang="zh-CN" sz="4400">
                <a:effectLst/>
                <a:latin typeface="华文新魏" panose="02010800040101010101" charset="-122"/>
                <a:ea typeface="华文新魏" panose="02010800040101010101" charset="-122"/>
              </a:rPr>
              <a:t>”</a:t>
            </a:r>
            <a:endParaRPr lang="en-US" altLang="zh-CN" sz="4400">
              <a:effectLst/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43635" y="1584325"/>
            <a:ext cx="10172700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·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你理解柳宗元</a:t>
            </a:r>
            <a:r>
              <a:rPr lang="zh-CN" altLang="en-US" sz="3200" b="1">
                <a:solidFill>
                  <a:srgbClr val="FF66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由乐转悲的情感变化的原因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了吗？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457200" indent="-457200">
              <a:buFont typeface="Wingdings" panose="05000000000000000000" charset="0"/>
              <a:buChar char="Ø"/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冷寂的环境引发了他对自身遭遇的感慨，伤感的情绪弥漫开来，所以情感由乐转悲。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 sz="4400">
                <a:effectLst/>
                <a:latin typeface="华文新魏" panose="02010800040101010101" charset="-122"/>
                <a:ea typeface="华文新魏" panose="02010800040101010101" charset="-122"/>
              </a:rPr>
              <a:t>“</a:t>
            </a:r>
            <a:r>
              <a:rPr lang="zh-CN" altLang="en-US" sz="4400">
                <a:effectLst/>
                <a:latin typeface="华文新魏" panose="02010800040101010101" charset="-122"/>
                <a:ea typeface="华文新魏" panose="02010800040101010101" charset="-122"/>
              </a:rPr>
              <a:t>借物写心</a:t>
            </a:r>
            <a:r>
              <a:rPr lang="en-US" altLang="zh-CN" sz="4400">
                <a:effectLst/>
                <a:latin typeface="华文新魏" panose="02010800040101010101" charset="-122"/>
                <a:ea typeface="华文新魏" panose="02010800040101010101" charset="-122"/>
              </a:rPr>
              <a:t>”</a:t>
            </a:r>
            <a:endParaRPr lang="en-US" altLang="zh-CN" sz="4400">
              <a:effectLst/>
              <a:latin typeface="华文新魏" panose="02010800040101010101" charset="-122"/>
              <a:ea typeface="华文新魏" panose="02010800040101010101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236345" y="2620010"/>
            <a:ext cx="9705340" cy="814070"/>
            <a:chOff x="1947" y="4126"/>
            <a:chExt cx="15284" cy="1282"/>
          </a:xfrm>
        </p:grpSpPr>
        <p:sp>
          <p:nvSpPr>
            <p:cNvPr id="3" name="圆角矩形 2"/>
            <p:cNvSpPr/>
            <p:nvPr/>
          </p:nvSpPr>
          <p:spPr>
            <a:xfrm>
              <a:off x="1947" y="4126"/>
              <a:ext cx="15285" cy="1283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947" y="4258"/>
              <a:ext cx="15285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/>
                <a:t>斗折蛇行，明灭可见。其岸势犬牙差互，不可知其源。</a:t>
              </a:r>
              <a:endParaRPr lang="zh-CN" altLang="en-US" sz="3200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36345" y="2703830"/>
            <a:ext cx="1808480" cy="583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</a:extLst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FF0000"/>
                </a:solidFill>
                <a:sym typeface="+mn-ea"/>
              </a:rPr>
              <a:t>斗折蛇行</a:t>
            </a:r>
            <a:endParaRPr lang="zh-CN" altLang="en-US" sz="3200">
              <a:solidFill>
                <a:srgbClr val="FF0000"/>
              </a:solidFill>
              <a:sym typeface="+mn-ea"/>
            </a:endParaRPr>
          </a:p>
        </p:txBody>
      </p:sp>
      <p:sp>
        <p:nvSpPr>
          <p:cNvPr id="8" name="矩形标注 7"/>
          <p:cNvSpPr/>
          <p:nvPr/>
        </p:nvSpPr>
        <p:spPr>
          <a:xfrm>
            <a:off x="1236345" y="1498600"/>
            <a:ext cx="2030095" cy="866775"/>
          </a:xfrm>
          <a:prstGeom prst="wedgeRectCallou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明面上写溪身的曲折</a:t>
            </a:r>
            <a:endParaRPr lang="zh-CN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矩形标注 8"/>
          <p:cNvSpPr/>
          <p:nvPr/>
        </p:nvSpPr>
        <p:spPr>
          <a:xfrm>
            <a:off x="1003300" y="3709035"/>
            <a:ext cx="2843530" cy="866775"/>
          </a:xfrm>
          <a:prstGeom prst="wedgeRectCallout">
            <a:avLst>
              <a:gd name="adj1" fmla="val -17865"/>
              <a:gd name="adj2" fmla="val -66849"/>
            </a:avLst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实际上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喻指他曲折的政治生涯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520180" y="2703830"/>
            <a:ext cx="18084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FF0000"/>
                </a:solidFill>
                <a:sym typeface="+mn-ea"/>
              </a:rPr>
              <a:t>犬牙差互</a:t>
            </a:r>
            <a:endParaRPr lang="zh-CN" altLang="en-US" sz="3200">
              <a:solidFill>
                <a:srgbClr val="FF0000"/>
              </a:solidFill>
              <a:sym typeface="+mn-ea"/>
            </a:endParaRPr>
          </a:p>
        </p:txBody>
      </p:sp>
      <p:sp>
        <p:nvSpPr>
          <p:cNvPr id="11" name="矩形标注 10"/>
          <p:cNvSpPr/>
          <p:nvPr/>
        </p:nvSpPr>
        <p:spPr>
          <a:xfrm>
            <a:off x="6097905" y="1498600"/>
            <a:ext cx="2452370" cy="866775"/>
          </a:xfrm>
          <a:prstGeom prst="wedgeRectCallout">
            <a:avLst>
              <a:gd name="adj1" fmla="val -20403"/>
              <a:gd name="adj2" fmla="val 62527"/>
            </a:avLst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明面上写岸势的交错不齐</a:t>
            </a:r>
            <a:endParaRPr lang="zh-CN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矩形标注 11"/>
          <p:cNvSpPr/>
          <p:nvPr/>
        </p:nvSpPr>
        <p:spPr>
          <a:xfrm>
            <a:off x="5706745" y="3709035"/>
            <a:ext cx="2843530" cy="866775"/>
          </a:xfrm>
          <a:prstGeom prst="wedgeRectCallout">
            <a:avLst>
              <a:gd name="adj1" fmla="val -17865"/>
              <a:gd name="adj2" fmla="val -66849"/>
            </a:avLst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实际上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暗指官场黑暗，尔虞我诈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550275" y="2703830"/>
            <a:ext cx="22148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FF0000"/>
                </a:solidFill>
                <a:sym typeface="+mn-ea"/>
              </a:rPr>
              <a:t>不可知其源</a:t>
            </a:r>
            <a:endParaRPr lang="zh-CN" altLang="en-US" sz="3200">
              <a:solidFill>
                <a:srgbClr val="FF0000"/>
              </a:solidFill>
              <a:sym typeface="+mn-ea"/>
            </a:endParaRPr>
          </a:p>
        </p:txBody>
      </p:sp>
      <p:sp>
        <p:nvSpPr>
          <p:cNvPr id="14" name="矩形标注 13"/>
          <p:cNvSpPr/>
          <p:nvPr/>
        </p:nvSpPr>
        <p:spPr>
          <a:xfrm>
            <a:off x="8794750" y="1498600"/>
            <a:ext cx="2452370" cy="866775"/>
          </a:xfrm>
          <a:prstGeom prst="wedgeRectCallout">
            <a:avLst>
              <a:gd name="adj1" fmla="val -20403"/>
              <a:gd name="adj2" fmla="val 62527"/>
            </a:avLst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明面上写不知溪水源头在哪</a:t>
            </a:r>
            <a:endParaRPr lang="zh-CN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矩形标注 14"/>
          <p:cNvSpPr/>
          <p:nvPr/>
        </p:nvSpPr>
        <p:spPr>
          <a:xfrm>
            <a:off x="8794750" y="3709035"/>
            <a:ext cx="2843530" cy="866775"/>
          </a:xfrm>
          <a:prstGeom prst="wedgeRectCallout">
            <a:avLst>
              <a:gd name="adj1" fmla="val -17865"/>
              <a:gd name="adj2" fmla="val -66849"/>
            </a:avLst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实际上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写对自己未来的迷茫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9" grpId="0" bldLvl="0" animBg="1"/>
      <p:bldP spid="10" grpId="0"/>
      <p:bldP spid="11" grpId="0" bldLvl="0" animBg="1"/>
      <p:bldP spid="12" grpId="0" bldLvl="0" animBg="1"/>
      <p:bldP spid="13" grpId="0"/>
      <p:bldP spid="14" grpId="0" bldLvl="0" animBg="1"/>
      <p:bldP spid="15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1143635" y="1584325"/>
            <a:ext cx="698881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sz="4800">
                <a:latin typeface="华文新魏" panose="02010800040101010101" charset="-122"/>
                <a:ea typeface="华文新魏" panose="02010800040101010101" charset="-122"/>
                <a:cs typeface="楷体" panose="02010609060101010101" charset="-122"/>
                <a:sym typeface="+mn-ea"/>
              </a:rPr>
              <a:t>千山鸟飞绝，</a:t>
            </a:r>
            <a:endParaRPr sz="4800">
              <a:latin typeface="华文新魏" panose="02010800040101010101" charset="-122"/>
              <a:ea typeface="华文新魏" panose="02010800040101010101" charset="-122"/>
              <a:cs typeface="楷体" panose="02010609060101010101" charset="-122"/>
              <a:sym typeface="+mn-ea"/>
            </a:endParaRPr>
          </a:p>
          <a:p>
            <a:pPr algn="ctr"/>
            <a:r>
              <a:rPr sz="4800">
                <a:latin typeface="华文新魏" panose="02010800040101010101" charset="-122"/>
                <a:ea typeface="华文新魏" panose="02010800040101010101" charset="-122"/>
                <a:cs typeface="楷体" panose="02010609060101010101" charset="-122"/>
                <a:sym typeface="+mn-ea"/>
              </a:rPr>
              <a:t>万径人踪灭。</a:t>
            </a:r>
            <a:endParaRPr sz="4800">
              <a:latin typeface="华文新魏" panose="02010800040101010101" charset="-122"/>
              <a:ea typeface="华文新魏" panose="02010800040101010101" charset="-122"/>
              <a:cs typeface="楷体" panose="02010609060101010101" charset="-122"/>
              <a:sym typeface="+mn-ea"/>
            </a:endParaRPr>
          </a:p>
          <a:p>
            <a:pPr algn="ctr"/>
            <a:r>
              <a:rPr sz="4800">
                <a:latin typeface="华文新魏" panose="02010800040101010101" charset="-122"/>
                <a:ea typeface="华文新魏" panose="02010800040101010101" charset="-122"/>
                <a:cs typeface="楷体" panose="02010609060101010101" charset="-122"/>
                <a:sym typeface="+mn-ea"/>
              </a:rPr>
              <a:t>孤舟蓑笠翁，</a:t>
            </a:r>
            <a:endParaRPr sz="4800">
              <a:latin typeface="华文新魏" panose="02010800040101010101" charset="-122"/>
              <a:ea typeface="华文新魏" panose="02010800040101010101" charset="-122"/>
              <a:cs typeface="楷体" panose="02010609060101010101" charset="-122"/>
              <a:sym typeface="+mn-ea"/>
            </a:endParaRPr>
          </a:p>
          <a:p>
            <a:pPr algn="ctr"/>
            <a:r>
              <a:rPr sz="4800">
                <a:latin typeface="华文新魏" panose="02010800040101010101" charset="-122"/>
                <a:ea typeface="华文新魏" panose="02010800040101010101" charset="-122"/>
                <a:cs typeface="楷体" panose="02010609060101010101" charset="-122"/>
                <a:sym typeface="+mn-ea"/>
              </a:rPr>
              <a:t>独钓寒江雪。</a:t>
            </a:r>
            <a:endParaRPr sz="4800">
              <a:latin typeface="华文新魏" panose="02010800040101010101" charset="-122"/>
              <a:ea typeface="华文新魏" panose="0201080004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81570" y="-19685"/>
            <a:ext cx="4683760" cy="331406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143635" y="1584325"/>
            <a:ext cx="698881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sz="480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cs typeface="楷体" panose="02010609060101010101" charset="-122"/>
                <a:sym typeface="+mn-ea"/>
              </a:rPr>
              <a:t>千</a:t>
            </a:r>
            <a:r>
              <a:rPr sz="4800">
                <a:latin typeface="华文新魏" panose="02010800040101010101" charset="-122"/>
                <a:ea typeface="华文新魏" panose="02010800040101010101" charset="-122"/>
                <a:cs typeface="楷体" panose="02010609060101010101" charset="-122"/>
                <a:sym typeface="+mn-ea"/>
              </a:rPr>
              <a:t>山鸟飞绝，</a:t>
            </a:r>
            <a:endParaRPr sz="4800">
              <a:latin typeface="华文新魏" panose="02010800040101010101" charset="-122"/>
              <a:ea typeface="华文新魏" panose="02010800040101010101" charset="-122"/>
              <a:cs typeface="楷体" panose="02010609060101010101" charset="-122"/>
              <a:sym typeface="+mn-ea"/>
            </a:endParaRPr>
          </a:p>
          <a:p>
            <a:pPr algn="ctr"/>
            <a:r>
              <a:rPr sz="480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cs typeface="楷体" panose="02010609060101010101" charset="-122"/>
                <a:sym typeface="+mn-ea"/>
              </a:rPr>
              <a:t>万</a:t>
            </a:r>
            <a:r>
              <a:rPr sz="4800">
                <a:latin typeface="华文新魏" panose="02010800040101010101" charset="-122"/>
                <a:ea typeface="华文新魏" panose="02010800040101010101" charset="-122"/>
                <a:cs typeface="楷体" panose="02010609060101010101" charset="-122"/>
                <a:sym typeface="+mn-ea"/>
              </a:rPr>
              <a:t>径人踪灭。</a:t>
            </a:r>
            <a:endParaRPr sz="4800">
              <a:latin typeface="华文新魏" panose="02010800040101010101" charset="-122"/>
              <a:ea typeface="华文新魏" panose="02010800040101010101" charset="-122"/>
              <a:cs typeface="楷体" panose="02010609060101010101" charset="-122"/>
              <a:sym typeface="+mn-ea"/>
            </a:endParaRPr>
          </a:p>
          <a:p>
            <a:pPr algn="ctr"/>
            <a:r>
              <a:rPr sz="480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cs typeface="楷体" panose="02010609060101010101" charset="-122"/>
                <a:sym typeface="+mn-ea"/>
              </a:rPr>
              <a:t>孤</a:t>
            </a:r>
            <a:r>
              <a:rPr sz="4800">
                <a:latin typeface="华文新魏" panose="02010800040101010101" charset="-122"/>
                <a:ea typeface="华文新魏" panose="02010800040101010101" charset="-122"/>
                <a:cs typeface="楷体" panose="02010609060101010101" charset="-122"/>
                <a:sym typeface="+mn-ea"/>
              </a:rPr>
              <a:t>舟蓑笠翁，</a:t>
            </a:r>
            <a:endParaRPr sz="4800">
              <a:latin typeface="华文新魏" panose="02010800040101010101" charset="-122"/>
              <a:ea typeface="华文新魏" panose="02010800040101010101" charset="-122"/>
              <a:cs typeface="楷体" panose="02010609060101010101" charset="-122"/>
              <a:sym typeface="+mn-ea"/>
            </a:endParaRPr>
          </a:p>
          <a:p>
            <a:pPr algn="ctr"/>
            <a:r>
              <a:rPr sz="480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cs typeface="楷体" panose="02010609060101010101" charset="-122"/>
                <a:sym typeface="+mn-ea"/>
              </a:rPr>
              <a:t>独</a:t>
            </a:r>
            <a:r>
              <a:rPr sz="4800">
                <a:latin typeface="华文新魏" panose="02010800040101010101" charset="-122"/>
                <a:ea typeface="华文新魏" panose="02010800040101010101" charset="-122"/>
                <a:cs typeface="楷体" panose="02010609060101010101" charset="-122"/>
                <a:sym typeface="+mn-ea"/>
              </a:rPr>
              <a:t>钓寒江雪。</a:t>
            </a:r>
            <a:endParaRPr sz="4800">
              <a:latin typeface="华文新魏" panose="02010800040101010101" charset="-122"/>
              <a:ea typeface="华文新魏" panose="0201080004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图片 100"/>
          <p:cNvPicPr/>
          <p:nvPr/>
        </p:nvPicPr>
        <p:blipFill>
          <a:blip r:embed="rId1"/>
          <a:stretch>
            <a:fillRect/>
          </a:stretch>
        </p:blipFill>
        <p:spPr>
          <a:xfrm>
            <a:off x="704215" y="668655"/>
            <a:ext cx="10287000" cy="5791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9156700" y="668655"/>
            <a:ext cx="1769110" cy="6134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411085" y="5520055"/>
            <a:ext cx="3651885" cy="6134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7006590" y="2769870"/>
            <a:ext cx="1162050" cy="521970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陶醉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006590" y="3730625"/>
            <a:ext cx="1296035" cy="521970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好奇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 sz="4400">
                <a:effectLst/>
                <a:latin typeface="华文新魏" panose="02010800040101010101" charset="-122"/>
                <a:ea typeface="华文新魏" panose="02010800040101010101" charset="-122"/>
              </a:rPr>
              <a:t>“</a:t>
            </a:r>
            <a:r>
              <a:rPr lang="zh-CN" altLang="en-US" sz="4400">
                <a:effectLst/>
                <a:latin typeface="华文新魏" panose="02010800040101010101" charset="-122"/>
                <a:ea typeface="华文新魏" panose="02010800040101010101" charset="-122"/>
              </a:rPr>
              <a:t>借物写心</a:t>
            </a:r>
            <a:r>
              <a:rPr lang="en-US" altLang="zh-CN" sz="4400">
                <a:effectLst/>
                <a:latin typeface="华文新魏" panose="02010800040101010101" charset="-122"/>
                <a:ea typeface="华文新魏" panose="02010800040101010101" charset="-122"/>
              </a:rPr>
              <a:t>”</a:t>
            </a:r>
            <a:endParaRPr lang="en-US" altLang="zh-CN" sz="4400">
              <a:effectLst/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43635" y="1584325"/>
            <a:ext cx="985456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、质疑：请你找出文中一处看似不合理的地方。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indent="0">
              <a:buFont typeface="Wingdings" panose="05000000000000000000" charset="0"/>
              <a:buNone/>
            </a:pPr>
            <a:r>
              <a:rPr lang="en-US" altLang="zh-CN" sz="32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·</a:t>
            </a:r>
            <a:r>
              <a:rPr lang="zh-CN" altLang="en-US" sz="32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柳宗元一行明明有六个人，为什么说寂寥无人呢？</a:t>
            </a:r>
            <a:endParaRPr lang="zh-CN" altLang="en-US" sz="3200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2" name="矩形标注 11"/>
          <p:cNvSpPr/>
          <p:nvPr/>
        </p:nvSpPr>
        <p:spPr>
          <a:xfrm>
            <a:off x="2401570" y="3720465"/>
            <a:ext cx="7338060" cy="1695450"/>
          </a:xfrm>
          <a:prstGeom prst="wedgeRectCallout">
            <a:avLst>
              <a:gd name="adj1" fmla="val -6818"/>
              <a:gd name="adj2" fmla="val -72783"/>
            </a:avLst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并非真的无人，而是在</a:t>
            </a: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强调环境的寂寥与作者被贬后内心的落寞。而且，作为作者亲友的其他五人，也有着同样的失意与落寞的心境。</a:t>
            </a:r>
            <a:endParaRPr lang="zh-CN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2" grpId="1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2" name="矩形 15"/>
          <p:cNvSpPr/>
          <p:nvPr/>
        </p:nvSpPr>
        <p:spPr>
          <a:xfrm>
            <a:off x="919480" y="1738630"/>
            <a:ext cx="9686925" cy="30441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300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小石潭记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是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永州八记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第四篇。这篇散文生动地描写了小石潭环境、景物的寂寥凄清，抒发了作者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贬官失意后的孤寂凄苦的心境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。语言简练生动，景物刻画细腻形象，全篇充满了诗情画意，表现了作者杰出的写作技巧，成为被历代所传诵的散文名篇。</a:t>
            </a:r>
            <a:r>
              <a:rPr lang="zh-CN" altLang="en-US" sz="3000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3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55650" y="365125"/>
            <a:ext cx="10515600" cy="1325563"/>
          </a:xfrm>
        </p:spPr>
        <p:txBody>
          <a:bodyPr/>
          <a:p>
            <a:r>
              <a:rPr lang="zh-CN" altLang="en-US" sz="4400">
                <a:effectLst/>
                <a:latin typeface="华文新魏" panose="02010800040101010101" charset="-122"/>
                <a:ea typeface="华文新魏" panose="02010800040101010101" charset="-122"/>
              </a:rPr>
              <a:t>归纳主旨</a:t>
            </a:r>
            <a:endParaRPr lang="zh-CN" altLang="en-US" sz="4400">
              <a:effectLst/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4400">
                <a:effectLst/>
                <a:latin typeface="华文新魏" panose="02010800040101010101" charset="-122"/>
                <a:ea typeface="华文新魏" panose="02010800040101010101" charset="-122"/>
              </a:rPr>
              <a:t>朗读课文</a:t>
            </a:r>
            <a:endParaRPr lang="zh-CN" altLang="en-US" sz="4400">
              <a:effectLst/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3600"/>
              <a:t>从 小 丘 西 行 百 二 十 步 隔 篁 竹 闻 水 声 如 鸣 珮 环 心 乐 之 伐 竹 取 道 下 见 小 潭 水 尤 清 洌全 石 以 为 底 近 岸 卷 石 底 以 出 为 坻 为 屿 为嵁 为 岩 青 树 翠 蔓 蒙 络 摇 缀 参 差 披 拂。</a:t>
            </a:r>
            <a:endParaRPr lang="zh-CN" altLang="en-US" sz="3600"/>
          </a:p>
        </p:txBody>
      </p:sp>
      <p:cxnSp>
        <p:nvCxnSpPr>
          <p:cNvPr id="4" name="直接连接符 3"/>
          <p:cNvCxnSpPr/>
          <p:nvPr/>
        </p:nvCxnSpPr>
        <p:spPr>
          <a:xfrm flipH="1">
            <a:off x="6063615" y="1877695"/>
            <a:ext cx="146050" cy="52197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>
            <a:off x="7828915" y="1877695"/>
            <a:ext cx="146050" cy="52197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9593580" y="1877695"/>
            <a:ext cx="146050" cy="52197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2014855" y="2399665"/>
            <a:ext cx="146050" cy="52197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3726815" y="2399665"/>
            <a:ext cx="146050" cy="52197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6063615" y="2399665"/>
            <a:ext cx="146050" cy="52197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8424545" y="2399665"/>
            <a:ext cx="146050" cy="52197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10793730" y="2399665"/>
            <a:ext cx="146050" cy="52197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3726815" y="2849880"/>
            <a:ext cx="146050" cy="52197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4927600" y="2849880"/>
            <a:ext cx="146050" cy="52197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7828915" y="2849880"/>
            <a:ext cx="146050" cy="52197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9034780" y="2849880"/>
            <a:ext cx="146050" cy="52197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10209530" y="2849880"/>
            <a:ext cx="146050" cy="52197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1399540" y="3299460"/>
            <a:ext cx="146050" cy="52197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2609850" y="3299460"/>
            <a:ext cx="146050" cy="52197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4927600" y="3299460"/>
            <a:ext cx="146050" cy="52197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7275830" y="3299460"/>
            <a:ext cx="146050" cy="52197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标注 20"/>
          <p:cNvSpPr/>
          <p:nvPr/>
        </p:nvSpPr>
        <p:spPr>
          <a:xfrm>
            <a:off x="4799965" y="4263390"/>
            <a:ext cx="5993765" cy="1033780"/>
          </a:xfrm>
          <a:prstGeom prst="wedgeRectCallout">
            <a:avLst>
              <a:gd name="adj1" fmla="val -2876"/>
              <a:gd name="adj2" fmla="val -9600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骈散结合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多用短句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，</a:t>
            </a: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/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表现景致令人应接不暇的美感。</a:t>
            </a: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5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1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645160" y="922655"/>
            <a:ext cx="10741660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720090" algn="just">
              <a:lnSpc>
                <a:spcPct val="200000"/>
              </a:lnSpc>
            </a:pPr>
            <a:r>
              <a:rPr lang="zh-CN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从小丘</a:t>
            </a:r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西行</a:t>
            </a:r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百二十步，隔</a:t>
            </a:r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篁</a:t>
            </a:r>
            <a:r>
              <a:rPr lang="zh-CN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竹，闻</a:t>
            </a:r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水声，如</a:t>
            </a:r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鸣珮环，心乐之。伐竹</a:t>
            </a:r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取道，下</a:t>
            </a:r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见小潭，水</a:t>
            </a:r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尤</a:t>
            </a:r>
            <a:r>
              <a:rPr lang="zh-CN" altLang="zh-CN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清</a:t>
            </a:r>
            <a:r>
              <a:rPr lang="zh-CN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冽</a:t>
            </a:r>
            <a:r>
              <a:rPr lang="zh-CN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。全石</a:t>
            </a:r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以为底，近岸，</a:t>
            </a:r>
            <a:r>
              <a:rPr lang="zh-CN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卷</a:t>
            </a:r>
            <a:r>
              <a:rPr lang="zh-CN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石底</a:t>
            </a:r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以出，为</a:t>
            </a:r>
            <a:r>
              <a:rPr lang="zh-CN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坻</a:t>
            </a:r>
            <a:r>
              <a:rPr lang="zh-CN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，</a:t>
            </a:r>
            <a:r>
              <a:rPr lang="zh-CN" altLang="zh-CN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为屿</a:t>
            </a:r>
            <a:r>
              <a:rPr lang="zh-CN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，为</a:t>
            </a:r>
            <a:r>
              <a:rPr lang="zh-CN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嵁</a:t>
            </a:r>
            <a:r>
              <a:rPr lang="zh-CN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，为岩。青树</a:t>
            </a:r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翠</a:t>
            </a:r>
            <a:r>
              <a:rPr lang="zh-CN" altLang="zh-CN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蔓</a:t>
            </a:r>
            <a:r>
              <a:rPr lang="zh-CN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，蒙</a:t>
            </a:r>
            <a:r>
              <a:rPr lang="zh-CN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络</a:t>
            </a:r>
            <a:r>
              <a:rPr lang="en-US" altLang="zh-CN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摇</a:t>
            </a:r>
            <a:r>
              <a:rPr lang="zh-CN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缀</a:t>
            </a:r>
            <a:r>
              <a:rPr lang="zh-CN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，</a:t>
            </a:r>
            <a:r>
              <a:rPr lang="zh-CN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参差</a:t>
            </a:r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披</a:t>
            </a:r>
            <a:r>
              <a:rPr lang="zh-CN" altLang="zh-CN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拂</a:t>
            </a:r>
            <a:r>
              <a:rPr lang="zh-CN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。</a:t>
            </a:r>
            <a:endParaRPr lang="zh-CN" altLang="zh-CN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  <a:p>
            <a:pPr indent="720090" algn="just">
              <a:lnSpc>
                <a:spcPct val="200000"/>
              </a:lnSpc>
            </a:pPr>
            <a:r>
              <a:rPr lang="zh-CN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潭中鱼</a:t>
            </a:r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可百许头，皆若</a:t>
            </a:r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空游无所依，</a:t>
            </a:r>
            <a:r>
              <a:rPr lang="zh-CN" altLang="zh-CN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日光</a:t>
            </a:r>
            <a:r>
              <a:rPr lang="en-US" altLang="zh-CN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下</a:t>
            </a:r>
            <a:r>
              <a:rPr lang="zh-CN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澈</a:t>
            </a:r>
            <a:r>
              <a:rPr lang="zh-CN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，影</a:t>
            </a:r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布石上。</a:t>
            </a:r>
            <a:r>
              <a:rPr lang="zh-CN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佁</a:t>
            </a:r>
            <a:r>
              <a:rPr lang="zh-CN" altLang="zh-CN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然</a:t>
            </a:r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不动，</a:t>
            </a:r>
            <a:r>
              <a:rPr lang="zh-CN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俶</a:t>
            </a:r>
            <a:r>
              <a:rPr lang="zh-CN" altLang="zh-CN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尔</a:t>
            </a:r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远逝，往来</a:t>
            </a:r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翕</a:t>
            </a:r>
            <a:r>
              <a:rPr lang="zh-CN" altLang="zh-CN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忽</a:t>
            </a:r>
            <a:r>
              <a:rPr lang="zh-CN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，似</a:t>
            </a:r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与游者相乐。</a:t>
            </a:r>
            <a:endParaRPr lang="zh-CN" altLang="zh-CN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5555615" y="922655"/>
            <a:ext cx="115252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zh-CN" sz="2800">
                <a:solidFill>
                  <a:srgbClr val="FF0000"/>
                </a:solidFill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hu</a:t>
            </a:r>
            <a:r>
              <a:rPr lang="zh-CN" altLang="zh-CN" sz="2800" b="1">
                <a:solidFill>
                  <a:srgbClr val="FF0000"/>
                </a:solidFill>
                <a:latin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á</a:t>
            </a:r>
            <a:r>
              <a:rPr lang="zh-CN" altLang="zh-CN" sz="2800">
                <a:solidFill>
                  <a:srgbClr val="FF0000"/>
                </a:solidFill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nɡ</a:t>
            </a:r>
            <a:endParaRPr lang="zh-CN" altLang="zh-CN" sz="2800">
              <a:solidFill>
                <a:srgbClr val="FF0000"/>
              </a:solidFill>
              <a:ea typeface="黑体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6545580" y="1799590"/>
            <a:ext cx="6604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2800">
                <a:solidFill>
                  <a:srgbClr val="FF0000"/>
                </a:solidFill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 l</a:t>
            </a:r>
            <a:r>
              <a:rPr lang="zh-CN" altLang="zh-CN" sz="2800">
                <a:solidFill>
                  <a:srgbClr val="FF0000"/>
                </a:solidFill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iè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  </a:t>
            </a:r>
            <a:endParaRPr lang="en-US" altLang="zh-CN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2908300" y="2642870"/>
            <a:ext cx="65722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zh-CN" sz="2800">
                <a:solidFill>
                  <a:srgbClr val="FF0000"/>
                </a:solidFill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chí</a:t>
            </a:r>
            <a:endParaRPr lang="zh-CN" altLang="zh-CN" sz="2800">
              <a:solidFill>
                <a:srgbClr val="FF0000"/>
              </a:solidFill>
              <a:ea typeface="黑体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5"/>
            </p:custDataLst>
          </p:nvPr>
        </p:nvSpPr>
        <p:spPr>
          <a:xfrm>
            <a:off x="5102860" y="2642870"/>
            <a:ext cx="73787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zh-CN" sz="2800">
                <a:solidFill>
                  <a:srgbClr val="FF0000"/>
                </a:solidFill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k</a:t>
            </a:r>
            <a:r>
              <a:rPr lang="zh-CN" altLang="zh-CN" sz="2800" b="1">
                <a:solidFill>
                  <a:srgbClr val="FF0000"/>
                </a:solidFill>
                <a:latin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ā</a:t>
            </a:r>
            <a:r>
              <a:rPr lang="zh-CN" altLang="zh-CN" sz="2800">
                <a:solidFill>
                  <a:srgbClr val="FF0000"/>
                </a:solidFill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n</a:t>
            </a:r>
            <a:endParaRPr lang="zh-CN" altLang="zh-CN" sz="2800">
              <a:solidFill>
                <a:srgbClr val="FF0000"/>
              </a:solidFill>
              <a:ea typeface="黑体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6"/>
            </p:custDataLst>
          </p:nvPr>
        </p:nvSpPr>
        <p:spPr>
          <a:xfrm>
            <a:off x="9119235" y="2642870"/>
            <a:ext cx="65659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zh-CN" sz="2800">
                <a:solidFill>
                  <a:srgbClr val="FF0000"/>
                </a:solidFill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luò</a:t>
            </a:r>
            <a:endParaRPr lang="zh-CN" altLang="zh-CN" sz="2800">
              <a:solidFill>
                <a:srgbClr val="FF0000"/>
              </a:solidFill>
              <a:ea typeface="黑体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7"/>
            </p:custDataLst>
          </p:nvPr>
        </p:nvSpPr>
        <p:spPr>
          <a:xfrm>
            <a:off x="681990" y="5166360"/>
            <a:ext cx="5270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zh-CN" sz="2800">
                <a:solidFill>
                  <a:srgbClr val="FF0000"/>
                </a:solidFill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yǐ</a:t>
            </a:r>
            <a:endParaRPr lang="en-US" altLang="zh-CN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8"/>
            </p:custDataLst>
          </p:nvPr>
        </p:nvSpPr>
        <p:spPr>
          <a:xfrm>
            <a:off x="2519680" y="5166360"/>
            <a:ext cx="8483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zh-CN" sz="2800">
                <a:solidFill>
                  <a:srgbClr val="FF0000"/>
                </a:solidFill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chù</a:t>
            </a:r>
            <a:endParaRPr lang="zh-CN" altLang="zh-CN" sz="2800">
              <a:solidFill>
                <a:srgbClr val="FF0000"/>
              </a:solidFill>
              <a:ea typeface="黑体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9"/>
            </p:custDataLst>
          </p:nvPr>
        </p:nvSpPr>
        <p:spPr>
          <a:xfrm>
            <a:off x="5539105" y="5166360"/>
            <a:ext cx="5562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zh-CN" sz="2800">
                <a:solidFill>
                  <a:srgbClr val="FF0000"/>
                </a:solidFill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xī</a:t>
            </a:r>
            <a:r>
              <a:rPr lang="en-US" altLang="zh-CN" sz="2800">
                <a:solidFill>
                  <a:srgbClr val="FF0000"/>
                </a:solidFill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 </a:t>
            </a:r>
            <a:endParaRPr lang="zh-CN" altLang="zh-CN" sz="2800">
              <a:solidFill>
                <a:srgbClr val="FF0000"/>
              </a:solidFill>
              <a:ea typeface="黑体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pic>
        <p:nvPicPr>
          <p:cNvPr id="2" name="小石潭记">
            <a:hlinkClick r:id="" action="ppaction://media"/>
          </p:cNvPr>
          <p:cNvPicPr/>
          <p:nvPr>
            <a:audioFile r:link="rId10"/>
            <p:extLst>
              <p:ext uri="{DAA4B4D4-6D71-4841-9C94-3DE7FCFB9230}">
                <p14:media xmlns:p14="http://schemas.microsoft.com/office/powerpoint/2010/main" r:link="rId1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821690" y="1206500"/>
            <a:ext cx="566420" cy="59309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13"/>
            </p:custDataLst>
          </p:nvPr>
        </p:nvSpPr>
        <p:spPr>
          <a:xfrm>
            <a:off x="10744835" y="1708150"/>
            <a:ext cx="83629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800">
                <a:solidFill>
                  <a:srgbClr val="FF0000"/>
                </a:solidFill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j</a:t>
            </a:r>
            <a:r>
              <a:rPr lang="zh-CN" altLang="zh-CN" sz="2800">
                <a:solidFill>
                  <a:srgbClr val="FF0000"/>
                </a:solidFill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u</a:t>
            </a:r>
            <a:r>
              <a:rPr lang="zh-CN" altLang="zh-CN" sz="2800" b="1">
                <a:solidFill>
                  <a:srgbClr val="FF0000"/>
                </a:solidFill>
                <a:latin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ǎ</a:t>
            </a:r>
            <a:r>
              <a:rPr lang="zh-CN" altLang="zh-CN" sz="2800">
                <a:solidFill>
                  <a:srgbClr val="FF0000"/>
                </a:solidFill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n</a:t>
            </a:r>
            <a:endParaRPr lang="zh-CN" altLang="zh-CN" sz="2800">
              <a:solidFill>
                <a:srgbClr val="FF0000"/>
              </a:solidFill>
              <a:ea typeface="黑体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0" name="标题 9"/>
          <p:cNvSpPr>
            <a:spLocks noGrp="1"/>
          </p:cNvSpPr>
          <p:nvPr>
            <p:ph type="title"/>
          </p:nvPr>
        </p:nvSpPr>
        <p:spPr>
          <a:xfrm>
            <a:off x="681990" y="118745"/>
            <a:ext cx="10515600" cy="1325563"/>
          </a:xfrm>
        </p:spPr>
        <p:txBody>
          <a:bodyPr/>
          <a:p>
            <a:r>
              <a:rPr lang="zh-CN" altLang="en-US" sz="4400">
                <a:effectLst/>
                <a:latin typeface="华文新魏" panose="02010800040101010101" charset="-122"/>
                <a:ea typeface="华文新魏" panose="02010800040101010101" charset="-122"/>
              </a:rPr>
              <a:t>朗读课文</a:t>
            </a:r>
            <a:endParaRPr lang="zh-CN" altLang="en-US" sz="4400">
              <a:effectLst/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14"/>
            </p:custDataLst>
          </p:nvPr>
        </p:nvSpPr>
        <p:spPr>
          <a:xfrm>
            <a:off x="10744835" y="2642870"/>
            <a:ext cx="75565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sz="2800">
                <a:solidFill>
                  <a:srgbClr val="FF0000"/>
                </a:solidFill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c</a:t>
            </a:r>
            <a:r>
              <a:rPr lang="en-US" altLang="en-US" sz="2800">
                <a:solidFill>
                  <a:srgbClr val="FF0000"/>
                </a:solidFill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ē</a:t>
            </a:r>
            <a:r>
              <a:rPr lang="en-US" sz="2800">
                <a:solidFill>
                  <a:srgbClr val="FF0000"/>
                </a:solidFill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n</a:t>
            </a:r>
            <a:endParaRPr lang="en-US" sz="2800">
              <a:solidFill>
                <a:srgbClr val="FF0000"/>
              </a:solidFill>
              <a:ea typeface="黑体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15"/>
            </p:custDataLst>
          </p:nvPr>
        </p:nvSpPr>
        <p:spPr>
          <a:xfrm>
            <a:off x="645160" y="3500120"/>
            <a:ext cx="6451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zh-CN" sz="2800">
                <a:solidFill>
                  <a:srgbClr val="FF0000"/>
                </a:solidFill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cī</a:t>
            </a:r>
            <a:r>
              <a:rPr lang="en-US" altLang="zh-CN" sz="2800">
                <a:solidFill>
                  <a:srgbClr val="FF0000"/>
                </a:solidFill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  </a:t>
            </a:r>
            <a:endParaRPr lang="zh-CN" altLang="zh-CN" sz="2800">
              <a:solidFill>
                <a:srgbClr val="FF0000"/>
              </a:solidFill>
              <a:ea typeface="黑体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6"/>
            </p:custDataLst>
          </p:nvPr>
        </p:nvSpPr>
        <p:spPr>
          <a:xfrm>
            <a:off x="9832975" y="2642870"/>
            <a:ext cx="85471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800">
                <a:solidFill>
                  <a:srgbClr val="FF0000"/>
                </a:solidFill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zhu</a:t>
            </a:r>
            <a:r>
              <a:rPr lang="en-US" altLang="en-US" sz="2800">
                <a:solidFill>
                  <a:srgbClr val="FF0000"/>
                </a:solidFill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ì</a:t>
            </a:r>
            <a:endParaRPr lang="en-US" altLang="en-US" sz="2800">
              <a:solidFill>
                <a:srgbClr val="FF0000"/>
              </a:solidFill>
              <a:ea typeface="黑体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7"/>
            </p:custDataLst>
          </p:nvPr>
        </p:nvSpPr>
        <p:spPr>
          <a:xfrm>
            <a:off x="8463280" y="4363085"/>
            <a:ext cx="8858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2800">
                <a:solidFill>
                  <a:srgbClr val="FF0000"/>
                </a:solidFill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 </a:t>
            </a:r>
            <a:r>
              <a:rPr lang="en-US" sz="2800">
                <a:solidFill>
                  <a:srgbClr val="FF0000"/>
                </a:solidFill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ch</a:t>
            </a:r>
            <a:r>
              <a:rPr lang="zh-CN" altLang="zh-CN" sz="2800">
                <a:solidFill>
                  <a:srgbClr val="FF0000"/>
                </a:solidFill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è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  </a:t>
            </a:r>
            <a:endParaRPr lang="en-US" altLang="zh-CN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文本框 2"/>
          <p:cNvSpPr txBox="1"/>
          <p:nvPr>
            <p:custDataLst>
              <p:tags r:id="rId1"/>
            </p:custDataLst>
          </p:nvPr>
        </p:nvSpPr>
        <p:spPr>
          <a:xfrm>
            <a:off x="591820" y="937895"/>
            <a:ext cx="10778490" cy="52622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720090" algn="just">
              <a:lnSpc>
                <a:spcPct val="200000"/>
              </a:lnSpc>
            </a:pPr>
            <a:r>
              <a:rPr lang="zh-CN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潭</a:t>
            </a:r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西南</a:t>
            </a:r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而望，斗折</a:t>
            </a:r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蛇行，明灭</a:t>
            </a:r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可见。其岸势</a:t>
            </a:r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犬牙</a:t>
            </a:r>
            <a:r>
              <a:rPr lang="zh-CN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差</a:t>
            </a:r>
            <a:r>
              <a:rPr lang="zh-CN" altLang="zh-CN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互</a:t>
            </a:r>
            <a:r>
              <a:rPr lang="zh-CN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，不可知</a:t>
            </a:r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其源。</a:t>
            </a:r>
            <a:endParaRPr lang="zh-CN" altLang="zh-CN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  <a:p>
            <a:pPr indent="720090" algn="just">
              <a:lnSpc>
                <a:spcPct val="200000"/>
              </a:lnSpc>
            </a:pPr>
            <a:r>
              <a:rPr lang="zh-CN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坐潭上，四面</a:t>
            </a:r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竹树环合，寂</a:t>
            </a:r>
            <a:r>
              <a:rPr lang="zh-CN" altLang="zh-CN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寥</a:t>
            </a:r>
            <a:r>
              <a:rPr lang="en-US" altLang="zh-CN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无人，凄神</a:t>
            </a:r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寒骨，</a:t>
            </a:r>
            <a:r>
              <a:rPr lang="zh-CN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悄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</a:t>
            </a:r>
            <a:r>
              <a:rPr lang="zh-CN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怆</a:t>
            </a:r>
            <a:r>
              <a:rPr lang="en-US" altLang="zh-CN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幽</a:t>
            </a:r>
            <a:r>
              <a:rPr lang="zh-CN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邃</a:t>
            </a:r>
            <a:r>
              <a:rPr lang="zh-CN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。以</a:t>
            </a:r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其境过清，不可</a:t>
            </a:r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久居，乃</a:t>
            </a:r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记之而去。</a:t>
            </a:r>
            <a:endParaRPr lang="zh-CN" altLang="zh-CN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  <a:p>
            <a:pPr indent="720090" algn="just">
              <a:lnSpc>
                <a:spcPct val="200000"/>
              </a:lnSpc>
            </a:pPr>
            <a:r>
              <a:rPr lang="zh-CN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同游者：吴武陵，龚古，余弟宗玄。</a:t>
            </a:r>
            <a:r>
              <a:rPr lang="zh-CN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隶</a:t>
            </a:r>
            <a:r>
              <a:rPr lang="zh-CN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而从者，崔氏二小生，曰</a:t>
            </a:r>
            <a:r>
              <a:rPr lang="zh-CN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恕</a:t>
            </a:r>
            <a:r>
              <a:rPr lang="zh-CN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己，曰奉壹。</a:t>
            </a:r>
            <a:endParaRPr lang="zh-CN" altLang="zh-CN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9758680" y="937895"/>
            <a:ext cx="6451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zh-CN" sz="2800">
                <a:solidFill>
                  <a:srgbClr val="FF0000"/>
                </a:solidFill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cī</a:t>
            </a:r>
            <a:r>
              <a:rPr lang="en-US" altLang="zh-CN" sz="2800">
                <a:solidFill>
                  <a:srgbClr val="FF0000"/>
                </a:solidFill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  </a:t>
            </a:r>
            <a:endParaRPr lang="zh-CN" altLang="zh-CN" sz="2800">
              <a:solidFill>
                <a:srgbClr val="FF0000"/>
              </a:solidFill>
              <a:ea typeface="黑体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9287510" y="2595880"/>
            <a:ext cx="208280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zh-CN" sz="2800">
                <a:solidFill>
                  <a:srgbClr val="FF0000"/>
                </a:solidFill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qi</a:t>
            </a:r>
            <a:r>
              <a:rPr lang="zh-CN" altLang="zh-CN" sz="2800" b="1">
                <a:solidFill>
                  <a:srgbClr val="FF0000"/>
                </a:solidFill>
                <a:latin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ǎ</a:t>
            </a:r>
            <a:r>
              <a:rPr lang="zh-CN" altLang="zh-CN" sz="2800">
                <a:solidFill>
                  <a:srgbClr val="FF0000"/>
                </a:solidFill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o</a:t>
            </a:r>
            <a:r>
              <a:rPr lang="en-US" altLang="zh-CN" sz="2800">
                <a:solidFill>
                  <a:srgbClr val="FF0000"/>
                </a:solidFill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 </a:t>
            </a:r>
            <a:r>
              <a:rPr lang="zh-CN" altLang="zh-CN" sz="2800">
                <a:solidFill>
                  <a:srgbClr val="FF0000"/>
                </a:solidFill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chu</a:t>
            </a:r>
            <a:r>
              <a:rPr lang="zh-CN" altLang="zh-CN" sz="2800" b="1">
                <a:solidFill>
                  <a:srgbClr val="FF0000"/>
                </a:solidFill>
                <a:latin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à</a:t>
            </a:r>
            <a:r>
              <a:rPr lang="zh-CN" altLang="zh-CN" sz="2800">
                <a:solidFill>
                  <a:srgbClr val="FF0000"/>
                </a:solidFill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nɡ</a:t>
            </a:r>
            <a:endParaRPr lang="zh-CN" altLang="zh-CN" sz="2800">
              <a:solidFill>
                <a:srgbClr val="FF0000"/>
              </a:solidFill>
              <a:ea typeface="黑体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4"/>
            </p:custDataLst>
          </p:nvPr>
        </p:nvSpPr>
        <p:spPr>
          <a:xfrm>
            <a:off x="591820" y="3491230"/>
            <a:ext cx="65722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zh-CN" sz="2800">
                <a:solidFill>
                  <a:srgbClr val="FF0000"/>
                </a:solidFill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suì</a:t>
            </a:r>
            <a:endParaRPr lang="zh-CN" altLang="zh-CN" sz="2800">
              <a:solidFill>
                <a:srgbClr val="FF0000"/>
              </a:solidFill>
              <a:ea typeface="黑体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5"/>
            </p:custDataLst>
          </p:nvPr>
        </p:nvSpPr>
        <p:spPr>
          <a:xfrm>
            <a:off x="902335" y="5122545"/>
            <a:ext cx="75565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800">
                <a:solidFill>
                  <a:srgbClr val="FF0000"/>
                </a:solidFill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sh</a:t>
            </a:r>
            <a:r>
              <a:rPr lang="en-US" altLang="en-US" sz="2800">
                <a:solidFill>
                  <a:srgbClr val="FF0000"/>
                </a:solidFill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ù</a:t>
            </a:r>
            <a:endParaRPr lang="en-US" altLang="en-US" sz="2800">
              <a:solidFill>
                <a:srgbClr val="FF0000"/>
              </a:solidFill>
              <a:ea typeface="黑体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7260590" y="4330065"/>
            <a:ext cx="360680" cy="501015"/>
          </a:xfrm>
          <a:prstGeom prst="rect">
            <a:avLst/>
          </a:prstGeom>
          <a:noFill/>
        </p:spPr>
        <p:txBody>
          <a:bodyPr wrap="none" rtlCol="0">
            <a:noAutofit/>
          </a:bodyPr>
          <a:p>
            <a:pPr algn="l"/>
            <a:r>
              <a:rPr lang="en-US" altLang="zh-CN" sz="2800">
                <a:solidFill>
                  <a:srgbClr val="FF0000"/>
                </a:solidFill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l</a:t>
            </a:r>
            <a:r>
              <a:rPr lang="en-US" altLang="en-US" sz="2800">
                <a:solidFill>
                  <a:srgbClr val="FF0000"/>
                </a:solidFill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ì</a:t>
            </a:r>
            <a:endParaRPr lang="en-US" altLang="en-US" sz="2800">
              <a:solidFill>
                <a:srgbClr val="FF0000"/>
              </a:solidFill>
              <a:ea typeface="黑体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196850"/>
            <a:ext cx="10515600" cy="1325563"/>
          </a:xfrm>
        </p:spPr>
        <p:txBody>
          <a:bodyPr/>
          <a:p>
            <a:r>
              <a:rPr lang="zh-CN" altLang="en-US" sz="4400">
                <a:effectLst/>
                <a:latin typeface="华文新魏" panose="02010800040101010101" charset="-122"/>
                <a:ea typeface="华文新魏" panose="02010800040101010101" charset="-122"/>
              </a:rPr>
              <a:t>翻译课文</a:t>
            </a:r>
            <a:endParaRPr lang="zh-CN" altLang="en-US" sz="4400">
              <a:effectLst/>
              <a:latin typeface="华文新魏" panose="02010800040101010101" charset="-122"/>
              <a:ea typeface="华文新魏" panose="02010800040101010101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1"/>
          <a:srcRect b="33777"/>
          <a:stretch>
            <a:fillRect/>
          </a:stretch>
        </p:blipFill>
        <p:spPr>
          <a:xfrm>
            <a:off x="370840" y="1223645"/>
            <a:ext cx="11450955" cy="5297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4400">
                <a:effectLst/>
                <a:latin typeface="华文新魏" panose="02010800040101010101" charset="-122"/>
                <a:ea typeface="华文新魏" panose="02010800040101010101" charset="-122"/>
              </a:rPr>
              <a:t>翻译课文</a:t>
            </a:r>
            <a:endParaRPr lang="zh-CN" altLang="en-US" sz="4400">
              <a:effectLst/>
              <a:latin typeface="华文新魏" panose="02010800040101010101" charset="-122"/>
              <a:ea typeface="华文新魏" panose="0201080004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t="65165"/>
          <a:stretch>
            <a:fillRect/>
          </a:stretch>
        </p:blipFill>
        <p:spPr>
          <a:xfrm>
            <a:off x="6985" y="1649095"/>
            <a:ext cx="12076430" cy="2938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40585" y="869686"/>
            <a:ext cx="11634580" cy="3317240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20000"/>
              </a:lnSpc>
              <a:spcBef>
                <a:spcPct val="0"/>
              </a:spcBef>
              <a:defRPr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　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　从小丘</a:t>
            </a:r>
            <a:r>
              <a:rPr lang="zh-CN" altLang="en-US" sz="3200" b="1" u="sng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西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行百二十步，隔</a:t>
            </a:r>
            <a:r>
              <a:rPr lang="zh-CN" altLang="en-US" sz="3200" b="1" u="sng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篁竹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，闻水声，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如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鸣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珮环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心</a:t>
            </a:r>
            <a:r>
              <a:rPr lang="zh-CN" altLang="en-US" sz="3200" b="1" u="sng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乐</a:t>
            </a:r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之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。伐竹取道，</a:t>
            </a:r>
            <a:r>
              <a:rPr lang="zh-CN" altLang="en-US" sz="3200" b="1" u="sng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下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见小潭，水</a:t>
            </a:r>
            <a:r>
              <a:rPr lang="zh-CN" altLang="en-US" sz="3200" b="1" u="sng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尤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清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冽。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全石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以为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底，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近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岸，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卷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石底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以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lnSpc>
                <a:spcPct val="220000"/>
              </a:lnSpc>
              <a:spcBef>
                <a:spcPct val="0"/>
              </a:spcBef>
              <a:defRPr/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出，为</a:t>
            </a:r>
            <a:r>
              <a:rPr lang="zh-CN" altLang="en-US" sz="3200" b="1" u="sng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坻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，为</a:t>
            </a:r>
            <a:r>
              <a:rPr lang="zh-CN" altLang="en-US" sz="3200" b="1" u="sng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屿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，为</a:t>
            </a:r>
            <a:r>
              <a:rPr lang="zh-CN" altLang="en-US" sz="3200" b="1" u="sng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嵁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，为岩。青树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翠</a:t>
            </a:r>
            <a:r>
              <a:rPr lang="zh-CN" altLang="en-US" sz="3200" b="1" u="sng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蔓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en-US" sz="3200" b="1" u="sng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蒙络摇缀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参</a:t>
            </a:r>
            <a:r>
              <a:rPr lang="zh-CN" altLang="en-US" sz="3200" b="1" u="sng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差披拂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文本框 38"/>
          <p:cNvSpPr txBox="1">
            <a:spLocks noChangeArrowheads="1"/>
          </p:cNvSpPr>
          <p:nvPr/>
        </p:nvSpPr>
        <p:spPr bwMode="auto">
          <a:xfrm>
            <a:off x="5413333" y="1761862"/>
            <a:ext cx="889083" cy="437515"/>
          </a:xfrm>
          <a:prstGeom prst="rect">
            <a:avLst/>
          </a:prstGeom>
          <a:solidFill>
            <a:srgbClr val="F5F5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竹林</a:t>
            </a:r>
            <a:endParaRPr lang="zh-CN" altLang="en-US" sz="2400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40"/>
          <p:cNvSpPr txBox="1">
            <a:spLocks noChangeArrowheads="1"/>
          </p:cNvSpPr>
          <p:nvPr/>
        </p:nvSpPr>
        <p:spPr bwMode="auto">
          <a:xfrm>
            <a:off x="9712325" y="585470"/>
            <a:ext cx="2298065" cy="807085"/>
          </a:xfrm>
          <a:prstGeom prst="rect">
            <a:avLst/>
          </a:prstGeom>
          <a:solidFill>
            <a:srgbClr val="F5F5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</a:rPr>
              <a:t>形容词的意动用法，</a:t>
            </a:r>
            <a:r>
              <a:rPr lang="zh-CN" sz="2400" b="1" dirty="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</a:rPr>
              <a:t>为</a:t>
            </a:r>
            <a:r>
              <a:rPr lang="en-US" altLang="zh-CN" sz="2400" b="1" dirty="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</a:rPr>
              <a:t>……</a:t>
            </a:r>
            <a:r>
              <a:rPr lang="zh-CN" altLang="en-US" sz="2400" b="1" dirty="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</a:rPr>
              <a:t>高兴</a:t>
            </a:r>
            <a:endParaRPr lang="zh-CN" altLang="en-US" sz="2400" b="1" dirty="0">
              <a:solidFill>
                <a:srgbClr val="7030A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" name="文本框 17"/>
          <p:cNvSpPr txBox="1">
            <a:spLocks noChangeArrowheads="1"/>
          </p:cNvSpPr>
          <p:nvPr/>
        </p:nvSpPr>
        <p:spPr bwMode="auto">
          <a:xfrm>
            <a:off x="644842" y="3908013"/>
            <a:ext cx="1529122" cy="437515"/>
          </a:xfrm>
          <a:prstGeom prst="rect">
            <a:avLst/>
          </a:prstGeom>
          <a:solidFill>
            <a:srgbClr val="F5F5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水中高地</a:t>
            </a:r>
            <a:endParaRPr lang="zh-CN" altLang="en-US" sz="2400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3" name="文本框 19"/>
          <p:cNvSpPr txBox="1">
            <a:spLocks noChangeArrowheads="1"/>
          </p:cNvSpPr>
          <p:nvPr/>
        </p:nvSpPr>
        <p:spPr bwMode="auto">
          <a:xfrm>
            <a:off x="3232929" y="3907866"/>
            <a:ext cx="1731969" cy="437515"/>
          </a:xfrm>
          <a:prstGeom prst="rect">
            <a:avLst/>
          </a:prstGeom>
          <a:solidFill>
            <a:srgbClr val="F5F5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不平的岩石</a:t>
            </a:r>
            <a:endParaRPr lang="zh-CN" altLang="en-US" sz="240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5" name="文本框 21"/>
          <p:cNvSpPr txBox="1">
            <a:spLocks noChangeArrowheads="1"/>
          </p:cNvSpPr>
          <p:nvPr/>
        </p:nvSpPr>
        <p:spPr bwMode="auto">
          <a:xfrm>
            <a:off x="6891440" y="3908791"/>
            <a:ext cx="1469462" cy="437515"/>
          </a:xfrm>
          <a:prstGeom prst="rect">
            <a:avLst/>
          </a:prstGeom>
          <a:solidFill>
            <a:srgbClr val="F5F5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蒙盖缠绕</a:t>
            </a:r>
            <a:endParaRPr lang="zh-CN" altLang="en-US" sz="2000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7" name="文本框 24"/>
          <p:cNvSpPr txBox="1">
            <a:spLocks noChangeArrowheads="1"/>
          </p:cNvSpPr>
          <p:nvPr/>
        </p:nvSpPr>
        <p:spPr bwMode="auto">
          <a:xfrm>
            <a:off x="9322693" y="4030336"/>
            <a:ext cx="1469461" cy="437515"/>
          </a:xfrm>
          <a:prstGeom prst="rect">
            <a:avLst/>
          </a:prstGeom>
          <a:solidFill>
            <a:srgbClr val="F5F5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长短不一</a:t>
            </a:r>
            <a:endParaRPr lang="zh-CN" altLang="en-US" sz="2400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8" name="文本框 25"/>
          <p:cNvSpPr txBox="1">
            <a:spLocks noChangeArrowheads="1"/>
          </p:cNvSpPr>
          <p:nvPr/>
        </p:nvSpPr>
        <p:spPr bwMode="auto">
          <a:xfrm>
            <a:off x="10649386" y="3909108"/>
            <a:ext cx="1665682" cy="437515"/>
          </a:xfrm>
          <a:prstGeom prst="rect">
            <a:avLst/>
          </a:prstGeom>
          <a:solidFill>
            <a:srgbClr val="F5F5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随风飘拂</a:t>
            </a:r>
            <a:endParaRPr lang="zh-CN" altLang="en-US" sz="2400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4" name="文本框 27"/>
          <p:cNvSpPr txBox="1">
            <a:spLocks noChangeArrowheads="1"/>
          </p:cNvSpPr>
          <p:nvPr/>
        </p:nvSpPr>
        <p:spPr bwMode="auto">
          <a:xfrm>
            <a:off x="8247836" y="3210476"/>
            <a:ext cx="1469461" cy="437515"/>
          </a:xfrm>
          <a:prstGeom prst="rect">
            <a:avLst/>
          </a:prstGeom>
          <a:solidFill>
            <a:srgbClr val="F5F5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摇曳牵连</a:t>
            </a:r>
            <a:endParaRPr lang="zh-CN" altLang="en-US" sz="2400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0" name="文本框 38"/>
          <p:cNvSpPr txBox="1">
            <a:spLocks noChangeArrowheads="1"/>
          </p:cNvSpPr>
          <p:nvPr/>
        </p:nvSpPr>
        <p:spPr bwMode="auto">
          <a:xfrm>
            <a:off x="4438650" y="2879090"/>
            <a:ext cx="805180" cy="437515"/>
          </a:xfrm>
          <a:prstGeom prst="rect">
            <a:avLst/>
          </a:prstGeom>
          <a:solidFill>
            <a:srgbClr val="F5F5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格外</a:t>
            </a:r>
            <a:endParaRPr lang="zh-CN" altLang="en-US" sz="2400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38"/>
          <p:cNvSpPr txBox="1">
            <a:spLocks noChangeArrowheads="1"/>
          </p:cNvSpPr>
          <p:nvPr/>
        </p:nvSpPr>
        <p:spPr bwMode="auto">
          <a:xfrm>
            <a:off x="1414780" y="1892935"/>
            <a:ext cx="2276475" cy="437515"/>
          </a:xfrm>
          <a:prstGeom prst="rect">
            <a:avLst/>
          </a:prstGeom>
          <a:solidFill>
            <a:srgbClr val="F5F5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名作状</a:t>
            </a:r>
            <a:r>
              <a:rPr lang="zh-CN" altLang="en-US" sz="2400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，</a:t>
            </a:r>
            <a:r>
              <a:rPr lang="zh-CN" altLang="en-US" sz="2400" b="1" dirty="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</a:rPr>
              <a:t>向西</a:t>
            </a:r>
            <a:endParaRPr lang="zh-CN" altLang="en-US" sz="2400" b="1" dirty="0">
              <a:solidFill>
                <a:srgbClr val="7030A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8"/>
          <p:cNvSpPr txBox="1">
            <a:spLocks noChangeArrowheads="1"/>
          </p:cNvSpPr>
          <p:nvPr/>
        </p:nvSpPr>
        <p:spPr bwMode="auto">
          <a:xfrm>
            <a:off x="1116330" y="2991485"/>
            <a:ext cx="2115820" cy="437515"/>
          </a:xfrm>
          <a:prstGeom prst="rect">
            <a:avLst/>
          </a:prstGeom>
          <a:solidFill>
            <a:srgbClr val="F5F5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名作状</a:t>
            </a:r>
            <a:r>
              <a:rPr lang="zh-CN" altLang="en-US" sz="2400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，</a:t>
            </a:r>
            <a:r>
              <a:rPr lang="zh-CN" altLang="en-US" sz="2400" b="1" dirty="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</a:rPr>
              <a:t>向下</a:t>
            </a:r>
            <a:endParaRPr lang="zh-CN" altLang="en-US" sz="2400" b="1" dirty="0">
              <a:solidFill>
                <a:srgbClr val="7030A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725170" y="19050"/>
            <a:ext cx="10515600" cy="1325563"/>
          </a:xfrm>
        </p:spPr>
        <p:txBody>
          <a:bodyPr/>
          <a:p>
            <a:r>
              <a:rPr lang="zh-CN" altLang="en-US" sz="4400">
                <a:effectLst/>
                <a:latin typeface="华文新魏" panose="02010800040101010101" charset="-122"/>
                <a:ea typeface="华文新魏" panose="02010800040101010101" charset="-122"/>
              </a:rPr>
              <a:t>翻译课文</a:t>
            </a:r>
            <a:endParaRPr lang="zh-CN" altLang="en-US" sz="4400">
              <a:effectLst/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8" name="文本框 23"/>
          <p:cNvSpPr txBox="1">
            <a:spLocks noChangeArrowheads="1"/>
          </p:cNvSpPr>
          <p:nvPr/>
        </p:nvSpPr>
        <p:spPr bwMode="auto">
          <a:xfrm>
            <a:off x="10362565" y="2875915"/>
            <a:ext cx="1711325" cy="437515"/>
          </a:xfrm>
          <a:prstGeom prst="rect">
            <a:avLst/>
          </a:prstGeom>
          <a:solidFill>
            <a:srgbClr val="F5F5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</a:rPr>
              <a:t>表修饰</a:t>
            </a:r>
            <a:r>
              <a:rPr lang="zh-CN" altLang="en-US" sz="2400" b="1" dirty="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，而</a:t>
            </a:r>
            <a:endParaRPr lang="zh-CN" altLang="en-US" sz="2400" b="1" dirty="0">
              <a:solidFill>
                <a:srgbClr val="7030A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38"/>
          <p:cNvSpPr txBox="1">
            <a:spLocks noChangeArrowheads="1"/>
          </p:cNvSpPr>
          <p:nvPr/>
        </p:nvSpPr>
        <p:spPr bwMode="auto">
          <a:xfrm>
            <a:off x="2174875" y="3909060"/>
            <a:ext cx="857250" cy="437515"/>
          </a:xfrm>
          <a:prstGeom prst="rect">
            <a:avLst/>
          </a:prstGeom>
          <a:solidFill>
            <a:srgbClr val="F5F5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小岛</a:t>
            </a:r>
            <a:endParaRPr lang="zh-CN" altLang="en-US" sz="2400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38"/>
          <p:cNvSpPr txBox="1">
            <a:spLocks noChangeArrowheads="1"/>
          </p:cNvSpPr>
          <p:nvPr/>
        </p:nvSpPr>
        <p:spPr bwMode="auto">
          <a:xfrm>
            <a:off x="9450705" y="2879090"/>
            <a:ext cx="886460" cy="437515"/>
          </a:xfrm>
          <a:prstGeom prst="rect">
            <a:avLst/>
          </a:prstGeom>
          <a:solidFill>
            <a:srgbClr val="F5F5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翻卷</a:t>
            </a:r>
            <a:endParaRPr lang="zh-CN" altLang="en-US" sz="2400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文本框 38"/>
          <p:cNvSpPr txBox="1">
            <a:spLocks noChangeArrowheads="1"/>
          </p:cNvSpPr>
          <p:nvPr/>
        </p:nvSpPr>
        <p:spPr bwMode="auto">
          <a:xfrm>
            <a:off x="6891655" y="2082800"/>
            <a:ext cx="579755" cy="437515"/>
          </a:xfrm>
          <a:prstGeom prst="rect">
            <a:avLst/>
          </a:prstGeom>
          <a:solidFill>
            <a:srgbClr val="F5F5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把</a:t>
            </a:r>
            <a:endParaRPr lang="zh-CN" altLang="en-US" sz="2400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文本框 38"/>
          <p:cNvSpPr txBox="1">
            <a:spLocks noChangeArrowheads="1"/>
          </p:cNvSpPr>
          <p:nvPr/>
        </p:nvSpPr>
        <p:spPr bwMode="auto">
          <a:xfrm>
            <a:off x="7358380" y="2879090"/>
            <a:ext cx="889635" cy="437515"/>
          </a:xfrm>
          <a:prstGeom prst="rect">
            <a:avLst/>
          </a:prstGeom>
          <a:solidFill>
            <a:srgbClr val="F5F5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作为</a:t>
            </a:r>
            <a:endParaRPr lang="zh-CN" altLang="en-US" sz="2400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38"/>
          <p:cNvSpPr txBox="1">
            <a:spLocks noChangeArrowheads="1"/>
          </p:cNvSpPr>
          <p:nvPr/>
        </p:nvSpPr>
        <p:spPr bwMode="auto">
          <a:xfrm>
            <a:off x="4608195" y="2082800"/>
            <a:ext cx="805180" cy="437515"/>
          </a:xfrm>
          <a:prstGeom prst="rect">
            <a:avLst/>
          </a:prstGeom>
          <a:solidFill>
            <a:srgbClr val="F5F5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清澈</a:t>
            </a:r>
            <a:endParaRPr lang="zh-CN" altLang="en-US" sz="2400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40"/>
          <p:cNvSpPr txBox="1">
            <a:spLocks noChangeArrowheads="1"/>
          </p:cNvSpPr>
          <p:nvPr/>
        </p:nvSpPr>
        <p:spPr bwMode="auto">
          <a:xfrm>
            <a:off x="6891655" y="585470"/>
            <a:ext cx="2559050" cy="807085"/>
          </a:xfrm>
          <a:prstGeom prst="rect">
            <a:avLst/>
          </a:prstGeom>
          <a:solidFill>
            <a:srgbClr val="F5F5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</a:rPr>
              <a:t>使动用法，</a:t>
            </a:r>
            <a:r>
              <a:rPr lang="zh-CN" sz="2400" b="1" dirty="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</a:rPr>
              <a:t>使</a:t>
            </a:r>
            <a:r>
              <a:rPr lang="en-US" altLang="zh-CN" sz="2400" b="1" dirty="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</a:rPr>
              <a:t>……</a:t>
            </a:r>
            <a:r>
              <a:rPr lang="zh-CN" altLang="en-US" sz="2400" b="1" dirty="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</a:rPr>
              <a:t>发出声音</a:t>
            </a:r>
            <a:endParaRPr lang="zh-CN" altLang="en-US" sz="2400" b="1" dirty="0">
              <a:solidFill>
                <a:srgbClr val="7030A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19710" y="4467860"/>
            <a:ext cx="11854815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</a:pPr>
            <a:r>
              <a:rPr lang="zh-CN" altLang="zh-CN" sz="24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从小丘向西走一百二十步，隔着竹林，（就能）听到水声，好像珮环碰撞的声音，（我）心里为之高兴。砍倒竹子，开辟出一条小路（走过去），向下就看见一个小潭，潭水格外清凉。小潭以整块的石头为底，靠近岸边的地方，石底周边部分翻卷过来，露出水面，成为</a:t>
            </a:r>
            <a:r>
              <a:rPr lang="zh-CN" altLang="en-US" sz="24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水中高地</a:t>
            </a:r>
            <a:r>
              <a:rPr lang="zh-CN" altLang="zh-CN" sz="24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、</a:t>
            </a:r>
            <a:r>
              <a:rPr lang="zh-CN" altLang="en-US" sz="24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小岛</a:t>
            </a:r>
            <a:r>
              <a:rPr lang="zh-CN" altLang="zh-CN" sz="24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、</a:t>
            </a:r>
            <a:r>
              <a:rPr lang="zh-CN" altLang="en-US" sz="24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不平的岩石</a:t>
            </a:r>
            <a:r>
              <a:rPr lang="zh-CN" altLang="zh-CN" sz="24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和石岩等各种不同的形状。青葱的树木，翠绿的藤蔓，蒙盖缠绕，摇曳牵连，参差不齐，随风飘拂。</a:t>
            </a:r>
            <a:endParaRPr lang="zh-CN" altLang="zh-CN" sz="2400" b="1">
              <a:solidFill>
                <a:srgbClr val="1D41D5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4" name="文本框 38"/>
          <p:cNvSpPr txBox="1">
            <a:spLocks noChangeArrowheads="1"/>
          </p:cNvSpPr>
          <p:nvPr/>
        </p:nvSpPr>
        <p:spPr bwMode="auto">
          <a:xfrm>
            <a:off x="8361045" y="2058670"/>
            <a:ext cx="2276475" cy="437515"/>
          </a:xfrm>
          <a:prstGeom prst="rect">
            <a:avLst/>
          </a:prstGeom>
          <a:solidFill>
            <a:srgbClr val="F5F5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形作动</a:t>
            </a:r>
            <a:r>
              <a:rPr lang="zh-CN" altLang="en-US" sz="2400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，</a:t>
            </a:r>
            <a:r>
              <a:rPr lang="zh-CN" altLang="en-US" sz="2400" b="1" dirty="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</a:rPr>
              <a:t>靠近</a:t>
            </a:r>
            <a:endParaRPr lang="zh-CN" altLang="en-US" sz="2400" b="1" dirty="0">
              <a:solidFill>
                <a:srgbClr val="7030A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3" grpId="0" bldLvl="0" animBg="1"/>
      <p:bldP spid="20" grpId="0" bldLvl="0" animBg="1"/>
      <p:bldP spid="23" grpId="0" bldLvl="0" animBg="1"/>
      <p:bldP spid="25" grpId="0" bldLvl="0" animBg="1"/>
      <p:bldP spid="27" grpId="0" bldLvl="0" animBg="1"/>
      <p:bldP spid="28" grpId="0" bldLvl="0" animBg="1"/>
      <p:bldP spid="34" grpId="0" bldLvl="0" animBg="1"/>
      <p:bldP spid="30" grpId="0" bldLvl="0" animBg="1"/>
      <p:bldP spid="3" grpId="0" bldLvl="0" animBg="1"/>
      <p:bldP spid="4" grpId="0" bldLvl="0" animBg="1"/>
      <p:bldP spid="8" grpId="0" bldLvl="0" animBg="1"/>
      <p:bldP spid="10" grpId="0" bldLvl="0" animBg="1"/>
      <p:bldP spid="15" grpId="0" bldLvl="0" animBg="1"/>
      <p:bldP spid="17" grpId="0" bldLvl="0" animBg="1"/>
      <p:bldP spid="18" grpId="0" bldLvl="0" animBg="1"/>
      <p:bldP spid="2" grpId="0" bldLvl="0" animBg="1"/>
      <p:bldP spid="6" grpId="0" bldLvl="0" animBg="1"/>
      <p:bldP spid="12" grpId="0"/>
      <p:bldP spid="1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11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12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13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14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15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16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17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18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19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2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20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21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60.xml><?xml version="1.0" encoding="utf-8"?>
<p:tagLst xmlns:p="http://schemas.openxmlformats.org/presentationml/2006/main">
  <p:tag name="KSO_WM_BEAUTIFY_FLAG" val=""/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SLIDE_ID" val="custom20233488_1"/>
  <p:tag name="KSO_WM_TEMPLATE_SUBCATEGORY" val="29"/>
  <p:tag name="KSO_WM_TEMPLATE_MASTER_TYPE" val="0"/>
  <p:tag name="KSO_WM_TEMPLATE_COLOR_TYPE" val="0"/>
  <p:tag name="KSO_WM_SLIDE_ITEM_CNT" val="0"/>
  <p:tag name="KSO_WM_SLIDE_INDEX" val="1"/>
  <p:tag name="KSO_WM_TAG_VERSION" val="3.0"/>
  <p:tag name="KSO_WM_BEAUTIFY_FLAG" val="#wm#"/>
  <p:tag name="KSO_WM_TEMPLATE_CATEGORY" val="custom"/>
  <p:tag name="KSO_WM_TEMPLATE_INDEX" val="20233488"/>
  <p:tag name="KSO_WM_SLIDE_LAYOUT" val="a_f"/>
  <p:tag name="KSO_WM_SLIDE_LAYOUT_CNT" val="1_1"/>
  <p:tag name="KSO_WM_SLIDE_TYPE" val="title"/>
  <p:tag name="KSO_WM_SLIDE_SUBTYPE" val="pureTxt"/>
  <p:tag name="KSO_WM_TEMPLATE_THUMBS_INDEX" val="1、9"/>
</p:tagLst>
</file>

<file path=ppt/tags/tag7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8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9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游ゴシック Light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4348</Words>
  <Application>WPS 演示</Application>
  <PresentationFormat>宽屏</PresentationFormat>
  <Paragraphs>573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9" baseType="lpstr">
      <vt:lpstr>Arial</vt:lpstr>
      <vt:lpstr>宋体</vt:lpstr>
      <vt:lpstr>Wingdings</vt:lpstr>
      <vt:lpstr>Calibri</vt:lpstr>
      <vt:lpstr>华文新魏</vt:lpstr>
      <vt:lpstr>楷体</vt:lpstr>
      <vt:lpstr>方正楷体_GBK</vt:lpstr>
      <vt:lpstr>微软雅黑</vt:lpstr>
      <vt:lpstr>Times New Roman</vt:lpstr>
      <vt:lpstr>黑体</vt:lpstr>
      <vt:lpstr>Arial Unicode MS</vt:lpstr>
      <vt:lpstr>Arial Black</vt:lpstr>
      <vt:lpstr>Wingdings</vt:lpstr>
      <vt:lpstr>Office 主题​​</vt:lpstr>
      <vt:lpstr>PowerPoint 演示文稿</vt:lpstr>
      <vt:lpstr>小石潭记</vt:lpstr>
      <vt:lpstr>PowerPoint 演示文稿</vt:lpstr>
      <vt:lpstr>朗读课文</vt:lpstr>
      <vt:lpstr>朗读课文</vt:lpstr>
      <vt:lpstr>PowerPoint 演示文稿</vt:lpstr>
      <vt:lpstr>翻译课文</vt:lpstr>
      <vt:lpstr>翻译课文</vt:lpstr>
      <vt:lpstr>翻译课文</vt:lpstr>
      <vt:lpstr>翻译课文</vt:lpstr>
      <vt:lpstr>翻译课文</vt:lpstr>
      <vt:lpstr>翻译课文</vt:lpstr>
      <vt:lpstr>翻译课文</vt:lpstr>
      <vt:lpstr>翻译课文</vt:lpstr>
      <vt:lpstr>文言积累</vt:lpstr>
      <vt:lpstr>PowerPoint 演示文稿</vt:lpstr>
      <vt:lpstr>PowerPoint 演示文稿</vt:lpstr>
      <vt:lpstr>PowerPoint 演示文稿</vt:lpstr>
      <vt:lpstr>内容梳理</vt:lpstr>
      <vt:lpstr>内容梳理</vt:lpstr>
      <vt:lpstr>“借物写心”</vt:lpstr>
      <vt:lpstr>“借物写心”</vt:lpstr>
      <vt:lpstr>“借物写心”</vt:lpstr>
      <vt:lpstr>“借物写心”</vt:lpstr>
      <vt:lpstr>“借物写心”</vt:lpstr>
      <vt:lpstr>“借物写心”</vt:lpstr>
      <vt:lpstr>PowerPoint 演示文稿</vt:lpstr>
      <vt:lpstr>PowerPoint 演示文稿</vt:lpstr>
      <vt:lpstr>“借物写心”</vt:lpstr>
      <vt:lpstr>“借物写心”</vt:lpstr>
      <vt:lpstr>“借物写心”</vt:lpstr>
      <vt:lpstr>PowerPoint 演示文稿</vt:lpstr>
      <vt:lpstr>PowerPoint 演示文稿</vt:lpstr>
      <vt:lpstr>“借物写心”</vt:lpstr>
      <vt:lpstr>归纳主旨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</dc:creator>
  <cp:lastModifiedBy>黄红政</cp:lastModifiedBy>
  <cp:revision>40</cp:revision>
  <dcterms:created xsi:type="dcterms:W3CDTF">2019-09-19T02:01:00Z</dcterms:created>
  <dcterms:modified xsi:type="dcterms:W3CDTF">2025-02-21T07:20:22Z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ICV">
    <vt:lpwstr>0C959601F34E4CC28541F8328D2757AB_13</vt:lpwstr>
  </property>
</Properties>
</file>