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56" r:id="rId2"/>
    <p:sldId id="261" r:id="rId3"/>
    <p:sldId id="259" r:id="rId4"/>
    <p:sldId id="275" r:id="rId5"/>
    <p:sldId id="278" r:id="rId6"/>
    <p:sldId id="279" r:id="rId7"/>
    <p:sldId id="280" r:id="rId8"/>
    <p:sldId id="277" r:id="rId9"/>
    <p:sldId id="281" r:id="rId10"/>
    <p:sldId id="282" r:id="rId11"/>
    <p:sldId id="283" r:id="rId12"/>
    <p:sldId id="304" r:id="rId13"/>
    <p:sldId id="306" r:id="rId14"/>
    <p:sldId id="284" r:id="rId15"/>
    <p:sldId id="307" r:id="rId16"/>
    <p:sldId id="310" r:id="rId17"/>
    <p:sldId id="314" r:id="rId18"/>
    <p:sldId id="315" r:id="rId19"/>
    <p:sldId id="316" r:id="rId20"/>
    <p:sldId id="276" r:id="rId21"/>
    <p:sldId id="262" r:id="rId22"/>
    <p:sldId id="312" r:id="rId23"/>
    <p:sldId id="311" r:id="rId24"/>
    <p:sldId id="301" r:id="rId25"/>
    <p:sldId id="337" r:id="rId26"/>
    <p:sldId id="340" r:id="rId27"/>
    <p:sldId id="341" r:id="rId28"/>
    <p:sldId id="342" r:id="rId29"/>
    <p:sldId id="343" r:id="rId30"/>
    <p:sldId id="346" r:id="rId31"/>
    <p:sldId id="344" r:id="rId32"/>
    <p:sldId id="345" r:id="rId33"/>
    <p:sldId id="348" r:id="rId34"/>
    <p:sldId id="347" r:id="rId35"/>
    <p:sldId id="302" r:id="rId36"/>
    <p:sldId id="365" r:id="rId37"/>
    <p:sldId id="366" r:id="rId38"/>
    <p:sldId id="367" r:id="rId39"/>
    <p:sldId id="368" r:id="rId40"/>
    <p:sldId id="369" r:id="rId41"/>
    <p:sldId id="371" r:id="rId42"/>
    <p:sldId id="370" r:id="rId43"/>
    <p:sldId id="372" r:id="rId44"/>
    <p:sldId id="374" r:id="rId45"/>
    <p:sldId id="389" r:id="rId46"/>
    <p:sldId id="390" r:id="rId47"/>
    <p:sldId id="391" r:id="rId48"/>
    <p:sldId id="373" r:id="rId49"/>
    <p:sldId id="394" r:id="rId50"/>
    <p:sldId id="393" r:id="rId51"/>
    <p:sldId id="395" r:id="rId52"/>
    <p:sldId id="396" r:id="rId53"/>
    <p:sldId id="399" r:id="rId54"/>
    <p:sldId id="398" r:id="rId55"/>
    <p:sldId id="400" r:id="rId56"/>
    <p:sldId id="401" r:id="rId57"/>
    <p:sldId id="402" r:id="rId58"/>
    <p:sldId id="403" r:id="rId59"/>
    <p:sldId id="424" r:id="rId60"/>
    <p:sldId id="425" r:id="rId61"/>
    <p:sldId id="274" r:id="rId62"/>
  </p:sldIdLst>
  <p:sldSz cx="12192000" cy="6858000"/>
  <p:notesSz cx="6858000" cy="9144000"/>
  <p:custDataLst>
    <p:tags r:id="rId6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987" autoAdjust="0"/>
    <p:restoredTop sz="94660"/>
  </p:normalViewPr>
  <p:slideViewPr>
    <p:cSldViewPr snapToGrid="0">
      <p:cViewPr varScale="1">
        <p:scale>
          <a:sx n="74" d="100"/>
          <a:sy n="74" d="100"/>
        </p:scale>
        <p:origin x="78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slide" Target="slides/slide25.xml" /><Relationship Id="rId27" Type="http://schemas.openxmlformats.org/officeDocument/2006/relationships/slide" Target="slides/slide26.xml" /><Relationship Id="rId28" Type="http://schemas.openxmlformats.org/officeDocument/2006/relationships/slide" Target="slides/slide27.xml" /><Relationship Id="rId29" Type="http://schemas.openxmlformats.org/officeDocument/2006/relationships/slide" Target="slides/slide28.xml" /><Relationship Id="rId3" Type="http://schemas.openxmlformats.org/officeDocument/2006/relationships/slide" Target="slides/slide2.xml" /><Relationship Id="rId30" Type="http://schemas.openxmlformats.org/officeDocument/2006/relationships/slide" Target="slides/slide29.xml" /><Relationship Id="rId31" Type="http://schemas.openxmlformats.org/officeDocument/2006/relationships/slide" Target="slides/slide30.xml" /><Relationship Id="rId32" Type="http://schemas.openxmlformats.org/officeDocument/2006/relationships/slide" Target="slides/slide31.xml" /><Relationship Id="rId33" Type="http://schemas.openxmlformats.org/officeDocument/2006/relationships/slide" Target="slides/slide32.xml" /><Relationship Id="rId34" Type="http://schemas.openxmlformats.org/officeDocument/2006/relationships/slide" Target="slides/slide33.xml" /><Relationship Id="rId35" Type="http://schemas.openxmlformats.org/officeDocument/2006/relationships/slide" Target="slides/slide34.xml" /><Relationship Id="rId36" Type="http://schemas.openxmlformats.org/officeDocument/2006/relationships/slide" Target="slides/slide35.xml" /><Relationship Id="rId37" Type="http://schemas.openxmlformats.org/officeDocument/2006/relationships/slide" Target="slides/slide36.xml" /><Relationship Id="rId38" Type="http://schemas.openxmlformats.org/officeDocument/2006/relationships/slide" Target="slides/slide37.xml" /><Relationship Id="rId39" Type="http://schemas.openxmlformats.org/officeDocument/2006/relationships/slide" Target="slides/slide38.xml" /><Relationship Id="rId4" Type="http://schemas.openxmlformats.org/officeDocument/2006/relationships/slide" Target="slides/slide3.xml" /><Relationship Id="rId40" Type="http://schemas.openxmlformats.org/officeDocument/2006/relationships/slide" Target="slides/slide39.xml" /><Relationship Id="rId41" Type="http://schemas.openxmlformats.org/officeDocument/2006/relationships/slide" Target="slides/slide40.xml" /><Relationship Id="rId42" Type="http://schemas.openxmlformats.org/officeDocument/2006/relationships/slide" Target="slides/slide41.xml" /><Relationship Id="rId43" Type="http://schemas.openxmlformats.org/officeDocument/2006/relationships/slide" Target="slides/slide42.xml" /><Relationship Id="rId44" Type="http://schemas.openxmlformats.org/officeDocument/2006/relationships/slide" Target="slides/slide43.xml" /><Relationship Id="rId45" Type="http://schemas.openxmlformats.org/officeDocument/2006/relationships/slide" Target="slides/slide44.xml" /><Relationship Id="rId46" Type="http://schemas.openxmlformats.org/officeDocument/2006/relationships/slide" Target="slides/slide45.xml" /><Relationship Id="rId47" Type="http://schemas.openxmlformats.org/officeDocument/2006/relationships/slide" Target="slides/slide46.xml" /><Relationship Id="rId48" Type="http://schemas.openxmlformats.org/officeDocument/2006/relationships/slide" Target="slides/slide47.xml" /><Relationship Id="rId49" Type="http://schemas.openxmlformats.org/officeDocument/2006/relationships/slide" Target="slides/slide48.xml" /><Relationship Id="rId5" Type="http://schemas.openxmlformats.org/officeDocument/2006/relationships/slide" Target="slides/slide4.xml" /><Relationship Id="rId50" Type="http://schemas.openxmlformats.org/officeDocument/2006/relationships/slide" Target="slides/slide49.xml" /><Relationship Id="rId51" Type="http://schemas.openxmlformats.org/officeDocument/2006/relationships/slide" Target="slides/slide50.xml" /><Relationship Id="rId52" Type="http://schemas.openxmlformats.org/officeDocument/2006/relationships/slide" Target="slides/slide51.xml" /><Relationship Id="rId53" Type="http://schemas.openxmlformats.org/officeDocument/2006/relationships/slide" Target="slides/slide52.xml" /><Relationship Id="rId54" Type="http://schemas.openxmlformats.org/officeDocument/2006/relationships/slide" Target="slides/slide53.xml" /><Relationship Id="rId55" Type="http://schemas.openxmlformats.org/officeDocument/2006/relationships/slide" Target="slides/slide54.xml" /><Relationship Id="rId56" Type="http://schemas.openxmlformats.org/officeDocument/2006/relationships/slide" Target="slides/slide55.xml" /><Relationship Id="rId57" Type="http://schemas.openxmlformats.org/officeDocument/2006/relationships/slide" Target="slides/slide56.xml" /><Relationship Id="rId58" Type="http://schemas.openxmlformats.org/officeDocument/2006/relationships/slide" Target="slides/slide57.xml" /><Relationship Id="rId59" Type="http://schemas.openxmlformats.org/officeDocument/2006/relationships/slide" Target="slides/slide58.xml" /><Relationship Id="rId6" Type="http://schemas.openxmlformats.org/officeDocument/2006/relationships/slide" Target="slides/slide5.xml" /><Relationship Id="rId60" Type="http://schemas.openxmlformats.org/officeDocument/2006/relationships/slide" Target="slides/slide59.xml" /><Relationship Id="rId61" Type="http://schemas.openxmlformats.org/officeDocument/2006/relationships/slide" Target="slides/slide60.xml" /><Relationship Id="rId62" Type="http://schemas.openxmlformats.org/officeDocument/2006/relationships/slide" Target="slides/slide61.xml" /><Relationship Id="rId63" Type="http://schemas.openxmlformats.org/officeDocument/2006/relationships/tags" Target="tags/tag1.xml" /><Relationship Id="rId64" Type="http://schemas.openxmlformats.org/officeDocument/2006/relationships/presProps" Target="presProps.xml" /><Relationship Id="rId65" Type="http://schemas.openxmlformats.org/officeDocument/2006/relationships/viewProps" Target="viewProps.xml" /><Relationship Id="rId66" Type="http://schemas.openxmlformats.org/officeDocument/2006/relationships/theme" Target="theme/theme1.xml" /><Relationship Id="rId67" Type="http://schemas.openxmlformats.org/officeDocument/2006/relationships/tableStyles" Target="tableStyles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2021/11/28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2021/11/28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2021/11/28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Relationship Id="rId4" Type="http://schemas.openxmlformats.org/officeDocument/2006/relationships/image" Target="../media/image3.png" /><Relationship Id="rId5" Type="http://schemas.openxmlformats.org/officeDocument/2006/relationships/image" Target="../media/image4.png" /><Relationship Id="rId6" Type="http://schemas.openxmlformats.org/officeDocument/2006/relationships/image" Target="../media/image5.png" /><Relationship Id="rId7" Type="http://schemas.openxmlformats.org/officeDocument/2006/relationships/image" Target="../media/image6.png" /><Relationship Id="rId8" Type="http://schemas.openxmlformats.org/officeDocument/2006/relationships/image" Target="../media/image7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8.png" /><Relationship Id="rId4" Type="http://schemas.openxmlformats.org/officeDocument/2006/relationships/image" Target="../media/image9.png" /><Relationship Id="rId5" Type="http://schemas.openxmlformats.org/officeDocument/2006/relationships/image" Target="../media/image12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8.png" /><Relationship Id="rId4" Type="http://schemas.openxmlformats.org/officeDocument/2006/relationships/image" Target="../media/image9.png" /><Relationship Id="rId5" Type="http://schemas.openxmlformats.org/officeDocument/2006/relationships/image" Target="../media/image12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8.png" /><Relationship Id="rId4" Type="http://schemas.openxmlformats.org/officeDocument/2006/relationships/image" Target="../media/image9.png" /><Relationship Id="rId5" Type="http://schemas.openxmlformats.org/officeDocument/2006/relationships/image" Target="../media/image12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8.png" /><Relationship Id="rId4" Type="http://schemas.openxmlformats.org/officeDocument/2006/relationships/image" Target="../media/image9.png" /><Relationship Id="rId5" Type="http://schemas.openxmlformats.org/officeDocument/2006/relationships/image" Target="../media/image12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8.png" /><Relationship Id="rId4" Type="http://schemas.openxmlformats.org/officeDocument/2006/relationships/image" Target="../media/image9.png" /><Relationship Id="rId5" Type="http://schemas.openxmlformats.org/officeDocument/2006/relationships/image" Target="../media/image12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8.png" /><Relationship Id="rId4" Type="http://schemas.openxmlformats.org/officeDocument/2006/relationships/image" Target="../media/image9.png" /><Relationship Id="rId5" Type="http://schemas.openxmlformats.org/officeDocument/2006/relationships/image" Target="../media/image12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8.png" /><Relationship Id="rId4" Type="http://schemas.openxmlformats.org/officeDocument/2006/relationships/image" Target="../media/image9.png" /><Relationship Id="rId5" Type="http://schemas.openxmlformats.org/officeDocument/2006/relationships/image" Target="../media/image10.png" /><Relationship Id="rId6" Type="http://schemas.openxmlformats.org/officeDocument/2006/relationships/image" Target="../media/image11.png" /><Relationship Id="rId7" Type="http://schemas.openxmlformats.org/officeDocument/2006/relationships/image" Target="../media/image12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8.png" /><Relationship Id="rId4" Type="http://schemas.openxmlformats.org/officeDocument/2006/relationships/image" Target="../media/image9.png" /><Relationship Id="rId5" Type="http://schemas.openxmlformats.org/officeDocument/2006/relationships/image" Target="../media/image10.png" /><Relationship Id="rId6" Type="http://schemas.openxmlformats.org/officeDocument/2006/relationships/image" Target="../media/image11.png" /><Relationship Id="rId7" Type="http://schemas.openxmlformats.org/officeDocument/2006/relationships/image" Target="../media/image12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8.png" /><Relationship Id="rId4" Type="http://schemas.openxmlformats.org/officeDocument/2006/relationships/image" Target="../media/image9.png" /><Relationship Id="rId5" Type="http://schemas.openxmlformats.org/officeDocument/2006/relationships/image" Target="../media/image10.png" /><Relationship Id="rId6" Type="http://schemas.openxmlformats.org/officeDocument/2006/relationships/image" Target="../media/image11.png" /><Relationship Id="rId7" Type="http://schemas.openxmlformats.org/officeDocument/2006/relationships/image" Target="../media/image12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8.png" /><Relationship Id="rId4" Type="http://schemas.openxmlformats.org/officeDocument/2006/relationships/image" Target="../media/image9.png" /><Relationship Id="rId5" Type="http://schemas.openxmlformats.org/officeDocument/2006/relationships/image" Target="../media/image10.png" /><Relationship Id="rId6" Type="http://schemas.openxmlformats.org/officeDocument/2006/relationships/image" Target="../media/image11.png" /><Relationship Id="rId7" Type="http://schemas.openxmlformats.org/officeDocument/2006/relationships/image" Target="../media/image12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8.png" /><Relationship Id="rId4" Type="http://schemas.openxmlformats.org/officeDocument/2006/relationships/image" Target="../media/image9.png" /><Relationship Id="rId5" Type="http://schemas.openxmlformats.org/officeDocument/2006/relationships/image" Target="../media/image10.png" /><Relationship Id="rId6" Type="http://schemas.openxmlformats.org/officeDocument/2006/relationships/image" Target="../media/image11.png" /><Relationship Id="rId7" Type="http://schemas.openxmlformats.org/officeDocument/2006/relationships/image" Target="../media/image12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8.png" /><Relationship Id="rId4" Type="http://schemas.openxmlformats.org/officeDocument/2006/relationships/image" Target="../media/image9.png" /><Relationship Id="rId5" Type="http://schemas.openxmlformats.org/officeDocument/2006/relationships/image" Target="../media/image10.png" /><Relationship Id="rId6" Type="http://schemas.openxmlformats.org/officeDocument/2006/relationships/image" Target="../media/image11.png" /><Relationship Id="rId7" Type="http://schemas.openxmlformats.org/officeDocument/2006/relationships/image" Target="../media/image12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Relationship Id="rId4" Type="http://schemas.openxmlformats.org/officeDocument/2006/relationships/image" Target="../media/image3.png" /><Relationship Id="rId5" Type="http://schemas.openxmlformats.org/officeDocument/2006/relationships/image" Target="../media/image4.png" /><Relationship Id="rId6" Type="http://schemas.openxmlformats.org/officeDocument/2006/relationships/image" Target="../media/image13.png" /><Relationship Id="rId7" Type="http://schemas.openxmlformats.org/officeDocument/2006/relationships/image" Target="../media/image6.png" /><Relationship Id="rId8" Type="http://schemas.openxmlformats.org/officeDocument/2006/relationships/image" Target="../media/image7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8.png" /><Relationship Id="rId4" Type="http://schemas.openxmlformats.org/officeDocument/2006/relationships/image" Target="../media/image9.png" /><Relationship Id="rId5" Type="http://schemas.openxmlformats.org/officeDocument/2006/relationships/image" Target="../media/image10.png" /><Relationship Id="rId6" Type="http://schemas.openxmlformats.org/officeDocument/2006/relationships/image" Target="../media/image11.png" /><Relationship Id="rId7" Type="http://schemas.openxmlformats.org/officeDocument/2006/relationships/image" Target="../media/image12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8.png" /><Relationship Id="rId4" Type="http://schemas.openxmlformats.org/officeDocument/2006/relationships/image" Target="../media/image9.png" /><Relationship Id="rId5" Type="http://schemas.openxmlformats.org/officeDocument/2006/relationships/image" Target="../media/image10.png" /><Relationship Id="rId6" Type="http://schemas.openxmlformats.org/officeDocument/2006/relationships/image" Target="../media/image11.png" /><Relationship Id="rId7" Type="http://schemas.openxmlformats.org/officeDocument/2006/relationships/image" Target="../media/image12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8.png" /><Relationship Id="rId4" Type="http://schemas.openxmlformats.org/officeDocument/2006/relationships/image" Target="../media/image9.png" /><Relationship Id="rId5" Type="http://schemas.openxmlformats.org/officeDocument/2006/relationships/image" Target="../media/image12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8.png" /><Relationship Id="rId4" Type="http://schemas.openxmlformats.org/officeDocument/2006/relationships/image" Target="../media/image9.png" /><Relationship Id="rId5" Type="http://schemas.openxmlformats.org/officeDocument/2006/relationships/image" Target="../media/image12.pn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8.png" /><Relationship Id="rId4" Type="http://schemas.openxmlformats.org/officeDocument/2006/relationships/image" Target="../media/image9.png" /><Relationship Id="rId5" Type="http://schemas.openxmlformats.org/officeDocument/2006/relationships/image" Target="../media/image10.png" /><Relationship Id="rId6" Type="http://schemas.openxmlformats.org/officeDocument/2006/relationships/image" Target="../media/image11.png" /><Relationship Id="rId7" Type="http://schemas.openxmlformats.org/officeDocument/2006/relationships/image" Target="../media/image12.pn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8.png" /><Relationship Id="rId4" Type="http://schemas.openxmlformats.org/officeDocument/2006/relationships/image" Target="../media/image9.png" /><Relationship Id="rId5" Type="http://schemas.openxmlformats.org/officeDocument/2006/relationships/image" Target="../media/image10.png" /><Relationship Id="rId6" Type="http://schemas.openxmlformats.org/officeDocument/2006/relationships/image" Target="../media/image11.png" /><Relationship Id="rId7" Type="http://schemas.openxmlformats.org/officeDocument/2006/relationships/image" Target="../media/image12.pn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8.png" /><Relationship Id="rId4" Type="http://schemas.openxmlformats.org/officeDocument/2006/relationships/image" Target="../media/image9.png" /><Relationship Id="rId5" Type="http://schemas.openxmlformats.org/officeDocument/2006/relationships/image" Target="../media/image10.png" /><Relationship Id="rId6" Type="http://schemas.openxmlformats.org/officeDocument/2006/relationships/image" Target="../media/image11.png" /><Relationship Id="rId7" Type="http://schemas.openxmlformats.org/officeDocument/2006/relationships/image" Target="../media/image12.pn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8.png" /><Relationship Id="rId4" Type="http://schemas.openxmlformats.org/officeDocument/2006/relationships/image" Target="../media/image9.png" /><Relationship Id="rId5" Type="http://schemas.openxmlformats.org/officeDocument/2006/relationships/image" Target="../media/image10.png" /><Relationship Id="rId6" Type="http://schemas.openxmlformats.org/officeDocument/2006/relationships/image" Target="../media/image11.png" /><Relationship Id="rId7" Type="http://schemas.openxmlformats.org/officeDocument/2006/relationships/image" Target="../media/image12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Relationship Id="rId4" Type="http://schemas.openxmlformats.org/officeDocument/2006/relationships/image" Target="../media/image3.png" /><Relationship Id="rId5" Type="http://schemas.openxmlformats.org/officeDocument/2006/relationships/image" Target="../media/image4.png" /><Relationship Id="rId6" Type="http://schemas.openxmlformats.org/officeDocument/2006/relationships/image" Target="../media/image13.png" /><Relationship Id="rId7" Type="http://schemas.openxmlformats.org/officeDocument/2006/relationships/image" Target="../media/image6.png" /><Relationship Id="rId8" Type="http://schemas.openxmlformats.org/officeDocument/2006/relationships/image" Target="../media/image7.pn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8.png" /><Relationship Id="rId4" Type="http://schemas.openxmlformats.org/officeDocument/2006/relationships/image" Target="../media/image9.png" /><Relationship Id="rId5" Type="http://schemas.openxmlformats.org/officeDocument/2006/relationships/image" Target="../media/image10.png" /><Relationship Id="rId6" Type="http://schemas.openxmlformats.org/officeDocument/2006/relationships/image" Target="../media/image11.png" /><Relationship Id="rId7" Type="http://schemas.openxmlformats.org/officeDocument/2006/relationships/image" Target="../media/image12.pn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8.png" /><Relationship Id="rId4" Type="http://schemas.openxmlformats.org/officeDocument/2006/relationships/image" Target="../media/image9.png" /><Relationship Id="rId5" Type="http://schemas.openxmlformats.org/officeDocument/2006/relationships/image" Target="../media/image10.png" /><Relationship Id="rId6" Type="http://schemas.openxmlformats.org/officeDocument/2006/relationships/image" Target="../media/image11.png" /><Relationship Id="rId7" Type="http://schemas.openxmlformats.org/officeDocument/2006/relationships/image" Target="../media/image12.png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8.png" /><Relationship Id="rId4" Type="http://schemas.openxmlformats.org/officeDocument/2006/relationships/image" Target="../media/image9.png" /><Relationship Id="rId5" Type="http://schemas.openxmlformats.org/officeDocument/2006/relationships/image" Target="../media/image10.png" /><Relationship Id="rId6" Type="http://schemas.openxmlformats.org/officeDocument/2006/relationships/image" Target="../media/image11.png" /><Relationship Id="rId7" Type="http://schemas.openxmlformats.org/officeDocument/2006/relationships/image" Target="../media/image12.png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Relationship Id="rId4" Type="http://schemas.openxmlformats.org/officeDocument/2006/relationships/image" Target="../media/image3.png" /><Relationship Id="rId5" Type="http://schemas.openxmlformats.org/officeDocument/2006/relationships/image" Target="../media/image4.png" /><Relationship Id="rId6" Type="http://schemas.openxmlformats.org/officeDocument/2006/relationships/image" Target="../media/image13.png" /><Relationship Id="rId7" Type="http://schemas.openxmlformats.org/officeDocument/2006/relationships/image" Target="../media/image6.png" /><Relationship Id="rId8" Type="http://schemas.openxmlformats.org/officeDocument/2006/relationships/image" Target="../media/image7.png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8.png" /><Relationship Id="rId4" Type="http://schemas.openxmlformats.org/officeDocument/2006/relationships/image" Target="../media/image9.png" /><Relationship Id="rId5" Type="http://schemas.openxmlformats.org/officeDocument/2006/relationships/image" Target="../media/image10.png" /><Relationship Id="rId6" Type="http://schemas.openxmlformats.org/officeDocument/2006/relationships/image" Target="../media/image11.png" /><Relationship Id="rId7" Type="http://schemas.openxmlformats.org/officeDocument/2006/relationships/image" Target="../media/image12.png" /><Relationship Id="rId8" Type="http://schemas.openxmlformats.org/officeDocument/2006/relationships/image" Target="../media/image15.png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8.png" /><Relationship Id="rId4" Type="http://schemas.openxmlformats.org/officeDocument/2006/relationships/image" Target="../media/image9.png" /><Relationship Id="rId5" Type="http://schemas.openxmlformats.org/officeDocument/2006/relationships/image" Target="../media/image12.png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8.png" /><Relationship Id="rId4" Type="http://schemas.openxmlformats.org/officeDocument/2006/relationships/image" Target="../media/image9.png" /><Relationship Id="rId5" Type="http://schemas.openxmlformats.org/officeDocument/2006/relationships/image" Target="../media/image12.png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8.png" /><Relationship Id="rId4" Type="http://schemas.openxmlformats.org/officeDocument/2006/relationships/image" Target="../media/image9.png" /><Relationship Id="rId5" Type="http://schemas.openxmlformats.org/officeDocument/2006/relationships/image" Target="../media/image12.png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8.png" /><Relationship Id="rId4" Type="http://schemas.openxmlformats.org/officeDocument/2006/relationships/image" Target="../media/image9.png" /><Relationship Id="rId5" Type="http://schemas.openxmlformats.org/officeDocument/2006/relationships/image" Target="../media/image12.png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8.png" /><Relationship Id="rId4" Type="http://schemas.openxmlformats.org/officeDocument/2006/relationships/image" Target="../media/image9.png" /><Relationship Id="rId5" Type="http://schemas.openxmlformats.org/officeDocument/2006/relationships/image" Target="../media/image12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8.png" /><Relationship Id="rId4" Type="http://schemas.openxmlformats.org/officeDocument/2006/relationships/image" Target="../media/image9.png" /><Relationship Id="rId5" Type="http://schemas.openxmlformats.org/officeDocument/2006/relationships/image" Target="../media/image10.png" /><Relationship Id="rId6" Type="http://schemas.openxmlformats.org/officeDocument/2006/relationships/image" Target="../media/image11.png" /><Relationship Id="rId7" Type="http://schemas.openxmlformats.org/officeDocument/2006/relationships/image" Target="../media/image12.png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8.png" /><Relationship Id="rId4" Type="http://schemas.openxmlformats.org/officeDocument/2006/relationships/image" Target="../media/image9.png" /><Relationship Id="rId5" Type="http://schemas.openxmlformats.org/officeDocument/2006/relationships/image" Target="../media/image12.png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8.png" /><Relationship Id="rId4" Type="http://schemas.openxmlformats.org/officeDocument/2006/relationships/image" Target="../media/image9.png" /><Relationship Id="rId5" Type="http://schemas.openxmlformats.org/officeDocument/2006/relationships/image" Target="../media/image12.png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8.png" /><Relationship Id="rId4" Type="http://schemas.openxmlformats.org/officeDocument/2006/relationships/image" Target="../media/image9.png" /><Relationship Id="rId5" Type="http://schemas.openxmlformats.org/officeDocument/2006/relationships/image" Target="../media/image12.png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8.png" /><Relationship Id="rId4" Type="http://schemas.openxmlformats.org/officeDocument/2006/relationships/image" Target="../media/image9.png" /><Relationship Id="rId5" Type="http://schemas.openxmlformats.org/officeDocument/2006/relationships/image" Target="../media/image12.png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8.png" /><Relationship Id="rId4" Type="http://schemas.openxmlformats.org/officeDocument/2006/relationships/image" Target="../media/image9.png" /><Relationship Id="rId5" Type="http://schemas.openxmlformats.org/officeDocument/2006/relationships/image" Target="../media/image12.png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8.png" /><Relationship Id="rId4" Type="http://schemas.openxmlformats.org/officeDocument/2006/relationships/image" Target="../media/image9.png" /><Relationship Id="rId5" Type="http://schemas.openxmlformats.org/officeDocument/2006/relationships/image" Target="../media/image12.png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8.png" /><Relationship Id="rId4" Type="http://schemas.openxmlformats.org/officeDocument/2006/relationships/image" Target="../media/image9.png" /><Relationship Id="rId5" Type="http://schemas.openxmlformats.org/officeDocument/2006/relationships/image" Target="../media/image12.png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Relationship Id="rId4" Type="http://schemas.openxmlformats.org/officeDocument/2006/relationships/image" Target="../media/image3.png" /><Relationship Id="rId5" Type="http://schemas.openxmlformats.org/officeDocument/2006/relationships/image" Target="../media/image4.png" /><Relationship Id="rId6" Type="http://schemas.openxmlformats.org/officeDocument/2006/relationships/image" Target="../media/image13.png" /><Relationship Id="rId7" Type="http://schemas.openxmlformats.org/officeDocument/2006/relationships/image" Target="../media/image6.png" /><Relationship Id="rId8" Type="http://schemas.openxmlformats.org/officeDocument/2006/relationships/image" Target="../media/image7.png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8.png" /><Relationship Id="rId4" Type="http://schemas.openxmlformats.org/officeDocument/2006/relationships/image" Target="../media/image9.png" /><Relationship Id="rId5" Type="http://schemas.openxmlformats.org/officeDocument/2006/relationships/image" Target="../media/image12.png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8.png" /><Relationship Id="rId4" Type="http://schemas.openxmlformats.org/officeDocument/2006/relationships/image" Target="../media/image9.png" /><Relationship Id="rId5" Type="http://schemas.openxmlformats.org/officeDocument/2006/relationships/image" Target="../media/image12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8.png" /><Relationship Id="rId4" Type="http://schemas.openxmlformats.org/officeDocument/2006/relationships/image" Target="../media/image9.png" /><Relationship Id="rId5" Type="http://schemas.openxmlformats.org/officeDocument/2006/relationships/image" Target="../media/image12.png" /><Relationship Id="rId6" Type="http://schemas.openxmlformats.org/officeDocument/2006/relationships/image" Target="../media/image14.png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8.png" /><Relationship Id="rId4" Type="http://schemas.openxmlformats.org/officeDocument/2006/relationships/image" Target="../media/image9.png" /><Relationship Id="rId5" Type="http://schemas.openxmlformats.org/officeDocument/2006/relationships/image" Target="../media/image12.png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8.png" /><Relationship Id="rId4" Type="http://schemas.openxmlformats.org/officeDocument/2006/relationships/image" Target="../media/image9.png" /><Relationship Id="rId5" Type="http://schemas.openxmlformats.org/officeDocument/2006/relationships/image" Target="../media/image12.png" /></Relationships>
</file>

<file path=ppt/slides/_rels/slide5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8.png" /><Relationship Id="rId4" Type="http://schemas.openxmlformats.org/officeDocument/2006/relationships/image" Target="../media/image9.png" /><Relationship Id="rId5" Type="http://schemas.openxmlformats.org/officeDocument/2006/relationships/image" Target="../media/image12.png" /></Relationships>
</file>

<file path=ppt/slides/_rels/slide5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Relationship Id="rId4" Type="http://schemas.openxmlformats.org/officeDocument/2006/relationships/image" Target="../media/image3.png" /><Relationship Id="rId5" Type="http://schemas.openxmlformats.org/officeDocument/2006/relationships/image" Target="../media/image4.png" /><Relationship Id="rId6" Type="http://schemas.openxmlformats.org/officeDocument/2006/relationships/image" Target="../media/image16.png" /><Relationship Id="rId7" Type="http://schemas.openxmlformats.org/officeDocument/2006/relationships/image" Target="../media/image6.png" /></Relationships>
</file>

<file path=ppt/slides/_rels/slide5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8.png" /><Relationship Id="rId4" Type="http://schemas.openxmlformats.org/officeDocument/2006/relationships/image" Target="../media/image9.png" /><Relationship Id="rId5" Type="http://schemas.openxmlformats.org/officeDocument/2006/relationships/image" Target="../media/image12.png" /></Relationships>
</file>

<file path=ppt/slides/_rels/slide5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8.png" /><Relationship Id="rId4" Type="http://schemas.openxmlformats.org/officeDocument/2006/relationships/image" Target="../media/image9.png" /><Relationship Id="rId5" Type="http://schemas.openxmlformats.org/officeDocument/2006/relationships/image" Target="../media/image12.png" /></Relationships>
</file>

<file path=ppt/slides/_rels/slide5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8.png" /><Relationship Id="rId4" Type="http://schemas.openxmlformats.org/officeDocument/2006/relationships/image" Target="../media/image9.png" /><Relationship Id="rId5" Type="http://schemas.openxmlformats.org/officeDocument/2006/relationships/image" Target="../media/image12.png" /></Relationships>
</file>

<file path=ppt/slides/_rels/slide5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8.png" /><Relationship Id="rId4" Type="http://schemas.openxmlformats.org/officeDocument/2006/relationships/image" Target="../media/image9.png" /><Relationship Id="rId5" Type="http://schemas.openxmlformats.org/officeDocument/2006/relationships/image" Target="../media/image12.png" /></Relationships>
</file>

<file path=ppt/slides/_rels/slide5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8.png" /><Relationship Id="rId4" Type="http://schemas.openxmlformats.org/officeDocument/2006/relationships/image" Target="../media/image9.png" /><Relationship Id="rId5" Type="http://schemas.openxmlformats.org/officeDocument/2006/relationships/image" Target="../media/image12.png" /></Relationships>
</file>

<file path=ppt/slides/_rels/slide5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8.png" /><Relationship Id="rId4" Type="http://schemas.openxmlformats.org/officeDocument/2006/relationships/image" Target="../media/image9.png" /><Relationship Id="rId5" Type="http://schemas.openxmlformats.org/officeDocument/2006/relationships/image" Target="../media/image12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8.png" /><Relationship Id="rId4" Type="http://schemas.openxmlformats.org/officeDocument/2006/relationships/image" Target="../media/image9.png" /><Relationship Id="rId5" Type="http://schemas.openxmlformats.org/officeDocument/2006/relationships/image" Target="../media/image12.png" /></Relationships>
</file>

<file path=ppt/slides/_rels/slide6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8.png" /><Relationship Id="rId4" Type="http://schemas.openxmlformats.org/officeDocument/2006/relationships/image" Target="../media/image9.png" /><Relationship Id="rId5" Type="http://schemas.openxmlformats.org/officeDocument/2006/relationships/image" Target="../media/image12.png" /></Relationships>
</file>

<file path=ppt/slides/_rels/slide6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Relationship Id="rId4" Type="http://schemas.openxmlformats.org/officeDocument/2006/relationships/image" Target="../media/image3.png" /><Relationship Id="rId5" Type="http://schemas.openxmlformats.org/officeDocument/2006/relationships/image" Target="../media/image4.png" /><Relationship Id="rId6" Type="http://schemas.openxmlformats.org/officeDocument/2006/relationships/image" Target="../media/image5.png" /><Relationship Id="rId7" Type="http://schemas.openxmlformats.org/officeDocument/2006/relationships/image" Target="../media/image6.png" /><Relationship Id="rId8" Type="http://schemas.openxmlformats.org/officeDocument/2006/relationships/image" Target="../media/image7.png" /><Relationship Id="rId9" Type="http://schemas.openxmlformats.org/officeDocument/2006/relationships/image" Target="../media/image17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8.png" /><Relationship Id="rId4" Type="http://schemas.openxmlformats.org/officeDocument/2006/relationships/image" Target="../media/image9.png" /><Relationship Id="rId5" Type="http://schemas.openxmlformats.org/officeDocument/2006/relationships/image" Target="../media/image12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8.png" /><Relationship Id="rId4" Type="http://schemas.openxmlformats.org/officeDocument/2006/relationships/image" Target="../media/image9.png" /><Relationship Id="rId5" Type="http://schemas.openxmlformats.org/officeDocument/2006/relationships/image" Target="../media/image12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8.png" /><Relationship Id="rId4" Type="http://schemas.openxmlformats.org/officeDocument/2006/relationships/image" Target="../media/image9.png" /><Relationship Id="rId5" Type="http://schemas.openxmlformats.org/officeDocument/2006/relationships/image" Target="../media/image12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0" y="0"/>
            <a:ext cx="12192000" cy="685800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6858000" cy="68580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4000" y="0"/>
              <a:ext cx="6858000" cy="6858000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2213811" cy="356075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" b="0"/>
          <a:stretch>
            <a:fillRect/>
          </a:stretch>
        </p:blipFill>
        <p:spPr>
          <a:xfrm>
            <a:off x="9418921" y="0"/>
            <a:ext cx="2773079" cy="266619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" y="5207267"/>
            <a:ext cx="1694045" cy="1650733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2229803" y="2875578"/>
            <a:ext cx="7732395" cy="1106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600" b="1">
                <a:solidFill>
                  <a:srgbClr val="A2110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汉仪书魂体简" panose="02010609000101010101" charset="-122"/>
                <a:ea typeface="汉仪书魂体简" panose="02010609000101010101" charset="-122"/>
                <a:cs typeface="+mn-ea"/>
                <a:sym typeface="+mn-ea"/>
              </a:rPr>
              <a:t>文言实词含义的推断</a:t>
            </a:r>
            <a:endParaRPr lang="zh-CN" altLang="en-US" sz="8800">
              <a:solidFill>
                <a:srgbClr val="5D665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2443908" y="1595324"/>
            <a:ext cx="7424472" cy="78080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2443908" y="4351046"/>
            <a:ext cx="7424472" cy="780802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0098478" y="4112746"/>
            <a:ext cx="2091474" cy="2745253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8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1763" y="2329550"/>
            <a:ext cx="2048434" cy="780356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8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0487" y="5916682"/>
            <a:ext cx="2048434" cy="780356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0" y="0"/>
            <a:ext cx="12192000" cy="685800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6858000" cy="68580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4000" y="0"/>
              <a:ext cx="6858000" cy="6858000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46376" cy="168301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" b="0"/>
          <a:stretch>
            <a:fillRect/>
          </a:stretch>
        </p:blipFill>
        <p:spPr>
          <a:xfrm>
            <a:off x="10881282" y="0"/>
            <a:ext cx="1310718" cy="126020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5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1977" y="127397"/>
            <a:ext cx="1257681" cy="479117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4627245" y="105346"/>
            <a:ext cx="293751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>
                <a:solidFill>
                  <a:srgbClr val="5D665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借助字形推断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9344" y="494353"/>
            <a:ext cx="1257681" cy="479117"/>
          </a:xfrm>
          <a:prstGeom prst="rect">
            <a:avLst/>
          </a:prstGeom>
        </p:spPr>
      </p:pic>
      <p:sp>
        <p:nvSpPr>
          <p:cNvPr id="52227" name="文本占位符 52226"/>
          <p:cNvSpPr>
            <a:spLocks noGrp="1"/>
          </p:cNvSpPr>
          <p:nvPr>
            <p:ph type="body" idx="1"/>
          </p:nvPr>
        </p:nvSpPr>
        <p:spPr>
          <a:xfrm>
            <a:off x="381000" y="1143000"/>
            <a:ext cx="11174095" cy="2212340"/>
          </a:xfrm>
        </p:spPr>
        <p:txBody>
          <a:bodyPr>
            <a:normAutofit fontScale="90000"/>
          </a:bodyPr>
          <a:lstStyle/>
          <a:p>
            <a:pPr algn="l">
              <a:lnSpc>
                <a:spcPct val="200000"/>
              </a:lnSpc>
            </a:pPr>
            <a:r>
              <a:rPr lang="zh-CN" altLang="en-US" sz="360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例“傥</a:t>
            </a:r>
            <a:r>
              <a:rPr lang="zh-CN" altLang="en-US" sz="3600" u="sng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窀穸</a:t>
            </a:r>
            <a:r>
              <a:rPr lang="zh-CN" altLang="en-US" sz="360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不为盗所发”，选出句中的划线词意义正确的一项： </a:t>
            </a:r>
            <a:br>
              <a:rPr lang="zh-CN" altLang="en-US" sz="360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</a:br>
            <a:r>
              <a:rPr lang="en-US" altLang="zh-CN" sz="360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A.</a:t>
            </a:r>
            <a:r>
              <a:rPr lang="zh-CN" altLang="en-US" sz="360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墓穴   </a:t>
            </a:r>
            <a:r>
              <a:rPr lang="en-US" altLang="zh-CN" sz="360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B.</a:t>
            </a:r>
            <a:r>
              <a:rPr lang="zh-CN" altLang="en-US" sz="360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棺材   </a:t>
            </a:r>
            <a:r>
              <a:rPr lang="en-US" altLang="zh-CN" sz="360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C.</a:t>
            </a:r>
            <a:r>
              <a:rPr lang="zh-CN" altLang="en-US" sz="360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财物   </a:t>
            </a:r>
            <a:r>
              <a:rPr lang="en-US" altLang="zh-CN" sz="360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D.</a:t>
            </a:r>
            <a:r>
              <a:rPr lang="zh-CN" altLang="en-US" sz="360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山洞 </a:t>
            </a:r>
            <a:endParaRPr lang="zh-CN" altLang="en-US" sz="2800">
              <a:latin typeface="方正清刻本悦宋简体" panose="02000000000000000000" charset="-122"/>
              <a:ea typeface="方正清刻本悦宋简体" panose="02000000000000000000" charset="-122"/>
              <a:cs typeface="方正清刻本悦宋简体" panose="02000000000000000000" charset="-122"/>
            </a:endParaRPr>
          </a:p>
        </p:txBody>
      </p:sp>
      <p:sp>
        <p:nvSpPr>
          <p:cNvPr id="52228" name="文本框 52227"/>
          <p:cNvSpPr txBox="1"/>
          <p:nvPr/>
        </p:nvSpPr>
        <p:spPr>
          <a:xfrm>
            <a:off x="458470" y="3355340"/>
            <a:ext cx="1099883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划线词“窀穸”极生僻，但根据“穴”部多与洞穴</a:t>
            </a:r>
          </a:p>
          <a:p>
            <a:pPr>
              <a:lnSpc>
                <a:spcPct val="150000"/>
              </a:lnSpc>
            </a:pPr>
            <a:r>
              <a:rPr lang="zh-CN" altLang="en-US" sz="32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 有关，就可排除</a:t>
            </a:r>
            <a:r>
              <a:rPr lang="en-US" altLang="zh-CN" sz="32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BC</a:t>
            </a:r>
            <a:r>
              <a:rPr lang="zh-CN" altLang="en-US" sz="32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两项，再根据语境可推出</a:t>
            </a:r>
            <a:r>
              <a:rPr lang="en-US" altLang="zh-CN" sz="32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A</a:t>
            </a:r>
            <a:r>
              <a:rPr lang="zh-CN" altLang="en-US" sz="32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项正确。借助字形分析，必须掌握各偏旁的字根义。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0" y="0"/>
            <a:ext cx="12192000" cy="685800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6858000" cy="68580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4000" y="0"/>
              <a:ext cx="6858000" cy="6858000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46376" cy="168301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" b="0"/>
          <a:stretch>
            <a:fillRect/>
          </a:stretch>
        </p:blipFill>
        <p:spPr>
          <a:xfrm>
            <a:off x="10881282" y="0"/>
            <a:ext cx="1310718" cy="126020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5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1977" y="127397"/>
            <a:ext cx="1257681" cy="479117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4627245" y="105346"/>
            <a:ext cx="293751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>
                <a:solidFill>
                  <a:srgbClr val="5D665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借助字形推断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9344" y="494353"/>
            <a:ext cx="1257681" cy="479117"/>
          </a:xfrm>
          <a:prstGeom prst="rect">
            <a:avLst/>
          </a:prstGeom>
        </p:spPr>
      </p:pic>
      <p:sp>
        <p:nvSpPr>
          <p:cNvPr id="13314" name="Text Box 2"/>
          <p:cNvSpPr txBox="1"/>
          <p:nvPr/>
        </p:nvSpPr>
        <p:spPr>
          <a:xfrm>
            <a:off x="963295" y="1136650"/>
            <a:ext cx="10265410" cy="4077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en-US" altLang="zh-CN" sz="36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1.</a:t>
            </a:r>
            <a:r>
              <a:rPr lang="zh-CN" altLang="en-US" sz="36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方其系燕父子以</a:t>
            </a:r>
            <a:r>
              <a:rPr lang="zh-CN" altLang="en-US" sz="36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组</a:t>
            </a:r>
            <a:r>
              <a:rPr lang="zh-CN" altLang="en-US" sz="36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 </a:t>
            </a:r>
            <a:r>
              <a:rPr lang="en-US" altLang="zh-CN" sz="36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《</a:t>
            </a:r>
            <a:r>
              <a:rPr lang="zh-CN" altLang="en-US" sz="36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伶官传序</a:t>
            </a:r>
            <a:r>
              <a:rPr lang="en-US" altLang="zh-CN" sz="36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》</a:t>
            </a:r>
          </a:p>
          <a:p>
            <a:pPr>
              <a:lnSpc>
                <a:spcPct val="60000"/>
              </a:lnSpc>
              <a:spcBef>
                <a:spcPct val="50000"/>
              </a:spcBef>
            </a:pPr>
            <a:endParaRPr lang="en-US" altLang="zh-CN" sz="36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苏新诗柳楷简体" panose="02000000000000000000" charset="-122"/>
              <a:ea typeface="方正苏新诗柳楷简体" panose="02000000000000000000" charset="-122"/>
              <a:cs typeface="方正苏新诗柳楷简体" panose="02000000000000000000" charset="-122"/>
            </a:endParaRP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en-US" altLang="zh-CN" sz="36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2.</a:t>
            </a:r>
            <a:r>
              <a:rPr lang="zh-CN" altLang="en-US" sz="36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暮归，忘其牛，父怒</a:t>
            </a:r>
            <a:r>
              <a:rPr lang="zh-CN" altLang="en-US" sz="36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挞[tà]</a:t>
            </a:r>
            <a:r>
              <a:rPr lang="zh-CN" altLang="en-US" sz="36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之。</a:t>
            </a:r>
          </a:p>
          <a:p>
            <a:pPr>
              <a:lnSpc>
                <a:spcPct val="60000"/>
              </a:lnSpc>
              <a:spcBef>
                <a:spcPct val="50000"/>
              </a:spcBef>
            </a:pPr>
            <a:endParaRPr lang="zh-CN" altLang="en-US" sz="36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苏新诗柳楷简体" panose="02000000000000000000" charset="-122"/>
              <a:ea typeface="方正苏新诗柳楷简体" panose="02000000000000000000" charset="-122"/>
              <a:cs typeface="方正苏新诗柳楷简体" panose="02000000000000000000" charset="-122"/>
            </a:endParaRP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en-US" altLang="zh-CN" sz="36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3.</a:t>
            </a:r>
            <a:r>
              <a:rPr lang="zh-CN" altLang="en-US" sz="36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可以独</a:t>
            </a:r>
            <a:r>
              <a:rPr lang="zh-CN" altLang="en-US" sz="36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飨</a:t>
            </a:r>
            <a:r>
              <a:rPr lang="en-US" altLang="zh-CN" sz="36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[xiǎng]</a:t>
            </a:r>
            <a:r>
              <a:rPr lang="zh-CN" altLang="en-US" sz="36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白</a:t>
            </a:r>
            <a:r>
              <a:rPr lang="zh-CN" altLang="en-US" sz="36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粲</a:t>
            </a:r>
            <a:r>
              <a:rPr lang="en-US" altLang="zh-CN" sz="36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[càn] </a:t>
            </a:r>
          </a:p>
          <a:p>
            <a:pPr>
              <a:lnSpc>
                <a:spcPct val="60000"/>
              </a:lnSpc>
              <a:spcBef>
                <a:spcPct val="50000"/>
              </a:spcBef>
            </a:pPr>
            <a:endParaRPr lang="en-US" altLang="zh-CN" sz="36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苏新诗柳楷简体" panose="02000000000000000000" charset="-122"/>
              <a:ea typeface="方正苏新诗柳楷简体" panose="02000000000000000000" charset="-122"/>
              <a:cs typeface="方正苏新诗柳楷简体" panose="02000000000000000000" charset="-122"/>
            </a:endParaRP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en-US" altLang="zh-CN" sz="36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4.</a:t>
            </a:r>
            <a:r>
              <a:rPr lang="zh-CN" altLang="en-US" sz="36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生而</a:t>
            </a:r>
            <a:r>
              <a:rPr lang="zh-CN" altLang="en-US" sz="36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眇</a:t>
            </a:r>
            <a:r>
              <a:rPr lang="en-US" altLang="zh-CN" sz="36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[miǎo]</a:t>
            </a:r>
            <a:r>
              <a:rPr lang="zh-CN" altLang="en-US" sz="36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者不识日，问之有目者 </a:t>
            </a:r>
          </a:p>
        </p:txBody>
      </p:sp>
      <p:sp>
        <p:nvSpPr>
          <p:cNvPr id="14339" name="Text Box 3"/>
          <p:cNvSpPr txBox="1"/>
          <p:nvPr/>
        </p:nvSpPr>
        <p:spPr>
          <a:xfrm>
            <a:off x="1046480" y="1587818"/>
            <a:ext cx="867568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0000FF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绳索。译文：</a:t>
            </a:r>
            <a:r>
              <a:rPr lang="zh-CN" altLang="en-US" sz="3200">
                <a:solidFill>
                  <a:schemeClr val="tx1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当庄宗用绳索捆绑燕王父子</a:t>
            </a:r>
            <a:r>
              <a:rPr lang="zh-CN" altLang="en-US" sz="3200" b="0">
                <a:solidFill>
                  <a:schemeClr val="tx1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 </a:t>
            </a:r>
          </a:p>
        </p:txBody>
      </p:sp>
      <p:sp>
        <p:nvSpPr>
          <p:cNvPr id="14340" name="Text Box 4"/>
          <p:cNvSpPr txBox="1"/>
          <p:nvPr/>
        </p:nvSpPr>
        <p:spPr>
          <a:xfrm>
            <a:off x="5364163" y="2781300"/>
            <a:ext cx="15843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0000FF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zh-CN" altLang="en-US" sz="3200">
                <a:solidFill>
                  <a:srgbClr val="0000FF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打</a:t>
            </a:r>
          </a:p>
        </p:txBody>
      </p:sp>
      <p:sp>
        <p:nvSpPr>
          <p:cNvPr id="14341" name="Text Box 5"/>
          <p:cNvSpPr txBox="1"/>
          <p:nvPr/>
        </p:nvSpPr>
        <p:spPr>
          <a:xfrm>
            <a:off x="1046480" y="3992563"/>
            <a:ext cx="684053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0000FF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飨， 食用；粲，米一类的东西</a:t>
            </a:r>
          </a:p>
        </p:txBody>
      </p:sp>
      <p:sp>
        <p:nvSpPr>
          <p:cNvPr id="14343" name="Text Box 7"/>
          <p:cNvSpPr txBox="1"/>
          <p:nvPr/>
        </p:nvSpPr>
        <p:spPr>
          <a:xfrm>
            <a:off x="1046480" y="5377815"/>
            <a:ext cx="1080643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3200">
                <a:solidFill>
                  <a:srgbClr val="0000FF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双目失明。译文：</a:t>
            </a:r>
            <a:r>
              <a:rPr lang="zh-CN" altLang="en-US" sz="3200">
                <a:solidFill>
                  <a:schemeClr val="tx1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一出生就双目失明的人不认识太阳</a:t>
            </a:r>
            <a:r>
              <a:rPr lang="en-US" altLang="zh-CN" sz="3200">
                <a:solidFill>
                  <a:schemeClr val="tx1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,</a:t>
            </a:r>
            <a:r>
              <a:rPr lang="zh-CN" altLang="en-US" sz="3200">
                <a:solidFill>
                  <a:schemeClr val="tx1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向有眼睛的人问太阳是什么样子。</a:t>
            </a:r>
            <a:endParaRPr lang="zh-CN" altLang="en-US" sz="3200">
              <a:solidFill>
                <a:srgbClr val="0000FF"/>
              </a:solidFill>
              <a:latin typeface="方正清刻本悦宋简体" panose="02000000000000000000" charset="-122"/>
              <a:ea typeface="方正清刻本悦宋简体" panose="02000000000000000000" charset="-122"/>
              <a:cs typeface="方正清刻本悦宋简体" panose="02000000000000000000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  <p:bldP spid="14340" grpId="0"/>
      <p:bldP spid="14341" grpId="0"/>
      <p:bldP spid="1434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0" y="0"/>
            <a:ext cx="12192000" cy="685800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6858000" cy="68580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4000" y="0"/>
              <a:ext cx="6858000" cy="6858000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46376" cy="168301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" b="0"/>
          <a:stretch>
            <a:fillRect/>
          </a:stretch>
        </p:blipFill>
        <p:spPr>
          <a:xfrm>
            <a:off x="10881282" y="0"/>
            <a:ext cx="1310718" cy="126020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5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1977" y="127397"/>
            <a:ext cx="1257681" cy="479117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4627245" y="105346"/>
            <a:ext cx="293751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>
                <a:solidFill>
                  <a:srgbClr val="5D665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借助字形推断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4755" y="390525"/>
            <a:ext cx="1358900" cy="479425"/>
          </a:xfrm>
          <a:prstGeom prst="rect">
            <a:avLst/>
          </a:prstGeom>
        </p:spPr>
      </p:pic>
      <p:sp>
        <p:nvSpPr>
          <p:cNvPr id="15361" name="文本框 115715"/>
          <p:cNvSpPr txBox="1"/>
          <p:nvPr/>
        </p:nvSpPr>
        <p:spPr>
          <a:xfrm>
            <a:off x="1045845" y="866775"/>
            <a:ext cx="983551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用“贝”作偏旁的字与“钱财”有关。</a:t>
            </a:r>
          </a:p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 例</a:t>
            </a:r>
            <a:r>
              <a:rPr lang="en-US" altLang="zh-CN" sz="32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: ①</a:t>
            </a:r>
            <a:r>
              <a:rPr lang="zh-CN" altLang="en-US" sz="32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六国破灭，非兵不利，战不善，弊在</a:t>
            </a:r>
            <a:r>
              <a:rPr lang="zh-CN" altLang="en-US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赂</a:t>
            </a:r>
            <a:r>
              <a:rPr lang="zh-CN" altLang="en-US" sz="32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秦。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　　</a:t>
            </a:r>
            <a:r>
              <a:rPr lang="en-US" altLang="zh-CN" sz="32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②</a:t>
            </a:r>
            <a:r>
              <a:rPr lang="zh-CN" altLang="en-US" sz="32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今闻</a:t>
            </a:r>
            <a:r>
              <a:rPr lang="zh-CN" altLang="en-US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购</a:t>
            </a:r>
            <a:r>
              <a:rPr lang="zh-CN" altLang="en-US" sz="32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将军之首，金千斤，邑万家，将奈何？ </a:t>
            </a:r>
            <a:r>
              <a:rPr lang="zh-CN" altLang="en-US" sz="2800" b="1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                            </a:t>
            </a:r>
            <a:endParaRPr lang="zh-CN" altLang="en-US" sz="2800" b="1">
              <a:solidFill>
                <a:srgbClr val="00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15717" name="文本框 115716"/>
          <p:cNvSpPr txBox="1"/>
          <p:nvPr/>
        </p:nvSpPr>
        <p:spPr>
          <a:xfrm>
            <a:off x="5437505" y="3198495"/>
            <a:ext cx="52901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solidFill>
                  <a:srgbClr val="0000FF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﹙购</a:t>
            </a:r>
            <a:r>
              <a:rPr lang="en-US" altLang="zh-CN" sz="3200">
                <a:solidFill>
                  <a:srgbClr val="0000FF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:</a:t>
            </a:r>
            <a:r>
              <a:rPr lang="zh-CN" altLang="en-US" sz="3200">
                <a:solidFill>
                  <a:srgbClr val="0000FF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悬赏征求，重金收买﹚</a:t>
            </a:r>
          </a:p>
        </p:txBody>
      </p:sp>
      <p:sp>
        <p:nvSpPr>
          <p:cNvPr id="115718" name="文本框 115717"/>
          <p:cNvSpPr txBox="1"/>
          <p:nvPr/>
        </p:nvSpPr>
        <p:spPr>
          <a:xfrm>
            <a:off x="5334000" y="2098040"/>
            <a:ext cx="25139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solidFill>
                  <a:srgbClr val="0000FF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（赂：贿赂）</a:t>
            </a:r>
          </a:p>
        </p:txBody>
      </p:sp>
      <p:sp>
        <p:nvSpPr>
          <p:cNvPr id="115719" name="文本框 115718"/>
          <p:cNvSpPr txBox="1"/>
          <p:nvPr/>
        </p:nvSpPr>
        <p:spPr>
          <a:xfrm>
            <a:off x="1045845" y="3933190"/>
            <a:ext cx="10241915" cy="27997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用“ 糸 ”作偏旁的字与“丝织品、绳索”有关。</a:t>
            </a:r>
            <a:endParaRPr lang="zh-CN" altLang="en-US" sz="3200" b="1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苏新诗柳楷简体" panose="02000000000000000000" charset="-122"/>
              <a:ea typeface="方正苏新诗柳楷简体" panose="02000000000000000000" charset="-122"/>
              <a:cs typeface="方正苏新诗柳楷简体" panose="02000000000000000000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例：</a:t>
            </a:r>
            <a:r>
              <a:rPr lang="en-US" altLang="zh-CN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①</a:t>
            </a:r>
            <a:r>
              <a:rPr lang="zh-CN" altLang="en-US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一曲红</a:t>
            </a:r>
            <a:r>
              <a:rPr lang="zh-CN" altLang="en-US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绡</a:t>
            </a:r>
            <a:r>
              <a:rPr lang="zh-CN" altLang="en-US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不知数</a:t>
            </a:r>
            <a:endParaRPr lang="zh-CN" altLang="en-US" sz="20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苏新诗柳楷简体" panose="02000000000000000000" charset="-122"/>
              <a:ea typeface="方正苏新诗柳楷简体" panose="02000000000000000000" charset="-122"/>
              <a:cs typeface="方正苏新诗柳楷简体" panose="02000000000000000000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      </a:t>
            </a:r>
            <a:r>
              <a:rPr lang="en-US" altLang="zh-CN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②</a:t>
            </a:r>
            <a:r>
              <a:rPr lang="zh-CN" altLang="en-US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自</a:t>
            </a:r>
            <a:r>
              <a:rPr lang="zh-CN" altLang="en-US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缢</a:t>
            </a:r>
            <a:r>
              <a:rPr lang="zh-CN" altLang="en-US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于庭树 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      </a:t>
            </a:r>
            <a:r>
              <a:rPr lang="en-US" altLang="zh-CN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③</a:t>
            </a:r>
            <a:r>
              <a:rPr lang="zh-CN" altLang="en-US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夜</a:t>
            </a:r>
            <a:r>
              <a:rPr lang="zh-CN" altLang="en-US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缒</a:t>
            </a:r>
            <a:r>
              <a:rPr lang="zh-CN" altLang="en-US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而出，见秦伯</a:t>
            </a:r>
          </a:p>
        </p:txBody>
      </p:sp>
      <p:sp>
        <p:nvSpPr>
          <p:cNvPr id="115720" name="矩形 115719"/>
          <p:cNvSpPr/>
          <p:nvPr/>
        </p:nvSpPr>
        <p:spPr>
          <a:xfrm>
            <a:off x="6085205" y="5253355"/>
            <a:ext cx="38100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0000FF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﹙缢</a:t>
            </a:r>
            <a:r>
              <a:rPr lang="en-US" altLang="zh-CN" sz="3200">
                <a:solidFill>
                  <a:srgbClr val="0000FF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:</a:t>
            </a:r>
            <a:r>
              <a:rPr lang="zh-CN" altLang="en-US" sz="3200">
                <a:solidFill>
                  <a:srgbClr val="0000FF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上吊，吊死﹚</a:t>
            </a:r>
          </a:p>
        </p:txBody>
      </p:sp>
      <p:sp>
        <p:nvSpPr>
          <p:cNvPr id="115721" name="矩形 115720"/>
          <p:cNvSpPr/>
          <p:nvPr/>
        </p:nvSpPr>
        <p:spPr>
          <a:xfrm>
            <a:off x="6085205" y="4495800"/>
            <a:ext cx="32334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solidFill>
                  <a:srgbClr val="0000FF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﹙绡</a:t>
            </a:r>
            <a:r>
              <a:rPr lang="en-US" altLang="zh-CN" sz="3200">
                <a:solidFill>
                  <a:srgbClr val="0000FF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:</a:t>
            </a:r>
            <a:r>
              <a:rPr lang="zh-CN" altLang="en-US" sz="3200">
                <a:solidFill>
                  <a:srgbClr val="0000FF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丝织品﹚</a:t>
            </a:r>
          </a:p>
        </p:txBody>
      </p:sp>
      <p:sp>
        <p:nvSpPr>
          <p:cNvPr id="115722" name="文本框 115721"/>
          <p:cNvSpPr txBox="1"/>
          <p:nvPr/>
        </p:nvSpPr>
        <p:spPr>
          <a:xfrm>
            <a:off x="6085205" y="6128385"/>
            <a:ext cx="41363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solidFill>
                  <a:srgbClr val="0000FF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（缒：用绳子往下吊）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5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5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5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5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5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5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7" grpId="0"/>
      <p:bldP spid="115718" grpId="0"/>
      <p:bldP spid="115719" grpId="0"/>
      <p:bldP spid="115720" grpId="0"/>
      <p:bldP spid="115721" grpId="0"/>
      <p:bldP spid="1157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0" y="0"/>
            <a:ext cx="12192000" cy="685800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6858000" cy="68580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4000" y="0"/>
              <a:ext cx="6858000" cy="6858000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46376" cy="168301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" b="0"/>
          <a:stretch>
            <a:fillRect/>
          </a:stretch>
        </p:blipFill>
        <p:spPr>
          <a:xfrm>
            <a:off x="10881282" y="0"/>
            <a:ext cx="1310718" cy="126020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5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1977" y="127397"/>
            <a:ext cx="1257681" cy="479117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4627245" y="105346"/>
            <a:ext cx="293751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>
                <a:solidFill>
                  <a:srgbClr val="5D665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借助字形推断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9344" y="494353"/>
            <a:ext cx="1257681" cy="479117"/>
          </a:xfrm>
          <a:prstGeom prst="rect">
            <a:avLst/>
          </a:prstGeom>
        </p:spPr>
      </p:pic>
      <p:sp>
        <p:nvSpPr>
          <p:cNvPr id="11267" name="文本框 11266"/>
          <p:cNvSpPr txBox="1"/>
          <p:nvPr/>
        </p:nvSpPr>
        <p:spPr>
          <a:xfrm>
            <a:off x="749300" y="874395"/>
            <a:ext cx="10410190" cy="5109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50"/>
              </a:spcBef>
              <a:spcAft>
                <a:spcPct val="0"/>
              </a:spcAft>
            </a:pPr>
            <a:r>
              <a:rPr lang="en-US" altLang="zh-CN" sz="36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1.</a:t>
            </a:r>
            <a:r>
              <a:rPr lang="zh-CN" altLang="en-US" sz="36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相如持其璧</a:t>
            </a:r>
            <a:r>
              <a:rPr lang="zh-CN" altLang="en-US" sz="3600" b="1" u="sng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睨</a:t>
            </a:r>
            <a:r>
              <a:rPr lang="zh-CN" altLang="en-US" sz="36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柱，欲以击柱。</a:t>
            </a:r>
          </a:p>
          <a:p>
            <a:pPr algn="just">
              <a:lnSpc>
                <a:spcPct val="150000"/>
              </a:lnSpc>
              <a:spcBef>
                <a:spcPts val="50"/>
              </a:spcBef>
              <a:spcAft>
                <a:spcPct val="0"/>
              </a:spcAft>
            </a:pPr>
            <a:r>
              <a:rPr lang="en-US" altLang="zh-CN" sz="36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2.</a:t>
            </a:r>
            <a:r>
              <a:rPr lang="zh-CN" altLang="en-US" sz="36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农人告余以春及，将有事于西</a:t>
            </a:r>
            <a:r>
              <a:rPr lang="zh-CN" altLang="en-US" sz="3600" b="1" u="sng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畴</a:t>
            </a:r>
            <a:r>
              <a:rPr lang="zh-CN" altLang="en-US" sz="36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。 </a:t>
            </a:r>
          </a:p>
          <a:p>
            <a:pPr algn="just">
              <a:lnSpc>
                <a:spcPct val="150000"/>
              </a:lnSpc>
              <a:spcBef>
                <a:spcPts val="50"/>
              </a:spcBef>
              <a:spcAft>
                <a:spcPct val="0"/>
              </a:spcAft>
            </a:pPr>
            <a:r>
              <a:rPr lang="en-US" altLang="zh-CN" sz="36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3.</a:t>
            </a:r>
            <a:r>
              <a:rPr lang="zh-CN" altLang="en-US" sz="36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又安能以</a:t>
            </a:r>
            <a:r>
              <a:rPr lang="zh-CN" altLang="en-US" sz="3600" b="1" u="sng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皓皓</a:t>
            </a:r>
            <a:r>
              <a:rPr lang="zh-CN" altLang="en-US" sz="36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之白，而蒙世俗之尘埃乎？</a:t>
            </a:r>
          </a:p>
          <a:p>
            <a:pPr algn="just">
              <a:lnSpc>
                <a:spcPct val="150000"/>
              </a:lnSpc>
              <a:spcBef>
                <a:spcPts val="50"/>
              </a:spcBef>
              <a:spcAft>
                <a:spcPct val="0"/>
              </a:spcAft>
            </a:pPr>
            <a:r>
              <a:rPr lang="en-US" altLang="zh-CN" sz="36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4.</a:t>
            </a:r>
            <a:r>
              <a:rPr lang="zh-CN" altLang="en-US" sz="36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臣有客在市屠中，愿枉车骑</a:t>
            </a:r>
            <a:r>
              <a:rPr lang="zh-CN" altLang="en-US" sz="3600" b="1" u="sng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过</a:t>
            </a:r>
            <a:r>
              <a:rPr lang="zh-CN" altLang="en-US" sz="36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之</a:t>
            </a:r>
          </a:p>
          <a:p>
            <a:pPr algn="just">
              <a:lnSpc>
                <a:spcPct val="150000"/>
              </a:lnSpc>
              <a:spcBef>
                <a:spcPts val="50"/>
              </a:spcBef>
              <a:spcAft>
                <a:spcPct val="0"/>
              </a:spcAft>
            </a:pPr>
            <a:r>
              <a:rPr lang="en-US" altLang="zh-CN" sz="36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5.</a:t>
            </a:r>
            <a:r>
              <a:rPr lang="zh-CN" altLang="en-US" sz="36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金樽清酒斗十千</a:t>
            </a:r>
            <a:r>
              <a:rPr lang="en-US" altLang="zh-CN" sz="36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,</a:t>
            </a:r>
            <a:r>
              <a:rPr lang="zh-CN" altLang="en-US" sz="36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玉盘珍</a:t>
            </a:r>
            <a:r>
              <a:rPr lang="zh-CN" altLang="en-US" sz="3600" b="1" u="sng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馐</a:t>
            </a:r>
            <a:r>
              <a:rPr lang="zh-CN" altLang="en-US" sz="36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直万钱。</a:t>
            </a:r>
          </a:p>
          <a:p>
            <a:pPr algn="just">
              <a:lnSpc>
                <a:spcPct val="150000"/>
              </a:lnSpc>
              <a:spcBef>
                <a:spcPts val="50"/>
              </a:spcBef>
              <a:spcAft>
                <a:spcPct val="0"/>
              </a:spcAft>
            </a:pPr>
            <a:endParaRPr lang="zh-CN" altLang="en-US" sz="3600" b="1" noProof="1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方正苏新诗柳楷简体" panose="02000000000000000000" charset="-122"/>
              <a:ea typeface="方正苏新诗柳楷简体" panose="02000000000000000000" charset="-122"/>
              <a:cs typeface="方正苏新诗柳楷简体" panose="02000000000000000000" charset="-122"/>
            </a:endParaRPr>
          </a:p>
        </p:txBody>
      </p:sp>
      <p:sp>
        <p:nvSpPr>
          <p:cNvPr id="11269" name="文本框 11268"/>
          <p:cNvSpPr txBox="1"/>
          <p:nvPr/>
        </p:nvSpPr>
        <p:spPr>
          <a:xfrm>
            <a:off x="8413750" y="974090"/>
            <a:ext cx="1868170" cy="58356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清刻本悦宋简体" panose="02000000000000000000" charset="-122"/>
                <a:ea typeface="方正清刻本悦宋简体" panose="02000000000000000000" charset="-122"/>
                <a:cs typeface="Tahoma" panose="020b0604030504040204" pitchFamily="34" charset="0"/>
              </a:rPr>
              <a:t>斜眼看</a:t>
            </a:r>
          </a:p>
        </p:txBody>
      </p:sp>
      <p:sp>
        <p:nvSpPr>
          <p:cNvPr id="11270" name="文本框 11269"/>
          <p:cNvSpPr txBox="1"/>
          <p:nvPr/>
        </p:nvSpPr>
        <p:spPr>
          <a:xfrm>
            <a:off x="8413750" y="1867535"/>
            <a:ext cx="1779270" cy="58356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田 地</a:t>
            </a:r>
          </a:p>
        </p:txBody>
      </p:sp>
      <p:sp>
        <p:nvSpPr>
          <p:cNvPr id="11272" name="文本框 11271"/>
          <p:cNvSpPr txBox="1"/>
          <p:nvPr/>
        </p:nvSpPr>
        <p:spPr>
          <a:xfrm>
            <a:off x="9581515" y="2667000"/>
            <a:ext cx="2313940" cy="58356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noProof="1">
                <a:effectLst>
                  <a:outerShdw blurRad="38100" dist="38100" dir="2700000">
                    <a:srgbClr val="C0C0C0"/>
                  </a:outerShdw>
                </a:effectLst>
                <a:latin typeface="方正清刻本悦宋简体" panose="02000000000000000000" charset="-122"/>
                <a:ea typeface="方正清刻本悦宋简体" panose="02000000000000000000" charset="-122"/>
                <a:cs typeface="+mn-cs"/>
              </a:rPr>
              <a:t>洁白的样子</a:t>
            </a:r>
          </a:p>
        </p:txBody>
      </p:sp>
      <p:sp>
        <p:nvSpPr>
          <p:cNvPr id="11273" name="文本框 11272"/>
          <p:cNvSpPr txBox="1"/>
          <p:nvPr/>
        </p:nvSpPr>
        <p:spPr>
          <a:xfrm>
            <a:off x="8413750" y="3620135"/>
            <a:ext cx="2669540" cy="58356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清刻本悦宋简体" panose="02000000000000000000" charset="-122"/>
                <a:ea typeface="方正清刻本悦宋简体" panose="02000000000000000000" charset="-122"/>
                <a:cs typeface="+mn-cs"/>
              </a:rPr>
              <a:t>访问，拜访</a:t>
            </a:r>
          </a:p>
        </p:txBody>
      </p:sp>
      <p:sp>
        <p:nvSpPr>
          <p:cNvPr id="11274" name="文本框 11273"/>
          <p:cNvSpPr txBox="1"/>
          <p:nvPr/>
        </p:nvSpPr>
        <p:spPr>
          <a:xfrm>
            <a:off x="8413750" y="4497070"/>
            <a:ext cx="2758440" cy="58356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3200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清刻本悦宋简体" panose="02000000000000000000" charset="-122"/>
                <a:ea typeface="方正清刻本悦宋简体" panose="02000000000000000000" charset="-122"/>
                <a:cs typeface="Arial" panose="020b0604020202020204" pitchFamily="34" charset="0"/>
              </a:rPr>
              <a:t>美味佳肴</a:t>
            </a:r>
            <a:endParaRPr lang="zh-CN" altLang="en-US" sz="3200" b="0" noProof="1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方正清刻本悦宋简体" panose="02000000000000000000" charset="-122"/>
              <a:ea typeface="方正清刻本悦宋简体" panose="02000000000000000000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/>
      <p:bldP spid="11270" grpId="0"/>
      <p:bldP spid="11272" grpId="0"/>
      <p:bldP spid="11273" grpId="0"/>
      <p:bldP spid="1127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635" y="0"/>
            <a:ext cx="12192000" cy="685800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6858000" cy="68580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4000" y="0"/>
              <a:ext cx="6858000" cy="6858000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46376" cy="168301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" b="0"/>
          <a:stretch>
            <a:fillRect/>
          </a:stretch>
        </p:blipFill>
        <p:spPr>
          <a:xfrm>
            <a:off x="10881282" y="0"/>
            <a:ext cx="1310718" cy="126020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5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1977" y="127397"/>
            <a:ext cx="1257681" cy="479117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4627245" y="105346"/>
            <a:ext cx="293751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>
                <a:solidFill>
                  <a:srgbClr val="5D665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借助字形推断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9344" y="494353"/>
            <a:ext cx="1257681" cy="479117"/>
          </a:xfrm>
          <a:prstGeom prst="rect">
            <a:avLst/>
          </a:prstGeom>
        </p:spPr>
      </p:pic>
      <p:sp>
        <p:nvSpPr>
          <p:cNvPr id="17409" name="文本框 186369"/>
          <p:cNvSpPr txBox="1"/>
          <p:nvPr/>
        </p:nvSpPr>
        <p:spPr>
          <a:xfrm>
            <a:off x="1047115" y="1403350"/>
            <a:ext cx="9272905" cy="38461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en-US" altLang="zh-CN" sz="4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1.</a:t>
            </a:r>
            <a:r>
              <a:rPr lang="zh-CN" altLang="zh-CN" sz="4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宰臣上</a:t>
            </a:r>
            <a:r>
              <a:rPr lang="zh-CN" altLang="zh-CN" sz="40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炙</a:t>
            </a:r>
            <a:r>
              <a:rPr lang="zh-CN" altLang="zh-CN" sz="4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而发绕之。</a:t>
            </a:r>
          </a:p>
          <a:p>
            <a:pPr>
              <a:lnSpc>
                <a:spcPct val="60000"/>
              </a:lnSpc>
              <a:spcBef>
                <a:spcPct val="50000"/>
              </a:spcBef>
            </a:pPr>
            <a:endParaRPr lang="zh-CN" altLang="en-US" sz="40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苏新诗柳楷简体" panose="02000000000000000000" charset="-122"/>
              <a:ea typeface="方正苏新诗柳楷简体" panose="02000000000000000000" charset="-122"/>
              <a:cs typeface="方正苏新诗柳楷简体" panose="02000000000000000000" charset="-122"/>
            </a:endParaRP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en-US" altLang="zh-CN" sz="4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2.</a:t>
            </a:r>
            <a:r>
              <a:rPr lang="zh-CN" altLang="zh-CN" sz="4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  <a:sym typeface="+mn-ea"/>
              </a:rPr>
              <a:t>抚军亦厚</a:t>
            </a:r>
            <a:r>
              <a:rPr lang="zh-CN" altLang="zh-CN" sz="40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  <a:sym typeface="+mn-ea"/>
              </a:rPr>
              <a:t>赉</a:t>
            </a:r>
            <a:r>
              <a:rPr lang="en-US" altLang="zh-CN" sz="4000" b="1" u="sng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  <a:sym typeface="+mn-ea"/>
              </a:rPr>
              <a:t>[lài] </a:t>
            </a:r>
            <a:r>
              <a:rPr lang="zh-CN" altLang="zh-CN" sz="4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  <a:sym typeface="+mn-ea"/>
              </a:rPr>
              <a:t>成名。</a:t>
            </a:r>
            <a:endParaRPr lang="zh-CN" altLang="zh-CN" sz="40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苏新诗柳楷简体" panose="02000000000000000000" charset="-122"/>
              <a:ea typeface="方正苏新诗柳楷简体" panose="02000000000000000000" charset="-122"/>
              <a:cs typeface="方正苏新诗柳楷简体" panose="02000000000000000000" charset="-122"/>
            </a:endParaRPr>
          </a:p>
          <a:p>
            <a:pPr>
              <a:lnSpc>
                <a:spcPct val="60000"/>
              </a:lnSpc>
              <a:spcBef>
                <a:spcPct val="50000"/>
              </a:spcBef>
            </a:pPr>
            <a:endParaRPr lang="zh-CN" altLang="en-US" sz="40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苏新诗柳楷简体" panose="02000000000000000000" charset="-122"/>
              <a:ea typeface="方正苏新诗柳楷简体" panose="02000000000000000000" charset="-122"/>
              <a:cs typeface="方正苏新诗柳楷简体" panose="02000000000000000000" charset="-122"/>
            </a:endParaRP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en-US" altLang="zh-CN" sz="4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3.</a:t>
            </a:r>
            <a:r>
              <a:rPr lang="zh-CN" altLang="zh-CN" sz="4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  <a:sym typeface="+mn-ea"/>
              </a:rPr>
              <a:t>富翁某，商贾多贷其</a:t>
            </a:r>
            <a:r>
              <a:rPr lang="zh-CN" altLang="zh-CN" sz="40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  <a:sym typeface="+mn-ea"/>
              </a:rPr>
              <a:t>赀</a:t>
            </a:r>
            <a:r>
              <a:rPr lang="en-US" altLang="zh-CN" sz="4000" b="1" u="sng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  <a:sym typeface="+mn-ea"/>
              </a:rPr>
              <a:t>zī</a:t>
            </a:r>
            <a:r>
              <a:rPr lang="en-US" altLang="zh-CN" sz="4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  <a:sym typeface="+mn-ea"/>
              </a:rPr>
              <a:t> </a:t>
            </a:r>
            <a:r>
              <a:rPr lang="zh-CN" altLang="zh-CN" sz="4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  <a:sym typeface="+mn-ea"/>
              </a:rPr>
              <a:t>。</a:t>
            </a:r>
            <a:endParaRPr lang="zh-CN" altLang="zh-CN" sz="40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苏新诗柳楷简体" panose="02000000000000000000" charset="-122"/>
              <a:ea typeface="方正苏新诗柳楷简体" panose="02000000000000000000" charset="-122"/>
              <a:cs typeface="方正苏新诗柳楷简体" panose="02000000000000000000" charset="-122"/>
            </a:endParaRPr>
          </a:p>
          <a:p>
            <a:pPr>
              <a:lnSpc>
                <a:spcPct val="60000"/>
              </a:lnSpc>
              <a:spcBef>
                <a:spcPct val="50000"/>
              </a:spcBef>
            </a:pPr>
            <a:endParaRPr lang="zh-CN" altLang="zh-CN" sz="40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苏新诗柳楷简体" panose="02000000000000000000" charset="-122"/>
              <a:ea typeface="方正苏新诗柳楷简体" panose="02000000000000000000" charset="-122"/>
              <a:cs typeface="方正苏新诗柳楷简体" panose="02000000000000000000" charset="-122"/>
            </a:endParaRPr>
          </a:p>
        </p:txBody>
      </p:sp>
      <p:sp>
        <p:nvSpPr>
          <p:cNvPr id="186371" name="文本框 186370"/>
          <p:cNvSpPr txBox="1"/>
          <p:nvPr/>
        </p:nvSpPr>
        <p:spPr>
          <a:xfrm>
            <a:off x="7805103" y="1037590"/>
            <a:ext cx="3783012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（烤）</a:t>
            </a:r>
          </a:p>
        </p:txBody>
      </p:sp>
      <p:sp>
        <p:nvSpPr>
          <p:cNvPr id="186373" name="文本框 186372"/>
          <p:cNvSpPr txBox="1"/>
          <p:nvPr/>
        </p:nvSpPr>
        <p:spPr>
          <a:xfrm>
            <a:off x="7815263" y="2526665"/>
            <a:ext cx="3455987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（赏）</a:t>
            </a:r>
          </a:p>
        </p:txBody>
      </p:sp>
      <p:sp>
        <p:nvSpPr>
          <p:cNvPr id="186375" name="文本框 186374"/>
          <p:cNvSpPr txBox="1"/>
          <p:nvPr/>
        </p:nvSpPr>
        <p:spPr>
          <a:xfrm>
            <a:off x="7805103" y="3886200"/>
            <a:ext cx="289560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（财）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6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6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6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6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6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6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371" grpId="0"/>
      <p:bldP spid="186373" grpId="0"/>
      <p:bldP spid="18637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0" y="0"/>
            <a:ext cx="12192000" cy="685800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6858000" cy="68580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4000" y="0"/>
              <a:ext cx="6858000" cy="6858000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46376" cy="168301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" b="0"/>
          <a:stretch>
            <a:fillRect/>
          </a:stretch>
        </p:blipFill>
        <p:spPr>
          <a:xfrm>
            <a:off x="10881282" y="0"/>
            <a:ext cx="1310718" cy="126020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5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1977" y="127397"/>
            <a:ext cx="1257681" cy="479117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4627245" y="105346"/>
            <a:ext cx="293751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>
                <a:solidFill>
                  <a:srgbClr val="5D665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借助字形推断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9344" y="494353"/>
            <a:ext cx="1257681" cy="479117"/>
          </a:xfrm>
          <a:prstGeom prst="rect">
            <a:avLst/>
          </a:prstGeom>
        </p:spPr>
      </p:pic>
      <p:sp>
        <p:nvSpPr>
          <p:cNvPr id="19457" name="文本框 69633"/>
          <p:cNvSpPr txBox="1"/>
          <p:nvPr/>
        </p:nvSpPr>
        <p:spPr>
          <a:xfrm>
            <a:off x="946150" y="990600"/>
            <a:ext cx="10916920" cy="5061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1.</a:t>
            </a:r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有</a:t>
            </a:r>
            <a:r>
              <a:rPr lang="zh-CN" altLang="en-US" sz="4400" b="1" u="sng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牧</a:t>
            </a:r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人御众之才</a:t>
            </a:r>
          </a:p>
          <a:p>
            <a:pPr>
              <a:spcBef>
                <a:spcPct val="50000"/>
              </a:spcBef>
            </a:pPr>
            <a:r>
              <a:rPr lang="en-US" altLang="zh-CN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2.</a:t>
            </a:r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夜入其家，探其</a:t>
            </a:r>
            <a:r>
              <a:rPr lang="zh-CN" altLang="en-US" sz="4400" b="1" u="sng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箧</a:t>
            </a:r>
            <a:r>
              <a:rPr lang="en-US" altLang="zh-CN" b="1" u="sng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qiè</a:t>
            </a:r>
            <a:r>
              <a:rPr lang="en-US" altLang="zh-CN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 </a:t>
            </a:r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，不使之知觉</a:t>
            </a:r>
            <a:r>
              <a:rPr lang="zh-CN" altLang="en-US"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。</a:t>
            </a:r>
          </a:p>
          <a:p>
            <a:pPr>
              <a:spcBef>
                <a:spcPct val="50000"/>
              </a:spcBef>
            </a:pPr>
            <a:endParaRPr lang="zh-CN" altLang="en-US" sz="1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苏新诗柳楷简体" panose="02000000000000000000" charset="-122"/>
              <a:ea typeface="方正苏新诗柳楷简体" panose="02000000000000000000" charset="-122"/>
              <a:cs typeface="方正苏新诗柳楷简体" panose="02000000000000000000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3.</a:t>
            </a:r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迨诸父异</a:t>
            </a:r>
            <a:r>
              <a:rPr lang="zh-CN" altLang="en-US" sz="4400" b="1" u="sng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爨</a:t>
            </a:r>
            <a:r>
              <a:rPr lang="en-US" altLang="zh-CN" b="1" u="sng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cuàn</a:t>
            </a:r>
            <a:r>
              <a:rPr lang="en-US" altLang="zh-CN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 </a:t>
            </a:r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，东西多置小门。</a:t>
            </a:r>
          </a:p>
          <a:p>
            <a:pPr>
              <a:spcBef>
                <a:spcPct val="50000"/>
              </a:spcBef>
            </a:pPr>
            <a:endParaRPr lang="zh-CN" altLang="en-US" sz="36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苏新诗柳楷简体" panose="02000000000000000000" charset="-122"/>
              <a:ea typeface="方正苏新诗柳楷简体" panose="02000000000000000000" charset="-122"/>
              <a:cs typeface="方正苏新诗柳楷简体" panose="02000000000000000000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4.</a:t>
            </a:r>
            <a:r>
              <a:rPr lang="zh-CN" altLang="en-US" sz="4400" b="1" u="sng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彀</a:t>
            </a:r>
            <a:r>
              <a:rPr lang="en-US" altLang="zh-CN" b="1" u="sng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gòu</a:t>
            </a:r>
            <a:r>
              <a:rPr lang="zh-CN" altLang="en-US" sz="4400" b="1" u="sng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士</a:t>
            </a:r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十万人</a:t>
            </a:r>
            <a:endParaRPr lang="zh-CN" altLang="en-US" sz="36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苏新诗柳楷简体" panose="02000000000000000000" charset="-122"/>
              <a:ea typeface="方正苏新诗柳楷简体" panose="02000000000000000000" charset="-122"/>
              <a:cs typeface="方正苏新诗柳楷简体" panose="02000000000000000000" charset="-122"/>
            </a:endParaRPr>
          </a:p>
        </p:txBody>
      </p:sp>
      <p:sp>
        <p:nvSpPr>
          <p:cNvPr id="69635" name="文本框 69634"/>
          <p:cNvSpPr txBox="1"/>
          <p:nvPr/>
        </p:nvSpPr>
        <p:spPr>
          <a:xfrm>
            <a:off x="5588000" y="1143000"/>
            <a:ext cx="502729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（统治，治理 ）</a:t>
            </a:r>
          </a:p>
        </p:txBody>
      </p:sp>
      <p:sp>
        <p:nvSpPr>
          <p:cNvPr id="69636" name="文本框 69635"/>
          <p:cNvSpPr txBox="1"/>
          <p:nvPr/>
        </p:nvSpPr>
        <p:spPr>
          <a:xfrm>
            <a:off x="5554980" y="2781300"/>
            <a:ext cx="36734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清刻本悦宋简体" panose="02000000000000000000" charset="-122"/>
                <a:ea typeface="方正清刻本悦宋简体" panose="02000000000000000000" charset="-122"/>
              </a:rPr>
              <a:t>（小箱子）</a:t>
            </a:r>
          </a:p>
        </p:txBody>
      </p:sp>
      <p:sp>
        <p:nvSpPr>
          <p:cNvPr id="69637" name="文本框 69636"/>
          <p:cNvSpPr txBox="1"/>
          <p:nvPr/>
        </p:nvSpPr>
        <p:spPr>
          <a:xfrm>
            <a:off x="5588000" y="4186555"/>
            <a:ext cx="506920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清刻本悦宋简体" panose="02000000000000000000" charset="-122"/>
                <a:ea typeface="方正清刻本悦宋简体" panose="02000000000000000000" charset="-122"/>
              </a:rPr>
              <a:t>（灶台，烧火煮饭）</a:t>
            </a:r>
          </a:p>
        </p:txBody>
      </p:sp>
      <p:sp>
        <p:nvSpPr>
          <p:cNvPr id="69639" name="文本框 69638"/>
          <p:cNvSpPr txBox="1"/>
          <p:nvPr/>
        </p:nvSpPr>
        <p:spPr>
          <a:xfrm>
            <a:off x="5740400" y="5224145"/>
            <a:ext cx="36734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清刻本悦宋简体" panose="02000000000000000000" charset="-122"/>
                <a:ea typeface="方正清刻本悦宋简体" panose="02000000000000000000" charset="-122"/>
              </a:rPr>
              <a:t>（弓箭手）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9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9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96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96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5" grpId="0"/>
      <p:bldP spid="69636" grpId="0"/>
      <p:bldP spid="69637" grpId="0"/>
      <p:bldP spid="6963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0" y="0"/>
            <a:ext cx="12192000" cy="685800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6858000" cy="68580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4000" y="0"/>
              <a:ext cx="6858000" cy="6858000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" y="152400"/>
            <a:ext cx="1046376" cy="168301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" b="0"/>
          <a:stretch>
            <a:fillRect/>
          </a:stretch>
        </p:blipFill>
        <p:spPr>
          <a:xfrm>
            <a:off x="10881282" y="0"/>
            <a:ext cx="1310718" cy="12602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700" y="6224099"/>
            <a:ext cx="800704" cy="780232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201400" y="5554365"/>
            <a:ext cx="988552" cy="1297566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7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4677" y="279797"/>
            <a:ext cx="1257681" cy="479117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5404803" y="245046"/>
            <a:ext cx="140779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>
                <a:solidFill>
                  <a:srgbClr val="5D665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练一练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7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2044" y="646753"/>
            <a:ext cx="1257681" cy="479117"/>
          </a:xfrm>
          <a:prstGeom prst="rect">
            <a:avLst/>
          </a:prstGeom>
        </p:spPr>
      </p:pic>
      <p:sp>
        <p:nvSpPr>
          <p:cNvPr id="190466" name="内容占位符 190465"/>
          <p:cNvSpPr>
            <a:spLocks noGrp="1"/>
          </p:cNvSpPr>
          <p:nvPr>
            <p:ph idx="1"/>
          </p:nvPr>
        </p:nvSpPr>
        <p:spPr>
          <a:xfrm>
            <a:off x="617220" y="1260475"/>
            <a:ext cx="10840720" cy="1676400"/>
          </a:xfrm>
        </p:spPr>
        <p:txBody>
          <a:bodyPr anchor="t">
            <a:noAutofit/>
          </a:bodyPr>
          <a:lstStyle/>
          <a:p>
            <a:pPr algn="l"/>
            <a:r>
              <a:rPr lang="zh-CN" altLang="en-US" sz="3600" b="1">
                <a:latin typeface="方正苏新诗柳楷简体" panose="02000000000000000000" charset="-122"/>
                <a:ea typeface="方正苏新诗柳楷简体" panose="02000000000000000000" charset="-122"/>
              </a:rPr>
              <a:t>重庆高考卷翻译题</a:t>
            </a:r>
          </a:p>
          <a:p>
            <a:pPr algn="l">
              <a:lnSpc>
                <a:spcPct val="150000"/>
              </a:lnSpc>
            </a:pPr>
            <a:r>
              <a:rPr lang="en-US" altLang="zh-CN" sz="3600" b="1">
                <a:latin typeface="方正苏新诗柳楷简体" panose="02000000000000000000" charset="-122"/>
                <a:ea typeface="方正苏新诗柳楷简体" panose="02000000000000000000" charset="-122"/>
              </a:rPr>
              <a:t>①</a:t>
            </a:r>
            <a:r>
              <a:rPr lang="zh-CN" altLang="en-US" sz="3600" b="1">
                <a:latin typeface="方正苏新诗柳楷简体" panose="02000000000000000000" charset="-122"/>
                <a:ea typeface="方正苏新诗柳楷简体" panose="02000000000000000000" charset="-122"/>
              </a:rPr>
              <a:t>殚财不足以奉敛，尽力不能周役，民氓饥寒冻</a:t>
            </a:r>
            <a:r>
              <a:rPr lang="zh-CN" altLang="en-US" sz="3600" b="1">
                <a:solidFill>
                  <a:srgbClr val="FF3300"/>
                </a:solidFill>
                <a:latin typeface="方正苏新诗柳楷简体" panose="02000000000000000000" charset="-122"/>
                <a:ea typeface="方正苏新诗柳楷简体" panose="02000000000000000000" charset="-122"/>
              </a:rPr>
              <a:t>馁</a:t>
            </a:r>
            <a:r>
              <a:rPr lang="zh-CN" altLang="en-US" sz="3600" b="1">
                <a:latin typeface="方正苏新诗柳楷简体" panose="02000000000000000000" charset="-122"/>
                <a:ea typeface="方正苏新诗柳楷简体" panose="02000000000000000000" charset="-122"/>
              </a:rPr>
              <a:t>，死背相望。</a:t>
            </a:r>
          </a:p>
        </p:txBody>
      </p:sp>
      <p:sp>
        <p:nvSpPr>
          <p:cNvPr id="190467" name="文本框 190466"/>
          <p:cNvSpPr txBox="1"/>
          <p:nvPr/>
        </p:nvSpPr>
        <p:spPr>
          <a:xfrm>
            <a:off x="698500" y="3837305"/>
            <a:ext cx="10759440" cy="2614930"/>
          </a:xfrm>
          <a:prstGeom prst="rect">
            <a:avLst/>
          </a:prstGeom>
          <a:noFill/>
          <a:ln w="19050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“</a:t>
            </a:r>
            <a:r>
              <a:rPr lang="zh-CN" altLang="en-US" sz="320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馁”在现代汉语中多指气馁，</a:t>
            </a:r>
            <a:r>
              <a:rPr lang="zh-CN" altLang="en-US" sz="3200">
                <a:solidFill>
                  <a:srgbClr val="FF3300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但是这个字的本意是饥饿，因为它的形旁是食字旁。</a:t>
            </a:r>
            <a:r>
              <a:rPr lang="zh-CN" altLang="en-US" sz="320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当然这里也可以根据其它方法来帮助推断。</a:t>
            </a:r>
          </a:p>
          <a:p>
            <a:r>
              <a:rPr lang="zh-CN" altLang="en-US" sz="320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译为：用尽财物不能够完成赋税，费尽体力不能够完成劳役，老百姓饥寒交迫，冻饿而死的尸体到处都是</a:t>
            </a:r>
            <a:r>
              <a:rPr lang="zh-CN" altLang="en-US" sz="360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。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04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04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04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04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190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0466" grpId="0" uiExpand="1" build="p"/>
      <p:bldP spid="19046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0" y="0"/>
            <a:ext cx="12192000" cy="685800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6858000" cy="68580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4000" y="0"/>
              <a:ext cx="6858000" cy="6858000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" y="152400"/>
            <a:ext cx="1046376" cy="168301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" b="0"/>
          <a:stretch>
            <a:fillRect/>
          </a:stretch>
        </p:blipFill>
        <p:spPr>
          <a:xfrm>
            <a:off x="10881282" y="0"/>
            <a:ext cx="1310718" cy="12602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700" y="6224099"/>
            <a:ext cx="800704" cy="780232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201400" y="5554365"/>
            <a:ext cx="988552" cy="1297566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7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4677" y="279797"/>
            <a:ext cx="1257681" cy="479117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5404803" y="245046"/>
            <a:ext cx="140779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>
                <a:solidFill>
                  <a:srgbClr val="5D665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练一练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7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2044" y="646753"/>
            <a:ext cx="1257681" cy="479117"/>
          </a:xfrm>
          <a:prstGeom prst="rect">
            <a:avLst/>
          </a:prstGeom>
        </p:spPr>
      </p:pic>
      <p:sp>
        <p:nvSpPr>
          <p:cNvPr id="17410" name="Rectangle 2"/>
          <p:cNvSpPr>
            <a:spLocks noGrp="1"/>
          </p:cNvSpPr>
          <p:nvPr/>
        </p:nvSpPr>
        <p:spPr>
          <a:xfrm>
            <a:off x="639445" y="1126490"/>
            <a:ext cx="11553190" cy="585914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0066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9999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CC00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0066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8D8EC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561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8D8EC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133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8D8EC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05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8D8EC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277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8D8EC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>
                <a:solidFill>
                  <a:srgbClr val="000000"/>
                </a:solidFill>
                <a:latin typeface="方正苏新诗柳楷简体" panose="02000000000000000000" charset="-122"/>
                <a:ea typeface="方正苏新诗柳楷简体" panose="02000000000000000000" charset="-122"/>
              </a:rPr>
              <a:t>湖南试题</a:t>
            </a:r>
          </a:p>
          <a:p>
            <a:r>
              <a:rPr lang="zh-CN" altLang="en-US" sz="3600">
                <a:solidFill>
                  <a:srgbClr val="000000"/>
                </a:solidFill>
                <a:latin typeface="方正苏新诗柳楷简体" panose="02000000000000000000" charset="-122"/>
                <a:ea typeface="方正苏新诗柳楷简体" panose="02000000000000000000" charset="-122"/>
              </a:rPr>
              <a:t>翻译：身虽瘁臞，犹未有益。</a:t>
            </a:r>
          </a:p>
          <a:p>
            <a:r>
              <a:rPr lang="zh-CN" altLang="en-US" sz="3200" b="1">
                <a:solidFill>
                  <a:srgbClr val="000000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补充原文：宓</a:t>
            </a:r>
            <a:r>
              <a:rPr lang="en-US" altLang="zh-CN" sz="32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mì</a:t>
            </a:r>
            <a:r>
              <a:rPr lang="zh-CN" altLang="en-US" sz="3200" b="1">
                <a:solidFill>
                  <a:srgbClr val="000000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子贱</a:t>
            </a:r>
            <a:r>
              <a:rPr lang="zh-CN" altLang="en-US" sz="2800" b="1">
                <a:solidFill>
                  <a:srgbClr val="000000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（人名）</a:t>
            </a:r>
            <a:r>
              <a:rPr lang="zh-CN" altLang="en-US" sz="3200" b="1">
                <a:solidFill>
                  <a:srgbClr val="660066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治</a:t>
            </a:r>
            <a:r>
              <a:rPr lang="zh-CN" altLang="en-US" sz="3200" b="1">
                <a:solidFill>
                  <a:srgbClr val="000000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单父</a:t>
            </a:r>
            <a:r>
              <a:rPr lang="zh-CN" altLang="en-US" sz="2400" b="1">
                <a:solidFill>
                  <a:srgbClr val="000000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（地名）。</a:t>
            </a:r>
            <a:r>
              <a:rPr lang="zh-CN" altLang="en-US" sz="3200" b="1">
                <a:solidFill>
                  <a:srgbClr val="000000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有若</a:t>
            </a:r>
            <a:r>
              <a:rPr lang="zh-CN" altLang="en-US" sz="2400" b="1">
                <a:solidFill>
                  <a:srgbClr val="000000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（人名）</a:t>
            </a:r>
            <a:r>
              <a:rPr lang="zh-CN" altLang="en-US" sz="3200" b="1">
                <a:solidFill>
                  <a:srgbClr val="000000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见之曰：“子何</a:t>
            </a:r>
            <a:r>
              <a:rPr lang="zh-CN" altLang="en-US" sz="3200" b="1">
                <a:solidFill>
                  <a:srgbClr val="FF0000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臞</a:t>
            </a:r>
            <a:r>
              <a:rPr lang="zh-CN" altLang="en-US" sz="3200" b="1">
                <a:solidFill>
                  <a:srgbClr val="000000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也？”宓子曰：“君不知贱不肖，使治单父，官事急，心忧之，故</a:t>
            </a:r>
            <a:r>
              <a:rPr lang="zh-CN" altLang="en-US" sz="3200" b="1">
                <a:solidFill>
                  <a:srgbClr val="FF0000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臞</a:t>
            </a:r>
            <a:r>
              <a:rPr lang="en-US" altLang="zh-CN" sz="3200" b="1">
                <a:solidFill>
                  <a:srgbClr val="990000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qú</a:t>
            </a:r>
            <a:r>
              <a:rPr lang="zh-CN" altLang="en-US" sz="3200" b="1">
                <a:solidFill>
                  <a:srgbClr val="000000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也。”（试题原注：“臞”通“癯”）</a:t>
            </a:r>
          </a:p>
          <a:p>
            <a:r>
              <a:rPr lang="zh-CN" altLang="en-US" sz="3200" b="1">
                <a:solidFill>
                  <a:srgbClr val="990000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译文：宓子贱治理单父，有若会见他说：“您为什么瘦了？”</a:t>
            </a:r>
            <a:r>
              <a:rPr lang="zh-CN" altLang="en-US" sz="3200" b="1">
                <a:solidFill>
                  <a:srgbClr val="990000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  <a:sym typeface="+mn-ea"/>
              </a:rPr>
              <a:t>宓子贱</a:t>
            </a:r>
            <a:r>
              <a:rPr lang="zh-CN" altLang="en-US" sz="3200" b="1">
                <a:solidFill>
                  <a:srgbClr val="990000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说：“君王不知道我没有德才，派我治理单父，政务紧急，心里忧愁，所以瘦了。”</a:t>
            </a:r>
            <a:r>
              <a:rPr lang="zh-CN" altLang="en-US" sz="32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 </a:t>
            </a:r>
            <a:endParaRPr lang="zh-CN" altLang="en-US" sz="3200" b="1">
              <a:solidFill>
                <a:srgbClr val="000000"/>
              </a:solidFill>
              <a:latin typeface="方正粗宋_GBK" pitchFamily="1" charset="-122"/>
              <a:ea typeface="方正粗宋_GBK" pitchFamily="1" charset="-122"/>
            </a:endParaRPr>
          </a:p>
          <a:p>
            <a:r>
              <a:rPr lang="zh-CN" altLang="en-US" sz="3200" b="1">
                <a:latin typeface="方正启体简体" panose="03000509000000000000" charset="-122"/>
                <a:ea typeface="方正启体简体" panose="03000509000000000000" charset="-122"/>
              </a:rPr>
              <a:t>译文：自己即使憔悴、清瘦，还是没有益处。</a:t>
            </a:r>
            <a:r>
              <a:rPr lang="zh-CN" altLang="en-US" sz="3200">
                <a:latin typeface="方正粗宋_GBK" pitchFamily="1" charset="-122"/>
                <a:ea typeface="方正粗宋_GBK" pitchFamily="1" charset="-122"/>
              </a:rPr>
              <a:t> </a:t>
            </a:r>
            <a:endParaRPr lang="zh-CN" altLang="en-US" sz="3200" b="1">
              <a:solidFill>
                <a:srgbClr val="000000"/>
              </a:solidFill>
              <a:latin typeface="方正粗宋_GBK" pitchFamily="1" charset="-122"/>
              <a:ea typeface="方正粗宋_GBK" pitchFamily="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74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0" y="0"/>
            <a:ext cx="12192000" cy="685800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6858000" cy="68580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4000" y="0"/>
              <a:ext cx="6858000" cy="6858000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" y="152400"/>
            <a:ext cx="1046376" cy="168301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" b="0"/>
          <a:stretch>
            <a:fillRect/>
          </a:stretch>
        </p:blipFill>
        <p:spPr>
          <a:xfrm>
            <a:off x="10881282" y="0"/>
            <a:ext cx="1310718" cy="12602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700" y="6224099"/>
            <a:ext cx="800704" cy="780232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201400" y="5554365"/>
            <a:ext cx="988552" cy="1297566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7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4677" y="279797"/>
            <a:ext cx="1257681" cy="479117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5404803" y="245046"/>
            <a:ext cx="140779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>
                <a:solidFill>
                  <a:srgbClr val="5D665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练一练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7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2044" y="646753"/>
            <a:ext cx="1257681" cy="479117"/>
          </a:xfrm>
          <a:prstGeom prst="rect">
            <a:avLst/>
          </a:prstGeom>
        </p:spPr>
      </p:pic>
      <p:sp>
        <p:nvSpPr>
          <p:cNvPr id="18434" name="Rectangle 2"/>
          <p:cNvSpPr>
            <a:spLocks noGrp="1"/>
          </p:cNvSpPr>
          <p:nvPr>
            <p:ph idx="1"/>
          </p:nvPr>
        </p:nvSpPr>
        <p:spPr>
          <a:xfrm>
            <a:off x="813435" y="1126490"/>
            <a:ext cx="11046460" cy="4484370"/>
          </a:xfrm>
        </p:spPr>
        <p:txBody>
          <a:bodyPr vert="horz" wrap="square" lIns="91440" tIns="45720" rIns="91440" bIns="45720" anchor="t">
            <a:noAutofit/>
          </a:bodyPr>
          <a:lstStyle/>
          <a:p>
            <a:pPr algn="l"/>
            <a:r>
              <a:rPr lang="zh-CN" altLang="en-US" sz="3200" b="1">
                <a:solidFill>
                  <a:srgbClr val="000000"/>
                </a:solidFill>
                <a:latin typeface="方正粗宋_GBK" pitchFamily="1" charset="-122"/>
                <a:ea typeface="方正粗宋_GBK" pitchFamily="1" charset="-122"/>
              </a:rPr>
              <a:t>山东省试题</a:t>
            </a:r>
          </a:p>
          <a:p>
            <a:pPr algn="l"/>
            <a:r>
              <a:rPr lang="zh-CN" altLang="en-US" sz="40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母哭骂曰：“汝杀吾儿，欲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劙</a:t>
            </a:r>
            <a:r>
              <a:rPr lang="en-US" altLang="zh-CN" sz="4000" b="1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lí</a:t>
            </a:r>
            <a:r>
              <a:rPr lang="zh-CN" altLang="en-US" sz="40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颈以塞责耶！”</a:t>
            </a:r>
          </a:p>
          <a:p>
            <a:pPr algn="l"/>
            <a:r>
              <a:rPr lang="zh-CN" altLang="en-US" sz="3200">
                <a:solidFill>
                  <a:srgbClr val="000000"/>
                </a:solidFill>
                <a:latin typeface="方正启体简体" panose="03000509000000000000" charset="-122"/>
                <a:ea typeface="方正启体简体" panose="03000509000000000000" charset="-122"/>
                <a:cs typeface="方正启体简体" panose="03000509000000000000" charset="-122"/>
              </a:rPr>
              <a:t>译：他继母哭着骂他说：“你杀死我的儿子，想</a:t>
            </a:r>
            <a:r>
              <a:rPr lang="zh-CN" altLang="en-US" sz="3200">
                <a:solidFill>
                  <a:srgbClr val="FF0000"/>
                </a:solidFill>
                <a:latin typeface="方正启体简体" panose="03000509000000000000" charset="-122"/>
                <a:ea typeface="方正启体简体" panose="03000509000000000000" charset="-122"/>
                <a:cs typeface="方正启体简体" panose="03000509000000000000" charset="-122"/>
              </a:rPr>
              <a:t>砍</a:t>
            </a:r>
            <a:r>
              <a:rPr lang="zh-CN" altLang="en-US" sz="3200">
                <a:solidFill>
                  <a:srgbClr val="000000"/>
                </a:solidFill>
                <a:latin typeface="方正启体简体" panose="03000509000000000000" charset="-122"/>
                <a:ea typeface="方正启体简体" panose="03000509000000000000" charset="-122"/>
                <a:cs typeface="方正启体简体" panose="03000509000000000000" charset="-122"/>
              </a:rPr>
              <a:t>自己的颈子来搪塞吗？”</a:t>
            </a:r>
          </a:p>
          <a:p>
            <a:pPr algn="l"/>
            <a:r>
              <a:rPr lang="zh-CN" altLang="en-US" sz="3200" b="1">
                <a:solidFill>
                  <a:srgbClr val="000000"/>
                </a:solidFill>
                <a:latin typeface="方正粗宋_GBK" pitchFamily="1" charset="-122"/>
                <a:ea typeface="方正粗宋_GBK" pitchFamily="1" charset="-122"/>
              </a:rPr>
              <a:t>全国卷</a:t>
            </a:r>
            <a:r>
              <a:rPr lang="en-US" altLang="zh-CN" sz="3200" b="1">
                <a:solidFill>
                  <a:srgbClr val="000000"/>
                </a:solidFill>
                <a:latin typeface="方正粗宋_GBK" pitchFamily="1" charset="-122"/>
                <a:ea typeface="方正粗宋_GBK" pitchFamily="1" charset="-122"/>
              </a:rPr>
              <a:t>2</a:t>
            </a:r>
          </a:p>
          <a:p>
            <a:pPr algn="l"/>
            <a:r>
              <a:rPr lang="zh-CN" altLang="en-US" sz="40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世祖大明七年大旱，瓜渎不复通船，县官</a:t>
            </a:r>
            <a:r>
              <a:rPr lang="zh-CN" altLang="en-US" sz="4000" b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刘僧秀</a:t>
            </a:r>
            <a:r>
              <a:rPr lang="zh-CN" altLang="en-US" sz="4000" b="1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愍</a:t>
            </a:r>
            <a:r>
              <a:rPr lang="en-US" altLang="zh-CN" sz="4000" b="1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mǐn</a:t>
            </a:r>
            <a:r>
              <a:rPr lang="zh-CN" altLang="en-US" sz="40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其穷老，下渎水与之。</a:t>
            </a:r>
          </a:p>
          <a:p>
            <a:pPr algn="l"/>
            <a:r>
              <a:rPr lang="zh-CN" altLang="en-US" sz="3600">
                <a:solidFill>
                  <a:schemeClr val="accent2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形声。从心</a:t>
            </a:r>
            <a:r>
              <a:rPr lang="en-US" altLang="zh-CN" sz="3600">
                <a:solidFill>
                  <a:schemeClr val="accent2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,</a:t>
            </a:r>
            <a:r>
              <a:rPr lang="zh-CN" altLang="en-US" sz="3600">
                <a:solidFill>
                  <a:schemeClr val="accent2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敃</a:t>
            </a:r>
            <a:r>
              <a:rPr lang="en-US" altLang="zh-CN" sz="3600">
                <a:solidFill>
                  <a:schemeClr val="accent2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( mǐn)</a:t>
            </a:r>
            <a:r>
              <a:rPr lang="zh-CN" altLang="en-US" sz="3600">
                <a:solidFill>
                  <a:schemeClr val="accent2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声。本义</a:t>
            </a:r>
            <a:r>
              <a:rPr lang="en-US" altLang="zh-CN" sz="3600">
                <a:solidFill>
                  <a:schemeClr val="accent2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:</a:t>
            </a:r>
            <a:r>
              <a:rPr lang="zh-CN" altLang="en-US" sz="3600">
                <a:solidFill>
                  <a:schemeClr val="accent2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忧患</a:t>
            </a:r>
            <a:r>
              <a:rPr lang="en-US" altLang="zh-CN" sz="3600">
                <a:solidFill>
                  <a:schemeClr val="accent2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;</a:t>
            </a:r>
            <a:r>
              <a:rPr lang="zh-CN" altLang="en-US" sz="3600">
                <a:solidFill>
                  <a:schemeClr val="accent2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痛心的事</a:t>
            </a:r>
          </a:p>
          <a:p>
            <a:pPr algn="l"/>
            <a:r>
              <a:rPr lang="zh-CN" altLang="en-US" sz="3200">
                <a:solidFill>
                  <a:srgbClr val="0000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译：宋世祖大明七年发生大旱灾，他的运瓜水道不再能通船，县令刘僧秀</a:t>
            </a:r>
            <a:r>
              <a:rPr lang="zh-CN" altLang="en-US" sz="3200">
                <a:solidFill>
                  <a:srgbClr val="9900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怜惜</a:t>
            </a:r>
            <a:r>
              <a:rPr lang="zh-CN" altLang="en-US" sz="3200">
                <a:solidFill>
                  <a:srgbClr val="0000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他贫穷年老，放其他沟渠的水给他。</a:t>
            </a:r>
          </a:p>
          <a:p>
            <a:pPr algn="l"/>
            <a:endParaRPr lang="zh-CN" altLang="en-US" sz="3200">
              <a:solidFill>
                <a:srgbClr val="000000"/>
              </a:solidFill>
              <a:latin typeface="方正启体简体" panose="03000509000000000000" charset="-122"/>
              <a:ea typeface="方正启体简体" panose="03000509000000000000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84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84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84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0" y="0"/>
            <a:ext cx="12192000" cy="685800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6858000" cy="68580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4000" y="0"/>
              <a:ext cx="6858000" cy="6858000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" y="152400"/>
            <a:ext cx="1046376" cy="168301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" b="0"/>
          <a:stretch>
            <a:fillRect/>
          </a:stretch>
        </p:blipFill>
        <p:spPr>
          <a:xfrm>
            <a:off x="10881282" y="0"/>
            <a:ext cx="1310718" cy="12602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700" y="6224099"/>
            <a:ext cx="800704" cy="780232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201400" y="5554365"/>
            <a:ext cx="988552" cy="1297566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7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4677" y="279797"/>
            <a:ext cx="1257681" cy="479117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5404803" y="245046"/>
            <a:ext cx="140779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>
                <a:solidFill>
                  <a:srgbClr val="5D665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练一练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7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2044" y="646753"/>
            <a:ext cx="1257681" cy="479117"/>
          </a:xfrm>
          <a:prstGeom prst="rect">
            <a:avLst/>
          </a:prstGeom>
        </p:spPr>
      </p:pic>
      <p:sp>
        <p:nvSpPr>
          <p:cNvPr id="18435" name="Rectangle 3"/>
          <p:cNvSpPr>
            <a:spLocks noGrp="1"/>
          </p:cNvSpPr>
          <p:nvPr>
            <p:ph type="body" idx="4294967295"/>
          </p:nvPr>
        </p:nvSpPr>
        <p:spPr>
          <a:xfrm>
            <a:off x="275590" y="1463040"/>
            <a:ext cx="11916410" cy="2860040"/>
          </a:xfrm>
        </p:spPr>
        <p:txBody>
          <a:bodyPr vert="horz" wrap="square" lIns="91440" tIns="45720" rIns="91440" bIns="45720" anchor="t">
            <a:noAutofit/>
          </a:bodyPr>
          <a:lstStyle/>
          <a:p>
            <a:pPr marL="0" indent="0">
              <a:buNone/>
            </a:pPr>
            <a:r>
              <a:rPr lang="zh-CN" altLang="en-US" sz="32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（湖南卷）对下列句子中加点的词的解释，不正确的一项是(　　)</a:t>
            </a:r>
          </a:p>
          <a:p>
            <a:pPr marL="0" indent="0">
              <a:buNone/>
            </a:pPr>
            <a:r>
              <a:rPr lang="zh-CN" altLang="en-US" sz="32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A．缙绅大夫游于西山，必</a:t>
            </a:r>
            <a:r>
              <a:rPr lang="zh-CN" altLang="en-US" sz="3200" b="1">
                <a:solidFill>
                  <a:srgbClr val="FF0000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造</a:t>
            </a:r>
            <a:r>
              <a:rPr lang="zh-CN" altLang="en-US" sz="32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其庐焉　造：建造</a:t>
            </a:r>
          </a:p>
          <a:p>
            <a:pPr marL="0" indent="0">
              <a:buNone/>
            </a:pPr>
            <a:r>
              <a:rPr lang="zh-CN" altLang="en-US" sz="32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B．非独以其色之洁白为可</a:t>
            </a:r>
            <a:r>
              <a:rPr lang="zh-CN" altLang="en-US" sz="3200" b="1">
                <a:solidFill>
                  <a:srgbClr val="FF0000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尚</a:t>
            </a:r>
            <a:r>
              <a:rPr lang="zh-CN" altLang="en-US" sz="32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也          尚：推崇</a:t>
            </a:r>
          </a:p>
          <a:p>
            <a:pPr marL="0" indent="0">
              <a:buNone/>
            </a:pPr>
            <a:r>
              <a:rPr lang="zh-CN" altLang="en-US" sz="32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C．今又</a:t>
            </a:r>
            <a:r>
              <a:rPr lang="zh-CN" altLang="en-US" sz="3200" b="1">
                <a:solidFill>
                  <a:srgbClr val="FF0000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济</a:t>
            </a:r>
            <a:r>
              <a:rPr lang="zh-CN" altLang="en-US" sz="32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之以雪                              济：加上</a:t>
            </a:r>
          </a:p>
          <a:p>
            <a:pPr marL="0" indent="0">
              <a:buNone/>
            </a:pPr>
            <a:r>
              <a:rPr lang="zh-CN" altLang="en-US" sz="32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D．以屋名雪，讵不</a:t>
            </a:r>
            <a:r>
              <a:rPr lang="zh-CN" altLang="en-US" sz="3200" b="1">
                <a:solidFill>
                  <a:srgbClr val="FF0000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韪</a:t>
            </a:r>
            <a:r>
              <a:rPr lang="zh-CN" altLang="en-US" sz="32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欤                    韪：正确</a:t>
            </a:r>
          </a:p>
        </p:txBody>
      </p:sp>
      <p:sp>
        <p:nvSpPr>
          <p:cNvPr id="19460" name="Rectangle 4"/>
          <p:cNvSpPr/>
          <p:nvPr/>
        </p:nvSpPr>
        <p:spPr>
          <a:xfrm>
            <a:off x="496570" y="4658995"/>
            <a:ext cx="11225530" cy="1938020"/>
          </a:xfrm>
          <a:prstGeom prst="rect">
            <a:avLst/>
          </a:prstGeom>
          <a:noFill/>
          <a:ln w="6350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indent="0" eaLnBrk="0" hangingPunct="0">
              <a:spcBef>
                <a:spcPct val="20000"/>
              </a:spcBef>
              <a:buClr>
                <a:schemeClr val="tx2"/>
              </a:buClr>
              <a:buSzPct val="70000"/>
              <a:buNone/>
            </a:pPr>
            <a:r>
              <a:rPr lang="en-US" altLang="zh-CN" sz="40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启体简体" panose="03000509000000000000" charset="-122"/>
                <a:ea typeface="方正启体简体" panose="03000509000000000000" charset="-122"/>
                <a:cs typeface="方正启体简体" panose="03000509000000000000" charset="-122"/>
              </a:rPr>
              <a:t>A</a:t>
            </a:r>
            <a:r>
              <a:rPr lang="zh-CN" altLang="en-US" sz="40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启体简体" panose="03000509000000000000" charset="-122"/>
                <a:ea typeface="方正启体简体" panose="03000509000000000000" charset="-122"/>
                <a:cs typeface="方正启体简体" panose="03000509000000000000" charset="-122"/>
              </a:rPr>
              <a:t>　</a:t>
            </a:r>
            <a:r>
              <a:rPr lang="en-US" altLang="zh-CN" sz="40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启体简体" panose="03000509000000000000" charset="-122"/>
                <a:ea typeface="方正启体简体" panose="03000509000000000000" charset="-122"/>
                <a:cs typeface="方正启体简体" panose="03000509000000000000" charset="-122"/>
              </a:rPr>
              <a:t>[</a:t>
            </a:r>
            <a:r>
              <a:rPr lang="zh-CN" altLang="en-US" sz="40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启体简体" panose="03000509000000000000" charset="-122"/>
                <a:ea typeface="方正启体简体" panose="03000509000000000000" charset="-122"/>
                <a:cs typeface="方正启体简体" panose="03000509000000000000" charset="-122"/>
              </a:rPr>
              <a:t>解析</a:t>
            </a:r>
            <a:r>
              <a:rPr lang="en-US" altLang="zh-CN" sz="40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启体简体" panose="03000509000000000000" charset="-122"/>
                <a:ea typeface="方正启体简体" panose="03000509000000000000" charset="-122"/>
                <a:cs typeface="方正启体简体" panose="03000509000000000000" charset="-122"/>
              </a:rPr>
              <a:t>] </a:t>
            </a:r>
            <a:r>
              <a:rPr lang="zh-CN" altLang="en-US" sz="40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启体简体" panose="03000509000000000000" charset="-122"/>
                <a:ea typeface="方正启体简体" panose="03000509000000000000" charset="-122"/>
                <a:cs typeface="方正启体简体" panose="03000509000000000000" charset="-122"/>
              </a:rPr>
              <a:t>“造” 从“辶”旁，和行走有关。宾语“其庐”是指徐孟祥的房屋，所以“造”应解释为“造访”“拜访”。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0" y="0"/>
            <a:ext cx="12192000" cy="685800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6858000" cy="68580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4000" y="0"/>
              <a:ext cx="6858000" cy="6858000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46376" cy="168301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" b="0"/>
          <a:stretch>
            <a:fillRect/>
          </a:stretch>
        </p:blipFill>
        <p:spPr>
          <a:xfrm>
            <a:off x="10881282" y="0"/>
            <a:ext cx="1310718" cy="12602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6071699"/>
            <a:ext cx="800704" cy="780232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201400" y="5554365"/>
            <a:ext cx="988552" cy="1297566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7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1977" y="127397"/>
            <a:ext cx="1257681" cy="479117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5471160" y="105346"/>
            <a:ext cx="1249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>
                <a:solidFill>
                  <a:srgbClr val="5D665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猜一猜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7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9344" y="494353"/>
            <a:ext cx="1257681" cy="479117"/>
          </a:xfrm>
          <a:prstGeom prst="rect">
            <a:avLst/>
          </a:prstGeom>
        </p:spPr>
      </p:pic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977900" y="1043940"/>
            <a:ext cx="10236200" cy="4194175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/>
            </a:pPr>
            <a:r>
              <a:rPr kumimoji="0" lang="zh-CN" altLang="en-US" sz="4000" b="1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1、丰则贵</a:t>
            </a:r>
            <a:r>
              <a:rPr kumimoji="0" lang="zh-CN" altLang="en-US" sz="4800" b="1" i="0" u="none" strike="noStrike" kern="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籴</a:t>
            </a:r>
            <a:r>
              <a:rPr kumimoji="0" lang="zh-CN" altLang="en-US" sz="4000" b="1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，歉则贱</a:t>
            </a:r>
            <a:r>
              <a:rPr kumimoji="0" lang="zh-CN" altLang="en-US" sz="4800" b="1" i="0" u="none" strike="noStrike" kern="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粜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/>
            </a:pPr>
            <a:endParaRPr kumimoji="0" lang="zh-CN" altLang="en-US" sz="3000" b="1" i="0" u="none" strike="noStrike" kern="0" cap="none" spc="0" normalizeH="0" baseline="0" noProof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None/>
              <a:defRPr/>
            </a:pPr>
            <a:endParaRPr kumimoji="0" lang="zh-CN" altLang="en-US" sz="3000" b="1" i="0" u="none" strike="noStrike" kern="0" cap="none" spc="0" normalizeH="0" baseline="0" noProof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None/>
              <a:defRPr/>
            </a:pPr>
            <a:endParaRPr kumimoji="0" lang="zh-CN" altLang="en-US" sz="3000" b="1" i="0" u="none" strike="noStrike" kern="0" cap="none" spc="0" normalizeH="0" baseline="0" noProof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/>
            </a:pPr>
            <a:r>
              <a:rPr kumimoji="0" lang="zh-CN" altLang="en-US" sz="4400" b="1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2、冀得一归</a:t>
            </a:r>
            <a:r>
              <a:rPr kumimoji="0" lang="zh-CN" altLang="en-US" sz="5400" b="1" i="0" u="none" strike="noStrike" kern="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觐</a:t>
            </a: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977900" y="2157095"/>
            <a:ext cx="10154920" cy="9772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defRPr/>
            </a:pPr>
            <a:r>
              <a:rPr kumimoji="0" lang="zh-CN" altLang="en-US" sz="3200" b="1" kern="1200" cap="none" spc="0" normalizeH="0" baseline="0" noProof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“籴”、“粜”大家比较陌生。可根据字形，推断为会意字，跟“粮食”有关，意思是</a:t>
            </a:r>
            <a:r>
              <a:rPr kumimoji="0" lang="zh-CN" altLang="en-US" sz="3200" b="1" u="sng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买进粮食、卖出粮食</a:t>
            </a:r>
            <a:r>
              <a:rPr kumimoji="0" lang="zh-CN" altLang="en-US" sz="3200" b="1" kern="1200" cap="none" spc="0" normalizeH="0" baseline="0" noProof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。</a:t>
            </a:r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1069340" y="4854575"/>
            <a:ext cx="9972040" cy="9772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defRPr/>
            </a:pPr>
            <a:r>
              <a:rPr kumimoji="0" lang="zh-CN" altLang="en-US" sz="3200" b="1" kern="1200" cap="none" spc="0" normalizeH="0" baseline="0" noProof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 “觐”虽比较眼生，但它是形声字，从形旁“见”上，猜出与“见”有关，可以解释为</a:t>
            </a:r>
            <a:r>
              <a:rPr kumimoji="0" lang="zh-CN" altLang="en-US" sz="3200" b="1" u="sng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“拜见”</a:t>
            </a:r>
            <a:r>
              <a:rPr kumimoji="0" lang="zh-CN" altLang="en-US" sz="3200" b="1" kern="1200" cap="none" spc="0" normalizeH="0" baseline="0" noProof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/>
      <p:bldP spid="615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0" y="0"/>
            <a:ext cx="12192000" cy="685800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6858000" cy="68580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4000" y="0"/>
              <a:ext cx="6858000" cy="6858000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" y="152400"/>
            <a:ext cx="1046376" cy="168301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" b="0"/>
          <a:stretch>
            <a:fillRect/>
          </a:stretch>
        </p:blipFill>
        <p:spPr>
          <a:xfrm>
            <a:off x="10881282" y="0"/>
            <a:ext cx="1310718" cy="12602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700" y="6224099"/>
            <a:ext cx="800704" cy="780232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201400" y="5554365"/>
            <a:ext cx="988552" cy="1297566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7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4677" y="279797"/>
            <a:ext cx="1257681" cy="479117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5483860" y="245046"/>
            <a:ext cx="1249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>
                <a:solidFill>
                  <a:srgbClr val="5D665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猜一猜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7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2044" y="646753"/>
            <a:ext cx="1257681" cy="479117"/>
          </a:xfrm>
          <a:prstGeom prst="rect">
            <a:avLst/>
          </a:prstGeom>
        </p:spPr>
      </p:pic>
      <p:sp>
        <p:nvSpPr>
          <p:cNvPr id="18435" name="文本框 18434"/>
          <p:cNvSpPr txBox="1"/>
          <p:nvPr/>
        </p:nvSpPr>
        <p:spPr>
          <a:xfrm>
            <a:off x="588010" y="1126490"/>
            <a:ext cx="11602085" cy="5259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05000"/>
              </a:lnSpc>
            </a:pP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1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、 信而</a:t>
            </a:r>
            <a:r>
              <a:rPr lang="zh-CN" altLang="en-US" sz="3200" b="1" u="sng" noProof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见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疑，忠而被谤。</a:t>
            </a:r>
          </a:p>
          <a:p>
            <a:pPr>
              <a:lnSpc>
                <a:spcPct val="105000"/>
              </a:lnSpc>
            </a:pPr>
            <a:endParaRPr lang="zh-CN" altLang="en-US" sz="3200" b="1" noProof="1">
              <a:effectLst>
                <a:outerShdw blurRad="38100" dist="38100" dir="2700000">
                  <a:srgbClr val="C0C0C0"/>
                </a:outerShdw>
              </a:effectLst>
              <a:latin typeface="方正苏新诗柳楷简体" panose="02000000000000000000" charset="-122"/>
              <a:ea typeface="方正苏新诗柳楷简体" panose="02000000000000000000" charset="-122"/>
              <a:cs typeface="方正苏新诗柳楷简体" panose="02000000000000000000" charset="-122"/>
            </a:endParaRPr>
          </a:p>
          <a:p>
            <a:pPr>
              <a:lnSpc>
                <a:spcPct val="105000"/>
              </a:lnSpc>
            </a:pP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2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、 奉之</a:t>
            </a:r>
            <a:r>
              <a:rPr lang="zh-CN" altLang="en-US" sz="3200" b="1" u="sng" noProof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弥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繁，侵之愈急。</a:t>
            </a:r>
          </a:p>
          <a:p>
            <a:pPr>
              <a:lnSpc>
                <a:spcPct val="105000"/>
              </a:lnSpc>
            </a:pPr>
            <a:endParaRPr lang="zh-CN" altLang="en-US" sz="3200" b="1" noProof="1">
              <a:effectLst>
                <a:outerShdw blurRad="38100" dist="38100" dir="2700000">
                  <a:srgbClr val="C0C0C0"/>
                </a:outerShdw>
              </a:effectLst>
              <a:latin typeface="方正苏新诗柳楷简体" panose="02000000000000000000" charset="-122"/>
              <a:ea typeface="方正苏新诗柳楷简体" panose="02000000000000000000" charset="-122"/>
              <a:cs typeface="方正苏新诗柳楷简体" panose="02000000000000000000" charset="-122"/>
            </a:endParaRPr>
          </a:p>
          <a:p>
            <a:pPr>
              <a:lnSpc>
                <a:spcPct val="105000"/>
              </a:lnSpc>
            </a:pP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3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、 </a:t>
            </a:r>
            <a:r>
              <a:rPr lang="zh-CN" altLang="en-US" sz="3200" b="1" u="sng" noProof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殚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其地之出，竭其庐之入。 </a:t>
            </a:r>
          </a:p>
          <a:p>
            <a:pPr>
              <a:lnSpc>
                <a:spcPct val="105000"/>
              </a:lnSpc>
            </a:pPr>
            <a:endParaRPr lang="zh-CN" altLang="en-US" sz="3200" b="1" noProof="1">
              <a:effectLst>
                <a:outerShdw blurRad="38100" dist="38100" dir="2700000">
                  <a:srgbClr val="C0C0C0"/>
                </a:outerShdw>
              </a:effectLst>
              <a:latin typeface="方正苏新诗柳楷简体" panose="02000000000000000000" charset="-122"/>
              <a:ea typeface="方正苏新诗柳楷简体" panose="02000000000000000000" charset="-122"/>
              <a:cs typeface="方正苏新诗柳楷简体" panose="02000000000000000000" charset="-122"/>
            </a:endParaRPr>
          </a:p>
          <a:p>
            <a:pPr>
              <a:lnSpc>
                <a:spcPct val="105000"/>
              </a:lnSpc>
            </a:pP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4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、 灭六国者，六国也，非秦也；</a:t>
            </a:r>
            <a:r>
              <a:rPr lang="zh-CN" altLang="en-US" sz="3200" b="1" u="sng" noProof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族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秦者，秦也，非天下也。</a:t>
            </a:r>
          </a:p>
          <a:p>
            <a:pPr>
              <a:lnSpc>
                <a:spcPct val="105000"/>
              </a:lnSpc>
            </a:pPr>
            <a:endParaRPr lang="zh-CN" altLang="en-US" sz="3200" b="1" noProof="1">
              <a:effectLst>
                <a:outerShdw blurRad="38100" dist="38100" dir="2700000">
                  <a:srgbClr val="C0C0C0"/>
                </a:outerShdw>
              </a:effectLst>
              <a:latin typeface="方正苏新诗柳楷简体" panose="02000000000000000000" charset="-122"/>
              <a:ea typeface="方正苏新诗柳楷简体" panose="02000000000000000000" charset="-122"/>
              <a:cs typeface="方正苏新诗柳楷简体" panose="02000000000000000000" charset="-122"/>
            </a:endParaRPr>
          </a:p>
          <a:p>
            <a:pPr>
              <a:lnSpc>
                <a:spcPct val="105000"/>
              </a:lnSpc>
            </a:pP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5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、 忧劳可以兴国，</a:t>
            </a:r>
            <a:r>
              <a:rPr lang="zh-CN" altLang="en-US" sz="3200" b="1" u="sng" noProof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逸豫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可以亡身。</a:t>
            </a:r>
          </a:p>
          <a:p>
            <a:pPr>
              <a:lnSpc>
                <a:spcPct val="105000"/>
              </a:lnSpc>
            </a:pPr>
            <a:endParaRPr lang="zh-CN" altLang="en-US" sz="3200" b="1" noProof="1">
              <a:effectLst>
                <a:outerShdw blurRad="38100" dist="38100" dir="2700000">
                  <a:srgbClr val="C0C0C0"/>
                </a:outerShdw>
              </a:effectLst>
              <a:latin typeface="方正苏新诗柳楷简体" panose="02000000000000000000" charset="-122"/>
              <a:ea typeface="方正苏新诗柳楷简体" panose="02000000000000000000" charset="-122"/>
              <a:cs typeface="方正苏新诗柳楷简体" panose="02000000000000000000" charset="-122"/>
            </a:endParaRPr>
          </a:p>
        </p:txBody>
      </p:sp>
      <p:sp>
        <p:nvSpPr>
          <p:cNvPr id="18436" name="文本框 18435"/>
          <p:cNvSpPr txBox="1"/>
          <p:nvPr/>
        </p:nvSpPr>
        <p:spPr>
          <a:xfrm>
            <a:off x="5855970" y="1126490"/>
            <a:ext cx="2057400" cy="58356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noProof="1">
                <a:effectLst>
                  <a:outerShdw blurRad="38100" dist="38100" dir="2700000">
                    <a:srgbClr val="C0C0C0"/>
                  </a:outerShdw>
                </a:effectLst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“</a:t>
            </a:r>
            <a:r>
              <a:rPr lang="zh-CN" altLang="en-US" sz="3200" noProof="1">
                <a:effectLst>
                  <a:outerShdw blurRad="38100" dist="38100" dir="2700000">
                    <a:srgbClr val="C0C0C0"/>
                  </a:outerShdw>
                </a:effectLst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被”</a:t>
            </a:r>
          </a:p>
        </p:txBody>
      </p:sp>
      <p:sp>
        <p:nvSpPr>
          <p:cNvPr id="18437" name="文本框 18436"/>
          <p:cNvSpPr txBox="1"/>
          <p:nvPr/>
        </p:nvSpPr>
        <p:spPr>
          <a:xfrm>
            <a:off x="5855970" y="2141855"/>
            <a:ext cx="1981200" cy="58356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noProof="1">
                <a:effectLst>
                  <a:outerShdw blurRad="38100" dist="38100" dir="2700000">
                    <a:srgbClr val="C0C0C0"/>
                  </a:outerShdw>
                </a:effectLst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“</a:t>
            </a:r>
            <a:r>
              <a:rPr lang="zh-CN" altLang="en-US" sz="3200" noProof="1">
                <a:effectLst>
                  <a:outerShdw blurRad="38100" dist="38100" dir="2700000">
                    <a:srgbClr val="C0C0C0"/>
                  </a:outerShdw>
                </a:effectLst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更加”</a:t>
            </a:r>
          </a:p>
        </p:txBody>
      </p:sp>
      <p:sp>
        <p:nvSpPr>
          <p:cNvPr id="18438" name="文本框 18437"/>
          <p:cNvSpPr txBox="1"/>
          <p:nvPr/>
        </p:nvSpPr>
        <p:spPr>
          <a:xfrm>
            <a:off x="6858000" y="3112770"/>
            <a:ext cx="2971800" cy="63246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200" noProof="1">
                <a:effectLst>
                  <a:outerShdw blurRad="38100" dist="38100" dir="2700000">
                    <a:srgbClr val="C0C0C0"/>
                  </a:outerShdw>
                </a:effectLst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“</a:t>
            </a:r>
            <a:r>
              <a:rPr lang="zh-CN" altLang="en-US" sz="3200" noProof="1">
                <a:effectLst>
                  <a:outerShdw blurRad="38100" dist="38100" dir="2700000">
                    <a:srgbClr val="C0C0C0"/>
                  </a:outerShdw>
                </a:effectLst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尽、竭尽”</a:t>
            </a:r>
            <a:endParaRPr lang="zh-CN" altLang="en-US" b="0" noProof="1">
              <a:latin typeface="方正清刻本悦宋简体" panose="02000000000000000000" charset="-122"/>
              <a:ea typeface="方正清刻本悦宋简体" panose="02000000000000000000" charset="-122"/>
              <a:cs typeface="方正清刻本悦宋简体" panose="02000000000000000000" charset="-122"/>
            </a:endParaRPr>
          </a:p>
        </p:txBody>
      </p:sp>
      <p:sp>
        <p:nvSpPr>
          <p:cNvPr id="18439" name="文本框 18438"/>
          <p:cNvSpPr txBox="1"/>
          <p:nvPr/>
        </p:nvSpPr>
        <p:spPr>
          <a:xfrm>
            <a:off x="6858000" y="4740910"/>
            <a:ext cx="3200400" cy="65722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lnSpc>
                <a:spcPct val="115000"/>
              </a:lnSpc>
            </a:pPr>
            <a:r>
              <a:rPr lang="en-US" altLang="zh-CN" sz="3200" noProof="1">
                <a:effectLst>
                  <a:outerShdw blurRad="38100" dist="38100" dir="2700000">
                    <a:srgbClr val="C0C0C0"/>
                  </a:outerShdw>
                </a:effectLst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“</a:t>
            </a:r>
            <a:r>
              <a:rPr lang="zh-CN" altLang="en-US" sz="3200" noProof="1">
                <a:effectLst>
                  <a:outerShdw blurRad="38100" dist="38100" dir="2700000">
                    <a:srgbClr val="C0C0C0"/>
                  </a:outerShdw>
                </a:effectLst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使</a:t>
            </a:r>
            <a:r>
              <a:rPr lang="en-US" altLang="zh-CN" sz="3200" noProof="1">
                <a:effectLst>
                  <a:outerShdw blurRad="38100" dist="38100" dir="2700000">
                    <a:srgbClr val="C0C0C0"/>
                  </a:outerShdw>
                </a:effectLst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……</a:t>
            </a:r>
            <a:r>
              <a:rPr lang="zh-CN" altLang="en-US" sz="3200" noProof="1">
                <a:effectLst>
                  <a:outerShdw blurRad="38100" dist="38100" dir="2700000">
                    <a:srgbClr val="C0C0C0"/>
                  </a:outerShdw>
                </a:effectLst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灭亡”</a:t>
            </a:r>
            <a:endParaRPr lang="zh-CN" altLang="en-US" b="0" noProof="1">
              <a:latin typeface="方正清刻本悦宋简体" panose="02000000000000000000" charset="-122"/>
              <a:ea typeface="方正清刻本悦宋简体" panose="02000000000000000000" charset="-122"/>
              <a:cs typeface="方正清刻本悦宋简体" panose="02000000000000000000" charset="-122"/>
            </a:endParaRPr>
          </a:p>
        </p:txBody>
      </p:sp>
      <p:sp>
        <p:nvSpPr>
          <p:cNvPr id="18440" name="文本框 18439"/>
          <p:cNvSpPr txBox="1"/>
          <p:nvPr/>
        </p:nvSpPr>
        <p:spPr>
          <a:xfrm>
            <a:off x="6858000" y="5801995"/>
            <a:ext cx="2133600" cy="58356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noProof="1">
                <a:effectLst>
                  <a:outerShdw blurRad="38100" dist="38100" dir="2700000">
                    <a:srgbClr val="C0C0C0"/>
                  </a:outerShdw>
                </a:effectLst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安逸享乐</a:t>
            </a:r>
            <a:r>
              <a:rPr lang="zh-CN" altLang="en-US" sz="3200" b="0" noProof="1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  <p:bldP spid="18436" grpId="0"/>
      <p:bldP spid="18437" grpId="0"/>
      <p:bldP spid="18438" grpId="0"/>
      <p:bldP spid="18439" grpId="0"/>
      <p:bldP spid="1844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0" y="0"/>
            <a:ext cx="12192000" cy="685800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6858000" cy="68580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4000" y="0"/>
              <a:ext cx="6858000" cy="6858000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2213811" cy="356075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" b="0"/>
          <a:stretch>
            <a:fillRect/>
          </a:stretch>
        </p:blipFill>
        <p:spPr>
          <a:xfrm>
            <a:off x="9418921" y="0"/>
            <a:ext cx="2773079" cy="266619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" y="5207267"/>
            <a:ext cx="1694045" cy="1650733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4047347" y="3029288"/>
            <a:ext cx="4008755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b="1">
                <a:solidFill>
                  <a:srgbClr val="5D665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对称推断法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824950" y="2564114"/>
            <a:ext cx="4453549" cy="4683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824950" y="3883200"/>
            <a:ext cx="4453549" cy="468362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0098478" y="4112746"/>
            <a:ext cx="2091474" cy="2745253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8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5947" y="2173936"/>
            <a:ext cx="2048434" cy="780356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8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0487" y="5916682"/>
            <a:ext cx="2048434" cy="780356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5401484" y="672248"/>
            <a:ext cx="1300480" cy="14452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800">
                <a:solidFill>
                  <a:srgbClr val="5D665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贰</a:t>
            </a: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0" y="0"/>
            <a:ext cx="12192000" cy="685800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6858000" cy="68580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4000" y="0"/>
              <a:ext cx="6858000" cy="6858000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46376" cy="168301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" b="0"/>
          <a:stretch>
            <a:fillRect/>
          </a:stretch>
        </p:blipFill>
        <p:spPr>
          <a:xfrm>
            <a:off x="10881282" y="0"/>
            <a:ext cx="1310718" cy="12602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6071699"/>
            <a:ext cx="800704" cy="780232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201400" y="5554365"/>
            <a:ext cx="988552" cy="1297566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7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1977" y="127397"/>
            <a:ext cx="1257681" cy="479117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4779645" y="181546"/>
            <a:ext cx="26327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>
                <a:solidFill>
                  <a:srgbClr val="5D665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借助结构推断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7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9344" y="494353"/>
            <a:ext cx="1257681" cy="479117"/>
          </a:xfrm>
          <a:prstGeom prst="rect">
            <a:avLst/>
          </a:prstGeom>
        </p:spPr>
      </p:pic>
      <p:sp>
        <p:nvSpPr>
          <p:cNvPr id="15363" name="文本框 15362"/>
          <p:cNvSpPr txBox="1"/>
          <p:nvPr/>
        </p:nvSpPr>
        <p:spPr>
          <a:xfrm>
            <a:off x="800735" y="1260475"/>
            <a:ext cx="11002010" cy="47078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4000" noProof="1"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1.</a:t>
            </a:r>
            <a:r>
              <a:rPr lang="zh-CN" altLang="en-US" sz="4000" noProof="1"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忧懈怠</a:t>
            </a:r>
            <a:r>
              <a:rPr lang="en-US" altLang="zh-CN" sz="4000" noProof="1"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,</a:t>
            </a:r>
            <a:r>
              <a:rPr lang="zh-CN" altLang="en-US" sz="4000" noProof="1"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则思慎始而</a:t>
            </a:r>
            <a:r>
              <a:rPr lang="zh-CN" altLang="en-US" sz="4000" u="sng" noProof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敬</a:t>
            </a:r>
            <a:r>
              <a:rPr lang="zh-CN" altLang="en-US" sz="4000" noProof="1"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终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4000" noProof="1"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2.</a:t>
            </a:r>
            <a:r>
              <a:rPr lang="zh-CN" altLang="en-US" sz="4000" noProof="1"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忠不必用兮，贤不必</a:t>
            </a:r>
            <a:r>
              <a:rPr lang="zh-CN" altLang="en-US" sz="4000" u="sng" noProof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以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4000" noProof="1"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3.</a:t>
            </a:r>
            <a:r>
              <a:rPr lang="zh-CN" altLang="en-US" sz="4000" noProof="1"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据崤函之</a:t>
            </a:r>
            <a:r>
              <a:rPr lang="zh-CN" altLang="en-US" sz="4000" u="sng" noProof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固</a:t>
            </a:r>
            <a:r>
              <a:rPr lang="zh-CN" altLang="en-US" sz="4000" noProof="1"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，拥雍州之地 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4000" noProof="1"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4.</a:t>
            </a:r>
            <a:r>
              <a:rPr lang="zh-CN" altLang="en-US" sz="4000" noProof="1"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不使内有余帛，外有</a:t>
            </a:r>
            <a:r>
              <a:rPr lang="zh-CN" altLang="en-US" sz="4000" u="sng" noProof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赢</a:t>
            </a:r>
            <a:r>
              <a:rPr lang="zh-CN" altLang="en-US" sz="4000" noProof="1"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财。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315200" y="1577340"/>
            <a:ext cx="1600200" cy="64516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noProof="1">
                <a:effectLst>
                  <a:outerShdw blurRad="38100" dist="38100" dir="2700000">
                    <a:srgbClr val="C0C0C0"/>
                  </a:outerShdw>
                </a:effectLst>
                <a:latin typeface="方正清刻本悦宋简体" panose="02000000000000000000" charset="-122"/>
                <a:ea typeface="方正清刻本悦宋简体" panose="02000000000000000000" charset="-122"/>
                <a:cs typeface="+mn-cs"/>
              </a:rPr>
              <a:t>谨慎</a:t>
            </a:r>
            <a:endParaRPr lang="zh-CN" altLang="en-US" sz="3600" b="0" noProof="1">
              <a:effectLst>
                <a:outerShdw blurRad="38100" dist="38100" dir="2700000">
                  <a:srgbClr val="C0C0C0"/>
                </a:outerShdw>
              </a:effectLst>
              <a:latin typeface="方正清刻本悦宋简体" panose="02000000000000000000" charset="-122"/>
              <a:ea typeface="方正清刻本悦宋简体" panose="02000000000000000000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315200" y="2825750"/>
            <a:ext cx="2936875" cy="64516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noProof="1">
                <a:effectLst>
                  <a:outerShdw blurRad="38100" dist="38100" dir="2700000">
                    <a:srgbClr val="C0C0C0"/>
                  </a:outerShdw>
                </a:effectLst>
                <a:latin typeface="方正清刻本悦宋简体" panose="02000000000000000000" charset="-122"/>
                <a:ea typeface="方正清刻本悦宋简体" panose="02000000000000000000" charset="-122"/>
                <a:cs typeface="+mn-cs"/>
              </a:rPr>
              <a:t>重用，任用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315200" y="3924300"/>
            <a:ext cx="3179445" cy="64516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noProof="1">
                <a:effectLst>
                  <a:outerShdw blurRad="38100" dist="38100" dir="2700000">
                    <a:srgbClr val="C0C0C0"/>
                  </a:outerShdw>
                </a:effectLst>
                <a:latin typeface="方正清刻本悦宋简体" panose="02000000000000000000" charset="-122"/>
                <a:ea typeface="方正清刻本悦宋简体" panose="02000000000000000000" charset="-122"/>
                <a:cs typeface="+mn-cs"/>
              </a:rPr>
              <a:t>险固的地方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315200" y="5323205"/>
            <a:ext cx="1143000" cy="64516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noProof="1">
                <a:effectLst>
                  <a:outerShdw blurRad="38100" dist="38100" dir="2700000">
                    <a:srgbClr val="C0C0C0"/>
                  </a:outerShdw>
                </a:effectLst>
                <a:latin typeface="方正清刻本悦宋简体" panose="02000000000000000000" charset="-122"/>
                <a:ea typeface="方正清刻本悦宋简体" panose="02000000000000000000" charset="-122"/>
                <a:cs typeface="+mn-cs"/>
              </a:rPr>
              <a:t>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0" y="0"/>
            <a:ext cx="12192000" cy="685800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6858000" cy="68580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4000" y="0"/>
              <a:ext cx="6858000" cy="6858000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46376" cy="168301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" b="0"/>
          <a:stretch>
            <a:fillRect/>
          </a:stretch>
        </p:blipFill>
        <p:spPr>
          <a:xfrm>
            <a:off x="10881282" y="0"/>
            <a:ext cx="1310718" cy="12602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6071699"/>
            <a:ext cx="800704" cy="780232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201400" y="5554365"/>
            <a:ext cx="988552" cy="1297566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7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1977" y="127397"/>
            <a:ext cx="1257681" cy="479117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4779645" y="165671"/>
            <a:ext cx="26327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>
                <a:solidFill>
                  <a:srgbClr val="5D665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借助结构推断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7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0189" y="494353"/>
            <a:ext cx="1257681" cy="479117"/>
          </a:xfrm>
          <a:prstGeom prst="rect">
            <a:avLst/>
          </a:prstGeom>
        </p:spPr>
      </p:pic>
      <p:sp>
        <p:nvSpPr>
          <p:cNvPr id="23554" name="内容占位符 23553"/>
          <p:cNvSpPr>
            <a:spLocks noGrp="1" noRot="1"/>
          </p:cNvSpPr>
          <p:nvPr>
            <p:ph idx="1"/>
          </p:nvPr>
        </p:nvSpPr>
        <p:spPr>
          <a:xfrm>
            <a:off x="920750" y="1682750"/>
            <a:ext cx="4726940" cy="5127625"/>
          </a:xfrm>
          <a:noFill/>
          <a:ln>
            <a:noFill/>
          </a:ln>
        </p:spPr>
        <p:txBody>
          <a:bodyPr lIns="91440" tIns="45720" rIns="91440" bIns="45720" anchor="t"/>
          <a:lstStyle/>
          <a:p>
            <a:pPr algn="l" defTabSz="685800"/>
            <a:r>
              <a:rPr lang="zh-CN" altLang="en-US" sz="3600" kern="12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求全</a:t>
            </a:r>
            <a:r>
              <a:rPr lang="zh-CN" altLang="en-US" sz="3600" kern="1200">
                <a:solidFill>
                  <a:srgbClr val="FF3300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责</a:t>
            </a:r>
            <a:r>
              <a:rPr lang="zh-CN" altLang="en-US" sz="3600" kern="12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备</a:t>
            </a:r>
            <a:r>
              <a:rPr lang="en-US" altLang="zh-CN" sz="3600" kern="12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——</a:t>
            </a:r>
            <a:r>
              <a:rPr lang="zh-CN" altLang="en-US" sz="3600" kern="12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求，</a:t>
            </a:r>
            <a:endParaRPr lang="en-US" altLang="zh-CN" sz="3600" kern="1200">
              <a:solidFill>
                <a:srgbClr val="FF3300"/>
              </a:solidFill>
              <a:latin typeface="方正苏新诗柳楷简体" panose="02000000000000000000" charset="-122"/>
              <a:ea typeface="方正苏新诗柳楷简体" panose="02000000000000000000" charset="-122"/>
              <a:cs typeface="方正苏新诗柳楷简体" panose="02000000000000000000" charset="-122"/>
            </a:endParaRPr>
          </a:p>
          <a:p>
            <a:pPr algn="l" defTabSz="685800"/>
            <a:r>
              <a:rPr lang="zh-CN" altLang="en-US" sz="3600" kern="12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民</a:t>
            </a:r>
            <a:r>
              <a:rPr lang="zh-CN" altLang="en-US" sz="3600" kern="1200">
                <a:solidFill>
                  <a:srgbClr val="FF3300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殷</a:t>
            </a:r>
            <a:r>
              <a:rPr lang="zh-CN" altLang="en-US" sz="3600" kern="12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国富</a:t>
            </a:r>
            <a:r>
              <a:rPr lang="en-US" altLang="zh-CN" sz="3600" kern="12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——</a:t>
            </a:r>
            <a:r>
              <a:rPr lang="zh-CN" altLang="en-US" sz="3600" kern="12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富，</a:t>
            </a:r>
            <a:endParaRPr lang="en-US" altLang="zh-CN" sz="3600" kern="1200">
              <a:solidFill>
                <a:srgbClr val="FF3300"/>
              </a:solidFill>
              <a:latin typeface="方正苏新诗柳楷简体" panose="02000000000000000000" charset="-122"/>
              <a:ea typeface="方正苏新诗柳楷简体" panose="02000000000000000000" charset="-122"/>
              <a:cs typeface="方正苏新诗柳楷简体" panose="02000000000000000000" charset="-122"/>
            </a:endParaRPr>
          </a:p>
          <a:p>
            <a:pPr algn="l" defTabSz="685800"/>
            <a:r>
              <a:rPr lang="zh-CN" altLang="en-US" sz="3600" kern="12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登峰</a:t>
            </a:r>
            <a:r>
              <a:rPr lang="zh-CN" altLang="en-US" sz="3600" kern="1200">
                <a:solidFill>
                  <a:srgbClr val="FF3300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造</a:t>
            </a:r>
            <a:r>
              <a:rPr lang="zh-CN" altLang="en-US" sz="3600" kern="12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极</a:t>
            </a:r>
            <a:r>
              <a:rPr lang="en-US" altLang="zh-CN" sz="3600" kern="12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——</a:t>
            </a:r>
            <a:r>
              <a:rPr lang="zh-CN" altLang="en-US" sz="3600" kern="12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登，</a:t>
            </a:r>
            <a:endParaRPr lang="en-US" altLang="zh-CN" sz="3600" kern="1200">
              <a:solidFill>
                <a:srgbClr val="FF3300"/>
              </a:solidFill>
              <a:latin typeface="方正苏新诗柳楷简体" panose="02000000000000000000" charset="-122"/>
              <a:ea typeface="方正苏新诗柳楷简体" panose="02000000000000000000" charset="-122"/>
              <a:cs typeface="方正苏新诗柳楷简体" panose="02000000000000000000" charset="-122"/>
            </a:endParaRPr>
          </a:p>
          <a:p>
            <a:pPr algn="l" defTabSz="685800"/>
            <a:r>
              <a:rPr lang="zh-CN" altLang="en-US" sz="3600" kern="1200">
                <a:solidFill>
                  <a:srgbClr val="FF3300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文</a:t>
            </a:r>
            <a:r>
              <a:rPr lang="zh-CN" altLang="en-US" sz="3600" kern="12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过饰非</a:t>
            </a:r>
            <a:r>
              <a:rPr lang="en-US" altLang="zh-CN" sz="3600" kern="12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——</a:t>
            </a:r>
            <a:r>
              <a:rPr lang="zh-CN" altLang="en-US" sz="3600" kern="12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饰，</a:t>
            </a:r>
          </a:p>
          <a:p>
            <a:pPr algn="l" defTabSz="685800"/>
            <a:r>
              <a:rPr lang="zh-CN" altLang="en-US" sz="3600" kern="12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扶危</a:t>
            </a:r>
            <a:r>
              <a:rPr lang="zh-CN" altLang="en-US" sz="3600" kern="1200">
                <a:solidFill>
                  <a:srgbClr val="FF3300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济</a:t>
            </a:r>
            <a:r>
              <a:rPr lang="zh-CN" altLang="en-US" sz="3600" kern="12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困</a:t>
            </a:r>
            <a:r>
              <a:rPr lang="en-US" altLang="zh-CN" sz="3600" kern="12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——</a:t>
            </a:r>
            <a:r>
              <a:rPr lang="zh-CN" altLang="en-US" sz="3600" kern="12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扶，</a:t>
            </a:r>
            <a:endParaRPr lang="en-US" altLang="zh-CN" sz="3600" kern="1200">
              <a:solidFill>
                <a:srgbClr val="FF3300"/>
              </a:solidFill>
              <a:latin typeface="方正苏新诗柳楷简体" panose="02000000000000000000" charset="-122"/>
              <a:ea typeface="方正苏新诗柳楷简体" panose="02000000000000000000" charset="-122"/>
              <a:cs typeface="方正苏新诗柳楷简体" panose="02000000000000000000" charset="-122"/>
            </a:endParaRPr>
          </a:p>
          <a:p>
            <a:pPr algn="l" defTabSz="685800"/>
            <a:r>
              <a:rPr lang="zh-CN" altLang="en-US" sz="3600" kern="1200">
                <a:solidFill>
                  <a:srgbClr val="FF3300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比</a:t>
            </a:r>
            <a:r>
              <a:rPr lang="zh-CN" altLang="en-US" sz="3600" kern="12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肩接踵</a:t>
            </a:r>
            <a:r>
              <a:rPr lang="en-US" altLang="zh-CN" sz="3600" kern="12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——</a:t>
            </a:r>
            <a:r>
              <a:rPr lang="zh-CN" altLang="en-US" sz="3600" kern="12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接</a:t>
            </a:r>
            <a:r>
              <a:rPr lang="en-US" altLang="zh-CN" sz="3600" kern="12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,</a:t>
            </a:r>
            <a:r>
              <a:rPr lang="en-US" altLang="zh-CN" sz="2800" kern="12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  </a:t>
            </a:r>
            <a:endParaRPr lang="en-US" altLang="zh-CN" sz="2800" kern="1200">
              <a:latin typeface="方正苏新诗柳楷简体" panose="02000000000000000000" charset="-122"/>
              <a:ea typeface="方正苏新诗柳楷简体" panose="02000000000000000000" charset="-122"/>
              <a:cs typeface="方正苏新诗柳楷简体" panose="02000000000000000000" charset="-122"/>
            </a:endParaRPr>
          </a:p>
        </p:txBody>
      </p:sp>
      <p:sp>
        <p:nvSpPr>
          <p:cNvPr id="14338" name="文本框 23556"/>
          <p:cNvSpPr txBox="1"/>
          <p:nvPr/>
        </p:nvSpPr>
        <p:spPr>
          <a:xfrm>
            <a:off x="920750" y="5692140"/>
            <a:ext cx="44742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990000"/>
                </a:solidFill>
                <a:latin typeface="方正粗宋_GBK" pitchFamily="1" charset="-122"/>
                <a:ea typeface="方正粗宋_GBK" pitchFamily="1" charset="-122"/>
              </a:rPr>
              <a:t>以成语为例</a:t>
            </a:r>
          </a:p>
        </p:txBody>
      </p:sp>
      <p:sp>
        <p:nvSpPr>
          <p:cNvPr id="23558" name="文本框 23557"/>
          <p:cNvSpPr txBox="1"/>
          <p:nvPr/>
        </p:nvSpPr>
        <p:spPr>
          <a:xfrm>
            <a:off x="5083175" y="1557655"/>
            <a:ext cx="22447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solidFill>
                  <a:srgbClr val="FF3300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责</a:t>
            </a:r>
            <a:r>
              <a:rPr lang="en-US" altLang="zh-CN" sz="2800" b="1">
                <a:solidFill>
                  <a:srgbClr val="FF3300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—</a:t>
            </a:r>
            <a:r>
              <a:rPr lang="zh-CN" altLang="en-US" sz="2800" b="1">
                <a:solidFill>
                  <a:srgbClr val="FF3300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要求</a:t>
            </a:r>
            <a:r>
              <a:rPr lang="zh-CN" altLang="en-US" sz="2800" b="1">
                <a:solidFill>
                  <a:schemeClr val="accent2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   </a:t>
            </a:r>
            <a:endParaRPr lang="zh-CN" altLang="en-US" sz="2400" b="1">
              <a:latin typeface="方正清刻本悦宋简体" panose="02000000000000000000" charset="-122"/>
              <a:ea typeface="方正清刻本悦宋简体" panose="02000000000000000000" charset="-122"/>
              <a:cs typeface="方正清刻本悦宋简体" panose="02000000000000000000" charset="-122"/>
            </a:endParaRPr>
          </a:p>
        </p:txBody>
      </p:sp>
      <p:sp>
        <p:nvSpPr>
          <p:cNvPr id="23559" name="文本框 23558"/>
          <p:cNvSpPr txBox="1"/>
          <p:nvPr/>
        </p:nvSpPr>
        <p:spPr>
          <a:xfrm>
            <a:off x="5069840" y="2228850"/>
            <a:ext cx="17741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solidFill>
                  <a:srgbClr val="FF3300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殷</a:t>
            </a:r>
            <a:r>
              <a:rPr lang="en-US" altLang="zh-CN" sz="2800" b="1">
                <a:solidFill>
                  <a:srgbClr val="FF3300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—</a:t>
            </a:r>
            <a:r>
              <a:rPr lang="zh-CN" altLang="en-US" sz="2800" b="1">
                <a:solidFill>
                  <a:srgbClr val="FF3300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富裕</a:t>
            </a:r>
          </a:p>
        </p:txBody>
      </p:sp>
      <p:sp>
        <p:nvSpPr>
          <p:cNvPr id="23560" name="文本框 23559"/>
          <p:cNvSpPr txBox="1"/>
          <p:nvPr/>
        </p:nvSpPr>
        <p:spPr>
          <a:xfrm>
            <a:off x="5069840" y="2977515"/>
            <a:ext cx="29546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solidFill>
                  <a:srgbClr val="FF3300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造</a:t>
            </a:r>
            <a:r>
              <a:rPr lang="en-US" altLang="zh-CN" sz="2800" b="1">
                <a:solidFill>
                  <a:srgbClr val="FF3300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—</a:t>
            </a:r>
            <a:r>
              <a:rPr lang="zh-CN" altLang="en-US" sz="2800" b="1">
                <a:solidFill>
                  <a:srgbClr val="FF3300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登上，到达</a:t>
            </a:r>
          </a:p>
        </p:txBody>
      </p:sp>
      <p:sp>
        <p:nvSpPr>
          <p:cNvPr id="23561" name="文本框 23560"/>
          <p:cNvSpPr txBox="1"/>
          <p:nvPr/>
        </p:nvSpPr>
        <p:spPr>
          <a:xfrm>
            <a:off x="5069840" y="3609340"/>
            <a:ext cx="29546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spcBef>
                <a:spcPct val="20000"/>
              </a:spcBef>
            </a:pPr>
            <a:r>
              <a:rPr lang="zh-CN" altLang="en-US" sz="2800" b="1">
                <a:solidFill>
                  <a:srgbClr val="FF3300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文</a:t>
            </a:r>
            <a:r>
              <a:rPr lang="en-US" altLang="zh-CN" sz="2800" b="1">
                <a:solidFill>
                  <a:srgbClr val="FF3300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—</a:t>
            </a:r>
            <a:r>
              <a:rPr lang="zh-CN" altLang="en-US" sz="2800" b="1">
                <a:solidFill>
                  <a:srgbClr val="FF3300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掩饰</a:t>
            </a:r>
            <a:r>
              <a:rPr lang="zh-CN" altLang="en-US" sz="2800" b="1">
                <a:solidFill>
                  <a:schemeClr val="accent2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   </a:t>
            </a:r>
            <a:r>
              <a:rPr lang="zh-CN" altLang="en-US" sz="2400" b="1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 </a:t>
            </a:r>
            <a:endParaRPr lang="zh-CN" altLang="en-US" sz="2800" b="1">
              <a:latin typeface="方正清刻本悦宋简体" panose="02000000000000000000" charset="-122"/>
              <a:ea typeface="方正清刻本悦宋简体" panose="02000000000000000000" charset="-122"/>
              <a:cs typeface="方正清刻本悦宋简体" panose="02000000000000000000" charset="-122"/>
            </a:endParaRPr>
          </a:p>
        </p:txBody>
      </p:sp>
      <p:sp>
        <p:nvSpPr>
          <p:cNvPr id="23562" name="文本框 23561"/>
          <p:cNvSpPr txBox="1"/>
          <p:nvPr/>
        </p:nvSpPr>
        <p:spPr>
          <a:xfrm>
            <a:off x="5083175" y="4241165"/>
            <a:ext cx="17748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solidFill>
                  <a:srgbClr val="FF3300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济</a:t>
            </a:r>
            <a:r>
              <a:rPr lang="en-US" altLang="zh-CN" sz="2800" b="1">
                <a:solidFill>
                  <a:srgbClr val="FF3300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—</a:t>
            </a:r>
            <a:r>
              <a:rPr lang="zh-CN" altLang="en-US" sz="2800" b="1">
                <a:solidFill>
                  <a:srgbClr val="FF3300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扶助</a:t>
            </a:r>
          </a:p>
        </p:txBody>
      </p:sp>
      <p:sp>
        <p:nvSpPr>
          <p:cNvPr id="23563" name="文本框 23562"/>
          <p:cNvSpPr txBox="1"/>
          <p:nvPr/>
        </p:nvSpPr>
        <p:spPr>
          <a:xfrm>
            <a:off x="5081905" y="4865370"/>
            <a:ext cx="37426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solidFill>
                  <a:srgbClr val="FF3300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比</a:t>
            </a:r>
            <a:r>
              <a:rPr lang="en-US" altLang="zh-CN" sz="2800" b="1">
                <a:solidFill>
                  <a:srgbClr val="FF3300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—</a:t>
            </a:r>
            <a:r>
              <a:rPr lang="zh-CN" altLang="en-US" sz="2800" b="1">
                <a:solidFill>
                  <a:srgbClr val="FF3300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紧接着，紧挨着</a:t>
            </a:r>
          </a:p>
        </p:txBody>
      </p:sp>
      <p:sp>
        <p:nvSpPr>
          <p:cNvPr id="23565" name="矩形 23564"/>
          <p:cNvSpPr/>
          <p:nvPr/>
        </p:nvSpPr>
        <p:spPr>
          <a:xfrm>
            <a:off x="800735" y="974090"/>
            <a:ext cx="33464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990000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含义相同相近</a:t>
            </a:r>
            <a:r>
              <a:rPr lang="zh-CN" altLang="en-US" sz="3200">
                <a:solidFill>
                  <a:srgbClr val="990000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charRg st="13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3554">
                                            <p:txEl>
                                              <p:charRg st="13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charRg st="22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3554">
                                            <p:txEl>
                                              <p:charRg st="22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charRg st="31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23554">
                                            <p:txEl>
                                              <p:charRg st="31" end="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charRg st="40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23554">
                                            <p:txEl>
                                              <p:charRg st="40" end="4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charRg st="49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23554">
                                            <p:txEl>
                                              <p:charRg st="49" end="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8" grpId="0"/>
      <p:bldP spid="23559" grpId="0"/>
      <p:bldP spid="23560" grpId="0"/>
      <p:bldP spid="23561" grpId="0"/>
      <p:bldP spid="23562" grpId="0"/>
      <p:bldP spid="23563" grpId="0"/>
      <p:bldP spid="2356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0" y="0"/>
            <a:ext cx="12192000" cy="685800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6858000" cy="68580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4000" y="0"/>
              <a:ext cx="6858000" cy="6858000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46376" cy="168301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" b="0"/>
          <a:stretch>
            <a:fillRect/>
          </a:stretch>
        </p:blipFill>
        <p:spPr>
          <a:xfrm>
            <a:off x="10881282" y="0"/>
            <a:ext cx="1310718" cy="126020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5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1977" y="127397"/>
            <a:ext cx="1257681" cy="479117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4627245" y="105346"/>
            <a:ext cx="293751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>
                <a:solidFill>
                  <a:srgbClr val="5D665A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借助结构推断</a:t>
            </a:r>
            <a:endParaRPr lang="zh-CN" altLang="en-US" sz="3600" b="1">
              <a:solidFill>
                <a:srgbClr val="5D665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9344" y="494353"/>
            <a:ext cx="1257681" cy="479117"/>
          </a:xfrm>
          <a:prstGeom prst="rect">
            <a:avLst/>
          </a:prstGeom>
        </p:spPr>
      </p:pic>
      <p:sp>
        <p:nvSpPr>
          <p:cNvPr id="15361" name="文本占位符 24578"/>
          <p:cNvSpPr>
            <a:spLocks noGrp="1" noRot="1"/>
          </p:cNvSpPr>
          <p:nvPr>
            <p:ph type="body" idx="4294967295"/>
          </p:nvPr>
        </p:nvSpPr>
        <p:spPr>
          <a:xfrm>
            <a:off x="962025" y="868680"/>
            <a:ext cx="5079365" cy="5497830"/>
          </a:xfrm>
          <a:noFill/>
          <a:ln>
            <a:noFill/>
          </a:ln>
        </p:spPr>
        <p:txBody>
          <a:bodyPr anchor="t">
            <a:noAutofit/>
          </a:bodyPr>
          <a:lstStyle/>
          <a:p>
            <a:pPr marL="0" indent="0">
              <a:buNone/>
            </a:pPr>
            <a:r>
              <a:rPr lang="zh-CN" altLang="en-US" sz="3600" b="1">
                <a:solidFill>
                  <a:srgbClr val="FF3300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党</a:t>
            </a:r>
            <a:r>
              <a:rPr lang="zh-CN" altLang="en-US" sz="36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同伐异</a:t>
            </a:r>
            <a:r>
              <a:rPr lang="en-US" altLang="zh-CN" sz="36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——</a:t>
            </a:r>
            <a:r>
              <a:rPr lang="zh-CN" altLang="en-US" sz="36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伐，攻击；</a:t>
            </a:r>
          </a:p>
          <a:p>
            <a:pPr marL="0" indent="0">
              <a:buNone/>
            </a:pPr>
            <a:endParaRPr lang="zh-CN" altLang="en-US" sz="3600" b="1">
              <a:solidFill>
                <a:srgbClr val="FF3300"/>
              </a:solidFill>
              <a:latin typeface="方正苏新诗柳楷简体" panose="02000000000000000000" charset="-122"/>
              <a:ea typeface="方正苏新诗柳楷简体" panose="02000000000000000000" charset="-122"/>
              <a:cs typeface="方正苏新诗柳楷简体" panose="02000000000000000000" charset="-122"/>
            </a:endParaRPr>
          </a:p>
          <a:p>
            <a:pPr marL="0" indent="0">
              <a:buNone/>
            </a:pPr>
            <a:r>
              <a:rPr lang="zh-CN" altLang="en-US" sz="3600" b="1">
                <a:solidFill>
                  <a:srgbClr val="FF3300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夙</a:t>
            </a:r>
            <a:r>
              <a:rPr lang="zh-CN" altLang="en-US" sz="36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兴夜寐</a:t>
            </a:r>
            <a:r>
              <a:rPr lang="en-US" altLang="zh-CN" sz="36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——</a:t>
            </a:r>
            <a:r>
              <a:rPr lang="zh-CN" altLang="en-US" sz="36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夜，晚；</a:t>
            </a:r>
            <a:endParaRPr lang="zh-CN" altLang="en-US" sz="3600" b="1">
              <a:solidFill>
                <a:srgbClr val="FF3300"/>
              </a:solidFill>
              <a:latin typeface="方正苏新诗柳楷简体" panose="02000000000000000000" charset="-122"/>
              <a:ea typeface="方正苏新诗柳楷简体" panose="02000000000000000000" charset="-122"/>
              <a:cs typeface="方正苏新诗柳楷简体" panose="02000000000000000000" charset="-122"/>
            </a:endParaRPr>
          </a:p>
          <a:p>
            <a:pPr marL="0" indent="0">
              <a:buNone/>
            </a:pPr>
            <a:endParaRPr lang="zh-CN" altLang="en-US" sz="3600" b="1">
              <a:solidFill>
                <a:srgbClr val="FF3300"/>
              </a:solidFill>
              <a:latin typeface="方正苏新诗柳楷简体" panose="02000000000000000000" charset="-122"/>
              <a:ea typeface="方正苏新诗柳楷简体" panose="02000000000000000000" charset="-122"/>
              <a:cs typeface="方正苏新诗柳楷简体" panose="02000000000000000000" charset="-122"/>
            </a:endParaRPr>
          </a:p>
          <a:p>
            <a:pPr marL="0" indent="0">
              <a:buNone/>
            </a:pPr>
            <a:r>
              <a:rPr lang="zh-CN" altLang="en-US" sz="3600" b="1">
                <a:solidFill>
                  <a:srgbClr val="FF3300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寤</a:t>
            </a:r>
            <a:r>
              <a:rPr lang="zh-CN" altLang="en-US" sz="36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寐求之</a:t>
            </a:r>
            <a:r>
              <a:rPr lang="en-US" altLang="zh-CN" sz="36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——</a:t>
            </a:r>
            <a:r>
              <a:rPr lang="zh-CN" altLang="en-US" sz="36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寐，睡觉；</a:t>
            </a:r>
          </a:p>
          <a:p>
            <a:pPr marL="0" indent="0">
              <a:buNone/>
            </a:pPr>
            <a:endParaRPr lang="zh-CN" altLang="en-US" sz="3600" b="1">
              <a:latin typeface="方正苏新诗柳楷简体" panose="02000000000000000000" charset="-122"/>
              <a:ea typeface="方正苏新诗柳楷简体" panose="02000000000000000000" charset="-122"/>
              <a:cs typeface="方正苏新诗柳楷简体" panose="02000000000000000000" charset="-122"/>
            </a:endParaRPr>
          </a:p>
          <a:p>
            <a:pPr marL="0" indent="0">
              <a:buNone/>
            </a:pPr>
            <a:r>
              <a:rPr lang="zh-CN" altLang="en-US" sz="36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避重</a:t>
            </a:r>
            <a:r>
              <a:rPr lang="zh-CN" altLang="en-US" sz="3600" b="1">
                <a:solidFill>
                  <a:srgbClr val="FF3300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就</a:t>
            </a:r>
            <a:r>
              <a:rPr lang="zh-CN" altLang="en-US" sz="36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轻</a:t>
            </a:r>
            <a:r>
              <a:rPr lang="en-US" altLang="zh-CN" sz="36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——</a:t>
            </a:r>
            <a:r>
              <a:rPr lang="zh-CN" altLang="en-US" sz="36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就，</a:t>
            </a:r>
          </a:p>
          <a:p>
            <a:pPr marL="0" indent="0">
              <a:buNone/>
            </a:pPr>
            <a:endParaRPr lang="zh-CN" altLang="en-US" sz="1000" b="1">
              <a:latin typeface="方正苏新诗柳楷简体" panose="02000000000000000000" charset="-122"/>
              <a:ea typeface="方正苏新诗柳楷简体" panose="02000000000000000000" charset="-122"/>
              <a:cs typeface="方正苏新诗柳楷简体" panose="02000000000000000000" charset="-122"/>
            </a:endParaRPr>
          </a:p>
          <a:p>
            <a:pPr marL="0" indent="0">
              <a:buNone/>
            </a:pPr>
            <a:r>
              <a:rPr lang="zh-CN" altLang="en-US" sz="36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欲盖弥</a:t>
            </a:r>
            <a:r>
              <a:rPr lang="zh-CN" altLang="en-US" sz="3600" b="1">
                <a:solidFill>
                  <a:srgbClr val="FF3300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彰</a:t>
            </a:r>
            <a:r>
              <a:rPr lang="en-US" altLang="zh-CN" sz="36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——</a:t>
            </a:r>
            <a:r>
              <a:rPr lang="zh-CN" altLang="en-US" sz="36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彰，</a:t>
            </a:r>
          </a:p>
        </p:txBody>
      </p:sp>
      <p:sp>
        <p:nvSpPr>
          <p:cNvPr id="24582" name="直接连接符 24581"/>
          <p:cNvSpPr/>
          <p:nvPr/>
        </p:nvSpPr>
        <p:spPr>
          <a:xfrm>
            <a:off x="6638925" y="5696585"/>
            <a:ext cx="605790" cy="1333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triangl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3" name="文本框 24582"/>
          <p:cNvSpPr txBox="1"/>
          <p:nvPr/>
        </p:nvSpPr>
        <p:spPr>
          <a:xfrm>
            <a:off x="5069840" y="4636770"/>
            <a:ext cx="18027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FF3300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不躲避</a:t>
            </a:r>
          </a:p>
        </p:txBody>
      </p:sp>
      <p:sp>
        <p:nvSpPr>
          <p:cNvPr id="24584" name="文本框 24583"/>
          <p:cNvSpPr txBox="1"/>
          <p:nvPr/>
        </p:nvSpPr>
        <p:spPr>
          <a:xfrm>
            <a:off x="7351395" y="4636770"/>
            <a:ext cx="28225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FF3300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接近、趋向</a:t>
            </a:r>
          </a:p>
        </p:txBody>
      </p:sp>
      <p:sp>
        <p:nvSpPr>
          <p:cNvPr id="24585" name="文本框 24584"/>
          <p:cNvSpPr txBox="1"/>
          <p:nvPr/>
        </p:nvSpPr>
        <p:spPr>
          <a:xfrm>
            <a:off x="5069840" y="5417820"/>
            <a:ext cx="18815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0000"/>
            </a:pPr>
            <a:r>
              <a:rPr lang="zh-CN" altLang="en-US" sz="3200" b="1">
                <a:solidFill>
                  <a:srgbClr val="FF3300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不掩盖</a:t>
            </a:r>
          </a:p>
        </p:txBody>
      </p:sp>
      <p:sp>
        <p:nvSpPr>
          <p:cNvPr id="24586" name="直接连接符 24585"/>
          <p:cNvSpPr/>
          <p:nvPr/>
        </p:nvSpPr>
        <p:spPr>
          <a:xfrm>
            <a:off x="6539865" y="4928235"/>
            <a:ext cx="704850" cy="63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triangl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7" name="文本框 24586"/>
          <p:cNvSpPr txBox="1"/>
          <p:nvPr/>
        </p:nvSpPr>
        <p:spPr>
          <a:xfrm>
            <a:off x="7453630" y="5411470"/>
            <a:ext cx="19596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FF3300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彰显</a:t>
            </a:r>
          </a:p>
        </p:txBody>
      </p:sp>
      <p:sp>
        <p:nvSpPr>
          <p:cNvPr id="24588" name="文本框 24587"/>
          <p:cNvSpPr txBox="1"/>
          <p:nvPr/>
        </p:nvSpPr>
        <p:spPr>
          <a:xfrm>
            <a:off x="6334125" y="868680"/>
            <a:ext cx="454723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20000"/>
              </a:spcBef>
              <a:buChar char="•"/>
            </a:pPr>
            <a:r>
              <a:rPr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ea typeface="方正粗宋_GBK" pitchFamily="1" charset="-122"/>
              </a:rPr>
              <a:t>党，偏袒</a:t>
            </a:r>
            <a:endParaRPr lang="zh-CN" altLang="en-US" sz="3200">
              <a:solidFill>
                <a:srgbClr val="990000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4589" name="文本框 24588"/>
          <p:cNvSpPr txBox="1"/>
          <p:nvPr/>
        </p:nvSpPr>
        <p:spPr>
          <a:xfrm>
            <a:off x="6336030" y="1960880"/>
            <a:ext cx="463423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3300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夙，</a:t>
            </a:r>
            <a:r>
              <a:rPr lang="zh-CN" altLang="en-US" sz="2800" b="1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早；兴：起来；早起晚睡。</a:t>
            </a:r>
            <a:r>
              <a:rPr lang="zh-CN" altLang="en-US" sz="2800" b="1">
                <a:solidFill>
                  <a:srgbClr val="990000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形容勤奋。</a:t>
            </a:r>
            <a:r>
              <a:rPr lang="zh-CN" altLang="en-US" sz="2800" b="1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 。</a:t>
            </a:r>
          </a:p>
        </p:txBody>
      </p:sp>
      <p:sp>
        <p:nvSpPr>
          <p:cNvPr id="24590" name="矩形 24589"/>
          <p:cNvSpPr/>
          <p:nvPr/>
        </p:nvSpPr>
        <p:spPr>
          <a:xfrm>
            <a:off x="6336030" y="3387725"/>
            <a:ext cx="273240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solidFill>
                  <a:srgbClr val="FF3300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寤</a:t>
            </a:r>
            <a:r>
              <a:rPr lang="zh-CN" altLang="en-US" sz="2800" b="1">
                <a:latin typeface="方正清刻本悦宋简体" panose="02000000000000000000" charset="-122"/>
                <a:ea typeface="方正清刻本悦宋简体" panose="02000000000000000000" charset="-122"/>
              </a:rPr>
              <a:t>，醒来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4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3" grpId="0"/>
      <p:bldP spid="24584" grpId="0"/>
      <p:bldP spid="24585" grpId="0"/>
      <p:bldP spid="24587" grpId="0"/>
      <p:bldP spid="24588" grpId="0"/>
      <p:bldP spid="24589" grpId="0"/>
      <p:bldP spid="2459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0" y="0"/>
            <a:ext cx="12192000" cy="685800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6858000" cy="68580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4000" y="0"/>
              <a:ext cx="6858000" cy="6858000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46376" cy="168301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" b="0"/>
          <a:stretch>
            <a:fillRect/>
          </a:stretch>
        </p:blipFill>
        <p:spPr>
          <a:xfrm>
            <a:off x="10881282" y="0"/>
            <a:ext cx="1310718" cy="126020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5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1977" y="127397"/>
            <a:ext cx="1257681" cy="479117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4627245" y="105346"/>
            <a:ext cx="293751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>
                <a:solidFill>
                  <a:srgbClr val="5D665A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借助结构推断</a:t>
            </a:r>
            <a:endParaRPr lang="zh-CN" altLang="en-US" sz="3600" b="1">
              <a:solidFill>
                <a:srgbClr val="5D665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9344" y="494353"/>
            <a:ext cx="1257681" cy="479117"/>
          </a:xfrm>
          <a:prstGeom prst="rect">
            <a:avLst/>
          </a:prstGeom>
        </p:spPr>
      </p:pic>
      <p:sp>
        <p:nvSpPr>
          <p:cNvPr id="7171" name="文本占位符 7170"/>
          <p:cNvSpPr>
            <a:spLocks noGrp="1"/>
          </p:cNvSpPr>
          <p:nvPr>
            <p:ph idx="1"/>
          </p:nvPr>
        </p:nvSpPr>
        <p:spPr>
          <a:xfrm>
            <a:off x="484505" y="606425"/>
            <a:ext cx="9737725" cy="5548630"/>
          </a:xfrm>
          <a:ln>
            <a:noFill/>
            <a:miter/>
          </a:ln>
        </p:spPr>
        <p:txBody>
          <a:bodyPr anchor="t">
            <a:normAutofit fontScale="90000" lnSpcReduction="10000"/>
          </a:bodyPr>
          <a:lstStyle/>
          <a:p>
            <a:pPr marR="0" algn="l" defTabSz="685800" rtl="0" eaLnBrk="1" fontAlgn="base" latinLnBrk="0" hangingPunct="1">
              <a:lnSpc>
                <a:spcPct val="150000"/>
              </a:lnSpc>
              <a:spcBef>
                <a:spcPts val="750"/>
              </a:spcBef>
              <a:spcAft>
                <a:spcPct val="0"/>
              </a:spcAft>
              <a:buClrTx/>
              <a:buSzTx/>
            </a:pPr>
            <a:r>
              <a:rPr kumimoji="0" lang="en-US" altLang="zh-CN" sz="36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1.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方其破荆州，</a:t>
            </a:r>
            <a:r>
              <a:rPr kumimoji="0" lang="zh-CN" altLang="en-US" sz="3600" b="1" i="0" u="sng" strike="noStrike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下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江陵</a:t>
            </a:r>
          </a:p>
          <a:p>
            <a:pPr marR="0" algn="l" defTabSz="685800" rtl="0" eaLnBrk="1" fontAlgn="base" latinLnBrk="0" hangingPunct="1">
              <a:lnSpc>
                <a:spcPct val="150000"/>
              </a:lnSpc>
              <a:spcBef>
                <a:spcPts val="750"/>
              </a:spcBef>
              <a:spcAft>
                <a:spcPct val="0"/>
              </a:spcAft>
              <a:buClrTx/>
              <a:buSzTx/>
            </a:pPr>
            <a:r>
              <a:rPr kumimoji="0" lang="en-US" altLang="zh-CN" sz="36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2.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吾尝终日而思矣，不如</a:t>
            </a:r>
            <a:r>
              <a:rPr kumimoji="0" lang="zh-CN" altLang="en-US" sz="3600" b="1" i="0" u="sng" strike="noStrike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须臾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之所学也</a:t>
            </a:r>
          </a:p>
          <a:p>
            <a:pPr marR="0" algn="l" defTabSz="685800" rtl="0" eaLnBrk="1" fontAlgn="base" latinLnBrk="0" hangingPunct="1">
              <a:lnSpc>
                <a:spcPct val="150000"/>
              </a:lnSpc>
              <a:spcBef>
                <a:spcPts val="750"/>
              </a:spcBef>
              <a:spcAft>
                <a:spcPct val="0"/>
              </a:spcAft>
              <a:buClrTx/>
              <a:buSzTx/>
            </a:pPr>
            <a:r>
              <a:rPr kumimoji="0" lang="en-US" altLang="zh-CN" sz="36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3.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奉之</a:t>
            </a:r>
            <a:r>
              <a:rPr kumimoji="0" lang="zh-CN" altLang="en-US" sz="3600" b="1" i="0" u="sng" strike="noStrike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弥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繁，侵之愈急。</a:t>
            </a:r>
          </a:p>
          <a:p>
            <a:pPr marR="0" algn="l" defTabSz="685800" rtl="0" eaLnBrk="1" fontAlgn="base" latinLnBrk="0" hangingPunct="1">
              <a:lnSpc>
                <a:spcPct val="150000"/>
              </a:lnSpc>
              <a:spcBef>
                <a:spcPts val="750"/>
              </a:spcBef>
              <a:spcAft>
                <a:spcPct val="0"/>
              </a:spcAft>
              <a:buClrTx/>
              <a:buSzTx/>
            </a:pPr>
            <a:r>
              <a:rPr kumimoji="0" lang="en-US" altLang="zh-CN" sz="36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4.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chemeClr val="tx1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南取汉中</a:t>
            </a:r>
            <a:r>
              <a:rPr kumimoji="0" lang="en-US" altLang="zh-CN" sz="3600" b="1" i="0" u="none" strike="noStrike" kern="1200" cap="none" spc="0" normalizeH="0" baseline="0" noProof="1">
                <a:solidFill>
                  <a:schemeClr val="tx1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,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chemeClr val="tx1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西</a:t>
            </a:r>
            <a:r>
              <a:rPr kumimoji="0" lang="zh-CN" altLang="en-US" sz="3600" b="1" i="0" u="sng" strike="noStrike" kern="1200" cap="none" spc="0" normalizeH="0" baseline="0" noProof="1">
                <a:solidFill>
                  <a:srgbClr val="FF3300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举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chemeClr val="tx1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巴蜀</a:t>
            </a:r>
          </a:p>
          <a:p>
            <a:pPr marR="0" algn="l" defTabSz="685800" rtl="0" eaLnBrk="1" fontAlgn="base" latinLnBrk="0" hangingPunct="1">
              <a:lnSpc>
                <a:spcPct val="150000"/>
              </a:lnSpc>
              <a:spcBef>
                <a:spcPts val="750"/>
              </a:spcBef>
              <a:spcAft>
                <a:spcPct val="0"/>
              </a:spcAft>
              <a:buClrTx/>
              <a:buSzTx/>
            </a:pPr>
            <a:r>
              <a:rPr kumimoji="0" lang="en-US" altLang="zh-CN" sz="36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5.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chemeClr val="tx1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多</a:t>
            </a:r>
            <a:r>
              <a:rPr kumimoji="0" lang="zh-CN" altLang="en-US" sz="3600" b="1" i="0" u="sng" strike="noStrike" kern="1200" cap="none" spc="0" normalizeH="0" baseline="0" noProof="1">
                <a:solidFill>
                  <a:srgbClr val="FF3300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谢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chemeClr val="tx1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后世人，戒之慎勿忘</a:t>
            </a:r>
          </a:p>
          <a:p>
            <a:pPr marR="0" algn="l" defTabSz="685800" rtl="0" eaLnBrk="1" fontAlgn="base" latinLnBrk="0" hangingPunct="1">
              <a:lnSpc>
                <a:spcPct val="150000"/>
              </a:lnSpc>
              <a:spcBef>
                <a:spcPts val="750"/>
              </a:spcBef>
              <a:spcAft>
                <a:spcPct val="0"/>
              </a:spcAft>
              <a:buClrTx/>
              <a:buSzTx/>
            </a:pPr>
            <a:r>
              <a:rPr kumimoji="0" lang="en-US" altLang="zh-CN" sz="3600" b="1" i="0" u="none" strike="noStrike" kern="1200" cap="none" spc="0" normalizeH="0" baseline="0" noProof="1">
                <a:solidFill>
                  <a:schemeClr val="tx1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6.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chemeClr val="tx1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不使内有余帛，外有</a:t>
            </a:r>
            <a:r>
              <a:rPr kumimoji="0" lang="zh-CN" altLang="en-US" sz="3600" b="1" i="0" u="sng" strike="noStrike" kern="1200" cap="none" spc="0" normalizeH="0" baseline="0" noProof="1">
                <a:solidFill>
                  <a:srgbClr val="FF0000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赢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chemeClr val="tx1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财。</a:t>
            </a:r>
          </a:p>
          <a:p>
            <a:pPr marR="0" algn="l" defTabSz="685800" rtl="0" eaLnBrk="1" fontAlgn="base" latinLnBrk="0" hangingPunct="1">
              <a:lnSpc>
                <a:spcPct val="150000"/>
              </a:lnSpc>
              <a:spcBef>
                <a:spcPts val="750"/>
              </a:spcBef>
              <a:spcAft>
                <a:spcPct val="0"/>
              </a:spcAft>
              <a:buClrTx/>
              <a:buSzTx/>
            </a:pPr>
            <a:r>
              <a:rPr kumimoji="0" lang="en-US" altLang="zh-CN" sz="3600" b="1" i="0" u="none" strike="noStrike" kern="1200" cap="none" spc="0" normalizeH="0" baseline="0" noProof="1">
                <a:solidFill>
                  <a:schemeClr val="tx1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7.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chemeClr val="tx1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  <a:sym typeface="宋体" panose="02010600030101010101" pitchFamily="2" charset="-122"/>
              </a:rPr>
              <a:t>生之有时而用之</a:t>
            </a:r>
            <a:r>
              <a:rPr kumimoji="0" lang="zh-CN" altLang="en-US" sz="3600" b="1" i="0" u="sng" strike="noStrike" kern="1200" cap="none" spc="0" normalizeH="0" baseline="0" noProof="1">
                <a:solidFill>
                  <a:srgbClr val="FF3300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  <a:sym typeface="宋体" panose="02010600030101010101" pitchFamily="2" charset="-122"/>
              </a:rPr>
              <a:t>亡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chemeClr val="tx1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  <a:sym typeface="宋体" panose="02010600030101010101" pitchFamily="2" charset="-122"/>
              </a:rPr>
              <a:t>度</a:t>
            </a:r>
          </a:p>
          <a:p>
            <a:pPr marR="0" algn="l" defTabSz="685800" rtl="0" eaLnBrk="1" fontAlgn="base" latinLnBrk="0" hangingPunct="1">
              <a:lnSpc>
                <a:spcPct val="150000"/>
              </a:lnSpc>
              <a:spcBef>
                <a:spcPts val="750"/>
              </a:spcBef>
              <a:spcAft>
                <a:spcPct val="0"/>
              </a:spcAft>
              <a:buClrTx/>
              <a:buSzTx/>
            </a:pPr>
            <a:endParaRPr kumimoji="0" lang="zh-CN" altLang="en-US" sz="2800" b="1" i="0" u="none" strike="noStrike" kern="1200" cap="none" spc="0" normalizeH="0" baseline="0" noProof="1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171450" marR="0" indent="-171450" algn="l" defTabSz="685800" rtl="0" eaLnBrk="1" fontAlgn="base" latinLnBrk="0" hangingPunct="1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</a:pPr>
            <a:endParaRPr kumimoji="0" lang="zh-CN" altLang="en-US" sz="2800" b="1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7177" name="文本框 7176"/>
          <p:cNvSpPr txBox="1"/>
          <p:nvPr/>
        </p:nvSpPr>
        <p:spPr>
          <a:xfrm>
            <a:off x="6555105" y="4731385"/>
            <a:ext cx="41986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 noProof="1">
                <a:solidFill>
                  <a:srgbClr val="FF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  <a:sym typeface="+mn-ea"/>
              </a:rPr>
              <a:t>余——赢    多余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555105" y="5447665"/>
            <a:ext cx="41986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 noProof="1">
                <a:solidFill>
                  <a:srgbClr val="FF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  <a:sym typeface="+mn-ea"/>
              </a:rPr>
              <a:t>有——亡    无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7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7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0" y="0"/>
            <a:ext cx="12192000" cy="685800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6858000" cy="68580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4000" y="0"/>
              <a:ext cx="6858000" cy="6858000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" y="152400"/>
            <a:ext cx="1046376" cy="168301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" b="0"/>
          <a:stretch>
            <a:fillRect/>
          </a:stretch>
        </p:blipFill>
        <p:spPr>
          <a:xfrm>
            <a:off x="10881282" y="0"/>
            <a:ext cx="1310718" cy="12602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700" y="6224099"/>
            <a:ext cx="800704" cy="780232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201400" y="5554365"/>
            <a:ext cx="988552" cy="1297566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7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4677" y="279797"/>
            <a:ext cx="1257681" cy="479117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5404803" y="245046"/>
            <a:ext cx="140779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>
                <a:solidFill>
                  <a:srgbClr val="5D665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猜一猜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7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2044" y="646753"/>
            <a:ext cx="1257681" cy="479117"/>
          </a:xfrm>
          <a:prstGeom prst="rect">
            <a:avLst/>
          </a:prstGeom>
        </p:spPr>
      </p:pic>
      <p:sp>
        <p:nvSpPr>
          <p:cNvPr id="99331" name="文本框 99330"/>
          <p:cNvSpPr txBox="1"/>
          <p:nvPr/>
        </p:nvSpPr>
        <p:spPr>
          <a:xfrm>
            <a:off x="431800" y="2844800"/>
            <a:ext cx="9144000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4000" b="1">
                <a:solidFill>
                  <a:schemeClr val="tx2"/>
                </a:solidFill>
                <a:latin typeface="方正苏新诗柳楷简体" panose="02000000000000000000" charset="-122"/>
                <a:ea typeface="方正苏新诗柳楷简体" panose="02000000000000000000" charset="-122"/>
              </a:rPr>
              <a:t>   </a:t>
            </a:r>
          </a:p>
        </p:txBody>
      </p:sp>
      <p:sp>
        <p:nvSpPr>
          <p:cNvPr id="29701" name="文本框 99333"/>
          <p:cNvSpPr txBox="1"/>
          <p:nvPr/>
        </p:nvSpPr>
        <p:spPr>
          <a:xfrm>
            <a:off x="900430" y="1570355"/>
            <a:ext cx="10193020" cy="45523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36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1.</a:t>
            </a:r>
            <a:r>
              <a:rPr lang="zh-CN" altLang="en-US" sz="36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戴朱缨宝饰之帽，</a:t>
            </a:r>
            <a:r>
              <a:rPr lang="zh-CN" altLang="en-US" sz="4400" b="1" u="sng">
                <a:solidFill>
                  <a:srgbClr val="FF3300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腰</a:t>
            </a:r>
            <a:r>
              <a:rPr lang="zh-CN" altLang="en-US" sz="36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白玉之环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endParaRPr lang="zh-CN" altLang="en-US" sz="3600" b="1">
              <a:latin typeface="方正苏新诗柳楷简体" panose="02000000000000000000" charset="-122"/>
              <a:ea typeface="方正苏新诗柳楷简体" panose="02000000000000000000" charset="-122"/>
              <a:cs typeface="方正苏新诗柳楷简体" panose="02000000000000000000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36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2.</a:t>
            </a:r>
            <a:r>
              <a:rPr lang="zh-CN" altLang="en-US" sz="36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曹操之众远来疲</a:t>
            </a:r>
            <a:r>
              <a:rPr lang="zh-CN" altLang="en-US" sz="4400" b="1" u="sng">
                <a:solidFill>
                  <a:srgbClr val="FF0000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敝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endParaRPr lang="zh-CN" altLang="en-US" sz="3600" b="1">
              <a:latin typeface="方正苏新诗柳楷简体" panose="02000000000000000000" charset="-122"/>
              <a:ea typeface="方正苏新诗柳楷简体" panose="02000000000000000000" charset="-122"/>
              <a:cs typeface="方正苏新诗柳楷简体" panose="02000000000000000000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36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3.</a:t>
            </a:r>
            <a:r>
              <a:rPr lang="zh-CN" altLang="en-US" sz="36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今主上幼</a:t>
            </a:r>
            <a:r>
              <a:rPr lang="zh-CN" altLang="en-US" sz="4400" b="1" u="sng">
                <a:solidFill>
                  <a:srgbClr val="FF0000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冲</a:t>
            </a:r>
            <a:r>
              <a:rPr lang="zh-CN" altLang="en-US" sz="36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，贼臣虎据，雄才奋用之秋也 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endParaRPr lang="zh-CN" altLang="en-US" sz="3600" b="1">
              <a:latin typeface="方正苏新诗柳楷简体" panose="02000000000000000000" charset="-122"/>
              <a:ea typeface="方正苏新诗柳楷简体" panose="02000000000000000000" charset="-122"/>
              <a:cs typeface="方正苏新诗柳楷简体" panose="02000000000000000000" charset="-122"/>
            </a:endParaRPr>
          </a:p>
        </p:txBody>
      </p:sp>
      <p:sp>
        <p:nvSpPr>
          <p:cNvPr id="99335" name="文本框 99334"/>
          <p:cNvSpPr txBox="1"/>
          <p:nvPr/>
        </p:nvSpPr>
        <p:spPr>
          <a:xfrm>
            <a:off x="3059113" y="2289175"/>
            <a:ext cx="3546475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腰里佩着</a:t>
            </a:r>
          </a:p>
        </p:txBody>
      </p:sp>
      <p:sp>
        <p:nvSpPr>
          <p:cNvPr id="29703" name="文本框 99335"/>
          <p:cNvSpPr txBox="1"/>
          <p:nvPr/>
        </p:nvSpPr>
        <p:spPr>
          <a:xfrm>
            <a:off x="3708400" y="3149600"/>
            <a:ext cx="1524000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endParaRPr lang="zh-CN" sz="2000">
              <a:latin typeface="方正苏新诗柳楷简体" panose="02000000000000000000" charset="-122"/>
              <a:ea typeface="方正苏新诗柳楷简体" panose="02000000000000000000" charset="-122"/>
            </a:endParaRPr>
          </a:p>
        </p:txBody>
      </p:sp>
      <p:sp>
        <p:nvSpPr>
          <p:cNvPr id="99337" name="文本框 99336"/>
          <p:cNvSpPr txBox="1"/>
          <p:nvPr/>
        </p:nvSpPr>
        <p:spPr>
          <a:xfrm>
            <a:off x="3059430" y="3831590"/>
            <a:ext cx="5407025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同义复词：“敝”：疲劳</a:t>
            </a:r>
          </a:p>
        </p:txBody>
      </p:sp>
      <p:sp>
        <p:nvSpPr>
          <p:cNvPr id="99338" name="文本框 99337"/>
          <p:cNvSpPr txBox="1"/>
          <p:nvPr/>
        </p:nvSpPr>
        <p:spPr>
          <a:xfrm>
            <a:off x="3059430" y="5554345"/>
            <a:ext cx="77406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同义复用。“冲”即“幼”，“年幼”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93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93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9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993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99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99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1" grpId="0"/>
      <p:bldP spid="99337" grpId="0"/>
      <p:bldP spid="9933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0" y="0"/>
            <a:ext cx="12192000" cy="685800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6858000" cy="68580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4000" y="0"/>
              <a:ext cx="6858000" cy="6858000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" y="152400"/>
            <a:ext cx="1046376" cy="168301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" b="0"/>
          <a:stretch>
            <a:fillRect/>
          </a:stretch>
        </p:blipFill>
        <p:spPr>
          <a:xfrm>
            <a:off x="10881282" y="0"/>
            <a:ext cx="1310718" cy="12602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700" y="6224099"/>
            <a:ext cx="800704" cy="780232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201400" y="5554365"/>
            <a:ext cx="988552" cy="1297566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7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4677" y="279797"/>
            <a:ext cx="1257681" cy="479117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5404803" y="245046"/>
            <a:ext cx="140779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>
                <a:solidFill>
                  <a:srgbClr val="5D665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练一练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7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2044" y="646753"/>
            <a:ext cx="1257681" cy="479117"/>
          </a:xfrm>
          <a:prstGeom prst="rect">
            <a:avLst/>
          </a:prstGeom>
        </p:spPr>
      </p:pic>
      <p:sp>
        <p:nvSpPr>
          <p:cNvPr id="103426" name="矩形 103425"/>
          <p:cNvSpPr/>
          <p:nvPr/>
        </p:nvSpPr>
        <p:spPr>
          <a:xfrm>
            <a:off x="304800" y="1905000"/>
            <a:ext cx="10776585" cy="42449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</a:pPr>
            <a:endParaRPr lang="en-US" altLang="zh-CN" sz="26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</a:pPr>
            <a:endParaRPr lang="en-US" altLang="zh-CN" sz="2600" b="1">
              <a:solidFill>
                <a:srgbClr val="0000FF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</a:pPr>
            <a:endParaRPr lang="en-US" altLang="zh-CN" sz="26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endParaRPr lang="en-US" altLang="zh-CN" sz="26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2" name="文本占位符 103426"/>
          <p:cNvSpPr>
            <a:spLocks noGrp="1"/>
          </p:cNvSpPr>
          <p:nvPr>
            <p:ph idx="1"/>
          </p:nvPr>
        </p:nvSpPr>
        <p:spPr>
          <a:xfrm>
            <a:off x="395605" y="1196975"/>
            <a:ext cx="10630535" cy="3950970"/>
          </a:xfrm>
        </p:spPr>
        <p:txBody>
          <a:bodyPr anchor="t">
            <a:noAutofit/>
          </a:bodyPr>
          <a:lstStyle/>
          <a:p>
            <a:pPr>
              <a:lnSpc>
                <a:spcPct val="115000"/>
              </a:lnSpc>
              <a:buNone/>
            </a:pPr>
            <a:r>
              <a:rPr lang="zh-CN" altLang="zh-CN" sz="2800" b="1">
                <a:solidFill>
                  <a:srgbClr val="003300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（湖北卷）对下列句子中加点词的解释，不正确的一项是：（     ）</a:t>
            </a:r>
          </a:p>
          <a:p>
            <a:pPr algn="l">
              <a:lnSpc>
                <a:spcPct val="100000"/>
              </a:lnSpc>
              <a:buNone/>
            </a:pPr>
            <a:r>
              <a:rPr lang="zh-CN" altLang="en-US" sz="3600" b="1">
                <a:solidFill>
                  <a:srgbClr val="0000FF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　</a:t>
            </a:r>
            <a:r>
              <a:rPr lang="zh-CN" altLang="zh-CN" sz="3600" b="1">
                <a:solidFill>
                  <a:srgbClr val="0000FF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A</a:t>
            </a:r>
            <a:r>
              <a:rPr lang="zh-CN" altLang="en-US" sz="3600" b="1">
                <a:solidFill>
                  <a:srgbClr val="0000FF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、</a:t>
            </a:r>
            <a:r>
              <a:rPr lang="zh-CN" altLang="zh-CN" sz="3600" b="1">
                <a:solidFill>
                  <a:srgbClr val="0000FF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不徒高谈虚论</a:t>
            </a:r>
            <a:r>
              <a:rPr lang="zh-CN" altLang="en-US" sz="3600" b="1">
                <a:solidFill>
                  <a:srgbClr val="0000FF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　　</a:t>
            </a:r>
            <a:r>
              <a:rPr lang="zh-CN" altLang="zh-CN" sz="3600" b="1">
                <a:solidFill>
                  <a:srgbClr val="0000FF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徒：只是</a:t>
            </a:r>
          </a:p>
          <a:p>
            <a:pPr algn="l">
              <a:lnSpc>
                <a:spcPct val="100000"/>
              </a:lnSpc>
              <a:buNone/>
            </a:pPr>
            <a:r>
              <a:rPr lang="zh-CN" altLang="en-US" sz="3600" b="1">
                <a:solidFill>
                  <a:srgbClr val="0000FF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　</a:t>
            </a:r>
            <a:r>
              <a:rPr lang="zh-CN" altLang="zh-CN" sz="3600" b="1">
                <a:solidFill>
                  <a:srgbClr val="0000FF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B</a:t>
            </a:r>
            <a:r>
              <a:rPr lang="zh-CN" altLang="en-US" sz="3600" b="1">
                <a:solidFill>
                  <a:srgbClr val="0000FF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、</a:t>
            </a:r>
            <a:r>
              <a:rPr lang="zh-CN" altLang="zh-CN" sz="3600" b="1">
                <a:solidFill>
                  <a:srgbClr val="0000FF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及有试用，多无所堪</a:t>
            </a:r>
            <a:r>
              <a:rPr lang="zh-CN" altLang="en-US" sz="3600" b="1">
                <a:solidFill>
                  <a:srgbClr val="0000FF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　　</a:t>
            </a:r>
            <a:r>
              <a:rPr lang="zh-CN" altLang="zh-CN" sz="3600" b="1">
                <a:solidFill>
                  <a:srgbClr val="0000FF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堪：胜任</a:t>
            </a:r>
          </a:p>
          <a:p>
            <a:pPr algn="l">
              <a:lnSpc>
                <a:spcPct val="100000"/>
              </a:lnSpc>
              <a:buNone/>
            </a:pPr>
            <a:r>
              <a:rPr lang="zh-CN" altLang="en-US" sz="3600" b="1">
                <a:solidFill>
                  <a:srgbClr val="0000FF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　</a:t>
            </a:r>
            <a:r>
              <a:rPr lang="zh-CN" altLang="zh-CN" sz="3600" b="1">
                <a:solidFill>
                  <a:srgbClr val="0000FF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C</a:t>
            </a:r>
            <a:r>
              <a:rPr lang="zh-CN" altLang="en-US" sz="3600" b="1">
                <a:solidFill>
                  <a:srgbClr val="0000FF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、</a:t>
            </a:r>
            <a:r>
              <a:rPr lang="zh-CN" altLang="zh-CN" sz="3600" b="1">
                <a:solidFill>
                  <a:srgbClr val="0000FF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至乃尚书郎乘马，则纠劾之</a:t>
            </a:r>
            <a:r>
              <a:rPr lang="zh-CN" altLang="en-US" sz="3600" b="1">
                <a:solidFill>
                  <a:srgbClr val="0000FF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　　</a:t>
            </a:r>
            <a:r>
              <a:rPr lang="zh-CN" altLang="zh-CN" sz="3600" b="1">
                <a:solidFill>
                  <a:srgbClr val="0000FF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纠：纠正</a:t>
            </a:r>
          </a:p>
          <a:p>
            <a:pPr algn="l">
              <a:lnSpc>
                <a:spcPct val="100000"/>
              </a:lnSpc>
              <a:buNone/>
            </a:pPr>
            <a:r>
              <a:rPr lang="zh-CN" altLang="en-US" sz="3600" b="1">
                <a:solidFill>
                  <a:srgbClr val="0000FF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　</a:t>
            </a:r>
            <a:r>
              <a:rPr lang="zh-CN" altLang="zh-CN" sz="3600" b="1">
                <a:solidFill>
                  <a:srgbClr val="0000FF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D</a:t>
            </a:r>
            <a:r>
              <a:rPr lang="zh-CN" altLang="en-US" sz="3600" b="1">
                <a:solidFill>
                  <a:srgbClr val="0000FF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、</a:t>
            </a:r>
            <a:r>
              <a:rPr lang="zh-CN" altLang="zh-CN" sz="3600" b="1">
                <a:solidFill>
                  <a:srgbClr val="0000FF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本为羁旅</a:t>
            </a:r>
            <a:r>
              <a:rPr lang="zh-CN" altLang="en-US" sz="3600" b="1">
                <a:solidFill>
                  <a:srgbClr val="0000FF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　　</a:t>
            </a:r>
            <a:r>
              <a:rPr lang="zh-CN" altLang="zh-CN" sz="3600" b="1">
                <a:solidFill>
                  <a:srgbClr val="0000FF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羁旅：寄居</a:t>
            </a:r>
          </a:p>
        </p:txBody>
      </p:sp>
      <p:sp>
        <p:nvSpPr>
          <p:cNvPr id="103429" name="矩形 103428"/>
          <p:cNvSpPr/>
          <p:nvPr/>
        </p:nvSpPr>
        <p:spPr>
          <a:xfrm>
            <a:off x="795020" y="4959985"/>
            <a:ext cx="10086340" cy="14935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95000"/>
              </a:lnSpc>
            </a:pPr>
            <a:r>
              <a:rPr lang="zh-CN" altLang="en-US" sz="3200" b="1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　　</a:t>
            </a:r>
            <a:r>
              <a:rPr lang="en-US" altLang="zh-CN" sz="3200" b="1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C</a:t>
            </a:r>
            <a:r>
              <a:rPr lang="zh-CN" altLang="en-US" sz="3200" b="1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项“纠”与“劾”同义对举，当为同义复词，“劾”是“弹劾”的意思，因此推知“纠”应为“检举、告发”之义。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6" grpId="0"/>
      <p:bldP spid="10342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0" y="0"/>
            <a:ext cx="12192000" cy="685800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6858000" cy="68580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4000" y="0"/>
              <a:ext cx="6858000" cy="6858000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" y="152400"/>
            <a:ext cx="1046376" cy="168301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" b="0"/>
          <a:stretch>
            <a:fillRect/>
          </a:stretch>
        </p:blipFill>
        <p:spPr>
          <a:xfrm>
            <a:off x="10881282" y="0"/>
            <a:ext cx="1310718" cy="12602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700" y="6224099"/>
            <a:ext cx="800704" cy="780232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201400" y="5554365"/>
            <a:ext cx="988552" cy="1297566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7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4677" y="279797"/>
            <a:ext cx="1257681" cy="479117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5404803" y="245046"/>
            <a:ext cx="140779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>
                <a:solidFill>
                  <a:srgbClr val="5D665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练一练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7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2044" y="646753"/>
            <a:ext cx="1257681" cy="479117"/>
          </a:xfrm>
          <a:prstGeom prst="rect">
            <a:avLst/>
          </a:prstGeom>
        </p:spPr>
      </p:pic>
      <p:sp>
        <p:nvSpPr>
          <p:cNvPr id="103426" name="矩形 103425"/>
          <p:cNvSpPr/>
          <p:nvPr/>
        </p:nvSpPr>
        <p:spPr>
          <a:xfrm>
            <a:off x="304800" y="1905000"/>
            <a:ext cx="10776585" cy="42449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</a:pPr>
            <a:endParaRPr lang="en-US" altLang="zh-CN" sz="26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</a:pPr>
            <a:endParaRPr lang="en-US" altLang="zh-CN" sz="2600" b="1">
              <a:solidFill>
                <a:srgbClr val="0000FF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</a:pPr>
            <a:endParaRPr lang="en-US" altLang="zh-CN" sz="26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endParaRPr lang="en-US" altLang="zh-CN" sz="26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562" name="文本框 194561"/>
          <p:cNvSpPr txBox="1"/>
          <p:nvPr/>
        </p:nvSpPr>
        <p:spPr>
          <a:xfrm>
            <a:off x="1028700" y="4387215"/>
            <a:ext cx="995743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>
                <a:solidFill>
                  <a:schemeClr val="tx1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        </a:t>
            </a:r>
            <a:r>
              <a:rPr lang="en-US" altLang="zh-CN" sz="3200">
                <a:solidFill>
                  <a:schemeClr val="tx1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“</a:t>
            </a:r>
            <a:r>
              <a:rPr lang="zh-CN" altLang="en-US" sz="3200">
                <a:solidFill>
                  <a:schemeClr val="tx1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行旅”与“人物”处于对应位置，借助“人物”可推知“行旅”当为名词，故错。应译为“商人”。</a:t>
            </a:r>
          </a:p>
        </p:txBody>
      </p:sp>
      <p:sp>
        <p:nvSpPr>
          <p:cNvPr id="194563" name="文本框 194562"/>
          <p:cNvSpPr txBox="1"/>
          <p:nvPr/>
        </p:nvSpPr>
        <p:spPr>
          <a:xfrm>
            <a:off x="1059180" y="2042795"/>
            <a:ext cx="1092454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chemeClr val="accent2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于是</a:t>
            </a:r>
            <a:r>
              <a:rPr lang="zh-CN" altLang="en-US" sz="4000" b="1">
                <a:solidFill>
                  <a:srgbClr val="FF3300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行旅</a:t>
            </a:r>
            <a:r>
              <a:rPr lang="zh-CN" altLang="en-US" sz="4000" b="1">
                <a:solidFill>
                  <a:schemeClr val="accent2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不至，人物无资。  行旅：旅行，游览</a:t>
            </a:r>
            <a:endParaRPr lang="zh-CN" altLang="en-US" sz="2800">
              <a:solidFill>
                <a:schemeClr val="accent2"/>
              </a:solidFill>
              <a:latin typeface="方正苏新诗柳楷简体" panose="02000000000000000000" charset="-122"/>
              <a:ea typeface="方正苏新诗柳楷简体" panose="02000000000000000000" charset="-122"/>
              <a:cs typeface="方正苏新诗柳楷简体" panose="02000000000000000000" charset="-122"/>
            </a:endParaRPr>
          </a:p>
          <a:p>
            <a:endParaRPr lang="zh-CN" altLang="en-US" sz="2800">
              <a:solidFill>
                <a:schemeClr val="accent2"/>
              </a:solidFill>
              <a:latin typeface="方正苏新诗柳楷简体" panose="02000000000000000000" charset="-122"/>
              <a:ea typeface="方正苏新诗柳楷简体" panose="02000000000000000000" charset="-122"/>
              <a:cs typeface="方正苏新诗柳楷简体" panose="02000000000000000000" charset="-122"/>
            </a:endParaRPr>
          </a:p>
          <a:p>
            <a:endParaRPr lang="zh-CN" altLang="en-US" sz="2800">
              <a:solidFill>
                <a:schemeClr val="accent2"/>
              </a:solidFill>
              <a:latin typeface="方正苏新诗柳楷简体" panose="02000000000000000000" charset="-122"/>
              <a:ea typeface="方正苏新诗柳楷简体" panose="02000000000000000000" charset="-122"/>
              <a:cs typeface="方正苏新诗柳楷简体" panose="02000000000000000000" charset="-122"/>
            </a:endParaRPr>
          </a:p>
        </p:txBody>
      </p:sp>
      <p:sp>
        <p:nvSpPr>
          <p:cNvPr id="31747" name="文本框 194563"/>
          <p:cNvSpPr txBox="1"/>
          <p:nvPr/>
        </p:nvSpPr>
        <p:spPr>
          <a:xfrm>
            <a:off x="1028700" y="1260475"/>
            <a:ext cx="7315200" cy="645160"/>
          </a:xfrm>
          <a:prstGeom prst="rect">
            <a:avLst/>
          </a:prstGeom>
          <a:noFill/>
          <a:ln w="19050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chemeClr val="tx1"/>
                </a:solidFill>
                <a:latin typeface="方正苏新诗柳楷简体" panose="02000000000000000000" charset="-122"/>
                <a:ea typeface="方正苏新诗柳楷简体" panose="02000000000000000000" charset="-122"/>
              </a:rPr>
              <a:t>判断下列句中红字解释的正误：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94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6" grpId="0"/>
      <p:bldP spid="194562" grpId="0"/>
      <p:bldP spid="19456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0" y="0"/>
            <a:ext cx="12192000" cy="685800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6858000" cy="68580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4000" y="0"/>
              <a:ext cx="6858000" cy="6858000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" y="152400"/>
            <a:ext cx="1046376" cy="168301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" b="0"/>
          <a:stretch>
            <a:fillRect/>
          </a:stretch>
        </p:blipFill>
        <p:spPr>
          <a:xfrm>
            <a:off x="10881282" y="0"/>
            <a:ext cx="1310718" cy="12602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700" y="6224099"/>
            <a:ext cx="800704" cy="780232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201400" y="5554365"/>
            <a:ext cx="988552" cy="1297566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7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4677" y="279797"/>
            <a:ext cx="1257681" cy="479117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5404803" y="245046"/>
            <a:ext cx="140779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>
                <a:solidFill>
                  <a:srgbClr val="5D665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练一练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7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2044" y="646753"/>
            <a:ext cx="1257681" cy="479117"/>
          </a:xfrm>
          <a:prstGeom prst="rect">
            <a:avLst/>
          </a:prstGeom>
        </p:spPr>
      </p:pic>
      <p:sp>
        <p:nvSpPr>
          <p:cNvPr id="103426" name="矩形 103425"/>
          <p:cNvSpPr/>
          <p:nvPr/>
        </p:nvSpPr>
        <p:spPr>
          <a:xfrm>
            <a:off x="304800" y="1905000"/>
            <a:ext cx="10776585" cy="42449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</a:pPr>
            <a:endParaRPr lang="en-US" altLang="zh-CN" sz="26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</a:pPr>
            <a:endParaRPr lang="en-US" altLang="zh-CN" sz="2600" b="1">
              <a:solidFill>
                <a:srgbClr val="0000FF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</a:pPr>
            <a:endParaRPr lang="en-US" altLang="zh-CN" sz="26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endParaRPr lang="en-US" altLang="zh-CN" sz="26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69" name="文本框 192513"/>
          <p:cNvSpPr txBox="1"/>
          <p:nvPr/>
        </p:nvSpPr>
        <p:spPr>
          <a:xfrm>
            <a:off x="593725" y="2125980"/>
            <a:ext cx="2317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endParaRPr lang="zh-CN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2515" name="文本框 192514"/>
          <p:cNvSpPr txBox="1"/>
          <p:nvPr/>
        </p:nvSpPr>
        <p:spPr>
          <a:xfrm>
            <a:off x="0" y="3048000"/>
            <a:ext cx="1152017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6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endParaRPr lang="en-US" altLang="zh-CN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773" name="文本框 192517"/>
          <p:cNvSpPr txBox="1"/>
          <p:nvPr/>
        </p:nvSpPr>
        <p:spPr>
          <a:xfrm>
            <a:off x="1186815" y="1835150"/>
            <a:ext cx="9013190" cy="26015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4800" b="1">
                <a:latin typeface="方正苏新诗柳楷简体" panose="02000000000000000000" charset="-122"/>
                <a:ea typeface="方正苏新诗柳楷简体" panose="02000000000000000000" charset="-122"/>
              </a:rPr>
              <a:t>丁壮苦军旅，老弱</a:t>
            </a:r>
            <a:r>
              <a:rPr lang="zh-CN" altLang="en-US" sz="4800" b="1" u="sng">
                <a:solidFill>
                  <a:srgbClr val="FF3300"/>
                </a:solidFill>
                <a:latin typeface="方正苏新诗柳楷简体" panose="02000000000000000000" charset="-122"/>
                <a:ea typeface="方正苏新诗柳楷简体" panose="02000000000000000000" charset="-122"/>
              </a:rPr>
              <a:t>罢</a:t>
            </a:r>
            <a:r>
              <a:rPr lang="zh-CN" altLang="en-US" sz="4800" b="1">
                <a:latin typeface="方正苏新诗柳楷简体" panose="02000000000000000000" charset="-122"/>
                <a:ea typeface="方正苏新诗柳楷简体" panose="02000000000000000000" charset="-122"/>
              </a:rPr>
              <a:t>转漕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endParaRPr lang="zh-CN" altLang="en-US" sz="4800" b="1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endParaRPr lang="zh-CN" altLang="en-US" sz="4800" b="1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2774" name="文本框 192518"/>
          <p:cNvSpPr txBox="1"/>
          <p:nvPr/>
        </p:nvSpPr>
        <p:spPr>
          <a:xfrm>
            <a:off x="3276600" y="3352800"/>
            <a:ext cx="191960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endParaRPr lang="zh-CN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2520" name="文本框 192519"/>
          <p:cNvSpPr txBox="1"/>
          <p:nvPr/>
        </p:nvSpPr>
        <p:spPr>
          <a:xfrm>
            <a:off x="1187450" y="3429000"/>
            <a:ext cx="8930640" cy="27381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chemeClr val="accent2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通“疲”，疲乏，疲劳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latin typeface="华文隶书" panose="02010800040101010101" pitchFamily="2" charset="-122"/>
                <a:ea typeface="华文隶书" panose="02010800040101010101" pitchFamily="2" charset="-122"/>
              </a:rPr>
              <a:t>年轻人厌倦了长期的军旅生活，老弱也因水陆运输而十分疲惫。 </a:t>
            </a:r>
            <a:endParaRPr lang="zh-CN" altLang="en-US" sz="3200" b="1">
              <a:solidFill>
                <a:schemeClr val="accent2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3200" b="1">
              <a:solidFill>
                <a:schemeClr val="accent2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25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25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2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925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925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925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6" grpId="0"/>
      <p:bldP spid="192515" grpId="0"/>
      <p:bldP spid="192520" grpId="0" uiExpand="1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0" y="0"/>
            <a:ext cx="12192000" cy="685800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6858000" cy="68580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4000" y="0"/>
              <a:ext cx="6858000" cy="6858000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2213811" cy="356075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" b="0"/>
          <a:stretch>
            <a:fillRect/>
          </a:stretch>
        </p:blipFill>
        <p:spPr>
          <a:xfrm>
            <a:off x="9418921" y="0"/>
            <a:ext cx="2773079" cy="266619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" y="5207267"/>
            <a:ext cx="1694045" cy="1650733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4047347" y="3029288"/>
            <a:ext cx="4008755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b="1">
                <a:solidFill>
                  <a:srgbClr val="5D665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字形推断法</a:t>
            </a:r>
            <a:endParaRPr lang="zh-CN" altLang="en-US" sz="6000" b="1">
              <a:solidFill>
                <a:srgbClr val="5D665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824950" y="2564114"/>
            <a:ext cx="4453549" cy="4683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824950" y="3883200"/>
            <a:ext cx="4453549" cy="468362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0098478" y="4112746"/>
            <a:ext cx="2091474" cy="2745253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8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5947" y="2173936"/>
            <a:ext cx="2048434" cy="780356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8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0487" y="5916682"/>
            <a:ext cx="2048434" cy="780356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5395134" y="672248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800">
                <a:solidFill>
                  <a:srgbClr val="5D665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壹</a:t>
            </a:r>
          </a:p>
        </p:txBody>
      </p:sp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0" y="0"/>
            <a:ext cx="12192000" cy="685800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6858000" cy="68580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4000" y="0"/>
              <a:ext cx="6858000" cy="6858000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" y="152400"/>
            <a:ext cx="1046376" cy="168301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" b="0"/>
          <a:stretch>
            <a:fillRect/>
          </a:stretch>
        </p:blipFill>
        <p:spPr>
          <a:xfrm>
            <a:off x="10881282" y="0"/>
            <a:ext cx="1310718" cy="12602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700" y="6224099"/>
            <a:ext cx="800704" cy="780232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201400" y="5554365"/>
            <a:ext cx="988552" cy="1297566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7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4677" y="279797"/>
            <a:ext cx="1257681" cy="479117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5404803" y="245046"/>
            <a:ext cx="140779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>
                <a:solidFill>
                  <a:srgbClr val="5D665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练一练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7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2044" y="646753"/>
            <a:ext cx="1257681" cy="479117"/>
          </a:xfrm>
          <a:prstGeom prst="rect">
            <a:avLst/>
          </a:prstGeom>
        </p:spPr>
      </p:pic>
      <p:sp>
        <p:nvSpPr>
          <p:cNvPr id="103426" name="矩形 103425"/>
          <p:cNvSpPr/>
          <p:nvPr/>
        </p:nvSpPr>
        <p:spPr>
          <a:xfrm>
            <a:off x="304800" y="1905000"/>
            <a:ext cx="10776585" cy="42449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</a:pPr>
            <a:endParaRPr lang="en-US" altLang="zh-CN" sz="26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</a:pPr>
            <a:endParaRPr lang="en-US" altLang="zh-CN" sz="2600" b="1">
              <a:solidFill>
                <a:srgbClr val="0000FF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</a:pPr>
            <a:endParaRPr lang="en-US" altLang="zh-CN" sz="26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endParaRPr lang="en-US" altLang="zh-CN" sz="26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5586" name="文本框 195585"/>
          <p:cNvSpPr txBox="1"/>
          <p:nvPr/>
        </p:nvSpPr>
        <p:spPr>
          <a:xfrm>
            <a:off x="856615" y="1488440"/>
            <a:ext cx="10462895" cy="27381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solidFill>
                  <a:srgbClr val="0000CC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  <a:sym typeface="+mn-ea"/>
              </a:rPr>
              <a:t>（浙江卷）</a:t>
            </a:r>
            <a:r>
              <a:rPr lang="zh-CN" altLang="en-US" sz="2800" b="1">
                <a:solidFill>
                  <a:srgbClr val="0000CC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对下列句子中加点词语的解释，不正确的一项是</a:t>
            </a:r>
          </a:p>
          <a:p>
            <a:r>
              <a:rPr lang="en-US" altLang="zh-CN" sz="3600" b="1">
                <a:solidFill>
                  <a:srgbClr val="0000CC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A</a:t>
            </a:r>
            <a:r>
              <a:rPr lang="zh-CN" altLang="en-US" sz="3600" b="1">
                <a:solidFill>
                  <a:srgbClr val="0000CC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．视其舟，则离败而胶	    胶：搁浅。</a:t>
            </a:r>
          </a:p>
          <a:p>
            <a:r>
              <a:rPr lang="en-US" altLang="zh-CN" sz="3600" b="1">
                <a:solidFill>
                  <a:srgbClr val="0000CC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B</a:t>
            </a:r>
            <a:r>
              <a:rPr lang="zh-CN" altLang="en-US" sz="3600" b="1">
                <a:solidFill>
                  <a:srgbClr val="0000CC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．庭除甚芜	                       除：废弃。</a:t>
            </a:r>
          </a:p>
          <a:p>
            <a:r>
              <a:rPr lang="en-US" altLang="zh-CN" sz="3600" b="1">
                <a:solidFill>
                  <a:srgbClr val="0000CC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C</a:t>
            </a:r>
            <a:r>
              <a:rPr lang="zh-CN" altLang="en-US" sz="3600" b="1">
                <a:solidFill>
                  <a:srgbClr val="0000CC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．疆场无侵削之虞	              虞：忧虑。</a:t>
            </a:r>
          </a:p>
          <a:p>
            <a:r>
              <a:rPr lang="en-US" altLang="zh-CN" sz="3600" b="1">
                <a:solidFill>
                  <a:srgbClr val="0000CC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D</a:t>
            </a:r>
            <a:r>
              <a:rPr lang="zh-CN" altLang="en-US" sz="3600" b="1">
                <a:solidFill>
                  <a:srgbClr val="0000CC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．条其言，书于褒城驿屋壁	     条：整理。</a:t>
            </a:r>
          </a:p>
        </p:txBody>
      </p:sp>
      <p:sp>
        <p:nvSpPr>
          <p:cNvPr id="195587" name="文本框 195586"/>
          <p:cNvSpPr txBox="1"/>
          <p:nvPr/>
        </p:nvSpPr>
        <p:spPr>
          <a:xfrm>
            <a:off x="1059180" y="4970780"/>
            <a:ext cx="95859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庭除甚芜，堂庑甚残，乌睹其所谓宏丽者？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95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95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586" grpId="0"/>
      <p:bldP spid="19558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0" y="0"/>
            <a:ext cx="12192000" cy="685800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6858000" cy="68580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4000" y="0"/>
              <a:ext cx="6858000" cy="6858000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" y="152400"/>
            <a:ext cx="1046376" cy="168301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" b="0"/>
          <a:stretch>
            <a:fillRect/>
          </a:stretch>
        </p:blipFill>
        <p:spPr>
          <a:xfrm>
            <a:off x="10881282" y="0"/>
            <a:ext cx="1310718" cy="12602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700" y="6224099"/>
            <a:ext cx="800704" cy="780232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201400" y="5554365"/>
            <a:ext cx="988552" cy="1297566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7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4677" y="279797"/>
            <a:ext cx="1257681" cy="479117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5404803" y="245046"/>
            <a:ext cx="140779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>
                <a:solidFill>
                  <a:srgbClr val="5D665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练一练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7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2044" y="646753"/>
            <a:ext cx="1257681" cy="479117"/>
          </a:xfrm>
          <a:prstGeom prst="rect">
            <a:avLst/>
          </a:prstGeom>
        </p:spPr>
      </p:pic>
      <p:sp>
        <p:nvSpPr>
          <p:cNvPr id="103426" name="矩形 103425"/>
          <p:cNvSpPr/>
          <p:nvPr/>
        </p:nvSpPr>
        <p:spPr>
          <a:xfrm>
            <a:off x="304800" y="1905000"/>
            <a:ext cx="10776585" cy="42449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</a:pPr>
            <a:endParaRPr lang="en-US" altLang="zh-CN" sz="26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</a:pPr>
            <a:endParaRPr lang="en-US" altLang="zh-CN" sz="2600" b="1">
              <a:solidFill>
                <a:srgbClr val="0000FF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</a:pPr>
            <a:endParaRPr lang="en-US" altLang="zh-CN" sz="26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endParaRPr lang="en-US" altLang="zh-CN" sz="26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6610" name="内容占位符 196609"/>
          <p:cNvSpPr>
            <a:spLocks noGrp="1"/>
          </p:cNvSpPr>
          <p:nvPr>
            <p:ph idx="1"/>
          </p:nvPr>
        </p:nvSpPr>
        <p:spPr>
          <a:xfrm>
            <a:off x="446405" y="1260475"/>
            <a:ext cx="11203940" cy="5505450"/>
          </a:xfrm>
        </p:spPr>
        <p:txBody>
          <a:bodyPr anchor="t"/>
          <a:lstStyle/>
          <a:p>
            <a:pPr algn="l">
              <a:lnSpc>
                <a:spcPct val="150000"/>
              </a:lnSpc>
            </a:pPr>
            <a:r>
              <a:rPr lang="en-US" altLang="zh-CN" sz="28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08</a:t>
            </a:r>
            <a:r>
              <a:rPr lang="zh-CN" altLang="en-US" sz="28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年天津卷的第二个翻译题</a:t>
            </a:r>
          </a:p>
          <a:p>
            <a:pPr algn="l">
              <a:lnSpc>
                <a:spcPct val="150000"/>
              </a:lnSpc>
            </a:pPr>
            <a:r>
              <a:rPr lang="en-US" altLang="zh-CN" sz="36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(2)</a:t>
            </a:r>
            <a:r>
              <a:rPr lang="zh-CN" altLang="en-US" sz="36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利人者，人亦从而利之；恶人者，人亦从而恶之。</a:t>
            </a:r>
          </a:p>
          <a:p>
            <a:pPr algn="l">
              <a:lnSpc>
                <a:spcPct val="150000"/>
              </a:lnSpc>
            </a:pPr>
            <a:endParaRPr lang="zh-CN" altLang="en-US" b="1"/>
          </a:p>
          <a:p>
            <a:pPr>
              <a:lnSpc>
                <a:spcPct val="80000"/>
              </a:lnSpc>
              <a:buNone/>
            </a:pPr>
            <a:endParaRPr lang="zh-CN" altLang="en-US" b="1"/>
          </a:p>
        </p:txBody>
      </p:sp>
      <p:sp>
        <p:nvSpPr>
          <p:cNvPr id="196611" name="文本框 196610"/>
          <p:cNvSpPr txBox="1"/>
          <p:nvPr/>
        </p:nvSpPr>
        <p:spPr>
          <a:xfrm>
            <a:off x="446405" y="4352290"/>
            <a:ext cx="1006602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有利于别人的人，别人也跟着做有利于他的事；憎恶别人的人，别人也跟着憎恶他。</a:t>
            </a:r>
            <a:r>
              <a:rPr lang="zh-CN" altLang="en-US" sz="320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66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66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6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6610" grpId="0" uiExpand="1" build="p"/>
      <p:bldP spid="19661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0" y="0"/>
            <a:ext cx="12192000" cy="685800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6858000" cy="68580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4000" y="0"/>
              <a:ext cx="6858000" cy="6858000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" y="152400"/>
            <a:ext cx="1046376" cy="168301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" b="0"/>
          <a:stretch>
            <a:fillRect/>
          </a:stretch>
        </p:blipFill>
        <p:spPr>
          <a:xfrm>
            <a:off x="10881282" y="0"/>
            <a:ext cx="1310718" cy="12602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700" y="6224099"/>
            <a:ext cx="800704" cy="780232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201400" y="5554365"/>
            <a:ext cx="988552" cy="1297566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7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4677" y="279797"/>
            <a:ext cx="1257681" cy="479117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5404803" y="245046"/>
            <a:ext cx="140779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>
                <a:solidFill>
                  <a:srgbClr val="5D665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想一想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7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2044" y="646753"/>
            <a:ext cx="1257681" cy="479117"/>
          </a:xfrm>
          <a:prstGeom prst="rect">
            <a:avLst/>
          </a:prstGeom>
        </p:spPr>
      </p:pic>
      <p:sp>
        <p:nvSpPr>
          <p:cNvPr id="103426" name="矩形 103425"/>
          <p:cNvSpPr/>
          <p:nvPr/>
        </p:nvSpPr>
        <p:spPr>
          <a:xfrm>
            <a:off x="304800" y="1905000"/>
            <a:ext cx="10776585" cy="42449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</a:pPr>
            <a:endParaRPr lang="en-US" altLang="zh-CN" sz="26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</a:pPr>
            <a:endParaRPr lang="en-US" altLang="zh-CN" sz="2600" b="1">
              <a:solidFill>
                <a:srgbClr val="0000FF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</a:pPr>
            <a:endParaRPr lang="en-US" altLang="zh-CN" sz="26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endParaRPr lang="en-US" altLang="zh-CN" sz="26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7266" name="Text Box 2"/>
          <p:cNvSpPr txBox="1">
            <a:spLocks noChangeArrowheads="1"/>
          </p:cNvSpPr>
          <p:nvPr/>
        </p:nvSpPr>
        <p:spPr bwMode="auto">
          <a:xfrm>
            <a:off x="918845" y="260350"/>
            <a:ext cx="10788015" cy="61239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914400" algn="l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方正苏新诗柳楷简体" panose="02000000000000000000" charset="-122"/>
              <a:ea typeface="方正苏新诗柳楷简体" panose="02000000000000000000" charset="-122"/>
              <a:cs typeface="方正苏新诗柳楷简体" panose="02000000000000000000" charset="-122"/>
            </a:endParaRPr>
          </a:p>
          <a:p>
            <a:pPr marL="0" marR="0" lvl="0" indent="914400" algn="l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隆庆时，绍兴岑（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c</a:t>
            </a:r>
            <a:r>
              <a:rPr kumimoji="0" lang="en-US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é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n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）郡候有姬方娠（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sh</a:t>
            </a:r>
            <a:r>
              <a:rPr kumimoji="0" lang="en-US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ē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n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）一人偶冲道，缚至府，问曰：“汝何业？”曰：“卖卜。”岑曰：“我夫人有娠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,</a:t>
            </a:r>
            <a:r>
              <a:rPr kumimoji="0" lang="zh-CN" altLang="en-US" sz="3600" b="1" i="0" u="sng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弄璋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乎？</a:t>
            </a:r>
            <a:r>
              <a:rPr kumimoji="0" lang="zh-CN" altLang="en-US" sz="3600" b="1" i="0" u="sng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弄瓦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乎？”其人不识所谓，漫应之曰：“璋也弄，瓦也弄。”怒而责之。未几，果双生一男一女，卜者名大著。                                                   </a:t>
            </a:r>
          </a:p>
          <a:p>
            <a:pPr marL="0" marR="0" lvl="0" indent="914400" algn="r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（冯梦龙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《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古今谭概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》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）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问题</a:t>
            </a:r>
            <a:r>
              <a:rPr kumimoji="0" lang="en-US" altLang="zh-CN" sz="3600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你能推断出“弄璋”和“弄瓦”的意思吗？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你是用什么巧妙的方法解决的？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华文行楷" panose="02010800040101010101" charset="-122"/>
                <a:ea typeface="华文行楷" panose="02010800040101010101" charset="-122"/>
                <a:cs typeface="+mn-cs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267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67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267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66">
                                            <p:txEl>
                                              <p:charRg st="187" end="19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7266">
                                            <p:txEl>
                                              <p:charRg st="187" end="19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7266">
                                            <p:txEl>
                                              <p:charRg st="187" end="19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66">
                                            <p:txEl>
                                              <p:charRg st="191" end="2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7266">
                                            <p:txEl>
                                              <p:charRg st="191" end="2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7266">
                                            <p:txEl>
                                              <p:charRg st="191" end="2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66">
                                            <p:txEl>
                                              <p:charRg st="211" end="2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67266">
                                            <p:txEl>
                                              <p:charRg st="211" end="2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67266">
                                            <p:txEl>
                                              <p:charRg st="211" end="2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726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0" y="0"/>
            <a:ext cx="12192000" cy="685800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6858000" cy="68580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4000" y="0"/>
              <a:ext cx="6858000" cy="6858000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2213811" cy="356075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" b="0"/>
          <a:stretch>
            <a:fillRect/>
          </a:stretch>
        </p:blipFill>
        <p:spPr>
          <a:xfrm>
            <a:off x="9418921" y="0"/>
            <a:ext cx="2773079" cy="266619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" y="5207267"/>
            <a:ext cx="1694045" cy="1650733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4047347" y="3029288"/>
            <a:ext cx="4008755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b="1">
                <a:solidFill>
                  <a:srgbClr val="5D665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语境推断法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824950" y="2564114"/>
            <a:ext cx="4453549" cy="4683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824950" y="3883200"/>
            <a:ext cx="4453549" cy="468362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0098478" y="4112746"/>
            <a:ext cx="2091474" cy="2745253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8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5947" y="2173936"/>
            <a:ext cx="2048434" cy="780356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8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0487" y="5916682"/>
            <a:ext cx="2048434" cy="780356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5399262" y="672248"/>
            <a:ext cx="1304925" cy="14452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800" b="1">
                <a:solidFill>
                  <a:srgbClr val="5D665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叁</a:t>
            </a:r>
          </a:p>
        </p:txBody>
      </p:sp>
    </p:spTree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0" y="0"/>
            <a:ext cx="12192000" cy="685800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6858000" cy="68580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4000" y="0"/>
              <a:ext cx="6858000" cy="6858000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" y="152400"/>
            <a:ext cx="1046376" cy="168301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" b="0"/>
          <a:stretch>
            <a:fillRect/>
          </a:stretch>
        </p:blipFill>
        <p:spPr>
          <a:xfrm>
            <a:off x="10881282" y="0"/>
            <a:ext cx="1310718" cy="12602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700" y="6224099"/>
            <a:ext cx="800704" cy="780232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201400" y="5554365"/>
            <a:ext cx="988552" cy="1297566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7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4677" y="279797"/>
            <a:ext cx="1257681" cy="479117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5404803" y="245046"/>
            <a:ext cx="140779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>
                <a:solidFill>
                  <a:srgbClr val="5D665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想一想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7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2044" y="646753"/>
            <a:ext cx="1257681" cy="479117"/>
          </a:xfrm>
          <a:prstGeom prst="rect">
            <a:avLst/>
          </a:prstGeom>
        </p:spPr>
      </p:pic>
      <p:sp>
        <p:nvSpPr>
          <p:cNvPr id="19458" name="页脚占位符 2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indent="0" algn="ctr" eaLnBrk="1" hangingPunct="1">
              <a:spcBef>
                <a:spcPct val="0"/>
              </a:spcBef>
              <a:buNone/>
            </a:pPr>
            <a:endParaRPr lang="en-US" altLang="zh-CN" sz="1400">
              <a:latin typeface="+mn-lt"/>
              <a:ea typeface="+mn-ea"/>
              <a:cs typeface="+mn-cs"/>
            </a:endParaRPr>
          </a:p>
        </p:txBody>
      </p:sp>
      <p:sp>
        <p:nvSpPr>
          <p:cNvPr id="11266" name="Text Box 2"/>
          <p:cNvSpPr txBox="1"/>
          <p:nvPr/>
        </p:nvSpPr>
        <p:spPr>
          <a:xfrm>
            <a:off x="814070" y="908050"/>
            <a:ext cx="8090535" cy="3138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3600" b="1">
                <a:solidFill>
                  <a:srgbClr val="0000FF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可以联系上下文</a:t>
            </a:r>
            <a:r>
              <a:rPr lang="en-US" altLang="zh-CN" sz="3600" b="1">
                <a:solidFill>
                  <a:srgbClr val="0000FF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,</a:t>
            </a:r>
            <a:r>
              <a:rPr lang="zh-CN" altLang="en-US" sz="3600" b="1">
                <a:solidFill>
                  <a:srgbClr val="0000FF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寻找有效信息：</a:t>
            </a: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3600" b="1">
                <a:solidFill>
                  <a:srgbClr val="990033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  </a:t>
            </a:r>
            <a:r>
              <a:rPr lang="zh-CN" altLang="en-US" sz="3600" b="1">
                <a:solidFill>
                  <a:srgbClr val="0000FF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“我夫人有</a:t>
            </a:r>
            <a:r>
              <a:rPr lang="zh-CN" altLang="en-US" sz="3600" b="1">
                <a:solidFill>
                  <a:srgbClr val="FF3300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娠</a:t>
            </a:r>
            <a:r>
              <a:rPr lang="zh-CN" altLang="en-US" sz="3600" b="1">
                <a:solidFill>
                  <a:srgbClr val="0000FF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”（娠</a:t>
            </a:r>
            <a:r>
              <a:rPr lang="en-US" altLang="zh-CN" sz="3600" b="1">
                <a:solidFill>
                  <a:srgbClr val="0000FF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:</a:t>
            </a:r>
            <a:r>
              <a:rPr lang="zh-CN" altLang="en-US" sz="3600" b="1">
                <a:solidFill>
                  <a:srgbClr val="0000FF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怀孕）</a:t>
            </a: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3600" b="1">
                <a:solidFill>
                  <a:srgbClr val="990033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  </a:t>
            </a:r>
            <a:r>
              <a:rPr lang="zh-CN" altLang="en-US" sz="3600" b="1">
                <a:solidFill>
                  <a:srgbClr val="0000FF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“果双生一</a:t>
            </a:r>
            <a:r>
              <a:rPr lang="zh-CN" altLang="en-US" sz="3600" b="1">
                <a:solidFill>
                  <a:srgbClr val="FF3300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男</a:t>
            </a:r>
            <a:r>
              <a:rPr lang="zh-CN" altLang="en-US" sz="3600" b="1">
                <a:solidFill>
                  <a:srgbClr val="0000FF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一</a:t>
            </a:r>
            <a:r>
              <a:rPr lang="zh-CN" altLang="en-US" sz="3600" b="1">
                <a:solidFill>
                  <a:srgbClr val="FF3300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女</a:t>
            </a:r>
            <a:r>
              <a:rPr lang="zh-CN" altLang="en-US" sz="3600" b="1">
                <a:solidFill>
                  <a:srgbClr val="0000FF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”</a:t>
            </a: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3600" b="1">
                <a:solidFill>
                  <a:srgbClr val="990033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 </a:t>
            </a:r>
            <a:r>
              <a:rPr lang="zh-CN" altLang="en-US" sz="3600" b="1">
                <a:solidFill>
                  <a:srgbClr val="0000FF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 “</a:t>
            </a:r>
            <a:r>
              <a:rPr lang="zh-CN" altLang="en-US" sz="3600" b="1">
                <a:solidFill>
                  <a:srgbClr val="FF3300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璋</a:t>
            </a:r>
            <a:r>
              <a:rPr lang="zh-CN" altLang="en-US" sz="3600" b="1">
                <a:solidFill>
                  <a:srgbClr val="0000FF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也弄</a:t>
            </a:r>
            <a:r>
              <a:rPr lang="en-US" altLang="zh-CN" sz="3600" b="1">
                <a:solidFill>
                  <a:srgbClr val="0000FF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,</a:t>
            </a:r>
            <a:r>
              <a:rPr lang="zh-CN" altLang="en-US" sz="3600" b="1">
                <a:solidFill>
                  <a:srgbClr val="FF3300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瓦</a:t>
            </a:r>
            <a:r>
              <a:rPr lang="zh-CN" altLang="en-US" sz="3600" b="1">
                <a:solidFill>
                  <a:srgbClr val="0000FF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也弄”</a:t>
            </a:r>
          </a:p>
        </p:txBody>
      </p:sp>
      <p:sp>
        <p:nvSpPr>
          <p:cNvPr id="11267" name="AutoShape 3"/>
          <p:cNvSpPr/>
          <p:nvPr/>
        </p:nvSpPr>
        <p:spPr>
          <a:xfrm>
            <a:off x="5404485" y="2740660"/>
            <a:ext cx="2019300" cy="936625"/>
          </a:xfrm>
          <a:prstGeom prst="notchedRightArrow">
            <a:avLst>
              <a:gd name="adj1" fmla="val 50000"/>
              <a:gd name="adj2" fmla="val 26906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>
              <a:latin typeface="方正苏新诗柳楷简体" panose="02000000000000000000" charset="-122"/>
              <a:ea typeface="方正苏新诗柳楷简体" panose="02000000000000000000" charset="-122"/>
            </a:endParaRPr>
          </a:p>
        </p:txBody>
      </p:sp>
      <p:sp>
        <p:nvSpPr>
          <p:cNvPr id="11268" name="Text Box 4"/>
          <p:cNvSpPr txBox="1"/>
          <p:nvPr/>
        </p:nvSpPr>
        <p:spPr>
          <a:xfrm>
            <a:off x="7587298" y="2609850"/>
            <a:ext cx="2808287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b="1">
                <a:solidFill>
                  <a:srgbClr val="FF3300"/>
                </a:solidFill>
                <a:latin typeface="方正苏新诗柳楷简体" panose="02000000000000000000" charset="-122"/>
                <a:ea typeface="方正苏新诗柳楷简体" panose="02000000000000000000" charset="-122"/>
              </a:rPr>
              <a:t>弄璋：</a:t>
            </a:r>
            <a:r>
              <a:rPr lang="zh-CN" altLang="en-US" sz="3600" b="1">
                <a:solidFill>
                  <a:srgbClr val="0000FF"/>
                </a:solidFill>
                <a:latin typeface="方正苏新诗柳楷简体" panose="02000000000000000000" charset="-122"/>
                <a:ea typeface="方正苏新诗柳楷简体" panose="02000000000000000000" charset="-122"/>
              </a:rPr>
              <a:t>生男</a:t>
            </a: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b="1">
                <a:solidFill>
                  <a:srgbClr val="FF3300"/>
                </a:solidFill>
                <a:latin typeface="方正苏新诗柳楷简体" panose="02000000000000000000" charset="-122"/>
                <a:ea typeface="方正苏新诗柳楷简体" panose="02000000000000000000" charset="-122"/>
              </a:rPr>
              <a:t>弄瓦：</a:t>
            </a:r>
            <a:r>
              <a:rPr lang="zh-CN" altLang="en-US" sz="3600" b="1">
                <a:solidFill>
                  <a:srgbClr val="0000FF"/>
                </a:solidFill>
                <a:latin typeface="方正苏新诗柳楷简体" panose="02000000000000000000" charset="-122"/>
                <a:ea typeface="方正苏新诗柳楷简体" panose="02000000000000000000" charset="-122"/>
              </a:rPr>
              <a:t>生女</a:t>
            </a:r>
          </a:p>
        </p:txBody>
      </p:sp>
      <p:sp>
        <p:nvSpPr>
          <p:cNvPr id="20485" name="Text Box 5"/>
          <p:cNvSpPr txBox="1"/>
          <p:nvPr/>
        </p:nvSpPr>
        <p:spPr>
          <a:xfrm>
            <a:off x="813435" y="4782820"/>
            <a:ext cx="7127875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b="1">
                <a:solidFill>
                  <a:schemeClr val="hlink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古人把璋给男孩子玩。璋：一种玉器；</a:t>
            </a: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b="1">
                <a:solidFill>
                  <a:schemeClr val="hlink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古人把瓦给女孩子玩。瓦：原始的纺锤。</a:t>
            </a:r>
            <a:r>
              <a:rPr lang="zh-CN" altLang="en-US">
                <a:solidFill>
                  <a:schemeClr val="hlink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 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815070" y="1366203"/>
            <a:ext cx="3090863" cy="4337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charRg st="17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70" decel="100000"/>
                                        <p:tgtEl>
                                          <p:spTgt spid="11266">
                                            <p:txEl>
                                              <p:charRg st="17" end="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770" decel="100000"/>
                                        <p:tgtEl>
                                          <p:spTgt spid="11266">
                                            <p:txEl>
                                              <p:charRg st="17" end="33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charRg st="17" end="33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8" dur="770" fill="hold"/>
                                        <p:tgtEl>
                                          <p:spTgt spid="11266">
                                            <p:txEl>
                                              <p:charRg st="17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charRg st="17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0" dur="770" fill="hold"/>
                                        <p:tgtEl>
                                          <p:spTgt spid="11266">
                                            <p:txEl>
                                              <p:charRg st="17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charRg st="17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charRg st="33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70" decel="100000"/>
                                        <p:tgtEl>
                                          <p:spTgt spid="11266">
                                            <p:txEl>
                                              <p:charRg st="33" end="4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770" decel="100000"/>
                                        <p:tgtEl>
                                          <p:spTgt spid="11266">
                                            <p:txEl>
                                              <p:charRg st="33" end="45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charRg st="33" end="45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9" dur="770" fill="hold"/>
                                        <p:tgtEl>
                                          <p:spTgt spid="11266">
                                            <p:txEl>
                                              <p:charRg st="33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charRg st="33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1" dur="770" fill="hold"/>
                                        <p:tgtEl>
                                          <p:spTgt spid="11266">
                                            <p:txEl>
                                              <p:charRg st="33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charRg st="33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charRg st="45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70" decel="100000"/>
                                        <p:tgtEl>
                                          <p:spTgt spid="11266">
                                            <p:txEl>
                                              <p:charRg st="45" end="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770" decel="100000"/>
                                        <p:tgtEl>
                                          <p:spTgt spid="11266">
                                            <p:txEl>
                                              <p:charRg st="45" end="56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charRg st="45" end="56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0" dur="770" fill="hold"/>
                                        <p:tgtEl>
                                          <p:spTgt spid="11266">
                                            <p:txEl>
                                              <p:charRg st="45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charRg st="45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2" dur="770" fill="hold"/>
                                        <p:tgtEl>
                                          <p:spTgt spid="11266">
                                            <p:txEl>
                                              <p:charRg st="45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charRg st="45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5" presetID="55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11268" grpId="0"/>
      <p:bldP spid="2048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0" y="0"/>
            <a:ext cx="12192000" cy="685800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6858000" cy="68580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4000" y="0"/>
              <a:ext cx="6858000" cy="6858000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46376" cy="168301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" b="0"/>
          <a:stretch>
            <a:fillRect/>
          </a:stretch>
        </p:blipFill>
        <p:spPr>
          <a:xfrm>
            <a:off x="10881282" y="0"/>
            <a:ext cx="1310718" cy="126020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5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1977" y="127397"/>
            <a:ext cx="1257681" cy="479117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4627245" y="105346"/>
            <a:ext cx="293751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>
                <a:solidFill>
                  <a:srgbClr val="5D665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借助语境推断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9344" y="494353"/>
            <a:ext cx="1257681" cy="479117"/>
          </a:xfrm>
          <a:prstGeom prst="rect">
            <a:avLst/>
          </a:prstGeom>
        </p:spPr>
      </p:pic>
      <p:sp>
        <p:nvSpPr>
          <p:cNvPr id="21508" name="Text Box 3"/>
          <p:cNvSpPr txBox="1"/>
          <p:nvPr/>
        </p:nvSpPr>
        <p:spPr>
          <a:xfrm>
            <a:off x="1043940" y="3999865"/>
            <a:ext cx="9403080" cy="706755"/>
          </a:xfrm>
          <a:prstGeom prst="rect">
            <a:avLst/>
          </a:prstGeom>
          <a:solidFill>
            <a:srgbClr val="CCFFFF"/>
          </a:solidFill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36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    </a:t>
            </a:r>
            <a:r>
              <a:rPr lang="en-US" altLang="zh-CN" sz="4000" b="1" u="sng">
                <a:solidFill>
                  <a:srgbClr val="3333FF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“</a:t>
            </a:r>
            <a:r>
              <a:rPr lang="zh-CN" altLang="en-US" sz="4000" b="1" u="sng">
                <a:solidFill>
                  <a:srgbClr val="3333FF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词不离句，句不离篇，篇不离境。”</a:t>
            </a:r>
          </a:p>
        </p:txBody>
      </p:sp>
      <p:sp>
        <p:nvSpPr>
          <p:cNvPr id="21509" name="Rectangle 9"/>
          <p:cNvSpPr/>
          <p:nvPr/>
        </p:nvSpPr>
        <p:spPr>
          <a:xfrm>
            <a:off x="1118235" y="2382520"/>
            <a:ext cx="10152380" cy="126047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342900" lvl="0" indent="-342900" algn="ctr" eaLnBrk="1" hangingPunct="1">
              <a:lnSpc>
                <a:spcPct val="90000"/>
              </a:lnSpc>
              <a:buNone/>
            </a:pPr>
            <a:r>
              <a:rPr lang="zh-CN" altLang="en-US" sz="4000" b="1">
                <a:solidFill>
                  <a:srgbClr val="3333FF"/>
                </a:solidFill>
                <a:latin typeface="方正苏新诗柳楷简体" panose="02000000000000000000" charset="-122"/>
                <a:ea typeface="方正苏新诗柳楷简体" panose="02000000000000000000" charset="-122"/>
              </a:rPr>
              <a:t>任何方法的使用都不能离开语言环境。</a:t>
            </a:r>
          </a:p>
          <a:p>
            <a:pPr marL="342900" lvl="0" indent="-342900" algn="ctr" eaLnBrk="1" hangingPunct="1">
              <a:lnSpc>
                <a:spcPct val="90000"/>
              </a:lnSpc>
              <a:spcBef>
                <a:spcPct val="0"/>
              </a:spcBef>
              <a:buNone/>
            </a:pPr>
            <a:endParaRPr lang="zh-CN" altLang="en-US" sz="4000" b="1">
              <a:solidFill>
                <a:srgbClr val="3333FF"/>
              </a:solidFill>
              <a:latin typeface="方正苏新诗柳楷简体" panose="02000000000000000000" charset="-122"/>
              <a:ea typeface="方正苏新诗柳楷简体" panose="02000000000000000000" charset="-122"/>
            </a:endParaRPr>
          </a:p>
        </p:txBody>
      </p:sp>
    </p:spTree>
  </p:cSld>
  <p:clrMapOvr>
    <a:masterClrMapping/>
  </p:clrMapOvr>
  <p:transition/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0" y="0"/>
            <a:ext cx="12192000" cy="685800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6858000" cy="68580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4000" y="0"/>
              <a:ext cx="6858000" cy="6858000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46376" cy="168301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" b="0"/>
          <a:stretch>
            <a:fillRect/>
          </a:stretch>
        </p:blipFill>
        <p:spPr>
          <a:xfrm>
            <a:off x="10881282" y="0"/>
            <a:ext cx="1310718" cy="126020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5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1977" y="127397"/>
            <a:ext cx="1257681" cy="479117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4627245" y="105346"/>
            <a:ext cx="293751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>
                <a:solidFill>
                  <a:srgbClr val="5D665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借助语境推断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9344" y="494353"/>
            <a:ext cx="1257681" cy="479117"/>
          </a:xfrm>
          <a:prstGeom prst="rect">
            <a:avLst/>
          </a:prstGeom>
        </p:spPr>
      </p:pic>
      <p:sp>
        <p:nvSpPr>
          <p:cNvPr id="258050" name="Text Box 2"/>
          <p:cNvSpPr txBox="1"/>
          <p:nvPr/>
        </p:nvSpPr>
        <p:spPr>
          <a:xfrm>
            <a:off x="181610" y="1064260"/>
            <a:ext cx="11804015" cy="40913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457200" lvl="1" indent="0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b="1">
                <a:latin typeface="华文中宋" panose="02010600040101010101" pitchFamily="2" charset="-122"/>
                <a:ea typeface="华文中宋" panose="02010600040101010101" pitchFamily="2" charset="-122"/>
              </a:rPr>
              <a:t>　</a:t>
            </a:r>
            <a:r>
              <a:rPr lang="zh-CN" altLang="en-US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  </a:t>
            </a:r>
            <a:r>
              <a:rPr lang="zh-CN" altLang="en-US" sz="36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 </a:t>
            </a:r>
            <a:r>
              <a:rPr lang="zh-CN" altLang="zh-CN" sz="36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齐武成帝子琅</a:t>
            </a:r>
            <a:r>
              <a:rPr lang="zh-CN" altLang="en-US" sz="36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玡</a:t>
            </a:r>
            <a:r>
              <a:rPr lang="zh-CN" altLang="zh-CN" sz="36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王，太子母弟也。生而聪慧，帝及后并笃</a:t>
            </a:r>
            <a:r>
              <a:rPr lang="en-US" altLang="zh-CN" sz="40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d</a:t>
            </a:r>
            <a:r>
              <a:rPr lang="zh-CN" altLang="zh-CN" sz="40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ǔ</a:t>
            </a:r>
            <a:r>
              <a:rPr lang="zh-CN" altLang="zh-CN" sz="36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爱之，衣服饮食， 与东宫相准。帝每面称之曰：“</a:t>
            </a:r>
            <a:r>
              <a:rPr lang="zh-CN" altLang="zh-CN" sz="4000" b="1" u="sng">
                <a:solidFill>
                  <a:srgbClr val="FF0000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此黠</a:t>
            </a:r>
            <a:r>
              <a:rPr lang="en-US" altLang="zh-CN" sz="4000" b="1" u="sng">
                <a:solidFill>
                  <a:srgbClr val="FF0000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xi</a:t>
            </a:r>
            <a:r>
              <a:rPr lang="en-US" altLang="zh-CN" sz="3600" b="1" u="sng">
                <a:solidFill>
                  <a:srgbClr val="FF3300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á</a:t>
            </a:r>
            <a:r>
              <a:rPr lang="zh-CN" altLang="zh-CN" sz="4000" b="1" u="sng">
                <a:solidFill>
                  <a:srgbClr val="FF0000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儿也，当有所成。</a:t>
            </a:r>
            <a:r>
              <a:rPr lang="zh-CN" altLang="zh-CN" sz="36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”</a:t>
            </a:r>
          </a:p>
          <a:p>
            <a:pPr marL="457200" lvl="1" indent="0" eaLnBrk="1" hangingPunct="1">
              <a:lnSpc>
                <a:spcPct val="130000"/>
              </a:lnSpc>
              <a:spcBef>
                <a:spcPct val="0"/>
              </a:spcBef>
              <a:buNone/>
            </a:pPr>
            <a:endParaRPr lang="zh-CN" altLang="en-US" b="1">
              <a:solidFill>
                <a:schemeClr val="hlink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457200" lvl="1" indent="0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zh-CN" b="1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A.武成帝常常当面称述他说：“这是一个</a:t>
            </a:r>
            <a:r>
              <a:rPr lang="zh-CN" altLang="zh-CN" b="1" u="sng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狡猾</a:t>
            </a:r>
            <a:r>
              <a:rPr lang="zh-CN" altLang="zh-CN" b="1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的孩子，必将有所成就。”</a:t>
            </a:r>
          </a:p>
          <a:p>
            <a:pPr marL="457200" lvl="1" indent="0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zh-CN" b="1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B.武成帝常常当面称赞他说：“这是一个</a:t>
            </a:r>
            <a:r>
              <a:rPr lang="zh-CN" altLang="zh-CN" b="1" u="sng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聪明</a:t>
            </a:r>
            <a:r>
              <a:rPr lang="zh-CN" altLang="zh-CN" b="1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的孩子，必将有所成就。”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8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8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8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805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0" y="0"/>
            <a:ext cx="12192000" cy="685800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6858000" cy="68580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4000" y="0"/>
              <a:ext cx="6858000" cy="6858000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46376" cy="168301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" b="0"/>
          <a:stretch>
            <a:fillRect/>
          </a:stretch>
        </p:blipFill>
        <p:spPr>
          <a:xfrm>
            <a:off x="10881282" y="0"/>
            <a:ext cx="1310718" cy="126020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5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1977" y="127397"/>
            <a:ext cx="1257681" cy="479117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4627245" y="105346"/>
            <a:ext cx="293751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>
                <a:solidFill>
                  <a:srgbClr val="5D665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借助语境推断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9344" y="494353"/>
            <a:ext cx="1257681" cy="479117"/>
          </a:xfrm>
          <a:prstGeom prst="rect">
            <a:avLst/>
          </a:prstGeom>
        </p:spPr>
      </p:pic>
      <p:sp>
        <p:nvSpPr>
          <p:cNvPr id="18433" name="文本框 130049"/>
          <p:cNvSpPr txBox="1"/>
          <p:nvPr/>
        </p:nvSpPr>
        <p:spPr>
          <a:xfrm>
            <a:off x="6858000" y="1395730"/>
            <a:ext cx="4909185" cy="737235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>
                <a:latin typeface="汉仪书魂体简" panose="02010609000101010101" charset="-122"/>
                <a:ea typeface="汉仪书魂体简" panose="02010609000101010101" charset="-122"/>
                <a:cs typeface="汉仪书魂体简" panose="02010609000101010101" charset="-122"/>
              </a:rPr>
              <a:t>借助句子</a:t>
            </a:r>
            <a:r>
              <a:rPr lang="zh-CN" altLang="en-US" sz="2800" b="1">
                <a:solidFill>
                  <a:srgbClr val="FF3300"/>
                </a:solidFill>
                <a:latin typeface="汉仪书魂体简" panose="02010609000101010101" charset="-122"/>
                <a:ea typeface="汉仪书魂体简" panose="02010609000101010101" charset="-122"/>
                <a:cs typeface="汉仪书魂体简" panose="02010609000101010101" charset="-122"/>
              </a:rPr>
              <a:t>内部语境</a:t>
            </a:r>
            <a:r>
              <a:rPr lang="zh-CN" altLang="en-US" sz="2800" b="1">
                <a:latin typeface="汉仪书魂体简" panose="02010609000101010101" charset="-122"/>
                <a:ea typeface="汉仪书魂体简" panose="02010609000101010101" charset="-122"/>
                <a:cs typeface="汉仪书魂体简" panose="02010609000101010101" charset="-122"/>
              </a:rPr>
              <a:t>来推断</a:t>
            </a:r>
            <a:r>
              <a:rPr lang="zh-CN" altLang="en-US" sz="2800">
                <a:latin typeface="汉仪书魂体简" panose="02010609000101010101" charset="-122"/>
                <a:ea typeface="汉仪书魂体简" panose="02010609000101010101" charset="-122"/>
                <a:cs typeface="汉仪书魂体简" panose="02010609000101010101" charset="-122"/>
              </a:rPr>
              <a:t> </a:t>
            </a:r>
          </a:p>
        </p:txBody>
      </p:sp>
      <p:sp>
        <p:nvSpPr>
          <p:cNvPr id="130051" name="文本框 130050"/>
          <p:cNvSpPr txBox="1"/>
          <p:nvPr/>
        </p:nvSpPr>
        <p:spPr>
          <a:xfrm>
            <a:off x="2109788" y="2132013"/>
            <a:ext cx="6767512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b="1">
                <a:latin typeface="方正苏新诗柳楷简体" panose="02000000000000000000" charset="-122"/>
                <a:ea typeface="方正苏新诗柳楷简体" panose="02000000000000000000" charset="-122"/>
              </a:rPr>
              <a:t>①</a:t>
            </a:r>
            <a:r>
              <a:rPr lang="zh-CN" altLang="en-US" sz="3200" b="1">
                <a:latin typeface="方正苏新诗柳楷简体" panose="02000000000000000000" charset="-122"/>
                <a:ea typeface="方正苏新诗柳楷简体" panose="02000000000000000000" charset="-122"/>
              </a:rPr>
              <a:t>每闻琴瑟之声，则</a:t>
            </a:r>
            <a:r>
              <a:rPr lang="zh-CN" altLang="en-US" sz="3200" b="1">
                <a:solidFill>
                  <a:srgbClr val="FF0000"/>
                </a:solidFill>
                <a:latin typeface="方正苏新诗柳楷简体" panose="02000000000000000000" charset="-122"/>
                <a:ea typeface="方正苏新诗柳楷简体" panose="02000000000000000000" charset="-122"/>
              </a:rPr>
              <a:t>应</a:t>
            </a:r>
            <a:r>
              <a:rPr lang="zh-CN" altLang="en-US" sz="3200" b="1">
                <a:latin typeface="方正苏新诗柳楷简体" panose="02000000000000000000" charset="-122"/>
                <a:ea typeface="方正苏新诗柳楷简体" panose="02000000000000000000" charset="-122"/>
              </a:rPr>
              <a:t>节而舞。</a:t>
            </a:r>
          </a:p>
        </p:txBody>
      </p:sp>
      <p:sp>
        <p:nvSpPr>
          <p:cNvPr id="130052" name="文本框 130051"/>
          <p:cNvSpPr txBox="1"/>
          <p:nvPr/>
        </p:nvSpPr>
        <p:spPr>
          <a:xfrm>
            <a:off x="2063750" y="4259263"/>
            <a:ext cx="7705725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②(</a:t>
            </a:r>
            <a:r>
              <a:rPr lang="zh-CN" altLang="en-US" sz="32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屈原</a:t>
            </a:r>
            <a:r>
              <a:rPr lang="en-US" altLang="zh-CN" sz="32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)</a:t>
            </a:r>
            <a:r>
              <a:rPr lang="zh-CN" altLang="en-US" sz="32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出则接遇宾客，</a:t>
            </a:r>
            <a:r>
              <a:rPr lang="zh-CN" altLang="en-US" sz="3200" b="1">
                <a:solidFill>
                  <a:srgbClr val="FF0000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应</a:t>
            </a:r>
            <a:r>
              <a:rPr lang="zh-CN" altLang="en-US" sz="32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对诸侯。</a:t>
            </a:r>
          </a:p>
        </p:txBody>
      </p:sp>
      <p:sp>
        <p:nvSpPr>
          <p:cNvPr id="130053" name="文本框 130052"/>
          <p:cNvSpPr txBox="1"/>
          <p:nvPr/>
        </p:nvSpPr>
        <p:spPr>
          <a:xfrm>
            <a:off x="379095" y="3025140"/>
            <a:ext cx="11473180" cy="107632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2800" b="1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推断： “应节拍”即为“随着节拍、和着节拍”，“应”可释为</a:t>
            </a:r>
            <a:r>
              <a:rPr lang="zh-CN" altLang="en-US" sz="2800" b="1">
                <a:solidFill>
                  <a:srgbClr val="FF3300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“</a:t>
            </a:r>
            <a:r>
              <a:rPr lang="zh-CN" altLang="en-US" sz="3200" b="1">
                <a:solidFill>
                  <a:srgbClr val="FF3300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随着，和着”</a:t>
            </a:r>
            <a:r>
              <a:rPr lang="zh-CN" altLang="en-US" sz="2800" b="1">
                <a:solidFill>
                  <a:srgbClr val="FF3300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。</a:t>
            </a:r>
            <a:endParaRPr lang="zh-CN" altLang="en-US" sz="2800" b="1">
              <a:solidFill>
                <a:srgbClr val="FF3300"/>
              </a:solidFill>
              <a:latin typeface="方正清刻本悦宋简体" panose="02000000000000000000" charset="-122"/>
              <a:ea typeface="方正清刻本悦宋简体" panose="02000000000000000000" charset="-122"/>
              <a:cs typeface="方正清刻本悦宋简体" panose="02000000000000000000" charset="-122"/>
            </a:endParaRPr>
          </a:p>
        </p:txBody>
      </p:sp>
      <p:sp>
        <p:nvSpPr>
          <p:cNvPr id="130054" name="文本框 130053"/>
          <p:cNvSpPr txBox="1"/>
          <p:nvPr/>
        </p:nvSpPr>
        <p:spPr>
          <a:xfrm>
            <a:off x="379730" y="5237480"/>
            <a:ext cx="11473180" cy="95313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2800" b="1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推断：“应”和“对”连用，都处于谓语动词的位置上，而“对”为“回答”之意， “应”为</a:t>
            </a:r>
            <a:r>
              <a:rPr lang="zh-CN" altLang="en-US" sz="2800" b="1">
                <a:solidFill>
                  <a:srgbClr val="FF3300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“应答”。</a:t>
            </a:r>
            <a:endParaRPr lang="zh-CN" altLang="en-US" sz="2800" b="1">
              <a:solidFill>
                <a:srgbClr val="FF3300"/>
              </a:solidFill>
              <a:latin typeface="方正清刻本悦宋简体" panose="02000000000000000000" charset="-122"/>
              <a:ea typeface="方正清刻本悦宋简体" panose="02000000000000000000" charset="-122"/>
              <a:cs typeface="方正清刻本悦宋简体" panose="02000000000000000000" charset="-122"/>
            </a:endParaRPr>
          </a:p>
        </p:txBody>
      </p:sp>
      <p:sp>
        <p:nvSpPr>
          <p:cNvPr id="18438" name="矩形 130054"/>
          <p:cNvSpPr/>
          <p:nvPr/>
        </p:nvSpPr>
        <p:spPr>
          <a:xfrm>
            <a:off x="378778" y="1395413"/>
            <a:ext cx="589915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32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例：辨析“</a:t>
            </a:r>
            <a:r>
              <a:rPr lang="zh-CN" altLang="en-US" sz="3200" b="1">
                <a:solidFill>
                  <a:srgbClr val="FF0000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应”</a:t>
            </a:r>
            <a:r>
              <a:rPr lang="zh-CN" altLang="en-US" sz="32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在句中的实词义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30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30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30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30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  <p:bldP spid="130051" grpId="0"/>
      <p:bldP spid="130052" grpId="0"/>
      <p:bldP spid="130053" grpId="0"/>
      <p:bldP spid="130054" grpId="0"/>
      <p:bldP spid="1843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0" y="0"/>
            <a:ext cx="12192000" cy="685800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6858000" cy="68580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4000" y="0"/>
              <a:ext cx="6858000" cy="6858000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46376" cy="168301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" b="0"/>
          <a:stretch>
            <a:fillRect/>
          </a:stretch>
        </p:blipFill>
        <p:spPr>
          <a:xfrm>
            <a:off x="10881282" y="0"/>
            <a:ext cx="1310718" cy="126020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5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1977" y="127397"/>
            <a:ext cx="1257681" cy="479117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4627245" y="105346"/>
            <a:ext cx="293751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>
                <a:solidFill>
                  <a:srgbClr val="5D665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借助语境推断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9344" y="494353"/>
            <a:ext cx="1257681" cy="479117"/>
          </a:xfrm>
          <a:prstGeom prst="rect">
            <a:avLst/>
          </a:prstGeom>
        </p:spPr>
      </p:pic>
      <p:sp>
        <p:nvSpPr>
          <p:cNvPr id="48129" name="文本框 210947"/>
          <p:cNvSpPr txBox="1"/>
          <p:nvPr/>
        </p:nvSpPr>
        <p:spPr>
          <a:xfrm>
            <a:off x="391795" y="1465580"/>
            <a:ext cx="1140841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（曹植）善属文，太祖尝视其文，谓植曰：“汝倩人邪？”植跪曰：“言出为论，下笔成章，顾当面试，奈何倩人？”</a:t>
            </a:r>
          </a:p>
          <a:p>
            <a:pPr>
              <a:lnSpc>
                <a:spcPct val="150000"/>
              </a:lnSpc>
            </a:pPr>
            <a:r>
              <a:rPr lang="zh-CN" altLang="en-US" sz="36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“</a:t>
            </a:r>
            <a:r>
              <a:rPr lang="zh-CN" altLang="en-US" sz="3600">
                <a:solidFill>
                  <a:srgbClr val="FF0000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倩人</a:t>
            </a:r>
            <a:r>
              <a:rPr lang="zh-CN" altLang="en-US" sz="36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”一词，从上下文意推敲，其意应为：（     ）</a:t>
            </a:r>
          </a:p>
          <a:p>
            <a:pPr>
              <a:lnSpc>
                <a:spcPct val="150000"/>
              </a:lnSpc>
            </a:pPr>
            <a:r>
              <a:rPr lang="en-US" altLang="zh-CN" sz="36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(A)</a:t>
            </a:r>
            <a:r>
              <a:rPr lang="zh-CN" altLang="en-US" sz="36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请人代笔　　　　   </a:t>
            </a:r>
            <a:r>
              <a:rPr lang="en-US" altLang="zh-CN" sz="36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(B)</a:t>
            </a:r>
            <a:r>
              <a:rPr lang="zh-CN" altLang="en-US" sz="36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模拟他人名作</a:t>
            </a:r>
          </a:p>
          <a:p>
            <a:pPr>
              <a:lnSpc>
                <a:spcPct val="150000"/>
              </a:lnSpc>
            </a:pPr>
            <a:r>
              <a:rPr lang="en-US" altLang="zh-CN" sz="36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(C)</a:t>
            </a:r>
            <a:r>
              <a:rPr lang="zh-CN" altLang="en-US" sz="36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文章讲求漂亮辞藻   </a:t>
            </a:r>
            <a:r>
              <a:rPr lang="en-US" altLang="zh-CN" sz="36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(D)</a:t>
            </a:r>
            <a:r>
              <a:rPr lang="zh-CN" altLang="en-US" sz="36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文章有女性阴柔之美</a:t>
            </a:r>
          </a:p>
        </p:txBody>
      </p:sp>
    </p:spTree>
  </p:cSld>
  <p:clrMapOvr>
    <a:masterClrMapping/>
  </p:clrMapOvr>
  <p:transition/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0" y="0"/>
            <a:ext cx="12192000" cy="685800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6858000" cy="68580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4000" y="0"/>
              <a:ext cx="6858000" cy="6858000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46376" cy="168301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" b="0"/>
          <a:stretch>
            <a:fillRect/>
          </a:stretch>
        </p:blipFill>
        <p:spPr>
          <a:xfrm>
            <a:off x="10881282" y="0"/>
            <a:ext cx="1310718" cy="126020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5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1977" y="127397"/>
            <a:ext cx="1257681" cy="479117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4627245" y="105346"/>
            <a:ext cx="293751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>
                <a:solidFill>
                  <a:srgbClr val="5D665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借助语境推断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9344" y="494353"/>
            <a:ext cx="1257681" cy="479117"/>
          </a:xfrm>
          <a:prstGeom prst="rect">
            <a:avLst/>
          </a:prstGeom>
        </p:spPr>
      </p:pic>
      <p:sp>
        <p:nvSpPr>
          <p:cNvPr id="49153" name="文本框 211971"/>
          <p:cNvSpPr txBox="1"/>
          <p:nvPr/>
        </p:nvSpPr>
        <p:spPr>
          <a:xfrm>
            <a:off x="297815" y="1260475"/>
            <a:ext cx="1169733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善果曰：“儿封侯开国，位居三品，秩俸幸足，母何自勤如是邪？”答曰：“呜呼！汝年已长，吾谓汝知天下之理，今闻此言，故犹未也</a:t>
            </a:r>
            <a:r>
              <a:rPr lang="en-US" altLang="zh-CN" sz="28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……”</a:t>
            </a: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下列语句在文中的正确意思是：（     ）</a:t>
            </a: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吾谓汝知天下之理，今闻此言，故犹未也</a:t>
            </a:r>
            <a:r>
              <a:rPr lang="zh-CN" altLang="en-US" sz="28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A</a:t>
            </a:r>
            <a:r>
              <a:rPr lang="zh-CN" altLang="en-US" sz="28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．我以为你懂得天下的道理，现在听到这话，才知道你仍然没有懂。</a:t>
            </a:r>
          </a:p>
          <a:p>
            <a:pPr>
              <a:lnSpc>
                <a:spcPct val="150000"/>
              </a:lnSpc>
            </a:pPr>
            <a:r>
              <a:rPr lang="en-US" altLang="zh-CN" sz="28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B</a:t>
            </a:r>
            <a:r>
              <a:rPr lang="zh-CN" altLang="en-US" sz="28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．我以为你懂得天下的道理，现在听到这话，所以才说你仍然没有懂。</a:t>
            </a:r>
          </a:p>
          <a:p>
            <a:pPr>
              <a:lnSpc>
                <a:spcPct val="150000"/>
              </a:lnSpc>
            </a:pPr>
            <a:r>
              <a:rPr lang="en-US" altLang="zh-CN" sz="28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C</a:t>
            </a:r>
            <a:r>
              <a:rPr lang="zh-CN" altLang="en-US" sz="28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．我以为你懂得治理天下，现在听到这话，所以才说你仍然没有懂。</a:t>
            </a:r>
          </a:p>
          <a:p>
            <a:pPr>
              <a:lnSpc>
                <a:spcPct val="150000"/>
              </a:lnSpc>
            </a:pPr>
            <a:r>
              <a:rPr lang="en-US" altLang="zh-CN" sz="28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D</a:t>
            </a:r>
            <a:r>
              <a:rPr lang="zh-CN" altLang="en-US" sz="28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．我以为你懂得治理天下，现在听到这话，才知道你仍然没有懂。</a:t>
            </a: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0" y="0"/>
            <a:ext cx="12192000" cy="685800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6858000" cy="68580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4000" y="0"/>
              <a:ext cx="6858000" cy="6858000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46376" cy="168301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" b="0"/>
          <a:stretch>
            <a:fillRect/>
          </a:stretch>
        </p:blipFill>
        <p:spPr>
          <a:xfrm>
            <a:off x="10881282" y="0"/>
            <a:ext cx="1310718" cy="12602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6071699"/>
            <a:ext cx="800704" cy="780232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201400" y="5554365"/>
            <a:ext cx="988552" cy="1297566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7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1977" y="127397"/>
            <a:ext cx="1257681" cy="479117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4627245" y="105346"/>
            <a:ext cx="293751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>
                <a:solidFill>
                  <a:srgbClr val="5D665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借助字形推断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7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9344" y="494353"/>
            <a:ext cx="1257681" cy="479117"/>
          </a:xfrm>
          <a:prstGeom prst="rect">
            <a:avLst/>
          </a:prstGeom>
        </p:spPr>
      </p:pic>
      <p:sp>
        <p:nvSpPr>
          <p:cNvPr id="7170" name="Rectangle 2"/>
          <p:cNvSpPr>
            <a:spLocks noGrp="1"/>
          </p:cNvSpPr>
          <p:nvPr/>
        </p:nvSpPr>
        <p:spPr>
          <a:xfrm>
            <a:off x="800735" y="750570"/>
            <a:ext cx="10877550" cy="61214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0561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5133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29705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4277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zh-CN" altLang="en-US" sz="4400" b="1">
                <a:solidFill>
                  <a:srgbClr val="FF0000"/>
                </a:solidFill>
                <a:latin typeface="方正萤雪简体" panose="02000000000000000000" charset="-122"/>
                <a:ea typeface="方正萤雪简体" panose="02000000000000000000" charset="-122"/>
              </a:rPr>
              <a:t>形声字</a:t>
            </a:r>
            <a:r>
              <a:rPr lang="zh-CN" altLang="en-US" sz="4400" b="1">
                <a:latin typeface="方正萤雪简体" panose="02000000000000000000" charset="-122"/>
                <a:ea typeface="方正萤雪简体" panose="02000000000000000000" charset="-122"/>
              </a:rPr>
              <a:t>：</a:t>
            </a:r>
            <a:endParaRPr lang="zh-CN" altLang="en-US" sz="4400" b="1">
              <a:solidFill>
                <a:srgbClr val="000000"/>
              </a:solidFill>
              <a:latin typeface="方正萤雪简体" panose="02000000000000000000" charset="-122"/>
              <a:ea typeface="方正萤雪简体" panose="02000000000000000000" charset="-122"/>
            </a:endParaRPr>
          </a:p>
        </p:txBody>
      </p:sp>
      <p:sp>
        <p:nvSpPr>
          <p:cNvPr id="8195" name="Text Box 3"/>
          <p:cNvSpPr txBox="1"/>
          <p:nvPr/>
        </p:nvSpPr>
        <p:spPr>
          <a:xfrm>
            <a:off x="4739640" y="1773555"/>
            <a:ext cx="1679575" cy="17684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10900">
                <a:latin typeface="方正清刻本悦宋简体" panose="02000000000000000000" charset="-122"/>
                <a:ea typeface="方正清刻本悦宋简体" panose="02000000000000000000" charset="-122"/>
              </a:rPr>
              <a:t>晴</a:t>
            </a:r>
          </a:p>
        </p:txBody>
      </p:sp>
      <p:sp>
        <p:nvSpPr>
          <p:cNvPr id="8196" name="AutoShape 4"/>
          <p:cNvSpPr/>
          <p:nvPr/>
        </p:nvSpPr>
        <p:spPr>
          <a:xfrm>
            <a:off x="382905" y="1773238"/>
            <a:ext cx="2952750" cy="2376487"/>
          </a:xfrm>
          <a:prstGeom prst="wedgeEllipseCallout">
            <a:avLst>
              <a:gd name="adj1" fmla="val 103483"/>
              <a:gd name="adj2" fmla="val -16426"/>
            </a:avLst>
          </a:prstGeom>
          <a:solidFill>
            <a:srgbClr val="FFCC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eaLnBrk="0" hangingPunct="0"/>
            <a:r>
              <a:rPr lang="zh-CN" altLang="en-US" sz="3600" b="0">
                <a:solidFill>
                  <a:srgbClr val="990000"/>
                </a:solidFill>
                <a:latin typeface="方正苏新诗柳楷简体" panose="02000000000000000000" charset="-122"/>
                <a:ea typeface="方正苏新诗柳楷简体" panose="02000000000000000000" charset="-122"/>
              </a:rPr>
              <a:t>形旁</a:t>
            </a:r>
            <a:r>
              <a:rPr lang="zh-CN" altLang="en-US" sz="3600" b="0">
                <a:latin typeface="方正苏新诗柳楷简体" panose="02000000000000000000" charset="-122"/>
                <a:ea typeface="方正苏新诗柳楷简体" panose="02000000000000000000" charset="-122"/>
              </a:rPr>
              <a:t>：表示事物的类别</a:t>
            </a:r>
          </a:p>
        </p:txBody>
      </p:sp>
      <p:sp>
        <p:nvSpPr>
          <p:cNvPr id="8197" name="AutoShape 5"/>
          <p:cNvSpPr/>
          <p:nvPr/>
        </p:nvSpPr>
        <p:spPr>
          <a:xfrm>
            <a:off x="8584565" y="750570"/>
            <a:ext cx="2808288" cy="2665413"/>
          </a:xfrm>
          <a:prstGeom prst="wedgeEllipseCallout">
            <a:avLst>
              <a:gd name="adj1" fmla="val -132102"/>
              <a:gd name="adj2" fmla="val 14323"/>
            </a:avLst>
          </a:prstGeom>
          <a:solidFill>
            <a:srgbClr val="FFCC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/>
            <a:r>
              <a:rPr lang="zh-CN" altLang="en-US" sz="3600" b="0">
                <a:solidFill>
                  <a:srgbClr val="990000"/>
                </a:solidFill>
                <a:latin typeface="方正苏新诗柳楷简体" panose="02000000000000000000" charset="-122"/>
                <a:ea typeface="方正苏新诗柳楷简体" panose="02000000000000000000" charset="-122"/>
              </a:rPr>
              <a:t>声旁</a:t>
            </a:r>
            <a:r>
              <a:rPr lang="zh-CN" altLang="en-US" sz="3600" b="0">
                <a:latin typeface="方正苏新诗柳楷简体" panose="02000000000000000000" charset="-122"/>
                <a:ea typeface="方正苏新诗柳楷简体" panose="02000000000000000000" charset="-122"/>
              </a:rPr>
              <a:t>：主要起标声的作用</a:t>
            </a:r>
          </a:p>
        </p:txBody>
      </p:sp>
      <p:sp>
        <p:nvSpPr>
          <p:cNvPr id="8198" name="Text Box 6"/>
          <p:cNvSpPr txBox="1"/>
          <p:nvPr/>
        </p:nvSpPr>
        <p:spPr>
          <a:xfrm>
            <a:off x="2722245" y="4000500"/>
            <a:ext cx="7533005" cy="645160"/>
          </a:xfrm>
          <a:prstGeom prst="rect">
            <a:avLst/>
          </a:prstGeom>
          <a:noFill/>
          <a:ln w="1905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6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主“</a:t>
            </a:r>
            <a:r>
              <a:rPr lang="zh-CN" altLang="en-US" sz="3600">
                <a:solidFill>
                  <a:schemeClr val="accent2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义”</a:t>
            </a:r>
            <a:r>
              <a:rPr lang="en-US" altLang="zh-CN" sz="36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+</a:t>
            </a:r>
            <a:r>
              <a:rPr lang="zh-CN" altLang="en-US" sz="36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标“</a:t>
            </a:r>
            <a:r>
              <a:rPr lang="zh-CN" altLang="en-US" sz="3600">
                <a:solidFill>
                  <a:schemeClr val="accent2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声”</a:t>
            </a:r>
            <a:r>
              <a:rPr lang="en-US" altLang="zh-CN" sz="36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=</a:t>
            </a:r>
            <a:r>
              <a:rPr lang="zh-CN" altLang="en-US" sz="36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形声字</a:t>
            </a:r>
          </a:p>
        </p:txBody>
      </p:sp>
      <p:sp>
        <p:nvSpPr>
          <p:cNvPr id="8199" name="Text Box 7"/>
          <p:cNvSpPr txBox="1"/>
          <p:nvPr/>
        </p:nvSpPr>
        <p:spPr>
          <a:xfrm>
            <a:off x="1046480" y="5229225"/>
            <a:ext cx="10402570" cy="1173480"/>
          </a:xfrm>
          <a:prstGeom prst="rect">
            <a:avLst/>
          </a:prstGeom>
          <a:noFill/>
          <a:ln w="9525" cap="flat" cmpd="sng">
            <a:solidFill>
              <a:srgbClr val="8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10000"/>
              </a:lnSpc>
              <a:spcBef>
                <a:spcPct val="50000"/>
              </a:spcBef>
            </a:pPr>
            <a:r>
              <a:rPr lang="zh-CN" altLang="en-US" sz="32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注：形声字的义符只能表示某种意思的范围，而不能标明表声字的具体含义。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  <p:bldP spid="8196" grpId="0"/>
      <p:bldP spid="8197" grpId="0"/>
      <p:bldP spid="8198" grpId="0"/>
      <p:bldP spid="8199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0" y="0"/>
            <a:ext cx="12192000" cy="685800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6858000" cy="68580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4000" y="0"/>
              <a:ext cx="6858000" cy="6858000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46376" cy="168301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" b="0"/>
          <a:stretch>
            <a:fillRect/>
          </a:stretch>
        </p:blipFill>
        <p:spPr>
          <a:xfrm>
            <a:off x="10881282" y="0"/>
            <a:ext cx="1310718" cy="126020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5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1977" y="127397"/>
            <a:ext cx="1257681" cy="479117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4627245" y="105346"/>
            <a:ext cx="293751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>
                <a:solidFill>
                  <a:srgbClr val="5D665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借助语境推断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9344" y="494353"/>
            <a:ext cx="1257681" cy="479117"/>
          </a:xfrm>
          <a:prstGeom prst="rect">
            <a:avLst/>
          </a:prstGeom>
        </p:spPr>
      </p:pic>
      <p:sp>
        <p:nvSpPr>
          <p:cNvPr id="212996" name="文本框 212995"/>
          <p:cNvSpPr txBox="1"/>
          <p:nvPr/>
        </p:nvSpPr>
        <p:spPr>
          <a:xfrm>
            <a:off x="704215" y="1108710"/>
            <a:ext cx="11169650" cy="32302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6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       </a:t>
            </a:r>
            <a:r>
              <a:rPr lang="zh-CN" altLang="en-US" sz="36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是时，高祖与契丹约为父子，契丹骄甚，高祖奉之愈谨，重荣愤然，以谓“屈中国以尊夷狄，困已敝之民，而充无厌之欲，此晋万世耻也！”数以此非诮高祖。</a:t>
            </a:r>
          </a:p>
          <a:p>
            <a:endParaRPr lang="zh-CN" altLang="en-US" sz="2400" b="1">
              <a:latin typeface="方正苏新诗柳楷简体" panose="02000000000000000000" charset="-122"/>
              <a:ea typeface="方正苏新诗柳楷简体" panose="02000000000000000000" charset="-122"/>
              <a:cs typeface="方正苏新诗柳楷简体" panose="02000000000000000000" charset="-122"/>
            </a:endParaRPr>
          </a:p>
          <a:p>
            <a:r>
              <a:rPr lang="zh-CN" altLang="en-US" sz="3600" b="1">
                <a:solidFill>
                  <a:srgbClr val="FF0000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契丹骄甚，高祖奉之愈谨      谨：严格 </a:t>
            </a:r>
          </a:p>
        </p:txBody>
      </p:sp>
      <p:sp>
        <p:nvSpPr>
          <p:cNvPr id="212997" name="文本框 212996"/>
          <p:cNvSpPr txBox="1"/>
          <p:nvPr/>
        </p:nvSpPr>
        <p:spPr>
          <a:xfrm>
            <a:off x="703580" y="4682490"/>
            <a:ext cx="1117028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此语段中安重荣认为晋高祖的态度是“屈中国以尊夷狄”，是“晋万世耻也”，因而非常愤慨，由此可以推知晋高祖在骄甚的契丹面前的态度应该是恭恭敬敬、低三下四，而不可能是对契丹要求严格，所以</a:t>
            </a:r>
            <a:r>
              <a:rPr lang="zh-CN" altLang="en-US" sz="2800" b="1">
                <a:solidFill>
                  <a:srgbClr val="FF0000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“谨”应该解释为“恭敬”。</a:t>
            </a:r>
            <a:r>
              <a:rPr lang="zh-CN" altLang="en-US" sz="2800" b="1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2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2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2996" grpId="0"/>
      <p:bldP spid="212997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0" y="0"/>
            <a:ext cx="12192000" cy="685800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6858000" cy="68580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4000" y="0"/>
              <a:ext cx="6858000" cy="6858000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46376" cy="168301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" b="0"/>
          <a:stretch>
            <a:fillRect/>
          </a:stretch>
        </p:blipFill>
        <p:spPr>
          <a:xfrm>
            <a:off x="10881282" y="0"/>
            <a:ext cx="1310718" cy="126020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5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1977" y="127397"/>
            <a:ext cx="1257681" cy="479117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4627245" y="105346"/>
            <a:ext cx="293751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>
                <a:solidFill>
                  <a:srgbClr val="5D665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借助语境推断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9344" y="494353"/>
            <a:ext cx="1257681" cy="479117"/>
          </a:xfrm>
          <a:prstGeom prst="rect">
            <a:avLst/>
          </a:prstGeom>
        </p:spPr>
      </p:pic>
      <p:sp>
        <p:nvSpPr>
          <p:cNvPr id="52225" name="矩形 206849"/>
          <p:cNvSpPr/>
          <p:nvPr/>
        </p:nvSpPr>
        <p:spPr>
          <a:xfrm>
            <a:off x="497205" y="1169035"/>
            <a:ext cx="1005141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>
                <a:solidFill>
                  <a:srgbClr val="D60093"/>
                </a:solidFill>
                <a:latin typeface="方正苏新诗柳楷简体" panose="02000000000000000000" charset="-122"/>
                <a:ea typeface="方正苏新诗柳楷简体" panose="02000000000000000000" charset="-122"/>
              </a:rPr>
              <a:t>一、古代官职变动任命的词语</a:t>
            </a:r>
          </a:p>
        </p:txBody>
      </p:sp>
      <p:sp>
        <p:nvSpPr>
          <p:cNvPr id="206851" name="矩形 206850"/>
          <p:cNvSpPr/>
          <p:nvPr/>
        </p:nvSpPr>
        <p:spPr>
          <a:xfrm>
            <a:off x="1558925" y="1814195"/>
            <a:ext cx="1007745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FF3300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征召、举荐官职：</a:t>
            </a:r>
          </a:p>
          <a:p>
            <a:r>
              <a:rPr lang="zh-CN" altLang="en-US" sz="3200" b="1">
                <a:solidFill>
                  <a:srgbClr val="0000CC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举、辟、征、辟</a:t>
            </a:r>
            <a:r>
              <a:rPr lang="zh-CN" altLang="en-US" sz="3200" b="1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、</a:t>
            </a:r>
            <a:r>
              <a:rPr lang="zh-CN" altLang="en-US" sz="3200" b="1">
                <a:solidFill>
                  <a:srgbClr val="0000CC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拜、授、除</a:t>
            </a:r>
          </a:p>
        </p:txBody>
      </p:sp>
      <p:sp>
        <p:nvSpPr>
          <p:cNvPr id="206852" name="矩形 206851"/>
          <p:cNvSpPr/>
          <p:nvPr/>
        </p:nvSpPr>
        <p:spPr>
          <a:xfrm>
            <a:off x="1558925" y="2890520"/>
            <a:ext cx="1041082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FF3300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表示提升官职的：</a:t>
            </a:r>
          </a:p>
          <a:p>
            <a:r>
              <a:rPr lang="zh-CN" altLang="en-US" sz="3200" b="1">
                <a:solidFill>
                  <a:srgbClr val="0000CC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擢、超擢、陟、升、提   提拔</a:t>
            </a:r>
            <a:r>
              <a:rPr lang="zh-CN" altLang="en-US" sz="3200" b="1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 、</a:t>
            </a:r>
            <a:r>
              <a:rPr lang="zh-CN" altLang="en-US" sz="3200" b="1">
                <a:solidFill>
                  <a:srgbClr val="0000CC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拔</a:t>
            </a:r>
          </a:p>
        </p:txBody>
      </p:sp>
      <p:sp>
        <p:nvSpPr>
          <p:cNvPr id="206853" name="矩形 206852"/>
          <p:cNvSpPr/>
          <p:nvPr/>
        </p:nvSpPr>
        <p:spPr>
          <a:xfrm>
            <a:off x="1558925" y="4086225"/>
            <a:ext cx="766254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FF3300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表示降低、罢免官职的：</a:t>
            </a:r>
          </a:p>
          <a:p>
            <a:r>
              <a:rPr lang="zh-CN" altLang="en-US" sz="3200" b="1">
                <a:solidFill>
                  <a:srgbClr val="0000CC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谪、贬、黜、夺</a:t>
            </a:r>
          </a:p>
        </p:txBody>
      </p:sp>
      <p:sp>
        <p:nvSpPr>
          <p:cNvPr id="206854" name="矩形 206853"/>
          <p:cNvSpPr/>
          <p:nvPr/>
        </p:nvSpPr>
        <p:spPr>
          <a:xfrm>
            <a:off x="1558925" y="5407025"/>
            <a:ext cx="766381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FF3300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表示官职调动的：</a:t>
            </a:r>
          </a:p>
          <a:p>
            <a:r>
              <a:rPr lang="zh-CN" altLang="en-US" sz="3200" b="1">
                <a:solidFill>
                  <a:srgbClr val="0000CC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转、徙、调、迁、放、出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6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6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68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68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68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68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68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68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68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68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68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68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68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68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68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68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0" y="0"/>
            <a:ext cx="12192000" cy="685800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6858000" cy="68580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4000" y="0"/>
              <a:ext cx="6858000" cy="6858000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46376" cy="168301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" b="0"/>
          <a:stretch>
            <a:fillRect/>
          </a:stretch>
        </p:blipFill>
        <p:spPr>
          <a:xfrm>
            <a:off x="10881282" y="0"/>
            <a:ext cx="1310718" cy="126020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5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1977" y="127397"/>
            <a:ext cx="1257681" cy="479117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4627245" y="105346"/>
            <a:ext cx="293751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>
                <a:solidFill>
                  <a:srgbClr val="5D665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借助语境推断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9344" y="494353"/>
            <a:ext cx="1257681" cy="479117"/>
          </a:xfrm>
          <a:prstGeom prst="rect">
            <a:avLst/>
          </a:prstGeom>
        </p:spPr>
      </p:pic>
      <p:sp>
        <p:nvSpPr>
          <p:cNvPr id="53249" name="文本框 207873"/>
          <p:cNvSpPr txBox="1"/>
          <p:nvPr/>
        </p:nvSpPr>
        <p:spPr>
          <a:xfrm>
            <a:off x="962660" y="1793558"/>
            <a:ext cx="8569325" cy="1414780"/>
          </a:xfrm>
          <a:prstGeom prst="rect">
            <a:avLst/>
          </a:prstGeom>
          <a:noFill/>
          <a:ln w="1905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marL="342900" indent="-342900"/>
            <a:r>
              <a:rPr lang="zh-CN" altLang="en-US" sz="3600" b="1">
                <a:solidFill>
                  <a:srgbClr val="FF00FF"/>
                </a:solidFill>
                <a:latin typeface="方正苏新诗柳楷简体" panose="02000000000000000000" charset="-122"/>
                <a:ea typeface="方正苏新诗柳楷简体" panose="02000000000000000000" charset="-122"/>
              </a:rPr>
              <a:t>二、表辞去的：</a:t>
            </a:r>
          </a:p>
          <a:p>
            <a:pPr marL="342900" indent="-342900"/>
            <a:endParaRPr lang="zh-CN" altLang="en-US" b="1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/>
            <a:r>
              <a:rPr lang="zh-CN" altLang="en-US" sz="3200" b="1">
                <a:latin typeface="方正清刻本悦宋简体" panose="02000000000000000000" charset="-122"/>
                <a:ea typeface="方正清刻本悦宋简体" panose="02000000000000000000" charset="-122"/>
              </a:rPr>
              <a:t>辞、致政、告退、退、归故里　乞骸骨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　</a:t>
            </a:r>
          </a:p>
        </p:txBody>
      </p:sp>
    </p:spTree>
  </p:cSld>
  <p:clrMapOvr>
    <a:masterClrMapping/>
  </p:clrMapOvr>
  <p:transition/>
  <p:timing/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0" y="0"/>
            <a:ext cx="12192000" cy="685800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6858000" cy="68580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4000" y="0"/>
              <a:ext cx="6858000" cy="6858000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46376" cy="168301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" b="0"/>
          <a:stretch>
            <a:fillRect/>
          </a:stretch>
        </p:blipFill>
        <p:spPr>
          <a:xfrm>
            <a:off x="10881282" y="0"/>
            <a:ext cx="1310718" cy="126020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5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1977" y="127397"/>
            <a:ext cx="1257681" cy="479117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4627245" y="105346"/>
            <a:ext cx="293751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>
                <a:solidFill>
                  <a:srgbClr val="5D665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借助语境推断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9344" y="494353"/>
            <a:ext cx="1257681" cy="479117"/>
          </a:xfrm>
          <a:prstGeom prst="rect">
            <a:avLst/>
          </a:prstGeom>
        </p:spPr>
      </p:pic>
      <p:sp>
        <p:nvSpPr>
          <p:cNvPr id="54273" name="文本框 208897"/>
          <p:cNvSpPr txBox="1"/>
          <p:nvPr/>
        </p:nvSpPr>
        <p:spPr>
          <a:xfrm>
            <a:off x="772160" y="1260475"/>
            <a:ext cx="10906760" cy="5169535"/>
          </a:xfrm>
          <a:prstGeom prst="rect">
            <a:avLst/>
          </a:prstGeom>
          <a:noFill/>
          <a:ln w="1905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marL="342900" indent="-342900"/>
            <a:r>
              <a:rPr lang="zh-CN" altLang="en-US" sz="3600" b="1">
                <a:solidFill>
                  <a:srgbClr val="FF00FF"/>
                </a:solidFill>
                <a:latin typeface="方正苏新诗柳楷简体" panose="02000000000000000000" charset="-122"/>
                <a:ea typeface="方正苏新诗柳楷简体" panose="02000000000000000000" charset="-122"/>
              </a:rPr>
              <a:t>三、其它常见的词语</a:t>
            </a:r>
          </a:p>
          <a:p>
            <a:pPr marL="342900" indent="-342900">
              <a:lnSpc>
                <a:spcPct val="150000"/>
              </a:lnSpc>
            </a:pPr>
            <a:r>
              <a:rPr lang="zh-CN" altLang="en-US" b="1">
                <a:solidFill>
                  <a:schemeClr val="bg1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  </a:t>
            </a:r>
            <a:r>
              <a:rPr lang="en-US" altLang="zh-CN" sz="2800" b="1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1.</a:t>
            </a:r>
            <a:r>
              <a:rPr lang="zh-CN" altLang="en-US" sz="2800" b="1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跟俸禄有关的：俸、禄、秩、饷</a:t>
            </a:r>
          </a:p>
          <a:p>
            <a:pPr marL="342900" indent="-342900">
              <a:lnSpc>
                <a:spcPct val="150000"/>
              </a:lnSpc>
            </a:pPr>
            <a:r>
              <a:rPr lang="zh-CN" altLang="en-US" sz="2800" b="1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 </a:t>
            </a:r>
            <a:r>
              <a:rPr lang="en-US" altLang="zh-CN" sz="2800" b="1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2.</a:t>
            </a:r>
            <a:r>
              <a:rPr lang="zh-CN" altLang="en-US" sz="2800" b="1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表主管的：知、典、主</a:t>
            </a:r>
          </a:p>
          <a:p>
            <a:pPr marL="342900" indent="-342900">
              <a:lnSpc>
                <a:spcPct val="150000"/>
              </a:lnSpc>
            </a:pPr>
            <a:r>
              <a:rPr lang="zh-CN" altLang="en-US" sz="2800" b="1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 </a:t>
            </a:r>
            <a:r>
              <a:rPr lang="en-US" altLang="zh-CN" sz="2800" b="1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3.</a:t>
            </a:r>
            <a:r>
              <a:rPr lang="zh-CN" altLang="en-US" sz="2800" b="1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表少数民族的：蛮、夷、戎、狄</a:t>
            </a:r>
          </a:p>
          <a:p>
            <a:pPr marL="342900" indent="-342900">
              <a:lnSpc>
                <a:spcPct val="150000"/>
              </a:lnSpc>
            </a:pPr>
            <a:r>
              <a:rPr lang="zh-CN" altLang="en-US" sz="2800" b="1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 </a:t>
            </a:r>
            <a:r>
              <a:rPr lang="en-US" altLang="zh-CN" sz="2800" b="1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4.</a:t>
            </a:r>
            <a:r>
              <a:rPr lang="zh-CN" altLang="en-US" sz="2800" b="1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跟科举考试有关的：贡举、第、登第、中第、状元、解元、乡试</a:t>
            </a:r>
          </a:p>
          <a:p>
            <a:pPr marL="342900" indent="-342900">
              <a:lnSpc>
                <a:spcPct val="150000"/>
              </a:lnSpc>
            </a:pPr>
            <a:r>
              <a:rPr lang="zh-CN" altLang="en-US" b="1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  </a:t>
            </a:r>
            <a:r>
              <a:rPr lang="en-US" altLang="zh-CN" sz="2800" b="1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5.</a:t>
            </a:r>
            <a:r>
              <a:rPr lang="zh-CN" altLang="en-US" sz="2800" b="1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表学校有关的：庠、序、太学、 博士、太傅</a:t>
            </a:r>
          </a:p>
          <a:p>
            <a:pPr marL="342900" indent="-342900">
              <a:lnSpc>
                <a:spcPct val="150000"/>
              </a:lnSpc>
            </a:pPr>
            <a:r>
              <a:rPr lang="zh-CN" altLang="en-US" sz="2800" b="1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 </a:t>
            </a:r>
            <a:r>
              <a:rPr lang="en-US" altLang="zh-CN" sz="2800" b="1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6.</a:t>
            </a:r>
            <a:r>
              <a:rPr lang="zh-CN" altLang="en-US" sz="2800" b="1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表刑罚的：大辟、髡、笞、磔、刖、族、仗、流、赭衣、械</a:t>
            </a:r>
          </a:p>
          <a:p>
            <a:pPr marL="342900" indent="-342900">
              <a:lnSpc>
                <a:spcPct val="150000"/>
              </a:lnSpc>
            </a:pPr>
            <a:r>
              <a:rPr lang="zh-CN" altLang="en-US" sz="2800" b="1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 </a:t>
            </a:r>
            <a:r>
              <a:rPr lang="en-US" altLang="zh-CN" sz="2800" b="1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7.</a:t>
            </a:r>
            <a:r>
              <a:rPr lang="zh-CN" altLang="en-US" sz="2800" b="1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表监狱的：囹圄、狱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0" y="0"/>
            <a:ext cx="12192000" cy="685800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6858000" cy="68580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4000" y="0"/>
              <a:ext cx="6858000" cy="6858000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46376" cy="168301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" b="0"/>
          <a:stretch>
            <a:fillRect/>
          </a:stretch>
        </p:blipFill>
        <p:spPr>
          <a:xfrm>
            <a:off x="10881282" y="0"/>
            <a:ext cx="1310718" cy="126020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5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1977" y="127397"/>
            <a:ext cx="1257681" cy="479117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4627245" y="105346"/>
            <a:ext cx="293751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>
                <a:solidFill>
                  <a:srgbClr val="5D665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借助语境推断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9344" y="494353"/>
            <a:ext cx="1257681" cy="479117"/>
          </a:xfrm>
          <a:prstGeom prst="rect">
            <a:avLst/>
          </a:prstGeom>
        </p:spPr>
      </p:pic>
      <p:sp>
        <p:nvSpPr>
          <p:cNvPr id="55297" name="文本框 209921"/>
          <p:cNvSpPr txBox="1"/>
          <p:nvPr/>
        </p:nvSpPr>
        <p:spPr>
          <a:xfrm>
            <a:off x="353060" y="1260475"/>
            <a:ext cx="11486515" cy="5015865"/>
          </a:xfrm>
          <a:prstGeom prst="rect">
            <a:avLst/>
          </a:prstGeom>
          <a:noFill/>
          <a:ln w="1905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en-US" altLang="zh-CN" sz="3200" b="1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8.</a:t>
            </a:r>
            <a:r>
              <a:rPr lang="zh-CN" altLang="en-US" sz="3200" b="1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表受到诬陷的：中、谮、诬</a:t>
            </a:r>
          </a:p>
          <a:p>
            <a:pPr marL="342900" indent="-342900">
              <a:lnSpc>
                <a:spcPct val="150000"/>
              </a:lnSpc>
            </a:pPr>
            <a:r>
              <a:rPr lang="zh-CN" altLang="en-US" sz="3200" b="1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9</a:t>
            </a:r>
            <a:r>
              <a:rPr lang="en-US" altLang="zh-CN" sz="3200" b="1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.</a:t>
            </a:r>
            <a:r>
              <a:rPr lang="zh-CN" altLang="en-US" sz="3200" b="1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表敬重的：敬、重、尊、恭</a:t>
            </a:r>
          </a:p>
          <a:p>
            <a:pPr marL="342900" indent="-342900">
              <a:lnSpc>
                <a:spcPct val="150000"/>
              </a:lnSpc>
            </a:pPr>
            <a:r>
              <a:rPr lang="en-US" altLang="zh-CN" sz="3200" b="1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10.</a:t>
            </a:r>
            <a:r>
              <a:rPr lang="zh-CN" altLang="en-US" sz="3200" b="1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表赞扬的：多、嘉、称、誉、与、许、叹</a:t>
            </a:r>
          </a:p>
          <a:p>
            <a:pPr marL="342900" indent="-342900">
              <a:lnSpc>
                <a:spcPct val="150000"/>
              </a:lnSpc>
            </a:pPr>
            <a:r>
              <a:rPr lang="en-US" altLang="zh-CN" sz="3200" b="1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11.</a:t>
            </a:r>
            <a:r>
              <a:rPr lang="zh-CN" altLang="en-US" sz="3200" b="1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表责备的：过、责、咎、诛、让、谴、尤、折</a:t>
            </a:r>
          </a:p>
          <a:p>
            <a:pPr marL="342900" indent="-342900">
              <a:lnSpc>
                <a:spcPct val="150000"/>
              </a:lnSpc>
            </a:pPr>
            <a:r>
              <a:rPr lang="en-US" altLang="zh-CN" sz="3200" b="1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12.</a:t>
            </a:r>
            <a:r>
              <a:rPr lang="zh-CN" altLang="en-US" sz="3200" b="1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表宽容的：容、贷、恕、宽</a:t>
            </a:r>
            <a:b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/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0" y="0"/>
            <a:ext cx="12192000" cy="685800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6858000" cy="68580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4000" y="0"/>
              <a:ext cx="6858000" cy="6858000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46376" cy="168301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" b="0"/>
          <a:stretch>
            <a:fillRect/>
          </a:stretch>
        </p:blipFill>
        <p:spPr>
          <a:xfrm>
            <a:off x="10881282" y="0"/>
            <a:ext cx="1310718" cy="126020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5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1977" y="127397"/>
            <a:ext cx="1257681" cy="479117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5315903" y="105346"/>
            <a:ext cx="156019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>
                <a:solidFill>
                  <a:srgbClr val="5D665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猜一猜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9344" y="494353"/>
            <a:ext cx="1257681" cy="479117"/>
          </a:xfrm>
          <a:prstGeom prst="rect">
            <a:avLst/>
          </a:prstGeom>
        </p:spPr>
      </p:pic>
      <p:sp>
        <p:nvSpPr>
          <p:cNvPr id="212995" name="Rectangle 3"/>
          <p:cNvSpPr>
            <a:spLocks noGrp="1"/>
          </p:cNvSpPr>
          <p:nvPr>
            <p:ph type="body" idx="4294967295"/>
          </p:nvPr>
        </p:nvSpPr>
        <p:spPr>
          <a:xfrm>
            <a:off x="808990" y="1110615"/>
            <a:ext cx="10812780" cy="4997450"/>
          </a:xfrm>
        </p:spPr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r>
              <a:rPr lang="zh-CN" altLang="en-US" sz="4000" b="1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</a:p>
          <a:p>
            <a:pPr marL="0" indent="0" algn="l" fontAlgn="auto">
              <a:buNone/>
            </a:pPr>
            <a:r>
              <a:rPr lang="zh-CN" altLang="en-US" sz="4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帝曰：“吏奉法，律不可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枉</a:t>
            </a:r>
            <a:r>
              <a:rPr lang="zh-CN" altLang="en-US" sz="4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也，更道它所欲。”王无复言。（</a:t>
            </a:r>
            <a:r>
              <a:rPr lang="en-US" altLang="zh-CN" sz="4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2017</a:t>
            </a:r>
            <a:r>
              <a:rPr lang="zh-CN" altLang="en-US" sz="4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年全国</a:t>
            </a:r>
            <a:r>
              <a:rPr lang="en-US" altLang="zh-CN" sz="4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2</a:t>
            </a:r>
            <a:r>
              <a:rPr lang="zh-CN" altLang="en-US" sz="4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卷）</a:t>
            </a:r>
          </a:p>
          <a:p>
            <a:pPr eaLnBrk="1" hangingPunct="1">
              <a:buNone/>
            </a:pPr>
            <a:r>
              <a:rPr lang="zh-CN" altLang="en-US" sz="4000" b="1"/>
              <a:t> </a:t>
            </a: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4000" b="1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你能推断出“枉” 的意思吗？</a:t>
            </a:r>
            <a:endParaRPr lang="en-US" altLang="zh-CN" sz="4400" b="1">
              <a:solidFill>
                <a:srgbClr val="3333FF"/>
              </a:solidFill>
              <a:latin typeface="方正清刻本悦宋简体" panose="02000000000000000000" charset="-122"/>
              <a:ea typeface="方正清刻本悦宋简体" panose="02000000000000000000" charset="-122"/>
              <a:cs typeface="方正清刻本悦宋简体" panose="02000000000000000000" charset="-122"/>
            </a:endParaRPr>
          </a:p>
          <a:p>
            <a:pPr eaLnBrk="1" hangingPunct="1">
              <a:buNone/>
            </a:pPr>
            <a:r>
              <a:rPr lang="zh-CN" altLang="en-US" sz="440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书魂体简" panose="02010609000101010101" charset="-122"/>
                <a:ea typeface="汉仪书魂体简" panose="02010609000101010101" charset="-122"/>
                <a:cs typeface="汉仪书魂体简" panose="02010609000101010101" charset="-122"/>
              </a:rPr>
              <a:t>矫</a:t>
            </a:r>
            <a:r>
              <a:rPr lang="zh-CN" altLang="en-US" sz="4400" u="sng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书魂体简" panose="02010609000101010101" charset="-122"/>
                <a:ea typeface="汉仪书魂体简" panose="02010609000101010101" charset="-122"/>
                <a:cs typeface="汉仪书魂体简" panose="02010609000101010101" charset="-122"/>
              </a:rPr>
              <a:t>枉</a:t>
            </a:r>
            <a:r>
              <a:rPr lang="zh-CN" altLang="en-US" sz="440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书魂体简" panose="02010609000101010101" charset="-122"/>
                <a:ea typeface="汉仪书魂体简" panose="02010609000101010101" charset="-122"/>
                <a:cs typeface="汉仪书魂体简" panose="02010609000101010101" charset="-122"/>
              </a:rPr>
              <a:t>过正 </a:t>
            </a:r>
            <a:r>
              <a:rPr lang="zh-CN" altLang="en-US" sz="440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书魂体简" panose="02010609000101010101" charset="-122"/>
                <a:ea typeface="汉仪书魂体简" panose="02010609000101010101" charset="-122"/>
                <a:cs typeface="汉仪书魂体简" panose="02010609000101010101" charset="-122"/>
                <a:sym typeface="Wingdings" panose="05000000000000000000" pitchFamily="2" charset="2"/>
              </a:rPr>
              <a:t>（枉：</a:t>
            </a:r>
            <a:r>
              <a:rPr lang="zh-CN" altLang="en-US" sz="440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书魂体简" panose="02010609000101010101" charset="-122"/>
                <a:ea typeface="汉仪书魂体简" panose="02010609000101010101" charset="-122"/>
                <a:cs typeface="汉仪书魂体简" panose="02010609000101010101" charset="-122"/>
              </a:rPr>
              <a:t>弯曲）</a:t>
            </a:r>
            <a:r>
              <a: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书魂体简" panose="02010609000101010101" charset="-122"/>
                <a:ea typeface="汉仪书魂体简" panose="02010609000101010101" charset="-122"/>
                <a:cs typeface="汉仪书魂体简" panose="02010609000101010101" charset="-122"/>
              </a:rPr>
              <a:t>把弯曲的东西扭直，超过了正常限度，反而弯向另一边。比喻纠正谬误超过了应有的限度。</a:t>
            </a:r>
            <a:endParaRPr lang="zh-CN" altLang="en-US" sz="4400">
              <a:solidFill>
                <a:srgbClr val="3333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书魂体简" panose="02010609000101010101" charset="-122"/>
              <a:ea typeface="汉仪书魂体简" panose="02010609000101010101" charset="-122"/>
              <a:cs typeface="汉仪书魂体简" panose="0201060900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12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129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129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129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129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2995" grpId="0" uiExpand="1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0" y="0"/>
            <a:ext cx="12192000" cy="685800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6858000" cy="68580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4000" y="0"/>
              <a:ext cx="6858000" cy="6858000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46376" cy="168301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" b="0"/>
          <a:stretch>
            <a:fillRect/>
          </a:stretch>
        </p:blipFill>
        <p:spPr>
          <a:xfrm>
            <a:off x="10881282" y="0"/>
            <a:ext cx="1310718" cy="126020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5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1977" y="127397"/>
            <a:ext cx="1257681" cy="479117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5315903" y="105346"/>
            <a:ext cx="156019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>
                <a:solidFill>
                  <a:srgbClr val="5D665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猜一猜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9344" y="494353"/>
            <a:ext cx="1257681" cy="479117"/>
          </a:xfrm>
          <a:prstGeom prst="rect">
            <a:avLst/>
          </a:prstGeom>
        </p:spPr>
      </p:pic>
      <p:sp>
        <p:nvSpPr>
          <p:cNvPr id="82950" name="矩形 82949"/>
          <p:cNvSpPr/>
          <p:nvPr/>
        </p:nvSpPr>
        <p:spPr>
          <a:xfrm>
            <a:off x="468630" y="1196975"/>
            <a:ext cx="11411585" cy="31032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15000"/>
              </a:lnSpc>
            </a:pPr>
            <a:r>
              <a:rPr lang="zh-CN" altLang="en-US" sz="2800" b="1">
                <a:solidFill>
                  <a:srgbClr val="0000FF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　　</a:t>
            </a:r>
            <a:r>
              <a:rPr lang="zh-CN" altLang="en-US" sz="2800" b="1">
                <a:solidFill>
                  <a:srgbClr val="003300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绩曰：“是固有罪，然皆饥羸病乏，不足</a:t>
            </a:r>
            <a:r>
              <a:rPr lang="zh-CN" altLang="en-US" sz="4000" b="1" u="sng">
                <a:solidFill>
                  <a:srgbClr val="FF0000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胜</a:t>
            </a:r>
            <a:r>
              <a:rPr lang="zh-CN" altLang="en-US" sz="2800" b="1">
                <a:solidFill>
                  <a:srgbClr val="003300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杖，姑涅臂以戒，亦可已。”使者怒，欲并劾绩，绩力争不变，使者不能</a:t>
            </a:r>
            <a:r>
              <a:rPr lang="zh-CN" altLang="en-US" sz="4000" b="1" u="sng">
                <a:solidFill>
                  <a:srgbClr val="FF0000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夺</a:t>
            </a:r>
            <a:r>
              <a:rPr lang="zh-CN" altLang="en-US" sz="2800" b="1">
                <a:solidFill>
                  <a:srgbClr val="003300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。 </a:t>
            </a:r>
          </a:p>
          <a:p>
            <a:pPr>
              <a:lnSpc>
                <a:spcPct val="115000"/>
              </a:lnSpc>
              <a:spcBef>
                <a:spcPct val="5000"/>
              </a:spcBef>
              <a:spcAft>
                <a:spcPct val="5000"/>
              </a:spcAft>
            </a:pPr>
            <a:r>
              <a:rPr lang="zh-CN" altLang="en-US" sz="2800" b="1">
                <a:solidFill>
                  <a:srgbClr val="0000FF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　　对下列词语的解释，不正确的一项是 </a:t>
            </a:r>
          </a:p>
          <a:p>
            <a:pPr>
              <a:lnSpc>
                <a:spcPct val="115000"/>
              </a:lnSpc>
              <a:spcBef>
                <a:spcPct val="5000"/>
              </a:spcBef>
              <a:spcAft>
                <a:spcPct val="5000"/>
              </a:spcAft>
            </a:pPr>
            <a:r>
              <a:rPr lang="zh-CN" altLang="en-US" sz="2800" b="1">
                <a:solidFill>
                  <a:srgbClr val="0000FF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　　</a:t>
            </a:r>
            <a:r>
              <a:rPr lang="en-US" altLang="zh-CN" sz="2800" b="1">
                <a:solidFill>
                  <a:srgbClr val="0000FF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A</a:t>
            </a:r>
            <a:r>
              <a:rPr lang="zh-CN" altLang="en-US" sz="2800" b="1">
                <a:solidFill>
                  <a:srgbClr val="0000FF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．不足胜杖，姑涅臂以戒　胜：能承受</a:t>
            </a:r>
          </a:p>
          <a:p>
            <a:pPr>
              <a:lnSpc>
                <a:spcPct val="115000"/>
              </a:lnSpc>
              <a:spcBef>
                <a:spcPct val="5000"/>
              </a:spcBef>
              <a:spcAft>
                <a:spcPct val="5000"/>
              </a:spcAft>
            </a:pPr>
            <a:r>
              <a:rPr lang="zh-CN" altLang="en-US" sz="2800" b="1">
                <a:solidFill>
                  <a:srgbClr val="0000FF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　　</a:t>
            </a:r>
            <a:r>
              <a:rPr lang="en-US" altLang="zh-CN" sz="2800" b="1">
                <a:solidFill>
                  <a:srgbClr val="0000FF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B</a:t>
            </a:r>
            <a:r>
              <a:rPr lang="zh-CN" altLang="en-US" sz="2800" b="1">
                <a:solidFill>
                  <a:srgbClr val="0000FF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．绩力争不变，使者不能夺　夺：强迫</a:t>
            </a:r>
          </a:p>
        </p:txBody>
      </p:sp>
      <p:sp>
        <p:nvSpPr>
          <p:cNvPr id="82951" name="文本框 82950"/>
          <p:cNvSpPr txBox="1"/>
          <p:nvPr/>
        </p:nvSpPr>
        <p:spPr>
          <a:xfrm>
            <a:off x="844550" y="4699000"/>
            <a:ext cx="10660380" cy="1445260"/>
          </a:xfrm>
          <a:prstGeom prst="rect">
            <a:avLst/>
          </a:prstGeom>
          <a:noFill/>
          <a:ln w="19050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3600">
                <a:latin typeface="汉仪书魂体简" panose="02010609000101010101" charset="-122"/>
                <a:ea typeface="汉仪书魂体简" panose="02010609000101010101" charset="-122"/>
                <a:cs typeface="汉仪书魂体简" panose="02010609000101010101" charset="-122"/>
              </a:rPr>
              <a:t>沛公不</a:t>
            </a:r>
            <a:r>
              <a:rPr lang="zh-CN" altLang="en-US" sz="4400" u="sng">
                <a:solidFill>
                  <a:srgbClr val="FF3300"/>
                </a:solidFill>
                <a:latin typeface="汉仪书魂体简" panose="02010609000101010101" charset="-122"/>
                <a:ea typeface="汉仪书魂体简" panose="02010609000101010101" charset="-122"/>
                <a:cs typeface="汉仪书魂体简" panose="02010609000101010101" charset="-122"/>
              </a:rPr>
              <a:t>胜</a:t>
            </a:r>
            <a:r>
              <a:rPr lang="zh-CN" altLang="en-US" sz="3600">
                <a:latin typeface="汉仪书魂体简" panose="02010609000101010101" charset="-122"/>
                <a:ea typeface="汉仪书魂体简" panose="02010609000101010101" charset="-122"/>
                <a:cs typeface="汉仪书魂体简" panose="02010609000101010101" charset="-122"/>
              </a:rPr>
              <a:t>杯杓，不能辞。　</a:t>
            </a:r>
            <a:r>
              <a:rPr lang="en-US" altLang="zh-CN" sz="3600">
                <a:latin typeface="汉仪书魂体简" panose="02010609000101010101" charset="-122"/>
                <a:ea typeface="汉仪书魂体简" panose="02010609000101010101" charset="-122"/>
                <a:cs typeface="汉仪书魂体简" panose="02010609000101010101" charset="-122"/>
              </a:rPr>
              <a:t>《</a:t>
            </a:r>
            <a:r>
              <a:rPr lang="zh-CN" altLang="en-US" sz="3600">
                <a:latin typeface="汉仪书魂体简" panose="02010609000101010101" charset="-122"/>
                <a:ea typeface="汉仪书魂体简" panose="02010609000101010101" charset="-122"/>
                <a:cs typeface="汉仪书魂体简" panose="02010609000101010101" charset="-122"/>
              </a:rPr>
              <a:t>鸿门宴</a:t>
            </a:r>
            <a:r>
              <a:rPr lang="en-US" altLang="zh-CN" sz="3600">
                <a:latin typeface="汉仪书魂体简" panose="02010609000101010101" charset="-122"/>
                <a:ea typeface="汉仪书魂体简" panose="02010609000101010101" charset="-122"/>
                <a:cs typeface="汉仪书魂体简" panose="02010609000101010101" charset="-122"/>
              </a:rPr>
              <a:t>》</a:t>
            </a:r>
          </a:p>
          <a:p>
            <a:r>
              <a:rPr lang="zh-CN" altLang="en-US" sz="3600">
                <a:latin typeface="汉仪书魂体简" panose="02010609000101010101" charset="-122"/>
                <a:ea typeface="汉仪书魂体简" panose="02010609000101010101" charset="-122"/>
                <a:cs typeface="汉仪书魂体简" panose="02010609000101010101" charset="-122"/>
              </a:rPr>
              <a:t>行年四岁，舅</a:t>
            </a:r>
            <a:r>
              <a:rPr lang="zh-CN" altLang="en-US" sz="4400" u="sng">
                <a:solidFill>
                  <a:srgbClr val="FF3300"/>
                </a:solidFill>
                <a:latin typeface="汉仪书魂体简" panose="02010609000101010101" charset="-122"/>
                <a:ea typeface="汉仪书魂体简" panose="02010609000101010101" charset="-122"/>
                <a:cs typeface="汉仪书魂体简" panose="02010609000101010101" charset="-122"/>
              </a:rPr>
              <a:t>夺</a:t>
            </a:r>
            <a:r>
              <a:rPr lang="zh-CN" altLang="en-US" sz="3600">
                <a:latin typeface="汉仪书魂体简" panose="02010609000101010101" charset="-122"/>
                <a:ea typeface="汉仪书魂体简" panose="02010609000101010101" charset="-122"/>
                <a:cs typeface="汉仪书魂体简" panose="02010609000101010101" charset="-122"/>
              </a:rPr>
              <a:t>母志。  </a:t>
            </a:r>
            <a:r>
              <a:rPr lang="en-US" altLang="zh-CN" sz="3600">
                <a:latin typeface="汉仪书魂体简" panose="02010609000101010101" charset="-122"/>
                <a:ea typeface="汉仪书魂体简" panose="02010609000101010101" charset="-122"/>
                <a:cs typeface="汉仪书魂体简" panose="02010609000101010101" charset="-122"/>
              </a:rPr>
              <a:t>《</a:t>
            </a:r>
            <a:r>
              <a:rPr lang="zh-CN" altLang="en-US" sz="3600">
                <a:latin typeface="汉仪书魂体简" panose="02010609000101010101" charset="-122"/>
                <a:ea typeface="汉仪书魂体简" panose="02010609000101010101" charset="-122"/>
                <a:cs typeface="汉仪书魂体简" panose="02010609000101010101" charset="-122"/>
              </a:rPr>
              <a:t>陈情表</a:t>
            </a:r>
            <a:r>
              <a:rPr lang="en-US" altLang="zh-CN" sz="3600">
                <a:latin typeface="汉仪书魂体简" panose="02010609000101010101" charset="-122"/>
                <a:ea typeface="汉仪书魂体简" panose="02010609000101010101" charset="-122"/>
                <a:cs typeface="汉仪书魂体简" panose="02010609000101010101" charset="-122"/>
              </a:rPr>
              <a:t>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9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9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295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829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829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50" grpId="0"/>
      <p:bldP spid="82951" grpId="0" build="allAtOnce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0" y="0"/>
            <a:ext cx="12192000" cy="685800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6858000" cy="68580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4000" y="0"/>
              <a:ext cx="6858000" cy="6858000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2213811" cy="356075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" b="0"/>
          <a:stretch>
            <a:fillRect/>
          </a:stretch>
        </p:blipFill>
        <p:spPr>
          <a:xfrm>
            <a:off x="9418921" y="0"/>
            <a:ext cx="2773079" cy="266619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" y="5207267"/>
            <a:ext cx="1694045" cy="1650733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4047347" y="3029288"/>
            <a:ext cx="4008755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b="1">
                <a:solidFill>
                  <a:srgbClr val="5D665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迁移推断法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824950" y="2564114"/>
            <a:ext cx="4453549" cy="4683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824950" y="3883200"/>
            <a:ext cx="4453549" cy="468362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0098478" y="4112746"/>
            <a:ext cx="2091474" cy="2745253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8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5947" y="2173936"/>
            <a:ext cx="2048434" cy="780356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8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0487" y="5916682"/>
            <a:ext cx="2048434" cy="780356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5399262" y="672248"/>
            <a:ext cx="1304925" cy="14452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800" b="1">
                <a:solidFill>
                  <a:srgbClr val="5D665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肆</a:t>
            </a:r>
          </a:p>
        </p:txBody>
      </p:sp>
    </p:spTree>
  </p:cSld>
  <p:clrMapOvr>
    <a:masterClrMapping/>
  </p:clrMapOvr>
  <p:transition/>
  <p:timing/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0" y="0"/>
            <a:ext cx="12192000" cy="685800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6858000" cy="68580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4000" y="0"/>
              <a:ext cx="6858000" cy="6858000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46376" cy="168301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" b="0"/>
          <a:stretch>
            <a:fillRect/>
          </a:stretch>
        </p:blipFill>
        <p:spPr>
          <a:xfrm>
            <a:off x="10881282" y="0"/>
            <a:ext cx="1310718" cy="126020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5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1977" y="127397"/>
            <a:ext cx="1257681" cy="479117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4627245" y="105346"/>
            <a:ext cx="293751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>
                <a:solidFill>
                  <a:srgbClr val="5D665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借助已学推断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9344" y="494353"/>
            <a:ext cx="1257681" cy="479117"/>
          </a:xfrm>
          <a:prstGeom prst="rect">
            <a:avLst/>
          </a:prstGeom>
        </p:spPr>
      </p:pic>
      <p:sp>
        <p:nvSpPr>
          <p:cNvPr id="88068" name="文本框 88067"/>
          <p:cNvSpPr txBox="1"/>
          <p:nvPr/>
        </p:nvSpPr>
        <p:spPr>
          <a:xfrm>
            <a:off x="684530" y="1341755"/>
            <a:ext cx="10817225" cy="23336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5000"/>
              </a:lnSpc>
              <a:spcAft>
                <a:spcPct val="5000"/>
              </a:spcAft>
            </a:pPr>
            <a:r>
              <a:rPr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</a:rPr>
              <a:t>　　</a:t>
            </a:r>
            <a:r>
              <a:rPr lang="zh-CN" altLang="en-US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亮躬耕陇亩，好为</a:t>
            </a:r>
            <a:r>
              <a:rPr lang="en-US" altLang="zh-CN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《</a:t>
            </a:r>
            <a:r>
              <a:rPr lang="zh-CN" altLang="en-US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梁父吟</a:t>
            </a:r>
            <a:r>
              <a:rPr lang="en-US" altLang="zh-CN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》</a:t>
            </a:r>
            <a:r>
              <a:rPr lang="zh-CN" altLang="en-US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。身长八尺，每自比于管仲、乐毅，时人莫之许也。惟博陵崔州平、颍川徐庶元直与亮友善，谓为</a:t>
            </a:r>
            <a:r>
              <a:rPr lang="zh-CN" altLang="en-US" sz="4400" b="1" u="sng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信</a:t>
            </a:r>
            <a:r>
              <a:rPr lang="zh-CN" altLang="en-US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然。</a:t>
            </a:r>
            <a:r>
              <a:rPr lang="en-US" altLang="zh-CN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《</a:t>
            </a:r>
            <a:r>
              <a:rPr lang="zh-CN" altLang="en-US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隆中对</a:t>
            </a:r>
            <a:r>
              <a:rPr lang="en-US" altLang="zh-CN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》</a:t>
            </a:r>
          </a:p>
        </p:txBody>
      </p:sp>
      <p:sp>
        <p:nvSpPr>
          <p:cNvPr id="88070" name="文本框 88069"/>
          <p:cNvSpPr txBox="1"/>
          <p:nvPr/>
        </p:nvSpPr>
        <p:spPr>
          <a:xfrm>
            <a:off x="684530" y="4221480"/>
            <a:ext cx="10617200" cy="1715770"/>
          </a:xfrm>
          <a:prstGeom prst="rect">
            <a:avLst/>
          </a:prstGeom>
          <a:noFill/>
          <a:ln w="19050" cap="flat" cmpd="sng">
            <a:solidFill>
              <a:srgbClr val="000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lnSpc>
                <a:spcPct val="85000"/>
              </a:lnSpc>
              <a:spcBef>
                <a:spcPct val="50000"/>
              </a:spcBef>
            </a:pPr>
            <a:r>
              <a:rPr lang="zh-CN" altLang="en-US" sz="3600" b="1">
                <a:solidFill>
                  <a:srgbClr val="000000"/>
                </a:solidFill>
                <a:latin typeface="汉仪书魂体简" panose="02010609000101010101" charset="-122"/>
                <a:ea typeface="汉仪书魂体简" panose="02010609000101010101" charset="-122"/>
              </a:rPr>
              <a:t>海客谈瀛州，烟涛微茫</a:t>
            </a:r>
            <a:r>
              <a:rPr lang="zh-CN" altLang="en-US" sz="4800" b="1" u="sng">
                <a:solidFill>
                  <a:srgbClr val="FF3300"/>
                </a:solidFill>
                <a:latin typeface="汉仪书魂体简" panose="02010609000101010101" charset="-122"/>
                <a:ea typeface="汉仪书魂体简" panose="02010609000101010101" charset="-122"/>
              </a:rPr>
              <a:t>信</a:t>
            </a:r>
            <a:r>
              <a:rPr lang="zh-CN" altLang="en-US" sz="3600" b="1">
                <a:solidFill>
                  <a:srgbClr val="000000"/>
                </a:solidFill>
                <a:latin typeface="汉仪书魂体简" panose="02010609000101010101" charset="-122"/>
                <a:ea typeface="汉仪书魂体简" panose="02010609000101010101" charset="-122"/>
              </a:rPr>
              <a:t>难求。</a:t>
            </a:r>
            <a:r>
              <a:rPr lang="en-US" altLang="zh-CN" sz="3600" b="1">
                <a:solidFill>
                  <a:srgbClr val="000000"/>
                </a:solidFill>
                <a:latin typeface="汉仪书魂体简" panose="02010609000101010101" charset="-122"/>
                <a:ea typeface="汉仪书魂体简" panose="02010609000101010101" charset="-122"/>
              </a:rPr>
              <a:t>《</a:t>
            </a:r>
            <a:r>
              <a:rPr lang="zh-CN" altLang="en-US" sz="3600" b="1">
                <a:solidFill>
                  <a:srgbClr val="000000"/>
                </a:solidFill>
                <a:latin typeface="汉仪书魂体简" panose="02010609000101010101" charset="-122"/>
                <a:ea typeface="汉仪书魂体简" panose="02010609000101010101" charset="-122"/>
              </a:rPr>
              <a:t>梦游天姥吟留别</a:t>
            </a:r>
            <a:r>
              <a:rPr lang="en-US" altLang="zh-CN" sz="3600" b="1">
                <a:solidFill>
                  <a:srgbClr val="000000"/>
                </a:solidFill>
                <a:latin typeface="汉仪书魂体简" panose="02010609000101010101" charset="-122"/>
                <a:ea typeface="汉仪书魂体简" panose="02010609000101010101" charset="-122"/>
              </a:rPr>
              <a:t>》</a:t>
            </a:r>
          </a:p>
          <a:p>
            <a:pPr>
              <a:lnSpc>
                <a:spcPct val="85000"/>
              </a:lnSpc>
              <a:spcBef>
                <a:spcPct val="50000"/>
              </a:spcBef>
            </a:pPr>
            <a:r>
              <a:rPr lang="zh-CN" altLang="en-US" sz="3600" b="1">
                <a:solidFill>
                  <a:srgbClr val="000000"/>
                </a:solidFill>
                <a:latin typeface="汉仪书魂体简" panose="02010609000101010101" charset="-122"/>
                <a:ea typeface="汉仪书魂体简" panose="02010609000101010101" charset="-122"/>
              </a:rPr>
              <a:t>足以极视听之娱，</a:t>
            </a:r>
            <a:r>
              <a:rPr lang="zh-CN" altLang="en-US" sz="4800" b="1" u="sng">
                <a:solidFill>
                  <a:srgbClr val="FF3300"/>
                </a:solidFill>
                <a:latin typeface="汉仪书魂体简" panose="02010609000101010101" charset="-122"/>
                <a:ea typeface="汉仪书魂体简" panose="02010609000101010101" charset="-122"/>
              </a:rPr>
              <a:t>信</a:t>
            </a:r>
            <a:r>
              <a:rPr lang="zh-CN" altLang="en-US" sz="3600" b="1">
                <a:solidFill>
                  <a:srgbClr val="000000"/>
                </a:solidFill>
                <a:latin typeface="汉仪书魂体简" panose="02010609000101010101" charset="-122"/>
                <a:ea typeface="汉仪书魂体简" panose="02010609000101010101" charset="-122"/>
              </a:rPr>
              <a:t>可乐也。</a:t>
            </a:r>
            <a:r>
              <a:rPr lang="en-US" altLang="zh-CN" sz="3600" b="1">
                <a:solidFill>
                  <a:srgbClr val="000000"/>
                </a:solidFill>
                <a:latin typeface="汉仪书魂体简" panose="02010609000101010101" charset="-122"/>
                <a:ea typeface="汉仪书魂体简" panose="02010609000101010101" charset="-122"/>
              </a:rPr>
              <a:t>《</a:t>
            </a:r>
            <a:r>
              <a:rPr lang="zh-CN" altLang="en-US" sz="3600" b="1">
                <a:solidFill>
                  <a:srgbClr val="000000"/>
                </a:solidFill>
                <a:latin typeface="汉仪书魂体简" panose="02010609000101010101" charset="-122"/>
                <a:ea typeface="汉仪书魂体简" panose="02010609000101010101" charset="-122"/>
              </a:rPr>
              <a:t>兰亭集序</a:t>
            </a:r>
            <a:r>
              <a:rPr lang="en-US" altLang="zh-CN" sz="3600" b="1">
                <a:solidFill>
                  <a:srgbClr val="000000"/>
                </a:solidFill>
                <a:latin typeface="汉仪书魂体简" panose="02010609000101010101" charset="-122"/>
                <a:ea typeface="汉仪书魂体简" panose="02010609000101010101" charset="-122"/>
              </a:rPr>
              <a:t>》</a:t>
            </a:r>
          </a:p>
        </p:txBody>
      </p:sp>
      <p:sp>
        <p:nvSpPr>
          <p:cNvPr id="88071" name="文本框 88070"/>
          <p:cNvSpPr txBox="1"/>
          <p:nvPr/>
        </p:nvSpPr>
        <p:spPr>
          <a:xfrm>
            <a:off x="7133590" y="2925445"/>
            <a:ext cx="416814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FF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（的确、确实）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80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80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8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88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8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8" grpId="0"/>
      <p:bldP spid="88070" grpId="0"/>
      <p:bldP spid="88071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33655" y="0"/>
            <a:ext cx="12192000" cy="685800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6858000" cy="68580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4000" y="0"/>
              <a:ext cx="6858000" cy="6858000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46376" cy="168301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" b="0"/>
          <a:stretch>
            <a:fillRect/>
          </a:stretch>
        </p:blipFill>
        <p:spPr>
          <a:xfrm>
            <a:off x="10881282" y="0"/>
            <a:ext cx="1310718" cy="126020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5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1977" y="127397"/>
            <a:ext cx="1257681" cy="479117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4627245" y="105346"/>
            <a:ext cx="293751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>
                <a:solidFill>
                  <a:srgbClr val="5D665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借助已学推断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9344" y="494353"/>
            <a:ext cx="1257681" cy="479117"/>
          </a:xfrm>
          <a:prstGeom prst="rect">
            <a:avLst/>
          </a:prstGeom>
        </p:spPr>
      </p:pic>
      <p:sp>
        <p:nvSpPr>
          <p:cNvPr id="61443" name="文本占位符 61442"/>
          <p:cNvSpPr>
            <a:spLocks noGrp="1"/>
          </p:cNvSpPr>
          <p:nvPr>
            <p:ph idx="1"/>
          </p:nvPr>
        </p:nvSpPr>
        <p:spPr>
          <a:xfrm>
            <a:off x="588010" y="695960"/>
            <a:ext cx="11637645" cy="3124200"/>
          </a:xfrm>
        </p:spPr>
        <p:txBody>
          <a:bodyPr>
            <a:noAutofit/>
          </a:bodyPr>
          <a:lstStyle/>
          <a:p>
            <a:pPr marL="342900" marR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zh-CN" altLang="en-US" sz="2800" b="1" i="0" u="none" strike="noStrike" kern="1200" cap="none" spc="0" normalizeH="0" baseline="0" noProof="1">
                <a:solidFill>
                  <a:schemeClr val="tx1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（</a:t>
            </a:r>
            <a:r>
              <a:rPr kumimoji="0" lang="en-US" altLang="zh-CN" sz="2800" b="1" i="0" u="none" strike="noStrike" kern="1200" cap="none" spc="0" normalizeH="0" baseline="0" noProof="1">
                <a:solidFill>
                  <a:schemeClr val="tx1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1</a:t>
            </a:r>
            <a:r>
              <a:rPr kumimoji="0" lang="zh-CN" altLang="en-US" sz="2800" b="1" i="0" u="none" strike="noStrike" kern="1200" cap="none" spc="0" normalizeH="0" baseline="0" noProof="1">
                <a:solidFill>
                  <a:schemeClr val="tx1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）腥臊并御，芳不得</a:t>
            </a:r>
            <a:r>
              <a:rPr kumimoji="0" lang="zh-CN" altLang="en-US" sz="2800" b="1" i="1" u="none" strike="noStrike" kern="1200" cap="none" spc="0" normalizeH="0" baseline="0" noProof="1">
                <a:solidFill>
                  <a:schemeClr val="tx1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薄</a:t>
            </a:r>
            <a:r>
              <a:rPr kumimoji="0" lang="zh-CN" altLang="en-US" sz="2800" b="1" i="0" u="none" strike="noStrike" kern="1200" cap="none" spc="0" normalizeH="0" baseline="0" noProof="1">
                <a:solidFill>
                  <a:schemeClr val="tx1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兮      </a:t>
            </a:r>
          </a:p>
          <a:p>
            <a:pPr marL="342900" marR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zh-CN" altLang="en-US" sz="2800" b="1" i="0" u="none" strike="noStrike" kern="1200" cap="none" spc="0" normalizeH="0" baseline="0" noProof="1">
                <a:solidFill>
                  <a:schemeClr val="tx1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（</a:t>
            </a:r>
            <a:r>
              <a:rPr kumimoji="0" lang="en-US" altLang="zh-CN" sz="2800" b="1" i="0" u="none" strike="noStrike" kern="1200" cap="none" spc="0" normalizeH="0" baseline="0" noProof="1">
                <a:solidFill>
                  <a:schemeClr val="tx1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2</a:t>
            </a:r>
            <a:r>
              <a:rPr kumimoji="0" lang="zh-CN" altLang="en-US" sz="2800" b="1" i="0" u="none" strike="noStrike" kern="1200" cap="none" spc="0" normalizeH="0" baseline="0" noProof="1">
                <a:solidFill>
                  <a:schemeClr val="tx1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）至丹以荆卿为计，如</a:t>
            </a:r>
            <a:r>
              <a:rPr kumimoji="0" lang="zh-CN" altLang="en-US" sz="2800" b="1" i="1" u="none" strike="noStrike" kern="1200" cap="none" spc="0" normalizeH="0" baseline="0" noProof="1">
                <a:solidFill>
                  <a:schemeClr val="tx1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速</a:t>
            </a:r>
            <a:r>
              <a:rPr kumimoji="0" lang="zh-CN" altLang="en-US" sz="2800" b="1" i="0" u="none" strike="noStrike" kern="1200" cap="none" spc="0" normalizeH="0" baseline="0" noProof="1">
                <a:solidFill>
                  <a:schemeClr val="tx1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祸焉  </a:t>
            </a:r>
          </a:p>
          <a:p>
            <a:pPr marL="342900" marR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zh-CN" altLang="en-US" sz="2800" b="1" i="0" u="none" strike="noStrike" kern="1200" cap="none" spc="0" normalizeH="0" baseline="0" noProof="1">
                <a:solidFill>
                  <a:schemeClr val="tx1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（</a:t>
            </a:r>
            <a:r>
              <a:rPr kumimoji="0" lang="en-US" altLang="zh-CN" sz="2800" b="1" i="0" u="none" strike="noStrike" kern="1200" cap="none" spc="0" normalizeH="0" baseline="0" noProof="1">
                <a:solidFill>
                  <a:schemeClr val="tx1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3</a:t>
            </a:r>
            <a:r>
              <a:rPr kumimoji="0" lang="zh-CN" altLang="en-US" sz="2800" b="1" i="0" u="none" strike="noStrike" kern="1200" cap="none" spc="0" normalizeH="0" baseline="0" noProof="1">
                <a:solidFill>
                  <a:schemeClr val="tx1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）势</a:t>
            </a:r>
            <a:r>
              <a:rPr kumimoji="0" lang="zh-CN" altLang="en-US" sz="2800" b="1" i="1" u="none" strike="noStrike" kern="1200" cap="none" spc="0" normalizeH="0" baseline="0" noProof="1">
                <a:solidFill>
                  <a:schemeClr val="tx1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拔</a:t>
            </a:r>
            <a:r>
              <a:rPr kumimoji="0" lang="zh-CN" altLang="en-US" sz="2800" b="1" i="0" u="none" strike="noStrike" kern="1200" cap="none" spc="0" normalizeH="0" baseline="0" noProof="1">
                <a:solidFill>
                  <a:schemeClr val="tx1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五岳掩赤城            </a:t>
            </a:r>
          </a:p>
          <a:p>
            <a:pPr marL="342900" marR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zh-CN" altLang="en-US" sz="2800" b="1" i="0" u="none" strike="noStrike" kern="1200" cap="none" spc="0" normalizeH="0" baseline="0" noProof="1">
                <a:solidFill>
                  <a:schemeClr val="tx1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（</a:t>
            </a:r>
            <a:r>
              <a:rPr kumimoji="0" lang="en-US" altLang="zh-CN" sz="2800" b="1" i="0" u="none" strike="noStrike" kern="1200" cap="none" spc="0" normalizeH="0" baseline="0" noProof="1">
                <a:solidFill>
                  <a:schemeClr val="tx1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4</a:t>
            </a:r>
            <a:r>
              <a:rPr kumimoji="0" lang="zh-CN" altLang="en-US" sz="2800" b="1" i="0" u="none" strike="noStrike" kern="1200" cap="none" spc="0" normalizeH="0" baseline="0" noProof="1">
                <a:solidFill>
                  <a:schemeClr val="tx1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）顺风而呼，声非加疾也，而闻者</a:t>
            </a:r>
            <a:r>
              <a:rPr kumimoji="0" lang="zh-CN" altLang="en-US" sz="2800" b="1" i="1" u="none" strike="noStrike" kern="1200" cap="none" spc="0" normalizeH="0" baseline="0" noProof="1">
                <a:solidFill>
                  <a:schemeClr val="tx1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彰</a:t>
            </a:r>
          </a:p>
          <a:p>
            <a:pPr marL="342900" marR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zh-CN" altLang="en-US" sz="2800" b="1" i="0" u="none" strike="noStrike" kern="1200" cap="none" spc="0" normalizeH="0" baseline="0" noProof="1">
                <a:solidFill>
                  <a:schemeClr val="tx1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（</a:t>
            </a:r>
            <a:r>
              <a:rPr kumimoji="0" lang="en-US" altLang="zh-CN" sz="2800" b="1" i="0" u="none" strike="noStrike" kern="1200" cap="none" spc="0" normalizeH="0" baseline="0" noProof="1">
                <a:solidFill>
                  <a:schemeClr val="tx1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5</a:t>
            </a:r>
            <a:r>
              <a:rPr kumimoji="0" lang="zh-CN" altLang="en-US" sz="2800" b="1" i="0" u="none" strike="noStrike" kern="1200" cap="none" spc="0" normalizeH="0" baseline="0" noProof="1">
                <a:solidFill>
                  <a:schemeClr val="tx1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）</a:t>
            </a:r>
            <a:r>
              <a:rPr kumimoji="0" lang="zh-CN" altLang="en-US" sz="2800" b="1" i="1" u="none" strike="noStrike" kern="1200" cap="none" spc="0" normalizeH="0" baseline="0" noProof="1">
                <a:solidFill>
                  <a:schemeClr val="tx1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殚</a:t>
            </a:r>
            <a:r>
              <a:rPr kumimoji="0" lang="zh-CN" altLang="en-US" sz="2800" b="1" i="0" u="none" strike="noStrike" kern="1200" cap="none" spc="0" normalizeH="0" baseline="0" noProof="1">
                <a:solidFill>
                  <a:schemeClr val="tx1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其地之出，竭其庐之入     </a:t>
            </a:r>
          </a:p>
          <a:p>
            <a:pPr marL="342900" marR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zh-CN" altLang="en-US" sz="2800" b="1" i="0" u="none" strike="noStrike" kern="1200" cap="none" spc="0" normalizeH="0" baseline="0" noProof="1">
                <a:solidFill>
                  <a:schemeClr val="tx1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（</a:t>
            </a:r>
            <a:r>
              <a:rPr kumimoji="0" lang="en-US" altLang="zh-CN" sz="2800" b="1" i="0" u="none" strike="noStrike" kern="1200" cap="none" spc="0" normalizeH="0" baseline="0" noProof="1">
                <a:solidFill>
                  <a:schemeClr val="tx1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6</a:t>
            </a:r>
            <a:r>
              <a:rPr kumimoji="0" lang="zh-CN" altLang="en-US" sz="2800" b="1" i="0" u="none" strike="noStrike" kern="1200" cap="none" spc="0" normalizeH="0" baseline="0" noProof="1">
                <a:solidFill>
                  <a:schemeClr val="tx1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）</a:t>
            </a:r>
            <a:r>
              <a:rPr kumimoji="0" lang="zh-CN" altLang="en-US" sz="28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登高而呼，声非加</a:t>
            </a:r>
            <a:r>
              <a:rPr kumimoji="0" lang="zh-CN" altLang="en-US" sz="2800" b="1" i="1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疾</a:t>
            </a:r>
            <a:r>
              <a:rPr kumimoji="0" lang="zh-CN" altLang="en-US" sz="28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也</a:t>
            </a:r>
          </a:p>
          <a:p>
            <a:pPr marL="342900" marR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zh-CN" altLang="en-US" sz="28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（</a:t>
            </a:r>
            <a:r>
              <a:rPr kumimoji="0" lang="en-US" altLang="zh-CN" sz="28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7</a:t>
            </a:r>
            <a:r>
              <a:rPr kumimoji="0" lang="zh-CN" altLang="en-US" sz="28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）每</a:t>
            </a:r>
            <a:r>
              <a:rPr kumimoji="0" lang="zh-CN" altLang="en-US" sz="2800" b="1" i="1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责</a:t>
            </a:r>
            <a:r>
              <a:rPr kumimoji="0" lang="zh-CN" altLang="en-US" sz="28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一头，辄倾数家之产</a:t>
            </a:r>
            <a:b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</a:br>
            <a:endParaRPr kumimoji="0" lang="zh-CN" altLang="en-US" sz="2800" b="1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方正苏新诗柳楷简体" panose="02000000000000000000" charset="-122"/>
              <a:ea typeface="方正苏新诗柳楷简体" panose="02000000000000000000" charset="-122"/>
              <a:cs typeface="方正苏新诗柳楷简体" panose="02000000000000000000" charset="-122"/>
            </a:endParaRPr>
          </a:p>
        </p:txBody>
      </p:sp>
      <p:sp>
        <p:nvSpPr>
          <p:cNvPr id="61445" name="矩形 61444"/>
          <p:cNvSpPr/>
          <p:nvPr/>
        </p:nvSpPr>
        <p:spPr>
          <a:xfrm>
            <a:off x="600710" y="3632200"/>
            <a:ext cx="9952355" cy="2743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fontAlgn="base">
              <a:lnSpc>
                <a:spcPct val="90000"/>
              </a:lnSpc>
            </a:pPr>
            <a:r>
              <a:rPr lang="zh-CN" altLang="en-US" sz="2800" strike="noStrike" noProof="1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（</a:t>
            </a:r>
            <a:r>
              <a:rPr lang="en-US" altLang="zh-CN" sz="2800" strike="noStrike" noProof="1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1</a:t>
            </a:r>
            <a:r>
              <a:rPr lang="zh-CN" altLang="en-US" sz="2800" strike="noStrike" noProof="1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）“日薄西山”</a:t>
            </a:r>
            <a:r>
              <a:rPr lang="en-US" altLang="zh-CN" sz="2800" strike="noStrike" noProof="1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——</a:t>
            </a:r>
            <a:r>
              <a:rPr lang="zh-CN" altLang="en-US" sz="2800" strike="noStrike" noProof="1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迫近、接近</a:t>
            </a:r>
          </a:p>
          <a:p>
            <a:pPr lvl="0" fontAlgn="base">
              <a:lnSpc>
                <a:spcPct val="90000"/>
              </a:lnSpc>
            </a:pPr>
            <a:r>
              <a:rPr lang="zh-CN" altLang="en-US" sz="2800" strike="noStrike" noProof="1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（</a:t>
            </a:r>
            <a:r>
              <a:rPr lang="en-US" altLang="zh-CN" sz="2800" strike="noStrike" noProof="1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2</a:t>
            </a:r>
            <a:r>
              <a:rPr lang="zh-CN" altLang="en-US" sz="2800" strike="noStrike" noProof="1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）“不速之客”</a:t>
            </a:r>
            <a:r>
              <a:rPr lang="en-US" altLang="zh-CN" sz="2800" strike="noStrike" noProof="1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——</a:t>
            </a:r>
            <a:r>
              <a:rPr lang="zh-CN" altLang="en-US" sz="2800" strike="noStrike" noProof="1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招致</a:t>
            </a:r>
          </a:p>
          <a:p>
            <a:pPr lvl="0" fontAlgn="base">
              <a:lnSpc>
                <a:spcPct val="90000"/>
              </a:lnSpc>
            </a:pPr>
            <a:r>
              <a:rPr lang="zh-CN" altLang="en-US" sz="2800" strike="noStrike" noProof="1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（</a:t>
            </a:r>
            <a:r>
              <a:rPr lang="en-US" altLang="zh-CN" sz="2800" strike="noStrike" noProof="1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3</a:t>
            </a:r>
            <a:r>
              <a:rPr lang="zh-CN" altLang="en-US" sz="2800" strike="noStrike" noProof="1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）“出类拔萃”</a:t>
            </a:r>
            <a:r>
              <a:rPr lang="en-US" altLang="zh-CN" sz="2800" strike="noStrike" noProof="1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——</a:t>
            </a:r>
            <a:r>
              <a:rPr lang="zh-CN" altLang="en-US" sz="2800" strike="noStrike" noProof="1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超出</a:t>
            </a:r>
          </a:p>
          <a:p>
            <a:pPr lvl="0" fontAlgn="base">
              <a:lnSpc>
                <a:spcPct val="90000"/>
              </a:lnSpc>
            </a:pPr>
            <a:r>
              <a:rPr lang="zh-CN" altLang="en-US" sz="2800" strike="noStrike" noProof="1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（</a:t>
            </a:r>
            <a:r>
              <a:rPr lang="en-US" altLang="zh-CN" sz="2800" strike="noStrike" noProof="1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4</a:t>
            </a:r>
            <a:r>
              <a:rPr lang="zh-CN" altLang="en-US" sz="2800" strike="noStrike" noProof="1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）“欲盖弥彰、相得益彰”</a:t>
            </a:r>
            <a:r>
              <a:rPr lang="en-US" altLang="zh-CN" sz="2800" strike="noStrike" noProof="1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—</a:t>
            </a:r>
            <a:r>
              <a:rPr lang="zh-CN" altLang="en-US" sz="2800" strike="noStrike" noProof="1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明显、显著</a:t>
            </a:r>
          </a:p>
          <a:p>
            <a:pPr lvl="0" fontAlgn="base">
              <a:lnSpc>
                <a:spcPct val="90000"/>
              </a:lnSpc>
            </a:pPr>
            <a:r>
              <a:rPr lang="zh-CN" altLang="en-US" sz="2800" strike="noStrike" noProof="1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（</a:t>
            </a:r>
            <a:r>
              <a:rPr lang="en-US" altLang="zh-CN" sz="2800" strike="noStrike" noProof="1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5</a:t>
            </a:r>
            <a:r>
              <a:rPr lang="zh-CN" altLang="en-US" sz="2800" strike="noStrike" noProof="1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） “殚精竭虑”</a:t>
            </a:r>
            <a:r>
              <a:rPr lang="en-US" altLang="zh-CN" sz="2800" strike="noStrike" noProof="1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——</a:t>
            </a:r>
            <a:r>
              <a:rPr lang="zh-CN" altLang="en-US" sz="2800" strike="noStrike" noProof="1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竭尽</a:t>
            </a:r>
          </a:p>
          <a:p>
            <a:pPr lvl="0" fontAlgn="base">
              <a:lnSpc>
                <a:spcPct val="90000"/>
              </a:lnSpc>
            </a:pPr>
            <a:r>
              <a:rPr lang="zh-CN" altLang="en-US" sz="2800" strike="noStrike" noProof="1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（</a:t>
            </a:r>
            <a:r>
              <a:rPr lang="en-US" altLang="zh-CN" sz="2800" strike="noStrike" noProof="1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6</a:t>
            </a:r>
            <a:r>
              <a:rPr lang="zh-CN" altLang="en-US" sz="2800" strike="noStrike" noProof="1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）</a:t>
            </a:r>
            <a:r>
              <a:rPr lang="zh-CN" altLang="en-US" sz="2800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疾风知劲草” </a:t>
            </a:r>
            <a:r>
              <a:rPr lang="en-US" altLang="zh-CN" sz="2800" strike="noStrike" noProof="1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——</a:t>
            </a:r>
            <a:r>
              <a:rPr lang="en-US" altLang="zh-CN" sz="2800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“</a:t>
            </a:r>
            <a:r>
              <a:rPr lang="zh-CN" altLang="en-US" sz="2800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强”</a:t>
            </a:r>
            <a:endParaRPr lang="zh-CN" altLang="en-US" sz="2800" strike="noStrike" noProof="1">
              <a:latin typeface="方正清刻本悦宋简体" panose="02000000000000000000" charset="-122"/>
              <a:ea typeface="方正清刻本悦宋简体" panose="02000000000000000000" charset="-122"/>
              <a:cs typeface="方正清刻本悦宋简体" panose="02000000000000000000" charset="-122"/>
            </a:endParaRPr>
          </a:p>
          <a:p>
            <a:pPr lvl="0" fontAlgn="base">
              <a:lnSpc>
                <a:spcPct val="90000"/>
              </a:lnSpc>
            </a:pPr>
            <a:r>
              <a:rPr lang="zh-CN" altLang="en-US" sz="2800" strike="noStrike" noProof="1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  </a:t>
            </a:r>
            <a:r>
              <a:rPr lang="en-US" altLang="zh-CN" sz="2800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(7)   </a:t>
            </a:r>
            <a:r>
              <a:rPr lang="zh-CN" altLang="en-US" sz="2800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求全责备</a:t>
            </a:r>
            <a:r>
              <a:rPr lang="en-US" altLang="zh-CN" sz="2800" strike="noStrike" noProof="1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——</a:t>
            </a:r>
            <a:r>
              <a:rPr lang="zh-CN" altLang="en-US" sz="2800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寻求，寻找</a:t>
            </a:r>
          </a:p>
        </p:txBody>
      </p:sp>
      <p:sp>
        <p:nvSpPr>
          <p:cNvPr id="61446" name="文本框 61445"/>
          <p:cNvSpPr txBox="1"/>
          <p:nvPr/>
        </p:nvSpPr>
        <p:spPr>
          <a:xfrm>
            <a:off x="182245" y="2758440"/>
            <a:ext cx="11827510" cy="52197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noProof="1">
                <a:effectLst>
                  <a:outerShdw blurRad="38100" dist="38100" dir="2700000">
                    <a:srgbClr val="C0C0C0"/>
                  </a:outerShdw>
                </a:effectLst>
                <a:latin typeface="汉仪书魂体简" panose="02010609000101010101" charset="-122"/>
                <a:ea typeface="汉仪书魂体简" panose="02010609000101010101" charset="-122"/>
                <a:cs typeface="汉仪书魂体简" panose="02010609000101010101" charset="-122"/>
              </a:rPr>
              <a:t>【要点提醒  】 联系成语，名言警句，“以旧解新”，“以熟解生” 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14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14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14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14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14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14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61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61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3" grpId="0" uiExpand="1" build="p"/>
      <p:bldP spid="61445" grpId="0"/>
      <p:bldP spid="6144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0" y="0"/>
            <a:ext cx="12192000" cy="685800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6858000" cy="68580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4000" y="0"/>
              <a:ext cx="6858000" cy="6858000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46376" cy="168301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" b="0"/>
          <a:stretch>
            <a:fillRect/>
          </a:stretch>
        </p:blipFill>
        <p:spPr>
          <a:xfrm>
            <a:off x="10881282" y="0"/>
            <a:ext cx="1310718" cy="126020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5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1977" y="127397"/>
            <a:ext cx="1257681" cy="479117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4627245" y="105346"/>
            <a:ext cx="293751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>
                <a:solidFill>
                  <a:srgbClr val="5D665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借助字形推断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9344" y="494353"/>
            <a:ext cx="1257681" cy="479117"/>
          </a:xfrm>
          <a:prstGeom prst="rect">
            <a:avLst/>
          </a:prstGeom>
        </p:spPr>
      </p:pic>
      <p:sp>
        <p:nvSpPr>
          <p:cNvPr id="10242" name="Rectangle 2"/>
          <p:cNvSpPr>
            <a:spLocks noGrp="1"/>
          </p:cNvSpPr>
          <p:nvPr>
            <p:ph idx="1"/>
          </p:nvPr>
        </p:nvSpPr>
        <p:spPr>
          <a:xfrm>
            <a:off x="1359535" y="1196975"/>
            <a:ext cx="10316210" cy="4967605"/>
          </a:xfrm>
        </p:spPr>
        <p:txBody>
          <a:bodyPr vert="horz" wrap="square" lIns="91440" tIns="45720" rIns="91440" bIns="45720" anchor="t"/>
          <a:lstStyle/>
          <a:p>
            <a:pPr algn="l"/>
            <a:r>
              <a:rPr lang="zh-CN" altLang="en-US" sz="3200" b="1">
                <a:solidFill>
                  <a:srgbClr val="000000"/>
                </a:solidFill>
                <a:latin typeface="方正苏新诗柳楷简体" panose="02000000000000000000" charset="-122"/>
                <a:ea typeface="方正苏新诗柳楷简体" panose="02000000000000000000" charset="-122"/>
              </a:rPr>
              <a:t>会意是用两个或两个以上的独体字根据意义之间的关系合成一个字，综合表示这些构字成分合成的意义，这种造字法叫会意</a:t>
            </a:r>
            <a:r>
              <a:rPr lang="zh-CN" altLang="en-US" sz="2800" b="1">
                <a:solidFill>
                  <a:srgbClr val="000000"/>
                </a:solidFill>
                <a:latin typeface="方正苏新诗柳楷简体" panose="02000000000000000000" charset="-122"/>
                <a:ea typeface="方正苏新诗柳楷简体" panose="02000000000000000000" charset="-122"/>
              </a:rPr>
              <a:t>。</a:t>
            </a:r>
          </a:p>
        </p:txBody>
      </p:sp>
      <p:sp>
        <p:nvSpPr>
          <p:cNvPr id="10244" name="Text Box 4"/>
          <p:cNvSpPr txBox="1"/>
          <p:nvPr/>
        </p:nvSpPr>
        <p:spPr>
          <a:xfrm>
            <a:off x="4527868" y="2543810"/>
            <a:ext cx="2663825" cy="25069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15700">
                <a:latin typeface="方正清刻本悦宋简体" panose="02000000000000000000" charset="-122"/>
                <a:ea typeface="方正清刻本悦宋简体" panose="02000000000000000000" charset="-122"/>
              </a:rPr>
              <a:t>从</a:t>
            </a:r>
          </a:p>
        </p:txBody>
      </p:sp>
      <p:sp>
        <p:nvSpPr>
          <p:cNvPr id="10245" name="AutoShape 5"/>
          <p:cNvSpPr/>
          <p:nvPr/>
        </p:nvSpPr>
        <p:spPr>
          <a:xfrm>
            <a:off x="8072755" y="3006408"/>
            <a:ext cx="2808288" cy="1943100"/>
          </a:xfrm>
          <a:prstGeom prst="wedgeEllipseCallout">
            <a:avLst>
              <a:gd name="adj1" fmla="val -103023"/>
              <a:gd name="adj2" fmla="val -7681"/>
            </a:avLst>
          </a:prstGeom>
          <a:solidFill>
            <a:srgbClr val="FFCC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/>
            <a:r>
              <a:rPr lang="zh-CN" altLang="en-US" sz="3200" b="0">
                <a:latin typeface="方正苏新诗柳楷简体" panose="02000000000000000000" charset="-122"/>
                <a:ea typeface="方正苏新诗柳楷简体" panose="02000000000000000000" charset="-122"/>
              </a:rPr>
              <a:t>表示两人前后相随</a:t>
            </a:r>
            <a:r>
              <a:rPr lang="zh-CN" altLang="en-US" sz="3200">
                <a:latin typeface="方正粗宋_GBK" pitchFamily="1" charset="-122"/>
                <a:ea typeface="方正粗宋_GBK" pitchFamily="1" charset="-122"/>
              </a:rPr>
              <a:t> </a:t>
            </a:r>
          </a:p>
        </p:txBody>
      </p:sp>
      <p:sp>
        <p:nvSpPr>
          <p:cNvPr id="10247" name="Text Box 7"/>
          <p:cNvSpPr txBox="1"/>
          <p:nvPr/>
        </p:nvSpPr>
        <p:spPr>
          <a:xfrm>
            <a:off x="3811905" y="3657600"/>
            <a:ext cx="2663825" cy="25069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15700">
                <a:latin typeface="方正清刻本悦宋简体" panose="02000000000000000000" charset="-122"/>
                <a:ea typeface="方正清刻本悦宋简体" panose="02000000000000000000" charset="-122"/>
              </a:rPr>
              <a:t>武</a:t>
            </a:r>
          </a:p>
        </p:txBody>
      </p:sp>
      <p:sp>
        <p:nvSpPr>
          <p:cNvPr id="10248" name="AutoShape 8"/>
          <p:cNvSpPr/>
          <p:nvPr/>
        </p:nvSpPr>
        <p:spPr>
          <a:xfrm>
            <a:off x="7192010" y="3006725"/>
            <a:ext cx="2923540" cy="3240405"/>
          </a:xfrm>
          <a:prstGeom prst="wedgeEllipseCallout">
            <a:avLst>
              <a:gd name="adj1" fmla="val -103023"/>
              <a:gd name="adj2" fmla="val 15407"/>
            </a:avLst>
          </a:prstGeom>
          <a:solidFill>
            <a:srgbClr val="FFCC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/>
            <a:r>
              <a:rPr lang="zh-CN" altLang="en-US" sz="2400" b="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从止，从戈。据甲骨文，人持戈行进，表示要动武。本义：勇猛；猛烈。</a:t>
            </a:r>
            <a:r>
              <a:rPr lang="zh-CN" altLang="en-US" sz="28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 </a:t>
            </a:r>
          </a:p>
        </p:txBody>
      </p:sp>
      <p:pic>
        <p:nvPicPr>
          <p:cNvPr id="10246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1985" y="157480"/>
            <a:ext cx="3387725" cy="6543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199130" y="1682750"/>
            <a:ext cx="459740" cy="3130550"/>
          </a:xfrm>
          <a:prstGeom prst="rect">
            <a:avLst/>
          </a:prstGeom>
          <a:solidFill>
            <a:srgbClr val="F7F7FF"/>
          </a:solidFill>
          <a:ln>
            <a:noFill/>
          </a:ln>
        </p:spPr>
        <p:txBody>
          <a:bodyPr vert="eaVert" wrap="square" rtlCol="0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1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6" dur="2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1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6" dur="20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7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build="p"/>
      <p:bldP spid="10244" grpId="0"/>
      <p:bldP spid="10244" grpId="1"/>
      <p:bldP spid="10245" grpId="0"/>
      <p:bldP spid="10245" grpId="1"/>
      <p:bldP spid="10247" grpId="0"/>
      <p:bldP spid="10247" grpId="1"/>
      <p:bldP spid="10248" grpId="0"/>
      <p:bldP spid="10248" grpId="1"/>
      <p:bldP spid="2" grpId="0"/>
      <p:bldP spid="2" grpId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0" y="0"/>
            <a:ext cx="12192000" cy="685800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6858000" cy="68580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4000" y="0"/>
              <a:ext cx="6858000" cy="6858000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46376" cy="168301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" b="0"/>
          <a:stretch>
            <a:fillRect/>
          </a:stretch>
        </p:blipFill>
        <p:spPr>
          <a:xfrm>
            <a:off x="10881282" y="0"/>
            <a:ext cx="1310718" cy="126020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5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1977" y="127397"/>
            <a:ext cx="1257681" cy="479117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4627245" y="105346"/>
            <a:ext cx="293751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>
                <a:solidFill>
                  <a:srgbClr val="5D665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借助已学推断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9344" y="494353"/>
            <a:ext cx="1257681" cy="479117"/>
          </a:xfrm>
          <a:prstGeom prst="rect">
            <a:avLst/>
          </a:prstGeom>
        </p:spPr>
      </p:pic>
      <p:sp>
        <p:nvSpPr>
          <p:cNvPr id="39937" name="文本框 107521"/>
          <p:cNvSpPr txBox="1"/>
          <p:nvPr/>
        </p:nvSpPr>
        <p:spPr>
          <a:xfrm>
            <a:off x="593725" y="2125980"/>
            <a:ext cx="2387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endParaRPr lang="zh-CN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7523" name="文本框 107522"/>
          <p:cNvSpPr txBox="1"/>
          <p:nvPr/>
        </p:nvSpPr>
        <p:spPr>
          <a:xfrm>
            <a:off x="0" y="3048000"/>
            <a:ext cx="118554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6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endParaRPr lang="en-US" altLang="zh-CN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9941" name="文本框 107525"/>
          <p:cNvSpPr txBox="1"/>
          <p:nvPr/>
        </p:nvSpPr>
        <p:spPr>
          <a:xfrm>
            <a:off x="611505" y="824230"/>
            <a:ext cx="11062335" cy="57340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altLang="zh-CN" sz="36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1</a:t>
            </a:r>
            <a:r>
              <a:rPr lang="zh-CN" altLang="en-US" sz="36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、</a:t>
            </a:r>
            <a:r>
              <a:rPr lang="zh-CN" altLang="en-US" sz="4400" b="1" u="sng">
                <a:solidFill>
                  <a:srgbClr val="FF0000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除</a:t>
            </a:r>
            <a:r>
              <a:rPr lang="zh-CN" altLang="en-US" sz="36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南清河太守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endParaRPr lang="zh-CN" altLang="en-US" sz="3600" b="1">
              <a:latin typeface="方正苏新诗柳楷简体" panose="02000000000000000000" charset="-122"/>
              <a:ea typeface="方正苏新诗柳楷简体" panose="02000000000000000000" charset="-122"/>
              <a:cs typeface="方正苏新诗柳楷简体" panose="02000000000000000000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altLang="zh-CN" sz="36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2</a:t>
            </a:r>
            <a:r>
              <a:rPr lang="zh-CN" altLang="en-US" sz="36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、顺风而呼，声非加</a:t>
            </a:r>
            <a:r>
              <a:rPr lang="zh-CN" altLang="en-US" sz="4400" b="1" u="sng">
                <a:solidFill>
                  <a:srgbClr val="FF0000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疾</a:t>
            </a:r>
            <a:r>
              <a:rPr lang="zh-CN" altLang="en-US" sz="36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也，而闻者</a:t>
            </a:r>
            <a:r>
              <a:rPr lang="zh-CN" altLang="en-US" sz="4400" b="1" u="sng">
                <a:solidFill>
                  <a:srgbClr val="FF0000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彰</a:t>
            </a:r>
            <a:r>
              <a:rPr lang="zh-CN" altLang="en-US" sz="36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。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endParaRPr lang="zh-CN" altLang="en-US" sz="3600" b="1">
              <a:latin typeface="方正苏新诗柳楷简体" panose="02000000000000000000" charset="-122"/>
              <a:ea typeface="方正苏新诗柳楷简体" panose="02000000000000000000" charset="-122"/>
              <a:cs typeface="方正苏新诗柳楷简体" panose="02000000000000000000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altLang="zh-CN" sz="36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3</a:t>
            </a:r>
            <a:r>
              <a:rPr lang="zh-CN" altLang="en-US" sz="36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、斯言虽小，可以</a:t>
            </a:r>
            <a:r>
              <a:rPr lang="zh-CN" altLang="en-US" sz="4400" b="1" u="sng">
                <a:solidFill>
                  <a:srgbClr val="FF0000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喻</a:t>
            </a:r>
            <a:r>
              <a:rPr lang="zh-CN" altLang="en-US" sz="36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大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endParaRPr lang="zh-CN" altLang="en-US" sz="3600" b="1">
              <a:latin typeface="方正苏新诗柳楷简体" panose="02000000000000000000" charset="-122"/>
              <a:ea typeface="方正苏新诗柳楷简体" panose="02000000000000000000" charset="-122"/>
              <a:cs typeface="方正苏新诗柳楷简体" panose="02000000000000000000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altLang="zh-CN" sz="36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4</a:t>
            </a:r>
            <a:r>
              <a:rPr lang="zh-CN" altLang="en-US" sz="36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、</a:t>
            </a:r>
            <a:r>
              <a:rPr lang="zh-CN" altLang="en-US" sz="40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（福建）今姑</a:t>
            </a:r>
            <a:r>
              <a:rPr lang="zh-CN" altLang="en-US" sz="4400" b="1" u="sng">
                <a:solidFill>
                  <a:srgbClr val="FF0000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贷</a:t>
            </a:r>
            <a:r>
              <a:rPr lang="zh-CN" altLang="en-US" sz="40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汝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endParaRPr lang="zh-CN" altLang="en-US" sz="4000" b="1">
              <a:latin typeface="方正苏新诗柳楷简体" panose="02000000000000000000" charset="-122"/>
              <a:ea typeface="方正苏新诗柳楷简体" panose="02000000000000000000" charset="-122"/>
              <a:cs typeface="方正苏新诗柳楷简体" panose="02000000000000000000" charset="-122"/>
            </a:endParaRPr>
          </a:p>
        </p:txBody>
      </p:sp>
      <p:sp>
        <p:nvSpPr>
          <p:cNvPr id="107527" name="文本框 107526"/>
          <p:cNvSpPr txBox="1"/>
          <p:nvPr/>
        </p:nvSpPr>
        <p:spPr>
          <a:xfrm>
            <a:off x="684530" y="1701800"/>
            <a:ext cx="109677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方正姚体" panose="02010601030101010101" pitchFamily="2" charset="-122"/>
              </a:rPr>
              <a:t>联系李密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方正姚体" panose="02010601030101010101" pitchFamily="2" charset="-122"/>
              </a:rPr>
              <a:t>《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方正姚体" panose="02010601030101010101" pitchFamily="2" charset="-122"/>
              </a:rPr>
              <a:t>陈情表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方正姚体" panose="02010601030101010101" pitchFamily="2" charset="-122"/>
              </a:rPr>
              <a:t>》“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方正姚体" panose="02010601030101010101" pitchFamily="2" charset="-122"/>
              </a:rPr>
              <a:t>除臣冼马”，意思是：授予官职</a:t>
            </a:r>
          </a:p>
        </p:txBody>
      </p:sp>
      <p:sp>
        <p:nvSpPr>
          <p:cNvPr id="39943" name="文本框 107527"/>
          <p:cNvSpPr txBox="1"/>
          <p:nvPr/>
        </p:nvSpPr>
        <p:spPr>
          <a:xfrm>
            <a:off x="3276600" y="3352800"/>
            <a:ext cx="197548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endParaRPr lang="zh-CN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7529" name="文本框 107528"/>
          <p:cNvSpPr txBox="1"/>
          <p:nvPr/>
        </p:nvSpPr>
        <p:spPr>
          <a:xfrm>
            <a:off x="684530" y="2997200"/>
            <a:ext cx="109677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方正姚体" panose="02010601030101010101" pitchFamily="2" charset="-122"/>
              </a:rPr>
              <a:t> “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方正姚体" panose="02010601030101010101" pitchFamily="2" charset="-122"/>
              </a:rPr>
              <a:t>疾风劲草、欲盖弥彰”：疾，大；彰，明显、显著</a:t>
            </a:r>
          </a:p>
        </p:txBody>
      </p:sp>
      <p:sp>
        <p:nvSpPr>
          <p:cNvPr id="107530" name="文本框 107529"/>
          <p:cNvSpPr txBox="1"/>
          <p:nvPr/>
        </p:nvSpPr>
        <p:spPr>
          <a:xfrm>
            <a:off x="611505" y="4365625"/>
            <a:ext cx="110623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方正姚体" panose="02010601030101010101" pitchFamily="2" charset="-122"/>
              </a:rPr>
              <a:t>联系：成语“家喻户晓”、“不言而喻”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方正姚体" panose="02010601030101010101" pitchFamily="2" charset="-122"/>
              </a:rPr>
              <a:t>——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方正姚体" panose="02010601030101010101" pitchFamily="2" charset="-122"/>
              </a:rPr>
              <a:t>明白，通晓</a:t>
            </a:r>
          </a:p>
        </p:txBody>
      </p:sp>
      <p:sp>
        <p:nvSpPr>
          <p:cNvPr id="107531" name="文本框 107530"/>
          <p:cNvSpPr txBox="1"/>
          <p:nvPr/>
        </p:nvSpPr>
        <p:spPr>
          <a:xfrm>
            <a:off x="611505" y="5589905"/>
            <a:ext cx="850201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方正姚体" panose="02010601030101010101" pitchFamily="2" charset="-122"/>
              </a:rPr>
              <a:t>联系：成语“严惩不贷”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方正姚体" panose="02010601030101010101" pitchFamily="2" charset="-122"/>
              </a:rPr>
              <a:t>——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方正姚体" panose="02010601030101010101" pitchFamily="2" charset="-122"/>
              </a:rPr>
              <a:t>宽恕、饶恕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75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7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7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07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1" grpId="0"/>
      <p:bldP spid="107529" grpId="0"/>
      <p:bldP spid="107530" grpId="0"/>
      <p:bldP spid="107531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0" y="0"/>
            <a:ext cx="12192000" cy="685800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6858000" cy="68580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4000" y="0"/>
              <a:ext cx="6858000" cy="6858000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46376" cy="168301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" b="0"/>
          <a:stretch>
            <a:fillRect/>
          </a:stretch>
        </p:blipFill>
        <p:spPr>
          <a:xfrm>
            <a:off x="10881282" y="0"/>
            <a:ext cx="1310718" cy="126020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5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1977" y="127397"/>
            <a:ext cx="1257681" cy="479117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4627245" y="105346"/>
            <a:ext cx="293751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>
                <a:solidFill>
                  <a:srgbClr val="5D665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借助已学推断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9344" y="494353"/>
            <a:ext cx="1257681" cy="479117"/>
          </a:xfrm>
          <a:prstGeom prst="rect">
            <a:avLst/>
          </a:prstGeom>
        </p:spPr>
      </p:pic>
      <p:sp>
        <p:nvSpPr>
          <p:cNvPr id="134146" name="文本框 134145"/>
          <p:cNvSpPr txBox="1"/>
          <p:nvPr/>
        </p:nvSpPr>
        <p:spPr>
          <a:xfrm>
            <a:off x="867410" y="974090"/>
            <a:ext cx="1066673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1" indent="0"/>
            <a:r>
              <a:rPr lang="zh-CN" altLang="zh-CN" sz="32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对下列句子中加点的词语的解释，不正确的一项是</a:t>
            </a:r>
            <a:br>
              <a:rPr lang="zh-CN" altLang="zh-CN" sz="32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</a:br>
            <a:r>
              <a:rPr lang="zh-CN" altLang="zh-CN" sz="32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A．</a:t>
            </a:r>
            <a:r>
              <a:rPr lang="zh-CN" altLang="zh-CN" sz="4000" b="1" u="sng">
                <a:solidFill>
                  <a:srgbClr val="FF0000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讽</a:t>
            </a:r>
            <a:r>
              <a:rPr lang="zh-CN" altLang="zh-CN" sz="32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帝大征四方奇技</a:t>
            </a:r>
            <a:r>
              <a:rPr lang="zh-CN" altLang="en-US" sz="32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　　</a:t>
            </a:r>
            <a:r>
              <a:rPr lang="zh-CN" altLang="zh-CN" sz="32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讽：劝告　　</a:t>
            </a:r>
            <a:endParaRPr lang="zh-CN" altLang="en-US" sz="3200" b="1">
              <a:latin typeface="方正苏新诗柳楷简体" panose="02000000000000000000" charset="-122"/>
              <a:ea typeface="方正苏新诗柳楷简体" panose="02000000000000000000" charset="-122"/>
              <a:cs typeface="方正苏新诗柳楷简体" panose="02000000000000000000" charset="-122"/>
            </a:endParaRPr>
          </a:p>
          <a:p>
            <a:pPr lvl="1" indent="0"/>
            <a:r>
              <a:rPr lang="zh-CN" altLang="zh-CN" sz="32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B．咸私</a:t>
            </a:r>
            <a:r>
              <a:rPr lang="zh-CN" altLang="zh-CN" sz="4000" b="1" u="sng">
                <a:solidFill>
                  <a:srgbClr val="FF0000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哂</a:t>
            </a:r>
            <a:r>
              <a:rPr lang="zh-CN" altLang="zh-CN" sz="32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其矫饰焉</a:t>
            </a:r>
            <a:r>
              <a:rPr lang="zh-CN" altLang="en-US" sz="32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　　</a:t>
            </a:r>
            <a:r>
              <a:rPr lang="zh-CN" altLang="zh-CN" sz="32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哂：讥笑</a:t>
            </a:r>
            <a:br>
              <a:rPr lang="zh-CN" altLang="zh-CN" sz="32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</a:br>
            <a:r>
              <a:rPr lang="zh-CN" altLang="zh-CN" sz="32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C．恐为身祸，每</a:t>
            </a:r>
            <a:r>
              <a:rPr lang="zh-CN" altLang="zh-CN" sz="4000" b="1" u="sng">
                <a:solidFill>
                  <a:srgbClr val="FF0000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遇</a:t>
            </a:r>
            <a:r>
              <a:rPr lang="zh-CN" altLang="zh-CN" sz="32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人尽礼</a:t>
            </a:r>
            <a:r>
              <a:rPr lang="zh-CN" altLang="en-US" sz="32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　　</a:t>
            </a:r>
            <a:r>
              <a:rPr lang="zh-CN" altLang="zh-CN" sz="32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遇：优待　</a:t>
            </a:r>
          </a:p>
          <a:p>
            <a:pPr lvl="1" indent="0"/>
            <a:r>
              <a:rPr lang="zh-CN" altLang="zh-CN" sz="32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D．太宗初即位，</a:t>
            </a:r>
            <a:r>
              <a:rPr lang="zh-CN" altLang="zh-CN" sz="4000" b="1" u="sng">
                <a:solidFill>
                  <a:srgbClr val="FF0000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务</a:t>
            </a:r>
            <a:r>
              <a:rPr lang="zh-CN" altLang="zh-CN" sz="32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止奸吏</a:t>
            </a:r>
            <a:r>
              <a:rPr lang="zh-CN" altLang="en-US" sz="32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　　</a:t>
            </a:r>
            <a:r>
              <a:rPr lang="zh-CN" altLang="zh-CN" sz="32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务：致力　</a:t>
            </a:r>
          </a:p>
        </p:txBody>
      </p:sp>
      <p:sp>
        <p:nvSpPr>
          <p:cNvPr id="134151" name="文本框 134150"/>
          <p:cNvSpPr txBox="1"/>
          <p:nvPr/>
        </p:nvSpPr>
        <p:spPr>
          <a:xfrm>
            <a:off x="866775" y="4175760"/>
            <a:ext cx="102463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effectLst/>
                <a:latin typeface="方正清刻本悦宋简体" panose="02000000000000000000" charset="-122"/>
                <a:ea typeface="方正清刻本悦宋简体" panose="02000000000000000000" charset="-122"/>
              </a:rPr>
              <a:t>讽：</a:t>
            </a:r>
            <a:r>
              <a:rPr lang="en-US" altLang="zh-CN" sz="2800" b="1">
                <a:solidFill>
                  <a:srgbClr val="0000FF"/>
                </a:solidFill>
                <a:effectLst/>
                <a:latin typeface="方正清刻本悦宋简体" panose="02000000000000000000" charset="-122"/>
                <a:ea typeface="方正清刻本悦宋简体" panose="02000000000000000000" charset="-122"/>
              </a:rPr>
              <a:t>《</a:t>
            </a:r>
            <a:r>
              <a:rPr lang="zh-CN" altLang="en-US" sz="2800" b="1">
                <a:solidFill>
                  <a:srgbClr val="0000FF"/>
                </a:solidFill>
                <a:effectLst/>
                <a:latin typeface="方正清刻本悦宋简体" panose="02000000000000000000" charset="-122"/>
                <a:ea typeface="方正清刻本悦宋简体" panose="02000000000000000000" charset="-122"/>
              </a:rPr>
              <a:t>邹忌讽齐王纳谏</a:t>
            </a:r>
            <a:r>
              <a:rPr lang="en-US" altLang="zh-CN" sz="2800" b="1">
                <a:solidFill>
                  <a:srgbClr val="0000FF"/>
                </a:solidFill>
                <a:effectLst/>
                <a:latin typeface="方正清刻本悦宋简体" panose="02000000000000000000" charset="-122"/>
                <a:ea typeface="方正清刻本悦宋简体" panose="02000000000000000000" charset="-122"/>
              </a:rPr>
              <a:t>》</a:t>
            </a:r>
            <a:r>
              <a:rPr lang="zh-CN" altLang="en-US" sz="2800" b="1">
                <a:solidFill>
                  <a:srgbClr val="0000FF"/>
                </a:solidFill>
                <a:effectLst/>
                <a:latin typeface="方正清刻本悦宋简体" panose="02000000000000000000" charset="-122"/>
                <a:ea typeface="方正清刻本悦宋简体" panose="02000000000000000000" charset="-122"/>
              </a:rPr>
              <a:t>用委婉含蓄的话暗示或规劝</a:t>
            </a:r>
          </a:p>
        </p:txBody>
      </p:sp>
      <p:sp>
        <p:nvSpPr>
          <p:cNvPr id="134152" name="文本框 134151"/>
          <p:cNvSpPr txBox="1"/>
          <p:nvPr/>
        </p:nvSpPr>
        <p:spPr>
          <a:xfrm>
            <a:off x="866775" y="4790440"/>
            <a:ext cx="102463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effectLst/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哂：</a:t>
            </a:r>
            <a:r>
              <a:rPr lang="en-US" altLang="zh-CN" sz="2800" b="1">
                <a:solidFill>
                  <a:srgbClr val="0000FF"/>
                </a:solidFill>
                <a:effectLst/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《</a:t>
            </a:r>
            <a:r>
              <a:rPr lang="zh-CN" altLang="en-US" sz="2800" b="1">
                <a:solidFill>
                  <a:srgbClr val="0000FF"/>
                </a:solidFill>
                <a:effectLst/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子路侍坐</a:t>
            </a:r>
            <a:r>
              <a:rPr lang="en-US" altLang="zh-CN" sz="2800" b="1">
                <a:solidFill>
                  <a:srgbClr val="0000FF"/>
                </a:solidFill>
                <a:effectLst/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》“</a:t>
            </a:r>
            <a:r>
              <a:rPr lang="zh-CN" altLang="en-US" sz="2800" b="1">
                <a:solidFill>
                  <a:srgbClr val="0000FF"/>
                </a:solidFill>
                <a:effectLst/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夫子何哂由也？”：笑；微笑</a:t>
            </a:r>
          </a:p>
        </p:txBody>
      </p:sp>
      <p:sp>
        <p:nvSpPr>
          <p:cNvPr id="134153" name="文本框 134152"/>
          <p:cNvSpPr txBox="1"/>
          <p:nvPr/>
        </p:nvSpPr>
        <p:spPr>
          <a:xfrm>
            <a:off x="866775" y="5346065"/>
            <a:ext cx="102463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effectLst/>
                <a:latin typeface="方正清刻本悦宋简体" panose="02000000000000000000" charset="-122"/>
                <a:ea typeface="方正清刻本悦宋简体" panose="02000000000000000000" charset="-122"/>
              </a:rPr>
              <a:t>遇：</a:t>
            </a:r>
            <a:r>
              <a:rPr lang="en-US" altLang="zh-CN" sz="2800" b="1">
                <a:solidFill>
                  <a:srgbClr val="0000FF"/>
                </a:solidFill>
                <a:effectLst/>
                <a:latin typeface="方正清刻本悦宋简体" panose="02000000000000000000" charset="-122"/>
                <a:ea typeface="方正清刻本悦宋简体" panose="02000000000000000000" charset="-122"/>
              </a:rPr>
              <a:t>《</a:t>
            </a:r>
            <a:r>
              <a:rPr lang="zh-CN" altLang="en-US" sz="2800" b="1">
                <a:solidFill>
                  <a:srgbClr val="0000FF"/>
                </a:solidFill>
                <a:effectLst/>
                <a:latin typeface="方正清刻本悦宋简体" panose="02000000000000000000" charset="-122"/>
                <a:ea typeface="方正清刻本悦宋简体" panose="02000000000000000000" charset="-122"/>
              </a:rPr>
              <a:t>鸿门宴</a:t>
            </a:r>
            <a:r>
              <a:rPr lang="en-US" altLang="zh-CN" sz="2800" b="1">
                <a:solidFill>
                  <a:srgbClr val="0000FF"/>
                </a:solidFill>
                <a:effectLst/>
                <a:latin typeface="方正清刻本悦宋简体" panose="02000000000000000000" charset="-122"/>
                <a:ea typeface="方正清刻本悦宋简体" panose="02000000000000000000" charset="-122"/>
              </a:rPr>
              <a:t>》</a:t>
            </a:r>
            <a:r>
              <a:rPr lang="zh-CN" altLang="en-US" sz="2800" b="1">
                <a:solidFill>
                  <a:srgbClr val="0000FF"/>
                </a:solidFill>
                <a:effectLst/>
                <a:latin typeface="方正清刻本悦宋简体" panose="02000000000000000000" charset="-122"/>
                <a:ea typeface="方正清刻本悦宋简体" panose="02000000000000000000" charset="-122"/>
              </a:rPr>
              <a:t>不如因善遇之：对待，招待</a:t>
            </a:r>
          </a:p>
        </p:txBody>
      </p:sp>
      <p:sp>
        <p:nvSpPr>
          <p:cNvPr id="134154" name="文本框 134153"/>
          <p:cNvSpPr txBox="1"/>
          <p:nvPr/>
        </p:nvSpPr>
        <p:spPr>
          <a:xfrm>
            <a:off x="866775" y="5899785"/>
            <a:ext cx="102463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effectLst/>
                <a:latin typeface="方正清刻本悦宋简体" panose="02000000000000000000" charset="-122"/>
                <a:ea typeface="方正清刻本悦宋简体" panose="02000000000000000000" charset="-122"/>
              </a:rPr>
              <a:t>务：</a:t>
            </a:r>
            <a:r>
              <a:rPr lang="en-US" altLang="zh-CN" sz="2800" b="1">
                <a:solidFill>
                  <a:srgbClr val="0000FF"/>
                </a:solidFill>
                <a:effectLst/>
                <a:latin typeface="方正清刻本悦宋简体" panose="02000000000000000000" charset="-122"/>
                <a:ea typeface="方正清刻本悦宋简体" panose="02000000000000000000" charset="-122"/>
              </a:rPr>
              <a:t>《</a:t>
            </a:r>
            <a:r>
              <a:rPr lang="zh-CN" altLang="en-US" sz="2800" b="1">
                <a:solidFill>
                  <a:srgbClr val="0000FF"/>
                </a:solidFill>
                <a:effectLst/>
                <a:latin typeface="方正清刻本悦宋简体" panose="02000000000000000000" charset="-122"/>
                <a:ea typeface="方正清刻本悦宋简体" panose="02000000000000000000" charset="-122"/>
              </a:rPr>
              <a:t>过秦论</a:t>
            </a:r>
            <a:r>
              <a:rPr lang="en-US" altLang="zh-CN" sz="2800" b="1">
                <a:solidFill>
                  <a:srgbClr val="0000FF"/>
                </a:solidFill>
                <a:effectLst/>
                <a:latin typeface="方正清刻本悦宋简体" panose="02000000000000000000" charset="-122"/>
                <a:ea typeface="方正清刻本悦宋简体" panose="02000000000000000000" charset="-122"/>
              </a:rPr>
              <a:t>》</a:t>
            </a:r>
            <a:r>
              <a:rPr lang="zh-CN" altLang="en-US" sz="2800" b="1">
                <a:solidFill>
                  <a:srgbClr val="0000FF"/>
                </a:solidFill>
                <a:effectLst/>
                <a:latin typeface="方正清刻本悦宋简体" panose="02000000000000000000" charset="-122"/>
                <a:ea typeface="方正清刻本悦宋简体" panose="02000000000000000000" charset="-122"/>
              </a:rPr>
              <a:t>内立法度，务耕织，修守战之具：从事，致力于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4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4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4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4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4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4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4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46" grpId="0"/>
      <p:bldP spid="134151" grpId="0"/>
      <p:bldP spid="134152" grpId="0"/>
      <p:bldP spid="134153" grpId="0"/>
      <p:bldP spid="134154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0" y="0"/>
            <a:ext cx="12192000" cy="685800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6858000" cy="68580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4000" y="0"/>
              <a:ext cx="6858000" cy="6858000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46376" cy="168301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" b="0"/>
          <a:stretch>
            <a:fillRect/>
          </a:stretch>
        </p:blipFill>
        <p:spPr>
          <a:xfrm>
            <a:off x="10881282" y="0"/>
            <a:ext cx="1310718" cy="126020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5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1977" y="127397"/>
            <a:ext cx="1257681" cy="479117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4627245" y="105346"/>
            <a:ext cx="293751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>
                <a:solidFill>
                  <a:srgbClr val="5D665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借助已学推断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9344" y="494353"/>
            <a:ext cx="1257681" cy="479117"/>
          </a:xfrm>
          <a:prstGeom prst="rect">
            <a:avLst/>
          </a:prstGeom>
        </p:spPr>
      </p:pic>
      <p:sp>
        <p:nvSpPr>
          <p:cNvPr id="29699" name="文本框 29698"/>
          <p:cNvSpPr txBox="1"/>
          <p:nvPr/>
        </p:nvSpPr>
        <p:spPr>
          <a:xfrm>
            <a:off x="611505" y="756920"/>
            <a:ext cx="10885805" cy="49618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200" noProof="1"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 (</a:t>
            </a:r>
            <a:r>
              <a:rPr lang="zh-CN" altLang="en-US" sz="3200" noProof="1"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全国卷  第</a:t>
            </a:r>
            <a:r>
              <a:rPr lang="en-US" altLang="zh-CN" sz="3200" noProof="1"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11</a:t>
            </a:r>
            <a:r>
              <a:rPr lang="zh-CN" altLang="en-US" sz="3200" noProof="1"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题</a:t>
            </a:r>
            <a:r>
              <a:rPr lang="en-US" altLang="zh-CN" sz="3200" noProof="1"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)</a:t>
            </a:r>
          </a:p>
          <a:p>
            <a:pPr>
              <a:lnSpc>
                <a:spcPct val="110000"/>
              </a:lnSpc>
            </a:pPr>
            <a:r>
              <a:rPr lang="zh-CN" altLang="en-US" sz="3200" noProof="1"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对下列句子中加点词的解释，不正确的一项是</a:t>
            </a:r>
          </a:p>
          <a:p>
            <a:pPr>
              <a:lnSpc>
                <a:spcPct val="110000"/>
              </a:lnSpc>
            </a:pPr>
            <a:r>
              <a:rPr lang="en-US" altLang="zh-CN" sz="3200" noProof="1"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A.</a:t>
            </a:r>
            <a:r>
              <a:rPr lang="zh-CN" altLang="en-US" sz="3200" noProof="1"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城之不</a:t>
            </a:r>
            <a:r>
              <a:rPr lang="zh-CN" altLang="en-US" sz="3200" u="sng" noProof="1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拔</a:t>
            </a:r>
            <a:r>
              <a:rPr lang="zh-CN" altLang="en-US" sz="3200" noProof="1"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者二耳       拔：被攻取。</a:t>
            </a:r>
          </a:p>
          <a:p>
            <a:pPr>
              <a:lnSpc>
                <a:spcPct val="110000"/>
              </a:lnSpc>
            </a:pPr>
            <a:endParaRPr lang="zh-CN" altLang="en-US" sz="3200" noProof="1">
              <a:effectLst>
                <a:outerShdw blurRad="38100" dist="38100" dir="2700000">
                  <a:srgbClr val="C0C0C0"/>
                </a:outerShdw>
              </a:effectLst>
              <a:latin typeface="方正苏新诗柳楷简体" panose="02000000000000000000" charset="-122"/>
              <a:ea typeface="方正苏新诗柳楷简体" panose="02000000000000000000" charset="-122"/>
              <a:cs typeface="方正苏新诗柳楷简体" panose="02000000000000000000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3200" noProof="1"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B.</a:t>
            </a:r>
            <a:r>
              <a:rPr lang="zh-CN" altLang="en-US" sz="3200" noProof="1"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齐人未</a:t>
            </a:r>
            <a:r>
              <a:rPr lang="zh-CN" altLang="en-US" sz="3200" u="sng" noProof="1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附</a:t>
            </a:r>
            <a:r>
              <a:rPr lang="zh-CN" altLang="en-US" sz="3200" noProof="1"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             附：归附。</a:t>
            </a:r>
          </a:p>
          <a:p>
            <a:pPr>
              <a:lnSpc>
                <a:spcPct val="110000"/>
              </a:lnSpc>
            </a:pPr>
            <a:endParaRPr lang="zh-CN" altLang="en-US" sz="3200" noProof="1">
              <a:effectLst>
                <a:outerShdw blurRad="38100" dist="38100" dir="2700000">
                  <a:srgbClr val="C0C0C0"/>
                </a:outerShdw>
              </a:effectLst>
              <a:latin typeface="方正苏新诗柳楷简体" panose="02000000000000000000" charset="-122"/>
              <a:ea typeface="方正苏新诗柳楷简体" panose="02000000000000000000" charset="-122"/>
              <a:cs typeface="方正苏新诗柳楷简体" panose="02000000000000000000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3200" noProof="1"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C.</a:t>
            </a:r>
            <a:r>
              <a:rPr lang="zh-CN" altLang="en-US" sz="3200" noProof="1"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使老弱女子</a:t>
            </a:r>
            <a:r>
              <a:rPr lang="zh-CN" altLang="en-US" sz="3200" u="sng" noProof="1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乘</a:t>
            </a:r>
            <a:r>
              <a:rPr lang="zh-CN" altLang="en-US" sz="3200" noProof="1"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城       乘：巡视。</a:t>
            </a:r>
          </a:p>
          <a:p>
            <a:pPr>
              <a:lnSpc>
                <a:spcPct val="110000"/>
              </a:lnSpc>
            </a:pPr>
            <a:endParaRPr lang="zh-CN" altLang="en-US" sz="3200" noProof="1">
              <a:effectLst>
                <a:outerShdw blurRad="38100" dist="38100" dir="2700000">
                  <a:srgbClr val="C0C0C0"/>
                </a:outerShdw>
              </a:effectLst>
              <a:latin typeface="方正苏新诗柳楷简体" panose="02000000000000000000" charset="-122"/>
              <a:ea typeface="方正苏新诗柳楷简体" panose="02000000000000000000" charset="-122"/>
              <a:cs typeface="方正苏新诗柳楷简体" panose="02000000000000000000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3200" noProof="1"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D.</a:t>
            </a:r>
            <a:r>
              <a:rPr lang="zh-CN" altLang="en-US" sz="3200" noProof="1"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齐人追亡逐</a:t>
            </a:r>
            <a:r>
              <a:rPr lang="zh-CN" altLang="en-US" sz="3200" u="sng" noProof="1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北</a:t>
            </a:r>
            <a:r>
              <a:rPr lang="zh-CN" altLang="en-US" sz="3200" noProof="1">
                <a:effectLst>
                  <a:outerShdw blurRad="38100" dist="38100" dir="2700000">
                    <a:srgbClr val="C0C0C0"/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         北：指败逃者。</a:t>
            </a:r>
          </a:p>
        </p:txBody>
      </p:sp>
      <p:sp>
        <p:nvSpPr>
          <p:cNvPr id="29701" name="文本框 29700"/>
          <p:cNvSpPr txBox="1"/>
          <p:nvPr/>
        </p:nvSpPr>
        <p:spPr>
          <a:xfrm>
            <a:off x="609600" y="2438400"/>
            <a:ext cx="10114915" cy="52197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noProof="1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其后秦伐赵，拔石城      拔：   </a:t>
            </a:r>
            <a:r>
              <a:rPr lang="en-US" altLang="zh-CN" noProof="1"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《</a:t>
            </a:r>
            <a:r>
              <a:rPr lang="zh-CN" altLang="en-US" noProof="1"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廉颇蔺相如列传</a:t>
            </a:r>
            <a:r>
              <a:rPr lang="en-US" altLang="zh-CN" noProof="1"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》</a:t>
            </a:r>
            <a:r>
              <a:rPr lang="en-US" altLang="zh-CN" noProof="1">
                <a:latin typeface="Arial" panose="020b0604020202020204" pitchFamily="34" charset="0"/>
                <a:ea typeface="华文行楷" panose="02010800040101010101" charset="-122"/>
                <a:cs typeface="+mn-cs"/>
              </a:rPr>
              <a:t> </a:t>
            </a:r>
            <a:endParaRPr lang="en-US" altLang="zh-CN" noProof="1">
              <a:latin typeface="Arial" panose="020b0604020202020204" pitchFamily="34" charset="0"/>
              <a:ea typeface="华文行楷" panose="02010800040101010101" charset="-122"/>
            </a:endParaRPr>
          </a:p>
        </p:txBody>
      </p:sp>
      <p:sp>
        <p:nvSpPr>
          <p:cNvPr id="29702" name="文本框 29701"/>
          <p:cNvSpPr txBox="1"/>
          <p:nvPr/>
        </p:nvSpPr>
        <p:spPr>
          <a:xfrm>
            <a:off x="622300" y="3429000"/>
            <a:ext cx="10114915" cy="52197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noProof="1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荆州之民附操者，逼兵势耳  附：   </a:t>
            </a:r>
            <a:r>
              <a:rPr lang="en-US" altLang="en-US" sz="2000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《赤壁之战》</a:t>
            </a:r>
            <a:endParaRPr lang="zh-CN" altLang="en-US" sz="2000" noProof="1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703" name="文本框 29702"/>
          <p:cNvSpPr txBox="1"/>
          <p:nvPr/>
        </p:nvSpPr>
        <p:spPr>
          <a:xfrm>
            <a:off x="609600" y="4572000"/>
            <a:ext cx="10114915" cy="52197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noProof="1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乘彼垝垣，以望复关。   乘：    </a:t>
            </a:r>
            <a:r>
              <a:rPr lang="en-US" altLang="en-US" sz="2400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《卫风</a:t>
            </a:r>
            <a:r>
              <a:rPr lang="en-US" altLang="en-US" sz="2400" noProof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·</a:t>
            </a:r>
            <a:r>
              <a:rPr lang="en-US" altLang="en-US" sz="2400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氓》</a:t>
            </a:r>
            <a:endParaRPr lang="zh-CN" altLang="en-US" sz="2400" noProof="1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704" name="文本框 29703"/>
          <p:cNvSpPr txBox="1"/>
          <p:nvPr/>
        </p:nvSpPr>
        <p:spPr>
          <a:xfrm>
            <a:off x="609600" y="5715000"/>
            <a:ext cx="10307320" cy="52197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noProof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追亡逐北，伏尸百万      北：       </a:t>
            </a:r>
            <a:r>
              <a:rPr lang="en-US" altLang="zh-CN" sz="2000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《</a:t>
            </a:r>
            <a:r>
              <a:rPr lang="zh-CN" altLang="en-US" sz="2000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过秦论</a:t>
            </a:r>
            <a:r>
              <a:rPr lang="en-US" altLang="zh-CN" sz="2000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》</a:t>
            </a:r>
            <a:endParaRPr lang="en-US" altLang="zh-CN" sz="2000" noProof="1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9707" name="文本框 29706"/>
          <p:cNvSpPr txBox="1"/>
          <p:nvPr/>
        </p:nvSpPr>
        <p:spPr>
          <a:xfrm>
            <a:off x="5486400" y="2438400"/>
            <a:ext cx="17335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noProof="1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攻取</a:t>
            </a:r>
            <a:endParaRPr lang="zh-CN" altLang="en-US" sz="2800" noProof="1">
              <a:solidFill>
                <a:srgbClr val="000099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708" name="文本框 29707"/>
          <p:cNvSpPr txBox="1"/>
          <p:nvPr/>
        </p:nvSpPr>
        <p:spPr>
          <a:xfrm>
            <a:off x="5791200" y="3443605"/>
            <a:ext cx="269684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noProof="1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归附</a:t>
            </a:r>
            <a:endParaRPr lang="zh-CN" altLang="en-US" sz="2800" noProof="1">
              <a:solidFill>
                <a:srgbClr val="000099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709" name="文本框 29708"/>
          <p:cNvSpPr txBox="1"/>
          <p:nvPr/>
        </p:nvSpPr>
        <p:spPr>
          <a:xfrm>
            <a:off x="5334000" y="4572000"/>
            <a:ext cx="24079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登上</a:t>
            </a:r>
          </a:p>
        </p:txBody>
      </p:sp>
      <p:sp>
        <p:nvSpPr>
          <p:cNvPr id="29710" name="文本框 29709"/>
          <p:cNvSpPr txBox="1"/>
          <p:nvPr/>
        </p:nvSpPr>
        <p:spPr>
          <a:xfrm>
            <a:off x="5334000" y="5715000"/>
            <a:ext cx="32753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noProof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败逃的人</a:t>
            </a:r>
            <a:endParaRPr lang="zh-CN" altLang="en-US" sz="2800" noProof="1">
              <a:solidFill>
                <a:schemeClr val="accent2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1" grpId="0"/>
      <p:bldP spid="29702" grpId="0"/>
      <p:bldP spid="29703" grpId="0"/>
      <p:bldP spid="29704" grpId="0"/>
      <p:bldP spid="29707" grpId="0"/>
      <p:bldP spid="29708" grpId="0"/>
      <p:bldP spid="29709" grpId="0"/>
      <p:bldP spid="29710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0" y="0"/>
            <a:ext cx="12192000" cy="685800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6858000" cy="68580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4000" y="0"/>
              <a:ext cx="6858000" cy="6858000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2213811" cy="356075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" b="0"/>
          <a:stretch>
            <a:fillRect/>
          </a:stretch>
        </p:blipFill>
        <p:spPr>
          <a:xfrm>
            <a:off x="9418921" y="0"/>
            <a:ext cx="2773079" cy="266619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" y="5207267"/>
            <a:ext cx="1694045" cy="165073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662432" y="652122"/>
            <a:ext cx="2640397" cy="27768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662431" y="1945465"/>
            <a:ext cx="2640397" cy="27768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137658" y="929802"/>
            <a:ext cx="170688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>
                <a:solidFill>
                  <a:srgbClr val="5D665A"/>
                </a:solidFill>
                <a:latin typeface="方正苏新诗柳楷简体" panose="02000000000000000000" charset="-122"/>
                <a:ea typeface="方正苏新诗柳楷简体" panose="02000000000000000000" charset="-122"/>
              </a:rPr>
              <a:t>方法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785315" y="2875267"/>
            <a:ext cx="690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>
                <a:solidFill>
                  <a:schemeClr val="tx1">
                    <a:lumMod val="65000"/>
                    <a:lumOff val="35000"/>
                  </a:schemeClr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阿里巴巴普惠体 R" panose="00020600040101010101" pitchFamily="18" charset="-122"/>
              </a:rPr>
              <a:t>壹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764836" y="3646806"/>
            <a:ext cx="736600" cy="23774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6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汉仪书魂体简" panose="02010609000101010101" charset="-122"/>
                <a:ea typeface="汉仪书魂体简" panose="02010609000101010101" charset="-122"/>
                <a:cs typeface="阿里巴巴普惠体 R" panose="00020600040101010101" pitchFamily="18" charset="-122"/>
              </a:rPr>
              <a:t>字形推断法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727959" y="2875267"/>
            <a:ext cx="690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>
                <a:solidFill>
                  <a:schemeClr val="tx1">
                    <a:lumMod val="65000"/>
                    <a:lumOff val="35000"/>
                  </a:schemeClr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阿里巴巴普惠体 R" panose="00020600040101010101" pitchFamily="18" charset="-122"/>
              </a:rPr>
              <a:t>贰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4677199" y="3646806"/>
            <a:ext cx="736600" cy="23774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6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汉仪书魂体简" panose="02010609000101010101" charset="-122"/>
                <a:ea typeface="汉仪书魂体简" panose="02010609000101010101" charset="-122"/>
                <a:cs typeface="阿里巴巴普惠体 R" panose="00020600040101010101" pitchFamily="18" charset="-122"/>
              </a:rPr>
              <a:t>语法推断法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6656993" y="2875267"/>
            <a:ext cx="690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>
                <a:solidFill>
                  <a:schemeClr val="tx1">
                    <a:lumMod val="65000"/>
                    <a:lumOff val="35000"/>
                  </a:schemeClr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阿里巴巴普惠体 R" panose="00020600040101010101" pitchFamily="18" charset="-122"/>
              </a:rPr>
              <a:t>叁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6636514" y="3646806"/>
            <a:ext cx="736600" cy="23774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6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汉仪书魂体简" panose="02010609000101010101" charset="-122"/>
                <a:ea typeface="汉仪书魂体简" panose="02010609000101010101" charset="-122"/>
                <a:cs typeface="阿里巴巴普惠体 R" panose="00020600040101010101" pitchFamily="18" charset="-122"/>
              </a:rPr>
              <a:t>语境推断法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8636030" y="2875267"/>
            <a:ext cx="690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>
                <a:solidFill>
                  <a:schemeClr val="tx1">
                    <a:lumMod val="65000"/>
                    <a:lumOff val="35000"/>
                  </a:schemeClr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阿里巴巴普惠体 R" panose="00020600040101010101" pitchFamily="18" charset="-122"/>
              </a:rPr>
              <a:t>肆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8615551" y="3646806"/>
            <a:ext cx="736600" cy="23774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6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汉仪书魂体简" panose="02010609000101010101" charset="-122"/>
                <a:ea typeface="汉仪书魂体简" panose="02010609000101010101" charset="-122"/>
                <a:cs typeface="阿里巴巴普惠体 R" panose="00020600040101010101" pitchFamily="18" charset="-122"/>
              </a:rPr>
              <a:t>迁移推断法</a:t>
            </a: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0098478" y="4112746"/>
            <a:ext cx="2091474" cy="2745253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5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0" y="0"/>
            <a:ext cx="12192000" cy="685800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6858000" cy="68580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4000" y="0"/>
              <a:ext cx="6858000" cy="6858000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46376" cy="168301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" b="0"/>
          <a:stretch>
            <a:fillRect/>
          </a:stretch>
        </p:blipFill>
        <p:spPr>
          <a:xfrm>
            <a:off x="10881282" y="0"/>
            <a:ext cx="1310718" cy="126020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5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1977" y="127397"/>
            <a:ext cx="1257681" cy="479117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5315903" y="105346"/>
            <a:ext cx="156019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>
                <a:solidFill>
                  <a:srgbClr val="5D665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练一练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9344" y="494353"/>
            <a:ext cx="1257681" cy="479117"/>
          </a:xfrm>
          <a:prstGeom prst="rect">
            <a:avLst/>
          </a:prstGeom>
        </p:spPr>
      </p:pic>
      <p:sp>
        <p:nvSpPr>
          <p:cNvPr id="39938" name="矩形 65538"/>
          <p:cNvSpPr/>
          <p:nvPr/>
        </p:nvSpPr>
        <p:spPr>
          <a:xfrm>
            <a:off x="166370" y="1152525"/>
            <a:ext cx="11650980" cy="6456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  <a:spcBef>
                <a:spcPct val="20000"/>
              </a:spcBef>
            </a:pPr>
            <a:r>
              <a:rPr lang="zh-CN" altLang="en-US" sz="44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薛潭学讴</a:t>
            </a:r>
            <a:endParaRPr lang="en-US" altLang="zh-CN" sz="4400">
              <a:latin typeface="方正苏新诗柳楷简体" panose="02000000000000000000" charset="-122"/>
              <a:ea typeface="方正苏新诗柳楷简体" panose="02000000000000000000" charset="-122"/>
              <a:cs typeface="方正苏新诗柳楷简体" panose="02000000000000000000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en-US" altLang="zh-CN" sz="44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         </a:t>
            </a:r>
            <a:r>
              <a:rPr lang="zh-CN" altLang="en-US" sz="44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薛潭学讴于秦青，未</a:t>
            </a:r>
            <a:r>
              <a:rPr lang="zh-CN" altLang="en-US" sz="4400" u="sng">
                <a:solidFill>
                  <a:srgbClr val="FF3300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穷</a:t>
            </a:r>
            <a:r>
              <a:rPr lang="zh-CN" altLang="en-US" sz="44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青之技，自谓</a:t>
            </a:r>
            <a:r>
              <a:rPr lang="zh-CN" altLang="en-US" sz="4400" u="sng">
                <a:solidFill>
                  <a:srgbClr val="FF3300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尽</a:t>
            </a:r>
            <a:r>
              <a:rPr lang="zh-CN" altLang="en-US" sz="44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之，遂辞归。</a:t>
            </a:r>
            <a:r>
              <a:rPr lang="zh-CN" altLang="en-US" sz="4400" u="sng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秦青弗止，饯于郊</a:t>
            </a:r>
            <a:r>
              <a:rPr lang="zh-CN" altLang="en-US" sz="4400" u="sng">
                <a:solidFill>
                  <a:srgbClr val="FF3300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衢</a:t>
            </a:r>
            <a:r>
              <a:rPr lang="zh-CN" altLang="en-US" sz="4400" u="sng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，抚节悲歌，</a:t>
            </a:r>
            <a:r>
              <a:rPr lang="zh-CN" altLang="en-US" sz="4400" u="sng">
                <a:solidFill>
                  <a:srgbClr val="FF3300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声</a:t>
            </a:r>
            <a:r>
              <a:rPr lang="zh-CN" altLang="en-US" sz="4400" u="sng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振林木，</a:t>
            </a:r>
            <a:r>
              <a:rPr lang="zh-CN" altLang="en-US" sz="4400" u="sng">
                <a:solidFill>
                  <a:srgbClr val="FF3300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响遏</a:t>
            </a:r>
            <a:r>
              <a:rPr lang="zh-CN" altLang="en-US" sz="4400" u="sng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行云。</a:t>
            </a:r>
            <a:r>
              <a:rPr lang="zh-CN" altLang="en-US" sz="44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薛潭乃</a:t>
            </a:r>
            <a:r>
              <a:rPr lang="zh-CN" altLang="en-US" sz="4400" u="sng">
                <a:solidFill>
                  <a:srgbClr val="FF3300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谢</a:t>
            </a:r>
            <a:r>
              <a:rPr lang="zh-CN" altLang="en-US" sz="44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，求</a:t>
            </a:r>
            <a:r>
              <a:rPr lang="zh-CN" altLang="en-US" sz="4400" u="sng">
                <a:solidFill>
                  <a:srgbClr val="FF3300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反</a:t>
            </a:r>
            <a:r>
              <a:rPr lang="zh-CN" altLang="en-US" sz="44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，终身不敢言归。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endParaRPr lang="zh-CN" altLang="en-US" sz="4400">
              <a:latin typeface="方正苏新诗柳楷简体" panose="02000000000000000000" charset="-122"/>
              <a:ea typeface="方正苏新诗柳楷简体" panose="02000000000000000000" charset="-122"/>
              <a:cs typeface="方正苏新诗柳楷简体" panose="02000000000000000000" charset="-122"/>
            </a:endParaRPr>
          </a:p>
        </p:txBody>
      </p:sp>
    </p:spTree>
  </p:cSld>
  <p:clrMapOvr>
    <a:masterClrMapping/>
  </p:clrMapOvr>
  <p:transition/>
  <p:timing/>
</p:sld>
</file>

<file path=ppt/slides/slide5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0" y="0"/>
            <a:ext cx="12192000" cy="685800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6858000" cy="68580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4000" y="0"/>
              <a:ext cx="6858000" cy="6858000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46376" cy="168301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" b="0"/>
          <a:stretch>
            <a:fillRect/>
          </a:stretch>
        </p:blipFill>
        <p:spPr>
          <a:xfrm>
            <a:off x="10881282" y="0"/>
            <a:ext cx="1310718" cy="126020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5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1977" y="127397"/>
            <a:ext cx="1257681" cy="479117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5315903" y="105346"/>
            <a:ext cx="156019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>
                <a:solidFill>
                  <a:srgbClr val="5D665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练一练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9344" y="494353"/>
            <a:ext cx="1257681" cy="479117"/>
          </a:xfrm>
          <a:prstGeom prst="rect">
            <a:avLst/>
          </a:prstGeom>
        </p:spPr>
      </p:pic>
      <p:sp>
        <p:nvSpPr>
          <p:cNvPr id="40962" name="矩形 66562"/>
          <p:cNvSpPr/>
          <p:nvPr/>
        </p:nvSpPr>
        <p:spPr>
          <a:xfrm>
            <a:off x="60960" y="1964055"/>
            <a:ext cx="11868150" cy="49542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lnSpc>
                <a:spcPct val="150000"/>
              </a:lnSpc>
              <a:spcBef>
                <a:spcPct val="20000"/>
              </a:spcBef>
            </a:pPr>
            <a:r>
              <a:rPr lang="zh-CN" altLang="en-US" sz="4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薛潭学讴</a:t>
            </a:r>
            <a:endParaRPr lang="en-US" altLang="zh-CN" sz="40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苏新诗柳楷简体" panose="02000000000000000000" charset="-122"/>
              <a:ea typeface="方正苏新诗柳楷简体" panose="02000000000000000000" charset="-122"/>
              <a:cs typeface="方正苏新诗柳楷简体" panose="02000000000000000000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4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       薛潭学讴于秦青，未</a:t>
            </a:r>
            <a:r>
              <a:rPr lang="zh-CN" altLang="en-US" sz="4000" b="1" u="sng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穷</a:t>
            </a:r>
            <a:r>
              <a:rPr lang="zh-CN" altLang="en-US" sz="4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青之技，自谓</a:t>
            </a:r>
            <a:r>
              <a:rPr lang="zh-CN" altLang="en-US" sz="4000" b="1" u="sng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尽</a:t>
            </a:r>
            <a:r>
              <a:rPr lang="zh-CN" altLang="en-US" sz="4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之，遂辞归。</a:t>
            </a:r>
            <a:r>
              <a:rPr lang="zh-CN" altLang="en-US" sz="4000" b="1" u="sng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秦青弗止，饯于郊衢，抚节悲歌，声振林木，响遏行云。</a:t>
            </a:r>
            <a:r>
              <a:rPr lang="zh-CN" altLang="en-US" sz="4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薛潭乃</a:t>
            </a:r>
            <a:r>
              <a:rPr lang="zh-CN" altLang="en-US" sz="4000" b="1" u="sng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谢</a:t>
            </a:r>
            <a:r>
              <a:rPr lang="zh-CN" altLang="en-US" sz="4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，求</a:t>
            </a:r>
            <a:r>
              <a:rPr lang="zh-CN" altLang="en-US" sz="4000" b="1" u="sng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反</a:t>
            </a:r>
            <a:r>
              <a:rPr lang="zh-CN" altLang="en-US" sz="4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，终身不敢言归。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endParaRPr lang="zh-CN" altLang="en-US" sz="40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苏新诗柳楷简体" panose="02000000000000000000" charset="-122"/>
              <a:ea typeface="方正苏新诗柳楷简体" panose="02000000000000000000" charset="-122"/>
              <a:cs typeface="方正苏新诗柳楷简体" panose="02000000000000000000" charset="-122"/>
            </a:endParaRPr>
          </a:p>
        </p:txBody>
      </p:sp>
      <p:sp>
        <p:nvSpPr>
          <p:cNvPr id="40963" name="上弧形箭头 66563"/>
          <p:cNvSpPr/>
          <p:nvPr/>
        </p:nvSpPr>
        <p:spPr>
          <a:xfrm>
            <a:off x="5827395" y="1835785"/>
            <a:ext cx="4252595" cy="1419860"/>
          </a:xfrm>
          <a:prstGeom prst="curvedDownArrow">
            <a:avLst>
              <a:gd name="adj1" fmla="val 12780"/>
              <a:gd name="adj2" fmla="val 51666"/>
              <a:gd name="adj3" fmla="val 36393"/>
            </a:avLst>
          </a:prstGeom>
          <a:solidFill>
            <a:schemeClr val="accent2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华文行楷" panose="02010800040101010101" charset="-122"/>
            </a:endParaRPr>
          </a:p>
        </p:txBody>
      </p:sp>
      <p:sp>
        <p:nvSpPr>
          <p:cNvPr id="66566" name="文本框 66565"/>
          <p:cNvSpPr txBox="1"/>
          <p:nvPr/>
        </p:nvSpPr>
        <p:spPr>
          <a:xfrm>
            <a:off x="8812530" y="1260475"/>
            <a:ext cx="2506345" cy="1198880"/>
          </a:xfrm>
          <a:prstGeom prst="rect">
            <a:avLst/>
          </a:prstGeom>
          <a:noFill/>
          <a:ln w="2857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600">
                <a:latin typeface="汉仪书魂体简" panose="02010609000101010101" charset="-122"/>
                <a:ea typeface="汉仪书魂体简" panose="02010609000101010101" charset="-122"/>
              </a:rPr>
              <a:t>穷：学尽</a:t>
            </a:r>
          </a:p>
          <a:p>
            <a:pPr algn="ctr"/>
            <a:r>
              <a:rPr lang="zh-CN" altLang="en-US" sz="3600">
                <a:latin typeface="汉仪书魂体简" panose="02010609000101010101" charset="-122"/>
                <a:ea typeface="汉仪书魂体简" panose="02010609000101010101" charset="-122"/>
              </a:rPr>
              <a:t>尽：学完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6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/>
      <p:bldP spid="40963" grpId="0"/>
      <p:bldP spid="66566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0" y="0"/>
            <a:ext cx="12192000" cy="685800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6858000" cy="68580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4000" y="0"/>
              <a:ext cx="6858000" cy="6858000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46376" cy="168301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" b="0"/>
          <a:stretch>
            <a:fillRect/>
          </a:stretch>
        </p:blipFill>
        <p:spPr>
          <a:xfrm>
            <a:off x="10881282" y="0"/>
            <a:ext cx="1310718" cy="126020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5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1977" y="127397"/>
            <a:ext cx="1257681" cy="479117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5315903" y="105346"/>
            <a:ext cx="156019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>
                <a:solidFill>
                  <a:srgbClr val="5D665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练一练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9344" y="494353"/>
            <a:ext cx="1257681" cy="479117"/>
          </a:xfrm>
          <a:prstGeom prst="rect">
            <a:avLst/>
          </a:prstGeom>
        </p:spPr>
      </p:pic>
      <p:sp>
        <p:nvSpPr>
          <p:cNvPr id="41986" name="矩形 67586"/>
          <p:cNvSpPr/>
          <p:nvPr/>
        </p:nvSpPr>
        <p:spPr>
          <a:xfrm>
            <a:off x="0" y="1260475"/>
            <a:ext cx="11369040" cy="44665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36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薛潭学讴</a:t>
            </a:r>
            <a:endParaRPr lang="en-US" altLang="zh-CN" sz="3600">
              <a:latin typeface="方正苏新诗柳楷简体" panose="02000000000000000000" charset="-122"/>
              <a:ea typeface="方正苏新诗柳楷简体" panose="02000000000000000000" charset="-122"/>
              <a:cs typeface="方正苏新诗柳楷简体" panose="02000000000000000000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en-US" altLang="zh-CN" sz="36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         </a:t>
            </a:r>
            <a:r>
              <a:rPr lang="zh-CN" altLang="en-US" sz="36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薛潭学讴于秦青，未</a:t>
            </a:r>
            <a:r>
              <a:rPr lang="zh-CN" altLang="en-US" sz="3600" u="sng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穷</a:t>
            </a:r>
            <a:r>
              <a:rPr lang="zh-CN" altLang="en-US" sz="36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青之技，自谓</a:t>
            </a:r>
            <a:r>
              <a:rPr lang="zh-CN" altLang="en-US" sz="3600" u="sng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尽</a:t>
            </a:r>
            <a:r>
              <a:rPr lang="zh-CN" altLang="en-US" sz="36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之，遂辞归。</a:t>
            </a:r>
            <a:r>
              <a:rPr lang="zh-CN" altLang="en-US" sz="3600" u="sng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秦青弗止，饯于郊衢，抚节悲歌，声振林木，响遏行云。</a:t>
            </a:r>
            <a:r>
              <a:rPr lang="zh-CN" altLang="en-US" sz="36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薛潭乃</a:t>
            </a:r>
            <a:r>
              <a:rPr lang="zh-CN" altLang="en-US" sz="3600" u="sng">
                <a:solidFill>
                  <a:srgbClr val="FF3300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谢</a:t>
            </a:r>
            <a:r>
              <a:rPr lang="zh-CN" altLang="en-US" sz="36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，求</a:t>
            </a:r>
            <a:r>
              <a:rPr lang="zh-CN" altLang="en-US" sz="3600" u="sng">
                <a:solidFill>
                  <a:srgbClr val="FF3300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反</a:t>
            </a:r>
            <a:r>
              <a:rPr lang="zh-CN" altLang="en-US" sz="36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，终身不敢言归。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endParaRPr lang="zh-CN" altLang="en-US" sz="3600">
              <a:latin typeface="方正苏新诗柳楷简体" panose="02000000000000000000" charset="-122"/>
              <a:ea typeface="方正苏新诗柳楷简体" panose="02000000000000000000" charset="-122"/>
              <a:cs typeface="方正苏新诗柳楷简体" panose="02000000000000000000" charset="-122"/>
            </a:endParaRPr>
          </a:p>
        </p:txBody>
      </p:sp>
      <p:sp>
        <p:nvSpPr>
          <p:cNvPr id="67588" name="矩形标注 67587"/>
          <p:cNvSpPr/>
          <p:nvPr/>
        </p:nvSpPr>
        <p:spPr>
          <a:xfrm rot="10800000">
            <a:off x="2465705" y="5611495"/>
            <a:ext cx="9121140" cy="609600"/>
          </a:xfrm>
          <a:prstGeom prst="wedgeRectCallout">
            <a:avLst>
              <a:gd name="adj1" fmla="val 44273"/>
              <a:gd name="adj2" fmla="val 197134"/>
            </a:avLst>
          </a:prstGeom>
          <a:solidFill>
            <a:srgbClr val="0000FF"/>
          </a:solidFill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/>
          <a:lstStyle/>
          <a:p>
            <a:pPr fontAlgn="base"/>
            <a:r>
              <a:rPr lang="zh-CN" altLang="en-US" sz="3200" strike="noStrike" noProof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秦王恐其破璧，乃辞谢：认错，道歉</a:t>
            </a:r>
            <a:r>
              <a:rPr lang="en-US" altLang="zh-CN" sz="3200" strike="noStrike" noProof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《</a:t>
            </a:r>
            <a:r>
              <a:rPr lang="zh-CN" altLang="en-US" sz="3200" strike="noStrike" noProof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廉蔺</a:t>
            </a:r>
            <a:r>
              <a:rPr lang="en-US" altLang="zh-CN" sz="3200" strike="noStrike" noProof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》</a:t>
            </a:r>
            <a:endParaRPr lang="en-US" altLang="zh-CN" sz="3200" strike="noStrike" noProof="1">
              <a:solidFill>
                <a:srgbClr val="FFFF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 fontAlgn="base"/>
            <a:endParaRPr lang="en-US" altLang="zh-CN" b="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589" name="圆角矩形标注 67588"/>
          <p:cNvSpPr/>
          <p:nvPr/>
        </p:nvSpPr>
        <p:spPr>
          <a:xfrm rot="10800000">
            <a:off x="5069840" y="217170"/>
            <a:ext cx="6776085" cy="533400"/>
          </a:xfrm>
          <a:prstGeom prst="wedgeRoundRectCallout">
            <a:avLst>
              <a:gd name="adj1" fmla="val 57306"/>
              <a:gd name="adj2" fmla="val -699704"/>
              <a:gd name="adj3" fmla="val 16667"/>
            </a:avLst>
          </a:prstGeom>
          <a:solidFill>
            <a:srgbClr val="0000FF"/>
          </a:solidFill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/>
          <a:lstStyle/>
          <a:p>
            <a:pPr algn="ctr" fontAlgn="base"/>
            <a:r>
              <a:rPr lang="zh-CN" altLang="en-US" sz="3200" strike="noStrike" noProof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联系文言知识：反通“返”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7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  <p:bldP spid="67588" grpId="0"/>
      <p:bldP spid="67589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0" y="0"/>
            <a:ext cx="12192000" cy="685800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6858000" cy="68580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4000" y="0"/>
              <a:ext cx="6858000" cy="6858000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46376" cy="168301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" b="0"/>
          <a:stretch>
            <a:fillRect/>
          </a:stretch>
        </p:blipFill>
        <p:spPr>
          <a:xfrm>
            <a:off x="10881282" y="0"/>
            <a:ext cx="1310718" cy="126020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5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1977" y="127397"/>
            <a:ext cx="1257681" cy="479117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5315903" y="105346"/>
            <a:ext cx="156019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>
                <a:solidFill>
                  <a:srgbClr val="5D665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练一练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9344" y="494353"/>
            <a:ext cx="1257681" cy="479117"/>
          </a:xfrm>
          <a:prstGeom prst="rect">
            <a:avLst/>
          </a:prstGeom>
        </p:spPr>
      </p:pic>
      <p:sp>
        <p:nvSpPr>
          <p:cNvPr id="44034" name="矩形 69634"/>
          <p:cNvSpPr/>
          <p:nvPr/>
        </p:nvSpPr>
        <p:spPr>
          <a:xfrm>
            <a:off x="243205" y="1874520"/>
            <a:ext cx="11662410" cy="39077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en-US" altLang="zh-CN" sz="40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                   </a:t>
            </a:r>
            <a:r>
              <a:rPr lang="zh-CN" altLang="en-US" sz="40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薛潭学讴</a:t>
            </a:r>
            <a:r>
              <a:rPr lang="en-US" altLang="zh-CN" sz="28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①</a:t>
            </a:r>
            <a:endParaRPr lang="en-US" altLang="zh-CN" sz="4000">
              <a:latin typeface="方正苏新诗柳楷简体" panose="02000000000000000000" charset="-122"/>
              <a:ea typeface="方正苏新诗柳楷简体" panose="02000000000000000000" charset="-122"/>
              <a:cs typeface="方正苏新诗柳楷简体" panose="02000000000000000000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en-US" altLang="zh-CN" sz="40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         </a:t>
            </a:r>
            <a:r>
              <a:rPr lang="zh-CN" altLang="en-US" sz="40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薛潭学讴于秦青，未</a:t>
            </a:r>
            <a:r>
              <a:rPr lang="zh-CN" altLang="en-US" sz="4000" u="sng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穷</a:t>
            </a:r>
            <a:r>
              <a:rPr lang="zh-CN" altLang="en-US" sz="40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青之技，自谓</a:t>
            </a:r>
            <a:r>
              <a:rPr lang="zh-CN" altLang="en-US" sz="4000" u="sng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尽</a:t>
            </a:r>
            <a:r>
              <a:rPr lang="zh-CN" altLang="en-US" sz="40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之，遂辞归。</a:t>
            </a:r>
            <a:r>
              <a:rPr lang="zh-CN" altLang="en-US" sz="4000" u="sng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秦青弗止，饯于郊</a:t>
            </a:r>
            <a:r>
              <a:rPr lang="zh-CN" altLang="en-US" sz="4000" u="sng">
                <a:solidFill>
                  <a:srgbClr val="FF3300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衢</a:t>
            </a:r>
            <a:r>
              <a:rPr lang="zh-CN" altLang="en-US" sz="4000" u="sng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，抚节悲歌，声振林木，响遏行云。</a:t>
            </a:r>
            <a:r>
              <a:rPr lang="zh-CN" altLang="en-US" sz="40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薛潭乃</a:t>
            </a:r>
            <a:r>
              <a:rPr lang="zh-CN" altLang="en-US" sz="4000" u="sng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谢</a:t>
            </a:r>
            <a:r>
              <a:rPr lang="zh-CN" altLang="en-US" sz="40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，求</a:t>
            </a:r>
            <a:r>
              <a:rPr lang="zh-CN" altLang="en-US" sz="4000" u="sng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反</a:t>
            </a:r>
            <a:r>
              <a:rPr lang="zh-CN" altLang="en-US" sz="40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，终身不敢言归。</a:t>
            </a:r>
          </a:p>
        </p:txBody>
      </p:sp>
      <p:sp>
        <p:nvSpPr>
          <p:cNvPr id="69636" name="文本框 69635"/>
          <p:cNvSpPr txBox="1"/>
          <p:nvPr/>
        </p:nvSpPr>
        <p:spPr>
          <a:xfrm>
            <a:off x="2681605" y="1569720"/>
            <a:ext cx="7955915" cy="1076325"/>
          </a:xfrm>
          <a:prstGeom prst="rect">
            <a:avLst/>
          </a:prstGeom>
          <a:solidFill>
            <a:srgbClr val="0000FF"/>
          </a:solidFill>
          <a:ln w="381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noProof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《</a:t>
            </a:r>
            <a:r>
              <a:rPr lang="zh-CN" altLang="en-US" sz="3200" noProof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说文解字</a:t>
            </a:r>
            <a:r>
              <a:rPr lang="en-US" altLang="zh-CN" sz="3200" noProof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》</a:t>
            </a:r>
            <a:r>
              <a:rPr lang="zh-CN" altLang="en-US" sz="3200" noProof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：“行，道也。”</a:t>
            </a:r>
            <a:endParaRPr lang="zh-CN" altLang="en-US" sz="3200" noProof="1">
              <a:solidFill>
                <a:srgbClr val="FFFF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3200" noProof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衢，四通八达的大路  </a:t>
            </a:r>
            <a:endParaRPr lang="zh-CN" altLang="en-US" sz="3200" noProof="1">
              <a:solidFill>
                <a:srgbClr val="FFFF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9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/>
      <p:bldP spid="69636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0" y="0"/>
            <a:ext cx="12192000" cy="685800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6858000" cy="68580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4000" y="0"/>
              <a:ext cx="6858000" cy="6858000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46376" cy="168301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" b="0"/>
          <a:stretch>
            <a:fillRect/>
          </a:stretch>
        </p:blipFill>
        <p:spPr>
          <a:xfrm>
            <a:off x="10881282" y="0"/>
            <a:ext cx="1310718" cy="126020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5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1977" y="127397"/>
            <a:ext cx="1257681" cy="479117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5315903" y="105346"/>
            <a:ext cx="156019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>
                <a:solidFill>
                  <a:srgbClr val="5D665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练一练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9344" y="494353"/>
            <a:ext cx="1257681" cy="479117"/>
          </a:xfrm>
          <a:prstGeom prst="rect">
            <a:avLst/>
          </a:prstGeom>
        </p:spPr>
      </p:pic>
      <p:sp>
        <p:nvSpPr>
          <p:cNvPr id="45058" name="矩形 70658"/>
          <p:cNvSpPr/>
          <p:nvPr/>
        </p:nvSpPr>
        <p:spPr>
          <a:xfrm>
            <a:off x="294005" y="1899920"/>
            <a:ext cx="11420475" cy="35255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36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薛潭学讴</a:t>
            </a:r>
            <a:endParaRPr lang="en-US" altLang="zh-CN" sz="3600">
              <a:latin typeface="方正苏新诗柳楷简体" panose="02000000000000000000" charset="-122"/>
              <a:ea typeface="方正苏新诗柳楷简体" panose="02000000000000000000" charset="-122"/>
              <a:cs typeface="方正苏新诗柳楷简体" panose="02000000000000000000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en-US" altLang="zh-CN" sz="36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       </a:t>
            </a:r>
            <a:r>
              <a:rPr lang="zh-CN" altLang="en-US" sz="36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薛潭学讴于秦青，未</a:t>
            </a:r>
            <a:r>
              <a:rPr lang="zh-CN" altLang="en-US" sz="3600" u="sng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穷</a:t>
            </a:r>
            <a:r>
              <a:rPr lang="zh-CN" altLang="en-US" sz="36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青之技，自谓</a:t>
            </a:r>
            <a:r>
              <a:rPr lang="zh-CN" altLang="en-US" sz="3600" u="sng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尽</a:t>
            </a:r>
            <a:r>
              <a:rPr lang="zh-CN" altLang="en-US" sz="36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之，遂辞归。</a:t>
            </a:r>
            <a:r>
              <a:rPr lang="zh-CN" altLang="en-US" sz="3600" u="sng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秦青弗止，饯于郊衢，抚节悲歌，</a:t>
            </a:r>
            <a:r>
              <a:rPr lang="zh-CN" altLang="en-US" sz="3600" u="sng">
                <a:solidFill>
                  <a:srgbClr val="FF0000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声</a:t>
            </a:r>
            <a:r>
              <a:rPr lang="zh-CN" altLang="en-US" sz="3600" u="sng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振林木，</a:t>
            </a:r>
            <a:r>
              <a:rPr lang="zh-CN" altLang="en-US" sz="3600" u="sng">
                <a:solidFill>
                  <a:srgbClr val="FF0000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响</a:t>
            </a:r>
            <a:r>
              <a:rPr lang="zh-CN" altLang="en-US" sz="3600" u="sng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遏行云。</a:t>
            </a:r>
            <a:r>
              <a:rPr lang="zh-CN" altLang="en-US" sz="36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薛潭乃</a:t>
            </a:r>
            <a:r>
              <a:rPr lang="zh-CN" altLang="en-US" sz="3600" u="sng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谢</a:t>
            </a:r>
            <a:r>
              <a:rPr lang="zh-CN" altLang="en-US" sz="36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，求</a:t>
            </a:r>
            <a:r>
              <a:rPr lang="zh-CN" altLang="en-US" sz="3600" u="sng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反</a:t>
            </a:r>
            <a:r>
              <a:rPr lang="zh-CN" altLang="en-US" sz="36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，终身不敢言归。</a:t>
            </a:r>
            <a:endParaRPr lang="zh-CN" altLang="en-US" sz="2800">
              <a:latin typeface="方正苏新诗柳楷简体" panose="02000000000000000000" charset="-122"/>
              <a:ea typeface="方正苏新诗柳楷简体" panose="02000000000000000000" charset="-122"/>
              <a:cs typeface="方正苏新诗柳楷简体" panose="02000000000000000000" charset="-122"/>
            </a:endParaRPr>
          </a:p>
        </p:txBody>
      </p:sp>
      <p:sp>
        <p:nvSpPr>
          <p:cNvPr id="70660" name="上弧形箭头 70659"/>
          <p:cNvSpPr/>
          <p:nvPr/>
        </p:nvSpPr>
        <p:spPr>
          <a:xfrm>
            <a:off x="7264400" y="2896235"/>
            <a:ext cx="3058795" cy="1066165"/>
          </a:xfrm>
          <a:prstGeom prst="curvedDownArrow">
            <a:avLst>
              <a:gd name="adj1" fmla="val 15258"/>
              <a:gd name="adj2" fmla="val 75678"/>
              <a:gd name="adj3" fmla="val 33328"/>
            </a:avLst>
          </a:prstGeom>
          <a:solidFill>
            <a:srgbClr val="00008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华文行楷" panose="02010800040101010101" charset="-122"/>
            </a:endParaRPr>
          </a:p>
        </p:txBody>
      </p:sp>
      <p:sp>
        <p:nvSpPr>
          <p:cNvPr id="70662" name="文本框 70661"/>
          <p:cNvSpPr txBox="1"/>
          <p:nvPr/>
        </p:nvSpPr>
        <p:spPr>
          <a:xfrm>
            <a:off x="8879205" y="1441450"/>
            <a:ext cx="2383155" cy="1076325"/>
          </a:xfrm>
          <a:prstGeom prst="rect">
            <a:avLst/>
          </a:prstGeom>
          <a:noFill/>
          <a:ln w="2857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200" noProof="1">
                <a:effectLst>
                  <a:outerShdw blurRad="38100" dist="38100" dir="2700000">
                    <a:srgbClr val="C0C0C0"/>
                  </a:outerShdw>
                </a:effectLst>
                <a:latin typeface="方正清刻本悦宋简体" panose="02000000000000000000" charset="-122"/>
                <a:ea typeface="方正清刻本悦宋简体" panose="02000000000000000000" charset="-122"/>
                <a:cs typeface="+mn-cs"/>
              </a:rPr>
              <a:t>声：歌声</a:t>
            </a:r>
            <a:endParaRPr lang="zh-CN" altLang="en-US" sz="3200" noProof="1">
              <a:effectLst>
                <a:outerShdw blurRad="38100" dist="38100" dir="2700000">
                  <a:srgbClr val="C0C0C0"/>
                </a:outerShdw>
              </a:effectLst>
              <a:latin typeface="方正清刻本悦宋简体" panose="02000000000000000000" charset="-122"/>
              <a:ea typeface="方正清刻本悦宋简体" panose="02000000000000000000" charset="-122"/>
            </a:endParaRPr>
          </a:p>
          <a:p>
            <a:pPr algn="ctr"/>
            <a:r>
              <a:rPr lang="zh-CN" altLang="en-US" sz="3200" noProof="1">
                <a:effectLst>
                  <a:outerShdw blurRad="38100" dist="38100" dir="2700000">
                    <a:srgbClr val="C0C0C0"/>
                  </a:outerShdw>
                </a:effectLst>
                <a:latin typeface="方正清刻本悦宋简体" panose="02000000000000000000" charset="-122"/>
                <a:ea typeface="方正清刻本悦宋简体" panose="02000000000000000000" charset="-122"/>
                <a:cs typeface="+mn-cs"/>
              </a:rPr>
              <a:t>响：声响</a:t>
            </a:r>
            <a:endParaRPr lang="zh-CN" altLang="en-US" sz="3200" noProof="1">
              <a:effectLst>
                <a:outerShdw blurRad="38100" dist="38100" dir="2700000">
                  <a:srgbClr val="C0C0C0"/>
                </a:outerShdw>
              </a:effectLst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0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0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2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0" y="0"/>
            <a:ext cx="12192000" cy="685800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6858000" cy="68580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4000" y="0"/>
              <a:ext cx="6858000" cy="6858000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46376" cy="168301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" b="0"/>
          <a:stretch>
            <a:fillRect/>
          </a:stretch>
        </p:blipFill>
        <p:spPr>
          <a:xfrm>
            <a:off x="10881282" y="0"/>
            <a:ext cx="1310718" cy="126020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5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1977" y="127397"/>
            <a:ext cx="1257681" cy="479117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5315903" y="105346"/>
            <a:ext cx="156019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>
                <a:solidFill>
                  <a:srgbClr val="5D665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练一练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9344" y="494353"/>
            <a:ext cx="1257681" cy="479117"/>
          </a:xfrm>
          <a:prstGeom prst="rect">
            <a:avLst/>
          </a:prstGeom>
        </p:spPr>
      </p:pic>
      <p:sp>
        <p:nvSpPr>
          <p:cNvPr id="46082" name="矩形 71682"/>
          <p:cNvSpPr/>
          <p:nvPr/>
        </p:nvSpPr>
        <p:spPr>
          <a:xfrm>
            <a:off x="99695" y="1299845"/>
            <a:ext cx="11852910" cy="35255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  <a:spcBef>
                <a:spcPct val="20000"/>
              </a:spcBef>
            </a:pPr>
            <a:r>
              <a:rPr lang="zh-CN" altLang="en-US" sz="36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薛潭学讴</a:t>
            </a:r>
            <a:endParaRPr lang="en-US" altLang="zh-CN" sz="3600">
              <a:latin typeface="方正苏新诗柳楷简体" panose="02000000000000000000" charset="-122"/>
              <a:ea typeface="方正苏新诗柳楷简体" panose="02000000000000000000" charset="-122"/>
              <a:cs typeface="方正苏新诗柳楷简体" panose="02000000000000000000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en-US" altLang="zh-CN" sz="36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         </a:t>
            </a:r>
            <a:r>
              <a:rPr lang="zh-CN" altLang="en-US" sz="36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薛潭学讴于秦青，未</a:t>
            </a:r>
            <a:r>
              <a:rPr lang="zh-CN" altLang="en-US" sz="3600" u="sng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穷</a:t>
            </a:r>
            <a:r>
              <a:rPr lang="zh-CN" altLang="en-US" sz="36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青之技，自谓</a:t>
            </a:r>
            <a:r>
              <a:rPr lang="zh-CN" altLang="en-US" sz="3600" u="sng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尽</a:t>
            </a:r>
            <a:r>
              <a:rPr lang="zh-CN" altLang="en-US" sz="36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之，遂辞归。</a:t>
            </a:r>
            <a:r>
              <a:rPr lang="zh-CN" altLang="en-US" sz="3600" u="sng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秦青弗止，饯于郊衢，抚节悲歌，声振林木，响</a:t>
            </a:r>
            <a:r>
              <a:rPr lang="zh-CN" altLang="en-US" sz="3600" u="sng">
                <a:solidFill>
                  <a:srgbClr val="FF0000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遏</a:t>
            </a:r>
            <a:r>
              <a:rPr lang="zh-CN" altLang="en-US" sz="3600" u="sng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行云。</a:t>
            </a:r>
            <a:r>
              <a:rPr lang="zh-CN" altLang="en-US" sz="36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薛潭乃</a:t>
            </a:r>
            <a:r>
              <a:rPr lang="zh-CN" altLang="en-US" sz="3600" u="sng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谢</a:t>
            </a:r>
            <a:r>
              <a:rPr lang="zh-CN" altLang="en-US" sz="36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，求</a:t>
            </a:r>
            <a:r>
              <a:rPr lang="zh-CN" altLang="en-US" sz="3600" u="sng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反</a:t>
            </a:r>
            <a:r>
              <a:rPr lang="zh-CN" altLang="en-US" sz="36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，终身不敢言归。</a:t>
            </a:r>
            <a:endParaRPr lang="zh-CN" altLang="en-US" sz="2800">
              <a:latin typeface="方正苏新诗柳楷简体" panose="02000000000000000000" charset="-122"/>
              <a:ea typeface="方正苏新诗柳楷简体" panose="02000000000000000000" charset="-122"/>
              <a:cs typeface="方正苏新诗柳楷简体" panose="02000000000000000000" charset="-122"/>
            </a:endParaRPr>
          </a:p>
        </p:txBody>
      </p:sp>
      <p:sp>
        <p:nvSpPr>
          <p:cNvPr id="71684" name="矩形标注 71683"/>
          <p:cNvSpPr/>
          <p:nvPr/>
        </p:nvSpPr>
        <p:spPr>
          <a:xfrm>
            <a:off x="4225290" y="1682750"/>
            <a:ext cx="7966710" cy="609600"/>
          </a:xfrm>
          <a:prstGeom prst="wedgeRectCallout">
            <a:avLst>
              <a:gd name="adj1" fmla="val 17903"/>
              <a:gd name="adj2" fmla="val 226824"/>
            </a:avLst>
          </a:prstGeom>
          <a:solidFill>
            <a:srgbClr val="0000FF"/>
          </a:solidFill>
          <a:ln w="9525" cap="flat" cmpd="sng">
            <a:solidFill>
              <a:srgbClr val="33CC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3600" strike="noStrike" noProof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联想：浪遏飞舟。</a:t>
            </a:r>
            <a:r>
              <a:rPr lang="en-US" altLang="zh-CN" sz="3200" strike="noStrike" noProof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《</a:t>
            </a:r>
            <a:r>
              <a:rPr lang="zh-CN" altLang="en-US" sz="3200" strike="noStrike" noProof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沁园春</a:t>
            </a:r>
            <a:r>
              <a:rPr lang="en-US" altLang="zh-CN" sz="3200" strike="noStrike" noProof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·</a:t>
            </a:r>
            <a:r>
              <a:rPr lang="zh-CN" altLang="en-US" sz="3200" strike="noStrike" noProof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长沙</a:t>
            </a:r>
            <a:r>
              <a:rPr lang="en-US" altLang="zh-CN" sz="3200" strike="noStrike" noProof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》</a:t>
            </a:r>
          </a:p>
        </p:txBody>
      </p:sp>
      <p:sp>
        <p:nvSpPr>
          <p:cNvPr id="46084" name="文本框 71684"/>
          <p:cNvSpPr txBox="1"/>
          <p:nvPr/>
        </p:nvSpPr>
        <p:spPr>
          <a:xfrm>
            <a:off x="3810000" y="5791200"/>
            <a:ext cx="3200400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endParaRPr lang="zh-CN">
              <a:latin typeface="Arial" panose="020b0604020202020204" pitchFamily="34" charset="0"/>
              <a:ea typeface="华文行楷" panose="02010800040101010101" charset="-122"/>
            </a:endParaRPr>
          </a:p>
        </p:txBody>
      </p:sp>
      <p:sp>
        <p:nvSpPr>
          <p:cNvPr id="71686" name="文本框 71685"/>
          <p:cNvSpPr txBox="1"/>
          <p:nvPr/>
        </p:nvSpPr>
        <p:spPr>
          <a:xfrm>
            <a:off x="4255135" y="5330825"/>
            <a:ext cx="3541395" cy="64516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 noProof="1">
                <a:effectLst>
                  <a:outerShdw blurRad="38100" dist="38100" dir="2700000">
                    <a:srgbClr val="C0C0C0"/>
                  </a:outerShdw>
                </a:effectLst>
                <a:latin typeface="方正清刻本悦宋简体" panose="02000000000000000000" charset="-122"/>
                <a:ea typeface="方正清刻本悦宋简体" panose="02000000000000000000" charset="-122"/>
                <a:cs typeface="+mn-cs"/>
              </a:rPr>
              <a:t>阻止，阻遏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4" grpId="0"/>
      <p:bldP spid="7168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0" y="0"/>
            <a:ext cx="12192000" cy="685800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6858000" cy="68580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4000" y="0"/>
              <a:ext cx="6858000" cy="6858000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46376" cy="168301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" b="0"/>
          <a:stretch>
            <a:fillRect/>
          </a:stretch>
        </p:blipFill>
        <p:spPr>
          <a:xfrm>
            <a:off x="10881282" y="0"/>
            <a:ext cx="1310718" cy="126020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5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1977" y="127397"/>
            <a:ext cx="1257681" cy="479117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4627245" y="105346"/>
            <a:ext cx="293751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>
                <a:solidFill>
                  <a:srgbClr val="5D665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借助字形推断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9344" y="494353"/>
            <a:ext cx="1257681" cy="479117"/>
          </a:xfrm>
          <a:prstGeom prst="rect">
            <a:avLst/>
          </a:prstGeom>
        </p:spPr>
      </p:pic>
      <p:sp>
        <p:nvSpPr>
          <p:cNvPr id="11266" name="Rectangle 2"/>
          <p:cNvSpPr/>
          <p:nvPr/>
        </p:nvSpPr>
        <p:spPr>
          <a:xfrm>
            <a:off x="220980" y="1567180"/>
            <a:ext cx="11750675" cy="20110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32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如：“</a:t>
            </a:r>
            <a:r>
              <a:rPr lang="zh-CN" altLang="en-US" sz="3200" b="1">
                <a:solidFill>
                  <a:srgbClr val="FF0000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理</a:t>
            </a:r>
            <a:r>
              <a:rPr lang="zh-CN" altLang="en-US" sz="32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”，从玉</a:t>
            </a:r>
            <a:r>
              <a:rPr lang="en-US" altLang="zh-CN" sz="32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(</a:t>
            </a:r>
            <a:r>
              <a:rPr lang="zh-CN" altLang="en-US" sz="32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左偏旁写作王</a:t>
            </a:r>
            <a:r>
              <a:rPr lang="en-US" altLang="zh-CN" sz="32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)</a:t>
            </a:r>
            <a:r>
              <a:rPr lang="zh-CN" altLang="en-US" sz="32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，凡形旁从“玉”的字，本义都与玉石珠宝有关，据此可知，“王乃使玉人</a:t>
            </a:r>
            <a:r>
              <a:rPr lang="zh-CN" altLang="en-US" sz="3200" b="1">
                <a:solidFill>
                  <a:srgbClr val="FF0000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理</a:t>
            </a:r>
            <a:r>
              <a:rPr lang="zh-CN" altLang="en-US" sz="32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其璞而得宝焉”</a:t>
            </a:r>
            <a:r>
              <a:rPr lang="en-US" altLang="zh-CN" sz="32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(《</a:t>
            </a:r>
            <a:r>
              <a:rPr lang="zh-CN" altLang="en-US" sz="32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韩非子</a:t>
            </a:r>
            <a:r>
              <a:rPr lang="en-US" altLang="zh-CN" sz="32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》)</a:t>
            </a:r>
            <a:r>
              <a:rPr lang="zh-CN" altLang="en-US" sz="32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中的“理”字的意思是“</a:t>
            </a:r>
            <a:r>
              <a:rPr lang="zh-CN" altLang="en-US" sz="3200" b="1" u="sng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             </a:t>
            </a:r>
            <a:r>
              <a:rPr lang="zh-CN" altLang="en-US" sz="32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”。</a:t>
            </a:r>
          </a:p>
        </p:txBody>
      </p:sp>
      <p:sp>
        <p:nvSpPr>
          <p:cNvPr id="11268" name="Text Box 4"/>
          <p:cNvSpPr txBox="1"/>
          <p:nvPr/>
        </p:nvSpPr>
        <p:spPr>
          <a:xfrm>
            <a:off x="310515" y="3795395"/>
            <a:ext cx="11750675" cy="21590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40000"/>
              </a:lnSpc>
            </a:pPr>
            <a:r>
              <a:rPr lang="zh-CN" altLang="en-US" sz="3200" b="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凡形旁从“</a:t>
            </a:r>
            <a:r>
              <a:rPr lang="zh-CN" altLang="en-US" sz="3200" b="0">
                <a:solidFill>
                  <a:srgbClr val="3333FF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刂</a:t>
            </a:r>
            <a:r>
              <a:rPr lang="en-US" altLang="zh-CN" sz="3200" b="0">
                <a:solidFill>
                  <a:srgbClr val="3333FF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(</a:t>
            </a:r>
            <a:r>
              <a:rPr lang="zh-CN" altLang="en-US" sz="3200" b="0">
                <a:solidFill>
                  <a:srgbClr val="3333FF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刀</a:t>
            </a:r>
            <a:r>
              <a:rPr lang="en-US" altLang="zh-CN" sz="3200" b="0">
                <a:solidFill>
                  <a:srgbClr val="3333FF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)</a:t>
            </a:r>
            <a:r>
              <a:rPr lang="zh-CN" altLang="en-US" sz="3200" b="0">
                <a:solidFill>
                  <a:srgbClr val="3333FF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、弓、矛、戈、斤</a:t>
            </a:r>
            <a:r>
              <a:rPr lang="en-US" altLang="zh-CN" sz="3200" b="0">
                <a:solidFill>
                  <a:srgbClr val="3333FF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(</a:t>
            </a:r>
            <a:r>
              <a:rPr lang="zh-CN" altLang="en-US" sz="3200" b="0">
                <a:solidFill>
                  <a:srgbClr val="3333FF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斧</a:t>
            </a:r>
            <a:r>
              <a:rPr lang="en-US" altLang="zh-CN" sz="3200" b="0">
                <a:solidFill>
                  <a:srgbClr val="3333FF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)</a:t>
            </a:r>
            <a:r>
              <a:rPr lang="zh-CN" altLang="en-US" sz="3200" b="0">
                <a:solidFill>
                  <a:srgbClr val="3333FF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、殳</a:t>
            </a:r>
            <a:r>
              <a:rPr lang="en-US" altLang="zh-CN" sz="3200" b="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 ”</a:t>
            </a:r>
            <a:r>
              <a:rPr lang="zh-CN" altLang="en-US" sz="3200" b="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者词义与？有关；</a:t>
            </a:r>
          </a:p>
          <a:p>
            <a:pPr eaLnBrk="0" hangingPunct="0">
              <a:lnSpc>
                <a:spcPct val="140000"/>
              </a:lnSpc>
            </a:pPr>
            <a:r>
              <a:rPr lang="zh-CN" altLang="en-US" sz="3200" b="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凡“</a:t>
            </a:r>
            <a:r>
              <a:rPr lang="zh-CN" altLang="en-US" sz="3200" b="0">
                <a:solidFill>
                  <a:srgbClr val="3333FF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马、牛、羊、 犭、鸟、虫</a:t>
            </a:r>
            <a:r>
              <a:rPr lang="zh-CN" altLang="en-US" sz="3200" b="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”等与？有关；</a:t>
            </a:r>
          </a:p>
          <a:p>
            <a:pPr eaLnBrk="0" hangingPunct="0">
              <a:lnSpc>
                <a:spcPct val="140000"/>
              </a:lnSpc>
            </a:pPr>
            <a:r>
              <a:rPr lang="zh-CN" altLang="en-US" sz="3200" b="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凡</a:t>
            </a:r>
            <a:r>
              <a:rPr lang="zh-CN" altLang="en-US" sz="3200" b="0">
                <a:solidFill>
                  <a:srgbClr val="3333FF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“讠</a:t>
            </a:r>
            <a:r>
              <a:rPr lang="en-US" altLang="zh-CN" sz="3200" b="0">
                <a:solidFill>
                  <a:srgbClr val="3333FF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(</a:t>
            </a:r>
            <a:r>
              <a:rPr lang="zh-CN" altLang="en-US" sz="3200" b="0">
                <a:solidFill>
                  <a:srgbClr val="3333FF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言</a:t>
            </a:r>
            <a:r>
              <a:rPr lang="en-US" altLang="zh-CN" sz="3200" b="0">
                <a:solidFill>
                  <a:srgbClr val="3333FF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)</a:t>
            </a:r>
            <a:r>
              <a:rPr lang="zh-CN" altLang="en-US" sz="3200" b="0">
                <a:solidFill>
                  <a:srgbClr val="3333FF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、辶</a:t>
            </a:r>
            <a:r>
              <a:rPr lang="en-US" altLang="zh-CN" sz="3200" b="0">
                <a:solidFill>
                  <a:srgbClr val="3333FF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(</a:t>
            </a:r>
            <a:r>
              <a:rPr lang="zh-CN" altLang="en-US" sz="3200" b="0">
                <a:solidFill>
                  <a:srgbClr val="3333FF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辵</a:t>
            </a:r>
            <a:r>
              <a:rPr lang="en-US" altLang="zh-CN" sz="3200" b="0">
                <a:solidFill>
                  <a:srgbClr val="3333FF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)</a:t>
            </a:r>
            <a:r>
              <a:rPr lang="zh-CN" altLang="en-US" sz="3200" b="0">
                <a:solidFill>
                  <a:srgbClr val="3333FF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、彳</a:t>
            </a:r>
            <a:r>
              <a:rPr lang="en-US" altLang="zh-CN" sz="3200" b="0">
                <a:solidFill>
                  <a:srgbClr val="3333FF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(</a:t>
            </a:r>
            <a:r>
              <a:rPr lang="zh-CN" altLang="en-US" sz="3200" b="0">
                <a:solidFill>
                  <a:srgbClr val="3333FF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行</a:t>
            </a:r>
            <a:r>
              <a:rPr lang="en-US" altLang="zh-CN" sz="3200" b="0">
                <a:solidFill>
                  <a:srgbClr val="3333FF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)</a:t>
            </a:r>
            <a:r>
              <a:rPr lang="en-US" altLang="zh-CN" sz="3200" b="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”</a:t>
            </a:r>
            <a:r>
              <a:rPr lang="zh-CN" altLang="en-US" sz="3200" b="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等与？有关；</a:t>
            </a:r>
            <a:endParaRPr lang="zh-CN" altLang="en-US">
              <a:latin typeface="方正苏新诗柳楷简体" panose="02000000000000000000" charset="-122"/>
              <a:ea typeface="方正苏新诗柳楷简体" panose="02000000000000000000" charset="-122"/>
              <a:cs typeface="方正苏新诗柳楷简体" panose="02000000000000000000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1126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8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0" y="0"/>
            <a:ext cx="12192000" cy="685800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6858000" cy="68580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4000" y="0"/>
              <a:ext cx="6858000" cy="6858000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46376" cy="168301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" b="0"/>
          <a:stretch>
            <a:fillRect/>
          </a:stretch>
        </p:blipFill>
        <p:spPr>
          <a:xfrm>
            <a:off x="10881282" y="0"/>
            <a:ext cx="1310718" cy="126020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5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1977" y="127397"/>
            <a:ext cx="1257681" cy="479117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5315903" y="105346"/>
            <a:ext cx="156019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>
                <a:solidFill>
                  <a:srgbClr val="5D665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练一练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9344" y="494353"/>
            <a:ext cx="1257681" cy="479117"/>
          </a:xfrm>
          <a:prstGeom prst="rect">
            <a:avLst/>
          </a:prstGeom>
        </p:spPr>
      </p:pic>
      <p:sp>
        <p:nvSpPr>
          <p:cNvPr id="47106" name="矩形 73730"/>
          <p:cNvSpPr/>
          <p:nvPr/>
        </p:nvSpPr>
        <p:spPr>
          <a:xfrm>
            <a:off x="944245" y="855345"/>
            <a:ext cx="10734675" cy="4831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  <a:spcBef>
                <a:spcPct val="20000"/>
              </a:spcBef>
            </a:pPr>
            <a:r>
              <a:rPr lang="zh-CN" altLang="en-US" sz="4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薛潭学讴</a:t>
            </a:r>
            <a:endParaRPr lang="en-US" altLang="zh-CN" sz="40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苏新诗柳楷简体" panose="02000000000000000000" charset="-122"/>
              <a:ea typeface="方正苏新诗柳楷简体" panose="02000000000000000000" charset="-122"/>
              <a:cs typeface="方正苏新诗柳楷简体" panose="02000000000000000000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en-US" altLang="zh-CN" sz="4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       </a:t>
            </a:r>
            <a:r>
              <a:rPr lang="zh-CN" altLang="en-US" sz="4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薛潭学讴于秦青，未</a:t>
            </a:r>
            <a:r>
              <a:rPr lang="zh-CN" altLang="en-US" sz="4000" b="1" u="sng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穷</a:t>
            </a:r>
            <a:r>
              <a:rPr lang="zh-CN" altLang="en-US" sz="4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青之技，自谓</a:t>
            </a:r>
            <a:r>
              <a:rPr lang="zh-CN" altLang="en-US" sz="4000" b="1" u="sng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尽</a:t>
            </a:r>
            <a:r>
              <a:rPr lang="zh-CN" altLang="en-US" sz="4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之，遂辞归。</a:t>
            </a:r>
            <a:r>
              <a:rPr lang="zh-CN" altLang="en-US" sz="40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秦青弗止，饯于郊衢，抚节悲歌，声振林木，响遏行云</a:t>
            </a:r>
            <a:r>
              <a:rPr lang="zh-CN" altLang="en-US" sz="4000" b="1" u="sng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。</a:t>
            </a:r>
            <a:r>
              <a:rPr lang="zh-CN" altLang="en-US" sz="4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薛潭乃</a:t>
            </a:r>
            <a:r>
              <a:rPr lang="zh-CN" altLang="en-US" sz="4000" b="1" u="sng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谢</a:t>
            </a:r>
            <a:r>
              <a:rPr lang="zh-CN" altLang="en-US" sz="4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，求</a:t>
            </a:r>
            <a:r>
              <a:rPr lang="zh-CN" altLang="en-US" sz="4000" b="1" u="sng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反</a:t>
            </a:r>
            <a:r>
              <a:rPr lang="zh-CN" altLang="en-US" sz="4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，终身不敢言归。</a:t>
            </a:r>
          </a:p>
        </p:txBody>
      </p:sp>
      <p:sp>
        <p:nvSpPr>
          <p:cNvPr id="47107" name="文本框 73731"/>
          <p:cNvSpPr txBox="1"/>
          <p:nvPr/>
        </p:nvSpPr>
        <p:spPr>
          <a:xfrm>
            <a:off x="3810000" y="5791200"/>
            <a:ext cx="3200400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endParaRPr lang="zh-CN">
              <a:latin typeface="Arial" panose="020b0604020202020204" pitchFamily="34" charset="0"/>
              <a:ea typeface="华文行楷" panose="02010800040101010101" charset="-122"/>
            </a:endParaRPr>
          </a:p>
        </p:txBody>
      </p:sp>
      <p:sp>
        <p:nvSpPr>
          <p:cNvPr id="73733" name="文本框 73732"/>
          <p:cNvSpPr txBox="1"/>
          <p:nvPr/>
        </p:nvSpPr>
        <p:spPr>
          <a:xfrm>
            <a:off x="1046480" y="5335270"/>
            <a:ext cx="10632440" cy="1076325"/>
          </a:xfrm>
          <a:prstGeom prst="rect">
            <a:avLst/>
          </a:prstGeom>
          <a:solidFill>
            <a:srgbClr val="000099"/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noProof="1">
                <a:solidFill>
                  <a:srgbClr val="FFFF00"/>
                </a:solidFill>
                <a:effectLst/>
                <a:latin typeface="方正清刻本悦宋简体" panose="02000000000000000000" charset="-122"/>
                <a:ea typeface="方正清刻本悦宋简体" panose="02000000000000000000" charset="-122"/>
                <a:cs typeface="+mn-cs"/>
              </a:rPr>
              <a:t>译文：</a:t>
            </a:r>
            <a:r>
              <a:rPr lang="zh-CN" altLang="en-US" sz="3200" b="1" noProof="1">
                <a:solidFill>
                  <a:schemeClr val="bg1"/>
                </a:solidFill>
                <a:effectLst/>
                <a:latin typeface="方正清刻本悦宋简体" panose="02000000000000000000" charset="-122"/>
                <a:ea typeface="方正清刻本悦宋简体" panose="02000000000000000000" charset="-122"/>
                <a:cs typeface="+mn-cs"/>
              </a:rPr>
              <a:t>秦青没有劝阻他，在城外大道旁给他饯行，秦青打着节拍，高唱悲歌，歌声振动了林木，那音响止住了行云。</a:t>
            </a:r>
            <a:endParaRPr lang="zh-CN" altLang="en-US" sz="3200" b="1" noProof="1">
              <a:solidFill>
                <a:schemeClr val="bg1"/>
              </a:solidFill>
              <a:effectLst/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3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3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0" y="0"/>
            <a:ext cx="12192000" cy="685800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6858000" cy="68580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4000" y="0"/>
              <a:ext cx="6858000" cy="6858000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2213811" cy="356075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" b="0"/>
          <a:stretch>
            <a:fillRect/>
          </a:stretch>
        </p:blipFill>
        <p:spPr>
          <a:xfrm>
            <a:off x="9418921" y="0"/>
            <a:ext cx="2773079" cy="266619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" y="5207267"/>
            <a:ext cx="1694045" cy="1650733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2711912" y="2666198"/>
            <a:ext cx="6888480" cy="14452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800">
                <a:solidFill>
                  <a:srgbClr val="5D665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感谢您的关注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2443908" y="1595324"/>
            <a:ext cx="7424472" cy="78080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2443908" y="4351046"/>
            <a:ext cx="7424472" cy="780802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0098478" y="4112746"/>
            <a:ext cx="2091474" cy="2745253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8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1763" y="2329550"/>
            <a:ext cx="2048434" cy="780356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8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0487" y="5916682"/>
            <a:ext cx="2048434" cy="780356"/>
          </a:xfrm>
          <a:prstGeom prst="rect">
            <a:avLst/>
          </a:prstGeom>
        </p:spPr>
      </p:pic>
      <p:pic>
        <p:nvPicPr>
          <p:cNvPr id="37" name="New picture"/>
          <p:cNvPicPr/>
          <p:nvPr/>
        </p:nvPicPr>
        <p:blipFill>
          <a:blip r:embed="rId9"/>
          <a:stretch>
            <a:fillRect/>
          </a:stretch>
        </p:blipFill>
        <p:spPr>
          <a:xfrm>
            <a:off x="11747500" y="11049000"/>
            <a:ext cx="342900" cy="2667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0" y="0"/>
            <a:ext cx="12192000" cy="685800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6858000" cy="68580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4000" y="0"/>
              <a:ext cx="6858000" cy="6858000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46376" cy="168301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" b="0"/>
          <a:stretch>
            <a:fillRect/>
          </a:stretch>
        </p:blipFill>
        <p:spPr>
          <a:xfrm>
            <a:off x="10881282" y="0"/>
            <a:ext cx="1310718" cy="126020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5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1977" y="127397"/>
            <a:ext cx="1257681" cy="479117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4627245" y="105346"/>
            <a:ext cx="293751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>
                <a:solidFill>
                  <a:srgbClr val="5D665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借助字形推断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9344" y="494353"/>
            <a:ext cx="1257681" cy="479117"/>
          </a:xfrm>
          <a:prstGeom prst="rect">
            <a:avLst/>
          </a:prstGeom>
        </p:spPr>
      </p:pic>
      <p:sp>
        <p:nvSpPr>
          <p:cNvPr id="11267" name="Text Box 3"/>
          <p:cNvSpPr txBox="1"/>
          <p:nvPr/>
        </p:nvSpPr>
        <p:spPr>
          <a:xfrm>
            <a:off x="483235" y="1296035"/>
            <a:ext cx="11584305" cy="49771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25000"/>
              </a:lnSpc>
              <a:spcBef>
                <a:spcPts val="50"/>
              </a:spcBef>
              <a:spcAft>
                <a:spcPct val="0"/>
              </a:spcAft>
            </a:pPr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可见字形对于推断词义有比较大的作用。通常来说，凡</a:t>
            </a:r>
            <a:r>
              <a:rPr lang="en-US" altLang="zh-CN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:</a:t>
            </a:r>
          </a:p>
          <a:p>
            <a:pPr eaLnBrk="0" hangingPunct="0">
              <a:lnSpc>
                <a:spcPct val="125000"/>
              </a:lnSpc>
              <a:spcBef>
                <a:spcPts val="50"/>
              </a:spcBef>
              <a:spcAft>
                <a:spcPct val="0"/>
              </a:spcAft>
            </a:pPr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形旁</a:t>
            </a:r>
            <a:r>
              <a:rPr lang="zh-CN" altLang="en-US" sz="3600" b="1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从 “禾”</a:t>
            </a:r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与五谷有关；</a:t>
            </a:r>
          </a:p>
          <a:p>
            <a:pPr eaLnBrk="0" hangingPunct="0">
              <a:lnSpc>
                <a:spcPct val="125000"/>
              </a:lnSpc>
              <a:spcBef>
                <a:spcPts val="5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从“皿”</a:t>
            </a:r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与器具有关；   </a:t>
            </a:r>
            <a:r>
              <a:rPr lang="zh-CN" altLang="en-US" sz="3600" b="1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从“阝”</a:t>
            </a:r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与地名或高地有关；</a:t>
            </a:r>
          </a:p>
          <a:p>
            <a:pPr eaLnBrk="0" hangingPunct="0">
              <a:lnSpc>
                <a:spcPct val="125000"/>
              </a:lnSpc>
              <a:spcBef>
                <a:spcPts val="5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从“求”</a:t>
            </a:r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与毛皮关；      </a:t>
            </a:r>
            <a:r>
              <a:rPr lang="zh-CN" altLang="en-US" sz="3600" b="1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从“隹</a:t>
            </a:r>
            <a:r>
              <a:rPr lang="en-US" altLang="zh-CN" sz="3600" b="1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(zhuī)</a:t>
            </a:r>
            <a:r>
              <a:rPr lang="en-US" altLang="zh-CN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 ”</a:t>
            </a:r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与鸟雀有关； </a:t>
            </a:r>
          </a:p>
          <a:p>
            <a:pPr eaLnBrk="0" hangingPunct="0">
              <a:lnSpc>
                <a:spcPct val="125000"/>
              </a:lnSpc>
              <a:spcBef>
                <a:spcPts val="5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从“系”</a:t>
            </a:r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与捆绑有关；   </a:t>
            </a:r>
            <a:r>
              <a:rPr lang="zh-CN" altLang="en-US" sz="3600" b="1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从 “攴（</a:t>
            </a:r>
            <a:r>
              <a:rPr lang="en-US" altLang="zh-CN" sz="3600" b="1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pū) ”</a:t>
            </a:r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与敲击关；</a:t>
            </a:r>
          </a:p>
          <a:p>
            <a:pPr eaLnBrk="0" hangingPunct="0">
              <a:lnSpc>
                <a:spcPct val="125000"/>
              </a:lnSpc>
              <a:spcBef>
                <a:spcPts val="5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从“歹”</a:t>
            </a:r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与死亡有关，   </a:t>
            </a:r>
            <a:r>
              <a:rPr lang="zh-CN" altLang="en-US" sz="3600" b="1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从“月”</a:t>
            </a:r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与肉有关，</a:t>
            </a:r>
          </a:p>
          <a:p>
            <a:pPr eaLnBrk="0" hangingPunct="0">
              <a:lnSpc>
                <a:spcPct val="125000"/>
              </a:lnSpc>
              <a:spcBef>
                <a:spcPts val="5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从“页”</a:t>
            </a:r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与首有关，       </a:t>
            </a:r>
            <a:r>
              <a:rPr lang="zh-CN" altLang="en-US" sz="3600" b="1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从“目”</a:t>
            </a:r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与眼有关。</a:t>
            </a: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0" y="0"/>
            <a:ext cx="12192000" cy="685800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6858000" cy="68580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4000" y="0"/>
              <a:ext cx="6858000" cy="6858000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46376" cy="168301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" b="0"/>
          <a:stretch>
            <a:fillRect/>
          </a:stretch>
        </p:blipFill>
        <p:spPr>
          <a:xfrm>
            <a:off x="10881282" y="0"/>
            <a:ext cx="1310718" cy="126020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5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1977" y="127397"/>
            <a:ext cx="1257681" cy="479117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4627245" y="105346"/>
            <a:ext cx="293751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>
                <a:solidFill>
                  <a:srgbClr val="5D665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借助字形推断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9344" y="494353"/>
            <a:ext cx="1257681" cy="479117"/>
          </a:xfrm>
          <a:prstGeom prst="rect">
            <a:avLst/>
          </a:prstGeom>
        </p:spPr>
      </p:pic>
      <p:sp>
        <p:nvSpPr>
          <p:cNvPr id="8194" name="Rectangle 2"/>
          <p:cNvSpPr>
            <a:spLocks noGrp="1"/>
          </p:cNvSpPr>
          <p:nvPr>
            <p:ph idx="1"/>
          </p:nvPr>
        </p:nvSpPr>
        <p:spPr>
          <a:xfrm>
            <a:off x="714375" y="1682750"/>
            <a:ext cx="10977880" cy="3395345"/>
          </a:xfrm>
        </p:spPr>
        <p:txBody>
          <a:bodyPr vert="horz" wrap="square" lIns="91440" tIns="45720" rIns="91440" bIns="45720" anchor="t">
            <a:noAutofit/>
          </a:bodyPr>
          <a:lstStyle/>
          <a:p>
            <a:pPr algn="l">
              <a:lnSpc>
                <a:spcPct val="160000"/>
              </a:lnSpc>
              <a:buClrTx/>
              <a:buSzTx/>
            </a:pPr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例如：项、题、颜、颠等字，均以页为义符，页在这里只表明这些字所表示的事物都是页（人头）的属类，均与人头有关，但不直接显示出具体的意思。</a:t>
            </a:r>
          </a:p>
          <a:p>
            <a:pPr algn="l">
              <a:lnSpc>
                <a:spcPct val="160000"/>
              </a:lnSpc>
            </a:pPr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  <a:sym typeface="+mn-ea"/>
              </a:rPr>
              <a:t>总之，根据字形推断出词的大概意义范畴，再根据上下文，就可以确定词的具体含义。 </a:t>
            </a:r>
            <a:endParaRPr lang="zh-CN" altLang="en-US" sz="36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苏新诗柳楷简体" panose="02000000000000000000" charset="-122"/>
              <a:ea typeface="方正苏新诗柳楷简体" panose="02000000000000000000" charset="-122"/>
              <a:cs typeface="方正苏新诗柳楷简体" panose="02000000000000000000" charset="-122"/>
            </a:endParaRPr>
          </a:p>
          <a:p>
            <a:pPr algn="l">
              <a:lnSpc>
                <a:spcPct val="160000"/>
              </a:lnSpc>
            </a:pPr>
            <a:endParaRPr lang="zh-CN" altLang="en-US" sz="3600" b="1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苏新诗柳楷简体" panose="02000000000000000000" charset="-122"/>
              <a:ea typeface="方正苏新诗柳楷简体" panose="02000000000000000000" charset="-122"/>
              <a:cs typeface="方正苏新诗柳楷简体" panose="02000000000000000000" charset="-122"/>
            </a:endParaRP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0" y="0"/>
            <a:ext cx="12192000" cy="685800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6858000" cy="68580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4000" y="0"/>
              <a:ext cx="6858000" cy="6858000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46376" cy="168301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" b="0"/>
          <a:stretch>
            <a:fillRect/>
          </a:stretch>
        </p:blipFill>
        <p:spPr>
          <a:xfrm>
            <a:off x="10881282" y="0"/>
            <a:ext cx="1310718" cy="126020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5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1977" y="127397"/>
            <a:ext cx="1257681" cy="479117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4627245" y="105346"/>
            <a:ext cx="293751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>
                <a:solidFill>
                  <a:srgbClr val="5D665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借助字形推断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9344" y="494353"/>
            <a:ext cx="1257681" cy="479117"/>
          </a:xfrm>
          <a:prstGeom prst="rect">
            <a:avLst/>
          </a:prstGeom>
        </p:spPr>
      </p:pic>
      <p:sp>
        <p:nvSpPr>
          <p:cNvPr id="189442" name="文本框 189441"/>
          <p:cNvSpPr txBox="1"/>
          <p:nvPr/>
        </p:nvSpPr>
        <p:spPr>
          <a:xfrm>
            <a:off x="685800" y="1371600"/>
            <a:ext cx="10194925" cy="47694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3300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例句：</a:t>
            </a:r>
          </a:p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3300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      </a:t>
            </a:r>
            <a:r>
              <a:rPr lang="en-US" altLang="zh-CN" sz="40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①</a:t>
            </a:r>
            <a:r>
              <a:rPr lang="zh-CN" altLang="en-US" sz="40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何故怀</a:t>
            </a:r>
            <a:r>
              <a:rPr lang="zh-CN" altLang="en-US" sz="4000" b="1">
                <a:solidFill>
                  <a:srgbClr val="FF3300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瑾</a:t>
            </a:r>
            <a:r>
              <a:rPr lang="zh-CN" altLang="en-US" sz="40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握</a:t>
            </a:r>
            <a:r>
              <a:rPr lang="zh-CN" altLang="en-US" sz="4000" b="1">
                <a:solidFill>
                  <a:srgbClr val="FF3300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瑜</a:t>
            </a:r>
            <a:r>
              <a:rPr lang="zh-CN" altLang="en-US" sz="40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     </a:t>
            </a:r>
            <a:r>
              <a:rPr lang="en-US" altLang="zh-CN" sz="28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《</a:t>
            </a:r>
            <a:r>
              <a:rPr lang="zh-CN" altLang="en-US" sz="28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屈原列传</a:t>
            </a:r>
            <a:r>
              <a:rPr lang="en-US" altLang="zh-CN" sz="28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》</a:t>
            </a:r>
          </a:p>
          <a:p>
            <a:pPr>
              <a:spcBef>
                <a:spcPct val="50000"/>
              </a:spcBef>
            </a:pPr>
            <a:endParaRPr lang="en-US" altLang="zh-CN" sz="2800" b="1">
              <a:latin typeface="方正苏新诗柳楷简体" panose="02000000000000000000" charset="-122"/>
              <a:ea typeface="方正苏新诗柳楷简体" panose="02000000000000000000" charset="-122"/>
              <a:cs typeface="方正苏新诗柳楷简体" panose="02000000000000000000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40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      ②</a:t>
            </a:r>
            <a:r>
              <a:rPr lang="zh-CN" altLang="en-US" sz="40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被明月兮佩宝</a:t>
            </a:r>
            <a:r>
              <a:rPr lang="zh-CN" altLang="en-US" sz="4000" b="1">
                <a:solidFill>
                  <a:srgbClr val="FF3300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璐</a:t>
            </a:r>
            <a:r>
              <a:rPr lang="zh-CN" altLang="en-US" sz="40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       </a:t>
            </a:r>
            <a:r>
              <a:rPr lang="en-US" altLang="zh-CN" sz="28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《</a:t>
            </a:r>
            <a:r>
              <a:rPr lang="zh-CN" altLang="en-US" sz="28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涉江</a:t>
            </a:r>
            <a:r>
              <a:rPr lang="en-US" altLang="zh-CN" sz="2800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》</a:t>
            </a:r>
          </a:p>
          <a:p>
            <a:pPr>
              <a:spcBef>
                <a:spcPct val="50000"/>
              </a:spcBef>
            </a:pPr>
            <a:endParaRPr lang="en-US" altLang="zh-CN" sz="2800">
              <a:latin typeface="方正苏新诗柳楷简体" panose="02000000000000000000" charset="-122"/>
              <a:ea typeface="方正苏新诗柳楷简体" panose="02000000000000000000" charset="-122"/>
              <a:cs typeface="方正苏新诗柳楷简体" panose="02000000000000000000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40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      ③</a:t>
            </a:r>
            <a:r>
              <a:rPr lang="zh-CN" altLang="en-US" sz="40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白璧无</a:t>
            </a:r>
            <a:r>
              <a:rPr lang="zh-CN" altLang="en-US" sz="4000" b="1">
                <a:solidFill>
                  <a:srgbClr val="FF3300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瑕</a:t>
            </a:r>
            <a:r>
              <a:rPr lang="zh-CN" altLang="en-US" sz="40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      </a:t>
            </a:r>
            <a:r>
              <a:rPr lang="zh-CN" altLang="en-US" sz="4000" b="1">
                <a:solidFill>
                  <a:srgbClr val="FF3300"/>
                </a:solidFill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瑕</a:t>
            </a:r>
            <a:r>
              <a:rPr lang="zh-CN" altLang="en-US" sz="4000" b="1"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</a:rPr>
              <a:t>不掩瑜</a:t>
            </a: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403</Paragraphs>
  <Slides>61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21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61</vt:i4>
      </vt:variant>
    </vt:vector>
  </HeadingPairs>
  <TitlesOfParts>
    <vt:vector baseType="lpstr" size="83">
      <vt:lpstr>Arial</vt:lpstr>
      <vt:lpstr>Calibri</vt:lpstr>
      <vt:lpstr>汉仪书魂体简</vt:lpstr>
      <vt:lpstr>楷体</vt:lpstr>
      <vt:lpstr>Wingdings</vt:lpstr>
      <vt:lpstr>方正清刻本悦宋简体</vt:lpstr>
      <vt:lpstr>黑体</vt:lpstr>
      <vt:lpstr>方正苏新诗柳楷简体</vt:lpstr>
      <vt:lpstr>方正萤雪简体</vt:lpstr>
      <vt:lpstr>方正粗宋_GBK</vt:lpstr>
      <vt:lpstr>方正姚体</vt:lpstr>
      <vt:lpstr>华文中宋</vt:lpstr>
      <vt:lpstr>Tahoma</vt:lpstr>
      <vt:lpstr>宋体</vt:lpstr>
      <vt:lpstr>方正启体简体</vt:lpstr>
      <vt:lpstr>Times New Roman</vt:lpstr>
      <vt:lpstr>华文新魏</vt:lpstr>
      <vt:lpstr>楷体_GB2312</vt:lpstr>
      <vt:lpstr>华文隶书</vt:lpstr>
      <vt:lpstr>华文行楷</vt:lpstr>
      <vt:lpstr>阿里巴巴普惠体 R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2021-11-28T20:24:49.230</cp:lastPrinted>
  <dcterms:created xsi:type="dcterms:W3CDTF">2021-11-28T20:24:49Z</dcterms:created>
  <dcterms:modified xsi:type="dcterms:W3CDTF">2021-11-28T12:24:54Z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