
<file path=[Content_Types].xml><?xml version="1.0" encoding="utf-8"?>
<Types xmlns="http://schemas.openxmlformats.org/package/2006/content-types">
  <Default Extension="wav" ContentType="audio/x-wav"/>
  <Default Extension="png" ContentType="image/png"/>
  <Default Extension="jpeg" ContentType="image/jpeg"/>
  <Default Extension="tiff" ContentType="image/tif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21" r:id="rId3"/>
    <p:sldId id="371" r:id="rId5"/>
    <p:sldId id="372" r:id="rId6"/>
    <p:sldId id="373" r:id="rId7"/>
    <p:sldId id="257" r:id="rId8"/>
    <p:sldId id="374" r:id="rId9"/>
    <p:sldId id="375" r:id="rId10"/>
    <p:sldId id="673" r:id="rId11"/>
    <p:sldId id="265" r:id="rId12"/>
    <p:sldId id="290" r:id="rId13"/>
    <p:sldId id="876" r:id="rId14"/>
    <p:sldId id="291" r:id="rId15"/>
    <p:sldId id="506" r:id="rId16"/>
    <p:sldId id="727" r:id="rId17"/>
    <p:sldId id="877" r:id="rId18"/>
    <p:sldId id="399" r:id="rId19"/>
    <p:sldId id="520" r:id="rId20"/>
    <p:sldId id="596" r:id="rId21"/>
    <p:sldId id="879" r:id="rId22"/>
    <p:sldId id="880" r:id="rId23"/>
    <p:sldId id="881" r:id="rId24"/>
    <p:sldId id="882" r:id="rId25"/>
    <p:sldId id="883" r:id="rId26"/>
    <p:sldId id="884" r:id="rId27"/>
    <p:sldId id="885" r:id="rId28"/>
    <p:sldId id="780" r:id="rId29"/>
    <p:sldId id="624" r:id="rId30"/>
    <p:sldId id="890" r:id="rId31"/>
    <p:sldId id="595" r:id="rId32"/>
    <p:sldId id="887" r:id="rId33"/>
    <p:sldId id="400" r:id="rId34"/>
    <p:sldId id="891" r:id="rId35"/>
    <p:sldId id="313" r:id="rId36"/>
    <p:sldId id="892" r:id="rId37"/>
    <p:sldId id="875" r:id="rId38"/>
    <p:sldId id="874" r:id="rId39"/>
    <p:sldId id="640" r:id="rId40"/>
    <p:sldId id="418" r:id="rId41"/>
    <p:sldId id="886" r:id="rId42"/>
    <p:sldId id="285" r:id="rId43"/>
    <p:sldId id="320" r:id="rId44"/>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iao" initials="x"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3EDEF"/>
    <a:srgbClr val="009354"/>
    <a:srgbClr val="FF00FF"/>
    <a:srgbClr val="0000FF"/>
    <a:srgbClr val="99FF99"/>
    <a:srgbClr val="CCFF99"/>
    <a:srgbClr val="9933FF"/>
    <a:srgbClr val="CCFFFF"/>
    <a:srgbClr val="99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varScale="1">
        <p:scale>
          <a:sx n="85" d="100"/>
          <a:sy n="85" d="100"/>
        </p:scale>
        <p:origin x="-72" y="-372"/>
      </p:cViewPr>
      <p:guideLst>
        <p:guide orient="horz" pos="2365"/>
        <p:guide pos="3731"/>
      </p:guideLst>
    </p:cSldViewPr>
  </p:slideViewPr>
  <p:notesTextViewPr>
    <p:cViewPr>
      <p:scale>
        <a:sx n="1" d="1"/>
        <a:sy n="1" d="1"/>
      </p:scale>
      <p:origin x="0" y="0"/>
    </p:cViewPr>
  </p:notesTextViewPr>
  <p:gridSpacing cx="36003" cy="36003"/>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8" Type="http://schemas.openxmlformats.org/officeDocument/2006/relationships/commentAuthors" Target="commentAuthors.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Tx/>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buFontTx/>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Tx/>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pitchFamily="49"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49" charset="-122"/>
            </a:endParaRPr>
          </a:p>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pitchFamily="49"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49" charset="-122"/>
            </a:endParaRPr>
          </a:p>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pitchFamily="49"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49" charset="-122"/>
            </a:endParaRPr>
          </a:p>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pitchFamily="49"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49" charset="-122"/>
            </a:endParaRPr>
          </a:p>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729" name="幻灯片图像占位符 1"/>
          <p:cNvSpPr>
            <a:spLocks noGrp="1" noRot="1" noChangeAspect="1" noTextEdit="1"/>
          </p:cNvSpPr>
          <p:nvPr>
            <p:ph type="sldImg"/>
          </p:nvPr>
        </p:nvSpPr>
        <p:spPr>
          <a:xfrm>
            <a:off x="408870" y="754063"/>
            <a:ext cx="5856110" cy="3294062"/>
          </a:xfrm>
          <a:ln>
            <a:solidFill>
              <a:srgbClr val="000000"/>
            </a:solidFill>
            <a:miter/>
          </a:ln>
        </p:spPr>
      </p:sp>
      <p:sp>
        <p:nvSpPr>
          <p:cNvPr id="73730" name="文本占位符 2"/>
          <p:cNvSpPr>
            <a:spLocks noGrp="1"/>
          </p:cNvSpPr>
          <p:nvPr>
            <p:ph type="body"/>
          </p:nvPr>
        </p:nvSpPr>
        <p:spPr>
          <a:noFill/>
          <a:ln>
            <a:noFill/>
          </a:ln>
        </p:spPr>
        <p:txBody>
          <a:bodyPr wrap="square" lIns="91440" tIns="45720" rIns="91440" bIns="45720" anchor="t"/>
          <a:p>
            <a:pPr lvl="0" eaLnBrk="1" hangingPunct="1">
              <a:spcBef>
                <a:spcPct val="0"/>
              </a:spcBef>
            </a:pPr>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pitchFamily="49"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49" charset="-122"/>
            </a:endParaRPr>
          </a:p>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b="1">
                <a:ln w="12700" cmpd="sng">
                  <a:solidFill>
                    <a:schemeClr val="accent4"/>
                  </a:solidFill>
                  <a:prstDash val="solid"/>
                </a:ln>
                <a:solidFill>
                  <a:srgbClr val="0FECEF"/>
                </a:solidFill>
                <a:effectLst/>
                <a:uFillTx/>
                <a:ea typeface="黑体" panose="02010609060101010101" pitchFamily="49" charset="-122"/>
                <a:sym typeface="+mn-ea"/>
              </a:rPr>
              <a:t>实用课件制作：涡阳八中臧文清</a:t>
            </a:r>
            <a:endParaRPr lang="zh-CN" altLang="en-US" b="1">
              <a:ln w="12700" cmpd="sng">
                <a:solidFill>
                  <a:schemeClr val="accent4"/>
                </a:solidFill>
                <a:prstDash val="solid"/>
              </a:ln>
              <a:solidFill>
                <a:srgbClr val="0FECEF"/>
              </a:solidFill>
              <a:effectLst/>
              <a:uFillTx/>
              <a:ea typeface="黑体" panose="02010609060101010101" pitchFamily="49" charset="-122"/>
            </a:endParaRPr>
          </a:p>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1_标题幻灯片">
    <p:spTree>
      <p:nvGrpSpPr>
        <p:cNvPr id="1" name=""/>
        <p:cNvGrpSpPr/>
        <p:nvPr/>
      </p:nvGrpSpPr>
      <p:grpSpPr>
        <a:xfrm>
          <a:off x="0" y="0"/>
          <a:ext cx="0" cy="0"/>
          <a:chOff x="0" y="0"/>
          <a:chExt cx="0" cy="0"/>
        </a:xfrm>
      </p:grpSpPr>
      <p:pic>
        <p:nvPicPr>
          <p:cNvPr id="2050" name="Picture 2" descr="C:\Documents and Settings\Administrator\桌面\人七语上课题图\14植树的牧羊人.tif"/>
          <p:cNvPicPr>
            <a:picLocks noChangeAspect="1"/>
          </p:cNvPicPr>
          <p:nvPr userDrawn="1"/>
        </p:nvPicPr>
        <p:blipFill>
          <a:blip r:embed="rId2"/>
          <a:stretch>
            <a:fillRect/>
          </a:stretch>
        </p:blipFill>
        <p:spPr>
          <a:xfrm>
            <a:off x="0" y="0"/>
            <a:ext cx="12192000" cy="684953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showMasterSp="0">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9"/>
            <a:ext cx="10972800" cy="1143000"/>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p>
            <a:pPr algn="r" fontAlgn="base"/>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dirty="0">
              <a:latin typeface="Calibri" panose="020F050202020403020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600" y="6356351"/>
            <a:ext cx="2844800" cy="365125"/>
          </a:xfrm>
        </p:spPr>
        <p:txBody>
          <a:bodyPr/>
          <a:p>
            <a:pPr marL="0" marR="0" lvl="0" indent="0" algn="l"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a:xfrm>
            <a:off x="4165600" y="6356351"/>
            <a:ext cx="3860800" cy="365125"/>
          </a:xfrm>
        </p:spPr>
        <p:txBody>
          <a:bodyPr/>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a:xfrm>
            <a:off x="8737600" y="6356351"/>
            <a:ext cx="2844800" cy="365125"/>
          </a:xfrm>
        </p:spPr>
        <p:txBody>
          <a:bodyPr/>
          <a:p>
            <a:pPr lvl="0" eaLnBrk="1" hangingPunct="1"/>
            <a:fld id="{9A0DB2DC-4C9A-4742-B13C-FB6460FD3503}" type="slidenum">
              <a:rPr lang="zh-CN" altLang="en-US" dirty="0">
                <a:latin typeface="Calibri" panose="020F0502020204030204" charset="0"/>
              </a:rPr>
            </a:fld>
            <a:endParaRPr lang="zh-CN" altLang="en-US" dirty="0">
              <a:latin typeface="Calibri" panose="020F0502020204030204" charset="0"/>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2.pn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noFill/>
        <a:effectLst/>
      </p:bgPr>
    </p:bg>
    <p:spTree>
      <p:nvGrpSpPr>
        <p:cNvPr id="1" name=""/>
        <p:cNvGrpSpPr/>
        <p:nvPr/>
      </p:nvGrpSpPr>
      <p:grpSpPr/>
      <p:pic>
        <p:nvPicPr>
          <p:cNvPr id="1026" name="Picture 6" descr="E:\外部文件\图片1.png"/>
          <p:cNvPicPr>
            <a:picLocks noChangeAspect="1"/>
          </p:cNvPicPr>
          <p:nvPr userDrawn="1"/>
        </p:nvPicPr>
        <p:blipFill>
          <a:blip r:embed="rId8"/>
          <a:stretch>
            <a:fillRect/>
          </a:stretch>
        </p:blipFill>
        <p:spPr>
          <a:xfrm>
            <a:off x="0" y="5257800"/>
            <a:ext cx="12192000" cy="16002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hf sldNum="0" hdr="0" ftr="0" dt="0"/>
  <p:txStyles>
    <p:titleStyle>
      <a:lvl1pPr algn="ctr" rtl="0" eaLnBrk="0" fontAlgn="base" hangingPunct="0">
        <a:spcBef>
          <a:spcPct val="0"/>
        </a:spcBef>
        <a:spcAft>
          <a:spcPct val="0"/>
        </a:spcAft>
        <a:defRPr sz="3735" b="1" kern="1200">
          <a:solidFill>
            <a:schemeClr val="tx1"/>
          </a:solidFill>
          <a:latin typeface="+mj-lt"/>
          <a:ea typeface="+mj-ea"/>
          <a:cs typeface="+mj-cs"/>
        </a:defRPr>
      </a:lvl1pPr>
      <a:lvl2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2pPr>
      <a:lvl3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3pPr>
      <a:lvl4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4pPr>
      <a:lvl5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5pPr>
      <a:lvl6pPr marL="4572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6pPr>
      <a:lvl7pPr marL="9144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7pPr>
      <a:lvl8pPr marL="13716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8pPr>
      <a:lvl9pPr marL="18288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9pPr>
    </p:titleStyle>
    <p:bodyStyle>
      <a:lvl1pPr marL="457200" indent="-457200" algn="l" rtl="0" eaLnBrk="0" fontAlgn="base" hangingPunct="0">
        <a:lnSpc>
          <a:spcPct val="120000"/>
        </a:lnSpc>
        <a:spcBef>
          <a:spcPct val="0"/>
        </a:spcBef>
        <a:spcAft>
          <a:spcPct val="0"/>
        </a:spcAft>
        <a:buChar char="•"/>
        <a:defRPr sz="3200" b="1" kern="1200">
          <a:solidFill>
            <a:schemeClr val="tx1"/>
          </a:solidFill>
          <a:latin typeface="+mj-lt"/>
          <a:ea typeface="+mn-ea"/>
          <a:cs typeface="+mn-cs"/>
        </a:defRPr>
      </a:lvl1pPr>
      <a:lvl2pPr marL="990600" indent="-381000" algn="l" rtl="0" eaLnBrk="0" fontAlgn="base" hangingPunct="0">
        <a:lnSpc>
          <a:spcPct val="120000"/>
        </a:lnSpc>
        <a:spcBef>
          <a:spcPts val="130"/>
        </a:spcBef>
        <a:spcAft>
          <a:spcPct val="0"/>
        </a:spcAft>
        <a:buFont typeface="Arial" panose="020B0604020202020204" pitchFamily="34" charset="0"/>
        <a:buChar char="–"/>
        <a:defRPr sz="3735" kern="1200">
          <a:solidFill>
            <a:schemeClr val="tx1"/>
          </a:solidFill>
          <a:latin typeface="+mn-lt"/>
          <a:ea typeface="+mn-ea"/>
          <a:cs typeface="+mn-cs"/>
        </a:defRPr>
      </a:lvl2pPr>
      <a:lvl3pPr marL="1524000" indent="-304800" algn="l" rtl="0" eaLnBrk="0" fontAlgn="base" hangingPunct="0">
        <a:lnSpc>
          <a:spcPct val="120000"/>
        </a:lnSpc>
        <a:spcBef>
          <a:spcPts val="130"/>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rtl="0" eaLnBrk="0" fontAlgn="base" hangingPunct="0">
        <a:lnSpc>
          <a:spcPct val="120000"/>
        </a:lnSpc>
        <a:spcBef>
          <a:spcPts val="130"/>
        </a:spcBef>
        <a:spcAft>
          <a:spcPct val="0"/>
        </a:spcAft>
        <a:buFont typeface="Arial" panose="020B0604020202020204" pitchFamily="34" charset="0"/>
        <a:buChar char="–"/>
        <a:defRPr sz="2665" kern="1200">
          <a:solidFill>
            <a:schemeClr val="tx1"/>
          </a:solidFill>
          <a:latin typeface="+mn-lt"/>
          <a:ea typeface="+mn-ea"/>
          <a:cs typeface="+mn-cs"/>
        </a:defRPr>
      </a:lvl4pPr>
      <a:lvl5pPr marL="2743200" indent="-304800" algn="l" rtl="0" eaLnBrk="0" fontAlgn="base" hangingPunct="0">
        <a:lnSpc>
          <a:spcPct val="120000"/>
        </a:lnSpc>
        <a:spcBef>
          <a:spcPts val="130"/>
        </a:spcBef>
        <a:spcAft>
          <a:spcPct val="0"/>
        </a:spcAft>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audio" Target="../media/audio4.wav"/><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audio" Target="../media/audio1.wav"/></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audio" Target="../media/audio1.wav"/></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3.xml"/><Relationship Id="rId5" Type="http://schemas.openxmlformats.org/officeDocument/2006/relationships/image" Target="../media/image5.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4.pn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image" Target="../media/image1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5.tif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副标题 2"/>
          <p:cNvSpPr txBox="1"/>
          <p:nvPr/>
        </p:nvSpPr>
        <p:spPr bwMode="auto">
          <a:xfrm>
            <a:off x="3375025" y="5097780"/>
            <a:ext cx="6026150" cy="1351280"/>
          </a:xfrm>
          <a:prstGeom prst="rect">
            <a:avLst/>
          </a:prstGeom>
        </p:spPr>
        <p:txBody>
          <a:bodyPr/>
          <a:lstStyle>
            <a:lvl1pPr algn="l" rtl="0" eaLnBrk="0" fontAlgn="base" hangingPunct="0">
              <a:spcBef>
                <a:spcPct val="20000"/>
              </a:spcBef>
              <a:spcAft>
                <a:spcPct val="0"/>
              </a:spcAft>
              <a:defRPr sz="24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20000"/>
              </a:spcBef>
              <a:spcAft>
                <a:spcPct val="0"/>
              </a:spcAft>
              <a:buClrTx/>
              <a:buSzTx/>
              <a:buFontTx/>
              <a:buNone/>
              <a:defRPr/>
            </a:pPr>
            <a:r>
              <a:rPr lang="zh-CN" altLang="en-US" sz="4400" dirty="0">
                <a:solidFill>
                  <a:srgbClr val="FF00FF"/>
                </a:solidFill>
                <a:uFillTx/>
                <a:ea typeface="黑体" panose="02010609060101010101" pitchFamily="49" charset="-122"/>
                <a:sym typeface="+mn-ea"/>
              </a:rPr>
              <a:t>让</a:t>
            </a:r>
            <a:r>
              <a:rPr lang="en-US" altLang="zh-CN" sz="4400" dirty="0">
                <a:solidFill>
                  <a:srgbClr val="FF00FF"/>
                </a:solidFill>
                <a:uFillTx/>
                <a:ea typeface="黑体" panose="02010609060101010101" pitchFamily="49" charset="-122"/>
                <a:sym typeface="+mn-ea"/>
              </a:rPr>
              <a:t>·</a:t>
            </a:r>
            <a:r>
              <a:rPr lang="zh-CN" altLang="en-US" sz="4400" dirty="0">
                <a:solidFill>
                  <a:srgbClr val="FF00FF"/>
                </a:solidFill>
                <a:uFillTx/>
                <a:ea typeface="黑体" panose="02010609060101010101" pitchFamily="49" charset="-122"/>
                <a:sym typeface="+mn-ea"/>
              </a:rPr>
              <a:t>乔诺</a:t>
            </a:r>
            <a:endParaRPr kumimoji="0" lang="zh-CN" altLang="en-US" sz="4400" b="1" i="0" baseline="0" noProof="0" dirty="0">
              <a:ln>
                <a:noFill/>
              </a:ln>
              <a:solidFill>
                <a:srgbClr val="FF00FF"/>
              </a:solidFill>
              <a:effectLst/>
              <a:uLnTx/>
              <a:uFillTx/>
              <a:latin typeface="+mj-ea"/>
              <a:ea typeface="黑体" panose="02010609060101010101" pitchFamily="49" charset="-122"/>
              <a:cs typeface="+mn-cs"/>
              <a:sym typeface="+mn-ea"/>
            </a:endParaRPr>
          </a:p>
        </p:txBody>
      </p:sp>
      <p:cxnSp>
        <p:nvCxnSpPr>
          <p:cNvPr id="5" name="直接连接符 4"/>
          <p:cNvCxnSpPr/>
          <p:nvPr/>
        </p:nvCxnSpPr>
        <p:spPr>
          <a:xfrm>
            <a:off x="4003675" y="4846320"/>
            <a:ext cx="5286375" cy="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63830" y="133985"/>
            <a:ext cx="1460500" cy="768350"/>
          </a:xfrm>
          <a:prstGeom prst="rect">
            <a:avLst/>
          </a:prstGeom>
          <a:noFill/>
        </p:spPr>
        <p:txBody>
          <a:bodyPr wrap="none" rtlCol="0">
            <a:spAutoFit/>
          </a:bodyPr>
          <a:p>
            <a:r>
              <a:rPr lang="zh-CN" altLang="en-US" sz="4400" b="1">
                <a:solidFill>
                  <a:srgbClr val="0000FF"/>
                </a:solidFill>
                <a:uFillTx/>
                <a:ea typeface="黑体" panose="02010609060101010101" pitchFamily="49" charset="-122"/>
              </a:rPr>
              <a:t>小 说</a:t>
            </a:r>
            <a:endParaRPr lang="zh-CN" altLang="en-US" sz="4400" b="1">
              <a:solidFill>
                <a:srgbClr val="0000FF"/>
              </a:solidFill>
              <a:uFillTx/>
              <a:ea typeface="黑体" panose="02010609060101010101" pitchFamily="49" charset="-122"/>
            </a:endParaRPr>
          </a:p>
        </p:txBody>
      </p:sp>
      <p:sp>
        <p:nvSpPr>
          <p:cNvPr id="7" name="日期占位符 2"/>
          <p:cNvSpPr/>
          <p:nvPr/>
        </p:nvSpPr>
        <p:spPr>
          <a:xfrm>
            <a:off x="9197975" y="5873750"/>
            <a:ext cx="2556510" cy="683895"/>
          </a:xfrm>
          <a:prstGeom prst="rect">
            <a:avLst/>
          </a:prstGeom>
          <a:noFill/>
          <a:ln w="9525">
            <a:noFill/>
          </a:ln>
        </p:spPr>
        <p:txBody>
          <a:bodyPr/>
          <a:lstStyle>
            <a:lvl1pPr marL="0" lvl="0" indent="0" algn="l" defTabSz="914400" eaLnBrk="1" fontAlgn="base" latinLnBrk="0" hangingPunct="1">
              <a:lnSpc>
                <a:spcPct val="100000"/>
              </a:lnSpc>
              <a:spcBef>
                <a:spcPct val="0"/>
              </a:spcBef>
              <a:spcAft>
                <a:spcPct val="0"/>
              </a:spcAft>
              <a:buNone/>
              <a:defRPr sz="14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a:lstStyle>
          <a:p>
            <a:pPr lvl="0"/>
            <a:fld id="{BB962C8B-B14F-4D97-AF65-F5344CB8AC3E}" type="datetime1">
              <a:rPr lang="zh-CN" altLang="en-US" sz="4000" b="1" dirty="0">
                <a:solidFill>
                  <a:srgbClr val="7030A0"/>
                </a:solidFill>
                <a:uFillTx/>
              </a:rPr>
            </a:fld>
            <a:endParaRPr lang="zh-CN" altLang="en-US" sz="4000" b="1" dirty="0">
              <a:solidFill>
                <a:srgbClr val="7030A0"/>
              </a:solidFill>
              <a:uFillTx/>
            </a:endParaRPr>
          </a:p>
        </p:txBody>
      </p:sp>
      <p:sp>
        <p:nvSpPr>
          <p:cNvPr id="2" name="标题 1"/>
          <p:cNvSpPr txBox="1"/>
          <p:nvPr/>
        </p:nvSpPr>
        <p:spPr bwMode="auto">
          <a:xfrm>
            <a:off x="2524125" y="3557905"/>
            <a:ext cx="7864475" cy="103695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lgn="ctr" rtl="0" eaLnBrk="0" fontAlgn="base" hangingPunct="0">
              <a:spcBef>
                <a:spcPct val="0"/>
              </a:spcBef>
              <a:spcAft>
                <a:spcPct val="0"/>
              </a:spcAft>
              <a:defRPr sz="2800" b="1" kern="1200">
                <a:solidFill>
                  <a:schemeClr val="tx1"/>
                </a:solidFill>
                <a:latin typeface="+mj-lt"/>
                <a:ea typeface="+mj-ea"/>
                <a:cs typeface="+mj-cs"/>
              </a:defRPr>
            </a:lvl1pPr>
            <a:lvl2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2pPr>
            <a:lvl3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3pPr>
            <a:lvl4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4pPr>
            <a:lvl5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5pPr>
            <a:lvl6pPr marL="4572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6pPr>
            <a:lvl7pPr marL="9144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7pPr>
            <a:lvl8pPr marL="13716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8pPr>
            <a:lvl9pPr marL="18288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6600" b="1" i="0" baseline="0" noProof="0" dirty="0" smtClean="0">
                <a:ln>
                  <a:noFill/>
                </a:ln>
                <a:solidFill>
                  <a:srgbClr val="C00000"/>
                </a:solidFill>
                <a:effectLst/>
                <a:uLnTx/>
                <a:uFillTx/>
                <a:latin typeface="+中文标题" charset="0"/>
                <a:ea typeface="+mj-ea"/>
                <a:cs typeface="+mj-cs"/>
              </a:rPr>
              <a:t> 植树的牧羊人</a:t>
            </a:r>
            <a:endParaRPr kumimoji="0" lang="zh-CN" altLang="en-US" sz="6600" b="1" i="0" baseline="0" noProof="0" dirty="0" smtClean="0">
              <a:ln>
                <a:noFill/>
              </a:ln>
              <a:solidFill>
                <a:srgbClr val="C00000"/>
              </a:solidFill>
              <a:effectLst/>
              <a:uLnTx/>
              <a:uFillTx/>
              <a:latin typeface="+中文标题" charset="0"/>
              <a:ea typeface="+mj-ea"/>
              <a:cs typeface="+mj-cs"/>
            </a:endParaRPr>
          </a:p>
        </p:txBody>
      </p:sp>
      <p:sp>
        <p:nvSpPr>
          <p:cNvPr id="6" name="矩形 5"/>
          <p:cNvSpPr/>
          <p:nvPr/>
        </p:nvSpPr>
        <p:spPr>
          <a:xfrm>
            <a:off x="965835" y="5993765"/>
            <a:ext cx="7330440" cy="706755"/>
          </a:xfrm>
          <a:prstGeom prst="rect">
            <a:avLst/>
          </a:prstGeom>
          <a:noFill/>
          <a:ln>
            <a:noFill/>
          </a:ln>
        </p:spPr>
        <p:txBody>
          <a:bodyPr wrap="none" rtlCol="0" anchor="t">
            <a:spAutoFit/>
          </a:bodyPr>
          <a:p>
            <a:pPr algn="ctr"/>
            <a:r>
              <a:rPr lang="zh-CN" altLang="en-US" sz="4000" b="1">
                <a:ln w="12700" cmpd="sng">
                  <a:solidFill>
                    <a:schemeClr val="accent4"/>
                  </a:solidFill>
                  <a:prstDash val="solid"/>
                </a:ln>
                <a:solidFill>
                  <a:srgbClr val="0FECEF"/>
                </a:solidFill>
                <a:effectLst/>
                <a:uFillTx/>
                <a:ea typeface="黑体" panose="02010609060101010101" pitchFamily="49" charset="-122"/>
              </a:rPr>
              <a:t>实用课件制作：涡阳八中臧文清</a:t>
            </a:r>
            <a:endParaRPr lang="zh-CN" altLang="en-US" sz="4000" b="1">
              <a:ln w="12700" cmpd="sng">
                <a:solidFill>
                  <a:schemeClr val="accent4"/>
                </a:solidFill>
                <a:prstDash val="solid"/>
              </a:ln>
              <a:solidFill>
                <a:srgbClr val="0FECEF"/>
              </a:solidFill>
              <a:effectLst/>
              <a:uFillTx/>
              <a:ea typeface="黑体" panose="02010609060101010101" pitchFamily="49" charset="-122"/>
            </a:endParaRPr>
          </a:p>
        </p:txBody>
      </p:sp>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 name="文本框 8"/>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检查预习</a:t>
            </a:r>
            <a:endParaRPr lang="zh-CN" altLang="en-US" sz="4000" b="1" dirty="0">
              <a:solidFill>
                <a:srgbClr val="7030A0"/>
              </a:solidFill>
              <a:uFillTx/>
              <a:latin typeface="Arial" panose="020B0604020202020204" pitchFamily="34" charset="0"/>
              <a:ea typeface="黑体" panose="02010609060101010101" pitchFamily="49" charset="-122"/>
            </a:endParaRPr>
          </a:p>
        </p:txBody>
      </p:sp>
      <p:sp>
        <p:nvSpPr>
          <p:cNvPr id="10" name="文本框 9"/>
          <p:cNvSpPr txBox="1"/>
          <p:nvPr/>
        </p:nvSpPr>
        <p:spPr>
          <a:xfrm>
            <a:off x="3634105" y="30099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00B050"/>
                </a:solidFill>
                <a:uFillTx/>
                <a:latin typeface="Arial" panose="020B0604020202020204" pitchFamily="34" charset="0"/>
                <a:ea typeface="黑体" panose="02010609060101010101" pitchFamily="49" charset="-122"/>
              </a:rPr>
              <a:t>词语释义</a:t>
            </a:r>
            <a:endParaRPr lang="zh-CN" altLang="en-US" sz="4000" b="1" dirty="0">
              <a:solidFill>
                <a:srgbClr val="00B050"/>
              </a:solidFill>
              <a:uFillTx/>
              <a:latin typeface="Arial" panose="020B0604020202020204" pitchFamily="34" charset="0"/>
              <a:ea typeface="黑体" panose="02010609060101010101" pitchFamily="49" charset="-122"/>
            </a:endParaRPr>
          </a:p>
        </p:txBody>
      </p:sp>
      <p:sp>
        <p:nvSpPr>
          <p:cNvPr id="3" name="文本框 2"/>
          <p:cNvSpPr txBox="1"/>
          <p:nvPr/>
        </p:nvSpPr>
        <p:spPr>
          <a:xfrm>
            <a:off x="1016635" y="1755140"/>
            <a:ext cx="10973435" cy="396938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3600" b="1" dirty="0">
                <a:solidFill>
                  <a:srgbClr val="0000FF"/>
                </a:solidFill>
                <a:uFillTx/>
                <a:latin typeface="Arial" panose="020B0604020202020204" pitchFamily="34" charset="0"/>
                <a:ea typeface="黑体" panose="02010609060101010101" pitchFamily="49" charset="-122"/>
              </a:rPr>
              <a:t>慷慨：</a:t>
            </a:r>
            <a:r>
              <a:rPr lang="zh-CN" altLang="en-US" sz="3600" b="1" dirty="0">
                <a:solidFill>
                  <a:srgbClr val="FF0000"/>
                </a:solidFill>
                <a:uFillTx/>
                <a:latin typeface="Arial" panose="020B0604020202020204" pitchFamily="34" charset="0"/>
                <a:ea typeface="黑体" panose="02010609060101010101" pitchFamily="49" charset="-122"/>
              </a:rPr>
              <a:t>大方；不吝惜。</a:t>
            </a:r>
            <a:endParaRPr lang="zh-CN" altLang="en-US" sz="3600" b="1" dirty="0">
              <a:solidFill>
                <a:srgbClr val="FF0000"/>
              </a:solidFill>
              <a:uFillTx/>
              <a:latin typeface="Arial" panose="020B0604020202020204" pitchFamily="34" charset="0"/>
              <a:ea typeface="黑体" panose="02010609060101010101" pitchFamily="49" charset="-122"/>
            </a:endParaRPr>
          </a:p>
          <a:p>
            <a:pPr>
              <a:spcBef>
                <a:spcPct val="50000"/>
              </a:spcBef>
              <a:buClr>
                <a:schemeClr val="bg1"/>
              </a:buClr>
            </a:pPr>
            <a:r>
              <a:rPr lang="zh-CN" altLang="en-US" sz="3600" b="1" dirty="0">
                <a:solidFill>
                  <a:srgbClr val="0000FF"/>
                </a:solidFill>
                <a:uFillTx/>
                <a:latin typeface="Arial" panose="020B0604020202020204" pitchFamily="34" charset="0"/>
                <a:ea typeface="黑体" panose="02010609060101010101" pitchFamily="49" charset="-122"/>
              </a:rPr>
              <a:t>光秃秃：</a:t>
            </a:r>
            <a:r>
              <a:rPr lang="zh-CN" altLang="en-US" sz="3600" b="1" dirty="0">
                <a:solidFill>
                  <a:srgbClr val="FF0000"/>
                </a:solidFill>
                <a:uFillTx/>
                <a:latin typeface="Arial" panose="020B0604020202020204" pitchFamily="34" charset="0"/>
                <a:ea typeface="黑体" panose="02010609060101010101" pitchFamily="49" charset="-122"/>
              </a:rPr>
              <a:t>形容没有草木、树叶、毛发</a:t>
            </a:r>
            <a:r>
              <a:rPr lang="zh-CN" altLang="en-US" sz="3600" b="1" dirty="0">
                <a:solidFill>
                  <a:srgbClr val="FF0000"/>
                </a:solidFill>
                <a:uFillTx/>
                <a:ea typeface="黑体" panose="02010609060101010101" pitchFamily="49" charset="-122"/>
                <a:sym typeface="+mn-ea"/>
              </a:rPr>
              <a:t>等盖着的样子。</a:t>
            </a:r>
            <a:endParaRPr lang="zh-CN" altLang="en-US" sz="3600" b="1" dirty="0">
              <a:solidFill>
                <a:srgbClr val="0000FF"/>
              </a:solidFill>
              <a:uFillTx/>
              <a:latin typeface="Arial" panose="020B0604020202020204" pitchFamily="34" charset="0"/>
              <a:ea typeface="黑体" panose="02010609060101010101" pitchFamily="49" charset="-122"/>
            </a:endParaRPr>
          </a:p>
          <a:p>
            <a:pPr>
              <a:spcBef>
                <a:spcPct val="50000"/>
              </a:spcBef>
              <a:buClr>
                <a:schemeClr val="bg1"/>
              </a:buClr>
            </a:pPr>
            <a:r>
              <a:rPr lang="zh-CN" altLang="en-US" sz="3600" b="1" dirty="0">
                <a:solidFill>
                  <a:srgbClr val="0000FF"/>
                </a:solidFill>
                <a:uFillTx/>
                <a:latin typeface="Arial" panose="020B0604020202020204" pitchFamily="34" charset="0"/>
                <a:ea typeface="黑体" panose="02010609060101010101" pitchFamily="49" charset="-122"/>
              </a:rPr>
              <a:t>废墟：</a:t>
            </a:r>
            <a:r>
              <a:rPr lang="zh-CN" altLang="en-US" sz="3600" b="1" dirty="0">
                <a:solidFill>
                  <a:srgbClr val="FF0000"/>
                </a:solidFill>
                <a:uFillTx/>
                <a:latin typeface="Arial" panose="020B0604020202020204" pitchFamily="34" charset="0"/>
                <a:ea typeface="黑体" panose="02010609060101010101" pitchFamily="49" charset="-122"/>
              </a:rPr>
              <a:t>城镇、村庄遭受破坏或灾害后变成的荒凉地方。</a:t>
            </a:r>
            <a:endParaRPr lang="zh-CN" altLang="en-US" sz="3600" b="1" dirty="0">
              <a:solidFill>
                <a:srgbClr val="FF0000"/>
              </a:solidFill>
              <a:uFillTx/>
              <a:latin typeface="Arial" panose="020B0604020202020204" pitchFamily="34" charset="0"/>
              <a:ea typeface="黑体" panose="02010609060101010101" pitchFamily="49" charset="-122"/>
            </a:endParaRPr>
          </a:p>
          <a:p>
            <a:pPr>
              <a:spcBef>
                <a:spcPct val="50000"/>
              </a:spcBef>
              <a:buClr>
                <a:schemeClr val="bg1"/>
              </a:buClr>
            </a:pPr>
            <a:r>
              <a:rPr lang="zh-CN" altLang="en-US" sz="3600" b="1" dirty="0">
                <a:solidFill>
                  <a:srgbClr val="0000FF"/>
                </a:solidFill>
                <a:uFillTx/>
                <a:latin typeface="Arial" panose="020B0604020202020204" pitchFamily="34" charset="0"/>
                <a:ea typeface="黑体" panose="02010609060101010101" pitchFamily="49" charset="-122"/>
              </a:rPr>
              <a:t>干涸：</a:t>
            </a:r>
            <a:r>
              <a:rPr lang="zh-CN" altLang="en-US" sz="3600" b="1" dirty="0">
                <a:solidFill>
                  <a:srgbClr val="FF0000"/>
                </a:solidFill>
                <a:uFillTx/>
                <a:latin typeface="Arial" panose="020B0604020202020204" pitchFamily="34" charset="0"/>
                <a:ea typeface="黑体" panose="02010609060101010101" pitchFamily="49" charset="-122"/>
              </a:rPr>
              <a:t>干枯；没有水。</a:t>
            </a:r>
            <a:endParaRPr lang="zh-CN" altLang="en-US" sz="3600" b="1" dirty="0">
              <a:solidFill>
                <a:srgbClr val="FF0000"/>
              </a:solidFill>
              <a:uFillTx/>
              <a:latin typeface="Arial" panose="020B0604020202020204" pitchFamily="34" charset="0"/>
              <a:ea typeface="黑体" panose="02010609060101010101" pitchFamily="49" charset="-122"/>
            </a:endParaRPr>
          </a:p>
          <a:p>
            <a:pPr>
              <a:spcBef>
                <a:spcPct val="50000"/>
              </a:spcBef>
              <a:buClr>
                <a:schemeClr val="bg1"/>
              </a:buClr>
            </a:pPr>
            <a:r>
              <a:rPr lang="zh-CN" altLang="en-US" sz="3600" b="1" dirty="0">
                <a:solidFill>
                  <a:srgbClr val="0000FF"/>
                </a:solidFill>
                <a:uFillTx/>
                <a:latin typeface="Arial" panose="020B0604020202020204" pitchFamily="34" charset="0"/>
                <a:ea typeface="黑体" panose="02010609060101010101" pitchFamily="49" charset="-122"/>
              </a:rPr>
              <a:t>坍塌：</a:t>
            </a:r>
            <a:r>
              <a:rPr lang="zh-CN" altLang="en-US" sz="3600" b="1" dirty="0">
                <a:solidFill>
                  <a:srgbClr val="FF0000"/>
                </a:solidFill>
                <a:uFillTx/>
                <a:latin typeface="Arial" panose="020B0604020202020204" pitchFamily="34" charset="0"/>
                <a:ea typeface="黑体" panose="02010609060101010101" pitchFamily="49" charset="-122"/>
              </a:rPr>
              <a:t>建筑物或堆积物倒下来。</a:t>
            </a:r>
            <a:endParaRPr lang="zh-CN" altLang="en-US" sz="3600" b="1" dirty="0">
              <a:solidFill>
                <a:srgbClr val="FF000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检查预习</a:t>
            </a:r>
            <a:endParaRPr lang="zh-CN" altLang="en-US" sz="4000" b="1" dirty="0">
              <a:solidFill>
                <a:srgbClr val="7030A0"/>
              </a:solidFill>
              <a:uFillTx/>
              <a:latin typeface="Arial" panose="020B0604020202020204" pitchFamily="34" charset="0"/>
              <a:ea typeface="黑体" panose="02010609060101010101" pitchFamily="49" charset="-122"/>
            </a:endParaRPr>
          </a:p>
        </p:txBody>
      </p:sp>
      <p:sp>
        <p:nvSpPr>
          <p:cNvPr id="10" name="文本框 9"/>
          <p:cNvSpPr txBox="1"/>
          <p:nvPr/>
        </p:nvSpPr>
        <p:spPr>
          <a:xfrm>
            <a:off x="3634105" y="30099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00B050"/>
                </a:solidFill>
                <a:uFillTx/>
                <a:latin typeface="Arial" panose="020B0604020202020204" pitchFamily="34" charset="0"/>
                <a:ea typeface="黑体" panose="02010609060101010101" pitchFamily="49" charset="-122"/>
              </a:rPr>
              <a:t>词语释义</a:t>
            </a:r>
            <a:endParaRPr lang="zh-CN" altLang="en-US" sz="4000" b="1" dirty="0">
              <a:solidFill>
                <a:srgbClr val="00B050"/>
              </a:solidFill>
              <a:uFillTx/>
              <a:latin typeface="Arial" panose="020B0604020202020204" pitchFamily="34" charset="0"/>
              <a:ea typeface="黑体" panose="02010609060101010101" pitchFamily="49" charset="-122"/>
            </a:endParaRPr>
          </a:p>
        </p:txBody>
      </p:sp>
      <p:sp>
        <p:nvSpPr>
          <p:cNvPr id="3" name="文本框 2"/>
          <p:cNvSpPr txBox="1"/>
          <p:nvPr/>
        </p:nvSpPr>
        <p:spPr>
          <a:xfrm>
            <a:off x="2329815" y="1269365"/>
            <a:ext cx="7793990" cy="618553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3600" b="1" dirty="0">
                <a:solidFill>
                  <a:srgbClr val="0000FF"/>
                </a:solidFill>
                <a:uFillTx/>
                <a:latin typeface="Arial" panose="020B0604020202020204" pitchFamily="34" charset="0"/>
                <a:ea typeface="黑体" panose="02010609060101010101" pitchFamily="49" charset="-122"/>
              </a:rPr>
              <a:t>不毛之地：</a:t>
            </a:r>
            <a:r>
              <a:rPr lang="zh-CN" altLang="en-US" sz="3600" b="1" dirty="0">
                <a:solidFill>
                  <a:srgbClr val="FF0000"/>
                </a:solidFill>
                <a:uFillTx/>
                <a:latin typeface="Arial" panose="020B0604020202020204" pitchFamily="34" charset="0"/>
                <a:ea typeface="黑体" panose="02010609060101010101" pitchFamily="49" charset="-122"/>
              </a:rPr>
              <a:t>不长草木的地方。</a:t>
            </a:r>
            <a:endParaRPr lang="zh-CN" altLang="en-US" sz="3600" b="1" dirty="0">
              <a:solidFill>
                <a:srgbClr val="FF0000"/>
              </a:solidFill>
              <a:uFillTx/>
              <a:latin typeface="Arial" panose="020B0604020202020204" pitchFamily="34" charset="0"/>
              <a:ea typeface="黑体" panose="02010609060101010101" pitchFamily="49" charset="-122"/>
            </a:endParaRPr>
          </a:p>
          <a:p>
            <a:pPr>
              <a:spcBef>
                <a:spcPct val="50000"/>
              </a:spcBef>
              <a:buClr>
                <a:schemeClr val="bg1"/>
              </a:buClr>
            </a:pPr>
            <a:r>
              <a:rPr lang="zh-CN" altLang="en-US" sz="3600" b="1" dirty="0">
                <a:solidFill>
                  <a:srgbClr val="0000FF"/>
                </a:solidFill>
                <a:uFillTx/>
                <a:latin typeface="Arial" panose="020B0604020202020204" pitchFamily="34" charset="0"/>
                <a:ea typeface="黑体" panose="02010609060101010101" pitchFamily="49" charset="-122"/>
              </a:rPr>
              <a:t>张扬：</a:t>
            </a:r>
            <a:r>
              <a:rPr lang="zh-CN" altLang="en-US" sz="3600" b="1" dirty="0">
                <a:solidFill>
                  <a:srgbClr val="FF0000"/>
                </a:solidFill>
                <a:uFillTx/>
                <a:latin typeface="Arial" panose="020B0604020202020204" pitchFamily="34" charset="0"/>
                <a:ea typeface="黑体" panose="02010609060101010101" pitchFamily="49" charset="-122"/>
              </a:rPr>
              <a:t>把隐秘的或不必让众人知道的事情声张出去。</a:t>
            </a:r>
            <a:endParaRPr lang="zh-CN" altLang="en-US" sz="3600" b="1" dirty="0">
              <a:solidFill>
                <a:srgbClr val="FF0000"/>
              </a:solidFill>
              <a:uFillTx/>
              <a:latin typeface="Arial" panose="020B0604020202020204" pitchFamily="34" charset="0"/>
              <a:ea typeface="黑体" panose="02010609060101010101" pitchFamily="49" charset="-122"/>
            </a:endParaRPr>
          </a:p>
          <a:p>
            <a:pPr>
              <a:spcBef>
                <a:spcPct val="50000"/>
              </a:spcBef>
              <a:buClr>
                <a:schemeClr val="bg1"/>
              </a:buClr>
            </a:pPr>
            <a:r>
              <a:rPr lang="zh-CN" altLang="en-US" sz="3600" b="1" dirty="0">
                <a:solidFill>
                  <a:srgbClr val="0000FF"/>
                </a:solidFill>
                <a:uFillTx/>
                <a:latin typeface="Arial" panose="020B0604020202020204" pitchFamily="34" charset="0"/>
                <a:ea typeface="黑体" panose="02010609060101010101" pitchFamily="49" charset="-122"/>
              </a:rPr>
              <a:t>溜达：</a:t>
            </a:r>
            <a:r>
              <a:rPr lang="zh-CN" altLang="en-US" sz="3600" b="1" dirty="0">
                <a:solidFill>
                  <a:srgbClr val="FF0000"/>
                </a:solidFill>
                <a:uFillTx/>
                <a:latin typeface="Arial" panose="020B0604020202020204" pitchFamily="34" charset="0"/>
                <a:ea typeface="黑体" panose="02010609060101010101" pitchFamily="49" charset="-122"/>
              </a:rPr>
              <a:t>散步，闲走。</a:t>
            </a:r>
            <a:endParaRPr lang="zh-CN" altLang="en-US" sz="3600" b="1" dirty="0">
              <a:solidFill>
                <a:srgbClr val="FF0000"/>
              </a:solidFill>
              <a:uFillTx/>
              <a:latin typeface="Arial" panose="020B0604020202020204" pitchFamily="34" charset="0"/>
              <a:ea typeface="黑体" panose="02010609060101010101" pitchFamily="49" charset="-122"/>
            </a:endParaRPr>
          </a:p>
          <a:p>
            <a:pPr>
              <a:spcBef>
                <a:spcPct val="50000"/>
              </a:spcBef>
              <a:buClr>
                <a:schemeClr val="bg1"/>
              </a:buClr>
            </a:pPr>
            <a:r>
              <a:rPr lang="zh-CN" altLang="en-US" sz="3600" b="1" dirty="0">
                <a:solidFill>
                  <a:srgbClr val="0000FF"/>
                </a:solidFill>
                <a:uFillTx/>
                <a:latin typeface="Arial" panose="020B0604020202020204" pitchFamily="34" charset="0"/>
                <a:ea typeface="黑体" panose="02010609060101010101" pitchFamily="49" charset="-122"/>
              </a:rPr>
              <a:t>刨根问底：</a:t>
            </a:r>
            <a:r>
              <a:rPr lang="zh-CN" altLang="en-US" sz="3600" b="1" dirty="0">
                <a:solidFill>
                  <a:srgbClr val="FF0000"/>
                </a:solidFill>
                <a:uFillTx/>
                <a:latin typeface="Arial" panose="020B0604020202020204" pitchFamily="34" charset="0"/>
                <a:ea typeface="黑体" panose="02010609060101010101" pitchFamily="49" charset="-122"/>
              </a:rPr>
              <a:t>比喻追究底细。</a:t>
            </a:r>
            <a:endParaRPr lang="zh-CN" altLang="en-US" sz="3600" b="1" dirty="0">
              <a:solidFill>
                <a:srgbClr val="FF0000"/>
              </a:solidFill>
              <a:uFillTx/>
              <a:latin typeface="Arial" panose="020B0604020202020204" pitchFamily="34" charset="0"/>
              <a:ea typeface="黑体" panose="02010609060101010101" pitchFamily="49" charset="-122"/>
            </a:endParaRPr>
          </a:p>
          <a:p>
            <a:pPr>
              <a:spcBef>
                <a:spcPct val="50000"/>
              </a:spcBef>
              <a:buClr>
                <a:schemeClr val="bg1"/>
              </a:buClr>
            </a:pPr>
            <a:r>
              <a:rPr lang="zh-CN" altLang="en-US" sz="3600" b="1" dirty="0">
                <a:solidFill>
                  <a:srgbClr val="0000FF"/>
                </a:solidFill>
                <a:uFillTx/>
                <a:latin typeface="Arial" panose="020B0604020202020204" pitchFamily="34" charset="0"/>
                <a:ea typeface="黑体" panose="02010609060101010101" pitchFamily="49" charset="-122"/>
              </a:rPr>
              <a:t>琢磨：</a:t>
            </a:r>
            <a:r>
              <a:rPr lang="zh-CN" altLang="en-US" sz="3600" b="1" dirty="0">
                <a:solidFill>
                  <a:srgbClr val="FF0000"/>
                </a:solidFill>
                <a:uFillTx/>
                <a:latin typeface="Arial" panose="020B0604020202020204" pitchFamily="34" charset="0"/>
                <a:ea typeface="黑体" panose="02010609060101010101" pitchFamily="49" charset="-122"/>
              </a:rPr>
              <a:t>思考；考虑。</a:t>
            </a:r>
            <a:endParaRPr lang="zh-CN" altLang="en-US" sz="3600" b="1" dirty="0">
              <a:solidFill>
                <a:srgbClr val="FF0000"/>
              </a:solidFill>
              <a:uFillTx/>
              <a:latin typeface="Arial" panose="020B0604020202020204" pitchFamily="34" charset="0"/>
              <a:ea typeface="黑体" panose="02010609060101010101" pitchFamily="49" charset="-122"/>
            </a:endParaRPr>
          </a:p>
          <a:p>
            <a:pPr>
              <a:spcBef>
                <a:spcPct val="50000"/>
              </a:spcBef>
              <a:buClr>
                <a:schemeClr val="bg1"/>
              </a:buClr>
            </a:pPr>
            <a:r>
              <a:rPr lang="zh-CN" altLang="en-US" sz="3600" b="1" dirty="0">
                <a:solidFill>
                  <a:srgbClr val="0000FF"/>
                </a:solidFill>
                <a:uFillTx/>
                <a:latin typeface="Arial" panose="020B0604020202020204" pitchFamily="34" charset="0"/>
                <a:ea typeface="黑体" panose="02010609060101010101" pitchFamily="49" charset="-122"/>
              </a:rPr>
              <a:t>微薄：</a:t>
            </a:r>
            <a:r>
              <a:rPr lang="zh-CN" altLang="en-US" sz="3600" b="1" dirty="0">
                <a:solidFill>
                  <a:srgbClr val="FF0000"/>
                </a:solidFill>
                <a:uFillTx/>
                <a:latin typeface="Arial" panose="020B0604020202020204" pitchFamily="34" charset="0"/>
                <a:ea typeface="黑体" panose="02010609060101010101" pitchFamily="49" charset="-122"/>
              </a:rPr>
              <a:t>微小单薄；数量少。</a:t>
            </a:r>
            <a:endParaRPr lang="zh-CN" altLang="en-US" sz="3600" b="1" dirty="0">
              <a:solidFill>
                <a:srgbClr val="FF0000"/>
              </a:solidFill>
              <a:uFillTx/>
              <a:latin typeface="Arial" panose="020B0604020202020204" pitchFamily="34" charset="0"/>
              <a:ea typeface="黑体" panose="02010609060101010101" pitchFamily="49" charset="-122"/>
            </a:endParaRPr>
          </a:p>
          <a:p>
            <a:pPr>
              <a:spcBef>
                <a:spcPct val="50000"/>
              </a:spcBef>
              <a:buClr>
                <a:schemeClr val="bg1"/>
              </a:buClr>
            </a:pPr>
            <a:endParaRPr lang="zh-CN" altLang="en-US" sz="3600" b="1" dirty="0">
              <a:solidFill>
                <a:srgbClr val="FF000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5363" name="Picture 3"/>
          <p:cNvPicPr>
            <a:picLocks noChangeAspect="1"/>
          </p:cNvPicPr>
          <p:nvPr/>
        </p:nvPicPr>
        <p:blipFill>
          <a:blip r:embed="rId1"/>
          <a:stretch>
            <a:fillRect/>
          </a:stretch>
        </p:blipFill>
        <p:spPr>
          <a:xfrm>
            <a:off x="-92710" y="-38735"/>
            <a:ext cx="12292330" cy="7008495"/>
          </a:xfrm>
          <a:prstGeom prst="rect">
            <a:avLst/>
          </a:prstGeom>
          <a:noFill/>
          <a:ln w="9525">
            <a:noFill/>
          </a:ln>
        </p:spPr>
      </p:pic>
      <p:sp>
        <p:nvSpPr>
          <p:cNvPr id="13313" name="Rectangle 1"/>
          <p:cNvSpPr/>
          <p:nvPr/>
        </p:nvSpPr>
        <p:spPr>
          <a:xfrm>
            <a:off x="2553970" y="1181735"/>
            <a:ext cx="8547100" cy="1938020"/>
          </a:xfrm>
          <a:prstGeom prst="rect">
            <a:avLst/>
          </a:prstGeom>
          <a:noFill/>
          <a:ln w="9525">
            <a:noFill/>
          </a:ln>
        </p:spPr>
        <p:txBody>
          <a:bodyPr wrap="square" anchor="ctr">
            <a:spAutoFit/>
          </a:bodyPr>
          <a:p>
            <a:pPr algn="l" latinLnBrk="1">
              <a:lnSpc>
                <a:spcPct val="150000"/>
              </a:lnSpc>
            </a:pPr>
            <a:r>
              <a:rPr lang="zh-CN" altLang="en-US" sz="4000" b="1" dirty="0">
                <a:solidFill>
                  <a:srgbClr val="23EDEF"/>
                </a:solidFill>
                <a:uFillTx/>
                <a:latin typeface="黑体" panose="02010609060101010101" pitchFamily="49" charset="-122"/>
                <a:ea typeface="黑体" panose="02010609060101010101" pitchFamily="49" charset="-122"/>
              </a:rPr>
              <a:t>标题设置悬念，吸引读者的阅读兴趣。</a:t>
            </a:r>
            <a:endParaRPr lang="zh-CN" altLang="en-US" sz="4000" b="1" dirty="0">
              <a:solidFill>
                <a:srgbClr val="23EDEF"/>
              </a:solidFill>
              <a:uFillTx/>
              <a:latin typeface="黑体" panose="02010609060101010101" pitchFamily="49" charset="-122"/>
              <a:ea typeface="黑体" panose="02010609060101010101" pitchFamily="49" charset="-122"/>
            </a:endParaRPr>
          </a:p>
          <a:p>
            <a:pPr algn="l" latinLnBrk="1">
              <a:lnSpc>
                <a:spcPct val="150000"/>
              </a:lnSpc>
            </a:pPr>
            <a:r>
              <a:rPr lang="zh-CN" altLang="en-US" sz="4000" b="1" dirty="0">
                <a:solidFill>
                  <a:srgbClr val="23EDEF"/>
                </a:solidFill>
                <a:uFillTx/>
                <a:latin typeface="黑体" panose="02010609060101010101" pitchFamily="49" charset="-122"/>
                <a:ea typeface="黑体" panose="02010609060101010101" pitchFamily="49" charset="-122"/>
              </a:rPr>
              <a:t>                            </a:t>
            </a:r>
            <a:endParaRPr lang="zh-CN" altLang="en-US" sz="4000" b="1" dirty="0">
              <a:solidFill>
                <a:srgbClr val="23EDEF"/>
              </a:solidFill>
              <a:uFillTx/>
              <a:latin typeface="黑体" panose="02010609060101010101" pitchFamily="49" charset="-122"/>
              <a:ea typeface="黑体" panose="02010609060101010101" pitchFamily="49" charset="-122"/>
            </a:endParaRPr>
          </a:p>
        </p:txBody>
      </p:sp>
      <p:sp>
        <p:nvSpPr>
          <p:cNvPr id="2" name="文本框 1"/>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FFFF00"/>
                </a:solidFill>
                <a:uFillTx/>
                <a:latin typeface="Arial" panose="020B0604020202020204" pitchFamily="34" charset="0"/>
                <a:ea typeface="黑体" panose="02010609060101010101" pitchFamily="49" charset="-122"/>
              </a:rPr>
              <a:t>题目作用</a:t>
            </a:r>
            <a:endParaRPr lang="zh-CN" altLang="en-US" sz="4000" b="1" dirty="0">
              <a:solidFill>
                <a:srgbClr val="FFFF0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13313">
                                            <p:txEl>
                                              <p:pRg st="0" end="0"/>
                                            </p:txEl>
                                          </p:spTgt>
                                        </p:tgtEl>
                                        <p:attrNameLst>
                                          <p:attrName>style.visibility</p:attrName>
                                        </p:attrNameLst>
                                      </p:cBhvr>
                                      <p:to>
                                        <p:strVal val="visible"/>
                                      </p:to>
                                    </p:set>
                                    <p:anim calcmode="lin" valueType="num">
                                      <p:cBhvr>
                                        <p:cTn id="7" dur="500" fill="hold"/>
                                        <p:tgtEl>
                                          <p:spTgt spid="1331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31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331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31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3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56322" name="Picture 2"/>
          <p:cNvPicPr>
            <a:picLocks noChangeAspect="1" noChangeArrowheads="1"/>
          </p:cNvPicPr>
          <p:nvPr/>
        </p:nvPicPr>
        <p:blipFill rotWithShape="1">
          <a:blip r:embed="rId1"/>
          <a:srcRect t="3318"/>
          <a:stretch>
            <a:fillRect/>
          </a:stretch>
        </p:blipFill>
        <p:spPr bwMode="auto">
          <a:xfrm>
            <a:off x="145415" y="3492500"/>
            <a:ext cx="4185920" cy="3031490"/>
          </a:xfrm>
          <a:prstGeom prst="rect">
            <a:avLst/>
          </a:prstGeom>
          <a:ln>
            <a:noFill/>
          </a:ln>
          <a:effectLst>
            <a:softEdge rad="112500"/>
          </a:effectLst>
        </p:spPr>
      </p:pic>
      <p:sp>
        <p:nvSpPr>
          <p:cNvPr id="16389" name="文本框 5"/>
          <p:cNvSpPr txBox="1"/>
          <p:nvPr/>
        </p:nvSpPr>
        <p:spPr>
          <a:xfrm>
            <a:off x="2424430" y="994410"/>
            <a:ext cx="7552055" cy="1376045"/>
          </a:xfrm>
          <a:prstGeom prst="rect">
            <a:avLst/>
          </a:prstGeom>
          <a:noFill/>
          <a:ln w="9525">
            <a:noFill/>
          </a:ln>
        </p:spPr>
        <p:txBody>
          <a:bodyPr wrap="square" lIns="68580" tIns="34290" rIns="68580" bIns="34290" anchor="t">
            <a:spAutoFit/>
          </a:bodyPr>
          <a:p>
            <a:pPr marL="571500" indent="-571500">
              <a:spcBef>
                <a:spcPts val="600"/>
              </a:spcBef>
              <a:buFont typeface="Wingdings" panose="05000000000000000000" charset="0"/>
              <a:buChar char="u"/>
            </a:pPr>
            <a:r>
              <a:rPr lang="zh-CN" altLang="en-US" sz="4000" b="1" dirty="0">
                <a:solidFill>
                  <a:srgbClr val="0000FF"/>
                </a:solidFill>
                <a:uFillTx/>
                <a:latin typeface="楷体_GB2312" charset="0"/>
              </a:rPr>
              <a:t>阅读课文思考：</a:t>
            </a:r>
            <a:endParaRPr lang="zh-CN" altLang="en-US" sz="4000" b="1" dirty="0">
              <a:solidFill>
                <a:srgbClr val="0000FF"/>
              </a:solidFill>
              <a:uFillTx/>
              <a:latin typeface="楷体_GB2312" charset="0"/>
            </a:endParaRPr>
          </a:p>
          <a:p>
            <a:pPr>
              <a:spcBef>
                <a:spcPts val="600"/>
              </a:spcBef>
              <a:buFont typeface="Wingdings" panose="05000000000000000000" charset="0"/>
            </a:pPr>
            <a:r>
              <a:rPr lang="zh-CN" altLang="en-US" sz="4000" b="1" dirty="0">
                <a:solidFill>
                  <a:srgbClr val="0000FF"/>
                </a:solidFill>
                <a:uFillTx/>
                <a:latin typeface="楷体_GB2312" charset="0"/>
              </a:rPr>
              <a:t>文章主要讲述了一个什么故事？</a:t>
            </a:r>
            <a:endParaRPr lang="zh-CN" altLang="en-US" sz="4000" b="1" dirty="0">
              <a:solidFill>
                <a:srgbClr val="0000FF"/>
              </a:solidFill>
              <a:uFillTx/>
              <a:latin typeface="楷体_GB2312" charset="0"/>
            </a:endParaRPr>
          </a:p>
        </p:txBody>
      </p:sp>
      <p:sp>
        <p:nvSpPr>
          <p:cNvPr id="17410" name="文本框 5"/>
          <p:cNvSpPr txBox="1"/>
          <p:nvPr/>
        </p:nvSpPr>
        <p:spPr>
          <a:xfrm>
            <a:off x="4644390" y="3234055"/>
            <a:ext cx="6395720" cy="2530475"/>
          </a:xfrm>
          <a:prstGeom prst="rect">
            <a:avLst/>
          </a:prstGeom>
          <a:noFill/>
          <a:ln w="9525">
            <a:noFill/>
          </a:ln>
        </p:spPr>
        <p:txBody>
          <a:bodyPr wrap="square" lIns="68580" tIns="34290" rIns="68580" bIns="34290" anchor="t">
            <a:spAutoFit/>
          </a:bodyPr>
          <a:p>
            <a:pPr>
              <a:lnSpc>
                <a:spcPct val="100000"/>
              </a:lnSpc>
              <a:spcBef>
                <a:spcPts val="600"/>
              </a:spcBef>
            </a:pPr>
            <a:r>
              <a:rPr lang="en-US" altLang="zh-CN" sz="2800" b="1" noProof="0" dirty="0">
                <a:ln>
                  <a:noFill/>
                </a:ln>
                <a:solidFill>
                  <a:srgbClr val="FF0000"/>
                </a:solidFill>
                <a:effectLst/>
                <a:uLnTx/>
                <a:uFillTx/>
                <a:latin typeface="+mn-ea"/>
                <a:cs typeface="+mn-ea"/>
                <a:sym typeface="+mn-ea"/>
              </a:rPr>
              <a:t>      </a:t>
            </a:r>
            <a:r>
              <a:rPr lang="zh-CN" altLang="en-US" sz="4000" b="1" dirty="0">
                <a:solidFill>
                  <a:srgbClr val="FF0000"/>
                </a:solidFill>
                <a:uFillTx/>
                <a:latin typeface="楷体_GB2312" charset="0"/>
                <a:sym typeface="+mn-ea"/>
              </a:rPr>
              <a:t>本文讲述了一个孤独的牧羊人凭一己之力和数十年的坚持，种植大片树林，把废墟变成绿洲的故事。</a:t>
            </a:r>
            <a:endParaRPr lang="zh-CN" altLang="en-US" sz="2800" b="1" dirty="0">
              <a:solidFill>
                <a:srgbClr val="FF0000"/>
              </a:solidFill>
              <a:uFillTx/>
              <a:latin typeface="楷体_GB2312" charset="0"/>
              <a:ea typeface="楷体_GB2312" pitchFamily="49" charset="-122"/>
            </a:endParaRPr>
          </a:p>
        </p:txBody>
      </p:sp>
      <p:sp>
        <p:nvSpPr>
          <p:cNvPr id="9" name="文本框 8"/>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整体感知</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p:cTn id="7" dur="500" fill="hold"/>
                                        <p:tgtEl>
                                          <p:spTgt spid="17410"/>
                                        </p:tgtEl>
                                        <p:attrNameLst>
                                          <p:attrName>ppt_w</p:attrName>
                                        </p:attrNameLst>
                                      </p:cBhvr>
                                      <p:tavLst>
                                        <p:tav tm="0">
                                          <p:val>
                                            <p:fltVal val="0"/>
                                          </p:val>
                                        </p:tav>
                                        <p:tav tm="100000">
                                          <p:val>
                                            <p:strVal val="#ppt_w"/>
                                          </p:val>
                                        </p:tav>
                                      </p:tavLst>
                                    </p:anim>
                                    <p:anim calcmode="lin" valueType="num">
                                      <p:cBhvr>
                                        <p:cTn id="8" dur="500" fill="hold"/>
                                        <p:tgtEl>
                                          <p:spTgt spid="174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Text Box 11"/>
          <p:cNvSpPr txBox="1"/>
          <p:nvPr/>
        </p:nvSpPr>
        <p:spPr>
          <a:xfrm>
            <a:off x="4729480" y="40640"/>
            <a:ext cx="1898650" cy="755650"/>
          </a:xfrm>
          <a:prstGeom prst="rect">
            <a:avLst/>
          </a:prstGeom>
          <a:noFill/>
          <a:ln w="9525">
            <a:noFill/>
          </a:ln>
        </p:spPr>
        <p:txBody>
          <a:bodyPr wrap="square" anchor="t">
            <a:spAutoFit/>
          </a:bodyPr>
          <a:p>
            <a:pPr>
              <a:lnSpc>
                <a:spcPct val="120000"/>
              </a:lnSpc>
            </a:pPr>
            <a:r>
              <a:rPr lang="zh-CN" altLang="en-US" sz="3600" b="1" dirty="0">
                <a:solidFill>
                  <a:srgbClr val="0000FF"/>
                </a:solidFill>
                <a:latin typeface="楷体_GB2312" pitchFamily="49" charset="-122"/>
                <a:ea typeface="黑体" panose="02010609060101010101" pitchFamily="49" charset="-122"/>
              </a:rPr>
              <a:t> </a:t>
            </a:r>
            <a:r>
              <a:rPr lang="zh-CN" sz="3600" b="1" dirty="0">
                <a:solidFill>
                  <a:srgbClr val="009354"/>
                </a:solidFill>
                <a:uFillTx/>
                <a:latin typeface="楷体_GB2312" charset="0"/>
                <a:ea typeface="黑体" panose="02010609060101010101" pitchFamily="49" charset="-122"/>
              </a:rPr>
              <a:t>抢答题：</a:t>
            </a:r>
            <a:endParaRPr lang="zh-CN" sz="3600" b="1" dirty="0">
              <a:solidFill>
                <a:srgbClr val="009354"/>
              </a:solidFill>
              <a:uFillTx/>
              <a:latin typeface="楷体_GB2312" charset="0"/>
              <a:ea typeface="黑体" panose="02010609060101010101" pitchFamily="49" charset="-122"/>
            </a:endParaRPr>
          </a:p>
        </p:txBody>
      </p:sp>
      <p:sp>
        <p:nvSpPr>
          <p:cNvPr id="16389" name="文本框 5"/>
          <p:cNvSpPr txBox="1"/>
          <p:nvPr/>
        </p:nvSpPr>
        <p:spPr>
          <a:xfrm>
            <a:off x="1567815" y="747395"/>
            <a:ext cx="9417050" cy="6131560"/>
          </a:xfrm>
          <a:prstGeom prst="rect">
            <a:avLst/>
          </a:prstGeom>
          <a:noFill/>
          <a:ln w="9525">
            <a:noFill/>
          </a:ln>
        </p:spPr>
        <p:txBody>
          <a:bodyPr wrap="square" lIns="68580" tIns="34290" rIns="68580" bIns="34290" anchor="t">
            <a:spAutoFit/>
          </a:bodyPr>
          <a:p>
            <a:pPr>
              <a:lnSpc>
                <a:spcPts val="3640"/>
              </a:lnSpc>
              <a:spcBef>
                <a:spcPts val="600"/>
              </a:spcBef>
            </a:pPr>
            <a:r>
              <a:rPr lang="en-US" altLang="zh-CN" sz="3200" b="1" dirty="0">
                <a:solidFill>
                  <a:srgbClr val="0000FF"/>
                </a:solidFill>
                <a:uFillTx/>
                <a:latin typeface="楷体_GB2312" charset="0"/>
                <a:ea typeface="黑体" panose="02010609060101010101" pitchFamily="49" charset="-122"/>
              </a:rPr>
              <a:t>1</a:t>
            </a:r>
            <a:r>
              <a:rPr lang="zh-CN" altLang="en-US" sz="3200" b="1" dirty="0">
                <a:solidFill>
                  <a:srgbClr val="0000FF"/>
                </a:solidFill>
                <a:uFillTx/>
                <a:latin typeface="楷体_GB2312" charset="0"/>
                <a:ea typeface="黑体" panose="02010609060101010101" pitchFamily="49" charset="-122"/>
              </a:rPr>
              <a:t>、牧羊人叫什么名字？</a:t>
            </a:r>
            <a:r>
              <a:rPr lang="en-US" altLang="zh-CN" sz="3200" b="1" dirty="0">
                <a:solidFill>
                  <a:srgbClr val="0000FF"/>
                </a:solidFill>
                <a:uFillTx/>
                <a:latin typeface="楷体_GB2312" charset="0"/>
                <a:ea typeface="黑体" panose="02010609060101010101" pitchFamily="49" charset="-122"/>
              </a:rPr>
              <a:t>“</a:t>
            </a:r>
            <a:r>
              <a:rPr lang="zh-CN" altLang="en-US" sz="3200" b="1" dirty="0">
                <a:solidFill>
                  <a:srgbClr val="0000FF"/>
                </a:solidFill>
                <a:uFillTx/>
                <a:latin typeface="楷体_GB2312" charset="0"/>
                <a:ea typeface="黑体" panose="02010609060101010101" pitchFamily="49" charset="-122"/>
              </a:rPr>
              <a:t>我</a:t>
            </a:r>
            <a:r>
              <a:rPr lang="en-US" altLang="zh-CN" sz="3200" b="1" dirty="0">
                <a:solidFill>
                  <a:srgbClr val="0000FF"/>
                </a:solidFill>
                <a:uFillTx/>
                <a:latin typeface="楷体_GB2312" charset="0"/>
                <a:ea typeface="黑体" panose="02010609060101010101" pitchFamily="49" charset="-122"/>
              </a:rPr>
              <a:t>”</a:t>
            </a:r>
            <a:r>
              <a:rPr lang="zh-CN" altLang="en-US" sz="3200" b="1" dirty="0">
                <a:solidFill>
                  <a:srgbClr val="0000FF"/>
                </a:solidFill>
                <a:uFillTx/>
                <a:latin typeface="楷体_GB2312" charset="0"/>
                <a:ea typeface="黑体" panose="02010609060101010101" pitchFamily="49" charset="-122"/>
              </a:rPr>
              <a:t>初遇牧羊人时他多大岁数了？</a:t>
            </a:r>
            <a:endParaRPr lang="zh-CN" altLang="en-US" sz="3200" b="1" dirty="0">
              <a:solidFill>
                <a:srgbClr val="0000FF"/>
              </a:solidFill>
              <a:uFillTx/>
              <a:latin typeface="楷体_GB2312" charset="0"/>
              <a:ea typeface="黑体" panose="02010609060101010101" pitchFamily="49" charset="-122"/>
            </a:endParaRPr>
          </a:p>
          <a:p>
            <a:pPr>
              <a:lnSpc>
                <a:spcPts val="3640"/>
              </a:lnSpc>
              <a:spcBef>
                <a:spcPts val="600"/>
              </a:spcBef>
            </a:pPr>
            <a:r>
              <a:rPr lang="zh-CN" altLang="en-US" sz="3200" b="1" dirty="0">
                <a:solidFill>
                  <a:srgbClr val="FF0000"/>
                </a:solidFill>
                <a:uFillTx/>
                <a:latin typeface="楷体_GB2312" charset="0"/>
                <a:ea typeface="黑体" panose="02010609060101010101" pitchFamily="49" charset="-122"/>
              </a:rPr>
              <a:t>    艾力泽</a:t>
            </a:r>
            <a:r>
              <a:rPr lang="zh-CN" altLang="en-US" sz="3200" b="1" dirty="0">
                <a:solidFill>
                  <a:srgbClr val="FF0000"/>
                </a:solidFill>
                <a:uFillTx/>
                <a:ea typeface="黑体" panose="02010609060101010101" pitchFamily="49" charset="-122"/>
              </a:rPr>
              <a:t>•</a:t>
            </a:r>
            <a:r>
              <a:rPr lang="zh-CN" altLang="en-US" sz="3200" b="1" dirty="0">
                <a:solidFill>
                  <a:srgbClr val="FF0000"/>
                </a:solidFill>
                <a:uFillTx/>
                <a:latin typeface="楷体_GB2312" charset="0"/>
                <a:ea typeface="黑体" panose="02010609060101010101" pitchFamily="49" charset="-122"/>
              </a:rPr>
              <a:t>布菲 </a:t>
            </a:r>
            <a:endParaRPr lang="zh-CN" altLang="en-US" sz="3200" b="1" dirty="0">
              <a:solidFill>
                <a:srgbClr val="FF0000"/>
              </a:solidFill>
              <a:uFillTx/>
              <a:latin typeface="楷体_GB2312" charset="0"/>
              <a:ea typeface="黑体" panose="02010609060101010101" pitchFamily="49" charset="-122"/>
            </a:endParaRPr>
          </a:p>
          <a:p>
            <a:pPr>
              <a:lnSpc>
                <a:spcPts val="3640"/>
              </a:lnSpc>
              <a:spcBef>
                <a:spcPts val="600"/>
              </a:spcBef>
            </a:pPr>
            <a:r>
              <a:rPr lang="zh-CN" altLang="en-US" sz="3200" b="1" dirty="0">
                <a:solidFill>
                  <a:srgbClr val="FF0000"/>
                </a:solidFill>
                <a:uFillTx/>
                <a:latin typeface="楷体_GB2312" charset="0"/>
                <a:ea typeface="黑体" panose="02010609060101010101" pitchFamily="49" charset="-122"/>
              </a:rPr>
              <a:t>    五十五岁了</a:t>
            </a:r>
            <a:endParaRPr lang="zh-CN" altLang="en-US" sz="3200" b="1" dirty="0">
              <a:solidFill>
                <a:srgbClr val="FF0000"/>
              </a:solidFill>
              <a:uFillTx/>
              <a:latin typeface="楷体_GB2312" charset="0"/>
              <a:ea typeface="黑体" panose="02010609060101010101" pitchFamily="49" charset="-122"/>
            </a:endParaRPr>
          </a:p>
          <a:p>
            <a:pPr>
              <a:lnSpc>
                <a:spcPts val="3640"/>
              </a:lnSpc>
              <a:spcBef>
                <a:spcPts val="600"/>
              </a:spcBef>
            </a:pPr>
            <a:r>
              <a:rPr lang="en-US" altLang="zh-CN" sz="3200" b="1" dirty="0">
                <a:solidFill>
                  <a:srgbClr val="0000FF"/>
                </a:solidFill>
                <a:uFillTx/>
                <a:latin typeface="楷体_GB2312" charset="0"/>
                <a:ea typeface="黑体" panose="02010609060101010101" pitchFamily="49" charset="-122"/>
              </a:rPr>
              <a:t>2</a:t>
            </a:r>
            <a:r>
              <a:rPr lang="zh-CN" altLang="en-US" sz="3200" b="1" dirty="0">
                <a:solidFill>
                  <a:srgbClr val="0000FF"/>
                </a:solidFill>
                <a:uFillTx/>
                <a:latin typeface="楷体_GB2312" charset="0"/>
                <a:ea typeface="黑体" panose="02010609060101010101" pitchFamily="49" charset="-122"/>
              </a:rPr>
              <a:t>、牧羊人为什么要选择种树？</a:t>
            </a:r>
            <a:endParaRPr lang="zh-CN" altLang="en-US" sz="3200" b="1" dirty="0">
              <a:solidFill>
                <a:srgbClr val="0000FF"/>
              </a:solidFill>
              <a:uFillTx/>
              <a:latin typeface="楷体_GB2312" charset="0"/>
              <a:ea typeface="黑体" panose="02010609060101010101" pitchFamily="49" charset="-122"/>
            </a:endParaRPr>
          </a:p>
          <a:p>
            <a:pPr algn="l">
              <a:lnSpc>
                <a:spcPts val="3640"/>
              </a:lnSpc>
              <a:spcBef>
                <a:spcPts val="600"/>
              </a:spcBef>
            </a:pPr>
            <a:r>
              <a:rPr lang="zh-CN" altLang="en-US" sz="3200" b="1" dirty="0">
                <a:solidFill>
                  <a:srgbClr val="FF0000"/>
                </a:solidFill>
                <a:uFillTx/>
                <a:latin typeface="楷体_GB2312" charset="0"/>
                <a:ea typeface="黑体" panose="02010609060101010101" pitchFamily="49" charset="-122"/>
              </a:rPr>
              <a:t>    他先是失去了唯一的儿子，接着，妻子也去世了。他选择了一个人生活，与羊群和狗作伴，平静地看着日子一天天地溜走了。他说，这地方缺少树；没有树，就不会有生命。所以，他就决定种树。</a:t>
            </a:r>
            <a:endParaRPr lang="zh-CN" altLang="en-US" sz="3200" b="1" dirty="0">
              <a:solidFill>
                <a:srgbClr val="FF0000"/>
              </a:solidFill>
              <a:uFillTx/>
              <a:latin typeface="楷体_GB2312" charset="0"/>
              <a:ea typeface="黑体" panose="02010609060101010101" pitchFamily="49" charset="-122"/>
            </a:endParaRPr>
          </a:p>
          <a:p>
            <a:pPr>
              <a:lnSpc>
                <a:spcPts val="3640"/>
              </a:lnSpc>
              <a:spcBef>
                <a:spcPts val="600"/>
              </a:spcBef>
            </a:pPr>
            <a:r>
              <a:rPr lang="en-US" altLang="zh-CN" sz="3200" b="1" dirty="0">
                <a:solidFill>
                  <a:srgbClr val="0000FF"/>
                </a:solidFill>
                <a:uFillTx/>
                <a:latin typeface="楷体_GB2312" charset="0"/>
                <a:ea typeface="黑体" panose="02010609060101010101" pitchFamily="49" charset="-122"/>
              </a:rPr>
              <a:t>3</a:t>
            </a:r>
            <a:r>
              <a:rPr lang="zh-CN" altLang="en-US" sz="3200" b="1" dirty="0">
                <a:solidFill>
                  <a:srgbClr val="0000FF"/>
                </a:solidFill>
                <a:uFillTx/>
                <a:latin typeface="楷体_GB2312" charset="0"/>
                <a:ea typeface="黑体" panose="02010609060101010101" pitchFamily="49" charset="-122"/>
              </a:rPr>
              <a:t>、作者是怎样描述牧羊人种树的？</a:t>
            </a:r>
            <a:endParaRPr lang="zh-CN" altLang="en-US" sz="3200" b="1" dirty="0">
              <a:solidFill>
                <a:srgbClr val="0000FF"/>
              </a:solidFill>
              <a:uFillTx/>
              <a:latin typeface="楷体_GB2312" charset="0"/>
              <a:ea typeface="黑体" panose="02010609060101010101" pitchFamily="49" charset="-122"/>
            </a:endParaRPr>
          </a:p>
          <a:p>
            <a:pPr>
              <a:lnSpc>
                <a:spcPts val="3640"/>
              </a:lnSpc>
              <a:spcBef>
                <a:spcPts val="600"/>
              </a:spcBef>
            </a:pPr>
            <a:r>
              <a:rPr lang="zh-CN" altLang="en-US" sz="3200" b="1" dirty="0">
                <a:solidFill>
                  <a:srgbClr val="FF0000"/>
                </a:solidFill>
                <a:uFillTx/>
                <a:latin typeface="楷体_GB2312" charset="0"/>
                <a:ea typeface="黑体" panose="02010609060101010101" pitchFamily="49" charset="-122"/>
              </a:rPr>
              <a:t>    用铁棍在地上戳了一个坑。然后，他在坑里轻轻地放进一颗橡子，再仔细地埋上泥土。</a:t>
            </a:r>
            <a:endParaRPr lang="zh-CN" altLang="en-US" sz="3200" b="1" dirty="0">
              <a:solidFill>
                <a:srgbClr val="0000FF"/>
              </a:solidFill>
              <a:uFillTx/>
              <a:latin typeface="楷体_GB2312" charset="0"/>
              <a:ea typeface="黑体" panose="02010609060101010101" pitchFamily="49" charset="-122"/>
            </a:endParaRPr>
          </a:p>
        </p:txBody>
      </p:sp>
      <p:sp>
        <p:nvSpPr>
          <p:cNvPr id="9" name="文本框 8"/>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整体感知</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16389">
                                            <p:txEl>
                                              <p:pRg st="0" end="0"/>
                                            </p:txEl>
                                          </p:spTgt>
                                        </p:tgtEl>
                                        <p:attrNameLst>
                                          <p:attrName>style.visibility</p:attrName>
                                        </p:attrNameLst>
                                      </p:cBhvr>
                                      <p:to>
                                        <p:strVal val="visible"/>
                                      </p:to>
                                    </p:set>
                                    <p:anim calcmode="lin" valueType="num">
                                      <p:cBhvr>
                                        <p:cTn id="7" dur="500" fill="hold"/>
                                        <p:tgtEl>
                                          <p:spTgt spid="16389">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6389">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6389">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638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nodeType="clickEffect">
                                  <p:stCondLst>
                                    <p:cond delay="0"/>
                                  </p:stCondLst>
                                  <p:childTnLst>
                                    <p:set>
                                      <p:cBhvr>
                                        <p:cTn id="14" dur="1" fill="hold">
                                          <p:stCondLst>
                                            <p:cond delay="0"/>
                                          </p:stCondLst>
                                        </p:cTn>
                                        <p:tgtEl>
                                          <p:spTgt spid="16389">
                                            <p:txEl>
                                              <p:pRg st="1" end="1"/>
                                            </p:txEl>
                                          </p:spTgt>
                                        </p:tgtEl>
                                        <p:attrNameLst>
                                          <p:attrName>style.visibility</p:attrName>
                                        </p:attrNameLst>
                                      </p:cBhvr>
                                      <p:to>
                                        <p:strVal val="visible"/>
                                      </p:to>
                                    </p:set>
                                    <p:animEffect transition="in" filter="fade">
                                      <p:cBhvr>
                                        <p:cTn id="15" dur="800" decel="100000"/>
                                        <p:tgtEl>
                                          <p:spTgt spid="16389">
                                            <p:txEl>
                                              <p:pRg st="1" end="1"/>
                                            </p:txEl>
                                          </p:spTgt>
                                        </p:tgtEl>
                                      </p:cBhvr>
                                    </p:animEffect>
                                    <p:anim calcmode="lin" valueType="num">
                                      <p:cBhvr>
                                        <p:cTn id="16" dur="800" decel="100000" fill="hold"/>
                                        <p:tgtEl>
                                          <p:spTgt spid="16389">
                                            <p:txEl>
                                              <p:pRg st="1" end="1"/>
                                            </p:txEl>
                                          </p:spTgt>
                                        </p:tgtEl>
                                        <p:attrNameLst>
                                          <p:attrName>style.rotation</p:attrName>
                                        </p:attrNameLst>
                                      </p:cBhvr>
                                      <p:tavLst>
                                        <p:tav tm="0">
                                          <p:val>
                                            <p:fltVal val="-90"/>
                                          </p:val>
                                        </p:tav>
                                        <p:tav tm="100000">
                                          <p:val>
                                            <p:fltVal val="0"/>
                                          </p:val>
                                        </p:tav>
                                      </p:tavLst>
                                    </p:anim>
                                    <p:anim calcmode="lin" valueType="num">
                                      <p:cBhvr>
                                        <p:cTn id="17" dur="800" decel="100000" fill="hold"/>
                                        <p:tgtEl>
                                          <p:spTgt spid="16389">
                                            <p:txEl>
                                              <p:pRg st="1" end="1"/>
                                            </p:txEl>
                                          </p:spTgt>
                                        </p:tgtEl>
                                        <p:attrNameLst>
                                          <p:attrName>ppt_x</p:attrName>
                                        </p:attrNameLst>
                                      </p:cBhvr>
                                      <p:tavLst>
                                        <p:tav tm="0">
                                          <p:val>
                                            <p:strVal val="#ppt_x+0.4"/>
                                          </p:val>
                                        </p:tav>
                                        <p:tav tm="100000">
                                          <p:val>
                                            <p:strVal val="#ppt_x-0.05"/>
                                          </p:val>
                                        </p:tav>
                                      </p:tavLst>
                                    </p:anim>
                                    <p:anim calcmode="lin" valueType="num">
                                      <p:cBhvr>
                                        <p:cTn id="18" dur="800" decel="100000" fill="hold"/>
                                        <p:tgtEl>
                                          <p:spTgt spid="16389">
                                            <p:txEl>
                                              <p:pRg st="1" end="1"/>
                                            </p:txEl>
                                          </p:spTgt>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6389">
                                            <p:txEl>
                                              <p:pRg st="1" end="1"/>
                                            </p:txEl>
                                          </p:spTgt>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6389">
                                            <p:txEl>
                                              <p:pRg st="1" end="1"/>
                                            </p:txEl>
                                          </p:spTgt>
                                        </p:tgtEl>
                                        <p:attrNameLst>
                                          <p:attrName>ppt_y</p:attrName>
                                        </p:attrNameLst>
                                      </p:cBhvr>
                                      <p:tavLst>
                                        <p:tav tm="0">
                                          <p:val>
                                            <p:strVal val="#ppt_y+0.1"/>
                                          </p:val>
                                        </p:tav>
                                        <p:tav tm="100000">
                                          <p:val>
                                            <p:strVal val="#ppt_y"/>
                                          </p:val>
                                        </p:tav>
                                      </p:tavLst>
                                    </p:anim>
                                  </p:childTnLst>
                                  <p:subTnLst>
                                    <p:audio>
                                      <p:cMediaNode>
                                        <p:cTn display="1" masterRel="sameClick">
                                          <p:stCondLst>
                                            <p:cond evt="begin" delay="0">
                                              <p:tn val="13"/>
                                            </p:cond>
                                          </p:stCondLst>
                                          <p:endCondLst>
                                            <p:cond evt="onStopAudio" delay="0">
                                              <p:tgtEl>
                                                <p:sldTgt/>
                                              </p:tgtEl>
                                            </p:cond>
                                          </p:endCondLst>
                                        </p:cTn>
                                        <p:tgtEl>
                                          <p:sndTgt r:embed="rId1" name="click.wav"/>
                                        </p:tgtEl>
                                      </p:cMediaNode>
                                    </p:audio>
                                  </p:subTnLst>
                                </p:cTn>
                              </p:par>
                            </p:childTnLst>
                          </p:cTn>
                        </p:par>
                      </p:childTnLst>
                    </p:cTn>
                  </p:par>
                  <p:par>
                    <p:cTn id="21" fill="hold">
                      <p:stCondLst>
                        <p:cond delay="indefinite"/>
                      </p:stCondLst>
                      <p:childTnLst>
                        <p:par>
                          <p:cTn id="22" fill="hold">
                            <p:stCondLst>
                              <p:cond delay="0"/>
                            </p:stCondLst>
                            <p:childTnLst>
                              <p:par>
                                <p:cTn id="23" presetID="30" presetClass="entr" presetSubtype="0" fill="hold" nodeType="clickEffect">
                                  <p:stCondLst>
                                    <p:cond delay="0"/>
                                  </p:stCondLst>
                                  <p:childTnLst>
                                    <p:set>
                                      <p:cBhvr>
                                        <p:cTn id="24" dur="1" fill="hold">
                                          <p:stCondLst>
                                            <p:cond delay="0"/>
                                          </p:stCondLst>
                                        </p:cTn>
                                        <p:tgtEl>
                                          <p:spTgt spid="16389">
                                            <p:txEl>
                                              <p:pRg st="2" end="2"/>
                                            </p:txEl>
                                          </p:spTgt>
                                        </p:tgtEl>
                                        <p:attrNameLst>
                                          <p:attrName>style.visibility</p:attrName>
                                        </p:attrNameLst>
                                      </p:cBhvr>
                                      <p:to>
                                        <p:strVal val="visible"/>
                                      </p:to>
                                    </p:set>
                                    <p:animEffect transition="in" filter="fade">
                                      <p:cBhvr>
                                        <p:cTn id="25" dur="800" decel="100000"/>
                                        <p:tgtEl>
                                          <p:spTgt spid="16389">
                                            <p:txEl>
                                              <p:pRg st="2" end="2"/>
                                            </p:txEl>
                                          </p:spTgt>
                                        </p:tgtEl>
                                      </p:cBhvr>
                                    </p:animEffect>
                                    <p:anim calcmode="lin" valueType="num">
                                      <p:cBhvr>
                                        <p:cTn id="26" dur="800" decel="100000" fill="hold"/>
                                        <p:tgtEl>
                                          <p:spTgt spid="16389">
                                            <p:txEl>
                                              <p:pRg st="2" end="2"/>
                                            </p:txEl>
                                          </p:spTgt>
                                        </p:tgtEl>
                                        <p:attrNameLst>
                                          <p:attrName>style.rotation</p:attrName>
                                        </p:attrNameLst>
                                      </p:cBhvr>
                                      <p:tavLst>
                                        <p:tav tm="0">
                                          <p:val>
                                            <p:fltVal val="-90"/>
                                          </p:val>
                                        </p:tav>
                                        <p:tav tm="100000">
                                          <p:val>
                                            <p:fltVal val="0"/>
                                          </p:val>
                                        </p:tav>
                                      </p:tavLst>
                                    </p:anim>
                                    <p:anim calcmode="lin" valueType="num">
                                      <p:cBhvr>
                                        <p:cTn id="27" dur="800" decel="100000" fill="hold"/>
                                        <p:tgtEl>
                                          <p:spTgt spid="16389">
                                            <p:txEl>
                                              <p:pRg st="2" end="2"/>
                                            </p:txEl>
                                          </p:spTgt>
                                        </p:tgtEl>
                                        <p:attrNameLst>
                                          <p:attrName>ppt_x</p:attrName>
                                        </p:attrNameLst>
                                      </p:cBhvr>
                                      <p:tavLst>
                                        <p:tav tm="0">
                                          <p:val>
                                            <p:strVal val="#ppt_x+0.4"/>
                                          </p:val>
                                        </p:tav>
                                        <p:tav tm="100000">
                                          <p:val>
                                            <p:strVal val="#ppt_x-0.05"/>
                                          </p:val>
                                        </p:tav>
                                      </p:tavLst>
                                    </p:anim>
                                    <p:anim calcmode="lin" valueType="num">
                                      <p:cBhvr>
                                        <p:cTn id="28" dur="800" decel="100000" fill="hold"/>
                                        <p:tgtEl>
                                          <p:spTgt spid="16389">
                                            <p:txEl>
                                              <p:pRg st="2" end="2"/>
                                            </p:txEl>
                                          </p:spTgt>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16389">
                                            <p:txEl>
                                              <p:pRg st="2" end="2"/>
                                            </p:txEl>
                                          </p:spTgt>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16389">
                                            <p:txEl>
                                              <p:pRg st="2" end="2"/>
                                            </p:txEl>
                                          </p:spTgt>
                                        </p:tgtEl>
                                        <p:attrNameLst>
                                          <p:attrName>ppt_y</p:attrName>
                                        </p:attrNameLst>
                                      </p:cBhvr>
                                      <p:tavLst>
                                        <p:tav tm="0">
                                          <p:val>
                                            <p:strVal val="#ppt_y+0.1"/>
                                          </p:val>
                                        </p:tav>
                                        <p:tav tm="100000">
                                          <p:val>
                                            <p:strVal val="#ppt_y"/>
                                          </p:val>
                                        </p:tav>
                                      </p:tavLst>
                                    </p:anim>
                                  </p:childTnLst>
                                  <p:subTnLst>
                                    <p:audio>
                                      <p:cMediaNode>
                                        <p:cTn display="1" masterRel="sameClick">
                                          <p:stCondLst>
                                            <p:cond evt="begin" delay="0">
                                              <p:tn val="23"/>
                                            </p:cond>
                                          </p:stCondLst>
                                          <p:endCondLst>
                                            <p:cond evt="onStopAudio" delay="0">
                                              <p:tgtEl>
                                                <p:sldTgt/>
                                              </p:tgtEl>
                                            </p:cond>
                                          </p:endCondLst>
                                        </p:cTn>
                                        <p:tgtEl>
                                          <p:sndTgt r:embed="rId2" name="voltage.wav"/>
                                        </p:tgtEl>
                                      </p:cMediaNode>
                                    </p:audio>
                                  </p:subTnLst>
                                </p:cTn>
                              </p:par>
                            </p:childTnLst>
                          </p:cTn>
                        </p:par>
                      </p:childTnLst>
                    </p:cTn>
                  </p:par>
                  <p:par>
                    <p:cTn id="31" fill="hold">
                      <p:stCondLst>
                        <p:cond delay="indefinite"/>
                      </p:stCondLst>
                      <p:childTnLst>
                        <p:par>
                          <p:cTn id="32" fill="hold">
                            <p:stCondLst>
                              <p:cond delay="0"/>
                            </p:stCondLst>
                            <p:childTnLst>
                              <p:par>
                                <p:cTn id="33" presetID="39" presetClass="entr" presetSubtype="0" accel="100000" fill="hold" nodeType="clickEffect">
                                  <p:stCondLst>
                                    <p:cond delay="0"/>
                                  </p:stCondLst>
                                  <p:childTnLst>
                                    <p:set>
                                      <p:cBhvr>
                                        <p:cTn id="34" dur="1" fill="hold">
                                          <p:stCondLst>
                                            <p:cond delay="0"/>
                                          </p:stCondLst>
                                        </p:cTn>
                                        <p:tgtEl>
                                          <p:spTgt spid="16389">
                                            <p:txEl>
                                              <p:pRg st="3" end="3"/>
                                            </p:txEl>
                                          </p:spTgt>
                                        </p:tgtEl>
                                        <p:attrNameLst>
                                          <p:attrName>style.visibility</p:attrName>
                                        </p:attrNameLst>
                                      </p:cBhvr>
                                      <p:to>
                                        <p:strVal val="visible"/>
                                      </p:to>
                                    </p:set>
                                    <p:anim calcmode="lin" valueType="num">
                                      <p:cBhvr>
                                        <p:cTn id="35" dur="500" fill="hold"/>
                                        <p:tgtEl>
                                          <p:spTgt spid="16389">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6" dur="500" fill="hold"/>
                                        <p:tgtEl>
                                          <p:spTgt spid="16389">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7" dur="500" fill="hold"/>
                                        <p:tgtEl>
                                          <p:spTgt spid="16389">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8" dur="500" fill="hold"/>
                                        <p:tgtEl>
                                          <p:spTgt spid="1638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0" presetClass="entr" presetSubtype="0" fill="hold" nodeType="clickEffect">
                                  <p:stCondLst>
                                    <p:cond delay="0"/>
                                  </p:stCondLst>
                                  <p:childTnLst>
                                    <p:set>
                                      <p:cBhvr>
                                        <p:cTn id="42" dur="1" fill="hold">
                                          <p:stCondLst>
                                            <p:cond delay="0"/>
                                          </p:stCondLst>
                                        </p:cTn>
                                        <p:tgtEl>
                                          <p:spTgt spid="16389">
                                            <p:txEl>
                                              <p:pRg st="4" end="4"/>
                                            </p:txEl>
                                          </p:spTgt>
                                        </p:tgtEl>
                                        <p:attrNameLst>
                                          <p:attrName>style.visibility</p:attrName>
                                        </p:attrNameLst>
                                      </p:cBhvr>
                                      <p:to>
                                        <p:strVal val="visible"/>
                                      </p:to>
                                    </p:set>
                                    <p:animEffect transition="in" filter="fade">
                                      <p:cBhvr>
                                        <p:cTn id="43" dur="800" decel="100000"/>
                                        <p:tgtEl>
                                          <p:spTgt spid="16389">
                                            <p:txEl>
                                              <p:pRg st="4" end="4"/>
                                            </p:txEl>
                                          </p:spTgt>
                                        </p:tgtEl>
                                      </p:cBhvr>
                                    </p:animEffect>
                                    <p:anim calcmode="lin" valueType="num">
                                      <p:cBhvr>
                                        <p:cTn id="44" dur="800" decel="100000" fill="hold"/>
                                        <p:tgtEl>
                                          <p:spTgt spid="16389">
                                            <p:txEl>
                                              <p:pRg st="4" end="4"/>
                                            </p:txEl>
                                          </p:spTgt>
                                        </p:tgtEl>
                                        <p:attrNameLst>
                                          <p:attrName>style.rotation</p:attrName>
                                        </p:attrNameLst>
                                      </p:cBhvr>
                                      <p:tavLst>
                                        <p:tav tm="0">
                                          <p:val>
                                            <p:fltVal val="-90"/>
                                          </p:val>
                                        </p:tav>
                                        <p:tav tm="100000">
                                          <p:val>
                                            <p:fltVal val="0"/>
                                          </p:val>
                                        </p:tav>
                                      </p:tavLst>
                                    </p:anim>
                                    <p:anim calcmode="lin" valueType="num">
                                      <p:cBhvr>
                                        <p:cTn id="45" dur="800" decel="100000" fill="hold"/>
                                        <p:tgtEl>
                                          <p:spTgt spid="16389">
                                            <p:txEl>
                                              <p:pRg st="4" end="4"/>
                                            </p:txEl>
                                          </p:spTgt>
                                        </p:tgtEl>
                                        <p:attrNameLst>
                                          <p:attrName>ppt_x</p:attrName>
                                        </p:attrNameLst>
                                      </p:cBhvr>
                                      <p:tavLst>
                                        <p:tav tm="0">
                                          <p:val>
                                            <p:strVal val="#ppt_x+0.4"/>
                                          </p:val>
                                        </p:tav>
                                        <p:tav tm="100000">
                                          <p:val>
                                            <p:strVal val="#ppt_x-0.05"/>
                                          </p:val>
                                        </p:tav>
                                      </p:tavLst>
                                    </p:anim>
                                    <p:anim calcmode="lin" valueType="num">
                                      <p:cBhvr>
                                        <p:cTn id="46" dur="800" decel="100000" fill="hold"/>
                                        <p:tgtEl>
                                          <p:spTgt spid="16389">
                                            <p:txEl>
                                              <p:pRg st="4" end="4"/>
                                            </p:txEl>
                                          </p:spTgt>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16389">
                                            <p:txEl>
                                              <p:pRg st="4" end="4"/>
                                            </p:txEl>
                                          </p:spTgt>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16389">
                                            <p:txEl>
                                              <p:pRg st="4" end="4"/>
                                            </p:txEl>
                                          </p:spTgt>
                                        </p:tgtEl>
                                        <p:attrNameLst>
                                          <p:attrName>ppt_y</p:attrName>
                                        </p:attrNameLst>
                                      </p:cBhvr>
                                      <p:tavLst>
                                        <p:tav tm="0">
                                          <p:val>
                                            <p:strVal val="#ppt_y+0.1"/>
                                          </p:val>
                                        </p:tav>
                                        <p:tav tm="100000">
                                          <p:val>
                                            <p:strVal val="#ppt_y"/>
                                          </p:val>
                                        </p:tav>
                                      </p:tavLst>
                                    </p:anim>
                                  </p:childTnLst>
                                  <p:subTnLst>
                                    <p:audio>
                                      <p:cMediaNode>
                                        <p:cTn display="1" masterRel="sameClick">
                                          <p:stCondLst>
                                            <p:cond evt="begin" delay="0">
                                              <p:tn val="41"/>
                                            </p:cond>
                                          </p:stCondLst>
                                          <p:endCondLst>
                                            <p:cond evt="onStopAudio" delay="0">
                                              <p:tgtEl>
                                                <p:sldTgt/>
                                              </p:tgtEl>
                                            </p:cond>
                                          </p:endCondLst>
                                        </p:cTn>
                                        <p:tgtEl>
                                          <p:sndTgt r:embed="rId3" name="chimes.wav"/>
                                        </p:tgtEl>
                                      </p:cMediaNode>
                                    </p:audio>
                                  </p:subTnLst>
                                </p:cTn>
                              </p:par>
                            </p:childTnLst>
                          </p:cTn>
                        </p:par>
                      </p:childTnLst>
                    </p:cTn>
                  </p:par>
                  <p:par>
                    <p:cTn id="49" fill="hold">
                      <p:stCondLst>
                        <p:cond delay="indefinite"/>
                      </p:stCondLst>
                      <p:childTnLst>
                        <p:par>
                          <p:cTn id="50" fill="hold">
                            <p:stCondLst>
                              <p:cond delay="0"/>
                            </p:stCondLst>
                            <p:childTnLst>
                              <p:par>
                                <p:cTn id="51" presetID="39" presetClass="entr" presetSubtype="0" accel="100000" fill="hold" nodeType="clickEffect">
                                  <p:stCondLst>
                                    <p:cond delay="0"/>
                                  </p:stCondLst>
                                  <p:childTnLst>
                                    <p:set>
                                      <p:cBhvr>
                                        <p:cTn id="52" dur="1" fill="hold">
                                          <p:stCondLst>
                                            <p:cond delay="0"/>
                                          </p:stCondLst>
                                        </p:cTn>
                                        <p:tgtEl>
                                          <p:spTgt spid="16389">
                                            <p:txEl>
                                              <p:pRg st="5" end="5"/>
                                            </p:txEl>
                                          </p:spTgt>
                                        </p:tgtEl>
                                        <p:attrNameLst>
                                          <p:attrName>style.visibility</p:attrName>
                                        </p:attrNameLst>
                                      </p:cBhvr>
                                      <p:to>
                                        <p:strVal val="visible"/>
                                      </p:to>
                                    </p:set>
                                    <p:anim calcmode="lin" valueType="num">
                                      <p:cBhvr>
                                        <p:cTn id="53" dur="500" fill="hold"/>
                                        <p:tgtEl>
                                          <p:spTgt spid="16389">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4" dur="500" fill="hold"/>
                                        <p:tgtEl>
                                          <p:spTgt spid="16389">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5" dur="500" fill="hold"/>
                                        <p:tgtEl>
                                          <p:spTgt spid="16389">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56" dur="500" fill="hold"/>
                                        <p:tgtEl>
                                          <p:spTgt spid="1638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30" presetClass="entr" presetSubtype="0" fill="hold" nodeType="clickEffect">
                                  <p:stCondLst>
                                    <p:cond delay="0"/>
                                  </p:stCondLst>
                                  <p:childTnLst>
                                    <p:set>
                                      <p:cBhvr>
                                        <p:cTn id="60" dur="1" fill="hold">
                                          <p:stCondLst>
                                            <p:cond delay="0"/>
                                          </p:stCondLst>
                                        </p:cTn>
                                        <p:tgtEl>
                                          <p:spTgt spid="16389">
                                            <p:txEl>
                                              <p:pRg st="6" end="6"/>
                                            </p:txEl>
                                          </p:spTgt>
                                        </p:tgtEl>
                                        <p:attrNameLst>
                                          <p:attrName>style.visibility</p:attrName>
                                        </p:attrNameLst>
                                      </p:cBhvr>
                                      <p:to>
                                        <p:strVal val="visible"/>
                                      </p:to>
                                    </p:set>
                                    <p:animEffect transition="in" filter="fade">
                                      <p:cBhvr>
                                        <p:cTn id="61" dur="800" decel="100000"/>
                                        <p:tgtEl>
                                          <p:spTgt spid="16389">
                                            <p:txEl>
                                              <p:pRg st="6" end="6"/>
                                            </p:txEl>
                                          </p:spTgt>
                                        </p:tgtEl>
                                      </p:cBhvr>
                                    </p:animEffect>
                                    <p:anim calcmode="lin" valueType="num">
                                      <p:cBhvr>
                                        <p:cTn id="62" dur="800" decel="100000" fill="hold"/>
                                        <p:tgtEl>
                                          <p:spTgt spid="16389">
                                            <p:txEl>
                                              <p:pRg st="6" end="6"/>
                                            </p:txEl>
                                          </p:spTgt>
                                        </p:tgtEl>
                                        <p:attrNameLst>
                                          <p:attrName>style.rotation</p:attrName>
                                        </p:attrNameLst>
                                      </p:cBhvr>
                                      <p:tavLst>
                                        <p:tav tm="0">
                                          <p:val>
                                            <p:fltVal val="-90"/>
                                          </p:val>
                                        </p:tav>
                                        <p:tav tm="100000">
                                          <p:val>
                                            <p:fltVal val="0"/>
                                          </p:val>
                                        </p:tav>
                                      </p:tavLst>
                                    </p:anim>
                                    <p:anim calcmode="lin" valueType="num">
                                      <p:cBhvr>
                                        <p:cTn id="63" dur="800" decel="100000" fill="hold"/>
                                        <p:tgtEl>
                                          <p:spTgt spid="16389">
                                            <p:txEl>
                                              <p:pRg st="6" end="6"/>
                                            </p:txEl>
                                          </p:spTgt>
                                        </p:tgtEl>
                                        <p:attrNameLst>
                                          <p:attrName>ppt_x</p:attrName>
                                        </p:attrNameLst>
                                      </p:cBhvr>
                                      <p:tavLst>
                                        <p:tav tm="0">
                                          <p:val>
                                            <p:strVal val="#ppt_x+0.4"/>
                                          </p:val>
                                        </p:tav>
                                        <p:tav tm="100000">
                                          <p:val>
                                            <p:strVal val="#ppt_x-0.05"/>
                                          </p:val>
                                        </p:tav>
                                      </p:tavLst>
                                    </p:anim>
                                    <p:anim calcmode="lin" valueType="num">
                                      <p:cBhvr>
                                        <p:cTn id="64" dur="800" decel="100000" fill="hold"/>
                                        <p:tgtEl>
                                          <p:spTgt spid="16389">
                                            <p:txEl>
                                              <p:pRg st="6" end="6"/>
                                            </p:txEl>
                                          </p:spTgt>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16389">
                                            <p:txEl>
                                              <p:pRg st="6" end="6"/>
                                            </p:txEl>
                                          </p:spTgt>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16389">
                                            <p:txEl>
                                              <p:pRg st="6" end="6"/>
                                            </p:txEl>
                                          </p:spTgt>
                                        </p:tgtEl>
                                        <p:attrNameLst>
                                          <p:attrName>ppt_y</p:attrName>
                                        </p:attrNameLst>
                                      </p:cBhvr>
                                      <p:tavLst>
                                        <p:tav tm="0">
                                          <p:val>
                                            <p:strVal val="#ppt_y+0.1"/>
                                          </p:val>
                                        </p:tav>
                                        <p:tav tm="100000">
                                          <p:val>
                                            <p:strVal val="#ppt_y"/>
                                          </p:val>
                                        </p:tav>
                                      </p:tavLst>
                                    </p:anim>
                                  </p:childTnLst>
                                  <p:subTnLst>
                                    <p:audio>
                                      <p:cMediaNode>
                                        <p:cTn display="1" masterRel="sameClick">
                                          <p:stCondLst>
                                            <p:cond evt="begin" delay="0">
                                              <p:tn val="59"/>
                                            </p:cond>
                                          </p:stCondLst>
                                          <p:endCondLst>
                                            <p:cond evt="onStopAudio" delay="0">
                                              <p:tgtEl>
                                                <p:sldTgt/>
                                              </p:tgtEl>
                                            </p:cond>
                                          </p:endCondLst>
                                        </p:cTn>
                                        <p:tgtEl>
                                          <p:sndTgt r:embed="rId4"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 Box 11"/>
          <p:cNvSpPr txBox="1"/>
          <p:nvPr/>
        </p:nvSpPr>
        <p:spPr>
          <a:xfrm>
            <a:off x="4729480" y="40640"/>
            <a:ext cx="1898650" cy="755650"/>
          </a:xfrm>
          <a:prstGeom prst="rect">
            <a:avLst/>
          </a:prstGeom>
          <a:noFill/>
          <a:ln w="9525">
            <a:noFill/>
          </a:ln>
        </p:spPr>
        <p:txBody>
          <a:bodyPr wrap="square" anchor="t">
            <a:spAutoFit/>
          </a:bodyPr>
          <a:p>
            <a:pPr>
              <a:lnSpc>
                <a:spcPct val="120000"/>
              </a:lnSpc>
            </a:pPr>
            <a:r>
              <a:rPr lang="zh-CN" altLang="en-US" sz="3600" b="1" dirty="0">
                <a:solidFill>
                  <a:srgbClr val="0000FF"/>
                </a:solidFill>
                <a:latin typeface="楷体_GB2312" pitchFamily="49" charset="-122"/>
                <a:ea typeface="黑体" panose="02010609060101010101" pitchFamily="49" charset="-122"/>
              </a:rPr>
              <a:t> </a:t>
            </a:r>
            <a:r>
              <a:rPr lang="zh-CN" sz="3600" b="1" dirty="0">
                <a:solidFill>
                  <a:srgbClr val="009354"/>
                </a:solidFill>
                <a:uFillTx/>
                <a:latin typeface="楷体_GB2312" charset="0"/>
                <a:ea typeface="黑体" panose="02010609060101010101" pitchFamily="49" charset="-122"/>
              </a:rPr>
              <a:t>抢答题：</a:t>
            </a:r>
            <a:endParaRPr lang="zh-CN" sz="3600" b="1" dirty="0">
              <a:solidFill>
                <a:srgbClr val="009354"/>
              </a:solidFill>
              <a:uFillTx/>
              <a:latin typeface="楷体_GB2312" charset="0"/>
              <a:ea typeface="黑体" panose="02010609060101010101" pitchFamily="49" charset="-122"/>
            </a:endParaRPr>
          </a:p>
        </p:txBody>
      </p:sp>
      <p:sp>
        <p:nvSpPr>
          <p:cNvPr id="16389" name="文本框 5"/>
          <p:cNvSpPr txBox="1"/>
          <p:nvPr/>
        </p:nvSpPr>
        <p:spPr>
          <a:xfrm>
            <a:off x="1567815" y="747395"/>
            <a:ext cx="9417050" cy="6101080"/>
          </a:xfrm>
          <a:prstGeom prst="rect">
            <a:avLst/>
          </a:prstGeom>
          <a:noFill/>
          <a:ln w="9525">
            <a:noFill/>
          </a:ln>
        </p:spPr>
        <p:txBody>
          <a:bodyPr wrap="square" lIns="68580" tIns="34290" rIns="68580" bIns="34290" anchor="t">
            <a:spAutoFit/>
          </a:bodyPr>
          <a:p>
            <a:pPr>
              <a:spcBef>
                <a:spcPts val="600"/>
              </a:spcBef>
            </a:pPr>
            <a:r>
              <a:rPr lang="en-US" altLang="zh-CN" sz="3200" b="1" dirty="0">
                <a:solidFill>
                  <a:srgbClr val="0000FF"/>
                </a:solidFill>
                <a:uFillTx/>
                <a:latin typeface="楷体_GB2312" charset="0"/>
                <a:ea typeface="黑体" panose="02010609060101010101" pitchFamily="49" charset="-122"/>
                <a:sym typeface="+mn-ea"/>
              </a:rPr>
              <a:t>4</a:t>
            </a:r>
            <a:r>
              <a:rPr lang="zh-CN" altLang="en-US" sz="3200" b="1" dirty="0">
                <a:solidFill>
                  <a:srgbClr val="0000FF"/>
                </a:solidFill>
                <a:uFillTx/>
                <a:latin typeface="楷体_GB2312" charset="0"/>
                <a:ea typeface="黑体" panose="02010609060101010101" pitchFamily="49" charset="-122"/>
                <a:sym typeface="+mn-ea"/>
              </a:rPr>
              <a:t>、牧羊人</a:t>
            </a:r>
            <a:r>
              <a:rPr lang="zh-CN" sz="3200" b="1" dirty="0">
                <a:solidFill>
                  <a:srgbClr val="0000FF"/>
                </a:solidFill>
                <a:uFillTx/>
                <a:latin typeface="楷体_GB2312" charset="0"/>
                <a:ea typeface="黑体" panose="02010609060101010101" pitchFamily="49" charset="-122"/>
                <a:sym typeface="+mn-ea"/>
              </a:rPr>
              <a:t>种了哪些树</a:t>
            </a:r>
            <a:r>
              <a:rPr lang="zh-CN" altLang="en-US" sz="3200" b="1" dirty="0">
                <a:solidFill>
                  <a:srgbClr val="0000FF"/>
                </a:solidFill>
                <a:uFillTx/>
                <a:latin typeface="楷体_GB2312" charset="0"/>
                <a:ea typeface="黑体" panose="02010609060101010101" pitchFamily="49" charset="-122"/>
                <a:sym typeface="+mn-ea"/>
              </a:rPr>
              <a:t>？除了种树，他还做了些什么？</a:t>
            </a:r>
            <a:endParaRPr lang="zh-CN" altLang="en-US" sz="3200" b="1" dirty="0">
              <a:solidFill>
                <a:srgbClr val="0000FF"/>
              </a:solidFill>
              <a:uFillTx/>
              <a:latin typeface="楷体_GB2312" charset="0"/>
              <a:ea typeface="黑体" panose="02010609060101010101" pitchFamily="49" charset="-122"/>
            </a:endParaRPr>
          </a:p>
          <a:p>
            <a:pPr>
              <a:spcBef>
                <a:spcPts val="600"/>
              </a:spcBef>
            </a:pPr>
            <a:r>
              <a:rPr lang="zh-CN" altLang="en-US" sz="3200" b="1" dirty="0">
                <a:solidFill>
                  <a:srgbClr val="FF0000"/>
                </a:solidFill>
                <a:uFillTx/>
                <a:latin typeface="楷体_GB2312" charset="0"/>
                <a:ea typeface="黑体" panose="02010609060101010101" pitchFamily="49" charset="-122"/>
                <a:sym typeface="+mn-ea"/>
              </a:rPr>
              <a:t>    橡树、山毛榉、白桦树。   </a:t>
            </a:r>
            <a:endParaRPr lang="zh-CN" altLang="en-US" sz="3200" b="1" dirty="0">
              <a:solidFill>
                <a:srgbClr val="FF0000"/>
              </a:solidFill>
              <a:uFillTx/>
              <a:latin typeface="楷体_GB2312" charset="0"/>
              <a:ea typeface="黑体" panose="02010609060101010101" pitchFamily="49" charset="-122"/>
            </a:endParaRPr>
          </a:p>
          <a:p>
            <a:pPr>
              <a:spcBef>
                <a:spcPts val="600"/>
              </a:spcBef>
            </a:pPr>
            <a:r>
              <a:rPr lang="zh-CN" altLang="en-US" sz="3200" b="1" dirty="0">
                <a:solidFill>
                  <a:srgbClr val="FF0000"/>
                </a:solidFill>
                <a:uFillTx/>
                <a:latin typeface="楷体_GB2312" charset="0"/>
                <a:ea typeface="黑体" panose="02010609060101010101" pitchFamily="49" charset="-122"/>
                <a:sym typeface="+mn-ea"/>
              </a:rPr>
              <a:t>    养蜜蜂。</a:t>
            </a:r>
            <a:endParaRPr lang="zh-CN" altLang="en-US" sz="3200" b="1" dirty="0">
              <a:solidFill>
                <a:srgbClr val="FF0000"/>
              </a:solidFill>
              <a:uFillTx/>
              <a:latin typeface="楷体_GB2312" charset="0"/>
              <a:ea typeface="黑体" panose="02010609060101010101" pitchFamily="49" charset="-122"/>
            </a:endParaRPr>
          </a:p>
          <a:p>
            <a:pPr>
              <a:spcBef>
                <a:spcPts val="600"/>
              </a:spcBef>
            </a:pPr>
            <a:endParaRPr lang="en-US" altLang="zh-CN" sz="3200" b="1" dirty="0">
              <a:solidFill>
                <a:srgbClr val="0000FF"/>
              </a:solidFill>
              <a:uFillTx/>
              <a:latin typeface="楷体_GB2312" charset="0"/>
              <a:ea typeface="黑体" panose="02010609060101010101" pitchFamily="49" charset="-122"/>
            </a:endParaRPr>
          </a:p>
          <a:p>
            <a:pPr>
              <a:spcBef>
                <a:spcPts val="600"/>
              </a:spcBef>
            </a:pPr>
            <a:r>
              <a:rPr lang="en-US" altLang="zh-CN" sz="3200" b="1" dirty="0">
                <a:solidFill>
                  <a:srgbClr val="0000FF"/>
                </a:solidFill>
                <a:uFillTx/>
                <a:latin typeface="楷体_GB2312" charset="0"/>
                <a:ea typeface="黑体" panose="02010609060101010101" pitchFamily="49" charset="-122"/>
                <a:sym typeface="+mn-ea"/>
              </a:rPr>
              <a:t>5</a:t>
            </a:r>
            <a:r>
              <a:rPr lang="zh-CN" altLang="en-US" sz="3200" b="1" dirty="0">
                <a:solidFill>
                  <a:srgbClr val="0000FF"/>
                </a:solidFill>
                <a:uFillTx/>
                <a:latin typeface="楷体_GB2312" charset="0"/>
                <a:ea typeface="黑体" panose="02010609060101010101" pitchFamily="49" charset="-122"/>
                <a:sym typeface="+mn-ea"/>
              </a:rPr>
              <a:t>、从中可以得出一个什么道理？用原文回答。</a:t>
            </a:r>
            <a:endParaRPr lang="zh-CN" altLang="en-US" sz="3200" b="1" dirty="0">
              <a:solidFill>
                <a:srgbClr val="0000FF"/>
              </a:solidFill>
              <a:uFillTx/>
              <a:latin typeface="楷体_GB2312" charset="0"/>
              <a:ea typeface="黑体" panose="02010609060101010101" pitchFamily="49" charset="-122"/>
            </a:endParaRPr>
          </a:p>
          <a:p>
            <a:pPr>
              <a:spcBef>
                <a:spcPts val="600"/>
              </a:spcBef>
            </a:pPr>
            <a:r>
              <a:rPr lang="zh-CN" altLang="en-US" sz="3200" b="1" dirty="0">
                <a:solidFill>
                  <a:srgbClr val="FF0000"/>
                </a:solidFill>
                <a:uFillTx/>
                <a:latin typeface="楷体_GB2312" charset="0"/>
                <a:ea typeface="黑体" panose="02010609060101010101" pitchFamily="49" charset="-122"/>
                <a:sym typeface="+mn-ea"/>
              </a:rPr>
              <a:t>    人类除了毁灭，还可以像上帝一样创造。</a:t>
            </a:r>
            <a:endParaRPr lang="zh-CN" altLang="en-US" sz="3200" b="1" dirty="0">
              <a:solidFill>
                <a:srgbClr val="0000FF"/>
              </a:solidFill>
              <a:uFillTx/>
              <a:latin typeface="楷体_GB2312" charset="0"/>
              <a:ea typeface="黑体" panose="02010609060101010101" pitchFamily="49" charset="-122"/>
            </a:endParaRPr>
          </a:p>
          <a:p>
            <a:pPr>
              <a:spcBef>
                <a:spcPts val="600"/>
              </a:spcBef>
            </a:pPr>
            <a:endParaRPr lang="en-US" altLang="zh-CN" sz="3200" b="1" dirty="0">
              <a:solidFill>
                <a:srgbClr val="0000FF"/>
              </a:solidFill>
              <a:uFillTx/>
              <a:latin typeface="楷体_GB2312" charset="0"/>
              <a:ea typeface="黑体" panose="02010609060101010101" pitchFamily="49" charset="-122"/>
            </a:endParaRPr>
          </a:p>
          <a:p>
            <a:pPr>
              <a:spcBef>
                <a:spcPts val="600"/>
              </a:spcBef>
            </a:pPr>
            <a:r>
              <a:rPr lang="en-US" altLang="zh-CN" sz="3200" b="1" dirty="0">
                <a:solidFill>
                  <a:srgbClr val="0000FF"/>
                </a:solidFill>
                <a:uFillTx/>
                <a:latin typeface="楷体_GB2312" charset="0"/>
                <a:ea typeface="黑体" panose="02010609060101010101" pitchFamily="49" charset="-122"/>
                <a:sym typeface="+mn-ea"/>
              </a:rPr>
              <a:t>6</a:t>
            </a:r>
            <a:r>
              <a:rPr lang="zh-CN" altLang="en-US" sz="3200" b="1" dirty="0">
                <a:solidFill>
                  <a:srgbClr val="0000FF"/>
                </a:solidFill>
                <a:uFillTx/>
                <a:latin typeface="楷体_GB2312" charset="0"/>
                <a:ea typeface="黑体" panose="02010609060101010101" pitchFamily="49" charset="-122"/>
                <a:sym typeface="+mn-ea"/>
              </a:rPr>
              <a:t>、结尾：</a:t>
            </a:r>
            <a:r>
              <a:rPr lang="en-US" altLang="zh-CN" sz="3200" b="1" dirty="0">
                <a:solidFill>
                  <a:srgbClr val="0000FF"/>
                </a:solidFill>
                <a:uFillTx/>
                <a:latin typeface="楷体_GB2312" charset="0"/>
                <a:ea typeface="黑体" panose="02010609060101010101" pitchFamily="49" charset="-122"/>
                <a:sym typeface="+mn-ea"/>
              </a:rPr>
              <a:t>“</a:t>
            </a:r>
            <a:r>
              <a:rPr lang="zh-CN" altLang="en-US" sz="3200" b="1" dirty="0">
                <a:solidFill>
                  <a:srgbClr val="0000FF"/>
                </a:solidFill>
                <a:uFillTx/>
                <a:latin typeface="楷体_GB2312" charset="0"/>
                <a:ea typeface="黑体" panose="02010609060101010101" pitchFamily="49" charset="-122"/>
                <a:sym typeface="+mn-ea"/>
              </a:rPr>
              <a:t>他做到了只有上帝才能做到的事。</a:t>
            </a:r>
            <a:r>
              <a:rPr lang="en-US" altLang="zh-CN" sz="3200" b="1" dirty="0">
                <a:solidFill>
                  <a:srgbClr val="0000FF"/>
                </a:solidFill>
                <a:uFillTx/>
                <a:latin typeface="楷体_GB2312" charset="0"/>
                <a:ea typeface="黑体" panose="02010609060101010101" pitchFamily="49" charset="-122"/>
                <a:sym typeface="+mn-ea"/>
              </a:rPr>
              <a:t>”</a:t>
            </a:r>
            <a:r>
              <a:rPr lang="zh-CN" altLang="en-US" sz="3200" b="1" dirty="0">
                <a:solidFill>
                  <a:srgbClr val="0000FF"/>
                </a:solidFill>
                <a:uFillTx/>
                <a:latin typeface="楷体_GB2312" charset="0"/>
                <a:ea typeface="黑体" panose="02010609060101010101" pitchFamily="49" charset="-122"/>
                <a:sym typeface="+mn-ea"/>
              </a:rPr>
              <a:t>这句话对我们有什么启示？</a:t>
            </a:r>
            <a:endParaRPr lang="zh-CN" altLang="en-US" sz="3200" b="1" dirty="0">
              <a:solidFill>
                <a:srgbClr val="0000FF"/>
              </a:solidFill>
              <a:uFillTx/>
              <a:latin typeface="楷体_GB2312" charset="0"/>
              <a:ea typeface="黑体" panose="02010609060101010101" pitchFamily="49" charset="-122"/>
            </a:endParaRPr>
          </a:p>
          <a:p>
            <a:pPr>
              <a:spcBef>
                <a:spcPts val="600"/>
              </a:spcBef>
            </a:pPr>
            <a:r>
              <a:rPr lang="zh-CN" altLang="en-US" sz="3200" b="1" dirty="0">
                <a:solidFill>
                  <a:srgbClr val="FF0000"/>
                </a:solidFill>
                <a:uFillTx/>
                <a:latin typeface="楷体_GB2312" charset="0"/>
                <a:ea typeface="黑体" panose="02010609060101010101" pitchFamily="49" charset="-122"/>
                <a:sym typeface="+mn-ea"/>
              </a:rPr>
              <a:t>    不管世上有多难的事情，只要去做，迎难而上，一切都将变成可能。</a:t>
            </a:r>
            <a:r>
              <a:rPr lang="zh-CN" altLang="en-US" sz="3200" b="1" dirty="0">
                <a:solidFill>
                  <a:srgbClr val="FF0000"/>
                </a:solidFill>
                <a:uFillTx/>
                <a:latin typeface="楷体_GB2312" charset="0"/>
                <a:ea typeface="黑体" panose="02010609060101010101" pitchFamily="49" charset="-122"/>
              </a:rPr>
              <a:t>    </a:t>
            </a:r>
            <a:endParaRPr lang="zh-CN" altLang="en-US" sz="3200" b="1" dirty="0">
              <a:solidFill>
                <a:srgbClr val="0000FF"/>
              </a:solidFill>
              <a:uFillTx/>
              <a:latin typeface="楷体_GB2312" charset="0"/>
              <a:ea typeface="黑体" panose="02010609060101010101" pitchFamily="49" charset="-122"/>
            </a:endParaRPr>
          </a:p>
        </p:txBody>
      </p:sp>
      <p:sp>
        <p:nvSpPr>
          <p:cNvPr id="9" name="文本框 8"/>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整体感知</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16389">
                                            <p:txEl>
                                              <p:pRg st="0" end="0"/>
                                            </p:txEl>
                                          </p:spTgt>
                                        </p:tgtEl>
                                        <p:attrNameLst>
                                          <p:attrName>style.visibility</p:attrName>
                                        </p:attrNameLst>
                                      </p:cBhvr>
                                      <p:to>
                                        <p:strVal val="visible"/>
                                      </p:to>
                                    </p:set>
                                    <p:anim calcmode="lin" valueType="num">
                                      <p:cBhvr>
                                        <p:cTn id="7" dur="500" fill="hold"/>
                                        <p:tgtEl>
                                          <p:spTgt spid="16389">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6389">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6389">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6389">
                                            <p:txEl>
                                              <p:pRg st="0" end="0"/>
                                            </p:txEl>
                                          </p:spTgt>
                                        </p:tgtEl>
                                        <p:attrNameLst>
                                          <p:attrName>ppt_y</p:attrName>
                                        </p:attrNameLst>
                                      </p:cBhvr>
                                      <p:tavLst>
                                        <p:tav tm="0">
                                          <p:val>
                                            <p:strVal val="#ppt_y"/>
                                          </p:val>
                                        </p:tav>
                                        <p:tav tm="100000">
                                          <p:val>
                                            <p:strVal val="#ppt_y"/>
                                          </p:val>
                                        </p:tav>
                                      </p:tavLst>
                                    </p:anim>
                                  </p:childTnLst>
                                  <p:subTnLst>
                                    <p:audio>
                                      <p:cMediaNode>
                                        <p:cTn display="1" masterRel="sameClick">
                                          <p:stCondLst>
                                            <p:cond evt="begin" delay="0">
                                              <p:tn val="5"/>
                                            </p:cond>
                                          </p:stCondLst>
                                          <p:endCondLst>
                                            <p:cond evt="onStopAudio" delay="0">
                                              <p:tgtEl>
                                                <p:sldTgt/>
                                              </p:tgtEl>
                                            </p:cond>
                                          </p:endCondLst>
                                        </p:cTn>
                                        <p:tgtEl>
                                          <p:sndTgt r:embed="rId1" name="click.wav"/>
                                        </p:tgtEl>
                                      </p:cMediaNode>
                                    </p:audio>
                                  </p:subTnLst>
                                </p:cTn>
                              </p:par>
                            </p:childTnLst>
                          </p:cTn>
                        </p:par>
                      </p:childTnLst>
                    </p:cTn>
                  </p:par>
                  <p:par>
                    <p:cTn id="11" fill="hold">
                      <p:stCondLst>
                        <p:cond delay="indefinite"/>
                      </p:stCondLst>
                      <p:childTnLst>
                        <p:par>
                          <p:cTn id="12" fill="hold">
                            <p:stCondLst>
                              <p:cond delay="0"/>
                            </p:stCondLst>
                            <p:childTnLst>
                              <p:par>
                                <p:cTn id="13" presetID="30" presetClass="entr" presetSubtype="0" fill="hold" nodeType="clickEffect">
                                  <p:stCondLst>
                                    <p:cond delay="0"/>
                                  </p:stCondLst>
                                  <p:childTnLst>
                                    <p:set>
                                      <p:cBhvr>
                                        <p:cTn id="14" dur="1" fill="hold">
                                          <p:stCondLst>
                                            <p:cond delay="0"/>
                                          </p:stCondLst>
                                        </p:cTn>
                                        <p:tgtEl>
                                          <p:spTgt spid="16389">
                                            <p:txEl>
                                              <p:pRg st="1" end="1"/>
                                            </p:txEl>
                                          </p:spTgt>
                                        </p:tgtEl>
                                        <p:attrNameLst>
                                          <p:attrName>style.visibility</p:attrName>
                                        </p:attrNameLst>
                                      </p:cBhvr>
                                      <p:to>
                                        <p:strVal val="visible"/>
                                      </p:to>
                                    </p:set>
                                    <p:animEffect transition="in" filter="fade">
                                      <p:cBhvr>
                                        <p:cTn id="15" dur="800" decel="100000"/>
                                        <p:tgtEl>
                                          <p:spTgt spid="16389">
                                            <p:txEl>
                                              <p:pRg st="1" end="1"/>
                                            </p:txEl>
                                          </p:spTgt>
                                        </p:tgtEl>
                                      </p:cBhvr>
                                    </p:animEffect>
                                    <p:anim calcmode="lin" valueType="num">
                                      <p:cBhvr>
                                        <p:cTn id="16" dur="800" decel="100000" fill="hold"/>
                                        <p:tgtEl>
                                          <p:spTgt spid="16389">
                                            <p:txEl>
                                              <p:pRg st="1" end="1"/>
                                            </p:txEl>
                                          </p:spTgt>
                                        </p:tgtEl>
                                        <p:attrNameLst>
                                          <p:attrName>style.rotation</p:attrName>
                                        </p:attrNameLst>
                                      </p:cBhvr>
                                      <p:tavLst>
                                        <p:tav tm="0">
                                          <p:val>
                                            <p:fltVal val="-90"/>
                                          </p:val>
                                        </p:tav>
                                        <p:tav tm="100000">
                                          <p:val>
                                            <p:fltVal val="0"/>
                                          </p:val>
                                        </p:tav>
                                      </p:tavLst>
                                    </p:anim>
                                    <p:anim calcmode="lin" valueType="num">
                                      <p:cBhvr>
                                        <p:cTn id="17" dur="800" decel="100000" fill="hold"/>
                                        <p:tgtEl>
                                          <p:spTgt spid="16389">
                                            <p:txEl>
                                              <p:pRg st="1" end="1"/>
                                            </p:txEl>
                                          </p:spTgt>
                                        </p:tgtEl>
                                        <p:attrNameLst>
                                          <p:attrName>ppt_x</p:attrName>
                                        </p:attrNameLst>
                                      </p:cBhvr>
                                      <p:tavLst>
                                        <p:tav tm="0">
                                          <p:val>
                                            <p:strVal val="#ppt_x+0.4"/>
                                          </p:val>
                                        </p:tav>
                                        <p:tav tm="100000">
                                          <p:val>
                                            <p:strVal val="#ppt_x-0.05"/>
                                          </p:val>
                                        </p:tav>
                                      </p:tavLst>
                                    </p:anim>
                                    <p:anim calcmode="lin" valueType="num">
                                      <p:cBhvr>
                                        <p:cTn id="18" dur="800" decel="100000" fill="hold"/>
                                        <p:tgtEl>
                                          <p:spTgt spid="16389">
                                            <p:txEl>
                                              <p:pRg st="1" end="1"/>
                                            </p:txEl>
                                          </p:spTgt>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6389">
                                            <p:txEl>
                                              <p:pRg st="1" end="1"/>
                                            </p:txEl>
                                          </p:spTgt>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6389">
                                            <p:txEl>
                                              <p:pRg st="1" end="1"/>
                                            </p:txEl>
                                          </p:spTgt>
                                        </p:tgtEl>
                                        <p:attrNameLst>
                                          <p:attrName>ppt_y</p:attrName>
                                        </p:attrNameLst>
                                      </p:cBhvr>
                                      <p:tavLst>
                                        <p:tav tm="0">
                                          <p:val>
                                            <p:strVal val="#ppt_y+0.1"/>
                                          </p:val>
                                        </p:tav>
                                        <p:tav tm="100000">
                                          <p:val>
                                            <p:strVal val="#ppt_y"/>
                                          </p:val>
                                        </p:tav>
                                      </p:tavLst>
                                    </p:anim>
                                  </p:childTnLst>
                                  <p:subTnLst>
                                    <p:audio>
                                      <p:cMediaNode>
                                        <p:cTn display="1" masterRel="sameClick">
                                          <p:stCondLst>
                                            <p:cond evt="begin" delay="0">
                                              <p:tn val="13"/>
                                            </p:cond>
                                          </p:stCondLst>
                                          <p:endCondLst>
                                            <p:cond evt="onStopAudio" delay="0">
                                              <p:tgtEl>
                                                <p:sldTgt/>
                                              </p:tgtEl>
                                            </p:cond>
                                          </p:endCondLst>
                                        </p:cTn>
                                        <p:tgtEl>
                                          <p:sndTgt r:embed="rId1" name="click.wav"/>
                                        </p:tgtEl>
                                      </p:cMediaNode>
                                    </p:audio>
                                  </p:subTnLst>
                                </p:cTn>
                              </p:par>
                            </p:childTnLst>
                          </p:cTn>
                        </p:par>
                      </p:childTnLst>
                    </p:cTn>
                  </p:par>
                  <p:par>
                    <p:cTn id="21" fill="hold">
                      <p:stCondLst>
                        <p:cond delay="indefinite"/>
                      </p:stCondLst>
                      <p:childTnLst>
                        <p:par>
                          <p:cTn id="22" fill="hold">
                            <p:stCondLst>
                              <p:cond delay="0"/>
                            </p:stCondLst>
                            <p:childTnLst>
                              <p:par>
                                <p:cTn id="23" presetID="30" presetClass="entr" presetSubtype="0" fill="hold" nodeType="clickEffect">
                                  <p:stCondLst>
                                    <p:cond delay="0"/>
                                  </p:stCondLst>
                                  <p:childTnLst>
                                    <p:set>
                                      <p:cBhvr>
                                        <p:cTn id="24" dur="1" fill="hold">
                                          <p:stCondLst>
                                            <p:cond delay="0"/>
                                          </p:stCondLst>
                                        </p:cTn>
                                        <p:tgtEl>
                                          <p:spTgt spid="16389">
                                            <p:txEl>
                                              <p:pRg st="2" end="2"/>
                                            </p:txEl>
                                          </p:spTgt>
                                        </p:tgtEl>
                                        <p:attrNameLst>
                                          <p:attrName>style.visibility</p:attrName>
                                        </p:attrNameLst>
                                      </p:cBhvr>
                                      <p:to>
                                        <p:strVal val="visible"/>
                                      </p:to>
                                    </p:set>
                                    <p:animEffect transition="in" filter="fade">
                                      <p:cBhvr>
                                        <p:cTn id="25" dur="800" decel="100000"/>
                                        <p:tgtEl>
                                          <p:spTgt spid="16389">
                                            <p:txEl>
                                              <p:pRg st="2" end="2"/>
                                            </p:txEl>
                                          </p:spTgt>
                                        </p:tgtEl>
                                      </p:cBhvr>
                                    </p:animEffect>
                                    <p:anim calcmode="lin" valueType="num">
                                      <p:cBhvr>
                                        <p:cTn id="26" dur="800" decel="100000" fill="hold"/>
                                        <p:tgtEl>
                                          <p:spTgt spid="16389">
                                            <p:txEl>
                                              <p:pRg st="2" end="2"/>
                                            </p:txEl>
                                          </p:spTgt>
                                        </p:tgtEl>
                                        <p:attrNameLst>
                                          <p:attrName>style.rotation</p:attrName>
                                        </p:attrNameLst>
                                      </p:cBhvr>
                                      <p:tavLst>
                                        <p:tav tm="0">
                                          <p:val>
                                            <p:fltVal val="-90"/>
                                          </p:val>
                                        </p:tav>
                                        <p:tav tm="100000">
                                          <p:val>
                                            <p:fltVal val="0"/>
                                          </p:val>
                                        </p:tav>
                                      </p:tavLst>
                                    </p:anim>
                                    <p:anim calcmode="lin" valueType="num">
                                      <p:cBhvr>
                                        <p:cTn id="27" dur="800" decel="100000" fill="hold"/>
                                        <p:tgtEl>
                                          <p:spTgt spid="16389">
                                            <p:txEl>
                                              <p:pRg st="2" end="2"/>
                                            </p:txEl>
                                          </p:spTgt>
                                        </p:tgtEl>
                                        <p:attrNameLst>
                                          <p:attrName>ppt_x</p:attrName>
                                        </p:attrNameLst>
                                      </p:cBhvr>
                                      <p:tavLst>
                                        <p:tav tm="0">
                                          <p:val>
                                            <p:strVal val="#ppt_x+0.4"/>
                                          </p:val>
                                        </p:tav>
                                        <p:tav tm="100000">
                                          <p:val>
                                            <p:strVal val="#ppt_x-0.05"/>
                                          </p:val>
                                        </p:tav>
                                      </p:tavLst>
                                    </p:anim>
                                    <p:anim calcmode="lin" valueType="num">
                                      <p:cBhvr>
                                        <p:cTn id="28" dur="800" decel="100000" fill="hold"/>
                                        <p:tgtEl>
                                          <p:spTgt spid="16389">
                                            <p:txEl>
                                              <p:pRg st="2" end="2"/>
                                            </p:txEl>
                                          </p:spTgt>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16389">
                                            <p:txEl>
                                              <p:pRg st="2" end="2"/>
                                            </p:txEl>
                                          </p:spTgt>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16389">
                                            <p:txEl>
                                              <p:pRg st="2" end="2"/>
                                            </p:txEl>
                                          </p:spTgt>
                                        </p:tgtEl>
                                        <p:attrNameLst>
                                          <p:attrName>ppt_y</p:attrName>
                                        </p:attrNameLst>
                                      </p:cBhvr>
                                      <p:tavLst>
                                        <p:tav tm="0">
                                          <p:val>
                                            <p:strVal val="#ppt_y+0.1"/>
                                          </p:val>
                                        </p:tav>
                                        <p:tav tm="100000">
                                          <p:val>
                                            <p:strVal val="#ppt_y"/>
                                          </p:val>
                                        </p:tav>
                                      </p:tavLst>
                                    </p:anim>
                                  </p:childTnLst>
                                  <p:subTnLst>
                                    <p:audio>
                                      <p:cMediaNode>
                                        <p:cTn display="1" masterRel="sameClick">
                                          <p:stCondLst>
                                            <p:cond evt="begin" delay="0">
                                              <p:tn val="23"/>
                                            </p:cond>
                                          </p:stCondLst>
                                          <p:endCondLst>
                                            <p:cond evt="onStopAudio" delay="0">
                                              <p:tgtEl>
                                                <p:sldTgt/>
                                              </p:tgtEl>
                                            </p:cond>
                                          </p:endCondLst>
                                        </p:cTn>
                                        <p:tgtEl>
                                          <p:sndTgt r:embed="rId1" name="click.wav"/>
                                        </p:tgtEl>
                                      </p:cMediaNode>
                                    </p:audio>
                                  </p:subTnLst>
                                </p:cTn>
                              </p:par>
                            </p:childTnLst>
                          </p:cTn>
                        </p:par>
                      </p:childTnLst>
                    </p:cTn>
                  </p:par>
                  <p:par>
                    <p:cTn id="31" fill="hold">
                      <p:stCondLst>
                        <p:cond delay="indefinite"/>
                      </p:stCondLst>
                      <p:childTnLst>
                        <p:par>
                          <p:cTn id="32" fill="hold">
                            <p:stCondLst>
                              <p:cond delay="0"/>
                            </p:stCondLst>
                            <p:childTnLst>
                              <p:par>
                                <p:cTn id="33" presetID="39" presetClass="entr" presetSubtype="0" accel="100000" fill="hold" nodeType="clickEffect">
                                  <p:stCondLst>
                                    <p:cond delay="0"/>
                                  </p:stCondLst>
                                  <p:childTnLst>
                                    <p:set>
                                      <p:cBhvr>
                                        <p:cTn id="34" dur="1" fill="hold">
                                          <p:stCondLst>
                                            <p:cond delay="0"/>
                                          </p:stCondLst>
                                        </p:cTn>
                                        <p:tgtEl>
                                          <p:spTgt spid="16389">
                                            <p:txEl>
                                              <p:pRg st="4" end="4"/>
                                            </p:txEl>
                                          </p:spTgt>
                                        </p:tgtEl>
                                        <p:attrNameLst>
                                          <p:attrName>style.visibility</p:attrName>
                                        </p:attrNameLst>
                                      </p:cBhvr>
                                      <p:to>
                                        <p:strVal val="visible"/>
                                      </p:to>
                                    </p:set>
                                    <p:anim calcmode="lin" valueType="num">
                                      <p:cBhvr>
                                        <p:cTn id="35" dur="500" fill="hold"/>
                                        <p:tgtEl>
                                          <p:spTgt spid="16389">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6" dur="500" fill="hold"/>
                                        <p:tgtEl>
                                          <p:spTgt spid="16389">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7" dur="500" fill="hold"/>
                                        <p:tgtEl>
                                          <p:spTgt spid="16389">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38" dur="500" fill="hold"/>
                                        <p:tgtEl>
                                          <p:spTgt spid="16389">
                                            <p:txEl>
                                              <p:pRg st="4" end="4"/>
                                            </p:txEl>
                                          </p:spTgt>
                                        </p:tgtEl>
                                        <p:attrNameLst>
                                          <p:attrName>ppt_y</p:attrName>
                                        </p:attrNameLst>
                                      </p:cBhvr>
                                      <p:tavLst>
                                        <p:tav tm="0">
                                          <p:val>
                                            <p:strVal val="#ppt_y"/>
                                          </p:val>
                                        </p:tav>
                                        <p:tav tm="100000">
                                          <p:val>
                                            <p:strVal val="#ppt_y"/>
                                          </p:val>
                                        </p:tav>
                                      </p:tavLst>
                                    </p:anim>
                                  </p:childTnLst>
                                  <p:subTnLst>
                                    <p:audio>
                                      <p:cMediaNode>
                                        <p:cTn display="1" masterRel="sameClick">
                                          <p:stCondLst>
                                            <p:cond evt="begin" delay="0">
                                              <p:tn val="33"/>
                                            </p:cond>
                                          </p:stCondLst>
                                          <p:endCondLst>
                                            <p:cond evt="onStopAudio" delay="0">
                                              <p:tgtEl>
                                                <p:sldTgt/>
                                              </p:tgtEl>
                                            </p:cond>
                                          </p:endCondLst>
                                        </p:cTn>
                                        <p:tgtEl>
                                          <p:sndTgt r:embed="rId1" name="click.wav"/>
                                        </p:tgtEl>
                                      </p:cMediaNode>
                                    </p:audio>
                                  </p:subTnLst>
                                </p:cTn>
                              </p:par>
                            </p:childTnLst>
                          </p:cTn>
                        </p:par>
                      </p:childTnLst>
                    </p:cTn>
                  </p:par>
                  <p:par>
                    <p:cTn id="39" fill="hold">
                      <p:stCondLst>
                        <p:cond delay="indefinite"/>
                      </p:stCondLst>
                      <p:childTnLst>
                        <p:par>
                          <p:cTn id="40" fill="hold">
                            <p:stCondLst>
                              <p:cond delay="0"/>
                            </p:stCondLst>
                            <p:childTnLst>
                              <p:par>
                                <p:cTn id="41" presetID="30" presetClass="entr" presetSubtype="0" fill="hold" nodeType="clickEffect">
                                  <p:stCondLst>
                                    <p:cond delay="0"/>
                                  </p:stCondLst>
                                  <p:childTnLst>
                                    <p:set>
                                      <p:cBhvr>
                                        <p:cTn id="42" dur="1" fill="hold">
                                          <p:stCondLst>
                                            <p:cond delay="0"/>
                                          </p:stCondLst>
                                        </p:cTn>
                                        <p:tgtEl>
                                          <p:spTgt spid="16389">
                                            <p:txEl>
                                              <p:pRg st="5" end="5"/>
                                            </p:txEl>
                                          </p:spTgt>
                                        </p:tgtEl>
                                        <p:attrNameLst>
                                          <p:attrName>style.visibility</p:attrName>
                                        </p:attrNameLst>
                                      </p:cBhvr>
                                      <p:to>
                                        <p:strVal val="visible"/>
                                      </p:to>
                                    </p:set>
                                    <p:animEffect transition="in" filter="fade">
                                      <p:cBhvr>
                                        <p:cTn id="43" dur="800" decel="100000"/>
                                        <p:tgtEl>
                                          <p:spTgt spid="16389">
                                            <p:txEl>
                                              <p:pRg st="5" end="5"/>
                                            </p:txEl>
                                          </p:spTgt>
                                        </p:tgtEl>
                                      </p:cBhvr>
                                    </p:animEffect>
                                    <p:anim calcmode="lin" valueType="num">
                                      <p:cBhvr>
                                        <p:cTn id="44" dur="800" decel="100000" fill="hold"/>
                                        <p:tgtEl>
                                          <p:spTgt spid="16389">
                                            <p:txEl>
                                              <p:pRg st="5" end="5"/>
                                            </p:txEl>
                                          </p:spTgt>
                                        </p:tgtEl>
                                        <p:attrNameLst>
                                          <p:attrName>style.rotation</p:attrName>
                                        </p:attrNameLst>
                                      </p:cBhvr>
                                      <p:tavLst>
                                        <p:tav tm="0">
                                          <p:val>
                                            <p:fltVal val="-90"/>
                                          </p:val>
                                        </p:tav>
                                        <p:tav tm="100000">
                                          <p:val>
                                            <p:fltVal val="0"/>
                                          </p:val>
                                        </p:tav>
                                      </p:tavLst>
                                    </p:anim>
                                    <p:anim calcmode="lin" valueType="num">
                                      <p:cBhvr>
                                        <p:cTn id="45" dur="800" decel="100000" fill="hold"/>
                                        <p:tgtEl>
                                          <p:spTgt spid="16389">
                                            <p:txEl>
                                              <p:pRg st="5" end="5"/>
                                            </p:txEl>
                                          </p:spTgt>
                                        </p:tgtEl>
                                        <p:attrNameLst>
                                          <p:attrName>ppt_x</p:attrName>
                                        </p:attrNameLst>
                                      </p:cBhvr>
                                      <p:tavLst>
                                        <p:tav tm="0">
                                          <p:val>
                                            <p:strVal val="#ppt_x+0.4"/>
                                          </p:val>
                                        </p:tav>
                                        <p:tav tm="100000">
                                          <p:val>
                                            <p:strVal val="#ppt_x-0.05"/>
                                          </p:val>
                                        </p:tav>
                                      </p:tavLst>
                                    </p:anim>
                                    <p:anim calcmode="lin" valueType="num">
                                      <p:cBhvr>
                                        <p:cTn id="46" dur="800" decel="100000" fill="hold"/>
                                        <p:tgtEl>
                                          <p:spTgt spid="16389">
                                            <p:txEl>
                                              <p:pRg st="5" end="5"/>
                                            </p:txEl>
                                          </p:spTgt>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16389">
                                            <p:txEl>
                                              <p:pRg st="5" end="5"/>
                                            </p:txEl>
                                          </p:spTgt>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16389">
                                            <p:txEl>
                                              <p:pRg st="5" end="5"/>
                                            </p:txEl>
                                          </p:spTgt>
                                        </p:tgtEl>
                                        <p:attrNameLst>
                                          <p:attrName>ppt_y</p:attrName>
                                        </p:attrNameLst>
                                      </p:cBhvr>
                                      <p:tavLst>
                                        <p:tav tm="0">
                                          <p:val>
                                            <p:strVal val="#ppt_y+0.1"/>
                                          </p:val>
                                        </p:tav>
                                        <p:tav tm="100000">
                                          <p:val>
                                            <p:strVal val="#ppt_y"/>
                                          </p:val>
                                        </p:tav>
                                      </p:tavLst>
                                    </p:anim>
                                  </p:childTnLst>
                                  <p:subTnLst>
                                    <p:audio>
                                      <p:cMediaNode>
                                        <p:cTn display="1" masterRel="sameClick">
                                          <p:stCondLst>
                                            <p:cond evt="begin" delay="0">
                                              <p:tn val="41"/>
                                            </p:cond>
                                          </p:stCondLst>
                                          <p:endCondLst>
                                            <p:cond evt="onStopAudio" delay="0">
                                              <p:tgtEl>
                                                <p:sldTgt/>
                                              </p:tgtEl>
                                            </p:cond>
                                          </p:endCondLst>
                                        </p:cTn>
                                        <p:tgtEl>
                                          <p:sndTgt r:embed="rId1" name="click.wav"/>
                                        </p:tgtEl>
                                      </p:cMediaNode>
                                    </p:audio>
                                  </p:subTnLst>
                                </p:cTn>
                              </p:par>
                            </p:childTnLst>
                          </p:cTn>
                        </p:par>
                      </p:childTnLst>
                    </p:cTn>
                  </p:par>
                  <p:par>
                    <p:cTn id="49" fill="hold">
                      <p:stCondLst>
                        <p:cond delay="indefinite"/>
                      </p:stCondLst>
                      <p:childTnLst>
                        <p:par>
                          <p:cTn id="50" fill="hold">
                            <p:stCondLst>
                              <p:cond delay="0"/>
                            </p:stCondLst>
                            <p:childTnLst>
                              <p:par>
                                <p:cTn id="51" presetID="39" presetClass="entr" presetSubtype="0" accel="100000" fill="hold" nodeType="clickEffect">
                                  <p:stCondLst>
                                    <p:cond delay="0"/>
                                  </p:stCondLst>
                                  <p:childTnLst>
                                    <p:set>
                                      <p:cBhvr>
                                        <p:cTn id="52" dur="1" fill="hold">
                                          <p:stCondLst>
                                            <p:cond delay="0"/>
                                          </p:stCondLst>
                                        </p:cTn>
                                        <p:tgtEl>
                                          <p:spTgt spid="16389">
                                            <p:txEl>
                                              <p:pRg st="7" end="7"/>
                                            </p:txEl>
                                          </p:spTgt>
                                        </p:tgtEl>
                                        <p:attrNameLst>
                                          <p:attrName>style.visibility</p:attrName>
                                        </p:attrNameLst>
                                      </p:cBhvr>
                                      <p:to>
                                        <p:strVal val="visible"/>
                                      </p:to>
                                    </p:set>
                                    <p:anim calcmode="lin" valueType="num">
                                      <p:cBhvr>
                                        <p:cTn id="53" dur="500" fill="hold"/>
                                        <p:tgtEl>
                                          <p:spTgt spid="16389">
                                            <p:txEl>
                                              <p:pRg st="7" end="7"/>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4" dur="500" fill="hold"/>
                                        <p:tgtEl>
                                          <p:spTgt spid="16389">
                                            <p:txEl>
                                              <p:pRg st="7" end="7"/>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5" dur="500" fill="hold"/>
                                        <p:tgtEl>
                                          <p:spTgt spid="16389">
                                            <p:txEl>
                                              <p:pRg st="7" end="7"/>
                                            </p:txEl>
                                          </p:spTgt>
                                        </p:tgtEl>
                                        <p:attrNameLst>
                                          <p:attrName>ppt_x</p:attrName>
                                        </p:attrNameLst>
                                      </p:cBhvr>
                                      <p:tavLst>
                                        <p:tav tm="0">
                                          <p:val>
                                            <p:strVal val="#ppt_x-.3"/>
                                          </p:val>
                                        </p:tav>
                                        <p:tav tm="50000">
                                          <p:val>
                                            <p:strVal val="#ppt_x"/>
                                          </p:val>
                                        </p:tav>
                                        <p:tav tm="100000">
                                          <p:val>
                                            <p:strVal val="#ppt_x"/>
                                          </p:val>
                                        </p:tav>
                                      </p:tavLst>
                                    </p:anim>
                                    <p:anim calcmode="lin" valueType="num">
                                      <p:cBhvr>
                                        <p:cTn id="56" dur="500" fill="hold"/>
                                        <p:tgtEl>
                                          <p:spTgt spid="16389">
                                            <p:txEl>
                                              <p:pRg st="7" end="7"/>
                                            </p:txEl>
                                          </p:spTgt>
                                        </p:tgtEl>
                                        <p:attrNameLst>
                                          <p:attrName>ppt_y</p:attrName>
                                        </p:attrNameLst>
                                      </p:cBhvr>
                                      <p:tavLst>
                                        <p:tav tm="0">
                                          <p:val>
                                            <p:strVal val="#ppt_y"/>
                                          </p:val>
                                        </p:tav>
                                        <p:tav tm="100000">
                                          <p:val>
                                            <p:strVal val="#ppt_y"/>
                                          </p:val>
                                        </p:tav>
                                      </p:tavLst>
                                    </p:anim>
                                  </p:childTnLst>
                                  <p:subTnLst>
                                    <p:audio>
                                      <p:cMediaNode>
                                        <p:cTn display="1" masterRel="sameClick">
                                          <p:stCondLst>
                                            <p:cond evt="begin" delay="0">
                                              <p:tn val="51"/>
                                            </p:cond>
                                          </p:stCondLst>
                                          <p:endCondLst>
                                            <p:cond evt="onStopAudio" delay="0">
                                              <p:tgtEl>
                                                <p:sldTgt/>
                                              </p:tgtEl>
                                            </p:cond>
                                          </p:endCondLst>
                                        </p:cTn>
                                        <p:tgtEl>
                                          <p:sndTgt r:embed="rId1" name="click.wav"/>
                                        </p:tgtEl>
                                      </p:cMediaNode>
                                    </p:audio>
                                  </p:subTnLst>
                                </p:cTn>
                              </p:par>
                            </p:childTnLst>
                          </p:cTn>
                        </p:par>
                      </p:childTnLst>
                    </p:cTn>
                  </p:par>
                  <p:par>
                    <p:cTn id="57" fill="hold">
                      <p:stCondLst>
                        <p:cond delay="indefinite"/>
                      </p:stCondLst>
                      <p:childTnLst>
                        <p:par>
                          <p:cTn id="58" fill="hold">
                            <p:stCondLst>
                              <p:cond delay="0"/>
                            </p:stCondLst>
                            <p:childTnLst>
                              <p:par>
                                <p:cTn id="59" presetID="30" presetClass="entr" presetSubtype="0" fill="hold" nodeType="clickEffect">
                                  <p:stCondLst>
                                    <p:cond delay="0"/>
                                  </p:stCondLst>
                                  <p:childTnLst>
                                    <p:set>
                                      <p:cBhvr>
                                        <p:cTn id="60" dur="1" fill="hold">
                                          <p:stCondLst>
                                            <p:cond delay="0"/>
                                          </p:stCondLst>
                                        </p:cTn>
                                        <p:tgtEl>
                                          <p:spTgt spid="16389">
                                            <p:txEl>
                                              <p:pRg st="8" end="8"/>
                                            </p:txEl>
                                          </p:spTgt>
                                        </p:tgtEl>
                                        <p:attrNameLst>
                                          <p:attrName>style.visibility</p:attrName>
                                        </p:attrNameLst>
                                      </p:cBhvr>
                                      <p:to>
                                        <p:strVal val="visible"/>
                                      </p:to>
                                    </p:set>
                                    <p:animEffect transition="in" filter="fade">
                                      <p:cBhvr>
                                        <p:cTn id="61" dur="800" decel="100000"/>
                                        <p:tgtEl>
                                          <p:spTgt spid="16389">
                                            <p:txEl>
                                              <p:pRg st="8" end="8"/>
                                            </p:txEl>
                                          </p:spTgt>
                                        </p:tgtEl>
                                      </p:cBhvr>
                                    </p:animEffect>
                                    <p:anim calcmode="lin" valueType="num">
                                      <p:cBhvr>
                                        <p:cTn id="62" dur="800" decel="100000" fill="hold"/>
                                        <p:tgtEl>
                                          <p:spTgt spid="16389">
                                            <p:txEl>
                                              <p:pRg st="8" end="8"/>
                                            </p:txEl>
                                          </p:spTgt>
                                        </p:tgtEl>
                                        <p:attrNameLst>
                                          <p:attrName>style.rotation</p:attrName>
                                        </p:attrNameLst>
                                      </p:cBhvr>
                                      <p:tavLst>
                                        <p:tav tm="0">
                                          <p:val>
                                            <p:fltVal val="-90"/>
                                          </p:val>
                                        </p:tav>
                                        <p:tav tm="100000">
                                          <p:val>
                                            <p:fltVal val="0"/>
                                          </p:val>
                                        </p:tav>
                                      </p:tavLst>
                                    </p:anim>
                                    <p:anim calcmode="lin" valueType="num">
                                      <p:cBhvr>
                                        <p:cTn id="63" dur="800" decel="100000" fill="hold"/>
                                        <p:tgtEl>
                                          <p:spTgt spid="16389">
                                            <p:txEl>
                                              <p:pRg st="8" end="8"/>
                                            </p:txEl>
                                          </p:spTgt>
                                        </p:tgtEl>
                                        <p:attrNameLst>
                                          <p:attrName>ppt_x</p:attrName>
                                        </p:attrNameLst>
                                      </p:cBhvr>
                                      <p:tavLst>
                                        <p:tav tm="0">
                                          <p:val>
                                            <p:strVal val="#ppt_x+0.4"/>
                                          </p:val>
                                        </p:tav>
                                        <p:tav tm="100000">
                                          <p:val>
                                            <p:strVal val="#ppt_x-0.05"/>
                                          </p:val>
                                        </p:tav>
                                      </p:tavLst>
                                    </p:anim>
                                    <p:anim calcmode="lin" valueType="num">
                                      <p:cBhvr>
                                        <p:cTn id="64" dur="800" decel="100000" fill="hold"/>
                                        <p:tgtEl>
                                          <p:spTgt spid="16389">
                                            <p:txEl>
                                              <p:pRg st="8" end="8"/>
                                            </p:txEl>
                                          </p:spTgt>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16389">
                                            <p:txEl>
                                              <p:pRg st="8" end="8"/>
                                            </p:txEl>
                                          </p:spTgt>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16389">
                                            <p:txEl>
                                              <p:pRg st="8" end="8"/>
                                            </p:txEl>
                                          </p:spTgt>
                                        </p:tgtEl>
                                        <p:attrNameLst>
                                          <p:attrName>ppt_y</p:attrName>
                                        </p:attrNameLst>
                                      </p:cBhvr>
                                      <p:tavLst>
                                        <p:tav tm="0">
                                          <p:val>
                                            <p:strVal val="#ppt_y+0.1"/>
                                          </p:val>
                                        </p:tav>
                                        <p:tav tm="100000">
                                          <p:val>
                                            <p:strVal val="#ppt_y"/>
                                          </p:val>
                                        </p:tav>
                                      </p:tavLst>
                                    </p:anim>
                                  </p:childTnLst>
                                  <p:subTnLst>
                                    <p:audio>
                                      <p:cMediaNode>
                                        <p:cTn display="1" masterRel="sameClick">
                                          <p:stCondLst>
                                            <p:cond evt="begin" delay="0">
                                              <p:tn val="59"/>
                                            </p:cond>
                                          </p:stCondLst>
                                          <p:endCondLst>
                                            <p:cond evt="onStopAudio" delay="0">
                                              <p:tgtEl>
                                                <p:sldTgt/>
                                              </p:tgtEl>
                                            </p:cond>
                                          </p:endCondLst>
                                        </p:cTn>
                                        <p:tgtEl>
                                          <p:sndTgt r:embed="rId1"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 name="文本框 10"/>
          <p:cNvSpPr txBox="1"/>
          <p:nvPr/>
        </p:nvSpPr>
        <p:spPr>
          <a:xfrm>
            <a:off x="541655" y="2303780"/>
            <a:ext cx="4412615" cy="3700145"/>
          </a:xfrm>
          <a:prstGeom prst="rect">
            <a:avLst/>
          </a:prstGeom>
          <a:noFill/>
        </p:spPr>
        <p:txBody>
          <a:bodyPr wrap="none" rtlCol="0">
            <a:spAutoFit/>
          </a:bodyPr>
          <a:p>
            <a:pPr algn="l">
              <a:lnSpc>
                <a:spcPts val="4020"/>
              </a:lnSpc>
              <a:buFont typeface="Wingdings" panose="05000000000000000000" charset="0"/>
            </a:pPr>
            <a:r>
              <a:rPr lang="zh-CN" altLang="en-US" sz="3600" b="1">
                <a:solidFill>
                  <a:srgbClr val="0000FF"/>
                </a:solidFill>
                <a:uFillTx/>
                <a:ea typeface="黑体" panose="02010609060101010101" pitchFamily="49" charset="-122"/>
              </a:rPr>
              <a:t>第一部分（        ）：</a:t>
            </a:r>
            <a:endParaRPr lang="zh-CN" altLang="en-US" sz="3600" b="1">
              <a:solidFill>
                <a:srgbClr val="0000FF"/>
              </a:solidFill>
              <a:uFillTx/>
              <a:ea typeface="黑体" panose="02010609060101010101" pitchFamily="49" charset="-122"/>
            </a:endParaRPr>
          </a:p>
          <a:p>
            <a:pPr algn="l">
              <a:lnSpc>
                <a:spcPts val="4020"/>
              </a:lnSpc>
              <a:buFont typeface="Wingdings" panose="05000000000000000000" charset="0"/>
            </a:pPr>
            <a:endParaRPr lang="zh-CN" altLang="en-US" sz="3600" b="1">
              <a:solidFill>
                <a:srgbClr val="0000FF"/>
              </a:solidFill>
              <a:uFillTx/>
              <a:ea typeface="黑体" panose="02010609060101010101" pitchFamily="49" charset="-122"/>
            </a:endParaRPr>
          </a:p>
          <a:p>
            <a:pPr algn="l">
              <a:lnSpc>
                <a:spcPts val="4020"/>
              </a:lnSpc>
              <a:buFont typeface="Wingdings" panose="05000000000000000000" charset="0"/>
            </a:pPr>
            <a:endParaRPr lang="zh-CN" altLang="en-US" sz="3600" b="1">
              <a:solidFill>
                <a:srgbClr val="0000FF"/>
              </a:solidFill>
              <a:uFillTx/>
              <a:ea typeface="黑体" panose="02010609060101010101" pitchFamily="49" charset="-122"/>
            </a:endParaRPr>
          </a:p>
          <a:p>
            <a:pPr algn="l">
              <a:lnSpc>
                <a:spcPts val="4020"/>
              </a:lnSpc>
              <a:buFont typeface="Wingdings" panose="05000000000000000000" charset="0"/>
            </a:pPr>
            <a:r>
              <a:rPr lang="zh-CN" altLang="en-US" sz="3600" b="1">
                <a:solidFill>
                  <a:srgbClr val="0000FF"/>
                </a:solidFill>
                <a:uFillTx/>
                <a:ea typeface="黑体" panose="02010609060101010101" pitchFamily="49" charset="-122"/>
              </a:rPr>
              <a:t>第一部分（        ）：</a:t>
            </a:r>
            <a:endParaRPr lang="zh-CN" altLang="en-US" sz="3600" b="1">
              <a:solidFill>
                <a:srgbClr val="0000FF"/>
              </a:solidFill>
              <a:uFillTx/>
              <a:ea typeface="黑体" panose="02010609060101010101" pitchFamily="49" charset="-122"/>
            </a:endParaRPr>
          </a:p>
          <a:p>
            <a:pPr algn="l">
              <a:lnSpc>
                <a:spcPts val="4020"/>
              </a:lnSpc>
              <a:buFont typeface="Wingdings" panose="05000000000000000000" charset="0"/>
            </a:pPr>
            <a:endParaRPr lang="zh-CN" altLang="en-US" sz="3600" b="1">
              <a:solidFill>
                <a:srgbClr val="0000FF"/>
              </a:solidFill>
              <a:uFillTx/>
              <a:ea typeface="黑体" panose="02010609060101010101" pitchFamily="49" charset="-122"/>
            </a:endParaRPr>
          </a:p>
          <a:p>
            <a:pPr algn="l">
              <a:lnSpc>
                <a:spcPts val="4020"/>
              </a:lnSpc>
              <a:buFont typeface="Wingdings" panose="05000000000000000000" charset="0"/>
            </a:pPr>
            <a:endParaRPr lang="zh-CN" altLang="en-US" sz="3600" b="1">
              <a:solidFill>
                <a:srgbClr val="0000FF"/>
              </a:solidFill>
              <a:uFillTx/>
              <a:ea typeface="黑体" panose="02010609060101010101" pitchFamily="49" charset="-122"/>
            </a:endParaRPr>
          </a:p>
          <a:p>
            <a:pPr algn="l">
              <a:lnSpc>
                <a:spcPts val="4020"/>
              </a:lnSpc>
              <a:buFont typeface="Wingdings" panose="05000000000000000000" charset="0"/>
            </a:pPr>
            <a:r>
              <a:rPr lang="zh-CN" altLang="en-US" sz="3600" b="1">
                <a:solidFill>
                  <a:srgbClr val="0000FF"/>
                </a:solidFill>
                <a:uFillTx/>
                <a:ea typeface="黑体" panose="02010609060101010101" pitchFamily="49" charset="-122"/>
              </a:rPr>
              <a:t>第一部分（        ）：</a:t>
            </a:r>
            <a:endParaRPr lang="zh-CN" altLang="en-US" sz="3600" b="1">
              <a:solidFill>
                <a:srgbClr val="0000FF"/>
              </a:solidFill>
              <a:uFillTx/>
              <a:ea typeface="黑体" panose="02010609060101010101" pitchFamily="49" charset="-122"/>
            </a:endParaRPr>
          </a:p>
        </p:txBody>
      </p:sp>
      <p:sp>
        <p:nvSpPr>
          <p:cNvPr id="5" name="文本框 4"/>
          <p:cNvSpPr txBox="1"/>
          <p:nvPr/>
        </p:nvSpPr>
        <p:spPr>
          <a:xfrm>
            <a:off x="4021455" y="895350"/>
            <a:ext cx="4886325" cy="645160"/>
          </a:xfrm>
          <a:prstGeom prst="rect">
            <a:avLst/>
          </a:prstGeom>
          <a:noFill/>
        </p:spPr>
        <p:txBody>
          <a:bodyPr wrap="none" rtlCol="0">
            <a:spAutoFit/>
          </a:bodyPr>
          <a:p>
            <a:pPr marL="571500" indent="-571500">
              <a:buFont typeface="Wingdings" panose="05000000000000000000" charset="0"/>
              <a:buChar char="u"/>
            </a:pPr>
            <a:r>
              <a:rPr lang="zh-CN" altLang="en-US" sz="3600" b="1">
                <a:solidFill>
                  <a:srgbClr val="0000FF"/>
                </a:solidFill>
                <a:uFillTx/>
                <a:ea typeface="黑体" panose="02010609060101010101" pitchFamily="49" charset="-122"/>
              </a:rPr>
              <a:t>跳读课文，划分三层</a:t>
            </a:r>
            <a:endParaRPr lang="zh-CN" altLang="en-US" sz="3600" b="1">
              <a:solidFill>
                <a:srgbClr val="0000FF"/>
              </a:solidFill>
              <a:uFillTx/>
              <a:ea typeface="黑体" panose="02010609060101010101" pitchFamily="49" charset="-122"/>
            </a:endParaRPr>
          </a:p>
        </p:txBody>
      </p:sp>
      <p:sp>
        <p:nvSpPr>
          <p:cNvPr id="6" name="文本框 5"/>
          <p:cNvSpPr txBox="1"/>
          <p:nvPr/>
        </p:nvSpPr>
        <p:spPr>
          <a:xfrm>
            <a:off x="3282315" y="2251710"/>
            <a:ext cx="739140" cy="645160"/>
          </a:xfrm>
          <a:prstGeom prst="rect">
            <a:avLst/>
          </a:prstGeom>
          <a:noFill/>
        </p:spPr>
        <p:txBody>
          <a:bodyPr wrap="square" rtlCol="0">
            <a:spAutoFit/>
          </a:bodyPr>
          <a:p>
            <a:pPr algn="l"/>
            <a:r>
              <a:rPr lang="en-US" altLang="zh-CN" sz="3600" b="1">
                <a:solidFill>
                  <a:srgbClr val="00B050"/>
                </a:solidFill>
                <a:uFillTx/>
                <a:ea typeface="黑体" panose="02010609060101010101" pitchFamily="49" charset="-122"/>
                <a:sym typeface="+mn-ea"/>
              </a:rPr>
              <a:t>1</a:t>
            </a:r>
            <a:endParaRPr lang="en-US" altLang="zh-CN" sz="3600" b="1">
              <a:solidFill>
                <a:srgbClr val="00B050"/>
              </a:solidFill>
              <a:uFillTx/>
              <a:ea typeface="黑体" panose="02010609060101010101" pitchFamily="49" charset="-122"/>
              <a:sym typeface="+mn-ea"/>
            </a:endParaRPr>
          </a:p>
        </p:txBody>
      </p:sp>
      <p:sp>
        <p:nvSpPr>
          <p:cNvPr id="7" name="文本框 6"/>
          <p:cNvSpPr txBox="1"/>
          <p:nvPr/>
        </p:nvSpPr>
        <p:spPr>
          <a:xfrm>
            <a:off x="2936240" y="3830955"/>
            <a:ext cx="1097280" cy="645160"/>
          </a:xfrm>
          <a:prstGeom prst="rect">
            <a:avLst/>
          </a:prstGeom>
          <a:noFill/>
        </p:spPr>
        <p:txBody>
          <a:bodyPr wrap="none" rtlCol="0">
            <a:spAutoFit/>
          </a:bodyPr>
          <a:p>
            <a:pPr algn="l">
              <a:buClrTx/>
              <a:buSzTx/>
            </a:pPr>
            <a:r>
              <a:rPr lang="en-US" altLang="zh-CN" sz="3600" b="1">
                <a:solidFill>
                  <a:srgbClr val="00B050"/>
                </a:solidFill>
                <a:uFillTx/>
                <a:ea typeface="黑体" panose="02010609060101010101" pitchFamily="49" charset="-122"/>
                <a:sym typeface="+mn-ea"/>
              </a:rPr>
              <a:t>2-20</a:t>
            </a:r>
            <a:endParaRPr lang="en-US" altLang="zh-CN" sz="3600" b="1">
              <a:solidFill>
                <a:srgbClr val="00B050"/>
              </a:solidFill>
              <a:uFillTx/>
              <a:ea typeface="黑体" panose="02010609060101010101" pitchFamily="49" charset="-122"/>
              <a:sym typeface="+mn-ea"/>
            </a:endParaRPr>
          </a:p>
        </p:txBody>
      </p:sp>
      <p:sp>
        <p:nvSpPr>
          <p:cNvPr id="2" name="文本框 1"/>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整体感知</a:t>
            </a:r>
            <a:endParaRPr lang="zh-CN" altLang="en-US" sz="4000" b="1" dirty="0">
              <a:solidFill>
                <a:srgbClr val="7030A0"/>
              </a:solidFill>
              <a:uFillTx/>
              <a:latin typeface="Arial" panose="020B0604020202020204" pitchFamily="34" charset="0"/>
              <a:ea typeface="黑体" panose="02010609060101010101" pitchFamily="49" charset="-122"/>
            </a:endParaRPr>
          </a:p>
        </p:txBody>
      </p:sp>
      <p:sp>
        <p:nvSpPr>
          <p:cNvPr id="12" name="文本框 11"/>
          <p:cNvSpPr txBox="1"/>
          <p:nvPr/>
        </p:nvSpPr>
        <p:spPr>
          <a:xfrm>
            <a:off x="3139440" y="5358765"/>
            <a:ext cx="690880" cy="645160"/>
          </a:xfrm>
          <a:prstGeom prst="rect">
            <a:avLst/>
          </a:prstGeom>
          <a:noFill/>
        </p:spPr>
        <p:txBody>
          <a:bodyPr wrap="none" rtlCol="0">
            <a:spAutoFit/>
          </a:bodyPr>
          <a:p>
            <a:pPr algn="l">
              <a:buClrTx/>
              <a:buSzTx/>
            </a:pPr>
            <a:r>
              <a:rPr lang="en-US" altLang="zh-CN" sz="3600" b="1">
                <a:solidFill>
                  <a:srgbClr val="00B050"/>
                </a:solidFill>
                <a:uFillTx/>
                <a:ea typeface="黑体" panose="02010609060101010101" pitchFamily="49" charset="-122"/>
                <a:sym typeface="+mn-ea"/>
              </a:rPr>
              <a:t>21</a:t>
            </a:r>
            <a:endParaRPr lang="en-US" altLang="zh-CN" sz="3600" b="1">
              <a:solidFill>
                <a:srgbClr val="00B050"/>
              </a:solidFill>
              <a:uFillTx/>
              <a:ea typeface="黑体" panose="02010609060101010101" pitchFamily="49" charset="-122"/>
              <a:sym typeface="+mn-ea"/>
            </a:endParaRPr>
          </a:p>
        </p:txBody>
      </p:sp>
      <p:sp>
        <p:nvSpPr>
          <p:cNvPr id="13" name="文本框 12"/>
          <p:cNvSpPr txBox="1"/>
          <p:nvPr/>
        </p:nvSpPr>
        <p:spPr>
          <a:xfrm>
            <a:off x="4795520" y="2140585"/>
            <a:ext cx="6715760" cy="1076325"/>
          </a:xfrm>
          <a:prstGeom prst="rect">
            <a:avLst/>
          </a:prstGeom>
          <a:noFill/>
        </p:spPr>
        <p:txBody>
          <a:bodyPr wrap="none" rtlCol="0">
            <a:spAutoFit/>
          </a:bodyPr>
          <a:p>
            <a:pPr algn="l">
              <a:buFont typeface="Wingdings" panose="05000000000000000000" charset="0"/>
            </a:pPr>
            <a:r>
              <a:rPr lang="zh-CN" altLang="en-US" sz="3200" b="1">
                <a:solidFill>
                  <a:srgbClr val="FF0000"/>
                </a:solidFill>
                <a:uFillTx/>
                <a:ea typeface="黑体" panose="02010609060101010101" pitchFamily="49" charset="-122"/>
              </a:rPr>
              <a:t>概括牧羊人的崇高品质，总领全文，</a:t>
            </a:r>
            <a:endParaRPr lang="zh-CN" altLang="en-US" sz="3200" b="1">
              <a:solidFill>
                <a:srgbClr val="FF0000"/>
              </a:solidFill>
              <a:uFillTx/>
              <a:ea typeface="黑体" panose="02010609060101010101" pitchFamily="49" charset="-122"/>
            </a:endParaRPr>
          </a:p>
          <a:p>
            <a:pPr algn="l">
              <a:buFont typeface="Wingdings" panose="05000000000000000000" charset="0"/>
            </a:pPr>
            <a:r>
              <a:rPr lang="zh-CN" altLang="en-US" sz="3200" b="1">
                <a:solidFill>
                  <a:srgbClr val="FF0000"/>
                </a:solidFill>
                <a:uFillTx/>
                <a:ea typeface="黑体" panose="02010609060101010101" pitchFamily="49" charset="-122"/>
              </a:rPr>
              <a:t>设置悬念，吸引读者。</a:t>
            </a:r>
            <a:endParaRPr lang="zh-CN" altLang="en-US" sz="3200" b="1">
              <a:solidFill>
                <a:srgbClr val="FF0000"/>
              </a:solidFill>
              <a:uFillTx/>
              <a:ea typeface="黑体" panose="02010609060101010101" pitchFamily="49" charset="-122"/>
            </a:endParaRPr>
          </a:p>
        </p:txBody>
      </p:sp>
      <p:sp>
        <p:nvSpPr>
          <p:cNvPr id="14" name="文本框 13"/>
          <p:cNvSpPr txBox="1"/>
          <p:nvPr/>
        </p:nvSpPr>
        <p:spPr>
          <a:xfrm>
            <a:off x="4795520" y="3550285"/>
            <a:ext cx="6715760" cy="1076325"/>
          </a:xfrm>
          <a:prstGeom prst="rect">
            <a:avLst/>
          </a:prstGeom>
          <a:noFill/>
        </p:spPr>
        <p:txBody>
          <a:bodyPr wrap="none" rtlCol="0">
            <a:spAutoFit/>
          </a:bodyPr>
          <a:p>
            <a:pPr algn="l">
              <a:buClrTx/>
              <a:buSzTx/>
              <a:buFont typeface="Wingdings" panose="05000000000000000000" charset="0"/>
              <a:buNone/>
            </a:pPr>
            <a:r>
              <a:rPr lang="zh-CN" altLang="en-US" sz="3200" b="1">
                <a:solidFill>
                  <a:srgbClr val="FF0000"/>
                </a:solidFill>
                <a:uFillTx/>
                <a:ea typeface="黑体" panose="02010609060101010101" pitchFamily="49" charset="-122"/>
              </a:rPr>
              <a:t>写“我”和牧羊人三次见面的情形，</a:t>
            </a:r>
            <a:endParaRPr lang="zh-CN" altLang="en-US" sz="3200" b="1">
              <a:solidFill>
                <a:srgbClr val="FF0000"/>
              </a:solidFill>
              <a:uFillTx/>
              <a:ea typeface="黑体" panose="02010609060101010101" pitchFamily="49" charset="-122"/>
            </a:endParaRPr>
          </a:p>
          <a:p>
            <a:pPr algn="l">
              <a:buClrTx/>
              <a:buSzTx/>
              <a:buFont typeface="Wingdings" panose="05000000000000000000" charset="0"/>
              <a:buNone/>
            </a:pPr>
            <a:r>
              <a:rPr lang="zh-CN" altLang="en-US" sz="3200" b="1">
                <a:solidFill>
                  <a:srgbClr val="FF0000"/>
                </a:solidFill>
                <a:uFillTx/>
                <a:ea typeface="黑体" panose="02010609060101010101" pitchFamily="49" charset="-122"/>
              </a:rPr>
              <a:t>突出了高原上的变化。</a:t>
            </a:r>
            <a:endParaRPr lang="zh-CN" altLang="en-US" sz="3200" b="1">
              <a:solidFill>
                <a:srgbClr val="FF0000"/>
              </a:solidFill>
              <a:uFillTx/>
              <a:ea typeface="黑体" panose="02010609060101010101" pitchFamily="49" charset="-122"/>
            </a:endParaRPr>
          </a:p>
        </p:txBody>
      </p:sp>
      <p:sp>
        <p:nvSpPr>
          <p:cNvPr id="15" name="文本框 14"/>
          <p:cNvSpPr txBox="1"/>
          <p:nvPr/>
        </p:nvSpPr>
        <p:spPr>
          <a:xfrm>
            <a:off x="4795520" y="5186045"/>
            <a:ext cx="6715760" cy="1076325"/>
          </a:xfrm>
          <a:prstGeom prst="rect">
            <a:avLst/>
          </a:prstGeom>
          <a:noFill/>
        </p:spPr>
        <p:txBody>
          <a:bodyPr wrap="none" rtlCol="0">
            <a:spAutoFit/>
          </a:bodyPr>
          <a:p>
            <a:pPr algn="l">
              <a:buClrTx/>
              <a:buSzTx/>
              <a:buFont typeface="Wingdings" panose="05000000000000000000" charset="0"/>
              <a:buNone/>
            </a:pPr>
            <a:r>
              <a:rPr lang="zh-CN" altLang="en-US" sz="3200" b="1">
                <a:solidFill>
                  <a:srgbClr val="FF0000"/>
                </a:solidFill>
                <a:uFillTx/>
                <a:ea typeface="黑体" panose="02010609060101010101" pitchFamily="49" charset="-122"/>
              </a:rPr>
              <a:t>高度评价牧羊人无私而善良的举动，</a:t>
            </a:r>
            <a:endParaRPr lang="zh-CN" altLang="en-US" sz="3200" b="1">
              <a:solidFill>
                <a:srgbClr val="FF0000"/>
              </a:solidFill>
              <a:uFillTx/>
              <a:ea typeface="黑体" panose="02010609060101010101" pitchFamily="49" charset="-122"/>
            </a:endParaRPr>
          </a:p>
          <a:p>
            <a:pPr algn="l">
              <a:buClrTx/>
              <a:buSzTx/>
              <a:buFont typeface="Wingdings" panose="05000000000000000000" charset="0"/>
              <a:buNone/>
            </a:pPr>
            <a:r>
              <a:rPr lang="zh-CN" altLang="en-US" sz="3200" b="1">
                <a:solidFill>
                  <a:srgbClr val="FF0000"/>
                </a:solidFill>
                <a:uFillTx/>
                <a:ea typeface="黑体" panose="02010609060101010101" pitchFamily="49" charset="-122"/>
              </a:rPr>
              <a:t>抒发敬佩之情。呼应开头。</a:t>
            </a:r>
            <a:endParaRPr lang="zh-CN" altLang="en-US" sz="3200" b="1">
              <a:solidFill>
                <a:srgbClr val="FF0000"/>
              </a:solidFill>
              <a:uFillTx/>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 calcmode="lin" valueType="num">
                                      <p:cBhvr>
                                        <p:cTn id="25"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1000" fill="hold"/>
                                        <p:tgtEl>
                                          <p:spTgt spid="13"/>
                                        </p:tgtEl>
                                        <p:attrNameLst>
                                          <p:attrName>ppt_w</p:attrName>
                                        </p:attrNameLst>
                                      </p:cBhvr>
                                      <p:tavLst>
                                        <p:tav tm="0">
                                          <p:val>
                                            <p:fltVal val="0"/>
                                          </p:val>
                                        </p:tav>
                                        <p:tav tm="100000">
                                          <p:val>
                                            <p:strVal val="#ppt_w"/>
                                          </p:val>
                                        </p:tav>
                                      </p:tavLst>
                                    </p:anim>
                                    <p:anim calcmode="lin" valueType="num">
                                      <p:cBhvr>
                                        <p:cTn id="32" dur="1000" fill="hold"/>
                                        <p:tgtEl>
                                          <p:spTgt spid="13"/>
                                        </p:tgtEl>
                                        <p:attrNameLst>
                                          <p:attrName>ppt_h</p:attrName>
                                        </p:attrNameLst>
                                      </p:cBhvr>
                                      <p:tavLst>
                                        <p:tav tm="0">
                                          <p:val>
                                            <p:fltVal val="0"/>
                                          </p:val>
                                        </p:tav>
                                        <p:tav tm="100000">
                                          <p:val>
                                            <p:strVal val="#ppt_h"/>
                                          </p:val>
                                        </p:tav>
                                      </p:tavLst>
                                    </p:anim>
                                    <p:anim calcmode="lin" valueType="num">
                                      <p:cBhvr>
                                        <p:cTn id="33"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1000" fill="hold"/>
                                        <p:tgtEl>
                                          <p:spTgt spid="14"/>
                                        </p:tgtEl>
                                        <p:attrNameLst>
                                          <p:attrName>ppt_w</p:attrName>
                                        </p:attrNameLst>
                                      </p:cBhvr>
                                      <p:tavLst>
                                        <p:tav tm="0">
                                          <p:val>
                                            <p:fltVal val="0"/>
                                          </p:val>
                                        </p:tav>
                                        <p:tav tm="100000">
                                          <p:val>
                                            <p:strVal val="#ppt_w"/>
                                          </p:val>
                                        </p:tav>
                                      </p:tavLst>
                                    </p:anim>
                                    <p:anim calcmode="lin" valueType="num">
                                      <p:cBhvr>
                                        <p:cTn id="40" dur="1000" fill="hold"/>
                                        <p:tgtEl>
                                          <p:spTgt spid="14"/>
                                        </p:tgtEl>
                                        <p:attrNameLst>
                                          <p:attrName>ppt_h</p:attrName>
                                        </p:attrNameLst>
                                      </p:cBhvr>
                                      <p:tavLst>
                                        <p:tav tm="0">
                                          <p:val>
                                            <p:fltVal val="0"/>
                                          </p:val>
                                        </p:tav>
                                        <p:tav tm="100000">
                                          <p:val>
                                            <p:strVal val="#ppt_h"/>
                                          </p:val>
                                        </p:tav>
                                      </p:tavLst>
                                    </p:anim>
                                    <p:anim calcmode="lin" valueType="num">
                                      <p:cBhvr>
                                        <p:cTn id="41"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15"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1000" fill="hold"/>
                                        <p:tgtEl>
                                          <p:spTgt spid="15"/>
                                        </p:tgtEl>
                                        <p:attrNameLst>
                                          <p:attrName>ppt_w</p:attrName>
                                        </p:attrNameLst>
                                      </p:cBhvr>
                                      <p:tavLst>
                                        <p:tav tm="0">
                                          <p:val>
                                            <p:fltVal val="0"/>
                                          </p:val>
                                        </p:tav>
                                        <p:tav tm="100000">
                                          <p:val>
                                            <p:strVal val="#ppt_w"/>
                                          </p:val>
                                        </p:tav>
                                      </p:tavLst>
                                    </p:anim>
                                    <p:anim calcmode="lin" valueType="num">
                                      <p:cBhvr>
                                        <p:cTn id="48" dur="1000" fill="hold"/>
                                        <p:tgtEl>
                                          <p:spTgt spid="15"/>
                                        </p:tgtEl>
                                        <p:attrNameLst>
                                          <p:attrName>ppt_h</p:attrName>
                                        </p:attrNameLst>
                                      </p:cBhvr>
                                      <p:tavLst>
                                        <p:tav tm="0">
                                          <p:val>
                                            <p:fltVal val="0"/>
                                          </p:val>
                                        </p:tav>
                                        <p:tav tm="100000">
                                          <p:val>
                                            <p:strVal val="#ppt_h"/>
                                          </p:val>
                                        </p:tav>
                                      </p:tavLst>
                                    </p:anim>
                                    <p:anim calcmode="lin" valueType="num">
                                      <p:cBhvr>
                                        <p:cTn id="49"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2" grpId="0"/>
      <p:bldP spid="13" grpId="0"/>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3" name="文本框 32"/>
          <p:cNvSpPr txBox="1"/>
          <p:nvPr/>
        </p:nvSpPr>
        <p:spPr>
          <a:xfrm>
            <a:off x="1119505" y="1943100"/>
            <a:ext cx="9394825" cy="427672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en-US" altLang="zh-CN" sz="3200" b="1" dirty="0">
                <a:solidFill>
                  <a:srgbClr val="0000FF"/>
                </a:solidFill>
                <a:uFillTx/>
                <a:latin typeface="Arial" panose="020B0604020202020204" pitchFamily="34" charset="0"/>
                <a:ea typeface="黑体" panose="02010609060101010101" pitchFamily="49" charset="-122"/>
              </a:rPr>
              <a:t> </a:t>
            </a:r>
            <a:r>
              <a:rPr lang="zh-CN" altLang="en-US" sz="3200" b="1" dirty="0">
                <a:solidFill>
                  <a:srgbClr val="0000FF"/>
                </a:solidFill>
                <a:uFillTx/>
                <a:latin typeface="Arial" panose="020B0604020202020204" pitchFamily="34" charset="0"/>
                <a:ea typeface="黑体" panose="02010609060101010101" pitchFamily="49" charset="-122"/>
              </a:rPr>
              <a:t>层次内容</a:t>
            </a:r>
            <a:r>
              <a:rPr lang="zh-CN" altLang="en-US" sz="3200" b="1" dirty="0">
                <a:solidFill>
                  <a:srgbClr val="7030A0"/>
                </a:solidFill>
                <a:uFillTx/>
                <a:latin typeface="Arial" panose="020B0604020202020204" pitchFamily="34" charset="0"/>
                <a:ea typeface="黑体" panose="02010609060101010101" pitchFamily="49" charset="-122"/>
              </a:rPr>
              <a:t>         牧羊人的情况             高原的情况</a:t>
            </a:r>
            <a:endParaRPr lang="zh-CN" altLang="en-US" sz="3200" b="1" dirty="0">
              <a:solidFill>
                <a:srgbClr val="7030A0"/>
              </a:solidFill>
              <a:uFillTx/>
              <a:latin typeface="Arial" panose="020B0604020202020204" pitchFamily="34" charset="0"/>
              <a:ea typeface="黑体" panose="02010609060101010101" pitchFamily="49" charset="-122"/>
            </a:endParaRPr>
          </a:p>
          <a:p>
            <a:pPr>
              <a:spcBef>
                <a:spcPct val="50000"/>
              </a:spcBef>
              <a:buClr>
                <a:schemeClr val="bg1"/>
              </a:buClr>
            </a:pPr>
            <a:r>
              <a:rPr lang="zh-CN" altLang="en-US" sz="3200" b="1" dirty="0">
                <a:solidFill>
                  <a:srgbClr val="0000FF"/>
                </a:solidFill>
                <a:uFillTx/>
                <a:latin typeface="Arial" panose="020B0604020202020204" pitchFamily="34" charset="0"/>
                <a:ea typeface="黑体" panose="02010609060101010101" pitchFamily="49" charset="-122"/>
              </a:rPr>
              <a:t>一访牧羊人</a:t>
            </a:r>
            <a:endParaRPr lang="zh-CN" altLang="en-US" sz="3200" b="1" dirty="0">
              <a:solidFill>
                <a:srgbClr val="7030A0"/>
              </a:solidFill>
              <a:uFillTx/>
              <a:latin typeface="Arial" panose="020B0604020202020204" pitchFamily="34" charset="0"/>
              <a:ea typeface="黑体" panose="02010609060101010101" pitchFamily="49" charset="-122"/>
            </a:endParaRPr>
          </a:p>
          <a:p>
            <a:pPr>
              <a:spcBef>
                <a:spcPct val="50000"/>
              </a:spcBef>
              <a:buClr>
                <a:schemeClr val="bg1"/>
              </a:buClr>
            </a:pPr>
            <a:endParaRPr lang="zh-CN" altLang="en-US" sz="3200" b="1" dirty="0">
              <a:solidFill>
                <a:srgbClr val="0000FF"/>
              </a:solidFill>
              <a:uFillTx/>
              <a:latin typeface="Arial" panose="020B0604020202020204" pitchFamily="34" charset="0"/>
              <a:ea typeface="黑体" panose="02010609060101010101" pitchFamily="49" charset="-122"/>
            </a:endParaRPr>
          </a:p>
          <a:p>
            <a:pPr>
              <a:spcBef>
                <a:spcPct val="50000"/>
              </a:spcBef>
              <a:buClr>
                <a:schemeClr val="bg1"/>
              </a:buClr>
            </a:pPr>
            <a:r>
              <a:rPr lang="zh-CN" altLang="en-US" sz="3200" b="1" dirty="0">
                <a:solidFill>
                  <a:srgbClr val="0000FF"/>
                </a:solidFill>
                <a:uFillTx/>
                <a:latin typeface="Arial" panose="020B0604020202020204" pitchFamily="34" charset="0"/>
                <a:ea typeface="黑体" panose="02010609060101010101" pitchFamily="49" charset="-122"/>
              </a:rPr>
              <a:t>二访牧羊人</a:t>
            </a:r>
            <a:endParaRPr lang="zh-CN" altLang="en-US" sz="3200" b="1" dirty="0">
              <a:solidFill>
                <a:srgbClr val="0000FF"/>
              </a:solidFill>
              <a:uFillTx/>
              <a:latin typeface="Arial" panose="020B0604020202020204" pitchFamily="34" charset="0"/>
              <a:ea typeface="黑体" panose="02010609060101010101" pitchFamily="49" charset="-122"/>
            </a:endParaRPr>
          </a:p>
          <a:p>
            <a:pPr>
              <a:spcBef>
                <a:spcPct val="50000"/>
              </a:spcBef>
              <a:buClr>
                <a:schemeClr val="bg1"/>
              </a:buClr>
            </a:pPr>
            <a:endParaRPr lang="zh-CN" altLang="en-US" sz="3200" b="1" dirty="0">
              <a:solidFill>
                <a:srgbClr val="0000FF"/>
              </a:solidFill>
              <a:uFillTx/>
              <a:latin typeface="Arial" panose="020B0604020202020204" pitchFamily="34" charset="0"/>
              <a:ea typeface="黑体" panose="02010609060101010101" pitchFamily="49" charset="-122"/>
            </a:endParaRPr>
          </a:p>
          <a:p>
            <a:pPr>
              <a:spcBef>
                <a:spcPct val="50000"/>
              </a:spcBef>
              <a:buClr>
                <a:schemeClr val="bg1"/>
              </a:buClr>
            </a:pPr>
            <a:r>
              <a:rPr lang="zh-CN" altLang="en-US" sz="3200" b="1" dirty="0">
                <a:solidFill>
                  <a:srgbClr val="0000FF"/>
                </a:solidFill>
                <a:uFillTx/>
                <a:latin typeface="Arial" panose="020B0604020202020204" pitchFamily="34" charset="0"/>
                <a:ea typeface="黑体" panose="02010609060101010101" pitchFamily="49" charset="-122"/>
              </a:rPr>
              <a:t>三访牧羊人</a:t>
            </a:r>
            <a:endParaRPr lang="zh-CN" altLang="en-US" sz="3200" b="1" dirty="0">
              <a:solidFill>
                <a:srgbClr val="0000FF"/>
              </a:solidFill>
              <a:uFillTx/>
              <a:latin typeface="Arial" panose="020B0604020202020204" pitchFamily="34" charset="0"/>
              <a:ea typeface="黑体" panose="02010609060101010101" pitchFamily="49" charset="-122"/>
            </a:endParaRPr>
          </a:p>
        </p:txBody>
      </p:sp>
      <p:graphicFrame>
        <p:nvGraphicFramePr>
          <p:cNvPr id="6" name="表格 5"/>
          <p:cNvGraphicFramePr/>
          <p:nvPr/>
        </p:nvGraphicFramePr>
        <p:xfrm>
          <a:off x="7927975" y="7947025"/>
          <a:ext cx="8757285" cy="4307205"/>
        </p:xfrm>
        <a:graphic>
          <a:graphicData uri="http://schemas.openxmlformats.org/drawingml/2006/table">
            <a:tbl>
              <a:tblPr firstRow="1" bandRow="1">
                <a:tableStyleId>{5C22544A-7EE6-4342-B048-85BDC9FD1C3A}</a:tableStyleId>
              </a:tblPr>
              <a:tblGrid>
                <a:gridCol w="2919095"/>
                <a:gridCol w="2919095"/>
                <a:gridCol w="2919095"/>
              </a:tblGrid>
              <a:tr h="665480">
                <a:tc>
                  <a:txBody>
                    <a:bodyPr/>
                    <a:p>
                      <a:pPr>
                        <a:lnSpc>
                          <a:spcPct val="150000"/>
                        </a:lnSpc>
                        <a:buNone/>
                      </a:pPr>
                      <a:r>
                        <a:rPr lang="zh-CN" altLang="en-US" sz="2000">
                          <a:solidFill>
                            <a:srgbClr val="0000FF"/>
                          </a:solidFill>
                          <a:uFillTx/>
                          <a:latin typeface="Times New Roman" panose="02020603050405020304" pitchFamily="18" charset="0"/>
                          <a:ea typeface="宋体" panose="02010600030101010101" pitchFamily="2" charset="-122"/>
                        </a:rPr>
                        <a:t>层次内容 </a:t>
                      </a:r>
                      <a:endParaRPr lang="zh-CN" altLang="en-US" sz="2000">
                        <a:solidFill>
                          <a:srgbClr val="0000FF"/>
                        </a:solidFill>
                        <a:uFillTx/>
                        <a:latin typeface="Times New Roman" panose="02020603050405020304" pitchFamily="18" charset="0"/>
                        <a:ea typeface="宋体" panose="02010600030101010101" pitchFamily="2" charset="-122"/>
                      </a:endParaRPr>
                    </a:p>
                  </a:txBody>
                  <a:tcPr marL="68580" marR="68580" marT="34290" marB="34290">
                    <a:noFill/>
                  </a:tcPr>
                </a:tc>
                <a:tc>
                  <a:txBody>
                    <a:bodyPr/>
                    <a:p>
                      <a:pPr>
                        <a:buNone/>
                      </a:pPr>
                      <a:r>
                        <a:rPr lang="zh-CN" altLang="en-US" sz="2000">
                          <a:solidFill>
                            <a:srgbClr val="0000FF"/>
                          </a:solidFill>
                          <a:uFillTx/>
                          <a:latin typeface="宋体" panose="02010600030101010101" pitchFamily="2" charset="-122"/>
                          <a:ea typeface="宋体" panose="02010600030101010101" pitchFamily="2" charset="-122"/>
                          <a:sym typeface="+mn-ea"/>
                        </a:rPr>
                        <a:t>牧羊人的情况</a:t>
                      </a:r>
                      <a:endParaRPr lang="zh-CN" altLang="en-US" sz="2000">
                        <a:solidFill>
                          <a:srgbClr val="0000FF"/>
                        </a:solidFill>
                        <a:uFillTx/>
                        <a:latin typeface="宋体" panose="02010600030101010101" pitchFamily="2" charset="-122"/>
                        <a:ea typeface="宋体" panose="02010600030101010101" pitchFamily="2" charset="-122"/>
                        <a:sym typeface="+mn-ea"/>
                      </a:endParaRPr>
                    </a:p>
                  </a:txBody>
                  <a:tcPr marL="68580" marR="68580" marT="34290" marB="34290">
                    <a:noFill/>
                  </a:tcPr>
                </a:tc>
                <a:tc>
                  <a:txBody>
                    <a:bodyPr/>
                    <a:p>
                      <a:pPr>
                        <a:buNone/>
                      </a:pPr>
                      <a:r>
                        <a:rPr lang="en-US" altLang="zh-CN" sz="2000">
                          <a:solidFill>
                            <a:srgbClr val="0000FF"/>
                          </a:solidFill>
                          <a:uFillTx/>
                          <a:latin typeface="宋体" panose="02010600030101010101" pitchFamily="2" charset="-122"/>
                          <a:ea typeface="宋体" panose="02010600030101010101" pitchFamily="2" charset="-122"/>
                        </a:rPr>
                        <a:t>  </a:t>
                      </a:r>
                      <a:r>
                        <a:rPr lang="zh-CN" altLang="en-US" sz="2000">
                          <a:solidFill>
                            <a:srgbClr val="0000FF"/>
                          </a:solidFill>
                          <a:uFillTx/>
                          <a:latin typeface="宋体" panose="02010600030101010101" pitchFamily="2" charset="-122"/>
                          <a:ea typeface="宋体" panose="02010600030101010101" pitchFamily="2" charset="-122"/>
                        </a:rPr>
                        <a:t>高原的情况</a:t>
                      </a:r>
                      <a:endParaRPr lang="zh-CN" altLang="en-US" sz="2000">
                        <a:solidFill>
                          <a:srgbClr val="0000FF"/>
                        </a:solidFill>
                        <a:uFillTx/>
                        <a:latin typeface="宋体" panose="02010600030101010101" pitchFamily="2" charset="-122"/>
                        <a:ea typeface="宋体" panose="02010600030101010101" pitchFamily="2" charset="-122"/>
                      </a:endParaRPr>
                    </a:p>
                  </a:txBody>
                  <a:tcPr marL="68580" marR="68580" marT="34290" marB="34290">
                    <a:noFill/>
                  </a:tcPr>
                </a:tc>
              </a:tr>
              <a:tr h="1142365">
                <a:tc>
                  <a:txBody>
                    <a:bodyPr/>
                    <a:p>
                      <a:pPr fontAlgn="auto">
                        <a:lnSpc>
                          <a:spcPts val="4000"/>
                        </a:lnSpc>
                        <a:buNone/>
                      </a:pPr>
                      <a:r>
                        <a:rPr lang="en-US" altLang="zh-CN" sz="2000" b="1">
                          <a:solidFill>
                            <a:srgbClr val="00B050"/>
                          </a:solidFill>
                          <a:uFillTx/>
                          <a:latin typeface="Times New Roman" panose="02020603050405020304" pitchFamily="18" charset="0"/>
                          <a:ea typeface="宋体" panose="02010600030101010101" pitchFamily="2" charset="-122"/>
                        </a:rPr>
                        <a:t>  </a:t>
                      </a:r>
                      <a:r>
                        <a:rPr lang="zh-CN" altLang="en-US" sz="2000" b="1">
                          <a:solidFill>
                            <a:srgbClr val="00B050"/>
                          </a:solidFill>
                          <a:uFillTx/>
                          <a:latin typeface="Times New Roman" panose="02020603050405020304" pitchFamily="18" charset="0"/>
                          <a:ea typeface="宋体" panose="02010600030101010101" pitchFamily="2" charset="-122"/>
                        </a:rPr>
                        <a:t>一访牧羊人</a:t>
                      </a:r>
                      <a:endParaRPr lang="zh-CN" altLang="en-US" sz="2000" b="1">
                        <a:solidFill>
                          <a:srgbClr val="00B050"/>
                        </a:solidFill>
                        <a:uFillTx/>
                        <a:latin typeface="Times New Roman" panose="02020603050405020304" pitchFamily="18" charset="0"/>
                        <a:ea typeface="宋体" panose="02010600030101010101" pitchFamily="2" charset="-122"/>
                      </a:endParaRPr>
                    </a:p>
                    <a:p>
                      <a:pPr fontAlgn="auto">
                        <a:lnSpc>
                          <a:spcPts val="4000"/>
                        </a:lnSpc>
                        <a:buNone/>
                      </a:pPr>
                      <a:endParaRPr lang="zh-CN" altLang="en-US" sz="2000" b="1">
                        <a:solidFill>
                          <a:srgbClr val="00B050"/>
                        </a:solidFill>
                        <a:uFillTx/>
                        <a:latin typeface="Times New Roman" panose="02020603050405020304" pitchFamily="18" charset="0"/>
                        <a:ea typeface="宋体" panose="02010600030101010101" pitchFamily="2" charset="-122"/>
                      </a:endParaRPr>
                    </a:p>
                  </a:txBody>
                  <a:tcPr marL="68580" marR="68580" marT="34290" marB="34290">
                    <a:noFill/>
                  </a:tcPr>
                </a:tc>
                <a:tc>
                  <a:txBody>
                    <a:bodyPr/>
                    <a:p>
                      <a:pPr>
                        <a:buNone/>
                      </a:pPr>
                      <a:endParaRPr lang="zh-CN" altLang="en-US" sz="2000" b="1">
                        <a:solidFill>
                          <a:srgbClr val="FF0000"/>
                        </a:solidFill>
                        <a:latin typeface="楷体" panose="02010609060101010101" pitchFamily="49" charset="-122"/>
                        <a:ea typeface="楷体" panose="02010609060101010101" pitchFamily="49" charset="-122"/>
                      </a:endParaRPr>
                    </a:p>
                  </a:txBody>
                  <a:tcPr marL="68580" marR="68580" marT="34290" marB="34290">
                    <a:noFill/>
                  </a:tcPr>
                </a:tc>
                <a:tc>
                  <a:txBody>
                    <a:bodyPr/>
                    <a:p>
                      <a:pPr>
                        <a:buNone/>
                      </a:pPr>
                      <a:endParaRPr lang="zh-CN" altLang="en-US" sz="2000" b="1">
                        <a:solidFill>
                          <a:schemeClr val="tx1"/>
                        </a:solidFill>
                        <a:latin typeface="楷体" panose="02010609060101010101" pitchFamily="49" charset="-122"/>
                        <a:ea typeface="楷体" panose="02010609060101010101" pitchFamily="49" charset="-122"/>
                      </a:endParaRPr>
                    </a:p>
                  </a:txBody>
                  <a:tcPr marL="68580" marR="68580" marT="34290" marB="34290">
                    <a:noFill/>
                  </a:tcPr>
                </a:tc>
              </a:tr>
              <a:tr h="1143000">
                <a:tc>
                  <a:txBody>
                    <a:bodyPr/>
                    <a:p>
                      <a:pPr fontAlgn="auto">
                        <a:lnSpc>
                          <a:spcPts val="4000"/>
                        </a:lnSpc>
                        <a:buNone/>
                      </a:pPr>
                      <a:r>
                        <a:rPr lang="en-US" altLang="zh-CN" sz="2000" b="1">
                          <a:solidFill>
                            <a:srgbClr val="00B050"/>
                          </a:solidFill>
                          <a:uFillTx/>
                          <a:latin typeface="Times New Roman" panose="02020603050405020304" pitchFamily="18" charset="0"/>
                          <a:ea typeface="宋体" panose="02010600030101010101" pitchFamily="2" charset="-122"/>
                        </a:rPr>
                        <a:t>  </a:t>
                      </a:r>
                      <a:r>
                        <a:rPr lang="zh-CN" altLang="en-US" sz="2000" b="1">
                          <a:solidFill>
                            <a:srgbClr val="00B050"/>
                          </a:solidFill>
                          <a:uFillTx/>
                          <a:latin typeface="Times New Roman" panose="02020603050405020304" pitchFamily="18" charset="0"/>
                          <a:ea typeface="宋体" panose="02010600030101010101" pitchFamily="2" charset="-122"/>
                        </a:rPr>
                        <a:t>二访牧羊人</a:t>
                      </a:r>
                      <a:endParaRPr lang="zh-CN" altLang="en-US" sz="2000" b="1">
                        <a:solidFill>
                          <a:srgbClr val="00B050"/>
                        </a:solidFill>
                        <a:uFillTx/>
                        <a:latin typeface="Times New Roman" panose="02020603050405020304" pitchFamily="18" charset="0"/>
                        <a:ea typeface="宋体" panose="02010600030101010101" pitchFamily="2" charset="-122"/>
                      </a:endParaRPr>
                    </a:p>
                    <a:p>
                      <a:pPr fontAlgn="auto">
                        <a:lnSpc>
                          <a:spcPts val="4000"/>
                        </a:lnSpc>
                        <a:buNone/>
                      </a:pPr>
                      <a:endParaRPr lang="zh-CN" altLang="en-US" sz="2000" b="1">
                        <a:solidFill>
                          <a:srgbClr val="00B050"/>
                        </a:solidFill>
                        <a:uFillTx/>
                        <a:latin typeface="Times New Roman" panose="02020603050405020304" pitchFamily="18" charset="0"/>
                        <a:ea typeface="宋体" panose="02010600030101010101" pitchFamily="2" charset="-122"/>
                      </a:endParaRPr>
                    </a:p>
                  </a:txBody>
                  <a:tcPr marL="68580" marR="68580" marT="34290" marB="34290">
                    <a:noFill/>
                  </a:tcPr>
                </a:tc>
                <a:tc>
                  <a:txBody>
                    <a:bodyPr/>
                    <a:p>
                      <a:pPr>
                        <a:buNone/>
                      </a:pPr>
                      <a:endParaRPr lang="zh-CN" altLang="en-US" sz="2000" b="1">
                        <a:solidFill>
                          <a:schemeClr val="tx1"/>
                        </a:solidFill>
                        <a:latin typeface="楷体" panose="02010609060101010101" pitchFamily="49" charset="-122"/>
                        <a:ea typeface="楷体" panose="02010609060101010101" pitchFamily="49" charset="-122"/>
                      </a:endParaRPr>
                    </a:p>
                  </a:txBody>
                  <a:tcPr marL="68580" marR="68580" marT="34290" marB="34290">
                    <a:noFill/>
                  </a:tcPr>
                </a:tc>
                <a:tc>
                  <a:txBody>
                    <a:bodyPr/>
                    <a:p>
                      <a:pPr>
                        <a:buNone/>
                      </a:pPr>
                      <a:endParaRPr lang="zh-CN" altLang="en-US" sz="2000" b="1">
                        <a:solidFill>
                          <a:srgbClr val="FF0000"/>
                        </a:solidFill>
                        <a:latin typeface="楷体" panose="02010609060101010101" pitchFamily="49" charset="-122"/>
                        <a:ea typeface="楷体" panose="02010609060101010101" pitchFamily="49" charset="-122"/>
                      </a:endParaRPr>
                    </a:p>
                  </a:txBody>
                  <a:tcPr marL="68580" marR="68580" marT="34290" marB="34290">
                    <a:noFill/>
                  </a:tcPr>
                </a:tc>
              </a:tr>
              <a:tr h="1356360">
                <a:tc>
                  <a:txBody>
                    <a:bodyPr/>
                    <a:p>
                      <a:pPr fontAlgn="auto">
                        <a:lnSpc>
                          <a:spcPts val="4000"/>
                        </a:lnSpc>
                        <a:buNone/>
                      </a:pPr>
                      <a:r>
                        <a:rPr lang="en-US" altLang="zh-CN" sz="2000" b="1">
                          <a:solidFill>
                            <a:srgbClr val="00B050"/>
                          </a:solidFill>
                          <a:uFillTx/>
                          <a:latin typeface="Times New Roman" panose="02020603050405020304" pitchFamily="18" charset="0"/>
                          <a:ea typeface="宋体" panose="02010600030101010101" pitchFamily="2" charset="-122"/>
                        </a:rPr>
                        <a:t>   </a:t>
                      </a:r>
                      <a:r>
                        <a:rPr lang="zh-CN" altLang="en-US" sz="2000" b="1">
                          <a:solidFill>
                            <a:srgbClr val="00B050"/>
                          </a:solidFill>
                          <a:uFillTx/>
                          <a:latin typeface="Times New Roman" panose="02020603050405020304" pitchFamily="18" charset="0"/>
                          <a:ea typeface="宋体" panose="02010600030101010101" pitchFamily="2" charset="-122"/>
                        </a:rPr>
                        <a:t>三访牧羊人</a:t>
                      </a:r>
                      <a:endParaRPr lang="zh-CN" altLang="en-US" sz="2000" b="1">
                        <a:solidFill>
                          <a:srgbClr val="00B050"/>
                        </a:solidFill>
                        <a:uFillTx/>
                        <a:latin typeface="Times New Roman" panose="02020603050405020304" pitchFamily="18" charset="0"/>
                        <a:ea typeface="宋体" panose="02010600030101010101" pitchFamily="2" charset="-122"/>
                      </a:endParaRPr>
                    </a:p>
                    <a:p>
                      <a:pPr fontAlgn="auto">
                        <a:lnSpc>
                          <a:spcPts val="4000"/>
                        </a:lnSpc>
                        <a:buNone/>
                      </a:pPr>
                      <a:endParaRPr lang="zh-CN" altLang="en-US" sz="2000" b="1">
                        <a:solidFill>
                          <a:srgbClr val="00B050"/>
                        </a:solidFill>
                        <a:uFillTx/>
                        <a:latin typeface="Times New Roman" panose="02020603050405020304" pitchFamily="18" charset="0"/>
                        <a:ea typeface="宋体" panose="02010600030101010101" pitchFamily="2" charset="-122"/>
                      </a:endParaRPr>
                    </a:p>
                  </a:txBody>
                  <a:tcPr marL="68580" marR="68580" marT="34290" marB="34290">
                    <a:noFill/>
                  </a:tcPr>
                </a:tc>
                <a:tc>
                  <a:txBody>
                    <a:bodyPr/>
                    <a:p>
                      <a:pPr>
                        <a:buNone/>
                      </a:pPr>
                      <a:r>
                        <a:rPr lang="zh-CN" altLang="en-US" sz="2000">
                          <a:solidFill>
                            <a:schemeClr val="tx1"/>
                          </a:solidFill>
                          <a:latin typeface="楷体" panose="02010609060101010101" pitchFamily="49" charset="-122"/>
                          <a:ea typeface="楷体" panose="02010609060101010101" pitchFamily="49" charset="-122"/>
                        </a:rPr>
                        <a:t> </a:t>
                      </a:r>
                      <a:endParaRPr lang="zh-CN" altLang="en-US" sz="2000" b="1">
                        <a:solidFill>
                          <a:schemeClr val="tx1"/>
                        </a:solidFill>
                        <a:latin typeface="楷体" panose="02010609060101010101" pitchFamily="49" charset="-122"/>
                        <a:ea typeface="楷体" panose="02010609060101010101" pitchFamily="49" charset="-122"/>
                      </a:endParaRPr>
                    </a:p>
                  </a:txBody>
                  <a:tcPr marL="68580" marR="68580" marT="34290" marB="34290">
                    <a:noFill/>
                  </a:tcPr>
                </a:tc>
                <a:tc>
                  <a:txBody>
                    <a:bodyPr/>
                    <a:p>
                      <a:pPr>
                        <a:buNone/>
                      </a:pPr>
                      <a:endParaRPr lang="zh-CN" altLang="en-US" sz="2000" b="1">
                        <a:solidFill>
                          <a:srgbClr val="FF0000"/>
                        </a:solidFill>
                        <a:latin typeface="楷体" panose="02010609060101010101" pitchFamily="49" charset="-122"/>
                        <a:ea typeface="楷体" panose="02010609060101010101" pitchFamily="49" charset="-122"/>
                      </a:endParaRPr>
                    </a:p>
                    <a:p>
                      <a:pPr>
                        <a:buNone/>
                      </a:pPr>
                      <a:endParaRPr lang="zh-CN" altLang="en-US" sz="2000" b="1">
                        <a:solidFill>
                          <a:srgbClr val="FF0000"/>
                        </a:solidFill>
                        <a:latin typeface="楷体" panose="02010609060101010101" pitchFamily="49" charset="-122"/>
                        <a:ea typeface="楷体" panose="02010609060101010101" pitchFamily="49" charset="-122"/>
                      </a:endParaRPr>
                    </a:p>
                    <a:p>
                      <a:pPr>
                        <a:buNone/>
                      </a:pPr>
                      <a:endParaRPr lang="zh-CN" altLang="en-US" sz="2000" b="1">
                        <a:solidFill>
                          <a:srgbClr val="FF0000"/>
                        </a:solidFill>
                        <a:latin typeface="楷体" panose="02010609060101010101" pitchFamily="49" charset="-122"/>
                        <a:ea typeface="楷体" panose="02010609060101010101" pitchFamily="49" charset="-122"/>
                      </a:endParaRPr>
                    </a:p>
                    <a:p>
                      <a:pPr>
                        <a:buNone/>
                      </a:pPr>
                      <a:endParaRPr lang="zh-CN" altLang="en-US" sz="2000" b="1">
                        <a:solidFill>
                          <a:srgbClr val="FF0000"/>
                        </a:solidFill>
                        <a:latin typeface="楷体" panose="02010609060101010101" pitchFamily="49" charset="-122"/>
                        <a:ea typeface="楷体" panose="02010609060101010101" pitchFamily="49" charset="-122"/>
                      </a:endParaRPr>
                    </a:p>
                  </a:txBody>
                  <a:tcPr marL="68580" marR="68580" marT="34290" marB="34290">
                    <a:noFill/>
                  </a:tcPr>
                </a:tc>
              </a:tr>
            </a:tbl>
          </a:graphicData>
        </a:graphic>
      </p:graphicFrame>
      <p:sp>
        <p:nvSpPr>
          <p:cNvPr id="7" name="文本框 6"/>
          <p:cNvSpPr txBox="1"/>
          <p:nvPr/>
        </p:nvSpPr>
        <p:spPr>
          <a:xfrm>
            <a:off x="5319713" y="4500563"/>
            <a:ext cx="196215" cy="106680"/>
          </a:xfrm>
          <a:prstGeom prst="rect">
            <a:avLst/>
          </a:prstGeom>
          <a:noFill/>
          <a:ln w="9525">
            <a:noFill/>
          </a:ln>
        </p:spPr>
        <p:txBody>
          <a:bodyPr wrap="none">
            <a:spAutoFit/>
          </a:bodyPr>
          <a:p>
            <a:r>
              <a:rPr lang="zh-CN" altLang="en-US" sz="100" b="1">
                <a:latin typeface="楷体" panose="02010609060101010101" pitchFamily="49" charset="-122"/>
                <a:ea typeface="楷体" panose="02010609060101010101" pitchFamily="49" charset="-122"/>
                <a:sym typeface="Arial" panose="020B0604020202020204" pitchFamily="34" charset="0"/>
              </a:rPr>
              <a:t>无</a:t>
            </a:r>
            <a:endParaRPr lang="zh-CN" altLang="en-US" sz="100">
              <a:latin typeface="Arial" panose="020B0604020202020204" pitchFamily="34" charset="0"/>
            </a:endParaRPr>
          </a:p>
        </p:txBody>
      </p:sp>
      <p:sp>
        <p:nvSpPr>
          <p:cNvPr id="10" name="文本框 9"/>
          <p:cNvSpPr txBox="1"/>
          <p:nvPr/>
        </p:nvSpPr>
        <p:spPr>
          <a:xfrm>
            <a:off x="3677920" y="2585085"/>
            <a:ext cx="3141345" cy="1076325"/>
          </a:xfrm>
          <a:prstGeom prst="rect">
            <a:avLst/>
          </a:prstGeom>
          <a:noFill/>
          <a:ln w="9525">
            <a:noFill/>
          </a:ln>
        </p:spPr>
        <p:txBody>
          <a:bodyPr wrap="square">
            <a:spAutoFit/>
          </a:bodyPr>
          <a:p>
            <a:pPr algn="l">
              <a:buClrTx/>
              <a:buSzTx/>
            </a:pPr>
            <a:r>
              <a:rPr lang="zh-CN" altLang="en-US" sz="2800" b="1" dirty="0">
                <a:solidFill>
                  <a:srgbClr val="FF0000"/>
                </a:solidFill>
                <a:uFillTx/>
                <a:latin typeface="黑体" panose="02010609060101010101" pitchFamily="49" charset="-122"/>
                <a:ea typeface="黑体" panose="02010609060101010101" pitchFamily="49" charset="-122"/>
                <a:sym typeface="Arial" panose="020B0604020202020204" pitchFamily="34" charset="0"/>
              </a:rPr>
              <a:t>孤身一人，牧羊种树；与狗作伴。</a:t>
            </a:r>
            <a:endParaRPr lang="zh-CN" altLang="en-US" sz="2800" b="1" dirty="0">
              <a:solidFill>
                <a:srgbClr val="FF0000"/>
              </a:solidFill>
              <a:uFillTx/>
              <a:latin typeface="黑体" panose="02010609060101010101" pitchFamily="49" charset="-122"/>
              <a:ea typeface="黑体" panose="02010609060101010101" pitchFamily="49" charset="-122"/>
              <a:sym typeface="Arial" panose="020B0604020202020204" pitchFamily="34" charset="0"/>
            </a:endParaRPr>
          </a:p>
        </p:txBody>
      </p:sp>
      <p:sp>
        <p:nvSpPr>
          <p:cNvPr id="11" name="文本框 10"/>
          <p:cNvSpPr txBox="1"/>
          <p:nvPr/>
        </p:nvSpPr>
        <p:spPr>
          <a:xfrm>
            <a:off x="3473450" y="3783965"/>
            <a:ext cx="3550920" cy="1383665"/>
          </a:xfrm>
          <a:prstGeom prst="rect">
            <a:avLst/>
          </a:prstGeom>
          <a:noFill/>
          <a:ln w="9525">
            <a:noFill/>
          </a:ln>
        </p:spPr>
        <p:txBody>
          <a:bodyPr wrap="square">
            <a:spAutoFit/>
          </a:bodyPr>
          <a:p>
            <a:pPr lvl="0" algn="l">
              <a:buClrTx/>
              <a:buSzTx/>
            </a:pPr>
            <a:r>
              <a:rPr lang="zh-CN" altLang="en-US" sz="2800" b="1" dirty="0">
                <a:solidFill>
                  <a:srgbClr val="FF0000"/>
                </a:solidFill>
                <a:uFillTx/>
                <a:latin typeface="黑体" panose="02010609060101010101" pitchFamily="49" charset="-122"/>
                <a:ea typeface="黑体" panose="02010609060101010101" pitchFamily="49" charset="-122"/>
                <a:sym typeface="Arial" panose="020B0604020202020204" pitchFamily="34" charset="0"/>
              </a:rPr>
              <a:t>身体还很硬朗，减少了羊群的数量，开始养蜂蜜，一直在种树</a:t>
            </a:r>
            <a:endParaRPr lang="zh-CN" altLang="en-US" sz="2800" b="1" dirty="0">
              <a:solidFill>
                <a:srgbClr val="FF0000"/>
              </a:solidFill>
              <a:uFillTx/>
              <a:latin typeface="黑体" panose="02010609060101010101" pitchFamily="49" charset="-122"/>
              <a:ea typeface="黑体" panose="02010609060101010101" pitchFamily="49" charset="-122"/>
              <a:sym typeface="Arial" panose="020B0604020202020204" pitchFamily="34" charset="0"/>
            </a:endParaRPr>
          </a:p>
        </p:txBody>
      </p:sp>
      <p:sp>
        <p:nvSpPr>
          <p:cNvPr id="12" name="文本框 11"/>
          <p:cNvSpPr txBox="1"/>
          <p:nvPr/>
        </p:nvSpPr>
        <p:spPr>
          <a:xfrm>
            <a:off x="3778250" y="5381625"/>
            <a:ext cx="3041015" cy="1076325"/>
          </a:xfrm>
          <a:prstGeom prst="rect">
            <a:avLst/>
          </a:prstGeom>
          <a:noFill/>
          <a:ln w="9525">
            <a:noFill/>
          </a:ln>
        </p:spPr>
        <p:txBody>
          <a:bodyPr wrap="none">
            <a:spAutoFit/>
          </a:bodyPr>
          <a:p>
            <a:pPr algn="l">
              <a:buClrTx/>
              <a:buSzTx/>
            </a:pPr>
            <a:r>
              <a:rPr lang="zh-CN" altLang="en-US" sz="2800" b="1" dirty="0">
                <a:solidFill>
                  <a:srgbClr val="FF0000"/>
                </a:solidFill>
                <a:uFillTx/>
                <a:latin typeface="黑体" panose="02010609060101010101" pitchFamily="49" charset="-122"/>
                <a:ea typeface="黑体" panose="02010609060101010101" pitchFamily="49" charset="-122"/>
                <a:sym typeface="Arial" panose="020B0604020202020204" pitchFamily="34" charset="0"/>
              </a:rPr>
              <a:t>年事已高，却依</a:t>
            </a:r>
            <a:endParaRPr lang="zh-CN" altLang="en-US" sz="2800" b="1" dirty="0">
              <a:solidFill>
                <a:srgbClr val="FF0000"/>
              </a:solidFill>
              <a:uFillTx/>
              <a:latin typeface="黑体" panose="02010609060101010101" pitchFamily="49" charset="-122"/>
              <a:ea typeface="黑体" panose="02010609060101010101" pitchFamily="49" charset="-122"/>
              <a:sym typeface="Arial" panose="020B0604020202020204" pitchFamily="34" charset="0"/>
            </a:endParaRPr>
          </a:p>
          <a:p>
            <a:pPr algn="l">
              <a:buClrTx/>
              <a:buSzTx/>
            </a:pPr>
            <a:r>
              <a:rPr lang="zh-CN" altLang="en-US" sz="2800" b="1" dirty="0">
                <a:solidFill>
                  <a:srgbClr val="FF0000"/>
                </a:solidFill>
                <a:uFillTx/>
                <a:latin typeface="黑体" panose="02010609060101010101" pitchFamily="49" charset="-122"/>
                <a:ea typeface="黑体" panose="02010609060101010101" pitchFamily="49" charset="-122"/>
                <a:sym typeface="Arial" panose="020B0604020202020204" pitchFamily="34" charset="0"/>
              </a:rPr>
              <a:t>然不停地种树</a:t>
            </a:r>
            <a:endParaRPr lang="zh-CN" altLang="en-US" sz="2800" b="1" dirty="0">
              <a:solidFill>
                <a:srgbClr val="FF0000"/>
              </a:solidFill>
              <a:uFillTx/>
              <a:latin typeface="黑体" panose="02010609060101010101" pitchFamily="49" charset="-122"/>
              <a:ea typeface="黑体" panose="02010609060101010101" pitchFamily="49" charset="-122"/>
              <a:sym typeface="Arial" panose="020B0604020202020204" pitchFamily="34" charset="0"/>
            </a:endParaRPr>
          </a:p>
        </p:txBody>
      </p:sp>
      <p:sp>
        <p:nvSpPr>
          <p:cNvPr id="13" name="文本框 12"/>
          <p:cNvSpPr txBox="1"/>
          <p:nvPr/>
        </p:nvSpPr>
        <p:spPr>
          <a:xfrm>
            <a:off x="7378700" y="2451735"/>
            <a:ext cx="3656965" cy="2061210"/>
          </a:xfrm>
          <a:prstGeom prst="rect">
            <a:avLst/>
          </a:prstGeom>
          <a:noFill/>
          <a:ln w="9525">
            <a:noFill/>
          </a:ln>
        </p:spPr>
        <p:txBody>
          <a:bodyPr wrap="square">
            <a:spAutoFit/>
          </a:bodyPr>
          <a:p>
            <a:pPr algn="l">
              <a:buClrTx/>
              <a:buSzTx/>
              <a:buNone/>
            </a:pPr>
            <a:r>
              <a:rPr lang="zh-CN" altLang="en-US" sz="2800" b="1" dirty="0">
                <a:solidFill>
                  <a:srgbClr val="FF0000"/>
                </a:solidFill>
                <a:uFillTx/>
                <a:latin typeface="黑体" panose="02010609060101010101" pitchFamily="49" charset="-122"/>
                <a:ea typeface="黑体" panose="02010609060101010101" pitchFamily="49" charset="-122"/>
                <a:sym typeface="Arial" panose="020B0604020202020204" pitchFamily="34" charset="0"/>
              </a:rPr>
              <a:t>荒野无际，泉眼干涸，村落成废墟， </a:t>
            </a:r>
            <a:r>
              <a:rPr lang="zh-CN" altLang="en-US" sz="2800" b="1" dirty="0">
                <a:solidFill>
                  <a:srgbClr val="FF0000"/>
                </a:solidFill>
                <a:uFillTx/>
                <a:latin typeface="黑体" panose="02010609060101010101" pitchFamily="49" charset="-122"/>
                <a:ea typeface="黑体" panose="02010609060101010101" pitchFamily="49" charset="-122"/>
                <a:sym typeface="+mn-ea"/>
              </a:rPr>
              <a:t>毫无生趣；环境非常恶劣。</a:t>
            </a:r>
            <a:endParaRPr lang="zh-CN" altLang="en-US" sz="2800" b="1" dirty="0">
              <a:solidFill>
                <a:srgbClr val="FF0000"/>
              </a:solidFill>
              <a:uFillTx/>
              <a:latin typeface="黑体" panose="02010609060101010101" pitchFamily="49" charset="-122"/>
              <a:ea typeface="黑体" panose="02010609060101010101" pitchFamily="49" charset="-122"/>
            </a:endParaRPr>
          </a:p>
        </p:txBody>
      </p:sp>
      <p:sp>
        <p:nvSpPr>
          <p:cNvPr id="14" name="文本框 13"/>
          <p:cNvSpPr txBox="1"/>
          <p:nvPr/>
        </p:nvSpPr>
        <p:spPr>
          <a:xfrm>
            <a:off x="7419340" y="3783965"/>
            <a:ext cx="3509645" cy="1383665"/>
          </a:xfrm>
          <a:prstGeom prst="rect">
            <a:avLst/>
          </a:prstGeom>
          <a:noFill/>
          <a:ln w="9525">
            <a:noFill/>
          </a:ln>
        </p:spPr>
        <p:txBody>
          <a:bodyPr wrap="square">
            <a:spAutoFit/>
          </a:bodyPr>
          <a:p>
            <a:r>
              <a:rPr lang="zh-CN" altLang="en-US" sz="2800" b="1" dirty="0">
                <a:solidFill>
                  <a:srgbClr val="FF0000"/>
                </a:solidFill>
                <a:uFillTx/>
                <a:latin typeface="黑体" panose="02010609060101010101" pitchFamily="49" charset="-122"/>
                <a:ea typeface="黑体" panose="02010609060101010101" pitchFamily="49" charset="-122"/>
                <a:sym typeface="Arial" panose="020B0604020202020204" pitchFamily="34" charset="0"/>
              </a:rPr>
              <a:t>橡树、山毛榉树、白桦树已蔚然成林；溪水淙淙，生机初现。</a:t>
            </a:r>
            <a:endParaRPr lang="zh-CN" altLang="en-US" sz="2800" b="1" dirty="0">
              <a:solidFill>
                <a:srgbClr val="FF0000"/>
              </a:solidFill>
              <a:uFillTx/>
              <a:latin typeface="黑体" panose="02010609060101010101" pitchFamily="49" charset="-122"/>
              <a:ea typeface="黑体" panose="02010609060101010101" pitchFamily="49" charset="-122"/>
              <a:sym typeface="Arial" panose="020B0604020202020204" pitchFamily="34" charset="0"/>
            </a:endParaRPr>
          </a:p>
        </p:txBody>
      </p:sp>
      <p:sp>
        <p:nvSpPr>
          <p:cNvPr id="15" name="文本框 14"/>
          <p:cNvSpPr txBox="1"/>
          <p:nvPr/>
        </p:nvSpPr>
        <p:spPr>
          <a:xfrm>
            <a:off x="7025005" y="5104130"/>
            <a:ext cx="4425315" cy="1660525"/>
          </a:xfrm>
          <a:prstGeom prst="rect">
            <a:avLst/>
          </a:prstGeom>
          <a:noFill/>
          <a:ln w="9525">
            <a:noFill/>
          </a:ln>
        </p:spPr>
        <p:txBody>
          <a:bodyPr wrap="square">
            <a:spAutoFit/>
          </a:bodyPr>
          <a:p>
            <a:pPr lvl="0" algn="l">
              <a:lnSpc>
                <a:spcPts val="3060"/>
              </a:lnSpc>
            </a:pPr>
            <a:r>
              <a:rPr lang="zh-CN" altLang="en-US" sz="2800" b="1" dirty="0">
                <a:solidFill>
                  <a:srgbClr val="FF0000"/>
                </a:solidFill>
                <a:uFillTx/>
                <a:latin typeface="黑体" panose="02010609060101010101" pitchFamily="49" charset="-122"/>
                <a:ea typeface="黑体" panose="02010609060101010101" pitchFamily="49" charset="-122"/>
                <a:sym typeface="Arial" panose="020B0604020202020204" pitchFamily="34" charset="0"/>
              </a:rPr>
              <a:t>面貌全变，风香水足，生机勃勃，成为沃土，住户增多，村庄重建，人们生活幸福、舒适，</a:t>
            </a:r>
            <a:endParaRPr lang="zh-CN" altLang="en-US" sz="2800" b="1" dirty="0">
              <a:solidFill>
                <a:srgbClr val="FF0000"/>
              </a:solidFill>
              <a:uFillTx/>
              <a:latin typeface="黑体" panose="02010609060101010101" pitchFamily="49" charset="-122"/>
              <a:ea typeface="黑体" panose="02010609060101010101" pitchFamily="49" charset="-122"/>
              <a:sym typeface="Arial" panose="020B0604020202020204" pitchFamily="34" charset="0"/>
            </a:endParaRPr>
          </a:p>
        </p:txBody>
      </p:sp>
      <p:sp>
        <p:nvSpPr>
          <p:cNvPr id="2" name="文本框 1"/>
          <p:cNvSpPr txBox="1"/>
          <p:nvPr/>
        </p:nvSpPr>
        <p:spPr>
          <a:xfrm>
            <a:off x="2329815" y="264795"/>
            <a:ext cx="8599170" cy="1568450"/>
          </a:xfrm>
          <a:prstGeom prst="rect">
            <a:avLst/>
          </a:prstGeom>
          <a:noFill/>
        </p:spPr>
        <p:txBody>
          <a:bodyPr wrap="square" rtlCol="0" anchor="t">
            <a:spAutoFit/>
          </a:bodyPr>
          <a:p>
            <a:pPr marL="457200" indent="-457200">
              <a:lnSpc>
                <a:spcPct val="100000"/>
              </a:lnSpc>
              <a:buFont typeface="Wingdings" panose="05000000000000000000" charset="0"/>
              <a:buChar char="u"/>
            </a:pPr>
            <a:r>
              <a:rPr lang="zh-CN" altLang="en-US" sz="3200" b="1" dirty="0">
                <a:solidFill>
                  <a:srgbClr val="0000FF"/>
                </a:solidFill>
                <a:uFillTx/>
                <a:latin typeface="黑体" panose="02010609060101010101" pitchFamily="49" charset="-122"/>
                <a:ea typeface="黑体" panose="02010609060101010101" pitchFamily="49" charset="-122"/>
                <a:sym typeface="+mn-ea"/>
              </a:rPr>
              <a:t>课文重点叙述了“我”和牧羊人三次见面的情形以及高原上的变化。默读课文，勾画出标志故事情节发展的语句，填写下表。</a:t>
            </a:r>
            <a:endParaRPr lang="zh-CN" altLang="en-US" sz="3200" b="1" dirty="0">
              <a:solidFill>
                <a:srgbClr val="0000FF"/>
              </a:solidFill>
              <a:uFillTx/>
              <a:latin typeface="黑体" panose="02010609060101010101" pitchFamily="49" charset="-122"/>
              <a:ea typeface="黑体" panose="02010609060101010101" pitchFamily="49" charset="-122"/>
              <a:sym typeface="+mn-ea"/>
            </a:endParaRPr>
          </a:p>
        </p:txBody>
      </p:sp>
      <p:sp>
        <p:nvSpPr>
          <p:cNvPr id="5" name="文本框 4"/>
          <p:cNvSpPr txBox="1"/>
          <p:nvPr/>
        </p:nvSpPr>
        <p:spPr>
          <a:xfrm>
            <a:off x="924560" y="6396355"/>
            <a:ext cx="10636885" cy="368300"/>
          </a:xfrm>
          <a:prstGeom prst="rect">
            <a:avLst/>
          </a:prstGeom>
          <a:noFill/>
        </p:spPr>
        <p:txBody>
          <a:bodyPr wrap="square" rtlCol="0">
            <a:spAutoFit/>
          </a:bodyPr>
          <a:p>
            <a:r>
              <a:rPr lang="en-US" altLang="zh-CN" u="heavy">
                <a:uFillTx/>
                <a:sym typeface="+mn-ea"/>
              </a:rPr>
              <a:t>         </a:t>
            </a:r>
            <a:r>
              <a:rPr lang="en-US" altLang="zh-CN" u="heavy">
                <a:solidFill>
                  <a:schemeClr val="tx1"/>
                </a:solidFill>
                <a:uFillTx/>
              </a:rPr>
              <a:t>                                                                                                </a:t>
            </a:r>
            <a:r>
              <a:rPr lang="en-US" altLang="zh-CN" u="heavy">
                <a:uFillTx/>
                <a:sym typeface="+mn-ea"/>
              </a:rPr>
              <a:t>            </a:t>
            </a:r>
            <a:r>
              <a:rPr lang="en-US" altLang="zh-CN" u="heavy">
                <a:uFillTx/>
                <a:sym typeface="+mn-ea"/>
              </a:rPr>
              <a:t>               </a:t>
            </a:r>
            <a:r>
              <a:rPr lang="en-US" altLang="zh-CN" u="heavy">
                <a:uFillTx/>
                <a:sym typeface="+mn-ea"/>
              </a:rPr>
              <a:t>        </a:t>
            </a:r>
            <a:r>
              <a:rPr lang="en-US" altLang="zh-CN" u="heavy">
                <a:uFillTx/>
                <a:sym typeface="+mn-ea"/>
              </a:rPr>
              <a:t>      </a:t>
            </a:r>
            <a:r>
              <a:rPr lang="en-US" altLang="zh-CN" u="heavy">
                <a:solidFill>
                  <a:schemeClr val="tx1"/>
                </a:solidFill>
                <a:uFillTx/>
              </a:rPr>
              <a:t>            .</a:t>
            </a:r>
            <a:r>
              <a:rPr lang="zh-CN" altLang="en-US" u="heavy">
                <a:solidFill>
                  <a:schemeClr val="tx1"/>
                </a:solidFill>
                <a:uFillTx/>
              </a:rPr>
              <a:t>     </a:t>
            </a:r>
            <a:endParaRPr lang="zh-CN" altLang="en-US" u="heavy">
              <a:solidFill>
                <a:schemeClr val="tx1"/>
              </a:solidFill>
              <a:uFillTx/>
            </a:endParaRPr>
          </a:p>
        </p:txBody>
      </p:sp>
      <p:sp>
        <p:nvSpPr>
          <p:cNvPr id="17" name="文本框 16"/>
          <p:cNvSpPr txBox="1"/>
          <p:nvPr/>
        </p:nvSpPr>
        <p:spPr>
          <a:xfrm>
            <a:off x="924560" y="1840230"/>
            <a:ext cx="459740" cy="4937760"/>
          </a:xfrm>
          <a:prstGeom prst="rect">
            <a:avLst/>
          </a:prstGeom>
          <a:noFill/>
        </p:spPr>
        <p:txBody>
          <a:bodyPr vert="eaVert" wrap="square" rtlCol="0">
            <a:spAutoFit/>
          </a:bodyPr>
          <a:p>
            <a:pPr algn="l"/>
            <a:r>
              <a:rPr lang="en-US" altLang="zh-CN" u="heavy">
                <a:uFillTx/>
                <a:sym typeface="+mn-ea"/>
              </a:rPr>
              <a:t>  </a:t>
            </a:r>
            <a:r>
              <a:rPr lang="en-US" altLang="zh-CN" u="heavy">
                <a:uFillTx/>
                <a:sym typeface="+mn-ea"/>
              </a:rPr>
              <a:t>      </a:t>
            </a:r>
            <a:r>
              <a:rPr lang="en-US" altLang="zh-CN" u="heavy">
                <a:uFillTx/>
                <a:sym typeface="+mn-ea"/>
              </a:rPr>
              <a:t> </a:t>
            </a:r>
            <a:r>
              <a:rPr lang="en-US" altLang="zh-CN" u="heavy">
                <a:uFillTx/>
                <a:sym typeface="+mn-ea"/>
              </a:rPr>
              <a:t>    </a:t>
            </a:r>
            <a:r>
              <a:rPr lang="en-US" altLang="zh-CN" u="heavy">
                <a:uFillTx/>
                <a:sym typeface="+mn-ea"/>
              </a:rPr>
              <a:t>      </a:t>
            </a:r>
            <a:r>
              <a:rPr lang="en-US" altLang="zh-CN" u="heavy">
                <a:uFillTx/>
                <a:sym typeface="+mn-ea"/>
              </a:rPr>
              <a:t>                                                       .</a:t>
            </a:r>
            <a:r>
              <a:rPr lang="zh-CN" altLang="en-US" u="heavy">
                <a:uFillTx/>
                <a:sym typeface="+mn-ea"/>
              </a:rPr>
              <a:t>  </a:t>
            </a:r>
            <a:r>
              <a:rPr lang="en-US" altLang="zh-CN" u="heavy">
                <a:uFillTx/>
                <a:sym typeface="+mn-ea"/>
              </a:rPr>
              <a:t>                   </a:t>
            </a:r>
            <a:endParaRPr lang="zh-CN" altLang="en-US"/>
          </a:p>
        </p:txBody>
      </p:sp>
      <p:sp>
        <p:nvSpPr>
          <p:cNvPr id="21" name="文本框 20"/>
          <p:cNvSpPr txBox="1"/>
          <p:nvPr/>
        </p:nvSpPr>
        <p:spPr>
          <a:xfrm>
            <a:off x="1119505" y="3180080"/>
            <a:ext cx="2220595" cy="603885"/>
          </a:xfrm>
          <a:prstGeom prst="rect">
            <a:avLst/>
          </a:prstGeom>
          <a:noFill/>
          <a:ln w="9525">
            <a:noFill/>
          </a:ln>
        </p:spPr>
        <p:txBody>
          <a:bodyPr wrap="none">
            <a:spAutoFit/>
          </a:bodyPr>
          <a:p>
            <a:pPr algn="l" fontAlgn="auto">
              <a:lnSpc>
                <a:spcPts val="4000"/>
              </a:lnSpc>
              <a:buNone/>
            </a:pPr>
            <a:r>
              <a:rPr lang="zh-CN" altLang="en-US" sz="3200" b="1">
                <a:solidFill>
                  <a:srgbClr val="C00000"/>
                </a:solidFill>
                <a:uFillTx/>
                <a:latin typeface="Times New Roman" panose="02020603050405020304" pitchFamily="18" charset="0"/>
                <a:sym typeface="+mn-ea"/>
              </a:rPr>
              <a:t>（1913年）</a:t>
            </a:r>
            <a:endParaRPr lang="zh-CN" altLang="en-US" sz="3200" b="1" dirty="0">
              <a:solidFill>
                <a:srgbClr val="C00000"/>
              </a:solidFill>
              <a:uFillTx/>
              <a:latin typeface="Times New Roman" panose="02020603050405020304" pitchFamily="18" charset="0"/>
              <a:ea typeface="楷体_GB2312" pitchFamily="49" charset="-122"/>
              <a:sym typeface="+mn-ea"/>
            </a:endParaRPr>
          </a:p>
        </p:txBody>
      </p:sp>
      <p:sp>
        <p:nvSpPr>
          <p:cNvPr id="22" name="文本框 21"/>
          <p:cNvSpPr txBox="1"/>
          <p:nvPr/>
        </p:nvSpPr>
        <p:spPr>
          <a:xfrm>
            <a:off x="1029335" y="4607560"/>
            <a:ext cx="2249170" cy="603885"/>
          </a:xfrm>
          <a:prstGeom prst="rect">
            <a:avLst/>
          </a:prstGeom>
          <a:noFill/>
          <a:ln w="9525">
            <a:noFill/>
          </a:ln>
        </p:spPr>
        <p:txBody>
          <a:bodyPr wrap="none">
            <a:spAutoFit/>
          </a:bodyPr>
          <a:p>
            <a:pPr algn="l" fontAlgn="auto">
              <a:lnSpc>
                <a:spcPts val="4000"/>
              </a:lnSpc>
              <a:buNone/>
            </a:pPr>
            <a:r>
              <a:rPr lang="zh-CN" altLang="en-US" sz="3200" b="1">
                <a:solidFill>
                  <a:srgbClr val="C00000"/>
                </a:solidFill>
                <a:uFillTx/>
                <a:latin typeface="Times New Roman" panose="02020603050405020304" pitchFamily="18" charset="0"/>
                <a:sym typeface="+mn-ea"/>
              </a:rPr>
              <a:t>（时隔6年）</a:t>
            </a:r>
            <a:endParaRPr lang="zh-CN" altLang="en-US" b="1" dirty="0">
              <a:solidFill>
                <a:srgbClr val="FF0000"/>
              </a:solidFill>
              <a:latin typeface="楷体_GB2312" pitchFamily="49" charset="-122"/>
              <a:ea typeface="楷体_GB2312" pitchFamily="49" charset="-122"/>
              <a:sym typeface="Arial" panose="020B0604020202020204" pitchFamily="34" charset="0"/>
            </a:endParaRPr>
          </a:p>
        </p:txBody>
      </p:sp>
      <p:sp>
        <p:nvSpPr>
          <p:cNvPr id="23" name="文本框 22"/>
          <p:cNvSpPr txBox="1"/>
          <p:nvPr/>
        </p:nvSpPr>
        <p:spPr>
          <a:xfrm>
            <a:off x="851535" y="6035040"/>
            <a:ext cx="2826385" cy="603885"/>
          </a:xfrm>
          <a:prstGeom prst="rect">
            <a:avLst/>
          </a:prstGeom>
          <a:noFill/>
        </p:spPr>
        <p:txBody>
          <a:bodyPr wrap="square" rtlCol="0" anchor="t">
            <a:spAutoFit/>
          </a:bodyPr>
          <a:p>
            <a:pPr fontAlgn="auto">
              <a:lnSpc>
                <a:spcPts val="4000"/>
              </a:lnSpc>
              <a:buNone/>
            </a:pPr>
            <a:r>
              <a:rPr lang="zh-CN" altLang="en-US" sz="2800" b="1">
                <a:solidFill>
                  <a:srgbClr val="C00000"/>
                </a:solidFill>
                <a:uFillTx/>
                <a:latin typeface="Times New Roman" panose="02020603050405020304" pitchFamily="18" charset="0"/>
                <a:sym typeface="+mn-ea"/>
              </a:rPr>
              <a:t>（1945年６月）</a:t>
            </a:r>
            <a:endParaRPr lang="zh-CN" altLang="en-US" sz="2800" b="1">
              <a:solidFill>
                <a:srgbClr val="C00000"/>
              </a:solidFill>
              <a:uFillTx/>
              <a:latin typeface="Times New Roman" panose="02020603050405020304" pitchFamily="18" charset="0"/>
              <a:sym typeface="+mn-ea"/>
            </a:endParaRPr>
          </a:p>
        </p:txBody>
      </p:sp>
      <p:sp>
        <p:nvSpPr>
          <p:cNvPr id="25" name="文本框 24"/>
          <p:cNvSpPr txBox="1"/>
          <p:nvPr/>
        </p:nvSpPr>
        <p:spPr>
          <a:xfrm>
            <a:off x="187960" y="2737485"/>
            <a:ext cx="736600" cy="1927860"/>
          </a:xfrm>
          <a:prstGeom prst="rect">
            <a:avLst/>
          </a:prstGeom>
          <a:noFill/>
        </p:spPr>
        <p:txBody>
          <a:bodyPr vert="eaVert" wrap="none" rtlCol="0">
            <a:spAutoFit/>
          </a:bodyPr>
          <a:p>
            <a:r>
              <a:rPr lang="zh-CN" altLang="en-US" sz="3600" b="1">
                <a:solidFill>
                  <a:srgbClr val="FF0000"/>
                </a:solidFill>
                <a:uFillTx/>
                <a:ea typeface="黑体" panose="02010609060101010101" pitchFamily="49" charset="-122"/>
              </a:rPr>
              <a:t>时间顺序</a:t>
            </a:r>
            <a:endParaRPr lang="zh-CN" altLang="en-US" sz="3600" b="1">
              <a:solidFill>
                <a:srgbClr val="FF0000"/>
              </a:solidFill>
              <a:uFillTx/>
              <a:ea typeface="黑体" panose="02010609060101010101" pitchFamily="49" charset="-122"/>
            </a:endParaRPr>
          </a:p>
        </p:txBody>
      </p:sp>
      <p:sp>
        <p:nvSpPr>
          <p:cNvPr id="26" name="文本框 25"/>
          <p:cNvSpPr txBox="1"/>
          <p:nvPr/>
        </p:nvSpPr>
        <p:spPr>
          <a:xfrm>
            <a:off x="11295380" y="2839085"/>
            <a:ext cx="675005" cy="1724660"/>
          </a:xfrm>
          <a:prstGeom prst="rect">
            <a:avLst/>
          </a:prstGeom>
          <a:noFill/>
        </p:spPr>
        <p:txBody>
          <a:bodyPr vert="eaVert" wrap="none" rtlCol="0">
            <a:spAutoFit/>
          </a:bodyPr>
          <a:p>
            <a:r>
              <a:rPr lang="zh-CN" altLang="en-US" sz="3600" b="1">
                <a:solidFill>
                  <a:srgbClr val="FF0000"/>
                </a:solidFill>
                <a:uFillTx/>
                <a:ea typeface="黑体" panose="02010609060101010101" pitchFamily="49" charset="-122"/>
              </a:rPr>
              <a:t>环境描写</a:t>
            </a:r>
            <a:endParaRPr lang="zh-CN" altLang="en-US" sz="3600" b="1">
              <a:solidFill>
                <a:srgbClr val="FF0000"/>
              </a:solidFill>
              <a:uFillTx/>
              <a:ea typeface="黑体" panose="02010609060101010101" pitchFamily="49" charset="-122"/>
            </a:endParaRPr>
          </a:p>
        </p:txBody>
      </p:sp>
      <p:sp>
        <p:nvSpPr>
          <p:cNvPr id="9" name="文本框 8"/>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整体感知</a:t>
            </a:r>
            <a:endParaRPr lang="zh-CN" altLang="en-US" sz="4000" b="1" dirty="0">
              <a:solidFill>
                <a:srgbClr val="7030A0"/>
              </a:solidFill>
              <a:uFillTx/>
              <a:latin typeface="Arial" panose="020B0604020202020204" pitchFamily="34" charset="0"/>
              <a:ea typeface="黑体" panose="02010609060101010101" pitchFamily="49" charset="-122"/>
            </a:endParaRPr>
          </a:p>
        </p:txBody>
      </p:sp>
      <p:sp>
        <p:nvSpPr>
          <p:cNvPr id="24" name="文本框 23"/>
          <p:cNvSpPr txBox="1"/>
          <p:nvPr/>
        </p:nvSpPr>
        <p:spPr>
          <a:xfrm>
            <a:off x="10990580" y="1840230"/>
            <a:ext cx="459740" cy="4931410"/>
          </a:xfrm>
          <a:prstGeom prst="rect">
            <a:avLst/>
          </a:prstGeom>
          <a:noFill/>
        </p:spPr>
        <p:txBody>
          <a:bodyPr vert="eaVert" wrap="square" rtlCol="0">
            <a:spAutoFit/>
          </a:bodyPr>
          <a:p>
            <a:pPr algn="l"/>
            <a:r>
              <a:rPr lang="en-US" altLang="zh-CN" u="heavy">
                <a:uFillTx/>
                <a:sym typeface="+mn-ea"/>
              </a:rPr>
              <a:t>  </a:t>
            </a:r>
            <a:r>
              <a:rPr lang="en-US" altLang="zh-CN" u="heavy">
                <a:uFillTx/>
                <a:sym typeface="+mn-ea"/>
              </a:rPr>
              <a:t>      </a:t>
            </a:r>
            <a:r>
              <a:rPr lang="en-US" altLang="zh-CN" u="heavy">
                <a:uFillTx/>
                <a:sym typeface="+mn-ea"/>
              </a:rPr>
              <a:t> </a:t>
            </a:r>
            <a:r>
              <a:rPr lang="en-US" altLang="zh-CN" u="heavy">
                <a:uFillTx/>
                <a:sym typeface="+mn-ea"/>
              </a:rPr>
              <a:t>    </a:t>
            </a:r>
            <a:r>
              <a:rPr lang="en-US" altLang="zh-CN" u="heavy">
                <a:uFillTx/>
                <a:sym typeface="+mn-ea"/>
              </a:rPr>
              <a:t>      </a:t>
            </a:r>
            <a:r>
              <a:rPr lang="en-US" altLang="zh-CN" u="heavy">
                <a:uFillTx/>
                <a:sym typeface="+mn-ea"/>
              </a:rPr>
              <a:t>                                                       .</a:t>
            </a:r>
            <a:r>
              <a:rPr lang="zh-CN" altLang="en-US" u="heavy">
                <a:uFillTx/>
                <a:sym typeface="+mn-ea"/>
              </a:rPr>
              <a:t>  </a:t>
            </a:r>
            <a:r>
              <a:rPr lang="en-US" altLang="zh-CN" u="heavy">
                <a:uFillTx/>
                <a:sym typeface="+mn-ea"/>
              </a:rPr>
              <a:t>                   </a:t>
            </a:r>
            <a:endParaRPr lang="zh-CN" altLang="en-US"/>
          </a:p>
        </p:txBody>
      </p:sp>
      <p:sp>
        <p:nvSpPr>
          <p:cNvPr id="27" name="文本框 26"/>
          <p:cNvSpPr txBox="1"/>
          <p:nvPr/>
        </p:nvSpPr>
        <p:spPr>
          <a:xfrm>
            <a:off x="3218180" y="1839595"/>
            <a:ext cx="459740" cy="4931410"/>
          </a:xfrm>
          <a:prstGeom prst="rect">
            <a:avLst/>
          </a:prstGeom>
          <a:noFill/>
        </p:spPr>
        <p:txBody>
          <a:bodyPr vert="eaVert" wrap="square" rtlCol="0">
            <a:spAutoFit/>
          </a:bodyPr>
          <a:p>
            <a:pPr algn="l"/>
            <a:r>
              <a:rPr lang="en-US" altLang="zh-CN" u="heavy">
                <a:uFillTx/>
                <a:sym typeface="+mn-ea"/>
              </a:rPr>
              <a:t>  </a:t>
            </a:r>
            <a:r>
              <a:rPr lang="en-US" altLang="zh-CN" u="heavy">
                <a:uFillTx/>
                <a:sym typeface="+mn-ea"/>
              </a:rPr>
              <a:t>      </a:t>
            </a:r>
            <a:r>
              <a:rPr lang="en-US" altLang="zh-CN" u="heavy">
                <a:uFillTx/>
                <a:sym typeface="+mn-ea"/>
              </a:rPr>
              <a:t> </a:t>
            </a:r>
            <a:r>
              <a:rPr lang="en-US" altLang="zh-CN" u="heavy">
                <a:uFillTx/>
                <a:sym typeface="+mn-ea"/>
              </a:rPr>
              <a:t>    </a:t>
            </a:r>
            <a:r>
              <a:rPr lang="en-US" altLang="zh-CN" u="heavy">
                <a:uFillTx/>
                <a:sym typeface="+mn-ea"/>
              </a:rPr>
              <a:t>      </a:t>
            </a:r>
            <a:r>
              <a:rPr lang="en-US" altLang="zh-CN" u="heavy">
                <a:uFillTx/>
                <a:sym typeface="+mn-ea"/>
              </a:rPr>
              <a:t>                                                       .</a:t>
            </a:r>
            <a:r>
              <a:rPr lang="zh-CN" altLang="en-US" u="heavy">
                <a:uFillTx/>
                <a:sym typeface="+mn-ea"/>
              </a:rPr>
              <a:t>  </a:t>
            </a:r>
            <a:r>
              <a:rPr lang="en-US" altLang="zh-CN" u="heavy">
                <a:uFillTx/>
                <a:sym typeface="+mn-ea"/>
              </a:rPr>
              <a:t>                   </a:t>
            </a:r>
            <a:endParaRPr lang="zh-CN" altLang="en-US"/>
          </a:p>
        </p:txBody>
      </p:sp>
      <p:sp>
        <p:nvSpPr>
          <p:cNvPr id="28" name="文本框 27"/>
          <p:cNvSpPr txBox="1"/>
          <p:nvPr/>
        </p:nvSpPr>
        <p:spPr>
          <a:xfrm>
            <a:off x="6918960" y="1839595"/>
            <a:ext cx="459740" cy="4931410"/>
          </a:xfrm>
          <a:prstGeom prst="rect">
            <a:avLst/>
          </a:prstGeom>
          <a:noFill/>
        </p:spPr>
        <p:txBody>
          <a:bodyPr vert="eaVert" wrap="square" rtlCol="0">
            <a:spAutoFit/>
          </a:bodyPr>
          <a:p>
            <a:pPr algn="l"/>
            <a:r>
              <a:rPr lang="en-US" altLang="zh-CN" u="heavy">
                <a:uFillTx/>
                <a:sym typeface="+mn-ea"/>
              </a:rPr>
              <a:t>  </a:t>
            </a:r>
            <a:r>
              <a:rPr lang="en-US" altLang="zh-CN" u="heavy">
                <a:uFillTx/>
                <a:sym typeface="+mn-ea"/>
              </a:rPr>
              <a:t>      </a:t>
            </a:r>
            <a:r>
              <a:rPr lang="en-US" altLang="zh-CN" u="heavy">
                <a:uFillTx/>
                <a:sym typeface="+mn-ea"/>
              </a:rPr>
              <a:t> </a:t>
            </a:r>
            <a:r>
              <a:rPr lang="en-US" altLang="zh-CN" u="heavy">
                <a:uFillTx/>
                <a:sym typeface="+mn-ea"/>
              </a:rPr>
              <a:t>    </a:t>
            </a:r>
            <a:r>
              <a:rPr lang="en-US" altLang="zh-CN" u="heavy">
                <a:uFillTx/>
                <a:sym typeface="+mn-ea"/>
              </a:rPr>
              <a:t>      </a:t>
            </a:r>
            <a:r>
              <a:rPr lang="en-US" altLang="zh-CN" u="heavy">
                <a:uFillTx/>
                <a:sym typeface="+mn-ea"/>
              </a:rPr>
              <a:t>                                                       .</a:t>
            </a:r>
            <a:r>
              <a:rPr lang="zh-CN" altLang="en-US" u="heavy">
                <a:uFillTx/>
                <a:sym typeface="+mn-ea"/>
              </a:rPr>
              <a:t>  </a:t>
            </a:r>
            <a:r>
              <a:rPr lang="en-US" altLang="zh-CN" u="heavy">
                <a:uFillTx/>
                <a:sym typeface="+mn-ea"/>
              </a:rPr>
              <a:t>                   </a:t>
            </a:r>
            <a:endParaRPr lang="zh-CN" altLang="en-US"/>
          </a:p>
        </p:txBody>
      </p:sp>
      <p:sp>
        <p:nvSpPr>
          <p:cNvPr id="29" name="文本框 28"/>
          <p:cNvSpPr txBox="1"/>
          <p:nvPr/>
        </p:nvSpPr>
        <p:spPr>
          <a:xfrm>
            <a:off x="924560" y="1574800"/>
            <a:ext cx="10636885" cy="368300"/>
          </a:xfrm>
          <a:prstGeom prst="rect">
            <a:avLst/>
          </a:prstGeom>
          <a:noFill/>
        </p:spPr>
        <p:txBody>
          <a:bodyPr wrap="square" rtlCol="0">
            <a:spAutoFit/>
          </a:bodyPr>
          <a:p>
            <a:r>
              <a:rPr lang="en-US" altLang="zh-CN" u="heavy">
                <a:uFillTx/>
                <a:sym typeface="+mn-ea"/>
              </a:rPr>
              <a:t>         </a:t>
            </a:r>
            <a:r>
              <a:rPr lang="en-US" altLang="zh-CN" u="heavy">
                <a:solidFill>
                  <a:schemeClr val="tx1"/>
                </a:solidFill>
                <a:uFillTx/>
              </a:rPr>
              <a:t>                                                                                                </a:t>
            </a:r>
            <a:r>
              <a:rPr lang="en-US" altLang="zh-CN" u="heavy">
                <a:uFillTx/>
                <a:sym typeface="+mn-ea"/>
              </a:rPr>
              <a:t>            </a:t>
            </a:r>
            <a:r>
              <a:rPr lang="en-US" altLang="zh-CN" u="heavy">
                <a:uFillTx/>
                <a:sym typeface="+mn-ea"/>
              </a:rPr>
              <a:t>               </a:t>
            </a:r>
            <a:r>
              <a:rPr lang="en-US" altLang="zh-CN" u="heavy">
                <a:uFillTx/>
                <a:sym typeface="+mn-ea"/>
              </a:rPr>
              <a:t>        </a:t>
            </a:r>
            <a:r>
              <a:rPr lang="en-US" altLang="zh-CN" u="heavy">
                <a:uFillTx/>
                <a:sym typeface="+mn-ea"/>
              </a:rPr>
              <a:t>      </a:t>
            </a:r>
            <a:r>
              <a:rPr lang="en-US" altLang="zh-CN" u="heavy">
                <a:solidFill>
                  <a:schemeClr val="tx1"/>
                </a:solidFill>
                <a:uFillTx/>
              </a:rPr>
              <a:t>            .</a:t>
            </a:r>
            <a:r>
              <a:rPr lang="zh-CN" altLang="en-US" u="heavy">
                <a:solidFill>
                  <a:schemeClr val="tx1"/>
                </a:solidFill>
                <a:uFillTx/>
              </a:rPr>
              <a:t>     </a:t>
            </a:r>
            <a:endParaRPr lang="zh-CN" altLang="en-US" u="heavy">
              <a:solidFill>
                <a:schemeClr val="tx1"/>
              </a:solidFill>
              <a:uFillTx/>
            </a:endParaRPr>
          </a:p>
        </p:txBody>
      </p:sp>
      <p:sp>
        <p:nvSpPr>
          <p:cNvPr id="30" name="文本框 29"/>
          <p:cNvSpPr txBox="1"/>
          <p:nvPr/>
        </p:nvSpPr>
        <p:spPr>
          <a:xfrm>
            <a:off x="924560" y="2216785"/>
            <a:ext cx="10636885" cy="368300"/>
          </a:xfrm>
          <a:prstGeom prst="rect">
            <a:avLst/>
          </a:prstGeom>
          <a:noFill/>
        </p:spPr>
        <p:txBody>
          <a:bodyPr wrap="square" rtlCol="0">
            <a:spAutoFit/>
          </a:bodyPr>
          <a:p>
            <a:r>
              <a:rPr lang="en-US" altLang="zh-CN" u="heavy">
                <a:uFillTx/>
                <a:sym typeface="+mn-ea"/>
              </a:rPr>
              <a:t>         </a:t>
            </a:r>
            <a:r>
              <a:rPr lang="en-US" altLang="zh-CN" u="heavy">
                <a:solidFill>
                  <a:schemeClr val="tx1"/>
                </a:solidFill>
                <a:uFillTx/>
              </a:rPr>
              <a:t>                                                                                                </a:t>
            </a:r>
            <a:r>
              <a:rPr lang="en-US" altLang="zh-CN" u="heavy">
                <a:uFillTx/>
                <a:sym typeface="+mn-ea"/>
              </a:rPr>
              <a:t>            </a:t>
            </a:r>
            <a:r>
              <a:rPr lang="en-US" altLang="zh-CN" u="heavy">
                <a:uFillTx/>
                <a:sym typeface="+mn-ea"/>
              </a:rPr>
              <a:t>               </a:t>
            </a:r>
            <a:r>
              <a:rPr lang="en-US" altLang="zh-CN" u="heavy">
                <a:uFillTx/>
                <a:sym typeface="+mn-ea"/>
              </a:rPr>
              <a:t>        </a:t>
            </a:r>
            <a:r>
              <a:rPr lang="en-US" altLang="zh-CN" u="heavy">
                <a:uFillTx/>
                <a:sym typeface="+mn-ea"/>
              </a:rPr>
              <a:t>      </a:t>
            </a:r>
            <a:r>
              <a:rPr lang="en-US" altLang="zh-CN" u="heavy">
                <a:solidFill>
                  <a:schemeClr val="tx1"/>
                </a:solidFill>
                <a:uFillTx/>
              </a:rPr>
              <a:t>            .</a:t>
            </a:r>
            <a:r>
              <a:rPr lang="zh-CN" altLang="en-US" u="heavy">
                <a:solidFill>
                  <a:schemeClr val="tx1"/>
                </a:solidFill>
                <a:uFillTx/>
              </a:rPr>
              <a:t>     </a:t>
            </a:r>
            <a:endParaRPr lang="zh-CN" altLang="en-US" u="heavy">
              <a:solidFill>
                <a:schemeClr val="tx1"/>
              </a:solidFill>
              <a:uFillTx/>
            </a:endParaRPr>
          </a:p>
        </p:txBody>
      </p:sp>
      <p:sp>
        <p:nvSpPr>
          <p:cNvPr id="31" name="文本框 30"/>
          <p:cNvSpPr txBox="1"/>
          <p:nvPr/>
        </p:nvSpPr>
        <p:spPr>
          <a:xfrm>
            <a:off x="924560" y="3517265"/>
            <a:ext cx="10636885" cy="368300"/>
          </a:xfrm>
          <a:prstGeom prst="rect">
            <a:avLst/>
          </a:prstGeom>
          <a:noFill/>
        </p:spPr>
        <p:txBody>
          <a:bodyPr wrap="square" rtlCol="0">
            <a:spAutoFit/>
          </a:bodyPr>
          <a:p>
            <a:r>
              <a:rPr lang="en-US" altLang="zh-CN" u="heavy">
                <a:uFillTx/>
                <a:sym typeface="+mn-ea"/>
              </a:rPr>
              <a:t>         </a:t>
            </a:r>
            <a:r>
              <a:rPr lang="en-US" altLang="zh-CN" u="heavy">
                <a:solidFill>
                  <a:schemeClr val="tx1"/>
                </a:solidFill>
                <a:uFillTx/>
              </a:rPr>
              <a:t>                                                                                                </a:t>
            </a:r>
            <a:r>
              <a:rPr lang="en-US" altLang="zh-CN" u="heavy">
                <a:uFillTx/>
                <a:sym typeface="+mn-ea"/>
              </a:rPr>
              <a:t>            </a:t>
            </a:r>
            <a:r>
              <a:rPr lang="en-US" altLang="zh-CN" u="heavy">
                <a:uFillTx/>
                <a:sym typeface="+mn-ea"/>
              </a:rPr>
              <a:t>               </a:t>
            </a:r>
            <a:r>
              <a:rPr lang="en-US" altLang="zh-CN" u="heavy">
                <a:uFillTx/>
                <a:sym typeface="+mn-ea"/>
              </a:rPr>
              <a:t>        </a:t>
            </a:r>
            <a:r>
              <a:rPr lang="en-US" altLang="zh-CN" u="heavy">
                <a:uFillTx/>
                <a:sym typeface="+mn-ea"/>
              </a:rPr>
              <a:t>      </a:t>
            </a:r>
            <a:r>
              <a:rPr lang="en-US" altLang="zh-CN" u="heavy">
                <a:solidFill>
                  <a:schemeClr val="tx1"/>
                </a:solidFill>
                <a:uFillTx/>
              </a:rPr>
              <a:t>            .</a:t>
            </a:r>
            <a:r>
              <a:rPr lang="zh-CN" altLang="en-US" u="heavy">
                <a:solidFill>
                  <a:schemeClr val="tx1"/>
                </a:solidFill>
                <a:uFillTx/>
              </a:rPr>
              <a:t>     </a:t>
            </a:r>
            <a:endParaRPr lang="zh-CN" altLang="en-US" u="heavy">
              <a:solidFill>
                <a:schemeClr val="tx1"/>
              </a:solidFill>
              <a:uFillTx/>
            </a:endParaRPr>
          </a:p>
        </p:txBody>
      </p:sp>
      <p:sp>
        <p:nvSpPr>
          <p:cNvPr id="32" name="文本框 31"/>
          <p:cNvSpPr txBox="1"/>
          <p:nvPr/>
        </p:nvSpPr>
        <p:spPr>
          <a:xfrm>
            <a:off x="924560" y="4799330"/>
            <a:ext cx="10636885" cy="368300"/>
          </a:xfrm>
          <a:prstGeom prst="rect">
            <a:avLst/>
          </a:prstGeom>
          <a:noFill/>
        </p:spPr>
        <p:txBody>
          <a:bodyPr wrap="square" rtlCol="0">
            <a:spAutoFit/>
          </a:bodyPr>
          <a:p>
            <a:r>
              <a:rPr lang="en-US" altLang="zh-CN" u="heavy">
                <a:uFillTx/>
                <a:sym typeface="+mn-ea"/>
              </a:rPr>
              <a:t>         </a:t>
            </a:r>
            <a:r>
              <a:rPr lang="en-US" altLang="zh-CN" u="heavy">
                <a:solidFill>
                  <a:schemeClr val="tx1"/>
                </a:solidFill>
                <a:uFillTx/>
              </a:rPr>
              <a:t>                                                                                                </a:t>
            </a:r>
            <a:r>
              <a:rPr lang="en-US" altLang="zh-CN" u="heavy">
                <a:uFillTx/>
                <a:sym typeface="+mn-ea"/>
              </a:rPr>
              <a:t>            </a:t>
            </a:r>
            <a:r>
              <a:rPr lang="en-US" altLang="zh-CN" u="heavy">
                <a:uFillTx/>
                <a:sym typeface="+mn-ea"/>
              </a:rPr>
              <a:t>               </a:t>
            </a:r>
            <a:r>
              <a:rPr lang="en-US" altLang="zh-CN" u="heavy">
                <a:uFillTx/>
                <a:sym typeface="+mn-ea"/>
              </a:rPr>
              <a:t>        </a:t>
            </a:r>
            <a:r>
              <a:rPr lang="en-US" altLang="zh-CN" u="heavy">
                <a:uFillTx/>
                <a:sym typeface="+mn-ea"/>
              </a:rPr>
              <a:t>      </a:t>
            </a:r>
            <a:r>
              <a:rPr lang="en-US" altLang="zh-CN" u="heavy">
                <a:solidFill>
                  <a:schemeClr val="tx1"/>
                </a:solidFill>
                <a:uFillTx/>
              </a:rPr>
              <a:t>            .</a:t>
            </a:r>
            <a:r>
              <a:rPr lang="zh-CN" altLang="en-US" u="heavy">
                <a:solidFill>
                  <a:schemeClr val="tx1"/>
                </a:solidFill>
                <a:uFillTx/>
              </a:rPr>
              <a:t>     </a:t>
            </a:r>
            <a:endParaRPr lang="zh-CN" altLang="en-US" u="heavy">
              <a:solidFill>
                <a:schemeClr val="tx1"/>
              </a:solidFill>
              <a:uFillTx/>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900" decel="100000" fill="hold"/>
                                        <p:tgtEl>
                                          <p:spTgt spid="23"/>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3" presetClass="entr" presetSubtype="0" fill="hold" grpId="1"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100"/>
                                        <p:tgtEl>
                                          <p:spTgt spid="25"/>
                                        </p:tgtEl>
                                      </p:cBhvr>
                                    </p:animEffect>
                                    <p:anim calcmode="lin" valueType="num">
                                      <p:cBhvr>
                                        <p:cTn id="30" dur="400" fill="hold"/>
                                        <p:tgtEl>
                                          <p:spTgt spid="25"/>
                                        </p:tgtEl>
                                        <p:attrNameLst>
                                          <p:attrName>ppt_x</p:attrName>
                                        </p:attrNameLst>
                                      </p:cBhvr>
                                      <p:tavLst>
                                        <p:tav tm="0">
                                          <p:val>
                                            <p:strVal val="#ppt_x"/>
                                          </p:val>
                                        </p:tav>
                                        <p:tav tm="100000">
                                          <p:val>
                                            <p:strVal val="#ppt_x"/>
                                          </p:val>
                                        </p:tav>
                                      </p:tavLst>
                                    </p:anim>
                                    <p:anim calcmode="lin" valueType="num">
                                      <p:cBhvr>
                                        <p:cTn id="31" dur="400" fill="hold"/>
                                        <p:tgtEl>
                                          <p:spTgt spid="25"/>
                                        </p:tgtEl>
                                        <p:attrNameLst>
                                          <p:attrName>ppt_y</p:attrName>
                                        </p:attrNameLst>
                                      </p:cBhvr>
                                      <p:tavLst>
                                        <p:tav tm="0">
                                          <p:val>
                                            <p:strVal val="#ppt_y+0.31"/>
                                          </p:val>
                                        </p:tav>
                                        <p:tav tm="100000">
                                          <p:val>
                                            <p:strVal val="#ppt_y+0.31"/>
                                          </p:val>
                                        </p:tav>
                                      </p:tavLst>
                                    </p:anim>
                                    <p:anim calcmode="lin" valueType="num">
                                      <p:cBhvr>
                                        <p:cTn id="32" dur="600" decel="50000" fill="hold">
                                          <p:stCondLst>
                                            <p:cond delay="400"/>
                                          </p:stCondLst>
                                        </p:cTn>
                                        <p:tgtEl>
                                          <p:spTgt spid="2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3" dur="600" decel="50000" fill="hold">
                                          <p:stCondLst>
                                            <p:cond delay="400"/>
                                          </p:stCondLst>
                                        </p:cTn>
                                        <p:tgtEl>
                                          <p:spTgt spid="2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1000"/>
                                        <p:tgtEl>
                                          <p:spTgt spid="13"/>
                                        </p:tgtEl>
                                      </p:cBhvr>
                                    </p:animEffect>
                                    <p:anim calcmode="lin" valueType="num">
                                      <p:cBhvr>
                                        <p:cTn id="60" dur="1000" fill="hold"/>
                                        <p:tgtEl>
                                          <p:spTgt spid="13"/>
                                        </p:tgtEl>
                                        <p:attrNameLst>
                                          <p:attrName>ppt_x</p:attrName>
                                        </p:attrNameLst>
                                      </p:cBhvr>
                                      <p:tavLst>
                                        <p:tav tm="0">
                                          <p:val>
                                            <p:strVal val="#ppt_x"/>
                                          </p:val>
                                        </p:tav>
                                        <p:tav tm="100000">
                                          <p:val>
                                            <p:strVal val="#ppt_x"/>
                                          </p:val>
                                        </p:tav>
                                      </p:tavLst>
                                    </p:anim>
                                    <p:anim calcmode="lin" valueType="num">
                                      <p:cBhvr>
                                        <p:cTn id="6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1000"/>
                                        <p:tgtEl>
                                          <p:spTgt spid="14"/>
                                        </p:tgtEl>
                                      </p:cBhvr>
                                    </p:animEffect>
                                    <p:anim calcmode="lin" valueType="num">
                                      <p:cBhvr>
                                        <p:cTn id="67" dur="1000" fill="hold"/>
                                        <p:tgtEl>
                                          <p:spTgt spid="14"/>
                                        </p:tgtEl>
                                        <p:attrNameLst>
                                          <p:attrName>ppt_x</p:attrName>
                                        </p:attrNameLst>
                                      </p:cBhvr>
                                      <p:tavLst>
                                        <p:tav tm="0">
                                          <p:val>
                                            <p:strVal val="#ppt_x"/>
                                          </p:val>
                                        </p:tav>
                                        <p:tav tm="100000">
                                          <p:val>
                                            <p:strVal val="#ppt_x"/>
                                          </p:val>
                                        </p:tav>
                                      </p:tavLst>
                                    </p:anim>
                                    <p:anim calcmode="lin" valueType="num">
                                      <p:cBhvr>
                                        <p:cTn id="6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fade">
                                      <p:cBhvr>
                                        <p:cTn id="73" dur="1000"/>
                                        <p:tgtEl>
                                          <p:spTgt spid="15"/>
                                        </p:tgtEl>
                                      </p:cBhvr>
                                    </p:animEffect>
                                    <p:anim calcmode="lin" valueType="num">
                                      <p:cBhvr>
                                        <p:cTn id="74" dur="1000" fill="hold"/>
                                        <p:tgtEl>
                                          <p:spTgt spid="15"/>
                                        </p:tgtEl>
                                        <p:attrNameLst>
                                          <p:attrName>ppt_x</p:attrName>
                                        </p:attrNameLst>
                                      </p:cBhvr>
                                      <p:tavLst>
                                        <p:tav tm="0">
                                          <p:val>
                                            <p:strVal val="#ppt_x"/>
                                          </p:val>
                                        </p:tav>
                                        <p:tav tm="100000">
                                          <p:val>
                                            <p:strVal val="#ppt_x"/>
                                          </p:val>
                                        </p:tav>
                                      </p:tavLst>
                                    </p:anim>
                                    <p:anim calcmode="lin" valueType="num">
                                      <p:cBhvr>
                                        <p:cTn id="7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3" presetClass="entr" presetSubtype="0" fill="hold" grpId="1" nodeType="click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fade">
                                      <p:cBhvr>
                                        <p:cTn id="80" dur="100"/>
                                        <p:tgtEl>
                                          <p:spTgt spid="26"/>
                                        </p:tgtEl>
                                      </p:cBhvr>
                                    </p:animEffect>
                                    <p:anim calcmode="lin" valueType="num">
                                      <p:cBhvr>
                                        <p:cTn id="81" dur="400" fill="hold"/>
                                        <p:tgtEl>
                                          <p:spTgt spid="26"/>
                                        </p:tgtEl>
                                        <p:attrNameLst>
                                          <p:attrName>ppt_x</p:attrName>
                                        </p:attrNameLst>
                                      </p:cBhvr>
                                      <p:tavLst>
                                        <p:tav tm="0">
                                          <p:val>
                                            <p:strVal val="#ppt_x"/>
                                          </p:val>
                                        </p:tav>
                                        <p:tav tm="100000">
                                          <p:val>
                                            <p:strVal val="#ppt_x"/>
                                          </p:val>
                                        </p:tav>
                                      </p:tavLst>
                                    </p:anim>
                                    <p:anim calcmode="lin" valueType="num">
                                      <p:cBhvr>
                                        <p:cTn id="82" dur="400" fill="hold"/>
                                        <p:tgtEl>
                                          <p:spTgt spid="26"/>
                                        </p:tgtEl>
                                        <p:attrNameLst>
                                          <p:attrName>ppt_y</p:attrName>
                                        </p:attrNameLst>
                                      </p:cBhvr>
                                      <p:tavLst>
                                        <p:tav tm="0">
                                          <p:val>
                                            <p:strVal val="#ppt_y+0.31"/>
                                          </p:val>
                                        </p:tav>
                                        <p:tav tm="100000">
                                          <p:val>
                                            <p:strVal val="#ppt_y+0.31"/>
                                          </p:val>
                                        </p:tav>
                                      </p:tavLst>
                                    </p:anim>
                                    <p:anim calcmode="lin" valueType="num">
                                      <p:cBhvr>
                                        <p:cTn id="83" dur="600" decel="50000" fill="hold">
                                          <p:stCondLst>
                                            <p:cond delay="400"/>
                                          </p:stCondLst>
                                        </p:cTn>
                                        <p:tgtEl>
                                          <p:spTgt spid="2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84" dur="600" decel="50000" fill="hold">
                                          <p:stCondLst>
                                            <p:cond delay="400"/>
                                          </p:stCondLst>
                                        </p:cTn>
                                        <p:tgtEl>
                                          <p:spTgt spid="2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21" grpId="0"/>
      <p:bldP spid="22" grpId="0"/>
      <p:bldP spid="25" grpId="0"/>
      <p:bldP spid="25" grpId="1"/>
      <p:bldP spid="23" grpId="0"/>
      <p:bldP spid="26" grpId="0"/>
      <p:bldP spid="26" grpId="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p:nvPr/>
        </p:nvSpPr>
        <p:spPr>
          <a:xfrm>
            <a:off x="3893820" y="118110"/>
            <a:ext cx="5042535" cy="681990"/>
          </a:xfrm>
          <a:prstGeom prst="rect">
            <a:avLst/>
          </a:prstGeom>
          <a:noFill/>
          <a:ln w="9525">
            <a:noFill/>
          </a:ln>
        </p:spPr>
        <p:txBody>
          <a:bodyPr wrap="square" anchor="t">
            <a:spAutoFit/>
          </a:bodyPr>
          <a:p>
            <a:pPr>
              <a:lnSpc>
                <a:spcPct val="120000"/>
              </a:lnSpc>
            </a:pPr>
            <a:r>
              <a:rPr lang="zh-CN" altLang="en-US" sz="3200" b="1" dirty="0">
                <a:solidFill>
                  <a:srgbClr val="00B050"/>
                </a:solidFill>
                <a:uFillTx/>
                <a:latin typeface="楷体_GB2312" charset="0"/>
                <a:ea typeface="黑体" panose="02010609060101010101" pitchFamily="49" charset="-122"/>
              </a:rPr>
              <a:t>品味语言，分析人物形象。</a:t>
            </a:r>
            <a:endParaRPr lang="zh-CN" altLang="en-US" sz="3200" b="1" dirty="0">
              <a:solidFill>
                <a:srgbClr val="00B050"/>
              </a:solidFill>
              <a:uFillTx/>
              <a:latin typeface="楷体_GB2312" charset="0"/>
              <a:ea typeface="黑体" panose="02010609060101010101" pitchFamily="49" charset="-122"/>
            </a:endParaRPr>
          </a:p>
        </p:txBody>
      </p:sp>
      <p:sp>
        <p:nvSpPr>
          <p:cNvPr id="5" name="Text Box 11"/>
          <p:cNvSpPr txBox="1"/>
          <p:nvPr/>
        </p:nvSpPr>
        <p:spPr>
          <a:xfrm>
            <a:off x="1511935" y="1061720"/>
            <a:ext cx="9661525" cy="2061210"/>
          </a:xfrm>
          <a:prstGeom prst="rect">
            <a:avLst/>
          </a:prstGeom>
          <a:noFill/>
          <a:ln w="9525">
            <a:noFill/>
          </a:ln>
        </p:spPr>
        <p:txBody>
          <a:bodyPr wrap="square" anchor="t">
            <a:spAutoFit/>
          </a:bodyPr>
          <a:p>
            <a:pPr marL="457200" indent="-457200">
              <a:buFont typeface="Wingdings" panose="05000000000000000000" charset="0"/>
              <a:buChar char="u"/>
            </a:pPr>
            <a:r>
              <a:rPr lang="en-US" altLang="zh-CN" sz="3200" b="1" dirty="0">
                <a:solidFill>
                  <a:srgbClr val="0000FF"/>
                </a:solidFill>
                <a:uFillTx/>
                <a:latin typeface="楷体_GB2312" charset="0"/>
                <a:ea typeface="黑体" panose="02010609060101010101" pitchFamily="49" charset="-122"/>
              </a:rPr>
              <a:t>“</a:t>
            </a:r>
            <a:r>
              <a:rPr lang="zh-CN" altLang="en-US" sz="3200" b="1" dirty="0">
                <a:solidFill>
                  <a:srgbClr val="0000FF"/>
                </a:solidFill>
                <a:uFillTx/>
                <a:latin typeface="楷体_GB2312" charset="0"/>
                <a:ea typeface="黑体" panose="02010609060101010101" pitchFamily="49" charset="-122"/>
              </a:rPr>
              <a:t>那是6月晴朗的一天，太阳快要把人烤焦了。在毫无遮拦的高地上，风吹得人东倒西歪。狂风呼啸着穿过破房子的缝隙，像一只饥饿的野兽发出的吼叫。</a:t>
            </a:r>
            <a:r>
              <a:rPr lang="en-US" altLang="zh-CN" sz="3200" b="1" dirty="0">
                <a:solidFill>
                  <a:srgbClr val="0000FF"/>
                </a:solidFill>
                <a:uFillTx/>
                <a:latin typeface="楷体_GB2312" charset="0"/>
                <a:ea typeface="黑体" panose="02010609060101010101" pitchFamily="49" charset="-122"/>
              </a:rPr>
              <a:t>”</a:t>
            </a:r>
            <a:r>
              <a:rPr lang="zh-CN" altLang="en-US" sz="3200" b="1" dirty="0">
                <a:solidFill>
                  <a:srgbClr val="0000FF"/>
                </a:solidFill>
                <a:uFillTx/>
                <a:latin typeface="楷体_GB2312" charset="0"/>
                <a:ea typeface="黑体" panose="02010609060101010101" pitchFamily="49" charset="-122"/>
              </a:rPr>
              <a:t>（从描写或从修辞手法的角度赏析）</a:t>
            </a:r>
            <a:r>
              <a:rPr lang="en-US" altLang="zh-CN" sz="3200" b="1" dirty="0">
                <a:solidFill>
                  <a:srgbClr val="FF00FF"/>
                </a:solidFill>
                <a:uFillTx/>
                <a:latin typeface="宋体" panose="02010600030101010101" pitchFamily="2" charset="-122"/>
                <a:ea typeface="黑体" panose="02010609060101010101" pitchFamily="49" charset="-122"/>
                <a:sym typeface="+mn-ea"/>
              </a:rPr>
              <a:t>②</a:t>
            </a:r>
            <a:endParaRPr lang="en-US" altLang="zh-CN" sz="3200" b="1" dirty="0">
              <a:solidFill>
                <a:srgbClr val="FF00FF"/>
              </a:solidFill>
              <a:uFillTx/>
              <a:latin typeface="宋体" panose="02010600030101010101" pitchFamily="2" charset="-122"/>
              <a:ea typeface="黑体" panose="02010609060101010101" pitchFamily="49" charset="-122"/>
              <a:sym typeface="+mn-ea"/>
            </a:endParaRPr>
          </a:p>
        </p:txBody>
      </p:sp>
      <p:sp>
        <p:nvSpPr>
          <p:cNvPr id="6" name="TextBox 3"/>
          <p:cNvSpPr txBox="1"/>
          <p:nvPr/>
        </p:nvSpPr>
        <p:spPr>
          <a:xfrm>
            <a:off x="1439545" y="3268980"/>
            <a:ext cx="9806305" cy="4030980"/>
          </a:xfrm>
          <a:prstGeom prst="rect">
            <a:avLst/>
          </a:prstGeom>
          <a:noFill/>
          <a:ln w="9525">
            <a:noFill/>
          </a:ln>
        </p:spPr>
        <p:txBody>
          <a:bodyPr wrap="square" anchor="t">
            <a:spAutoFit/>
          </a:bodyPr>
          <a:p>
            <a:pPr>
              <a:lnSpc>
                <a:spcPct val="100000"/>
              </a:lnSpc>
              <a:buFont typeface="Arial" panose="020B0604020202020204" pitchFamily="34" charset="0"/>
              <a:buNone/>
            </a:pPr>
            <a:r>
              <a:rPr lang="zh-CN" altLang="en-US" sz="3200" b="1" dirty="0">
                <a:solidFill>
                  <a:srgbClr val="000000"/>
                </a:solidFill>
                <a:latin typeface="Arial" panose="020B0604020202020204" pitchFamily="34" charset="0"/>
                <a:ea typeface="黑体" panose="02010609060101010101" pitchFamily="49" charset="-122"/>
              </a:rPr>
              <a:t>        </a:t>
            </a:r>
            <a:r>
              <a:rPr lang="zh-CN" altLang="en-US" sz="3200" b="1" u="heavy" dirty="0">
                <a:solidFill>
                  <a:srgbClr val="FF0000"/>
                </a:solidFill>
                <a:uFill>
                  <a:solidFill>
                    <a:srgbClr val="0000FF"/>
                  </a:solidFill>
                </a:uFill>
                <a:latin typeface="Arial" panose="020B0604020202020204" pitchFamily="34" charset="0"/>
                <a:ea typeface="黑体" panose="02010609060101010101" pitchFamily="49" charset="-122"/>
              </a:rPr>
              <a:t>环境描写，  运用了夸张和比喻的修辞</a:t>
            </a:r>
            <a:r>
              <a:rPr lang="zh-CN" altLang="en-US" sz="3200" b="1" dirty="0">
                <a:solidFill>
                  <a:srgbClr val="FF0000"/>
                </a:solidFill>
                <a:uFillTx/>
                <a:latin typeface="Arial" panose="020B0604020202020204" pitchFamily="34" charset="0"/>
                <a:ea typeface="黑体" panose="02010609060101010101" pitchFamily="49" charset="-122"/>
              </a:rPr>
              <a:t>， 把“狂风呼啸”比作“一只饥饿的野兽发出的吼叫”，</a:t>
            </a:r>
            <a:r>
              <a:rPr lang="zh-CN" altLang="en-US" sz="3200" b="1" u="heavy" dirty="0">
                <a:solidFill>
                  <a:srgbClr val="FF0000"/>
                </a:solidFill>
                <a:uFill>
                  <a:solidFill>
                    <a:srgbClr val="0000FF"/>
                  </a:solidFill>
                </a:uFill>
                <a:latin typeface="Arial" panose="020B0604020202020204" pitchFamily="34" charset="0"/>
                <a:ea typeface="黑体" panose="02010609060101010101" pitchFamily="49" charset="-122"/>
              </a:rPr>
              <a:t>生动形象地</a:t>
            </a:r>
            <a:r>
              <a:rPr lang="zh-CN" altLang="en-US" sz="3200" b="1" dirty="0">
                <a:solidFill>
                  <a:srgbClr val="FF0000"/>
                </a:solidFill>
                <a:uFillTx/>
                <a:latin typeface="Arial" panose="020B0604020202020204" pitchFamily="34" charset="0"/>
                <a:ea typeface="黑体" panose="02010609060101010101" pitchFamily="49" charset="-122"/>
              </a:rPr>
              <a:t>表现出了阿尔卑斯山地炎热干燥、狂风肆虐、贫瘠荒凉的特点，</a:t>
            </a:r>
            <a:r>
              <a:rPr lang="zh-CN" altLang="en-US" sz="3200" b="1" u="heavy" dirty="0">
                <a:solidFill>
                  <a:srgbClr val="FF0000"/>
                </a:solidFill>
                <a:uFill>
                  <a:solidFill>
                    <a:srgbClr val="0000FF"/>
                  </a:solidFill>
                </a:uFill>
                <a:latin typeface="Arial" panose="020B0604020202020204" pitchFamily="34" charset="0"/>
                <a:ea typeface="黑体" panose="02010609060101010101" pitchFamily="49" charset="-122"/>
              </a:rPr>
              <a:t>写出了阿尔卑斯山地恶劣的环境</a:t>
            </a:r>
            <a:r>
              <a:rPr lang="zh-CN" altLang="en-US" sz="3200" b="1" dirty="0">
                <a:solidFill>
                  <a:srgbClr val="FF0000"/>
                </a:solidFill>
                <a:uFillTx/>
                <a:latin typeface="Arial" panose="020B0604020202020204" pitchFamily="34" charset="0"/>
                <a:ea typeface="黑体" panose="02010609060101010101" pitchFamily="49" charset="-122"/>
              </a:rPr>
              <a:t>，为“我”继续向前走，寻找水源做铺垫，同时</a:t>
            </a:r>
            <a:r>
              <a:rPr lang="zh-CN" altLang="en-US" sz="3200" b="1" u="heavy" dirty="0">
                <a:solidFill>
                  <a:srgbClr val="FF0000"/>
                </a:solidFill>
                <a:uFill>
                  <a:solidFill>
                    <a:srgbClr val="0000FF"/>
                  </a:solidFill>
                </a:uFill>
                <a:latin typeface="Arial" panose="020B0604020202020204" pitchFamily="34" charset="0"/>
                <a:ea typeface="黑体" panose="02010609060101010101" pitchFamily="49" charset="-122"/>
              </a:rPr>
              <a:t>从侧面</a:t>
            </a:r>
            <a:r>
              <a:rPr lang="zh-CN" altLang="en-US" sz="3200" b="1" dirty="0">
                <a:solidFill>
                  <a:srgbClr val="FF0000"/>
                </a:solidFill>
                <a:uFillTx/>
                <a:latin typeface="Arial" panose="020B0604020202020204" pitchFamily="34" charset="0"/>
                <a:ea typeface="黑体" panose="02010609060101010101" pitchFamily="49" charset="-122"/>
              </a:rPr>
              <a:t>说明牧羊人植树是一项伟大的工程，</a:t>
            </a:r>
            <a:r>
              <a:rPr lang="zh-CN" altLang="en-US" sz="3200" b="1" u="heavy" dirty="0">
                <a:solidFill>
                  <a:srgbClr val="FF0000"/>
                </a:solidFill>
                <a:uFill>
                  <a:solidFill>
                    <a:srgbClr val="0000FF"/>
                  </a:solidFill>
                </a:uFill>
                <a:latin typeface="Arial" panose="020B0604020202020204" pitchFamily="34" charset="0"/>
                <a:ea typeface="黑体" panose="02010609060101010101" pitchFamily="49" charset="-122"/>
              </a:rPr>
              <a:t>衬托了牧羊人慷慨无私、坚毅执着的形象。</a:t>
            </a:r>
            <a:endParaRPr lang="zh-CN" altLang="en-US" sz="3200" b="1" u="heavy" dirty="0">
              <a:solidFill>
                <a:srgbClr val="FF0000"/>
              </a:solidFill>
              <a:uFill>
                <a:solidFill>
                  <a:srgbClr val="0000FF"/>
                </a:solidFill>
              </a:uFill>
              <a:latin typeface="Arial" panose="020B0604020202020204" pitchFamily="34" charset="0"/>
              <a:ea typeface="黑体" panose="02010609060101010101" pitchFamily="49" charset="-122"/>
            </a:endParaRPr>
          </a:p>
          <a:p>
            <a:pPr marL="0" marR="0" lvl="0" indent="0" algn="l" defTabSz="457200" rtl="0">
              <a:lnSpc>
                <a:spcPct val="100000"/>
              </a:lnSpc>
              <a:spcBef>
                <a:spcPct val="0"/>
              </a:spcBef>
              <a:spcAft>
                <a:spcPct val="0"/>
              </a:spcAft>
              <a:buClrTx/>
              <a:buSzTx/>
              <a:buFontTx/>
              <a:buNone/>
              <a:defRPr/>
            </a:pPr>
            <a:endParaRPr lang="zh-CN" altLang="en-US" sz="3200" b="1" u="heavy" dirty="0">
              <a:solidFill>
                <a:srgbClr val="FF0000"/>
              </a:solidFill>
              <a:uFill>
                <a:solidFill>
                  <a:srgbClr val="0000FF"/>
                </a:solidFill>
              </a:uFill>
              <a:latin typeface="Arial" panose="020B0604020202020204" pitchFamily="34" charset="0"/>
              <a:ea typeface="黑体" panose="02010609060101010101" pitchFamily="49" charset="-122"/>
            </a:endParaRPr>
          </a:p>
        </p:txBody>
      </p:sp>
      <p:sp>
        <p:nvSpPr>
          <p:cNvPr id="9" name="文本框 8"/>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语言赏析</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ext Box 11"/>
          <p:cNvSpPr txBox="1"/>
          <p:nvPr/>
        </p:nvSpPr>
        <p:spPr>
          <a:xfrm>
            <a:off x="1854200" y="833120"/>
            <a:ext cx="8995410" cy="1568450"/>
          </a:xfrm>
          <a:prstGeom prst="rect">
            <a:avLst/>
          </a:prstGeom>
          <a:noFill/>
          <a:ln w="9525">
            <a:noFill/>
          </a:ln>
        </p:spPr>
        <p:txBody>
          <a:bodyPr wrap="square" anchor="t">
            <a:spAutoFit/>
          </a:bodyPr>
          <a:p>
            <a:pPr marL="457200" indent="-457200">
              <a:buFont typeface="Wingdings" panose="05000000000000000000" charset="0"/>
              <a:buChar char="u"/>
            </a:pPr>
            <a:r>
              <a:rPr sz="3200" b="1" dirty="0">
                <a:solidFill>
                  <a:srgbClr val="0000FF"/>
                </a:solidFill>
                <a:uFillTx/>
                <a:latin typeface="楷体_GB2312" charset="0"/>
                <a:ea typeface="黑体" panose="02010609060101010101" pitchFamily="49" charset="-122"/>
              </a:rPr>
              <a:t>“牧羊人让我喝了水壶里的水，又带我去了他山上的小屋。”从</a:t>
            </a:r>
            <a:r>
              <a:rPr lang="zh-CN" sz="3200" b="1" dirty="0">
                <a:solidFill>
                  <a:srgbClr val="0000FF"/>
                </a:solidFill>
                <a:uFillTx/>
                <a:latin typeface="楷体_GB2312" charset="0"/>
                <a:ea typeface="黑体" panose="02010609060101010101" pitchFamily="49" charset="-122"/>
              </a:rPr>
              <a:t>中</a:t>
            </a:r>
            <a:r>
              <a:rPr sz="3200" b="1" dirty="0">
                <a:solidFill>
                  <a:srgbClr val="0000FF"/>
                </a:solidFill>
                <a:uFillTx/>
                <a:latin typeface="楷体_GB2312" charset="0"/>
                <a:ea typeface="黑体" panose="02010609060101010101" pitchFamily="49" charset="-122"/>
              </a:rPr>
              <a:t>能看出牧羊人是怎样的一个人？  </a:t>
            </a:r>
            <a:r>
              <a:rPr lang="en-US" altLang="zh-CN" sz="3200" b="1" dirty="0">
                <a:solidFill>
                  <a:srgbClr val="FF00FF"/>
                </a:solidFill>
                <a:uFillTx/>
                <a:latin typeface="宋体" panose="02010600030101010101" pitchFamily="2" charset="-122"/>
                <a:ea typeface="黑体" panose="02010609060101010101" pitchFamily="49" charset="-122"/>
                <a:sym typeface="+mn-ea"/>
              </a:rPr>
              <a:t>④</a:t>
            </a:r>
            <a:endParaRPr lang="en-US" altLang="zh-CN" sz="3200" b="1" dirty="0">
              <a:solidFill>
                <a:srgbClr val="FF00FF"/>
              </a:solidFill>
              <a:uFillTx/>
              <a:latin typeface="宋体" panose="02010600030101010101" pitchFamily="2" charset="-122"/>
              <a:ea typeface="黑体" panose="02010609060101010101" pitchFamily="49" charset="-122"/>
              <a:sym typeface="+mn-ea"/>
            </a:endParaRPr>
          </a:p>
        </p:txBody>
      </p:sp>
      <p:sp>
        <p:nvSpPr>
          <p:cNvPr id="6" name="TextBox 3"/>
          <p:cNvSpPr txBox="1"/>
          <p:nvPr/>
        </p:nvSpPr>
        <p:spPr>
          <a:xfrm>
            <a:off x="2106930" y="2401570"/>
            <a:ext cx="9245600" cy="583565"/>
          </a:xfrm>
          <a:prstGeom prst="rect">
            <a:avLst/>
          </a:prstGeom>
          <a:noFill/>
          <a:ln w="9525">
            <a:noFill/>
          </a:ln>
        </p:spPr>
        <p:txBody>
          <a:bodyPr wrap="square" anchor="t">
            <a:spAutoFit/>
          </a:bodyPr>
          <a:p>
            <a:pPr>
              <a:lnSpc>
                <a:spcPct val="100000"/>
              </a:lnSpc>
              <a:buFont typeface="Arial" panose="020B0604020202020204" pitchFamily="34" charset="0"/>
              <a:buNone/>
            </a:pPr>
            <a:r>
              <a:rPr lang="zh-CN" altLang="en-US" sz="3200" b="1" dirty="0">
                <a:solidFill>
                  <a:srgbClr val="000000"/>
                </a:solidFill>
                <a:latin typeface="Arial" panose="020B0604020202020204" pitchFamily="34" charset="0"/>
                <a:ea typeface="黑体" panose="02010609060101010101" pitchFamily="49" charset="-122"/>
              </a:rPr>
              <a:t>       </a:t>
            </a:r>
            <a:r>
              <a:rPr lang="zh-CN" altLang="en-US" sz="3200" b="1" dirty="0">
                <a:solidFill>
                  <a:srgbClr val="FF0000"/>
                </a:solidFill>
                <a:latin typeface="Arial" panose="020B0604020202020204" pitchFamily="34" charset="0"/>
                <a:ea typeface="黑体" panose="02010609060101010101" pitchFamily="49" charset="-122"/>
              </a:rPr>
              <a:t>热情、大方。</a:t>
            </a:r>
            <a:endParaRPr lang="zh-CN" altLang="en-US" sz="3200" b="1" u="heavy" dirty="0">
              <a:solidFill>
                <a:srgbClr val="FF0000"/>
              </a:solidFill>
              <a:uFill>
                <a:solidFill>
                  <a:srgbClr val="0000FF"/>
                </a:solidFill>
              </a:uFill>
              <a:latin typeface="Arial" panose="020B0604020202020204" pitchFamily="34" charset="0"/>
              <a:ea typeface="黑体" panose="02010609060101010101" pitchFamily="49" charset="-122"/>
            </a:endParaRPr>
          </a:p>
        </p:txBody>
      </p:sp>
      <p:sp>
        <p:nvSpPr>
          <p:cNvPr id="9" name="文本框 8"/>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语言赏析</a:t>
            </a:r>
            <a:endParaRPr lang="zh-CN" altLang="en-US" sz="4000" b="1" dirty="0">
              <a:solidFill>
                <a:srgbClr val="7030A0"/>
              </a:solidFill>
              <a:uFillTx/>
              <a:latin typeface="Arial" panose="020B0604020202020204" pitchFamily="34" charset="0"/>
              <a:ea typeface="黑体" panose="02010609060101010101" pitchFamily="49" charset="-122"/>
            </a:endParaRPr>
          </a:p>
        </p:txBody>
      </p:sp>
      <p:sp>
        <p:nvSpPr>
          <p:cNvPr id="3" name="Text Box 11"/>
          <p:cNvSpPr txBox="1"/>
          <p:nvPr/>
        </p:nvSpPr>
        <p:spPr>
          <a:xfrm>
            <a:off x="1854200" y="3161030"/>
            <a:ext cx="8995410" cy="1568450"/>
          </a:xfrm>
          <a:prstGeom prst="rect">
            <a:avLst/>
          </a:prstGeom>
          <a:noFill/>
          <a:ln w="9525">
            <a:noFill/>
          </a:ln>
        </p:spPr>
        <p:txBody>
          <a:bodyPr wrap="square" anchor="t">
            <a:spAutoFit/>
          </a:bodyPr>
          <a:p>
            <a:pPr marL="457200" indent="-457200">
              <a:buFont typeface="Wingdings" panose="05000000000000000000" charset="0"/>
              <a:buChar char="u"/>
            </a:pPr>
            <a:r>
              <a:rPr sz="3200" b="1" dirty="0">
                <a:solidFill>
                  <a:srgbClr val="0000FF"/>
                </a:solidFill>
                <a:uFillTx/>
                <a:latin typeface="楷体_GB2312" charset="0"/>
                <a:ea typeface="黑体" panose="02010609060101010101" pitchFamily="49" charset="-122"/>
              </a:rPr>
              <a:t>房间里收拾得很整齐，餐具洗得干干净净。地板上没有一点儿灰尘，猎枪也上过了油。炉子上，还煮着一锅热腾腾的汤。</a:t>
            </a:r>
            <a:r>
              <a:rPr lang="en-US" altLang="zh-CN" sz="3200" b="1" dirty="0">
                <a:solidFill>
                  <a:srgbClr val="FF00FF"/>
                </a:solidFill>
                <a:uFillTx/>
                <a:latin typeface="宋体" panose="02010600030101010101" pitchFamily="2" charset="-122"/>
                <a:ea typeface="黑体" panose="02010609060101010101" pitchFamily="49" charset="-122"/>
                <a:sym typeface="+mn-ea"/>
              </a:rPr>
              <a:t>⑤ </a:t>
            </a:r>
            <a:endParaRPr lang="en-US" altLang="zh-CN" sz="3200" b="1" dirty="0">
              <a:solidFill>
                <a:srgbClr val="FF00FF"/>
              </a:solidFill>
              <a:uFillTx/>
              <a:latin typeface="宋体" panose="02010600030101010101" pitchFamily="2" charset="-122"/>
              <a:ea typeface="黑体" panose="02010609060101010101" pitchFamily="49" charset="-122"/>
              <a:sym typeface="+mn-ea"/>
            </a:endParaRPr>
          </a:p>
        </p:txBody>
      </p:sp>
      <p:sp>
        <p:nvSpPr>
          <p:cNvPr id="4" name="TextBox 3"/>
          <p:cNvSpPr txBox="1"/>
          <p:nvPr/>
        </p:nvSpPr>
        <p:spPr>
          <a:xfrm>
            <a:off x="1729105" y="4729480"/>
            <a:ext cx="9245600" cy="1863090"/>
          </a:xfrm>
          <a:prstGeom prst="rect">
            <a:avLst/>
          </a:prstGeom>
          <a:noFill/>
          <a:ln w="9525">
            <a:noFill/>
          </a:ln>
        </p:spPr>
        <p:txBody>
          <a:bodyPr wrap="square" anchor="t">
            <a:spAutoFit/>
          </a:bodyPr>
          <a:p>
            <a:pPr>
              <a:lnSpc>
                <a:spcPct val="120000"/>
              </a:lnSpc>
            </a:pPr>
            <a:r>
              <a:rPr lang="zh-CN" altLang="en-US" sz="3200" b="1" dirty="0">
                <a:ea typeface="黑体" panose="02010609060101010101" pitchFamily="49" charset="-122"/>
                <a:sym typeface="+mn-ea"/>
              </a:rPr>
              <a:t>   </a:t>
            </a:r>
            <a:r>
              <a:rPr lang="zh-CN" altLang="en-US" sz="3200" b="1" dirty="0">
                <a:solidFill>
                  <a:srgbClr val="FF0000"/>
                </a:solidFill>
                <a:uFillTx/>
                <a:ea typeface="黑体" panose="02010609060101010101" pitchFamily="49" charset="-122"/>
                <a:sym typeface="+mn-ea"/>
              </a:rPr>
              <a:t>   </a:t>
            </a:r>
            <a:r>
              <a:rPr lang="zh-CN" altLang="en-US" sz="3200" b="1" u="heavy" dirty="0">
                <a:solidFill>
                  <a:srgbClr val="FF0000"/>
                </a:solidFill>
                <a:uFill>
                  <a:solidFill>
                    <a:srgbClr val="0000FF"/>
                  </a:solidFill>
                </a:uFill>
                <a:ea typeface="黑体" panose="02010609060101010101" pitchFamily="49" charset="-122"/>
                <a:sym typeface="+mn-ea"/>
              </a:rPr>
              <a:t>细节描写</a:t>
            </a:r>
            <a:r>
              <a:rPr lang="zh-CN" altLang="en-US" sz="3200" b="1" u="heavy" dirty="0">
                <a:solidFill>
                  <a:srgbClr val="FF0000"/>
                </a:solidFill>
                <a:uFill>
                  <a:solidFill>
                    <a:srgbClr val="0000FF"/>
                  </a:solidFill>
                </a:uFill>
                <a:ea typeface="黑体" panose="02010609060101010101" pitchFamily="49" charset="-122"/>
                <a:sym typeface="+mn-ea"/>
              </a:rPr>
              <a:t>（</a:t>
            </a:r>
            <a:r>
              <a:rPr lang="zh-CN" altLang="en-US" sz="3200" b="1" u="heavy" dirty="0">
                <a:solidFill>
                  <a:srgbClr val="FF0000"/>
                </a:solidFill>
                <a:uFill>
                  <a:solidFill>
                    <a:srgbClr val="0000FF"/>
                  </a:solidFill>
                </a:uFill>
                <a:ea typeface="黑体" panose="02010609060101010101" pitchFamily="49" charset="-122"/>
                <a:sym typeface="+mn-ea"/>
              </a:rPr>
              <a:t>环境描写、动作描写</a:t>
            </a:r>
            <a:r>
              <a:rPr lang="zh-CN" altLang="en-US" sz="3200" b="1" u="heavy" dirty="0">
                <a:solidFill>
                  <a:srgbClr val="FF0000"/>
                </a:solidFill>
                <a:uFill>
                  <a:solidFill>
                    <a:srgbClr val="0000FF"/>
                  </a:solidFill>
                </a:uFill>
                <a:ea typeface="黑体" panose="02010609060101010101" pitchFamily="49" charset="-122"/>
                <a:sym typeface="+mn-ea"/>
              </a:rPr>
              <a:t>）</a:t>
            </a:r>
            <a:r>
              <a:rPr lang="zh-CN" altLang="en-US" sz="3200" b="1" dirty="0">
                <a:solidFill>
                  <a:srgbClr val="FF0000"/>
                </a:solidFill>
                <a:uFillTx/>
                <a:ea typeface="黑体" panose="02010609060101010101" pitchFamily="49" charset="-122"/>
                <a:sym typeface="+mn-ea"/>
              </a:rPr>
              <a:t> 写室内的环境，突出其洁净，</a:t>
            </a:r>
            <a:r>
              <a:rPr lang="zh-CN" altLang="en-US" sz="3200" b="1" u="heavy" dirty="0">
                <a:solidFill>
                  <a:srgbClr val="FF0000"/>
                </a:solidFill>
                <a:uFill>
                  <a:solidFill>
                    <a:srgbClr val="0000FF"/>
                  </a:solidFill>
                </a:uFill>
                <a:ea typeface="黑体" panose="02010609060101010101" pitchFamily="49" charset="-122"/>
                <a:sym typeface="+mn-ea"/>
              </a:rPr>
              <a:t>侧面衬托</a:t>
            </a:r>
            <a:r>
              <a:rPr lang="zh-CN" altLang="en-US" sz="3200" b="1" dirty="0">
                <a:solidFill>
                  <a:srgbClr val="FF0000"/>
                </a:solidFill>
                <a:uFillTx/>
                <a:ea typeface="黑体" panose="02010609060101010101" pitchFamily="49" charset="-122"/>
                <a:sym typeface="+mn-ea"/>
              </a:rPr>
              <a:t>牧羊人</a:t>
            </a:r>
            <a:r>
              <a:rPr lang="zh-CN" altLang="en-US" sz="3200" b="1" u="heavy" dirty="0">
                <a:solidFill>
                  <a:srgbClr val="FF0000"/>
                </a:solidFill>
                <a:uFill>
                  <a:solidFill>
                    <a:srgbClr val="0000FF"/>
                  </a:solidFill>
                </a:uFill>
                <a:ea typeface="黑体" panose="02010609060101010101" pitchFamily="49" charset="-122"/>
                <a:sym typeface="+mn-ea"/>
              </a:rPr>
              <a:t>勤劳</a:t>
            </a:r>
            <a:r>
              <a:rPr lang="zh-CN" altLang="en-US" sz="3200" b="1" dirty="0">
                <a:solidFill>
                  <a:srgbClr val="FF0000"/>
                </a:solidFill>
                <a:uFillTx/>
                <a:ea typeface="黑体" panose="02010609060101010101" pitchFamily="49" charset="-122"/>
                <a:sym typeface="+mn-ea"/>
              </a:rPr>
              <a:t>能干、做事</a:t>
            </a:r>
            <a:r>
              <a:rPr lang="zh-CN" altLang="en-US" sz="3200" b="1" u="heavy" dirty="0">
                <a:solidFill>
                  <a:srgbClr val="FF0000"/>
                </a:solidFill>
                <a:uFill>
                  <a:solidFill>
                    <a:srgbClr val="0000FF"/>
                  </a:solidFill>
                </a:uFill>
                <a:ea typeface="黑体" panose="02010609060101010101" pitchFamily="49" charset="-122"/>
                <a:sym typeface="+mn-ea"/>
              </a:rPr>
              <a:t>认真</a:t>
            </a:r>
            <a:r>
              <a:rPr lang="zh-CN" altLang="en-US" sz="3200" b="1" dirty="0">
                <a:solidFill>
                  <a:srgbClr val="FF0000"/>
                </a:solidFill>
                <a:uFillTx/>
                <a:ea typeface="黑体" panose="02010609060101010101" pitchFamily="49" charset="-122"/>
                <a:sym typeface="+mn-ea"/>
              </a:rPr>
              <a:t>仔细、干净利落的性格特征。</a:t>
            </a:r>
            <a:endParaRPr lang="zh-CN" altLang="en-US" sz="3200" b="1" u="heavy" dirty="0">
              <a:solidFill>
                <a:srgbClr val="FF0000"/>
              </a:solidFill>
              <a:uFill>
                <a:solidFill>
                  <a:srgbClr val="0000FF"/>
                </a:solidFill>
              </a:uFill>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000000"/>
                                          </p:val>
                                        </p:tav>
                                        <p:tav tm="100000">
                                          <p:val>
                                            <p:strVal val="#ppt_w"/>
                                          </p:val>
                                        </p:tav>
                                      </p:tavLst>
                                    </p:anim>
                                    <p:anim calcmode="lin" valueType="num">
                                      <p:cBhvr>
                                        <p:cTn id="13" dur="500" fill="hold"/>
                                        <p:tgtEl>
                                          <p:spTgt spid="3"/>
                                        </p:tgtEl>
                                        <p:attrNameLst>
                                          <p:attrName>ppt_h</p:attrName>
                                        </p:attrNameLst>
                                      </p:cBhvr>
                                      <p:tavLst>
                                        <p:tav tm="0">
                                          <p:val>
                                            <p:fltVal val="0.00000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amond(in)">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6081" name="图片 1" descr="09493424487"/>
          <p:cNvPicPr>
            <a:picLocks noChangeAspect="1"/>
          </p:cNvPicPr>
          <p:nvPr/>
        </p:nvPicPr>
        <p:blipFill>
          <a:blip r:embed="rId1"/>
          <a:stretch>
            <a:fillRect/>
          </a:stretch>
        </p:blipFill>
        <p:spPr>
          <a:xfrm>
            <a:off x="88900" y="846455"/>
            <a:ext cx="3725545" cy="3725545"/>
          </a:xfrm>
          <a:prstGeom prst="rect">
            <a:avLst/>
          </a:prstGeom>
          <a:noFill/>
          <a:ln w="9525">
            <a:noFill/>
          </a:ln>
        </p:spPr>
      </p:pic>
      <p:pic>
        <p:nvPicPr>
          <p:cNvPr id="46082" name="图片 2" descr="6-16021G10923U4"/>
          <p:cNvPicPr>
            <a:picLocks noChangeAspect="1"/>
          </p:cNvPicPr>
          <p:nvPr/>
        </p:nvPicPr>
        <p:blipFill>
          <a:blip r:embed="rId2"/>
          <a:srcRect b="5635"/>
          <a:stretch>
            <a:fillRect/>
          </a:stretch>
        </p:blipFill>
        <p:spPr>
          <a:xfrm>
            <a:off x="3782060" y="402590"/>
            <a:ext cx="7782560" cy="4050030"/>
          </a:xfrm>
          <a:prstGeom prst="rect">
            <a:avLst/>
          </a:prstGeom>
          <a:noFill/>
          <a:ln w="9525">
            <a:noFill/>
          </a:ln>
        </p:spPr>
      </p:pic>
      <p:sp>
        <p:nvSpPr>
          <p:cNvPr id="46083" name="文本框 99"/>
          <p:cNvSpPr txBox="1"/>
          <p:nvPr/>
        </p:nvSpPr>
        <p:spPr>
          <a:xfrm>
            <a:off x="1148080" y="4946650"/>
            <a:ext cx="9772650" cy="922020"/>
          </a:xfrm>
          <a:prstGeom prst="rect">
            <a:avLst/>
          </a:prstGeom>
          <a:noFill/>
          <a:ln w="9525">
            <a:noFill/>
          </a:ln>
        </p:spPr>
        <p:txBody>
          <a:bodyPr wrap="square" anchor="t">
            <a:spAutoFit/>
          </a:bodyPr>
          <a:p>
            <a:pPr>
              <a:buFont typeface="Arial" panose="020B0604020202020204" pitchFamily="34" charset="0"/>
              <a:buNone/>
            </a:pPr>
            <a:r>
              <a:rPr lang="zh-CN" altLang="en-US" sz="5400" b="1" dirty="0">
                <a:solidFill>
                  <a:srgbClr val="0000FF"/>
                </a:solidFill>
                <a:uFillTx/>
                <a:latin typeface="宋体" panose="02010600030101010101" pitchFamily="2" charset="-122"/>
                <a:ea typeface="宋体" panose="02010600030101010101" pitchFamily="2" charset="-122"/>
              </a:rPr>
              <a:t>中国植树节定于每年的</a:t>
            </a:r>
            <a:r>
              <a:rPr sz="5400" b="1">
                <a:solidFill>
                  <a:srgbClr val="3131D7"/>
                </a:solidFill>
                <a:uFillTx/>
                <a:sym typeface="+mn-ea"/>
              </a:rPr>
              <a:t>_______</a:t>
            </a:r>
            <a:endParaRPr lang="zh-CN" altLang="en-US" sz="5400" b="1" dirty="0">
              <a:solidFill>
                <a:srgbClr val="0000FF"/>
              </a:solidFill>
              <a:uFillTx/>
              <a:latin typeface="宋体" panose="02010600030101010101" pitchFamily="2" charset="-122"/>
              <a:ea typeface="宋体" panose="02010600030101010101" pitchFamily="2" charset="-122"/>
            </a:endParaRPr>
          </a:p>
        </p:txBody>
      </p:sp>
      <p:pic>
        <p:nvPicPr>
          <p:cNvPr id="9" name="One Man's Dream">
            <a:hlinkClick r:id="" action="ppaction://media"/>
          </p:cNvPr>
          <p:cNvPicPr/>
          <p:nvPr>
            <a:audioFile r:link="rId3"/>
            <p:extLst>
              <p:ext uri="{DAA4B4D4-6D71-4841-9C94-3DE7FCFB9230}">
                <p14:media xmlns:p14="http://schemas.microsoft.com/office/powerpoint/2010/main" r:embed="rId4"/>
              </p:ext>
            </p:extLst>
          </p:nvPr>
        </p:nvPicPr>
        <p:blipFill>
          <a:blip r:embed="rId5"/>
          <a:stretch>
            <a:fillRect/>
          </a:stretch>
        </p:blipFill>
        <p:spPr>
          <a:xfrm>
            <a:off x="2743835" y="4204335"/>
            <a:ext cx="619125" cy="619125"/>
          </a:xfrm>
          <a:prstGeom prst="rect">
            <a:avLst/>
          </a:prstGeom>
        </p:spPr>
      </p:pic>
      <p:sp>
        <p:nvSpPr>
          <p:cNvPr id="5" name="文本框 4"/>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导入新课</a:t>
            </a:r>
            <a:endParaRPr lang="zh-CN" altLang="en-US" sz="4000" b="1" dirty="0">
              <a:solidFill>
                <a:srgbClr val="7030A0"/>
              </a:solidFill>
              <a:uFillTx/>
              <a:latin typeface="Arial" panose="020B0604020202020204" pitchFamily="34" charset="0"/>
              <a:ea typeface="黑体" panose="02010609060101010101" pitchFamily="49" charset="-122"/>
            </a:endParaRPr>
          </a:p>
        </p:txBody>
      </p:sp>
      <p:sp>
        <p:nvSpPr>
          <p:cNvPr id="2" name="文本框 99"/>
          <p:cNvSpPr txBox="1"/>
          <p:nvPr/>
        </p:nvSpPr>
        <p:spPr>
          <a:xfrm>
            <a:off x="8239760" y="4946650"/>
            <a:ext cx="3162935" cy="922020"/>
          </a:xfrm>
          <a:prstGeom prst="rect">
            <a:avLst/>
          </a:prstGeom>
          <a:noFill/>
          <a:ln w="9525">
            <a:noFill/>
          </a:ln>
        </p:spPr>
        <p:txBody>
          <a:bodyPr wrap="square" anchor="t">
            <a:spAutoFit/>
          </a:bodyPr>
          <a:p>
            <a:pPr>
              <a:buFont typeface="Arial" panose="020B0604020202020204" pitchFamily="34" charset="0"/>
              <a:buNone/>
            </a:pPr>
            <a:r>
              <a:rPr lang="en-US" altLang="zh-CN" sz="5400" b="1" dirty="0">
                <a:solidFill>
                  <a:srgbClr val="FF0000"/>
                </a:solidFill>
                <a:uFillTx/>
                <a:latin typeface="宋体" panose="02010600030101010101" pitchFamily="2" charset="-122"/>
                <a:ea typeface="宋体" panose="02010600030101010101" pitchFamily="2" charset="-122"/>
              </a:rPr>
              <a:t>3</a:t>
            </a:r>
            <a:r>
              <a:rPr lang="zh-CN" altLang="en-US" sz="5400" b="1" dirty="0">
                <a:solidFill>
                  <a:srgbClr val="FF0000"/>
                </a:solidFill>
                <a:uFillTx/>
                <a:latin typeface="宋体" panose="02010600030101010101" pitchFamily="2" charset="-122"/>
                <a:ea typeface="宋体" panose="02010600030101010101" pitchFamily="2" charset="-122"/>
              </a:rPr>
              <a:t>月</a:t>
            </a:r>
            <a:r>
              <a:rPr lang="en-US" altLang="zh-CN" sz="5400" b="1" dirty="0">
                <a:solidFill>
                  <a:srgbClr val="FF0000"/>
                </a:solidFill>
                <a:uFillTx/>
                <a:latin typeface="宋体" panose="02010600030101010101" pitchFamily="2" charset="-122"/>
                <a:ea typeface="宋体" panose="02010600030101010101" pitchFamily="2" charset="-122"/>
              </a:rPr>
              <a:t>12</a:t>
            </a:r>
            <a:r>
              <a:rPr lang="zh-CN" altLang="en-US" sz="5400" b="1" dirty="0">
                <a:solidFill>
                  <a:srgbClr val="FF0000"/>
                </a:solidFill>
                <a:uFillTx/>
                <a:latin typeface="宋体" panose="02010600030101010101" pitchFamily="2" charset="-122"/>
                <a:ea typeface="宋体" panose="02010600030101010101" pitchFamily="2" charset="-122"/>
              </a:rPr>
              <a:t>日</a:t>
            </a:r>
            <a:endParaRPr lang="zh-CN" altLang="en-US" sz="5400" b="1" dirty="0">
              <a:solidFill>
                <a:srgbClr val="FF0000"/>
              </a:solidFill>
              <a:uFillTx/>
              <a:latin typeface="宋体" panose="02010600030101010101" pitchFamily="2" charset="-122"/>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66332"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35"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2000"/>
                                        <p:tgtEl>
                                          <p:spTgt spid="2"/>
                                        </p:tgtEl>
                                      </p:cBhvr>
                                    </p:animEffect>
                                    <p:anim calcmode="lin" valueType="num">
                                      <p:cBhvr>
                                        <p:cTn id="12" dur="2000" fill="hold"/>
                                        <p:tgtEl>
                                          <p:spTgt spid="2"/>
                                        </p:tgtEl>
                                        <p:attrNameLst>
                                          <p:attrName>style.rotation</p:attrName>
                                        </p:attrNameLst>
                                      </p:cBhvr>
                                      <p:tavLst>
                                        <p:tav tm="0">
                                          <p:val>
                                            <p:fltVal val="720"/>
                                          </p:val>
                                        </p:tav>
                                        <p:tav tm="100000">
                                          <p:val>
                                            <p:fltVal val="0"/>
                                          </p:val>
                                        </p:tav>
                                      </p:tavLst>
                                    </p:anim>
                                    <p:anim calcmode="lin" valueType="num">
                                      <p:cBhvr>
                                        <p:cTn id="13" dur="2000" fill="hold"/>
                                        <p:tgtEl>
                                          <p:spTgt spid="2"/>
                                        </p:tgtEl>
                                        <p:attrNameLst>
                                          <p:attrName>ppt_h</p:attrName>
                                        </p:attrNameLst>
                                      </p:cBhvr>
                                      <p:tavLst>
                                        <p:tav tm="0">
                                          <p:val>
                                            <p:fltVal val="0"/>
                                          </p:val>
                                        </p:tav>
                                        <p:tav tm="100000">
                                          <p:val>
                                            <p:strVal val="#ppt_h"/>
                                          </p:val>
                                        </p:tav>
                                      </p:tavLst>
                                    </p:anim>
                                    <p:anim calcmode="lin" valueType="num">
                                      <p:cBhvr>
                                        <p:cTn id="14" dur="2000" fill="hold"/>
                                        <p:tgtEl>
                                          <p:spTgt spid="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5" fill="hold" display="1">
                  <p:stCondLst>
                    <p:cond delay="indefinite"/>
                  </p:stCondLst>
                  <p:endCondLst>
                    <p:cond evt="onNext">
                      <p:tgtEl>
                        <p:sldTgt/>
                      </p:tgtEl>
                    </p:cond>
                    <p:cond evt="onPrev">
                      <p:tgtEl>
                        <p:sldTgt/>
                      </p:tgtEl>
                    </p:cond>
                    <p:cond evt="onStopAudio">
                      <p:tgtEl>
                        <p:sldTgt/>
                      </p:tgtEl>
                    </p:cond>
                  </p:endCondLst>
                </p:cTn>
                <p:tgtEl>
                  <p:spTgt spid="9"/>
                </p:tgtEl>
              </p:cMediaNode>
            </p:audio>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ext Box 11"/>
          <p:cNvSpPr txBox="1"/>
          <p:nvPr/>
        </p:nvSpPr>
        <p:spPr>
          <a:xfrm>
            <a:off x="2045970" y="652145"/>
            <a:ext cx="8995410" cy="3415030"/>
          </a:xfrm>
          <a:prstGeom prst="rect">
            <a:avLst/>
          </a:prstGeom>
          <a:noFill/>
          <a:ln w="9525">
            <a:noFill/>
          </a:ln>
        </p:spPr>
        <p:txBody>
          <a:bodyPr wrap="square" anchor="t">
            <a:spAutoFit/>
          </a:bodyPr>
          <a:p>
            <a:pPr marL="457200" indent="-457200">
              <a:buFont typeface="Wingdings" panose="05000000000000000000" charset="0"/>
              <a:buChar char="u"/>
            </a:pPr>
            <a:r>
              <a:rPr sz="3600" b="1" dirty="0">
                <a:solidFill>
                  <a:srgbClr val="0000FF"/>
                </a:solidFill>
                <a:uFillTx/>
                <a:latin typeface="楷体_GB2312" charset="0"/>
                <a:ea typeface="黑体" panose="02010609060101010101" pitchFamily="49" charset="-122"/>
              </a:rPr>
              <a:t>“过了一会儿，他挑出了一小堆好的橡子，每一颗都很饱满。接着，他按十个一堆把它们分开。他一边数，一边又把个儿小的，或者有裂缝的拣了出去。最后，挑出了一百颗又大又好的橡子，”这是什么描写？从中可以看出什么？</a:t>
            </a:r>
            <a:r>
              <a:rPr lang="en-US" altLang="zh-CN" sz="3600" b="1" dirty="0">
                <a:solidFill>
                  <a:srgbClr val="FF00FF"/>
                </a:solidFill>
                <a:uFillTx/>
                <a:latin typeface="宋体" panose="02010600030101010101" pitchFamily="2" charset="-122"/>
                <a:ea typeface="黑体" panose="02010609060101010101" pitchFamily="49" charset="-122"/>
                <a:sym typeface="+mn-ea"/>
              </a:rPr>
              <a:t>⑦</a:t>
            </a:r>
            <a:endParaRPr lang="en-US" altLang="zh-CN" sz="3600" b="1" dirty="0">
              <a:solidFill>
                <a:srgbClr val="FF00FF"/>
              </a:solidFill>
              <a:uFillTx/>
              <a:latin typeface="宋体" panose="02010600030101010101" pitchFamily="2" charset="-122"/>
              <a:ea typeface="黑体" panose="02010609060101010101" pitchFamily="49" charset="-122"/>
              <a:sym typeface="+mn-ea"/>
            </a:endParaRPr>
          </a:p>
        </p:txBody>
      </p:sp>
      <p:sp>
        <p:nvSpPr>
          <p:cNvPr id="6" name="TextBox 3"/>
          <p:cNvSpPr txBox="1"/>
          <p:nvPr/>
        </p:nvSpPr>
        <p:spPr>
          <a:xfrm>
            <a:off x="2120900" y="4469130"/>
            <a:ext cx="8569325" cy="1198880"/>
          </a:xfrm>
          <a:prstGeom prst="rect">
            <a:avLst/>
          </a:prstGeom>
          <a:noFill/>
          <a:ln w="9525">
            <a:noFill/>
          </a:ln>
        </p:spPr>
        <p:txBody>
          <a:bodyPr wrap="square" anchor="t">
            <a:spAutoFit/>
          </a:bodyPr>
          <a:p>
            <a:pPr>
              <a:lnSpc>
                <a:spcPct val="100000"/>
              </a:lnSpc>
              <a:buFont typeface="Arial" panose="020B0604020202020204" pitchFamily="34" charset="0"/>
              <a:buNone/>
            </a:pPr>
            <a:r>
              <a:rPr lang="zh-CN" altLang="en-US" sz="3600" b="1" dirty="0">
                <a:solidFill>
                  <a:srgbClr val="000000"/>
                </a:solidFill>
                <a:latin typeface="Arial" panose="020B0604020202020204" pitchFamily="34" charset="0"/>
                <a:ea typeface="黑体" panose="02010609060101010101" pitchFamily="49" charset="-122"/>
              </a:rPr>
              <a:t>        </a:t>
            </a:r>
            <a:r>
              <a:rPr lang="zh-CN" altLang="en-US" sz="3600" b="1" u="heavy" dirty="0">
                <a:solidFill>
                  <a:srgbClr val="FF0000"/>
                </a:solidFill>
                <a:uFill>
                  <a:solidFill>
                    <a:srgbClr val="0000FF"/>
                  </a:solidFill>
                </a:uFill>
                <a:latin typeface="Arial" panose="020B0604020202020204" pitchFamily="34" charset="0"/>
                <a:ea typeface="黑体" panose="02010609060101010101" pitchFamily="49" charset="-122"/>
              </a:rPr>
              <a:t>动作描写，可以看出牧羊人工作的认真、一丝不苟。</a:t>
            </a:r>
            <a:endParaRPr lang="zh-CN" altLang="en-US" sz="3600" b="1" u="heavy" dirty="0">
              <a:solidFill>
                <a:srgbClr val="FF0000"/>
              </a:solidFill>
              <a:uFill>
                <a:solidFill>
                  <a:srgbClr val="0000FF"/>
                </a:solidFill>
              </a:uFill>
              <a:latin typeface="Arial" panose="020B0604020202020204" pitchFamily="34" charset="0"/>
              <a:ea typeface="黑体" panose="02010609060101010101" pitchFamily="49" charset="-122"/>
            </a:endParaRPr>
          </a:p>
        </p:txBody>
      </p:sp>
      <p:sp>
        <p:nvSpPr>
          <p:cNvPr id="9" name="文本框 8"/>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语言赏析</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ext Box 11"/>
          <p:cNvSpPr txBox="1"/>
          <p:nvPr/>
        </p:nvSpPr>
        <p:spPr>
          <a:xfrm>
            <a:off x="1825625" y="516255"/>
            <a:ext cx="9461500" cy="2061210"/>
          </a:xfrm>
          <a:prstGeom prst="rect">
            <a:avLst/>
          </a:prstGeom>
          <a:noFill/>
          <a:ln w="9525">
            <a:noFill/>
          </a:ln>
        </p:spPr>
        <p:txBody>
          <a:bodyPr wrap="square" anchor="t">
            <a:spAutoFit/>
          </a:bodyPr>
          <a:p>
            <a:pPr marL="457200" indent="-457200">
              <a:buFont typeface="Wingdings" panose="05000000000000000000" charset="0"/>
              <a:buChar char="u"/>
            </a:pPr>
            <a:r>
              <a:rPr sz="3200" b="1" dirty="0">
                <a:solidFill>
                  <a:srgbClr val="0000FF"/>
                </a:solidFill>
                <a:uFillTx/>
                <a:latin typeface="楷体_GB2312" charset="0"/>
                <a:ea typeface="黑体" panose="02010609060101010101" pitchFamily="49" charset="-122"/>
              </a:rPr>
              <a:t> 牧羊人让大狗看着羊群，然后爬到我站的地方。我以为他要来说我，嫌我一直跟着他。可是，他没有。这本来就是他要走的路。他还说，如果我没事，可以和他一起去。</a:t>
            </a:r>
            <a:r>
              <a:rPr lang="en-US" altLang="zh-CN" sz="3200" b="1" dirty="0">
                <a:solidFill>
                  <a:srgbClr val="FF00FF"/>
                </a:solidFill>
                <a:uFillTx/>
                <a:latin typeface="宋体" panose="02010600030101010101" pitchFamily="2" charset="-122"/>
                <a:ea typeface="黑体" panose="02010609060101010101" pitchFamily="49" charset="-122"/>
                <a:sym typeface="+mn-ea"/>
              </a:rPr>
              <a:t>⑨ </a:t>
            </a:r>
            <a:endParaRPr lang="en-US" altLang="zh-CN" sz="3200" b="1" dirty="0">
              <a:solidFill>
                <a:srgbClr val="FF00FF"/>
              </a:solidFill>
              <a:uFillTx/>
              <a:latin typeface="宋体" panose="02010600030101010101" pitchFamily="2" charset="-122"/>
              <a:ea typeface="黑体" panose="02010609060101010101" pitchFamily="49" charset="-122"/>
              <a:sym typeface="+mn-ea"/>
            </a:endParaRPr>
          </a:p>
        </p:txBody>
      </p:sp>
      <p:sp>
        <p:nvSpPr>
          <p:cNvPr id="6" name="TextBox 3"/>
          <p:cNvSpPr txBox="1"/>
          <p:nvPr/>
        </p:nvSpPr>
        <p:spPr>
          <a:xfrm>
            <a:off x="1728470" y="2577465"/>
            <a:ext cx="9245600" cy="583565"/>
          </a:xfrm>
          <a:prstGeom prst="rect">
            <a:avLst/>
          </a:prstGeom>
          <a:noFill/>
          <a:ln w="9525">
            <a:noFill/>
          </a:ln>
        </p:spPr>
        <p:txBody>
          <a:bodyPr wrap="square" anchor="t">
            <a:spAutoFit/>
          </a:bodyPr>
          <a:p>
            <a:pPr>
              <a:lnSpc>
                <a:spcPct val="100000"/>
              </a:lnSpc>
              <a:buFont typeface="Arial" panose="020B0604020202020204" pitchFamily="34" charset="0"/>
              <a:buNone/>
            </a:pPr>
            <a:r>
              <a:rPr lang="zh-CN" altLang="en-US" sz="3200" b="1" dirty="0">
                <a:solidFill>
                  <a:srgbClr val="000000"/>
                </a:solidFill>
                <a:latin typeface="Arial" panose="020B0604020202020204" pitchFamily="34" charset="0"/>
                <a:ea typeface="黑体" panose="02010609060101010101" pitchFamily="49" charset="-122"/>
              </a:rPr>
              <a:t>       </a:t>
            </a:r>
            <a:r>
              <a:rPr lang="zh-CN" altLang="en-US" sz="3200" b="1" u="heavy" dirty="0">
                <a:solidFill>
                  <a:srgbClr val="FF0000"/>
                </a:solidFill>
                <a:uFill>
                  <a:solidFill>
                    <a:srgbClr val="0000FF"/>
                  </a:solidFill>
                </a:uFill>
                <a:ea typeface="黑体" panose="02010609060101010101" pitchFamily="49" charset="-122"/>
                <a:sym typeface="+mn-ea"/>
              </a:rPr>
              <a:t>语言描写，</a:t>
            </a:r>
            <a:r>
              <a:rPr lang="zh-CN" altLang="en-US" sz="3200" b="1" dirty="0">
                <a:solidFill>
                  <a:srgbClr val="FF0000"/>
                </a:solidFill>
                <a:ea typeface="黑体" panose="02010609060101010101" pitchFamily="49" charset="-122"/>
                <a:sym typeface="+mn-ea"/>
              </a:rPr>
              <a:t>体现了牧羊人</a:t>
            </a:r>
            <a:r>
              <a:rPr lang="zh-CN" altLang="en-US" sz="3200" b="1" u="heavy" dirty="0">
                <a:solidFill>
                  <a:srgbClr val="FF0000"/>
                </a:solidFill>
                <a:uFill>
                  <a:solidFill>
                    <a:srgbClr val="0000FF"/>
                  </a:solidFill>
                </a:uFill>
                <a:ea typeface="黑体" panose="02010609060101010101" pitchFamily="49" charset="-122"/>
                <a:sym typeface="+mn-ea"/>
              </a:rPr>
              <a:t>平易近人</a:t>
            </a:r>
            <a:r>
              <a:rPr lang="zh-CN" altLang="en-US" sz="3200" b="1" dirty="0">
                <a:solidFill>
                  <a:srgbClr val="FF0000"/>
                </a:solidFill>
                <a:ea typeface="黑体" panose="02010609060101010101" pitchFamily="49" charset="-122"/>
                <a:sym typeface="+mn-ea"/>
              </a:rPr>
              <a:t>的性格特点。</a:t>
            </a:r>
            <a:endParaRPr lang="zh-CN" altLang="en-US" sz="3200" b="1" u="heavy" dirty="0">
              <a:solidFill>
                <a:srgbClr val="FF0000"/>
              </a:solidFill>
              <a:uFill>
                <a:solidFill>
                  <a:srgbClr val="0000FF"/>
                </a:solidFill>
              </a:uFill>
              <a:latin typeface="Arial" panose="020B0604020202020204" pitchFamily="34" charset="0"/>
              <a:ea typeface="黑体" panose="02010609060101010101" pitchFamily="49" charset="-122"/>
            </a:endParaRPr>
          </a:p>
        </p:txBody>
      </p:sp>
      <p:sp>
        <p:nvSpPr>
          <p:cNvPr id="9" name="文本框 8"/>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语言赏析</a:t>
            </a:r>
            <a:endParaRPr lang="zh-CN" altLang="en-US" sz="4000" b="1" dirty="0">
              <a:solidFill>
                <a:srgbClr val="7030A0"/>
              </a:solidFill>
              <a:uFillTx/>
              <a:latin typeface="Arial" panose="020B0604020202020204" pitchFamily="34" charset="0"/>
              <a:ea typeface="黑体" panose="02010609060101010101" pitchFamily="49" charset="-122"/>
            </a:endParaRPr>
          </a:p>
        </p:txBody>
      </p:sp>
      <p:sp>
        <p:nvSpPr>
          <p:cNvPr id="3" name="Text Box 11"/>
          <p:cNvSpPr txBox="1"/>
          <p:nvPr/>
        </p:nvSpPr>
        <p:spPr>
          <a:xfrm>
            <a:off x="1649095" y="3218180"/>
            <a:ext cx="9404985" cy="1568450"/>
          </a:xfrm>
          <a:prstGeom prst="rect">
            <a:avLst/>
          </a:prstGeom>
          <a:noFill/>
          <a:ln w="9525">
            <a:noFill/>
          </a:ln>
        </p:spPr>
        <p:txBody>
          <a:bodyPr wrap="square" anchor="t">
            <a:spAutoFit/>
          </a:bodyPr>
          <a:p>
            <a:pPr marL="457200" indent="-457200">
              <a:buFont typeface="Wingdings" panose="05000000000000000000" charset="0"/>
              <a:buChar char="u"/>
            </a:pPr>
            <a:r>
              <a:rPr sz="3200" b="1" dirty="0">
                <a:solidFill>
                  <a:srgbClr val="0000FF"/>
                </a:solidFill>
                <a:uFillTx/>
                <a:latin typeface="楷体_GB2312" charset="0"/>
                <a:ea typeface="黑体" panose="02010609060101010101" pitchFamily="49" charset="-122"/>
              </a:rPr>
              <a:t>我们沿着山路，又向上爬了大约两百米。他停了下来，用铁棍在地上戳了一个坑。然后，他轻轻地往坑里放一颗橡子，再仔细盖上泥土。</a:t>
            </a:r>
            <a:r>
              <a:rPr lang="en-US" altLang="zh-CN" sz="3200" b="1" dirty="0">
                <a:solidFill>
                  <a:srgbClr val="FF00FF"/>
                </a:solidFill>
                <a:uFillTx/>
                <a:latin typeface="宋体" panose="02010600030101010101" pitchFamily="2" charset="-122"/>
                <a:ea typeface="黑体" panose="02010609060101010101" pitchFamily="49" charset="-122"/>
                <a:sym typeface="+mn-ea"/>
              </a:rPr>
              <a:t>⑩ </a:t>
            </a:r>
            <a:endParaRPr lang="en-US" altLang="zh-CN" sz="3200" b="1" dirty="0">
              <a:solidFill>
                <a:srgbClr val="FF00FF"/>
              </a:solidFill>
              <a:uFillTx/>
              <a:latin typeface="宋体" panose="02010600030101010101" pitchFamily="2" charset="-122"/>
              <a:ea typeface="黑体" panose="02010609060101010101" pitchFamily="49" charset="-122"/>
              <a:sym typeface="+mn-ea"/>
            </a:endParaRPr>
          </a:p>
        </p:txBody>
      </p:sp>
      <p:sp>
        <p:nvSpPr>
          <p:cNvPr id="4" name="TextBox 3"/>
          <p:cNvSpPr txBox="1"/>
          <p:nvPr/>
        </p:nvSpPr>
        <p:spPr>
          <a:xfrm>
            <a:off x="1557655" y="4729480"/>
            <a:ext cx="9997440" cy="2061210"/>
          </a:xfrm>
          <a:prstGeom prst="rect">
            <a:avLst/>
          </a:prstGeom>
          <a:noFill/>
          <a:ln w="9525">
            <a:noFill/>
          </a:ln>
        </p:spPr>
        <p:txBody>
          <a:bodyPr wrap="square" anchor="t">
            <a:spAutoFit/>
          </a:bodyPr>
          <a:p>
            <a:pPr>
              <a:lnSpc>
                <a:spcPct val="100000"/>
              </a:lnSpc>
            </a:pPr>
            <a:r>
              <a:rPr lang="zh-CN" altLang="en-US" sz="3200" b="1" dirty="0">
                <a:ea typeface="黑体" panose="02010609060101010101" pitchFamily="49" charset="-122"/>
                <a:sym typeface="+mn-ea"/>
              </a:rPr>
              <a:t>   </a:t>
            </a:r>
            <a:r>
              <a:rPr lang="zh-CN" altLang="en-US" sz="3200" b="1" dirty="0">
                <a:solidFill>
                  <a:srgbClr val="FF0000"/>
                </a:solidFill>
                <a:uFillTx/>
                <a:ea typeface="黑体" panose="02010609060101010101" pitchFamily="49" charset="-122"/>
                <a:sym typeface="+mn-ea"/>
              </a:rPr>
              <a:t>    </a:t>
            </a:r>
            <a:r>
              <a:rPr lang="zh-CN" altLang="en-US" sz="3200" b="1" dirty="0">
                <a:ea typeface="黑体" panose="02010609060101010101" pitchFamily="49" charset="-122"/>
                <a:sym typeface="+mn-ea"/>
              </a:rPr>
              <a:t> </a:t>
            </a:r>
            <a:r>
              <a:rPr lang="zh-CN" altLang="en-US" sz="3200" b="1" u="heavy" dirty="0">
                <a:solidFill>
                  <a:srgbClr val="FF0000"/>
                </a:solidFill>
                <a:uFill>
                  <a:solidFill>
                    <a:srgbClr val="0000FF"/>
                  </a:solidFill>
                </a:uFill>
                <a:ea typeface="黑体" panose="02010609060101010101" pitchFamily="49" charset="-122"/>
                <a:sym typeface="+mn-ea"/>
              </a:rPr>
              <a:t>动作描写，</a:t>
            </a:r>
            <a:r>
              <a:rPr lang="zh-CN" altLang="en-US" sz="3200" b="1" dirty="0">
                <a:solidFill>
                  <a:srgbClr val="FF0000"/>
                </a:solidFill>
                <a:ea typeface="黑体" panose="02010609060101010101" pitchFamily="49" charset="-122"/>
                <a:sym typeface="+mn-ea"/>
              </a:rPr>
              <a:t>“爬”“戳”“放”“盖”这几个动词生动形象地写出了牧羊人的娴熟动作和</a:t>
            </a:r>
            <a:r>
              <a:rPr lang="zh-CN" altLang="en-US" sz="3200" b="1" u="heavy" dirty="0">
                <a:solidFill>
                  <a:srgbClr val="FF0000"/>
                </a:solidFill>
                <a:uFill>
                  <a:solidFill>
                    <a:srgbClr val="0000FF"/>
                  </a:solidFill>
                </a:uFill>
                <a:ea typeface="黑体" panose="02010609060101010101" pitchFamily="49" charset="-122"/>
                <a:sym typeface="+mn-ea"/>
              </a:rPr>
              <a:t>一丝不苟、执着忘我</a:t>
            </a:r>
            <a:r>
              <a:rPr lang="zh-CN" altLang="en-US" sz="3200" b="1" dirty="0">
                <a:solidFill>
                  <a:srgbClr val="FF0000"/>
                </a:solidFill>
                <a:ea typeface="黑体" panose="02010609060101010101" pitchFamily="49" charset="-122"/>
                <a:sym typeface="+mn-ea"/>
              </a:rPr>
              <a:t>的特点，同时也展现了植树过程的艰难</a:t>
            </a:r>
            <a:r>
              <a:rPr lang="zh-CN" altLang="zh-CN" sz="3200" b="1" noProof="0" dirty="0">
                <a:ln>
                  <a:noFill/>
                </a:ln>
                <a:solidFill>
                  <a:srgbClr val="FF0000"/>
                </a:solidFill>
                <a:effectLst/>
                <a:uLnTx/>
                <a:uFillTx/>
                <a:latin typeface="+mn-ea"/>
                <a:cs typeface="+mn-ea"/>
                <a:sym typeface="+mn-ea"/>
              </a:rPr>
              <a:t>。</a:t>
            </a:r>
            <a:r>
              <a:rPr lang="zh-CN" altLang="en-US" sz="3200" b="1" dirty="0">
                <a:solidFill>
                  <a:srgbClr val="FF0000"/>
                </a:solidFill>
                <a:ea typeface="黑体" panose="02010609060101010101" pitchFamily="49" charset="-122"/>
                <a:sym typeface="+mn-ea"/>
              </a:rPr>
              <a:t>“轻轻”“仔细”,写出了牧羊人的</a:t>
            </a:r>
            <a:r>
              <a:rPr lang="zh-CN" altLang="en-US" sz="3200" b="1" u="heavy" dirty="0">
                <a:solidFill>
                  <a:srgbClr val="FF0000"/>
                </a:solidFill>
                <a:uFill>
                  <a:solidFill>
                    <a:srgbClr val="0000FF"/>
                  </a:solidFill>
                </a:uFill>
                <a:ea typeface="黑体" panose="02010609060101010101" pitchFamily="49" charset="-122"/>
                <a:sym typeface="+mn-ea"/>
              </a:rPr>
              <a:t>小心</a:t>
            </a:r>
            <a:r>
              <a:rPr lang="zh-CN" altLang="en-US" sz="3200" b="1" dirty="0">
                <a:solidFill>
                  <a:srgbClr val="FF0000"/>
                </a:solidFill>
                <a:ea typeface="黑体" panose="02010609060101010101" pitchFamily="49" charset="-122"/>
                <a:sym typeface="+mn-ea"/>
              </a:rPr>
              <a:t>翼翼、专注</a:t>
            </a:r>
            <a:r>
              <a:rPr lang="zh-CN" altLang="en-US" sz="3200" b="1" u="heavy" dirty="0">
                <a:solidFill>
                  <a:srgbClr val="FF0000"/>
                </a:solidFill>
                <a:uFill>
                  <a:solidFill>
                    <a:srgbClr val="0000FF"/>
                  </a:solidFill>
                </a:uFill>
                <a:ea typeface="黑体" panose="02010609060101010101" pitchFamily="49" charset="-122"/>
                <a:sym typeface="+mn-ea"/>
              </a:rPr>
              <a:t>认真</a:t>
            </a:r>
            <a:r>
              <a:rPr lang="zh-CN" altLang="en-US" sz="3200" b="1" dirty="0">
                <a:solidFill>
                  <a:srgbClr val="FF0000"/>
                </a:solidFill>
                <a:ea typeface="黑体" panose="02010609060101010101" pitchFamily="49" charset="-122"/>
                <a:sym typeface="+mn-ea"/>
              </a:rPr>
              <a:t>。</a:t>
            </a:r>
            <a:endParaRPr lang="zh-CN" altLang="en-US" sz="3200" b="1" u="heavy" dirty="0">
              <a:solidFill>
                <a:srgbClr val="FF0000"/>
              </a:solidFill>
              <a:uFill>
                <a:solidFill>
                  <a:srgbClr val="0000FF"/>
                </a:solidFill>
              </a:uFill>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000000"/>
                                          </p:val>
                                        </p:tav>
                                        <p:tav tm="100000">
                                          <p:val>
                                            <p:strVal val="#ppt_w"/>
                                          </p:val>
                                        </p:tav>
                                      </p:tavLst>
                                    </p:anim>
                                    <p:anim calcmode="lin" valueType="num">
                                      <p:cBhvr>
                                        <p:cTn id="13" dur="500" fill="hold"/>
                                        <p:tgtEl>
                                          <p:spTgt spid="3"/>
                                        </p:tgtEl>
                                        <p:attrNameLst>
                                          <p:attrName>ppt_h</p:attrName>
                                        </p:attrNameLst>
                                      </p:cBhvr>
                                      <p:tavLst>
                                        <p:tav tm="0">
                                          <p:val>
                                            <p:fltVal val="0.00000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amond(in)">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ext Box 11"/>
          <p:cNvSpPr txBox="1"/>
          <p:nvPr/>
        </p:nvSpPr>
        <p:spPr>
          <a:xfrm>
            <a:off x="1825625" y="516255"/>
            <a:ext cx="9461500" cy="1568450"/>
          </a:xfrm>
          <a:prstGeom prst="rect">
            <a:avLst/>
          </a:prstGeom>
          <a:noFill/>
          <a:ln w="9525">
            <a:noFill/>
          </a:ln>
        </p:spPr>
        <p:txBody>
          <a:bodyPr wrap="square" anchor="t">
            <a:spAutoFit/>
          </a:bodyPr>
          <a:p>
            <a:pPr marL="457200" indent="-457200">
              <a:buFont typeface="Wingdings" panose="05000000000000000000" charset="0"/>
              <a:buChar char="u"/>
            </a:pPr>
            <a:r>
              <a:rPr sz="3200" b="1" dirty="0">
                <a:solidFill>
                  <a:srgbClr val="0000FF"/>
                </a:solidFill>
                <a:uFillTx/>
                <a:latin typeface="楷体_GB2312" charset="0"/>
                <a:ea typeface="黑体" panose="02010609060101010101" pitchFamily="49" charset="-122"/>
              </a:rPr>
              <a:t>他是在种橡树！我问他，这块地是你的吗？他摇摇头说，不是。那是谁的地？是公家的，还是私人的？他说不知道。</a:t>
            </a:r>
            <a:r>
              <a:rPr lang="en-US" altLang="zh-CN" sz="3200" b="1" dirty="0">
                <a:solidFill>
                  <a:srgbClr val="FF00FF"/>
                </a:solidFill>
                <a:uFillTx/>
                <a:latin typeface="宋体" panose="02010600030101010101" pitchFamily="2" charset="-122"/>
                <a:ea typeface="黑体" panose="02010609060101010101" pitchFamily="49" charset="-122"/>
                <a:sym typeface="+mn-ea"/>
              </a:rPr>
              <a:t>⑩ </a:t>
            </a:r>
            <a:r>
              <a:rPr lang="en-US" altLang="zh-CN" sz="3200" b="1" dirty="0">
                <a:solidFill>
                  <a:srgbClr val="FF00FF"/>
                </a:solidFill>
                <a:uFillTx/>
                <a:latin typeface="宋体" panose="02010600030101010101" pitchFamily="2" charset="-122"/>
                <a:ea typeface="黑体" panose="02010609060101010101" pitchFamily="49" charset="-122"/>
                <a:sym typeface="+mn-ea"/>
              </a:rPr>
              <a:t> </a:t>
            </a:r>
            <a:endParaRPr lang="en-US" altLang="zh-CN" sz="3200" b="1" dirty="0">
              <a:solidFill>
                <a:srgbClr val="FF00FF"/>
              </a:solidFill>
              <a:uFillTx/>
              <a:latin typeface="宋体" panose="02010600030101010101" pitchFamily="2" charset="-122"/>
              <a:ea typeface="黑体" panose="02010609060101010101" pitchFamily="49" charset="-122"/>
              <a:sym typeface="+mn-ea"/>
            </a:endParaRPr>
          </a:p>
        </p:txBody>
      </p:sp>
      <p:sp>
        <p:nvSpPr>
          <p:cNvPr id="6" name="TextBox 3"/>
          <p:cNvSpPr txBox="1"/>
          <p:nvPr/>
        </p:nvSpPr>
        <p:spPr>
          <a:xfrm>
            <a:off x="1649095" y="2084705"/>
            <a:ext cx="9245600" cy="681990"/>
          </a:xfrm>
          <a:prstGeom prst="rect">
            <a:avLst/>
          </a:prstGeom>
          <a:noFill/>
          <a:ln w="9525">
            <a:noFill/>
          </a:ln>
        </p:spPr>
        <p:txBody>
          <a:bodyPr wrap="square" anchor="t">
            <a:spAutoFit/>
          </a:bodyPr>
          <a:p>
            <a:pPr>
              <a:lnSpc>
                <a:spcPct val="120000"/>
              </a:lnSpc>
            </a:pPr>
            <a:r>
              <a:rPr lang="zh-CN" altLang="en-US" sz="3200" b="1" dirty="0">
                <a:ea typeface="黑体" panose="02010609060101010101" pitchFamily="49" charset="-122"/>
                <a:sym typeface="+mn-ea"/>
              </a:rPr>
              <a:t>       </a:t>
            </a:r>
            <a:r>
              <a:rPr lang="zh-CN" altLang="en-US" sz="3200" b="1" u="heavy" dirty="0">
                <a:solidFill>
                  <a:srgbClr val="FF0000"/>
                </a:solidFill>
                <a:uFill>
                  <a:solidFill>
                    <a:srgbClr val="0000FF"/>
                  </a:solidFill>
                </a:uFill>
                <a:ea typeface="黑体" panose="02010609060101010101" pitchFamily="49" charset="-122"/>
                <a:sym typeface="+mn-ea"/>
              </a:rPr>
              <a:t>语言描写</a:t>
            </a:r>
            <a:r>
              <a:rPr lang="zh-CN" altLang="en-US" sz="3200" b="1" dirty="0">
                <a:solidFill>
                  <a:srgbClr val="FF0000"/>
                </a:solidFill>
                <a:ea typeface="黑体" panose="02010609060101010101" pitchFamily="49" charset="-122"/>
                <a:sym typeface="+mn-ea"/>
              </a:rPr>
              <a:t>，写出了牧羊人的</a:t>
            </a:r>
            <a:r>
              <a:rPr lang="zh-CN" altLang="en-US" sz="3200" b="1" u="heavy" dirty="0">
                <a:solidFill>
                  <a:srgbClr val="FF0000"/>
                </a:solidFill>
                <a:uFill>
                  <a:solidFill>
                    <a:srgbClr val="0000FF"/>
                  </a:solidFill>
                </a:uFill>
                <a:ea typeface="黑体" panose="02010609060101010101" pitchFamily="49" charset="-122"/>
                <a:sym typeface="+mn-ea"/>
              </a:rPr>
              <a:t>慷慨无私</a:t>
            </a:r>
            <a:r>
              <a:rPr lang="zh-CN" altLang="en-US" sz="3200" b="1" dirty="0">
                <a:solidFill>
                  <a:srgbClr val="FF0000"/>
                </a:solidFill>
                <a:ea typeface="黑体" panose="02010609060101010101" pitchFamily="49" charset="-122"/>
                <a:sym typeface="+mn-ea"/>
              </a:rPr>
              <a:t>。</a:t>
            </a:r>
            <a:endParaRPr lang="zh-CN" altLang="en-US" sz="3200" b="1" u="heavy" dirty="0">
              <a:solidFill>
                <a:srgbClr val="FF0000"/>
              </a:solidFill>
              <a:uFill>
                <a:solidFill>
                  <a:srgbClr val="0000FF"/>
                </a:solidFill>
              </a:uFill>
              <a:latin typeface="Arial" panose="020B0604020202020204" pitchFamily="34" charset="0"/>
              <a:ea typeface="黑体" panose="02010609060101010101" pitchFamily="49" charset="-122"/>
            </a:endParaRPr>
          </a:p>
        </p:txBody>
      </p:sp>
      <p:sp>
        <p:nvSpPr>
          <p:cNvPr id="9" name="文本框 8"/>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语言赏析</a:t>
            </a:r>
            <a:endParaRPr lang="zh-CN" altLang="en-US" sz="4000" b="1" dirty="0">
              <a:solidFill>
                <a:srgbClr val="7030A0"/>
              </a:solidFill>
              <a:uFillTx/>
              <a:latin typeface="Arial" panose="020B0604020202020204" pitchFamily="34" charset="0"/>
              <a:ea typeface="黑体" panose="02010609060101010101" pitchFamily="49" charset="-122"/>
            </a:endParaRPr>
          </a:p>
        </p:txBody>
      </p:sp>
      <p:sp>
        <p:nvSpPr>
          <p:cNvPr id="3" name="Text Box 11"/>
          <p:cNvSpPr txBox="1"/>
          <p:nvPr/>
        </p:nvSpPr>
        <p:spPr>
          <a:xfrm>
            <a:off x="1649095" y="2867025"/>
            <a:ext cx="9404985" cy="2553335"/>
          </a:xfrm>
          <a:prstGeom prst="rect">
            <a:avLst/>
          </a:prstGeom>
          <a:noFill/>
          <a:ln w="9525">
            <a:noFill/>
          </a:ln>
        </p:spPr>
        <p:txBody>
          <a:bodyPr wrap="square" anchor="t">
            <a:spAutoFit/>
          </a:bodyPr>
          <a:p>
            <a:pPr marL="457200" indent="-457200">
              <a:buFont typeface="Wingdings" panose="05000000000000000000" charset="0"/>
              <a:buChar char="u"/>
            </a:pPr>
            <a:r>
              <a:rPr sz="3200" b="1" dirty="0">
                <a:solidFill>
                  <a:srgbClr val="0000FF"/>
                </a:solidFill>
                <a:uFillTx/>
                <a:latin typeface="楷体_GB2312" charset="0"/>
                <a:ea typeface="黑体" panose="02010609060101010101" pitchFamily="49" charset="-122"/>
              </a:rPr>
              <a:t>在这十万颗橡子中，有两万颗发了芽。而这两万颗树苗中，有将近一半，可能会被动物咬坏，或是因为什么想不到的原因死掉。剩下的一万棵树苗，会在这光秃秃的土地上扎根，长成大树。（句子中加红的数词，有什么作用？）</a:t>
            </a:r>
            <a:r>
              <a:rPr lang="en-US" altLang="zh-CN" sz="3200" b="1" dirty="0">
                <a:solidFill>
                  <a:srgbClr val="FF00FF"/>
                </a:solidFill>
                <a:uFillTx/>
                <a:latin typeface="宋体" panose="02010600030101010101" pitchFamily="2" charset="-122"/>
                <a:ea typeface="黑体" panose="02010609060101010101" pitchFamily="49" charset="-122"/>
                <a:sym typeface="+mn-ea"/>
              </a:rPr>
              <a:t>⑪ </a:t>
            </a:r>
            <a:endParaRPr lang="en-US" altLang="zh-CN" sz="3200" b="1" dirty="0">
              <a:solidFill>
                <a:srgbClr val="FF00FF"/>
              </a:solidFill>
              <a:uFillTx/>
              <a:latin typeface="宋体" panose="02010600030101010101" pitchFamily="2" charset="-122"/>
              <a:ea typeface="黑体" panose="02010609060101010101" pitchFamily="49" charset="-122"/>
              <a:sym typeface="+mn-ea"/>
            </a:endParaRPr>
          </a:p>
        </p:txBody>
      </p:sp>
      <p:sp>
        <p:nvSpPr>
          <p:cNvPr id="4" name="TextBox 3"/>
          <p:cNvSpPr txBox="1"/>
          <p:nvPr/>
        </p:nvSpPr>
        <p:spPr>
          <a:xfrm>
            <a:off x="1603375" y="5520055"/>
            <a:ext cx="9337040" cy="1076325"/>
          </a:xfrm>
          <a:prstGeom prst="rect">
            <a:avLst/>
          </a:prstGeom>
          <a:noFill/>
          <a:ln w="9525">
            <a:noFill/>
          </a:ln>
        </p:spPr>
        <p:txBody>
          <a:bodyPr wrap="square" anchor="t">
            <a:spAutoFit/>
          </a:bodyPr>
          <a:p>
            <a:pPr>
              <a:lnSpc>
                <a:spcPct val="100000"/>
              </a:lnSpc>
            </a:pPr>
            <a:r>
              <a:rPr lang="zh-CN" altLang="en-US" sz="3200" b="1" dirty="0">
                <a:ea typeface="黑体" panose="02010609060101010101" pitchFamily="49" charset="-122"/>
                <a:sym typeface="+mn-ea"/>
              </a:rPr>
              <a:t>   </a:t>
            </a:r>
            <a:r>
              <a:rPr lang="zh-CN" altLang="en-US" sz="3200" b="1" dirty="0">
                <a:solidFill>
                  <a:srgbClr val="FF0000"/>
                </a:solidFill>
                <a:uFillTx/>
                <a:ea typeface="黑体" panose="02010609060101010101" pitchFamily="49" charset="-122"/>
                <a:sym typeface="+mn-ea"/>
              </a:rPr>
              <a:t>    </a:t>
            </a:r>
            <a:r>
              <a:rPr lang="zh-CN" altLang="en-US" sz="3200" b="1" dirty="0">
                <a:solidFill>
                  <a:srgbClr val="FF0000"/>
                </a:solidFill>
                <a:ea typeface="黑体" panose="02010609060101010101" pitchFamily="49" charset="-122"/>
                <a:sym typeface="+mn-ea"/>
              </a:rPr>
              <a:t> 通过数字的对比，具体地说明树苗成活不易，</a:t>
            </a:r>
            <a:r>
              <a:rPr lang="zh-CN" altLang="en-US" sz="3200" b="1" u="heavy" dirty="0">
                <a:solidFill>
                  <a:srgbClr val="FF0000"/>
                </a:solidFill>
                <a:uFill>
                  <a:solidFill>
                    <a:srgbClr val="0000FF"/>
                  </a:solidFill>
                </a:uFill>
                <a:ea typeface="黑体" panose="02010609060101010101" pitchFamily="49" charset="-122"/>
                <a:sym typeface="+mn-ea"/>
              </a:rPr>
              <a:t>从侧面衬托了牧羊人植树的艰辛历程。</a:t>
            </a:r>
            <a:endParaRPr lang="zh-CN" altLang="en-US" sz="3200" b="1" u="heavy" dirty="0">
              <a:solidFill>
                <a:srgbClr val="FF0000"/>
              </a:solidFill>
              <a:uFill>
                <a:solidFill>
                  <a:srgbClr val="0000FF"/>
                </a:solidFill>
              </a:uFill>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000000"/>
                                          </p:val>
                                        </p:tav>
                                        <p:tav tm="100000">
                                          <p:val>
                                            <p:strVal val="#ppt_w"/>
                                          </p:val>
                                        </p:tav>
                                      </p:tavLst>
                                    </p:anim>
                                    <p:anim calcmode="lin" valueType="num">
                                      <p:cBhvr>
                                        <p:cTn id="13" dur="500" fill="hold"/>
                                        <p:tgtEl>
                                          <p:spTgt spid="3"/>
                                        </p:tgtEl>
                                        <p:attrNameLst>
                                          <p:attrName>ppt_h</p:attrName>
                                        </p:attrNameLst>
                                      </p:cBhvr>
                                      <p:tavLst>
                                        <p:tav tm="0">
                                          <p:val>
                                            <p:fltVal val="0.00000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amond(in)">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ext Box 11"/>
          <p:cNvSpPr txBox="1"/>
          <p:nvPr/>
        </p:nvSpPr>
        <p:spPr>
          <a:xfrm>
            <a:off x="1603375" y="747395"/>
            <a:ext cx="9690100" cy="1568450"/>
          </a:xfrm>
          <a:prstGeom prst="rect">
            <a:avLst/>
          </a:prstGeom>
          <a:noFill/>
          <a:ln w="9525">
            <a:noFill/>
          </a:ln>
        </p:spPr>
        <p:txBody>
          <a:bodyPr wrap="square" anchor="t">
            <a:spAutoFit/>
          </a:bodyPr>
          <a:p>
            <a:pPr marL="457200" indent="-457200">
              <a:buFont typeface="Wingdings" panose="05000000000000000000" charset="0"/>
              <a:buChar char="u"/>
            </a:pPr>
            <a:r>
              <a:rPr sz="3200" b="1" dirty="0">
                <a:solidFill>
                  <a:srgbClr val="0000FF"/>
                </a:solidFill>
                <a:uFillTx/>
                <a:latin typeface="楷体_GB2312" charset="0"/>
                <a:ea typeface="黑体" panose="02010609060101010101" pitchFamily="49" charset="-122"/>
              </a:rPr>
              <a:t>他说，羊吃树苗，就不养羊了，只留下了四只母羊。他添置了一百来个蜂箱，改养蜜蜂了……他一直在种树。种橡树，种山毛榉，还种白桦树。</a:t>
            </a:r>
            <a:r>
              <a:rPr lang="en-US" altLang="zh-CN" sz="3200" b="1" dirty="0">
                <a:solidFill>
                  <a:srgbClr val="FF00FF"/>
                </a:solidFill>
                <a:uFillTx/>
                <a:latin typeface="宋体" panose="02010600030101010101" pitchFamily="2" charset="-122"/>
                <a:ea typeface="黑体" panose="02010609060101010101" pitchFamily="49" charset="-122"/>
                <a:sym typeface="+mn-ea"/>
              </a:rPr>
              <a:t>⑭ </a:t>
            </a:r>
            <a:r>
              <a:rPr lang="en-US" altLang="zh-CN" sz="3200" b="1" dirty="0">
                <a:solidFill>
                  <a:srgbClr val="FF00FF"/>
                </a:solidFill>
                <a:uFillTx/>
                <a:latin typeface="宋体" panose="02010600030101010101" pitchFamily="2" charset="-122"/>
                <a:ea typeface="黑体" panose="02010609060101010101" pitchFamily="49" charset="-122"/>
                <a:sym typeface="+mn-ea"/>
              </a:rPr>
              <a:t> </a:t>
            </a:r>
            <a:r>
              <a:rPr lang="en-US" altLang="zh-CN" sz="3200" b="1" dirty="0">
                <a:solidFill>
                  <a:srgbClr val="FF00FF"/>
                </a:solidFill>
                <a:uFillTx/>
                <a:latin typeface="宋体" panose="02010600030101010101" pitchFamily="2" charset="-122"/>
                <a:ea typeface="黑体" panose="02010609060101010101" pitchFamily="49" charset="-122"/>
                <a:sym typeface="+mn-ea"/>
              </a:rPr>
              <a:t> </a:t>
            </a:r>
            <a:endParaRPr lang="en-US" altLang="zh-CN" sz="3200" b="1" dirty="0">
              <a:solidFill>
                <a:srgbClr val="FF00FF"/>
              </a:solidFill>
              <a:uFillTx/>
              <a:latin typeface="宋体" panose="02010600030101010101" pitchFamily="2" charset="-122"/>
              <a:ea typeface="黑体" panose="02010609060101010101" pitchFamily="49" charset="-122"/>
              <a:sym typeface="+mn-ea"/>
            </a:endParaRPr>
          </a:p>
        </p:txBody>
      </p:sp>
      <p:sp>
        <p:nvSpPr>
          <p:cNvPr id="6" name="TextBox 3"/>
          <p:cNvSpPr txBox="1"/>
          <p:nvPr/>
        </p:nvSpPr>
        <p:spPr>
          <a:xfrm>
            <a:off x="1603375" y="2084705"/>
            <a:ext cx="10330815" cy="829945"/>
          </a:xfrm>
          <a:prstGeom prst="rect">
            <a:avLst/>
          </a:prstGeom>
          <a:noFill/>
          <a:ln w="9525">
            <a:noFill/>
          </a:ln>
        </p:spPr>
        <p:txBody>
          <a:bodyPr wrap="square" anchor="t">
            <a:spAutoFit/>
          </a:bodyPr>
          <a:p>
            <a:pPr marL="0" marR="0" lvl="0" indent="0" algn="l" defTabSz="914400" rtl="0" eaLnBrk="1" fontAlgn="auto" latinLnBrk="0" hangingPunct="1">
              <a:lnSpc>
                <a:spcPct val="150000"/>
              </a:lnSpc>
              <a:spcBef>
                <a:spcPts val="0"/>
              </a:spcBef>
              <a:spcAft>
                <a:spcPts val="0"/>
              </a:spcAft>
              <a:buClrTx/>
              <a:buSzTx/>
              <a:buFontTx/>
              <a:buNone/>
              <a:defRPr/>
            </a:pPr>
            <a:r>
              <a:rPr lang="zh-CN" altLang="en-US" sz="3200" b="1" u="heavy" dirty="0">
                <a:solidFill>
                  <a:srgbClr val="FF0000"/>
                </a:solidFill>
                <a:uFill>
                  <a:solidFill>
                    <a:srgbClr val="0000FF"/>
                  </a:solidFill>
                </a:uFill>
                <a:ea typeface="黑体" panose="02010609060101010101" pitchFamily="49" charset="-122"/>
                <a:sym typeface="+mn-ea"/>
              </a:rPr>
              <a:t>语言描写</a:t>
            </a:r>
            <a:r>
              <a:rPr lang="zh-CN" altLang="en-US" sz="3200" b="1" noProof="0" dirty="0">
                <a:ln>
                  <a:noFill/>
                </a:ln>
                <a:solidFill>
                  <a:srgbClr val="FF0000"/>
                </a:solidFill>
                <a:effectLst/>
                <a:uLnTx/>
                <a:uFillTx/>
                <a:latin typeface="+mj-ea"/>
                <a:ea typeface="+mj-ea"/>
                <a:sym typeface="+mn-ea"/>
              </a:rPr>
              <a:t>，赞美了牧羊人</a:t>
            </a:r>
            <a:r>
              <a:rPr lang="zh-CN" altLang="en-US" sz="3200" b="1" u="heavy" dirty="0">
                <a:solidFill>
                  <a:srgbClr val="FF0000"/>
                </a:solidFill>
                <a:uFill>
                  <a:solidFill>
                    <a:srgbClr val="0000FF"/>
                  </a:solidFill>
                </a:uFill>
                <a:ea typeface="黑体" panose="02010609060101010101" pitchFamily="49" charset="-122"/>
                <a:sym typeface="+mn-ea"/>
              </a:rPr>
              <a:t>无私奉献、执着坚毅</a:t>
            </a:r>
            <a:r>
              <a:rPr lang="zh-CN" altLang="en-US" sz="3200" b="1" noProof="0" dirty="0">
                <a:ln>
                  <a:noFill/>
                </a:ln>
                <a:solidFill>
                  <a:srgbClr val="FF0000"/>
                </a:solidFill>
                <a:effectLst/>
                <a:uLnTx/>
                <a:uFillTx/>
                <a:latin typeface="+mj-ea"/>
                <a:ea typeface="+mj-ea"/>
                <a:sym typeface="+mn-ea"/>
              </a:rPr>
              <a:t>的精神。</a:t>
            </a:r>
            <a:endParaRPr lang="zh-CN" altLang="en-US" sz="3200" b="1" u="heavy" dirty="0">
              <a:solidFill>
                <a:srgbClr val="FF0000"/>
              </a:solidFill>
              <a:uFill>
                <a:solidFill>
                  <a:srgbClr val="0000FF"/>
                </a:solidFill>
              </a:uFill>
              <a:latin typeface="Arial" panose="020B0604020202020204" pitchFamily="34" charset="0"/>
              <a:ea typeface="黑体" panose="02010609060101010101" pitchFamily="49" charset="-122"/>
            </a:endParaRPr>
          </a:p>
        </p:txBody>
      </p:sp>
      <p:sp>
        <p:nvSpPr>
          <p:cNvPr id="9" name="文本框 8"/>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语言赏析</a:t>
            </a:r>
            <a:endParaRPr lang="zh-CN" altLang="en-US" sz="4000" b="1" dirty="0">
              <a:solidFill>
                <a:srgbClr val="7030A0"/>
              </a:solidFill>
              <a:uFillTx/>
              <a:latin typeface="Arial" panose="020B0604020202020204" pitchFamily="34" charset="0"/>
              <a:ea typeface="黑体" panose="02010609060101010101" pitchFamily="49" charset="-122"/>
            </a:endParaRPr>
          </a:p>
        </p:txBody>
      </p:sp>
      <p:sp>
        <p:nvSpPr>
          <p:cNvPr id="3" name="Text Box 11"/>
          <p:cNvSpPr txBox="1"/>
          <p:nvPr/>
        </p:nvSpPr>
        <p:spPr>
          <a:xfrm>
            <a:off x="1603375" y="3114675"/>
            <a:ext cx="9404985" cy="2061210"/>
          </a:xfrm>
          <a:prstGeom prst="rect">
            <a:avLst/>
          </a:prstGeom>
          <a:noFill/>
          <a:ln w="9525">
            <a:noFill/>
          </a:ln>
        </p:spPr>
        <p:txBody>
          <a:bodyPr wrap="square" anchor="t">
            <a:spAutoFit/>
          </a:bodyPr>
          <a:p>
            <a:pPr marL="457200" indent="-457200">
              <a:buFont typeface="Wingdings" panose="05000000000000000000" charset="0"/>
              <a:buChar char="u"/>
            </a:pPr>
            <a:r>
              <a:rPr sz="3200" b="1" dirty="0">
                <a:solidFill>
                  <a:srgbClr val="0000FF"/>
                </a:solidFill>
                <a:uFillTx/>
                <a:latin typeface="楷体_GB2312" charset="0"/>
                <a:ea typeface="黑体" panose="02010609060101010101" pitchFamily="49" charset="-122"/>
              </a:rPr>
              <a:t>他还指着一片白桦林说，这是五年前种的。他认为谷底比较湿润，就把白桦树种在那里。他是对的。这些白桦树棵棵鲜嫩、挺拔，像笔直站立的少年一样。</a:t>
            </a:r>
            <a:r>
              <a:rPr lang="en-US" altLang="zh-CN" sz="3200" b="1" dirty="0">
                <a:solidFill>
                  <a:srgbClr val="FF00FF"/>
                </a:solidFill>
                <a:uFillTx/>
                <a:latin typeface="宋体" panose="02010600030101010101" pitchFamily="2" charset="-122"/>
                <a:ea typeface="黑体" panose="02010609060101010101" pitchFamily="49" charset="-122"/>
                <a:sym typeface="+mn-ea"/>
              </a:rPr>
              <a:t>⑯ </a:t>
            </a:r>
            <a:endParaRPr lang="en-US" altLang="zh-CN" sz="3200" b="1" dirty="0">
              <a:solidFill>
                <a:srgbClr val="FF00FF"/>
              </a:solidFill>
              <a:uFillTx/>
              <a:latin typeface="宋体" panose="02010600030101010101" pitchFamily="2" charset="-122"/>
              <a:ea typeface="黑体" panose="02010609060101010101" pitchFamily="49" charset="-122"/>
              <a:sym typeface="+mn-ea"/>
            </a:endParaRPr>
          </a:p>
        </p:txBody>
      </p:sp>
      <p:sp>
        <p:nvSpPr>
          <p:cNvPr id="4" name="TextBox 3"/>
          <p:cNvSpPr txBox="1"/>
          <p:nvPr/>
        </p:nvSpPr>
        <p:spPr>
          <a:xfrm>
            <a:off x="1603375" y="5175885"/>
            <a:ext cx="9337040" cy="1568450"/>
          </a:xfrm>
          <a:prstGeom prst="rect">
            <a:avLst/>
          </a:prstGeom>
          <a:noFill/>
          <a:ln w="9525">
            <a:noFill/>
          </a:ln>
        </p:spPr>
        <p:txBody>
          <a:bodyPr wrap="square" anchor="t">
            <a:spAutoFit/>
          </a:bodyPr>
          <a:p>
            <a:pPr marL="0" marR="0" lvl="0" indent="0" algn="l" defTabSz="914400" rtl="0" fontAlgn="auto">
              <a:lnSpc>
                <a:spcPct val="100000"/>
              </a:lnSpc>
              <a:spcBef>
                <a:spcPts val="0"/>
              </a:spcBef>
              <a:spcAft>
                <a:spcPts val="0"/>
              </a:spcAft>
              <a:buClrTx/>
              <a:buSzTx/>
              <a:buFontTx/>
              <a:buNone/>
              <a:defRPr/>
            </a:pPr>
            <a:r>
              <a:rPr lang="zh-CN" altLang="en-US" sz="3200" b="1" dirty="0">
                <a:ea typeface="黑体" panose="02010609060101010101" pitchFamily="49" charset="-122"/>
                <a:sym typeface="+mn-ea"/>
              </a:rPr>
              <a:t>   </a:t>
            </a:r>
            <a:r>
              <a:rPr lang="zh-CN" altLang="en-US" sz="3200" b="1" dirty="0">
                <a:solidFill>
                  <a:srgbClr val="FF0000"/>
                </a:solidFill>
                <a:uFillTx/>
                <a:ea typeface="黑体" panose="02010609060101010101" pitchFamily="49" charset="-122"/>
                <a:sym typeface="+mn-ea"/>
              </a:rPr>
              <a:t>    </a:t>
            </a:r>
            <a:r>
              <a:rPr lang="zh-CN" altLang="en-US" sz="3200" b="1" u="heavy" dirty="0">
                <a:solidFill>
                  <a:srgbClr val="FF0000"/>
                </a:solidFill>
                <a:uFill>
                  <a:solidFill>
                    <a:srgbClr val="0000FF"/>
                  </a:solidFill>
                </a:uFill>
                <a:ea typeface="黑体" panose="02010609060101010101" pitchFamily="49" charset="-122"/>
                <a:sym typeface="+mn-ea"/>
              </a:rPr>
              <a:t>比喻</a:t>
            </a:r>
            <a:r>
              <a:rPr lang="zh-CN" altLang="en-US" sz="3200" b="1" dirty="0">
                <a:solidFill>
                  <a:srgbClr val="FF0000"/>
                </a:solidFill>
                <a:uFillTx/>
                <a:ea typeface="黑体" panose="02010609060101010101" pitchFamily="49" charset="-122"/>
                <a:sym typeface="+mn-ea"/>
              </a:rPr>
              <a:t>，</a:t>
            </a:r>
            <a:r>
              <a:rPr lang="zh-CN" altLang="en-US" sz="3200" b="1" noProof="0" dirty="0">
                <a:ln>
                  <a:noFill/>
                </a:ln>
                <a:solidFill>
                  <a:srgbClr val="FF0000"/>
                </a:solidFill>
                <a:effectLst/>
                <a:uLnTx/>
                <a:uFillTx/>
                <a:latin typeface="+mj-ea"/>
                <a:ea typeface="+mj-ea"/>
                <a:sym typeface="+mn-ea"/>
              </a:rPr>
              <a:t>把白桦树比喻成少年，生动形象地写出了白桦树的活力、有生命力，表明了牧羊人的不懈追求初显回报。</a:t>
            </a:r>
            <a:endParaRPr lang="zh-CN" altLang="en-US" sz="3200" b="1" noProof="0" dirty="0">
              <a:ln>
                <a:noFill/>
              </a:ln>
              <a:solidFill>
                <a:srgbClr val="FF0000"/>
              </a:solidFill>
              <a:effectLst/>
              <a:uLnTx/>
              <a:uFillTx/>
              <a:latin typeface="+mj-ea"/>
              <a:ea typeface="+mj-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000000"/>
                                          </p:val>
                                        </p:tav>
                                        <p:tav tm="100000">
                                          <p:val>
                                            <p:strVal val="#ppt_w"/>
                                          </p:val>
                                        </p:tav>
                                      </p:tavLst>
                                    </p:anim>
                                    <p:anim calcmode="lin" valueType="num">
                                      <p:cBhvr>
                                        <p:cTn id="13" dur="500" fill="hold"/>
                                        <p:tgtEl>
                                          <p:spTgt spid="3"/>
                                        </p:tgtEl>
                                        <p:attrNameLst>
                                          <p:attrName>ppt_h</p:attrName>
                                        </p:attrNameLst>
                                      </p:cBhvr>
                                      <p:tavLst>
                                        <p:tav tm="0">
                                          <p:val>
                                            <p:fltVal val="0.00000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amond(in)">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语言赏析</a:t>
            </a:r>
            <a:endParaRPr lang="zh-CN" altLang="en-US" sz="4000" b="1" dirty="0">
              <a:solidFill>
                <a:srgbClr val="7030A0"/>
              </a:solidFill>
              <a:uFillTx/>
              <a:latin typeface="Arial" panose="020B0604020202020204" pitchFamily="34" charset="0"/>
              <a:ea typeface="黑体" panose="02010609060101010101" pitchFamily="49" charset="-122"/>
            </a:endParaRPr>
          </a:p>
        </p:txBody>
      </p:sp>
      <p:sp>
        <p:nvSpPr>
          <p:cNvPr id="3" name="Text Box 11"/>
          <p:cNvSpPr txBox="1"/>
          <p:nvPr/>
        </p:nvSpPr>
        <p:spPr>
          <a:xfrm>
            <a:off x="1651000" y="1009650"/>
            <a:ext cx="9671685" cy="2306955"/>
          </a:xfrm>
          <a:prstGeom prst="rect">
            <a:avLst/>
          </a:prstGeom>
          <a:noFill/>
          <a:ln w="9525">
            <a:noFill/>
          </a:ln>
        </p:spPr>
        <p:txBody>
          <a:bodyPr wrap="square" anchor="t">
            <a:spAutoFit/>
          </a:bodyPr>
          <a:p>
            <a:pPr marL="457200" indent="-457200" latinLnBrk="1">
              <a:buFont typeface="Wingdings" panose="05000000000000000000" charset="0"/>
              <a:buChar char="u"/>
            </a:pPr>
            <a:r>
              <a:rPr sz="3600" b="1" dirty="0">
                <a:solidFill>
                  <a:srgbClr val="0000FF"/>
                </a:solidFill>
                <a:uFillTx/>
                <a:latin typeface="楷体_GB2312" charset="0"/>
                <a:ea typeface="黑体" panose="02010609060101010101" pitchFamily="49" charset="-122"/>
              </a:rPr>
              <a:t>“从1920年开始,我几乎每年都去看望这位植树的老人.我从没见过他有任何动摇或怀疑,只有天知道这有多难!”句中的“几乎”“从没”“只有”三个词有什么表达效果？</a:t>
            </a:r>
            <a:r>
              <a:rPr lang="en-US" altLang="zh-CN" sz="3600" b="1" dirty="0">
                <a:solidFill>
                  <a:srgbClr val="FF00FF"/>
                </a:solidFill>
                <a:uFillTx/>
                <a:latin typeface="宋体" panose="02010600030101010101" pitchFamily="2" charset="-122"/>
                <a:ea typeface="黑体" panose="02010609060101010101" pitchFamily="49" charset="-122"/>
                <a:sym typeface="+mn-ea"/>
              </a:rPr>
              <a:t>⑱ </a:t>
            </a:r>
            <a:endParaRPr lang="en-US" altLang="zh-CN" sz="3600" b="1" dirty="0">
              <a:solidFill>
                <a:srgbClr val="FF00FF"/>
              </a:solidFill>
              <a:uFillTx/>
              <a:latin typeface="宋体" panose="02010600030101010101" pitchFamily="2" charset="-122"/>
              <a:ea typeface="黑体" panose="02010609060101010101" pitchFamily="49" charset="-122"/>
              <a:sym typeface="+mn-ea"/>
            </a:endParaRPr>
          </a:p>
        </p:txBody>
      </p:sp>
      <p:sp>
        <p:nvSpPr>
          <p:cNvPr id="4" name="TextBox 3"/>
          <p:cNvSpPr txBox="1"/>
          <p:nvPr/>
        </p:nvSpPr>
        <p:spPr>
          <a:xfrm>
            <a:off x="1713865" y="3623310"/>
            <a:ext cx="9337040" cy="2861310"/>
          </a:xfrm>
          <a:prstGeom prst="rect">
            <a:avLst/>
          </a:prstGeom>
          <a:noFill/>
          <a:ln w="9525">
            <a:noFill/>
          </a:ln>
        </p:spPr>
        <p:txBody>
          <a:bodyPr wrap="square" anchor="t">
            <a:spAutoFit/>
          </a:bodyPr>
          <a:p>
            <a:pPr marL="0" marR="0" lvl="0" indent="0" algn="l" defTabSz="914400" rtl="0" fontAlgn="auto">
              <a:lnSpc>
                <a:spcPct val="100000"/>
              </a:lnSpc>
              <a:spcBef>
                <a:spcPts val="0"/>
              </a:spcBef>
              <a:spcAft>
                <a:spcPts val="0"/>
              </a:spcAft>
              <a:buClrTx/>
              <a:buSzTx/>
              <a:buFontTx/>
              <a:buNone/>
              <a:defRPr/>
            </a:pPr>
            <a:r>
              <a:rPr lang="zh-CN" altLang="en-US" sz="3600" b="1" dirty="0">
                <a:sym typeface="+mn-ea"/>
              </a:rPr>
              <a:t>      </a:t>
            </a:r>
            <a:r>
              <a:rPr lang="zh-CN" altLang="en-US" sz="3600" b="1" noProof="0" dirty="0">
                <a:ln>
                  <a:noFill/>
                </a:ln>
                <a:solidFill>
                  <a:srgbClr val="FF0000"/>
                </a:solidFill>
                <a:effectLst/>
                <a:uLnTx/>
                <a:uFillTx/>
                <a:latin typeface="+mj-ea"/>
                <a:ea typeface="+mj-ea"/>
                <a:sym typeface="+mn-ea"/>
              </a:rPr>
              <a:t>“几乎”说明看望次数之多，充分表现了“我”对“这位植树的老人”的敬佩之情；“从没”充分体现了老人的坚强毅力和无私奉献精神；“只有”强调困难之大，间接赞美了老人的伟大壮举。</a:t>
            </a:r>
            <a:endParaRPr lang="zh-CN" altLang="en-US" sz="3600" b="1" noProof="0" dirty="0">
              <a:ln>
                <a:noFill/>
              </a:ln>
              <a:solidFill>
                <a:srgbClr val="FF0000"/>
              </a:solidFill>
              <a:effectLst/>
              <a:uLnTx/>
              <a:uFillTx/>
              <a:latin typeface="+mj-ea"/>
              <a:ea typeface="+mj-ea"/>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ext Box 11"/>
          <p:cNvSpPr txBox="1"/>
          <p:nvPr/>
        </p:nvSpPr>
        <p:spPr>
          <a:xfrm>
            <a:off x="1979295" y="823595"/>
            <a:ext cx="8995410" cy="1198880"/>
          </a:xfrm>
          <a:prstGeom prst="rect">
            <a:avLst/>
          </a:prstGeom>
          <a:noFill/>
          <a:ln w="9525">
            <a:noFill/>
          </a:ln>
        </p:spPr>
        <p:txBody>
          <a:bodyPr wrap="square" anchor="t">
            <a:spAutoFit/>
          </a:bodyPr>
          <a:p>
            <a:pPr marL="457200" indent="-457200">
              <a:buFont typeface="Wingdings" panose="05000000000000000000" charset="0"/>
              <a:buChar char="u"/>
            </a:pPr>
            <a:r>
              <a:rPr sz="3600" b="1" dirty="0">
                <a:solidFill>
                  <a:srgbClr val="0000FF"/>
                </a:solidFill>
                <a:uFillTx/>
                <a:latin typeface="楷体_GB2312" charset="0"/>
                <a:ea typeface="黑体" panose="02010609060101010101" pitchFamily="49" charset="-122"/>
              </a:rPr>
              <a:t>在第⑳段中,作者描写了哪些景象? 其目的是什么?</a:t>
            </a:r>
            <a:endParaRPr lang="en-US" altLang="zh-CN" sz="3600" b="1" dirty="0">
              <a:solidFill>
                <a:srgbClr val="0000FF"/>
              </a:solidFill>
              <a:uFillTx/>
              <a:latin typeface="楷体_GB2312" charset="0"/>
              <a:ea typeface="黑体" panose="02010609060101010101" pitchFamily="49" charset="-122"/>
              <a:sym typeface="+mn-ea"/>
            </a:endParaRPr>
          </a:p>
        </p:txBody>
      </p:sp>
      <p:sp>
        <p:nvSpPr>
          <p:cNvPr id="6" name="TextBox 3"/>
          <p:cNvSpPr txBox="1"/>
          <p:nvPr/>
        </p:nvSpPr>
        <p:spPr>
          <a:xfrm>
            <a:off x="1587500" y="2116455"/>
            <a:ext cx="9245600" cy="5077460"/>
          </a:xfrm>
          <a:prstGeom prst="rect">
            <a:avLst/>
          </a:prstGeom>
          <a:noFill/>
          <a:ln w="9525">
            <a:noFill/>
          </a:ln>
        </p:spPr>
        <p:txBody>
          <a:bodyPr wrap="square" anchor="t">
            <a:spAutoFit/>
          </a:bodyPr>
          <a:p>
            <a:pPr>
              <a:lnSpc>
                <a:spcPct val="100000"/>
              </a:lnSpc>
              <a:buFont typeface="Arial" panose="020B0604020202020204" pitchFamily="34" charset="0"/>
              <a:buNone/>
            </a:pPr>
            <a:r>
              <a:rPr lang="zh-CN" altLang="en-US" sz="3600" b="1" dirty="0">
                <a:solidFill>
                  <a:srgbClr val="000000"/>
                </a:solidFill>
                <a:latin typeface="Arial" panose="020B0604020202020204" pitchFamily="34" charset="0"/>
                <a:ea typeface="黑体" panose="02010609060101010101" pitchFamily="49" charset="-122"/>
              </a:rPr>
              <a:t>      </a:t>
            </a:r>
            <a:r>
              <a:rPr lang="zh-CN" altLang="zh-CN" sz="3600" b="1" noProof="0" dirty="0">
                <a:ln>
                  <a:noFill/>
                </a:ln>
                <a:solidFill>
                  <a:srgbClr val="FF0000"/>
                </a:solidFill>
                <a:effectLst/>
                <a:uLnTx/>
                <a:uFillTx/>
                <a:latin typeface="+mn-ea"/>
                <a:ea typeface="黑体" panose="02010609060101010101" pitchFamily="49" charset="-122"/>
                <a:cs typeface="+mn-ea"/>
                <a:sym typeface="+mn-ea"/>
              </a:rPr>
              <a:t>干净的农舍,废弃的村子一点点重建起来；干涸已久的地里又冒出了泉水，正浇灌着鲜嫩的薄荷；这里的人们正健康、愉快、舒适地生活，有人从地价昂贵的城市搬到这里安家。此处的</a:t>
            </a:r>
            <a:r>
              <a:rPr lang="zh-CN" altLang="zh-CN" sz="3600" b="1" u="heavy" noProof="0" dirty="0">
                <a:ln>
                  <a:noFill/>
                </a:ln>
                <a:solidFill>
                  <a:srgbClr val="FF0000"/>
                </a:solidFill>
                <a:effectLst/>
                <a:uLnTx/>
                <a:uFill>
                  <a:solidFill>
                    <a:srgbClr val="0000FF"/>
                  </a:solidFill>
                </a:uFill>
                <a:latin typeface="+mn-ea"/>
                <a:ea typeface="黑体" panose="02010609060101010101" pitchFamily="49" charset="-122"/>
                <a:cs typeface="+mn-ea"/>
                <a:sym typeface="+mn-ea"/>
              </a:rPr>
              <a:t>环境描写与</a:t>
            </a:r>
            <a:r>
              <a:rPr lang="zh-CN" altLang="zh-CN" sz="3600" b="1" noProof="0" dirty="0">
                <a:ln>
                  <a:noFill/>
                </a:ln>
                <a:solidFill>
                  <a:srgbClr val="FF0000"/>
                </a:solidFill>
                <a:effectLst/>
                <a:uLnTx/>
                <a:uFillTx/>
                <a:latin typeface="+mn-ea"/>
                <a:ea typeface="黑体" panose="02010609060101010101" pitchFamily="49" charset="-122"/>
                <a:cs typeface="+mn-ea"/>
                <a:sym typeface="+mn-ea"/>
              </a:rPr>
              <a:t>上文有关此处的</a:t>
            </a:r>
            <a:r>
              <a:rPr lang="zh-CN" altLang="zh-CN" sz="3600" b="1" u="heavy" noProof="0" dirty="0">
                <a:ln>
                  <a:noFill/>
                </a:ln>
                <a:solidFill>
                  <a:srgbClr val="FF0000"/>
                </a:solidFill>
                <a:effectLst/>
                <a:uLnTx/>
                <a:uFill>
                  <a:solidFill>
                    <a:srgbClr val="0000FF"/>
                  </a:solidFill>
                </a:uFill>
                <a:latin typeface="+mn-ea"/>
                <a:ea typeface="黑体" panose="02010609060101010101" pitchFamily="49" charset="-122"/>
                <a:cs typeface="+mn-ea"/>
                <a:sym typeface="+mn-ea"/>
              </a:rPr>
              <a:t>荒废景象形成</a:t>
            </a:r>
            <a:r>
              <a:rPr lang="zh-CN" altLang="zh-CN" sz="3600" b="1" noProof="0" dirty="0">
                <a:ln>
                  <a:noFill/>
                </a:ln>
                <a:solidFill>
                  <a:srgbClr val="FF0000"/>
                </a:solidFill>
                <a:effectLst/>
                <a:uLnTx/>
                <a:uFillTx/>
                <a:latin typeface="+mn-ea"/>
                <a:ea typeface="黑体" panose="02010609060101010101" pitchFamily="49" charset="-122"/>
                <a:cs typeface="+mn-ea"/>
                <a:sym typeface="+mn-ea"/>
              </a:rPr>
              <a:t>了鲜明的</a:t>
            </a:r>
            <a:r>
              <a:rPr lang="zh-CN" altLang="zh-CN" sz="3600" b="1" u="heavy" noProof="0" dirty="0">
                <a:ln>
                  <a:noFill/>
                </a:ln>
                <a:solidFill>
                  <a:srgbClr val="FF0000"/>
                </a:solidFill>
                <a:effectLst/>
                <a:uLnTx/>
                <a:uFill>
                  <a:solidFill>
                    <a:srgbClr val="0000FF"/>
                  </a:solidFill>
                </a:uFill>
                <a:latin typeface="+mn-ea"/>
                <a:ea typeface="黑体" panose="02010609060101010101" pitchFamily="49" charset="-122"/>
                <a:cs typeface="+mn-ea"/>
                <a:sym typeface="+mn-ea"/>
              </a:rPr>
              <a:t>对比</a:t>
            </a:r>
            <a:r>
              <a:rPr lang="zh-CN" altLang="zh-CN" sz="3600" b="1" noProof="0" dirty="0">
                <a:ln>
                  <a:noFill/>
                </a:ln>
                <a:solidFill>
                  <a:srgbClr val="FF0000"/>
                </a:solidFill>
                <a:effectLst/>
                <a:uLnTx/>
                <a:uFillTx/>
                <a:latin typeface="+mn-ea"/>
                <a:ea typeface="黑体" panose="02010609060101010101" pitchFamily="49" charset="-122"/>
                <a:cs typeface="+mn-ea"/>
                <a:sym typeface="+mn-ea"/>
              </a:rPr>
              <a:t>，</a:t>
            </a:r>
            <a:r>
              <a:rPr lang="zh-CN" altLang="zh-CN" sz="3600" b="1" u="heavy" noProof="0" dirty="0">
                <a:ln>
                  <a:noFill/>
                </a:ln>
                <a:solidFill>
                  <a:srgbClr val="FF0000"/>
                </a:solidFill>
                <a:effectLst/>
                <a:uLnTx/>
                <a:uFill>
                  <a:solidFill>
                    <a:srgbClr val="0000FF"/>
                  </a:solidFill>
                </a:uFill>
                <a:latin typeface="+mn-ea"/>
                <a:ea typeface="黑体" panose="02010609060101010101" pitchFamily="49" charset="-122"/>
                <a:cs typeface="+mn-ea"/>
                <a:sym typeface="+mn-ea"/>
              </a:rPr>
              <a:t>从侧面突出了牧羊人植树的伟大作用和无私奉献、执著坚毅、勤勤恳恳的精神。</a:t>
            </a:r>
            <a:endParaRPr kumimoji="0" lang="zh-CN" altLang="zh-CN" sz="3600" b="1" i="0" u="heavy" baseline="0" noProof="0" dirty="0">
              <a:ln>
                <a:noFill/>
              </a:ln>
              <a:solidFill>
                <a:srgbClr val="FF0000"/>
              </a:solidFill>
              <a:effectLst/>
              <a:uLnTx/>
              <a:uFill>
                <a:solidFill>
                  <a:srgbClr val="0000FF"/>
                </a:solidFill>
              </a:uFill>
              <a:latin typeface="+mn-ea"/>
              <a:ea typeface="黑体" panose="02010609060101010101" pitchFamily="49" charset="-122"/>
              <a:cs typeface="+mn-ea"/>
            </a:endParaRPr>
          </a:p>
          <a:p>
            <a:pPr>
              <a:lnSpc>
                <a:spcPct val="100000"/>
              </a:lnSpc>
              <a:buFont typeface="Arial" panose="020B0604020202020204" pitchFamily="34" charset="0"/>
              <a:buNone/>
            </a:pPr>
            <a:endParaRPr lang="zh-CN" altLang="en-US" sz="3600" b="1" u="heavy" dirty="0">
              <a:solidFill>
                <a:srgbClr val="FF0000"/>
              </a:solidFill>
              <a:uFill>
                <a:solidFill>
                  <a:srgbClr val="0000FF"/>
                </a:solidFill>
              </a:uFill>
              <a:latin typeface="Arial" panose="020B0604020202020204" pitchFamily="34" charset="0"/>
              <a:ea typeface="黑体" panose="02010609060101010101" pitchFamily="49" charset="-122"/>
            </a:endParaRPr>
          </a:p>
        </p:txBody>
      </p:sp>
      <p:sp>
        <p:nvSpPr>
          <p:cNvPr id="9" name="文本框 8"/>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语言赏析</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4587" name="Picture 11"/>
          <p:cNvPicPr>
            <a:picLocks noChangeAspect="1"/>
          </p:cNvPicPr>
          <p:nvPr/>
        </p:nvPicPr>
        <p:blipFill>
          <a:blip r:embed="rId1"/>
          <a:stretch>
            <a:fillRect/>
          </a:stretch>
        </p:blipFill>
        <p:spPr>
          <a:xfrm>
            <a:off x="5926455" y="567055"/>
            <a:ext cx="6078220" cy="3703955"/>
          </a:xfrm>
          <a:prstGeom prst="rect">
            <a:avLst/>
          </a:prstGeom>
          <a:noFill/>
          <a:ln w="9525">
            <a:noFill/>
          </a:ln>
        </p:spPr>
      </p:pic>
      <p:pic>
        <p:nvPicPr>
          <p:cNvPr id="24586" name="Picture 10" descr="http://i5.bbs.fd.zol-img.com.cn/t_s800x5000/g4/M0A/07/05/Cg-4WlPwcWCIM5BEAB_h3uACJ8IAAQkrwK52KoAH-H2005.jpg"/>
          <p:cNvPicPr>
            <a:picLocks noChangeAspect="1"/>
          </p:cNvPicPr>
          <p:nvPr/>
        </p:nvPicPr>
        <p:blipFill>
          <a:blip r:embed="rId2"/>
          <a:stretch>
            <a:fillRect/>
          </a:stretch>
        </p:blipFill>
        <p:spPr>
          <a:xfrm>
            <a:off x="166370" y="546735"/>
            <a:ext cx="5579745" cy="3724275"/>
          </a:xfrm>
          <a:prstGeom prst="rect">
            <a:avLst/>
          </a:prstGeom>
          <a:noFill/>
          <a:ln w="9525">
            <a:noFill/>
          </a:ln>
        </p:spPr>
      </p:pic>
      <p:sp>
        <p:nvSpPr>
          <p:cNvPr id="2" name="矩形 1"/>
          <p:cNvSpPr/>
          <p:nvPr/>
        </p:nvSpPr>
        <p:spPr>
          <a:xfrm>
            <a:off x="5288598" y="4510723"/>
            <a:ext cx="2021205" cy="645160"/>
          </a:xfrm>
          <a:prstGeom prst="rect">
            <a:avLst/>
          </a:prstGeom>
          <a:noFill/>
          <a:ln w="9525">
            <a:noFill/>
          </a:ln>
        </p:spPr>
        <p:txBody>
          <a:bodyPr wrap="none" anchor="t">
            <a:spAutoFit/>
          </a:bodyPr>
          <a:p>
            <a:r>
              <a:rPr lang="zh-CN" altLang="zh-CN" sz="3600" b="1" noProof="0" dirty="0">
                <a:ln>
                  <a:noFill/>
                </a:ln>
                <a:solidFill>
                  <a:srgbClr val="FF0000"/>
                </a:solidFill>
                <a:effectLst/>
                <a:uLnTx/>
                <a:uFillTx/>
                <a:latin typeface="黑体" panose="02010609060101010101" pitchFamily="49" charset="-122"/>
                <a:ea typeface="黑体" panose="02010609060101010101" pitchFamily="49" charset="-122"/>
              </a:rPr>
              <a:t>植树</a:t>
            </a:r>
            <a:r>
              <a:rPr lang="en-US" altLang="zh-CN" sz="3600" b="1" noProof="0" dirty="0">
                <a:ln>
                  <a:noFill/>
                </a:ln>
                <a:solidFill>
                  <a:srgbClr val="FF0000"/>
                </a:solidFill>
                <a:effectLst/>
                <a:uLnTx/>
                <a:uFillTx/>
                <a:latin typeface="黑体" panose="02010609060101010101" pitchFamily="49" charset="-122"/>
                <a:ea typeface="黑体" panose="02010609060101010101" pitchFamily="49" charset="-122"/>
              </a:rPr>
              <a:t>35</a:t>
            </a:r>
            <a:r>
              <a:rPr lang="zh-CN" altLang="zh-CN" sz="3600" b="1" noProof="0" dirty="0">
                <a:ln>
                  <a:noFill/>
                </a:ln>
                <a:solidFill>
                  <a:srgbClr val="FF0000"/>
                </a:solidFill>
                <a:effectLst/>
                <a:uLnTx/>
                <a:uFillTx/>
                <a:latin typeface="黑体" panose="02010609060101010101" pitchFamily="49" charset="-122"/>
                <a:ea typeface="黑体" panose="02010609060101010101" pitchFamily="49" charset="-122"/>
              </a:rPr>
              <a:t>年</a:t>
            </a:r>
            <a:endParaRPr lang="zh-CN" altLang="zh-CN" sz="3600" b="1" noProof="0" dirty="0">
              <a:ln>
                <a:noFill/>
              </a:ln>
              <a:solidFill>
                <a:srgbClr val="FF0000"/>
              </a:solidFill>
              <a:effectLst/>
              <a:uLnTx/>
              <a:uFillTx/>
              <a:latin typeface="黑体" panose="02010609060101010101" pitchFamily="49" charset="-122"/>
              <a:ea typeface="黑体" panose="02010609060101010101" pitchFamily="49" charset="-122"/>
            </a:endParaRPr>
          </a:p>
        </p:txBody>
      </p:sp>
      <p:sp>
        <p:nvSpPr>
          <p:cNvPr id="21" name="椭圆 20"/>
          <p:cNvSpPr/>
          <p:nvPr/>
        </p:nvSpPr>
        <p:spPr>
          <a:xfrm>
            <a:off x="2537460" y="4418013"/>
            <a:ext cx="1647825" cy="990600"/>
          </a:xfrm>
          <a:prstGeom prst="ellipse">
            <a:avLst/>
          </a:prstGeom>
          <a:solidFill>
            <a:schemeClr val="accent6">
              <a:lumMod val="40000"/>
              <a:lumOff val="6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1" i="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荒漠</a:t>
            </a:r>
            <a:endParaRPr kumimoji="0" lang="zh-CN" altLang="en-US" sz="4000" b="1" i="0" baseline="0" noProof="0" dirty="0">
              <a:ln>
                <a:noFill/>
              </a:ln>
              <a:solidFill>
                <a:srgbClr val="0000FF"/>
              </a:solidFill>
              <a:effectLst/>
              <a:uLnTx/>
              <a:uFillTx/>
              <a:latin typeface="黑体" panose="02010609060101010101" pitchFamily="49" charset="-122"/>
              <a:ea typeface="黑体" panose="02010609060101010101" pitchFamily="49" charset="-122"/>
              <a:cs typeface="+mn-cs"/>
            </a:endParaRPr>
          </a:p>
        </p:txBody>
      </p:sp>
      <p:sp>
        <p:nvSpPr>
          <p:cNvPr id="22" name="椭圆 21"/>
          <p:cNvSpPr/>
          <p:nvPr/>
        </p:nvSpPr>
        <p:spPr>
          <a:xfrm>
            <a:off x="8202613" y="4418013"/>
            <a:ext cx="1647825" cy="990600"/>
          </a:xfrm>
          <a:prstGeom prst="ellipse">
            <a:avLst/>
          </a:prstGeom>
          <a:solidFill>
            <a:srgbClr val="99FFCC"/>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1" i="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绿洲</a:t>
            </a:r>
            <a:endParaRPr kumimoji="0" lang="zh-CN" altLang="en-US" sz="4000" b="1" i="0" baseline="0" noProof="0" dirty="0">
              <a:ln>
                <a:noFill/>
              </a:ln>
              <a:solidFill>
                <a:srgbClr val="0000FF"/>
              </a:solidFill>
              <a:effectLst/>
              <a:uLnTx/>
              <a:uFillTx/>
              <a:latin typeface="黑体" panose="02010609060101010101" pitchFamily="49" charset="-122"/>
              <a:ea typeface="黑体" panose="02010609060101010101" pitchFamily="49" charset="-122"/>
              <a:cs typeface="+mn-cs"/>
            </a:endParaRPr>
          </a:p>
        </p:txBody>
      </p:sp>
      <p:cxnSp>
        <p:nvCxnSpPr>
          <p:cNvPr id="24" name="直接箭头连接符 23"/>
          <p:cNvCxnSpPr/>
          <p:nvPr/>
        </p:nvCxnSpPr>
        <p:spPr>
          <a:xfrm flipV="1">
            <a:off x="4184968" y="5156200"/>
            <a:ext cx="3867150" cy="14288"/>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1005205" y="5615940"/>
            <a:ext cx="9792970" cy="1198880"/>
          </a:xfrm>
          <a:prstGeom prst="rect">
            <a:avLst/>
          </a:prstGeom>
          <a:noFill/>
          <a:ln w="9525">
            <a:noFill/>
          </a:ln>
        </p:spPr>
        <p:txBody>
          <a:bodyPr wrap="square" anchor="t">
            <a:spAutoFit/>
          </a:bodyPr>
          <a:p>
            <a:pPr algn="l"/>
            <a:r>
              <a:rPr lang="en-US" altLang="zh-CN" sz="3600" b="1" noProof="0" dirty="0">
                <a:ln>
                  <a:noFill/>
                </a:ln>
                <a:solidFill>
                  <a:srgbClr val="FF0000"/>
                </a:solidFill>
                <a:effectLst/>
                <a:uLnTx/>
                <a:uFillTx/>
                <a:latin typeface="+中文正文" charset="0"/>
                <a:ea typeface="黑体" panose="02010609060101010101" pitchFamily="49" charset="-122"/>
                <a:sym typeface="+mn-ea"/>
              </a:rPr>
              <a:t>      </a:t>
            </a:r>
            <a:r>
              <a:rPr lang="zh-CN" altLang="zh-CN" sz="3600" b="1" noProof="0" dirty="0">
                <a:ln>
                  <a:noFill/>
                </a:ln>
                <a:solidFill>
                  <a:srgbClr val="FF0000"/>
                </a:solidFill>
                <a:effectLst/>
                <a:uLnTx/>
                <a:uFillTx/>
                <a:latin typeface="+中文正文" charset="0"/>
                <a:ea typeface="黑体" panose="02010609060101010101" pitchFamily="49" charset="-122"/>
                <a:sym typeface="+mn-ea"/>
              </a:rPr>
              <a:t>对比，突出了牧羊人植树的伟大作用和无私奉献、执著坚毅、勤勤恳恳的精神。</a:t>
            </a:r>
            <a:endParaRPr lang="zh-CN" altLang="zh-CN" sz="3600" b="1" noProof="0" dirty="0">
              <a:ln>
                <a:noFill/>
              </a:ln>
              <a:solidFill>
                <a:srgbClr val="FF0000"/>
              </a:solidFill>
              <a:effectLst/>
              <a:uLnTx/>
              <a:uFillTx/>
              <a:latin typeface="+中文正文" charset="0"/>
              <a:ea typeface="黑体" panose="02010609060101010101" pitchFamily="49" charset="-122"/>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586"/>
                                        </p:tgtEl>
                                        <p:attrNameLst>
                                          <p:attrName>style.visibility</p:attrName>
                                        </p:attrNameLst>
                                      </p:cBhvr>
                                      <p:to>
                                        <p:strVal val="visible"/>
                                      </p:to>
                                    </p:set>
                                    <p:anim calcmode="lin" valueType="num">
                                      <p:cBhvr additive="base">
                                        <p:cTn id="7" dur="500" fill="hold"/>
                                        <p:tgtEl>
                                          <p:spTgt spid="24586"/>
                                        </p:tgtEl>
                                        <p:attrNameLst>
                                          <p:attrName>ppt_x</p:attrName>
                                        </p:attrNameLst>
                                      </p:cBhvr>
                                      <p:tavLst>
                                        <p:tav tm="0">
                                          <p:val>
                                            <p:strVal val="#ppt_x"/>
                                          </p:val>
                                        </p:tav>
                                        <p:tav tm="100000">
                                          <p:val>
                                            <p:strVal val="#ppt_x"/>
                                          </p:val>
                                        </p:tav>
                                      </p:tavLst>
                                    </p:anim>
                                    <p:anim calcmode="lin" valueType="num">
                                      <p:cBhvr additive="base">
                                        <p:cTn id="8" dur="500" fill="hold"/>
                                        <p:tgtEl>
                                          <p:spTgt spid="2458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down)">
                                      <p:cBhvr>
                                        <p:cTn id="20" dur="500"/>
                                        <p:tgtEl>
                                          <p:spTgt spid="22"/>
                                        </p:tgtEl>
                                      </p:cBhvr>
                                    </p:animEffect>
                                  </p:childTnLst>
                                </p:cTn>
                              </p:par>
                              <p:par>
                                <p:cTn id="21" presetID="22" presetClass="entr" presetSubtype="4" fill="hold" nodeType="withEffect">
                                  <p:stCondLst>
                                    <p:cond delay="0"/>
                                  </p:stCondLst>
                                  <p:childTnLst>
                                    <p:set>
                                      <p:cBhvr>
                                        <p:cTn id="22" dur="1" fill="hold">
                                          <p:stCondLst>
                                            <p:cond delay="0"/>
                                          </p:stCondLst>
                                        </p:cTn>
                                        <p:tgtEl>
                                          <p:spTgt spid="24587"/>
                                        </p:tgtEl>
                                        <p:attrNameLst>
                                          <p:attrName>style.visibility</p:attrName>
                                        </p:attrNameLst>
                                      </p:cBhvr>
                                      <p:to>
                                        <p:strVal val="visible"/>
                                      </p:to>
                                    </p:set>
                                    <p:animEffect transition="in" filter="wipe(down)">
                                      <p:cBhvr>
                                        <p:cTn id="23" dur="500"/>
                                        <p:tgtEl>
                                          <p:spTgt spid="24587"/>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000000"/>
                                          </p:val>
                                        </p:tav>
                                        <p:tav tm="100000">
                                          <p:val>
                                            <p:strVal val="#ppt_w"/>
                                          </p:val>
                                        </p:tav>
                                      </p:tavLst>
                                    </p:anim>
                                    <p:anim calcmode="lin" valueType="num">
                                      <p:cBhvr>
                                        <p:cTn id="29" dur="500" fill="hold"/>
                                        <p:tgtEl>
                                          <p:spTgt spid="2"/>
                                        </p:tgtEl>
                                        <p:attrNameLst>
                                          <p:attrName>ppt_h</p:attrName>
                                        </p:attrNameLst>
                                      </p:cBhvr>
                                      <p:tavLst>
                                        <p:tav tm="0">
                                          <p:val>
                                            <p:fltVal val="0.000000"/>
                                          </p:val>
                                        </p:tav>
                                        <p:tav tm="100000">
                                          <p:val>
                                            <p:strVal val="#ppt_h"/>
                                          </p:val>
                                        </p:tav>
                                      </p:tavLst>
                                    </p:anim>
                                    <p:animEffect transition="in" filter="fade">
                                      <p:cBhvr>
                                        <p:cTn id="30" dur="500"/>
                                        <p:tgtEl>
                                          <p:spTgt spid="2"/>
                                        </p:tgtEl>
                                      </p:cBhvr>
                                    </p:animEffect>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580">
                                          <p:stCondLst>
                                            <p:cond delay="0"/>
                                          </p:stCondLst>
                                        </p:cTn>
                                        <p:tgtEl>
                                          <p:spTgt spid="3"/>
                                        </p:tgtEl>
                                      </p:cBhvr>
                                    </p:animEffect>
                                    <p:anim calcmode="lin" valueType="num">
                                      <p:cBhvr>
                                        <p:cTn id="3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3"/>
                                        </p:tgtEl>
                                        <p:attrNameLst>
                                          <p:attrName>ppt_y</p:attrName>
                                        </p:attrNameLst>
                                      </p:cBhvr>
                                      <p:tavLst>
                                        <p:tav tm="0" fmla="#ppt_y-sin(pi*$)/3">
                                          <p:val>
                                            <p:fltVal val="0.500000"/>
                                          </p:val>
                                        </p:tav>
                                        <p:tav tm="100000">
                                          <p:val>
                                            <p:fltVal val="1.000000"/>
                                          </p:val>
                                        </p:tav>
                                      </p:tavLst>
                                    </p:anim>
                                    <p:anim calcmode="lin" valueType="num">
                                      <p:cBhvr>
                                        <p:cTn id="38" dur="664" tmFilter="0, 0; 0.125,0.2665; 0.25,0.4; 0.375,0.465; 0.5,0.5;  0.625,0.535; 0.75,0.6; 0.875,0.7335; 1,1">
                                          <p:stCondLst>
                                            <p:cond delay="664"/>
                                          </p:stCondLst>
                                        </p:cTn>
                                        <p:tgtEl>
                                          <p:spTgt spid="3"/>
                                        </p:tgtEl>
                                        <p:attrNameLst>
                                          <p:attrName>ppt_y</p:attrName>
                                        </p:attrNameLst>
                                      </p:cBhvr>
                                      <p:tavLst>
                                        <p:tav tm="0" fmla="#ppt_y-sin(pi*$)/9">
                                          <p:val>
                                            <p:fltVal val="0.000000"/>
                                          </p:val>
                                        </p:tav>
                                        <p:tav tm="100000">
                                          <p:val>
                                            <p:fltVal val="1.000000"/>
                                          </p:val>
                                        </p:tav>
                                      </p:tavLst>
                                    </p:anim>
                                    <p:anim calcmode="lin" valueType="num">
                                      <p:cBhvr>
                                        <p:cTn id="39" dur="332" tmFilter="0, 0; 0.125,0.2665; 0.25,0.4; 0.375,0.465; 0.5,0.5;  0.625,0.535; 0.75,0.6; 0.875,0.7335; 1,1">
                                          <p:stCondLst>
                                            <p:cond delay="1324"/>
                                          </p:stCondLst>
                                        </p:cTn>
                                        <p:tgtEl>
                                          <p:spTgt spid="3"/>
                                        </p:tgtEl>
                                        <p:attrNameLst>
                                          <p:attrName>ppt_y</p:attrName>
                                        </p:attrNameLst>
                                      </p:cBhvr>
                                      <p:tavLst>
                                        <p:tav tm="0" fmla="#ppt_y-sin(pi*$)/27">
                                          <p:val>
                                            <p:fltVal val="0.000000"/>
                                          </p:val>
                                        </p:tav>
                                        <p:tav tm="100000">
                                          <p:val>
                                            <p:fltVal val="1.000000"/>
                                          </p:val>
                                        </p:tav>
                                      </p:tavLst>
                                    </p:anim>
                                    <p:anim calcmode="lin" valueType="num">
                                      <p:cBhvr>
                                        <p:cTn id="40" dur="164" tmFilter="0, 0; 0.125,0.2665; 0.25,0.4; 0.375,0.465; 0.5,0.5;  0.625,0.535; 0.75,0.6; 0.875,0.7335; 1,1">
                                          <p:stCondLst>
                                            <p:cond delay="1656"/>
                                          </p:stCondLst>
                                        </p:cTn>
                                        <p:tgtEl>
                                          <p:spTgt spid="3"/>
                                        </p:tgtEl>
                                        <p:attrNameLst>
                                          <p:attrName>ppt_y</p:attrName>
                                        </p:attrNameLst>
                                      </p:cBhvr>
                                      <p:tavLst>
                                        <p:tav tm="0" fmla="#ppt_y-sin(pi*$)/81">
                                          <p:val>
                                            <p:fltVal val="0.000000"/>
                                          </p:val>
                                        </p:tav>
                                        <p:tav tm="100000">
                                          <p:val>
                                            <p:fltVal val="1.000000"/>
                                          </p:val>
                                        </p:tav>
                                      </p:tavLst>
                                    </p:anim>
                                    <p:animScale>
                                      <p:cBhvr>
                                        <p:cTn id="41" dur="26">
                                          <p:stCondLst>
                                            <p:cond delay="650"/>
                                          </p:stCondLst>
                                        </p:cTn>
                                        <p:tgtEl>
                                          <p:spTgt spid="3"/>
                                        </p:tgtEl>
                                      </p:cBhvr>
                                      <p:to x="100000" y="60000"/>
                                    </p:animScale>
                                    <p:animScale>
                                      <p:cBhvr>
                                        <p:cTn id="42" dur="166" decel="50000">
                                          <p:stCondLst>
                                            <p:cond delay="676"/>
                                          </p:stCondLst>
                                        </p:cTn>
                                        <p:tgtEl>
                                          <p:spTgt spid="3"/>
                                        </p:tgtEl>
                                      </p:cBhvr>
                                      <p:to x="100000" y="100000"/>
                                    </p:animScale>
                                    <p:animScale>
                                      <p:cBhvr>
                                        <p:cTn id="43" dur="26">
                                          <p:stCondLst>
                                            <p:cond delay="1312"/>
                                          </p:stCondLst>
                                        </p:cTn>
                                        <p:tgtEl>
                                          <p:spTgt spid="3"/>
                                        </p:tgtEl>
                                      </p:cBhvr>
                                      <p:to x="100000" y="80000"/>
                                    </p:animScale>
                                    <p:animScale>
                                      <p:cBhvr>
                                        <p:cTn id="44" dur="166" decel="50000">
                                          <p:stCondLst>
                                            <p:cond delay="1338"/>
                                          </p:stCondLst>
                                        </p:cTn>
                                        <p:tgtEl>
                                          <p:spTgt spid="3"/>
                                        </p:tgtEl>
                                      </p:cBhvr>
                                      <p:to x="100000" y="100000"/>
                                    </p:animScale>
                                    <p:animScale>
                                      <p:cBhvr>
                                        <p:cTn id="45" dur="26">
                                          <p:stCondLst>
                                            <p:cond delay="1642"/>
                                          </p:stCondLst>
                                        </p:cTn>
                                        <p:tgtEl>
                                          <p:spTgt spid="3"/>
                                        </p:tgtEl>
                                      </p:cBhvr>
                                      <p:to x="100000" y="90000"/>
                                    </p:animScale>
                                    <p:animScale>
                                      <p:cBhvr>
                                        <p:cTn id="46" dur="166" decel="50000">
                                          <p:stCondLst>
                                            <p:cond delay="1668"/>
                                          </p:stCondLst>
                                        </p:cTn>
                                        <p:tgtEl>
                                          <p:spTgt spid="3"/>
                                        </p:tgtEl>
                                      </p:cBhvr>
                                      <p:to x="100000" y="100000"/>
                                    </p:animScale>
                                    <p:animScale>
                                      <p:cBhvr>
                                        <p:cTn id="47" dur="26">
                                          <p:stCondLst>
                                            <p:cond delay="1808"/>
                                          </p:stCondLst>
                                        </p:cTn>
                                        <p:tgtEl>
                                          <p:spTgt spid="3"/>
                                        </p:tgtEl>
                                      </p:cBhvr>
                                      <p:to x="100000" y="95000"/>
                                    </p:animScale>
                                    <p:animScale>
                                      <p:cBhvr>
                                        <p:cTn id="48"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0" bldLvl="0" animBg="1"/>
      <p:bldP spid="22" grpId="0" bldLvl="0" animBg="1"/>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7" name="矩形 16"/>
          <p:cNvSpPr/>
          <p:nvPr/>
        </p:nvSpPr>
        <p:spPr>
          <a:xfrm>
            <a:off x="2172335" y="2776220"/>
            <a:ext cx="8808085" cy="2861310"/>
          </a:xfrm>
          <a:prstGeom prst="rect">
            <a:avLst/>
          </a:prstGeom>
        </p:spPr>
        <p:txBody>
          <a:bodyPr wrap="square">
            <a:spAutoFit/>
          </a:bodyPr>
          <a:lstStyle/>
          <a:p>
            <a:pPr marL="0" marR="0" lvl="0" indent="0" algn="l" defTabSz="457200" rtl="0">
              <a:lnSpc>
                <a:spcPct val="100000"/>
              </a:lnSpc>
              <a:spcBef>
                <a:spcPct val="0"/>
              </a:spcBef>
              <a:spcAft>
                <a:spcPct val="0"/>
              </a:spcAft>
              <a:buClrTx/>
              <a:buSzTx/>
              <a:buFontTx/>
              <a:buNone/>
              <a:defRPr/>
            </a:pPr>
            <a:r>
              <a:rPr kumimoji="0" lang="en-US" altLang="zh-CN" sz="3600" b="1" i="0" baseline="0" noProof="0" dirty="0">
                <a:ln>
                  <a:noFill/>
                </a:ln>
                <a:solidFill>
                  <a:srgbClr val="FF0000"/>
                </a:solidFill>
                <a:effectLst/>
                <a:uLnTx/>
                <a:uFillTx/>
                <a:latin typeface="+mn-ea"/>
                <a:ea typeface="黑体" panose="02010609060101010101" pitchFamily="49" charset="-122"/>
                <a:cs typeface="+mn-ea"/>
              </a:rPr>
              <a:t>     </a:t>
            </a:r>
            <a:r>
              <a:rPr kumimoji="0" sz="3600" b="1" i="0" baseline="0" dirty="0">
                <a:solidFill>
                  <a:srgbClr val="FF0000"/>
                </a:solidFill>
                <a:uFillTx/>
                <a:latin typeface="楷体_GB2312" charset="0"/>
                <a:ea typeface="黑体" panose="02010609060101010101" pitchFamily="49" charset="-122"/>
              </a:rPr>
              <a:t> 牧羊人是一个慷慨无私、不图回报、</a:t>
            </a:r>
            <a:r>
              <a:rPr sz="3600" b="1" dirty="0">
                <a:solidFill>
                  <a:srgbClr val="FF0000"/>
                </a:solidFill>
                <a:uFillTx/>
                <a:latin typeface="楷体_GB2312" charset="0"/>
                <a:ea typeface="黑体" panose="02010609060101010101" pitchFamily="49" charset="-122"/>
                <a:sym typeface="+mn-ea"/>
              </a:rPr>
              <a:t>自信、平和、</a:t>
            </a:r>
            <a:r>
              <a:rPr kumimoji="0" sz="3600" b="1" i="0" baseline="0" dirty="0">
                <a:solidFill>
                  <a:srgbClr val="FF0000"/>
                </a:solidFill>
                <a:uFillTx/>
                <a:latin typeface="楷体_GB2312" charset="0"/>
                <a:ea typeface="黑体" panose="02010609060101010101" pitchFamily="49" charset="-122"/>
              </a:rPr>
              <a:t>不太爱说话、安静、忠厚、不张扬、认真、仔细、生活严谨、</a:t>
            </a:r>
            <a:r>
              <a:rPr sz="3600" b="1" dirty="0">
                <a:solidFill>
                  <a:srgbClr val="FF0000"/>
                </a:solidFill>
                <a:uFillTx/>
                <a:latin typeface="楷体_GB2312" charset="0"/>
                <a:ea typeface="黑体" panose="02010609060101010101" pitchFamily="49" charset="-122"/>
                <a:sym typeface="+mn-ea"/>
              </a:rPr>
              <a:t>沉默寡言</a:t>
            </a:r>
            <a:r>
              <a:rPr kumimoji="0" sz="3600" b="1" i="0" baseline="0" dirty="0">
                <a:solidFill>
                  <a:srgbClr val="FF0000"/>
                </a:solidFill>
                <a:uFillTx/>
                <a:latin typeface="楷体_GB2312" charset="0"/>
                <a:ea typeface="黑体" panose="02010609060101010101" pitchFamily="49" charset="-122"/>
              </a:rPr>
              <a:t>、坚持、坚毅执着、热情大方、</a:t>
            </a:r>
            <a:r>
              <a:rPr sz="3600" b="1" dirty="0">
                <a:solidFill>
                  <a:srgbClr val="FF0000"/>
                </a:solidFill>
                <a:uFillTx/>
                <a:latin typeface="楷体_GB2312" charset="0"/>
                <a:ea typeface="黑体" panose="02010609060101010101" pitchFamily="49" charset="-122"/>
                <a:sym typeface="+mn-ea"/>
              </a:rPr>
              <a:t>热爱生活、勤勤恳恳、不为名利、无私奉献</a:t>
            </a:r>
            <a:r>
              <a:rPr kumimoji="0" sz="3600" b="1" i="0" baseline="0" dirty="0">
                <a:solidFill>
                  <a:srgbClr val="FF0000"/>
                </a:solidFill>
                <a:uFillTx/>
                <a:latin typeface="楷体_GB2312" charset="0"/>
                <a:ea typeface="黑体" panose="02010609060101010101" pitchFamily="49" charset="-122"/>
              </a:rPr>
              <a:t>的人。</a:t>
            </a:r>
            <a:endParaRPr kumimoji="0" sz="3600" b="1" i="0" baseline="0" dirty="0">
              <a:solidFill>
                <a:srgbClr val="FF0000"/>
              </a:solidFill>
              <a:uFillTx/>
              <a:latin typeface="楷体_GB2312" charset="0"/>
              <a:ea typeface="黑体" panose="02010609060101010101" pitchFamily="49" charset="-122"/>
            </a:endParaRPr>
          </a:p>
        </p:txBody>
      </p:sp>
      <p:sp>
        <p:nvSpPr>
          <p:cNvPr id="9" name="文本框 8"/>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合作探究</a:t>
            </a:r>
            <a:endParaRPr lang="zh-CN" altLang="en-US" sz="4000" b="1" dirty="0">
              <a:solidFill>
                <a:srgbClr val="7030A0"/>
              </a:solidFill>
              <a:uFillTx/>
              <a:latin typeface="Arial" panose="020B0604020202020204" pitchFamily="34" charset="0"/>
              <a:ea typeface="黑体" panose="02010609060101010101" pitchFamily="49" charset="-122"/>
            </a:endParaRPr>
          </a:p>
        </p:txBody>
      </p:sp>
      <p:sp>
        <p:nvSpPr>
          <p:cNvPr id="11" name="Text Box 11"/>
          <p:cNvSpPr txBox="1"/>
          <p:nvPr/>
        </p:nvSpPr>
        <p:spPr>
          <a:xfrm>
            <a:off x="1985010" y="1261745"/>
            <a:ext cx="8995410" cy="1198880"/>
          </a:xfrm>
          <a:prstGeom prst="rect">
            <a:avLst/>
          </a:prstGeom>
          <a:noFill/>
          <a:ln w="9525">
            <a:noFill/>
          </a:ln>
        </p:spPr>
        <p:txBody>
          <a:bodyPr wrap="square" anchor="t">
            <a:spAutoFit/>
          </a:bodyPr>
          <a:p>
            <a:pPr marL="457200" indent="-457200">
              <a:buFont typeface="Wingdings" panose="05000000000000000000" charset="0"/>
              <a:buChar char="u"/>
            </a:pPr>
            <a:r>
              <a:rPr sz="3600" b="1" dirty="0">
                <a:solidFill>
                  <a:srgbClr val="0000FF"/>
                </a:solidFill>
                <a:uFillTx/>
                <a:latin typeface="楷体_GB2312" charset="0"/>
                <a:ea typeface="黑体" panose="02010609060101010101" pitchFamily="49" charset="-122"/>
              </a:rPr>
              <a:t>从文中对牧羊人的一系列描写中，可以看出他是一个怎样的人？</a:t>
            </a:r>
            <a:endParaRPr sz="3600" b="1" dirty="0">
              <a:solidFill>
                <a:srgbClr val="0000FF"/>
              </a:solidFill>
              <a:uFillTx/>
              <a:latin typeface="楷体_GB2312"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770" decel="100000"/>
                                        <p:tgtEl>
                                          <p:spTgt spid="17">
                                            <p:txEl>
                                              <p:pRg st="0" end="0"/>
                                            </p:txEl>
                                          </p:spTgt>
                                        </p:tgtEl>
                                      </p:cBhvr>
                                    </p:animEffect>
                                    <p:animScale>
                                      <p:cBhvr>
                                        <p:cTn id="8" dur="770" decel="100000"/>
                                        <p:tgtEl>
                                          <p:spTgt spid="17">
                                            <p:txEl>
                                              <p:pRg st="0" end="0"/>
                                            </p:txEl>
                                          </p:spTgt>
                                        </p:tgtEl>
                                      </p:cBhvr>
                                      <p:from x="10000" y="10000"/>
                                      <p:to x="200000" y="450000"/>
                                    </p:animScale>
                                    <p:animScale>
                                      <p:cBhvr>
                                        <p:cTn id="9" dur="1230" accel="100000" fill="hold">
                                          <p:stCondLst>
                                            <p:cond delay="770"/>
                                          </p:stCondLst>
                                        </p:cTn>
                                        <p:tgtEl>
                                          <p:spTgt spid="17">
                                            <p:txEl>
                                              <p:pRg st="0" end="0"/>
                                            </p:txEl>
                                          </p:spTgt>
                                        </p:tgtEl>
                                      </p:cBhvr>
                                      <p:from x="200000" y="450000"/>
                                      <p:to x="100000" y="100000"/>
                                    </p:animScale>
                                    <p:set>
                                      <p:cBhvr>
                                        <p:cTn id="10" dur="770" fill="hold"/>
                                        <p:tgtEl>
                                          <p:spTgt spid="17">
                                            <p:txEl>
                                              <p:pRg st="0" end="0"/>
                                            </p:txEl>
                                          </p:spTgt>
                                        </p:tgtEl>
                                        <p:attrNameLst>
                                          <p:attrName>ppt_x</p:attrName>
                                        </p:attrNameLst>
                                      </p:cBhvr>
                                      <p:to>
                                        <p:strVal val="(0.5)"/>
                                      </p:to>
                                    </p:set>
                                    <p:anim from="(0.5)" to="(#ppt_x)" calcmode="lin" valueType="num">
                                      <p:cBhvr>
                                        <p:cTn id="11" dur="1230" accel="100000" fill="hold">
                                          <p:stCondLst>
                                            <p:cond delay="770"/>
                                          </p:stCondLst>
                                        </p:cTn>
                                        <p:tgtEl>
                                          <p:spTgt spid="17">
                                            <p:txEl>
                                              <p:pRg st="0" end="0"/>
                                            </p:txEl>
                                          </p:spTgt>
                                        </p:tgtEl>
                                        <p:attrNameLst>
                                          <p:attrName>ppt_x</p:attrName>
                                        </p:attrNameLst>
                                      </p:cBhvr>
                                    </p:anim>
                                    <p:set>
                                      <p:cBhvr>
                                        <p:cTn id="12" dur="770" fill="hold"/>
                                        <p:tgtEl>
                                          <p:spTgt spid="17">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17">
                                            <p:txEl>
                                              <p:pRg st="0" end="0"/>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4699635" y="3420110"/>
            <a:ext cx="6789420" cy="1568450"/>
          </a:xfrm>
          <a:prstGeom prst="rect">
            <a:avLst/>
          </a:prstGeom>
        </p:spPr>
        <p:txBody>
          <a:bodyPr wrap="square">
            <a:spAutoFit/>
          </a:bodyPr>
          <a:p>
            <a:pPr marL="0" marR="0" lvl="0" indent="0" algn="l" defTabSz="457200" rtl="0">
              <a:lnSpc>
                <a:spcPct val="100000"/>
              </a:lnSpc>
              <a:spcBef>
                <a:spcPct val="0"/>
              </a:spcBef>
              <a:spcAft>
                <a:spcPct val="0"/>
              </a:spcAft>
              <a:buClrTx/>
              <a:buSzTx/>
              <a:buFontTx/>
              <a:buNone/>
              <a:defRPr/>
            </a:pPr>
            <a:r>
              <a:rPr kumimoji="0" sz="3200" b="1" i="0" baseline="0" dirty="0">
                <a:solidFill>
                  <a:srgbClr val="7030A0"/>
                </a:solidFill>
                <a:uFillTx/>
                <a:latin typeface="楷体_GB2312" charset="0"/>
                <a:ea typeface="黑体" panose="02010609060101010101" pitchFamily="49" charset="-122"/>
              </a:rPr>
              <a:t>通过其他人的反应、评价</a:t>
            </a:r>
            <a:r>
              <a:rPr sz="3200" b="1" dirty="0">
                <a:solidFill>
                  <a:srgbClr val="7030A0"/>
                </a:solidFill>
                <a:uFillTx/>
                <a:latin typeface="楷体_GB2312" charset="0"/>
                <a:ea typeface="黑体" panose="02010609060101010101" pitchFamily="49" charset="-122"/>
                <a:sym typeface="+mn-ea"/>
              </a:rPr>
              <a:t>来侧面衬托</a:t>
            </a:r>
            <a:endParaRPr kumimoji="0" sz="3200" b="1" i="0" baseline="0" dirty="0">
              <a:solidFill>
                <a:srgbClr val="7030A0"/>
              </a:solidFill>
              <a:uFillTx/>
              <a:latin typeface="楷体_GB2312" charset="0"/>
              <a:ea typeface="黑体" panose="02010609060101010101" pitchFamily="49" charset="-122"/>
            </a:endParaRPr>
          </a:p>
          <a:p>
            <a:pPr marL="0" marR="0" lvl="0" indent="0" algn="l" defTabSz="457200" rtl="0">
              <a:lnSpc>
                <a:spcPct val="100000"/>
              </a:lnSpc>
              <a:spcBef>
                <a:spcPct val="0"/>
              </a:spcBef>
              <a:spcAft>
                <a:spcPct val="0"/>
              </a:spcAft>
              <a:buClrTx/>
              <a:buSzTx/>
              <a:buFontTx/>
              <a:buNone/>
              <a:defRPr/>
            </a:pPr>
            <a:endParaRPr kumimoji="0" sz="3200" b="1" i="0" baseline="0" dirty="0">
              <a:solidFill>
                <a:srgbClr val="7030A0"/>
              </a:solidFill>
              <a:uFillTx/>
              <a:latin typeface="楷体_GB2312" charset="0"/>
              <a:ea typeface="黑体" panose="02010609060101010101" pitchFamily="49" charset="-122"/>
            </a:endParaRPr>
          </a:p>
          <a:p>
            <a:pPr marL="0" marR="0" lvl="0" indent="0" algn="l" defTabSz="457200" rtl="0">
              <a:lnSpc>
                <a:spcPct val="100000"/>
              </a:lnSpc>
              <a:spcBef>
                <a:spcPct val="0"/>
              </a:spcBef>
              <a:spcAft>
                <a:spcPct val="0"/>
              </a:spcAft>
              <a:buClrTx/>
              <a:buSzTx/>
              <a:buFontTx/>
              <a:buNone/>
              <a:defRPr/>
            </a:pPr>
            <a:r>
              <a:rPr sz="3200" b="1" dirty="0">
                <a:solidFill>
                  <a:srgbClr val="7030A0"/>
                </a:solidFill>
                <a:uFillTx/>
                <a:latin typeface="楷体_GB2312" charset="0"/>
                <a:ea typeface="黑体" panose="02010609060101010101" pitchFamily="49" charset="-122"/>
                <a:sym typeface="+mn-ea"/>
              </a:rPr>
              <a:t>通过</a:t>
            </a:r>
            <a:r>
              <a:rPr kumimoji="0" sz="3200" b="1" i="0" baseline="0" dirty="0">
                <a:solidFill>
                  <a:srgbClr val="7030A0"/>
                </a:solidFill>
                <a:uFillTx/>
                <a:latin typeface="楷体_GB2312" charset="0"/>
                <a:ea typeface="黑体" panose="02010609060101010101" pitchFamily="49" charset="-122"/>
              </a:rPr>
              <a:t>景物描写来侧面衬托</a:t>
            </a:r>
            <a:endParaRPr kumimoji="0" sz="3200" b="1" i="0" baseline="0" dirty="0">
              <a:solidFill>
                <a:srgbClr val="7030A0"/>
              </a:solidFill>
              <a:uFillTx/>
              <a:latin typeface="楷体_GB2312" charset="0"/>
              <a:ea typeface="黑体" panose="02010609060101010101" pitchFamily="49" charset="-122"/>
            </a:endParaRPr>
          </a:p>
        </p:txBody>
      </p:sp>
      <p:sp>
        <p:nvSpPr>
          <p:cNvPr id="6" name="AutoShape 6"/>
          <p:cNvSpPr/>
          <p:nvPr/>
        </p:nvSpPr>
        <p:spPr>
          <a:xfrm rot="10800000">
            <a:off x="2329815" y="2734310"/>
            <a:ext cx="320040" cy="1638300"/>
          </a:xfrm>
          <a:prstGeom prst="rightBrace">
            <a:avLst>
              <a:gd name="adj1" fmla="val 35360"/>
              <a:gd name="adj2" fmla="val 50000"/>
            </a:avLst>
          </a:prstGeom>
          <a:ln>
            <a:solidFill>
              <a:srgbClr val="00B050"/>
            </a:solidFill>
            <a:headEnd type="none" w="med" len="med"/>
            <a:tailEnd type="none" w="med" len="med"/>
          </a:ln>
        </p:spPr>
        <p:style>
          <a:lnRef idx="3">
            <a:schemeClr val="accent6"/>
          </a:lnRef>
          <a:fillRef idx="0">
            <a:schemeClr val="accent6"/>
          </a:fillRef>
          <a:effectRef idx="2">
            <a:schemeClr val="accent6"/>
          </a:effectRef>
          <a:fontRef idx="minor">
            <a:schemeClr val="tx1"/>
          </a:fontRef>
        </p:style>
        <p:txBody>
          <a:bodyPr wrap="none" anchor="ctr"/>
          <a:p>
            <a:endParaRPr lang="zh-CN" altLang="en-US" b="1" dirty="0">
              <a:latin typeface="楷体_GB2312" pitchFamily="49" charset="-122"/>
              <a:ea typeface="楷体_GB2312" pitchFamily="49" charset="-122"/>
            </a:endParaRPr>
          </a:p>
        </p:txBody>
      </p:sp>
      <p:sp>
        <p:nvSpPr>
          <p:cNvPr id="2" name="矩形 1"/>
          <p:cNvSpPr/>
          <p:nvPr/>
        </p:nvSpPr>
        <p:spPr>
          <a:xfrm>
            <a:off x="2649855" y="2522855"/>
            <a:ext cx="8381365" cy="2061210"/>
          </a:xfrm>
          <a:prstGeom prst="rect">
            <a:avLst/>
          </a:prstGeom>
        </p:spPr>
        <p:txBody>
          <a:bodyPr wrap="square">
            <a:spAutoFit/>
          </a:bodyPr>
          <a:p>
            <a:pPr marL="0" marR="0" lvl="0" indent="0" algn="l" defTabSz="457200" rtl="0">
              <a:lnSpc>
                <a:spcPct val="100000"/>
              </a:lnSpc>
              <a:spcBef>
                <a:spcPct val="0"/>
              </a:spcBef>
              <a:spcAft>
                <a:spcPct val="0"/>
              </a:spcAft>
              <a:buClrTx/>
              <a:buSzTx/>
              <a:buFontTx/>
              <a:buNone/>
              <a:defRPr/>
            </a:pPr>
            <a:r>
              <a:rPr kumimoji="0" sz="3200" b="1" i="0" baseline="0" dirty="0">
                <a:solidFill>
                  <a:srgbClr val="FF0000"/>
                </a:solidFill>
                <a:uFillTx/>
                <a:latin typeface="楷体_GB2312" charset="0"/>
                <a:ea typeface="黑体" panose="02010609060101010101" pitchFamily="49" charset="-122"/>
              </a:rPr>
              <a:t>直接描写他的语言、外貌、动作、心理、神态</a:t>
            </a:r>
            <a:endParaRPr kumimoji="0" sz="3200" b="1" i="0" baseline="0" dirty="0">
              <a:solidFill>
                <a:srgbClr val="FF0000"/>
              </a:solidFill>
              <a:uFillTx/>
              <a:latin typeface="楷体_GB2312" charset="0"/>
              <a:ea typeface="黑体" panose="02010609060101010101" pitchFamily="49" charset="-122"/>
            </a:endParaRPr>
          </a:p>
          <a:p>
            <a:pPr marL="0" marR="0" lvl="0" indent="0" algn="l" defTabSz="457200" rtl="0">
              <a:lnSpc>
                <a:spcPct val="100000"/>
              </a:lnSpc>
              <a:spcBef>
                <a:spcPct val="0"/>
              </a:spcBef>
              <a:spcAft>
                <a:spcPct val="0"/>
              </a:spcAft>
              <a:buClrTx/>
              <a:buSzTx/>
              <a:buFontTx/>
              <a:buNone/>
              <a:defRPr/>
            </a:pPr>
            <a:endParaRPr kumimoji="0" sz="3200" b="1" i="0" baseline="0" dirty="0">
              <a:solidFill>
                <a:srgbClr val="FF0000"/>
              </a:solidFill>
              <a:uFillTx/>
              <a:latin typeface="楷体_GB2312" charset="0"/>
              <a:ea typeface="黑体" panose="02010609060101010101" pitchFamily="49" charset="-122"/>
            </a:endParaRPr>
          </a:p>
          <a:p>
            <a:pPr marL="0" marR="0" lvl="0" indent="0" algn="l" defTabSz="457200" rtl="0">
              <a:lnSpc>
                <a:spcPct val="100000"/>
              </a:lnSpc>
              <a:spcBef>
                <a:spcPct val="0"/>
              </a:spcBef>
              <a:spcAft>
                <a:spcPct val="0"/>
              </a:spcAft>
              <a:buClrTx/>
              <a:buSzTx/>
              <a:buFontTx/>
              <a:buNone/>
              <a:defRPr/>
            </a:pPr>
            <a:endParaRPr kumimoji="0" sz="3200" b="1" i="0" baseline="0" dirty="0">
              <a:solidFill>
                <a:srgbClr val="FF0000"/>
              </a:solidFill>
              <a:uFillTx/>
              <a:latin typeface="楷体_GB2312" charset="0"/>
              <a:ea typeface="黑体" panose="02010609060101010101" pitchFamily="49" charset="-122"/>
            </a:endParaRPr>
          </a:p>
          <a:p>
            <a:pPr marL="0" marR="0" lvl="0" indent="0" algn="l" defTabSz="457200" rtl="0">
              <a:lnSpc>
                <a:spcPct val="100000"/>
              </a:lnSpc>
              <a:spcBef>
                <a:spcPct val="0"/>
              </a:spcBef>
              <a:spcAft>
                <a:spcPct val="0"/>
              </a:spcAft>
              <a:buClrTx/>
              <a:buSzTx/>
              <a:buFontTx/>
              <a:buNone/>
              <a:defRPr/>
            </a:pPr>
            <a:r>
              <a:rPr kumimoji="0" sz="3200" b="1" i="0" baseline="0" dirty="0">
                <a:solidFill>
                  <a:srgbClr val="FF0000"/>
                </a:solidFill>
                <a:uFillTx/>
                <a:latin typeface="楷体_GB2312" charset="0"/>
                <a:ea typeface="黑体" panose="02010609060101010101" pitchFamily="49" charset="-122"/>
              </a:rPr>
              <a:t>间接描写</a:t>
            </a:r>
            <a:endParaRPr kumimoji="0" sz="3200" b="1" i="0" baseline="0" dirty="0">
              <a:solidFill>
                <a:srgbClr val="FF0000"/>
              </a:solidFill>
              <a:uFillTx/>
              <a:latin typeface="楷体_GB2312" charset="0"/>
              <a:ea typeface="黑体" panose="02010609060101010101" pitchFamily="49" charset="-122"/>
            </a:endParaRPr>
          </a:p>
        </p:txBody>
      </p:sp>
      <p:sp>
        <p:nvSpPr>
          <p:cNvPr id="3" name="矩形 2"/>
          <p:cNvSpPr/>
          <p:nvPr/>
        </p:nvSpPr>
        <p:spPr>
          <a:xfrm>
            <a:off x="387350" y="3261360"/>
            <a:ext cx="2129155" cy="583565"/>
          </a:xfrm>
          <a:prstGeom prst="rect">
            <a:avLst/>
          </a:prstGeom>
        </p:spPr>
        <p:txBody>
          <a:bodyPr wrap="square">
            <a:spAutoFit/>
          </a:bodyPr>
          <a:p>
            <a:pPr marL="0" marR="0" lvl="0" indent="0" algn="l" defTabSz="457200" rtl="0">
              <a:lnSpc>
                <a:spcPct val="100000"/>
              </a:lnSpc>
              <a:spcBef>
                <a:spcPct val="0"/>
              </a:spcBef>
              <a:spcAft>
                <a:spcPct val="0"/>
              </a:spcAft>
              <a:buClrTx/>
              <a:buSzTx/>
              <a:buFontTx/>
              <a:buNone/>
              <a:defRPr/>
            </a:pPr>
            <a:r>
              <a:rPr kumimoji="0" sz="3200" b="1" i="0" baseline="0" dirty="0">
                <a:solidFill>
                  <a:srgbClr val="0000FF"/>
                </a:solidFill>
                <a:uFillTx/>
                <a:latin typeface="楷体_GB2312" charset="0"/>
                <a:ea typeface="黑体" panose="02010609060101010101" pitchFamily="49" charset="-122"/>
              </a:rPr>
              <a:t>人物形象</a:t>
            </a:r>
            <a:endParaRPr kumimoji="0" sz="3200" b="1" i="0" baseline="0" dirty="0">
              <a:solidFill>
                <a:srgbClr val="0000FF"/>
              </a:solidFill>
              <a:uFillTx/>
              <a:latin typeface="楷体_GB2312" charset="0"/>
              <a:ea typeface="黑体" panose="02010609060101010101" pitchFamily="49" charset="-122"/>
            </a:endParaRPr>
          </a:p>
        </p:txBody>
      </p:sp>
      <p:sp>
        <p:nvSpPr>
          <p:cNvPr id="4" name="AutoShape 6"/>
          <p:cNvSpPr/>
          <p:nvPr/>
        </p:nvSpPr>
        <p:spPr>
          <a:xfrm rot="10800000">
            <a:off x="4415155" y="3607435"/>
            <a:ext cx="284480" cy="1242060"/>
          </a:xfrm>
          <a:prstGeom prst="rightBrace">
            <a:avLst>
              <a:gd name="adj1" fmla="val 35360"/>
              <a:gd name="adj2" fmla="val 50000"/>
            </a:avLst>
          </a:prstGeom>
          <a:ln>
            <a:solidFill>
              <a:srgbClr val="00B050"/>
            </a:solidFill>
            <a:headEnd type="none" w="med" len="med"/>
            <a:tailEnd type="none" w="med" len="med"/>
          </a:ln>
        </p:spPr>
        <p:style>
          <a:lnRef idx="3">
            <a:schemeClr val="accent6"/>
          </a:lnRef>
          <a:fillRef idx="0">
            <a:schemeClr val="accent6"/>
          </a:fillRef>
          <a:effectRef idx="2">
            <a:schemeClr val="accent6"/>
          </a:effectRef>
          <a:fontRef idx="minor">
            <a:schemeClr val="tx1"/>
          </a:fontRef>
        </p:style>
        <p:txBody>
          <a:bodyPr wrap="none" anchor="ctr"/>
          <a:p>
            <a:endParaRPr lang="zh-CN" altLang="en-US" b="1" dirty="0">
              <a:latin typeface="楷体_GB2312" pitchFamily="49" charset="-122"/>
              <a:ea typeface="楷体_GB2312" pitchFamily="49" charset="-122"/>
            </a:endParaRPr>
          </a:p>
        </p:txBody>
      </p:sp>
      <p:sp>
        <p:nvSpPr>
          <p:cNvPr id="7" name="AutoShape 6"/>
          <p:cNvSpPr/>
          <p:nvPr/>
        </p:nvSpPr>
        <p:spPr>
          <a:xfrm rot="10800000">
            <a:off x="9385300" y="4213860"/>
            <a:ext cx="247015" cy="936625"/>
          </a:xfrm>
          <a:prstGeom prst="rightBrace">
            <a:avLst>
              <a:gd name="adj1" fmla="val 35360"/>
              <a:gd name="adj2" fmla="val 50000"/>
            </a:avLst>
          </a:prstGeom>
          <a:ln>
            <a:solidFill>
              <a:srgbClr val="00B050"/>
            </a:solidFill>
            <a:headEnd type="none" w="med" len="med"/>
            <a:tailEnd type="none" w="med" len="med"/>
          </a:ln>
        </p:spPr>
        <p:style>
          <a:lnRef idx="3">
            <a:schemeClr val="accent6"/>
          </a:lnRef>
          <a:fillRef idx="0">
            <a:schemeClr val="accent6"/>
          </a:fillRef>
          <a:effectRef idx="2">
            <a:schemeClr val="accent6"/>
          </a:effectRef>
          <a:fontRef idx="minor">
            <a:schemeClr val="tx1"/>
          </a:fontRef>
        </p:style>
        <p:txBody>
          <a:bodyPr wrap="none" anchor="ctr"/>
          <a:p>
            <a:endParaRPr lang="zh-CN" altLang="en-US" b="1" dirty="0">
              <a:latin typeface="楷体_GB2312" pitchFamily="49" charset="-122"/>
              <a:ea typeface="楷体_GB2312" pitchFamily="49" charset="-122"/>
            </a:endParaRPr>
          </a:p>
        </p:txBody>
      </p:sp>
      <p:sp>
        <p:nvSpPr>
          <p:cNvPr id="8" name="矩形 7"/>
          <p:cNvSpPr/>
          <p:nvPr/>
        </p:nvSpPr>
        <p:spPr>
          <a:xfrm>
            <a:off x="9632315" y="4003040"/>
            <a:ext cx="2460625" cy="1358265"/>
          </a:xfrm>
          <a:prstGeom prst="rect">
            <a:avLst/>
          </a:prstGeom>
        </p:spPr>
        <p:txBody>
          <a:bodyPr wrap="square">
            <a:spAutoFit/>
          </a:bodyPr>
          <a:p>
            <a:pPr marL="0" marR="0" lvl="0" indent="0" algn="l" defTabSz="457200" rtl="0">
              <a:lnSpc>
                <a:spcPts val="4940"/>
              </a:lnSpc>
              <a:spcBef>
                <a:spcPct val="0"/>
              </a:spcBef>
              <a:spcAft>
                <a:spcPct val="0"/>
              </a:spcAft>
              <a:buClrTx/>
              <a:buSzTx/>
              <a:buFontTx/>
              <a:buNone/>
              <a:defRPr/>
            </a:pPr>
            <a:r>
              <a:rPr kumimoji="0" sz="3200" b="1" i="0" baseline="0" dirty="0">
                <a:solidFill>
                  <a:srgbClr val="C00000"/>
                </a:solidFill>
                <a:uFillTx/>
                <a:latin typeface="楷体_GB2312" charset="0"/>
                <a:ea typeface="黑体" panose="02010609060101010101" pitchFamily="49" charset="-122"/>
              </a:rPr>
              <a:t>自然环境</a:t>
            </a:r>
            <a:endParaRPr kumimoji="0" sz="3200" b="1" i="0" baseline="0" dirty="0">
              <a:solidFill>
                <a:srgbClr val="C00000"/>
              </a:solidFill>
              <a:uFillTx/>
              <a:latin typeface="楷体_GB2312" charset="0"/>
              <a:ea typeface="黑体" panose="02010609060101010101" pitchFamily="49" charset="-122"/>
            </a:endParaRPr>
          </a:p>
          <a:p>
            <a:pPr marL="0" marR="0" lvl="0" indent="0" algn="l" defTabSz="457200" rtl="0">
              <a:lnSpc>
                <a:spcPts val="4940"/>
              </a:lnSpc>
              <a:spcBef>
                <a:spcPct val="0"/>
              </a:spcBef>
              <a:spcAft>
                <a:spcPct val="0"/>
              </a:spcAft>
              <a:buClrTx/>
              <a:buSzTx/>
              <a:buFontTx/>
              <a:buNone/>
              <a:defRPr/>
            </a:pPr>
            <a:r>
              <a:rPr kumimoji="0" sz="3200" b="1" i="0" baseline="0" dirty="0">
                <a:solidFill>
                  <a:srgbClr val="C00000"/>
                </a:solidFill>
                <a:uFillTx/>
                <a:latin typeface="楷体_GB2312" charset="0"/>
                <a:ea typeface="黑体" panose="02010609060101010101" pitchFamily="49" charset="-122"/>
              </a:rPr>
              <a:t>社会环境</a:t>
            </a:r>
            <a:endParaRPr kumimoji="0" sz="3200" b="1" i="0" baseline="0" dirty="0">
              <a:solidFill>
                <a:srgbClr val="C00000"/>
              </a:solidFill>
              <a:uFillTx/>
              <a:latin typeface="楷体_GB2312" charset="0"/>
              <a:ea typeface="黑体" panose="02010609060101010101" pitchFamily="49" charset="-122"/>
            </a:endParaRPr>
          </a:p>
        </p:txBody>
      </p:sp>
      <p:sp>
        <p:nvSpPr>
          <p:cNvPr id="9" name="文本框 8"/>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合作探究</a:t>
            </a:r>
            <a:endParaRPr lang="zh-CN" altLang="en-US" sz="4000" b="1" dirty="0">
              <a:solidFill>
                <a:srgbClr val="7030A0"/>
              </a:solidFill>
              <a:uFillTx/>
              <a:latin typeface="Arial" panose="020B0604020202020204" pitchFamily="34" charset="0"/>
              <a:ea typeface="黑体" panose="02010609060101010101" pitchFamily="49" charset="-122"/>
            </a:endParaRPr>
          </a:p>
        </p:txBody>
      </p:sp>
      <p:sp>
        <p:nvSpPr>
          <p:cNvPr id="11" name="Text Box 11"/>
          <p:cNvSpPr txBox="1"/>
          <p:nvPr/>
        </p:nvSpPr>
        <p:spPr>
          <a:xfrm>
            <a:off x="2649855" y="804545"/>
            <a:ext cx="8232775" cy="1198880"/>
          </a:xfrm>
          <a:prstGeom prst="rect">
            <a:avLst/>
          </a:prstGeom>
          <a:noFill/>
          <a:ln w="9525">
            <a:noFill/>
          </a:ln>
        </p:spPr>
        <p:txBody>
          <a:bodyPr wrap="square" anchor="t">
            <a:spAutoFit/>
          </a:bodyPr>
          <a:p>
            <a:pPr>
              <a:buFont typeface="Wingdings" panose="05000000000000000000" charset="0"/>
              <a:buChar char="u"/>
            </a:pPr>
            <a:r>
              <a:rPr lang="zh-CN" sz="3600" b="1" dirty="0">
                <a:solidFill>
                  <a:srgbClr val="0000FF"/>
                </a:solidFill>
                <a:uFillTx/>
                <a:latin typeface="楷体_GB2312" charset="0"/>
                <a:ea typeface="黑体" panose="02010609060101010101" pitchFamily="49" charset="-122"/>
              </a:rPr>
              <a:t>塑造人物形象的手段：典型事件、</a:t>
            </a:r>
            <a:r>
              <a:rPr lang="zh-CN" sz="3600" b="1" dirty="0">
                <a:solidFill>
                  <a:srgbClr val="FF0000"/>
                </a:solidFill>
                <a:uFillTx/>
                <a:latin typeface="楷体_GB2312" charset="0"/>
                <a:ea typeface="黑体" panose="02010609060101010101" pitchFamily="49" charset="-122"/>
              </a:rPr>
              <a:t>描写方法</a:t>
            </a:r>
            <a:r>
              <a:rPr lang="zh-CN" sz="3600" b="1" dirty="0">
                <a:solidFill>
                  <a:srgbClr val="0000FF"/>
                </a:solidFill>
                <a:uFillTx/>
                <a:latin typeface="楷体_GB2312" charset="0"/>
                <a:ea typeface="黑体" panose="02010609060101010101" pitchFamily="49" charset="-122"/>
              </a:rPr>
              <a:t>、修辞手法、写作手法等。</a:t>
            </a:r>
            <a:endParaRPr lang="zh-CN" sz="3600" b="1" dirty="0">
              <a:solidFill>
                <a:srgbClr val="0000FF"/>
              </a:solidFill>
              <a:uFillTx/>
              <a:latin typeface="楷体_GB2312"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3"/>
                                        </p:tgtEl>
                                        <p:attrNameLst>
                                          <p:attrName>ppt_y</p:attrName>
                                        </p:attrNameLst>
                                      </p:cBhvr>
                                      <p:tavLst>
                                        <p:tav tm="0">
                                          <p:val>
                                            <p:strVal val="#ppt_y"/>
                                          </p:val>
                                        </p:tav>
                                        <p:tav tm="100000">
                                          <p:val>
                                            <p:strVal val="#ppt_y"/>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2"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900" decel="100000" fill="hold"/>
                                        <p:tgtEl>
                                          <p:spTgt spid="6"/>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2">
                                            <p:txEl>
                                              <p:pRg st="0" end="0"/>
                                            </p:txEl>
                                          </p:spTgt>
                                        </p:tgtEl>
                                        <p:attrNameLst>
                                          <p:attrName>style.visibility</p:attrName>
                                        </p:attrNameLst>
                                      </p:cBhvr>
                                      <p:to>
                                        <p:strVal val="visible"/>
                                      </p:to>
                                    </p:set>
                                    <p:anim calcmode="lin" valueType="num">
                                      <p:cBhvr>
                                        <p:cTn id="23"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24" dur="500" fill="hold"/>
                                        <p:tgtEl>
                                          <p:spTgt spid="2">
                                            <p:txEl>
                                              <p:pRg st="0" end="0"/>
                                            </p:txEl>
                                          </p:spTgt>
                                        </p:tgtEl>
                                        <p:attrNameLst>
                                          <p:attrName>ppt_h</p:attrName>
                                        </p:attrNameLst>
                                      </p:cBhvr>
                                      <p:tavLst>
                                        <p:tav tm="0">
                                          <p:val>
                                            <p:fltVal val="0"/>
                                          </p:val>
                                        </p:tav>
                                        <p:tav tm="100000">
                                          <p:val>
                                            <p:strVal val="#ppt_h"/>
                                          </p:val>
                                        </p:tav>
                                      </p:tavLst>
                                    </p:anim>
                                    <p:anim calcmode="lin" valueType="num">
                                      <p:cBhvr>
                                        <p:cTn id="25" dur="500" fill="hold"/>
                                        <p:tgtEl>
                                          <p:spTgt spid="2">
                                            <p:txEl>
                                              <p:pRg st="0" end="0"/>
                                            </p:txEl>
                                          </p:spTgt>
                                        </p:tgtEl>
                                        <p:attrNameLst>
                                          <p:attrName>style.rotation</p:attrName>
                                        </p:attrNameLst>
                                      </p:cBhvr>
                                      <p:tavLst>
                                        <p:tav tm="0">
                                          <p:val>
                                            <p:fltVal val="360"/>
                                          </p:val>
                                        </p:tav>
                                        <p:tav tm="100000">
                                          <p:val>
                                            <p:fltVal val="0"/>
                                          </p:val>
                                        </p:tav>
                                      </p:tavLst>
                                    </p:anim>
                                    <p:animEffect transition="in" filter="fade">
                                      <p:cBhvr>
                                        <p:cTn id="26" dur="500"/>
                                        <p:tgtEl>
                                          <p:spTgt spid="2">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nodeType="clickEffect">
                                  <p:stCondLst>
                                    <p:cond delay="0"/>
                                  </p:stCondLst>
                                  <p:childTnLst>
                                    <p:set>
                                      <p:cBhvr>
                                        <p:cTn id="30" dur="1" fill="hold">
                                          <p:stCondLst>
                                            <p:cond delay="0"/>
                                          </p:stCondLst>
                                        </p:cTn>
                                        <p:tgtEl>
                                          <p:spTgt spid="2">
                                            <p:txEl>
                                              <p:pRg st="3" end="3"/>
                                            </p:txEl>
                                          </p:spTgt>
                                        </p:tgtEl>
                                        <p:attrNameLst>
                                          <p:attrName>style.visibility</p:attrName>
                                        </p:attrNameLst>
                                      </p:cBhvr>
                                      <p:to>
                                        <p:strVal val="visible"/>
                                      </p:to>
                                    </p:set>
                                    <p:anim calcmode="lin" valueType="num">
                                      <p:cBhvr>
                                        <p:cTn id="31"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2">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2">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1000"/>
                                        <p:tgtEl>
                                          <p:spTgt spid="4"/>
                                        </p:tgtEl>
                                      </p:cBhvr>
                                    </p:animEffect>
                                    <p:anim calcmode="lin" valueType="num">
                                      <p:cBhvr>
                                        <p:cTn id="40" dur="1000" fill="hold"/>
                                        <p:tgtEl>
                                          <p:spTgt spid="4"/>
                                        </p:tgtEl>
                                        <p:attrNameLst>
                                          <p:attrName>ppt_x</p:attrName>
                                        </p:attrNameLst>
                                      </p:cBhvr>
                                      <p:tavLst>
                                        <p:tav tm="0">
                                          <p:val>
                                            <p:strVal val="#ppt_x"/>
                                          </p:val>
                                        </p:tav>
                                        <p:tav tm="100000">
                                          <p:val>
                                            <p:strVal val="#ppt_x"/>
                                          </p:val>
                                        </p:tav>
                                      </p:tavLst>
                                    </p:anim>
                                    <p:anim calcmode="lin" valueType="num">
                                      <p:cBhvr>
                                        <p:cTn id="41" dur="900" decel="100000" fill="hold"/>
                                        <p:tgtEl>
                                          <p:spTgt spid="4"/>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5">
                                            <p:txEl>
                                              <p:pRg st="0" end="0"/>
                                            </p:txEl>
                                          </p:spTgt>
                                        </p:tgtEl>
                                        <p:attrNameLst>
                                          <p:attrName>style.visibility</p:attrName>
                                        </p:attrNameLst>
                                      </p:cBhvr>
                                      <p:to>
                                        <p:strVal val="visible"/>
                                      </p:to>
                                    </p:set>
                                    <p:anim calcmode="lin" valueType="num">
                                      <p:cBhvr>
                                        <p:cTn id="47" dur="1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48" dur="1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49" dur="1000" fill="hold"/>
                                        <p:tgtEl>
                                          <p:spTgt spid="5">
                                            <p:txEl>
                                              <p:pRg st="0" end="0"/>
                                            </p:txEl>
                                          </p:spTgt>
                                        </p:tgtEl>
                                        <p:attrNameLst>
                                          <p:attrName>style.rotation</p:attrName>
                                        </p:attrNameLst>
                                      </p:cBhvr>
                                      <p:tavLst>
                                        <p:tav tm="0">
                                          <p:val>
                                            <p:fltVal val="90"/>
                                          </p:val>
                                        </p:tav>
                                        <p:tav tm="100000">
                                          <p:val>
                                            <p:fltVal val="0"/>
                                          </p:val>
                                        </p:tav>
                                      </p:tavLst>
                                    </p:anim>
                                    <p:animEffect transition="in" filter="fade">
                                      <p:cBhvr>
                                        <p:cTn id="50" dur="1000"/>
                                        <p:tgtEl>
                                          <p:spTgt spid="5">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5">
                                            <p:txEl>
                                              <p:pRg st="2" end="2"/>
                                            </p:txEl>
                                          </p:spTgt>
                                        </p:tgtEl>
                                        <p:attrNameLst>
                                          <p:attrName>style.visibility</p:attrName>
                                        </p:attrNameLst>
                                      </p:cBhvr>
                                      <p:to>
                                        <p:strVal val="visible"/>
                                      </p:to>
                                    </p:set>
                                    <p:anim calcmode="lin" valueType="num">
                                      <p:cBhvr>
                                        <p:cTn id="55" dur="1000" fill="hold"/>
                                        <p:tgtEl>
                                          <p:spTgt spid="5">
                                            <p:txEl>
                                              <p:pRg st="2" end="2"/>
                                            </p:txEl>
                                          </p:spTgt>
                                        </p:tgtEl>
                                        <p:attrNameLst>
                                          <p:attrName>ppt_w</p:attrName>
                                        </p:attrNameLst>
                                      </p:cBhvr>
                                      <p:tavLst>
                                        <p:tav tm="0">
                                          <p:val>
                                            <p:fltVal val="0"/>
                                          </p:val>
                                        </p:tav>
                                        <p:tav tm="100000">
                                          <p:val>
                                            <p:strVal val="#ppt_w"/>
                                          </p:val>
                                        </p:tav>
                                      </p:tavLst>
                                    </p:anim>
                                    <p:anim calcmode="lin" valueType="num">
                                      <p:cBhvr>
                                        <p:cTn id="56" dur="1000" fill="hold"/>
                                        <p:tgtEl>
                                          <p:spTgt spid="5">
                                            <p:txEl>
                                              <p:pRg st="2" end="2"/>
                                            </p:txEl>
                                          </p:spTgt>
                                        </p:tgtEl>
                                        <p:attrNameLst>
                                          <p:attrName>ppt_h</p:attrName>
                                        </p:attrNameLst>
                                      </p:cBhvr>
                                      <p:tavLst>
                                        <p:tav tm="0">
                                          <p:val>
                                            <p:fltVal val="0"/>
                                          </p:val>
                                        </p:tav>
                                        <p:tav tm="100000">
                                          <p:val>
                                            <p:strVal val="#ppt_h"/>
                                          </p:val>
                                        </p:tav>
                                      </p:tavLst>
                                    </p:anim>
                                    <p:anim calcmode="lin" valueType="num">
                                      <p:cBhvr>
                                        <p:cTn id="57" dur="1000" fill="hold"/>
                                        <p:tgtEl>
                                          <p:spTgt spid="5">
                                            <p:txEl>
                                              <p:pRg st="2" end="2"/>
                                            </p:txEl>
                                          </p:spTgt>
                                        </p:tgtEl>
                                        <p:attrNameLst>
                                          <p:attrName>style.rotation</p:attrName>
                                        </p:attrNameLst>
                                      </p:cBhvr>
                                      <p:tavLst>
                                        <p:tav tm="0">
                                          <p:val>
                                            <p:fltVal val="90"/>
                                          </p:val>
                                        </p:tav>
                                        <p:tav tm="100000">
                                          <p:val>
                                            <p:fltVal val="0"/>
                                          </p:val>
                                        </p:tav>
                                      </p:tavLst>
                                    </p:anim>
                                    <p:animEffect transition="in" filter="fade">
                                      <p:cBhvr>
                                        <p:cTn id="58" dur="1000"/>
                                        <p:tgtEl>
                                          <p:spTgt spid="5">
                                            <p:txEl>
                                              <p:pRg st="2" end="2"/>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37" presetClass="entr" presetSubtype="0" fill="hold" grpId="0" nodeType="click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fade">
                                      <p:cBhvr>
                                        <p:cTn id="63" dur="1000"/>
                                        <p:tgtEl>
                                          <p:spTgt spid="7"/>
                                        </p:tgtEl>
                                      </p:cBhvr>
                                    </p:animEffect>
                                    <p:anim calcmode="lin" valueType="num">
                                      <p:cBhvr>
                                        <p:cTn id="64" dur="1000" fill="hold"/>
                                        <p:tgtEl>
                                          <p:spTgt spid="7"/>
                                        </p:tgtEl>
                                        <p:attrNameLst>
                                          <p:attrName>ppt_x</p:attrName>
                                        </p:attrNameLst>
                                      </p:cBhvr>
                                      <p:tavLst>
                                        <p:tav tm="0">
                                          <p:val>
                                            <p:strVal val="#ppt_x"/>
                                          </p:val>
                                        </p:tav>
                                        <p:tav tm="100000">
                                          <p:val>
                                            <p:strVal val="#ppt_x"/>
                                          </p:val>
                                        </p:tav>
                                      </p:tavLst>
                                    </p:anim>
                                    <p:anim calcmode="lin" valueType="num">
                                      <p:cBhvr>
                                        <p:cTn id="65" dur="900" decel="100000" fill="hold"/>
                                        <p:tgtEl>
                                          <p:spTgt spid="7"/>
                                        </p:tgtEl>
                                        <p:attrNameLst>
                                          <p:attrName>ppt_y</p:attrName>
                                        </p:attrNameLst>
                                      </p:cBhvr>
                                      <p:tavLst>
                                        <p:tav tm="0">
                                          <p:val>
                                            <p:strVal val="#ppt_y+1"/>
                                          </p:val>
                                        </p:tav>
                                        <p:tav tm="100000">
                                          <p:val>
                                            <p:strVal val="#ppt_y-.03"/>
                                          </p:val>
                                        </p:tav>
                                      </p:tavLst>
                                    </p:anim>
                                    <p:anim calcmode="lin" valueType="num">
                                      <p:cBhvr>
                                        <p:cTn id="66"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51" presetClass="entr" presetSubtype="0" fill="hold" nodeType="clickEffect">
                                  <p:stCondLst>
                                    <p:cond delay="0"/>
                                  </p:stCondLst>
                                  <p:childTnLst>
                                    <p:set>
                                      <p:cBhvr>
                                        <p:cTn id="70" dur="1" fill="hold">
                                          <p:stCondLst>
                                            <p:cond delay="0"/>
                                          </p:stCondLst>
                                        </p:cTn>
                                        <p:tgtEl>
                                          <p:spTgt spid="8">
                                            <p:txEl>
                                              <p:pRg st="0" end="0"/>
                                            </p:txEl>
                                          </p:spTgt>
                                        </p:tgtEl>
                                        <p:attrNameLst>
                                          <p:attrName>style.visibility</p:attrName>
                                        </p:attrNameLst>
                                      </p:cBhvr>
                                      <p:to>
                                        <p:strVal val="visible"/>
                                      </p:to>
                                    </p:set>
                                    <p:animEffect transition="in" filter="fade">
                                      <p:cBhvr>
                                        <p:cTn id="71" dur="770" decel="100000"/>
                                        <p:tgtEl>
                                          <p:spTgt spid="8">
                                            <p:txEl>
                                              <p:pRg st="0" end="0"/>
                                            </p:txEl>
                                          </p:spTgt>
                                        </p:tgtEl>
                                      </p:cBhvr>
                                    </p:animEffect>
                                    <p:animScale>
                                      <p:cBhvr>
                                        <p:cTn id="72" dur="770" decel="100000"/>
                                        <p:tgtEl>
                                          <p:spTgt spid="8">
                                            <p:txEl>
                                              <p:pRg st="0" end="0"/>
                                            </p:txEl>
                                          </p:spTgt>
                                        </p:tgtEl>
                                      </p:cBhvr>
                                      <p:from x="10000" y="10000"/>
                                      <p:to x="200000" y="450000"/>
                                    </p:animScale>
                                    <p:animScale>
                                      <p:cBhvr>
                                        <p:cTn id="73" dur="1230" accel="100000" fill="hold">
                                          <p:stCondLst>
                                            <p:cond delay="770"/>
                                          </p:stCondLst>
                                        </p:cTn>
                                        <p:tgtEl>
                                          <p:spTgt spid="8">
                                            <p:txEl>
                                              <p:pRg st="0" end="0"/>
                                            </p:txEl>
                                          </p:spTgt>
                                        </p:tgtEl>
                                      </p:cBhvr>
                                      <p:from x="200000" y="450000"/>
                                      <p:to x="100000" y="100000"/>
                                    </p:animScale>
                                    <p:set>
                                      <p:cBhvr>
                                        <p:cTn id="74" dur="770" fill="hold"/>
                                        <p:tgtEl>
                                          <p:spTgt spid="8">
                                            <p:txEl>
                                              <p:pRg st="0" end="0"/>
                                            </p:txEl>
                                          </p:spTgt>
                                        </p:tgtEl>
                                        <p:attrNameLst>
                                          <p:attrName>ppt_x</p:attrName>
                                        </p:attrNameLst>
                                      </p:cBhvr>
                                      <p:to>
                                        <p:strVal val="(0.5)"/>
                                      </p:to>
                                    </p:set>
                                    <p:anim from="(0.5)" to="(#ppt_x)" calcmode="lin" valueType="num">
                                      <p:cBhvr>
                                        <p:cTn id="75" dur="1230" accel="100000" fill="hold">
                                          <p:stCondLst>
                                            <p:cond delay="770"/>
                                          </p:stCondLst>
                                        </p:cTn>
                                        <p:tgtEl>
                                          <p:spTgt spid="8">
                                            <p:txEl>
                                              <p:pRg st="0" end="0"/>
                                            </p:txEl>
                                          </p:spTgt>
                                        </p:tgtEl>
                                        <p:attrNameLst>
                                          <p:attrName>ppt_x</p:attrName>
                                        </p:attrNameLst>
                                      </p:cBhvr>
                                    </p:anim>
                                    <p:set>
                                      <p:cBhvr>
                                        <p:cTn id="76" dur="770" fill="hold"/>
                                        <p:tgtEl>
                                          <p:spTgt spid="8">
                                            <p:txEl>
                                              <p:pRg st="0" end="0"/>
                                            </p:txEl>
                                          </p:spTgt>
                                        </p:tgtEl>
                                        <p:attrNameLst>
                                          <p:attrName>ppt_y</p:attrName>
                                        </p:attrNameLst>
                                      </p:cBhvr>
                                      <p:to>
                                        <p:strVal val="(#ppt_y+0.4)"/>
                                      </p:to>
                                    </p:set>
                                    <p:anim from="(#ppt_y+0.4)" to="(#ppt_y)" calcmode="lin" valueType="num">
                                      <p:cBhvr>
                                        <p:cTn id="77" dur="1230" accel="100000" fill="hold">
                                          <p:stCondLst>
                                            <p:cond delay="770"/>
                                          </p:stCondLst>
                                        </p:cTn>
                                        <p:tgtEl>
                                          <p:spTgt spid="8">
                                            <p:txEl>
                                              <p:pRg st="0" end="0"/>
                                            </p:txEl>
                                          </p:spTgt>
                                        </p:tgtEl>
                                        <p:attrNameLst>
                                          <p:attrName>ppt_y</p:attrName>
                                        </p:attrNameLst>
                                      </p:cBhvr>
                                    </p:anim>
                                  </p:childTnLst>
                                </p:cTn>
                              </p:par>
                            </p:childTnLst>
                          </p:cTn>
                        </p:par>
                      </p:childTnLst>
                    </p:cTn>
                  </p:par>
                  <p:par>
                    <p:cTn id="78" fill="hold">
                      <p:stCondLst>
                        <p:cond delay="indefinite"/>
                      </p:stCondLst>
                      <p:childTnLst>
                        <p:par>
                          <p:cTn id="79" fill="hold">
                            <p:stCondLst>
                              <p:cond delay="0"/>
                            </p:stCondLst>
                            <p:childTnLst>
                              <p:par>
                                <p:cTn id="80" presetID="51" presetClass="entr" presetSubtype="0" fill="hold" nodeType="clickEffect">
                                  <p:stCondLst>
                                    <p:cond delay="0"/>
                                  </p:stCondLst>
                                  <p:childTnLst>
                                    <p:set>
                                      <p:cBhvr>
                                        <p:cTn id="81" dur="1" fill="hold">
                                          <p:stCondLst>
                                            <p:cond delay="0"/>
                                          </p:stCondLst>
                                        </p:cTn>
                                        <p:tgtEl>
                                          <p:spTgt spid="8">
                                            <p:txEl>
                                              <p:pRg st="1" end="1"/>
                                            </p:txEl>
                                          </p:spTgt>
                                        </p:tgtEl>
                                        <p:attrNameLst>
                                          <p:attrName>style.visibility</p:attrName>
                                        </p:attrNameLst>
                                      </p:cBhvr>
                                      <p:to>
                                        <p:strVal val="visible"/>
                                      </p:to>
                                    </p:set>
                                    <p:animEffect transition="in" filter="fade">
                                      <p:cBhvr>
                                        <p:cTn id="82" dur="770" decel="100000"/>
                                        <p:tgtEl>
                                          <p:spTgt spid="8">
                                            <p:txEl>
                                              <p:pRg st="1" end="1"/>
                                            </p:txEl>
                                          </p:spTgt>
                                        </p:tgtEl>
                                      </p:cBhvr>
                                    </p:animEffect>
                                    <p:animScale>
                                      <p:cBhvr>
                                        <p:cTn id="83" dur="770" decel="100000"/>
                                        <p:tgtEl>
                                          <p:spTgt spid="8">
                                            <p:txEl>
                                              <p:pRg st="1" end="1"/>
                                            </p:txEl>
                                          </p:spTgt>
                                        </p:tgtEl>
                                      </p:cBhvr>
                                      <p:from x="10000" y="10000"/>
                                      <p:to x="200000" y="450000"/>
                                    </p:animScale>
                                    <p:animScale>
                                      <p:cBhvr>
                                        <p:cTn id="84" dur="1230" accel="100000" fill="hold">
                                          <p:stCondLst>
                                            <p:cond delay="770"/>
                                          </p:stCondLst>
                                        </p:cTn>
                                        <p:tgtEl>
                                          <p:spTgt spid="8">
                                            <p:txEl>
                                              <p:pRg st="1" end="1"/>
                                            </p:txEl>
                                          </p:spTgt>
                                        </p:tgtEl>
                                      </p:cBhvr>
                                      <p:from x="200000" y="450000"/>
                                      <p:to x="100000" y="100000"/>
                                    </p:animScale>
                                    <p:set>
                                      <p:cBhvr>
                                        <p:cTn id="85" dur="770" fill="hold"/>
                                        <p:tgtEl>
                                          <p:spTgt spid="8">
                                            <p:txEl>
                                              <p:pRg st="1" end="1"/>
                                            </p:txEl>
                                          </p:spTgt>
                                        </p:tgtEl>
                                        <p:attrNameLst>
                                          <p:attrName>ppt_x</p:attrName>
                                        </p:attrNameLst>
                                      </p:cBhvr>
                                      <p:to>
                                        <p:strVal val="(0.5)"/>
                                      </p:to>
                                    </p:set>
                                    <p:anim from="(0.5)" to="(#ppt_x)" calcmode="lin" valueType="num">
                                      <p:cBhvr>
                                        <p:cTn id="86" dur="1230" accel="100000" fill="hold">
                                          <p:stCondLst>
                                            <p:cond delay="770"/>
                                          </p:stCondLst>
                                        </p:cTn>
                                        <p:tgtEl>
                                          <p:spTgt spid="8">
                                            <p:txEl>
                                              <p:pRg st="1" end="1"/>
                                            </p:txEl>
                                          </p:spTgt>
                                        </p:tgtEl>
                                        <p:attrNameLst>
                                          <p:attrName>ppt_x</p:attrName>
                                        </p:attrNameLst>
                                      </p:cBhvr>
                                    </p:anim>
                                    <p:set>
                                      <p:cBhvr>
                                        <p:cTn id="87" dur="770" fill="hold"/>
                                        <p:tgtEl>
                                          <p:spTgt spid="8">
                                            <p:txEl>
                                              <p:pRg st="1" end="1"/>
                                            </p:txEl>
                                          </p:spTgt>
                                        </p:tgtEl>
                                        <p:attrNameLst>
                                          <p:attrName>ppt_y</p:attrName>
                                        </p:attrNameLst>
                                      </p:cBhvr>
                                      <p:to>
                                        <p:strVal val="(#ppt_y+0.4)"/>
                                      </p:to>
                                    </p:set>
                                    <p:anim from="(#ppt_y+0.4)" to="(#ppt_y)" calcmode="lin" valueType="num">
                                      <p:cBhvr>
                                        <p:cTn id="88" dur="1230" accel="100000" fill="hold">
                                          <p:stCondLst>
                                            <p:cond delay="770"/>
                                          </p:stCondLst>
                                        </p:cTn>
                                        <p:tgtEl>
                                          <p:spTgt spid="8">
                                            <p:txEl>
                                              <p:pRg st="1" end="1"/>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1" animBg="1"/>
      <p:bldP spid="6" grpId="2" bldLvl="0" animBg="1"/>
      <p:bldP spid="7" grpId="0" bldLvl="0" animBg="1"/>
      <p:bldP spid="4"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63490" name="Picture 2"/>
          <p:cNvPicPr>
            <a:picLocks noChangeAspect="1" noChangeArrowheads="1"/>
          </p:cNvPicPr>
          <p:nvPr/>
        </p:nvPicPr>
        <p:blipFill>
          <a:blip r:embed="rId1" cstate="print"/>
          <a:srcRect/>
          <a:stretch>
            <a:fillRect/>
          </a:stretch>
        </p:blipFill>
        <p:spPr bwMode="auto">
          <a:xfrm>
            <a:off x="2616835" y="1850390"/>
            <a:ext cx="6675755" cy="4739640"/>
          </a:xfrm>
          <a:prstGeom prst="rect">
            <a:avLst/>
          </a:prstGeom>
          <a:ln>
            <a:noFill/>
          </a:ln>
          <a:effectLst>
            <a:softEdge rad="112500"/>
          </a:effectLst>
        </p:spPr>
      </p:pic>
      <p:sp>
        <p:nvSpPr>
          <p:cNvPr id="2" name="矩形 1"/>
          <p:cNvSpPr/>
          <p:nvPr/>
        </p:nvSpPr>
        <p:spPr>
          <a:xfrm>
            <a:off x="1720215" y="1561465"/>
            <a:ext cx="8895080" cy="5028565"/>
          </a:xfrm>
          <a:prstGeom prst="rect">
            <a:avLst/>
          </a:prstGeom>
          <a:solidFill>
            <a:schemeClr val="bg1"/>
          </a:solidFill>
          <a:ln w="9525">
            <a:noFill/>
          </a:ln>
        </p:spPr>
        <p:txBody>
          <a:bodyPr wrap="square" anchor="t">
            <a:spAutoFit/>
          </a:bodyPr>
          <a:p>
            <a:pPr>
              <a:lnSpc>
                <a:spcPts val="5500"/>
              </a:lnSpc>
              <a:spcBef>
                <a:spcPts val="1200"/>
              </a:spcBef>
            </a:pPr>
            <a:r>
              <a:rPr lang="zh-CN" altLang="zh-CN" sz="4000" b="1" noProof="0" dirty="0">
                <a:ln>
                  <a:noFill/>
                </a:ln>
                <a:solidFill>
                  <a:srgbClr val="FF0000"/>
                </a:solidFill>
                <a:effectLst/>
                <a:uLnTx/>
                <a:uFillTx/>
                <a:latin typeface="+mn-ea"/>
                <a:cs typeface="+mn-ea"/>
                <a:sym typeface="+mn-ea"/>
              </a:rPr>
              <a:t>    本文讲述了一个孤独的牧羊人凭一己之力和数十年的坚持，种植大片树林，把废墟变成绿洲的故事，抒发了对牧羊人</a:t>
            </a:r>
            <a:r>
              <a:rPr lang="zh-CN" altLang="en-US" sz="4000" b="1" dirty="0">
                <a:solidFill>
                  <a:srgbClr val="FF0000"/>
                </a:solidFill>
                <a:uFillTx/>
                <a:latin typeface="楷体_GB2312" charset="0"/>
                <a:sym typeface="+mn-ea"/>
              </a:rPr>
              <a:t>无私奉献、执著坚毅的精神</a:t>
            </a:r>
            <a:r>
              <a:rPr lang="zh-CN" altLang="zh-CN" sz="4000" b="1" noProof="0" dirty="0">
                <a:ln>
                  <a:noFill/>
                </a:ln>
                <a:solidFill>
                  <a:srgbClr val="FF0000"/>
                </a:solidFill>
                <a:effectLst/>
                <a:uLnTx/>
                <a:uFillTx/>
                <a:latin typeface="+mn-ea"/>
                <a:cs typeface="+mn-ea"/>
                <a:sym typeface="+mn-ea"/>
              </a:rPr>
              <a:t>的崇敬和赞美之情，同时表达了希望人们积极行动起来，保护环境，共建绿色地球的美好愿望。</a:t>
            </a:r>
            <a:endParaRPr lang="zh-CN" altLang="zh-CN" sz="4000" b="1" noProof="0" dirty="0">
              <a:ln>
                <a:noFill/>
              </a:ln>
              <a:solidFill>
                <a:srgbClr val="FF0000"/>
              </a:solidFill>
              <a:effectLst/>
              <a:uLnTx/>
              <a:uFillTx/>
              <a:latin typeface="+mn-ea"/>
              <a:cs typeface="+mn-ea"/>
              <a:sym typeface="+mn-ea"/>
            </a:endParaRPr>
          </a:p>
        </p:txBody>
      </p:sp>
      <p:sp>
        <p:nvSpPr>
          <p:cNvPr id="80898" name="Rectangle 3"/>
          <p:cNvSpPr txBox="1"/>
          <p:nvPr/>
        </p:nvSpPr>
        <p:spPr>
          <a:xfrm>
            <a:off x="3009900" y="510779"/>
            <a:ext cx="6172200" cy="857250"/>
          </a:xfrm>
          <a:prstGeom prst="rect">
            <a:avLst/>
          </a:prstGeom>
          <a:noFill/>
          <a:ln w="9525">
            <a:noFill/>
          </a:ln>
        </p:spPr>
        <p:txBody>
          <a:bodyPr anchor="t"/>
          <a:p>
            <a:pPr algn="ctr" defTabSz="914400" eaLnBrk="0" hangingPunct="0"/>
            <a:r>
              <a:rPr lang="zh-CN" altLang="en-US" sz="4000" b="1">
                <a:solidFill>
                  <a:srgbClr val="0000FF"/>
                </a:solidFill>
                <a:uFillTx/>
                <a:latin typeface="Calibri" panose="020F0502020204030204" charset="0"/>
                <a:ea typeface="宋体" panose="02010600030101010101" pitchFamily="2" charset="-122"/>
              </a:rPr>
              <a:t>主 旨</a:t>
            </a:r>
            <a:endParaRPr lang="zh-CN" altLang="en-US" sz="4000" b="1" dirty="0">
              <a:solidFill>
                <a:srgbClr val="0000FF"/>
              </a:solidFill>
              <a:uFillTx/>
              <a:latin typeface="Calibri" panose="020F0502020204030204" charset="0"/>
              <a:ea typeface="宋体" panose="02010600030101010101" pitchFamily="2" charset="-122"/>
            </a:endParaRPr>
          </a:p>
        </p:txBody>
      </p:sp>
      <p:sp>
        <p:nvSpPr>
          <p:cNvPr id="9" name="文本框 8"/>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合作探究</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charRg st="1" end="1"/>
                                            </p:txEl>
                                          </p:spTgt>
                                        </p:tgtEl>
                                        <p:attrNameLst>
                                          <p:attrName>style.visibility</p:attrName>
                                        </p:attrNameLst>
                                      </p:cBhvr>
                                      <p:to>
                                        <p:strVal val="visible"/>
                                      </p:to>
                                    </p:set>
                                    <p:animEffect transition="in" filter="wipe(down)">
                                      <p:cBhvr>
                                        <p:cTn id="7" dur="500"/>
                                        <p:tgtEl>
                                          <p:spTgt spid="2">
                                            <p:txEl>
                                              <p:char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5955" name="Rectangle 3"/>
          <p:cNvSpPr>
            <a:spLocks noGrp="1"/>
          </p:cNvSpPr>
          <p:nvPr>
            <p:ph idx="1"/>
          </p:nvPr>
        </p:nvSpPr>
        <p:spPr>
          <a:xfrm>
            <a:off x="1418590" y="993140"/>
            <a:ext cx="9602470" cy="5005705"/>
          </a:xfrm>
        </p:spPr>
        <p:txBody>
          <a:bodyPr wrap="square" lIns="68580" tIns="34290" rIns="68580" bIns="34290" anchor="t">
            <a:spAutoFit/>
          </a:bodyPr>
          <a:p>
            <a:pPr marL="0" indent="0" algn="just" eaLnBrk="1" latinLnBrk="0" hangingPunct="1">
              <a:lnSpc>
                <a:spcPts val="5500"/>
              </a:lnSpc>
              <a:spcBef>
                <a:spcPct val="0"/>
              </a:spcBef>
              <a:buNone/>
            </a:pPr>
            <a:r>
              <a:rPr lang="en-US" altLang="zh-CN" sz="4000" b="1" dirty="0">
                <a:solidFill>
                  <a:srgbClr val="0000FF"/>
                </a:solidFill>
                <a:uFillTx/>
                <a:ea typeface="宋体" panose="02010600030101010101" pitchFamily="2" charset="-122"/>
              </a:rPr>
              <a:t>         </a:t>
            </a:r>
            <a:r>
              <a:rPr lang="zh-CN" altLang="en-US" sz="4000" b="1" dirty="0">
                <a:solidFill>
                  <a:srgbClr val="0000FF"/>
                </a:solidFill>
                <a:uFillTx/>
                <a:ea typeface="宋体" panose="02010600030101010101" pitchFamily="2" charset="-122"/>
              </a:rPr>
              <a:t>有这样一部作品，在</a:t>
            </a:r>
            <a:r>
              <a:rPr lang="en-US" altLang="zh-CN" sz="4000" b="1" dirty="0">
                <a:solidFill>
                  <a:srgbClr val="0000FF"/>
                </a:solidFill>
                <a:uFillTx/>
                <a:ea typeface="宋体" panose="02010600030101010101" pitchFamily="2" charset="-122"/>
              </a:rPr>
              <a:t>1987</a:t>
            </a:r>
            <a:r>
              <a:rPr lang="zh-CN" altLang="en-US" sz="4000" b="1" dirty="0">
                <a:solidFill>
                  <a:srgbClr val="0000FF"/>
                </a:solidFill>
                <a:uFillTx/>
                <a:ea typeface="宋体" panose="02010600030101010101" pitchFamily="2" charset="-122"/>
              </a:rPr>
              <a:t>年被著名的加拿大动画大师弗烈德瑞克制作成一部动画片，并荣获第六十届</a:t>
            </a:r>
            <a:r>
              <a:rPr lang="en-US" altLang="zh-CN" sz="4000" b="1" dirty="0">
                <a:solidFill>
                  <a:srgbClr val="0000FF"/>
                </a:solidFill>
                <a:uFillTx/>
                <a:ea typeface="宋体" panose="02010600030101010101" pitchFamily="2" charset="-122"/>
              </a:rPr>
              <a:t>(1988)</a:t>
            </a:r>
            <a:r>
              <a:rPr lang="zh-CN" altLang="en-US" sz="4000" b="1" dirty="0">
                <a:solidFill>
                  <a:srgbClr val="0000FF"/>
                </a:solidFill>
                <a:uFillTx/>
                <a:ea typeface="宋体" panose="02010600030101010101" pitchFamily="2" charset="-122"/>
              </a:rPr>
              <a:t>奥斯卡最佳动画短片奖。这部动画片感动了观众，仅一年时间，就使加拿大魁北克省多了</a:t>
            </a:r>
            <a:r>
              <a:rPr lang="en-US" altLang="zh-CN" sz="4000" b="1" dirty="0">
                <a:solidFill>
                  <a:srgbClr val="0000FF"/>
                </a:solidFill>
                <a:uFillTx/>
                <a:ea typeface="宋体" panose="02010600030101010101" pitchFamily="2" charset="-122"/>
              </a:rPr>
              <a:t>150</a:t>
            </a:r>
            <a:r>
              <a:rPr lang="zh-CN" altLang="en-US" sz="4000" b="1" dirty="0">
                <a:solidFill>
                  <a:srgbClr val="0000FF"/>
                </a:solidFill>
                <a:uFillTx/>
                <a:ea typeface="宋体" panose="02010600030101010101" pitchFamily="2" charset="-122"/>
              </a:rPr>
              <a:t>万棵树。这部作品就是</a:t>
            </a:r>
            <a:r>
              <a:rPr lang="en-US" altLang="zh-CN" sz="4000" b="1" dirty="0">
                <a:solidFill>
                  <a:srgbClr val="0000FF"/>
                </a:solidFill>
                <a:uFillTx/>
                <a:ea typeface="宋体" panose="02010600030101010101" pitchFamily="2" charset="-122"/>
              </a:rPr>
              <a:t>《</a:t>
            </a:r>
            <a:r>
              <a:rPr lang="zh-CN" altLang="en-US" sz="4000" b="1" dirty="0">
                <a:solidFill>
                  <a:srgbClr val="0000FF"/>
                </a:solidFill>
                <a:uFillTx/>
                <a:ea typeface="宋体" panose="02010600030101010101" pitchFamily="2" charset="-122"/>
              </a:rPr>
              <a:t>植树的男人</a:t>
            </a:r>
            <a:r>
              <a:rPr lang="en-US" altLang="zh-CN" sz="4000" b="1" dirty="0">
                <a:solidFill>
                  <a:srgbClr val="0000FF"/>
                </a:solidFill>
                <a:uFillTx/>
                <a:ea typeface="宋体" panose="02010600030101010101" pitchFamily="2" charset="-122"/>
              </a:rPr>
              <a:t>》</a:t>
            </a:r>
            <a:r>
              <a:rPr lang="zh-CN" altLang="en-US" sz="4000" b="1" dirty="0">
                <a:solidFill>
                  <a:srgbClr val="0000FF"/>
                </a:solidFill>
                <a:uFillTx/>
                <a:ea typeface="宋体" panose="02010600030101010101" pitchFamily="2" charset="-122"/>
              </a:rPr>
              <a:t>，选入课本改名为“植树的牧羊人”。</a:t>
            </a:r>
            <a:endParaRPr lang="zh-CN" altLang="en-US" sz="4000" b="1" dirty="0">
              <a:solidFill>
                <a:srgbClr val="0000FF"/>
              </a:solidFill>
              <a:uFillTx/>
              <a:ea typeface="宋体" panose="02010600030101010101" pitchFamily="2" charset="-122"/>
            </a:endParaRPr>
          </a:p>
        </p:txBody>
      </p:sp>
      <p:sp>
        <p:nvSpPr>
          <p:cNvPr id="5" name="文本框 4"/>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导入新课</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6" name="Rectangle 18"/>
          <p:cNvSpPr>
            <a:spLocks noChangeArrowheads="1"/>
          </p:cNvSpPr>
          <p:nvPr/>
        </p:nvSpPr>
        <p:spPr bwMode="auto">
          <a:xfrm>
            <a:off x="2329815" y="615315"/>
            <a:ext cx="8156575" cy="645160"/>
          </a:xfrm>
          <a:prstGeom prst="rect">
            <a:avLst/>
          </a:prstGeom>
          <a:noFill/>
          <a:ln w="9525">
            <a:noFill/>
            <a:miter lim="800000"/>
          </a:ln>
        </p:spPr>
        <p:txBody>
          <a:bodyPr wrap="square" anchor="ctr">
            <a:spAutoFit/>
          </a:bodyPr>
          <a:lstStyle/>
          <a:p>
            <a:pPr marL="342900" marR="0" lvl="0" indent="-342900" algn="l" defTabSz="457200" rtl="0" eaLnBrk="1" fontAlgn="base" latinLnBrk="0" hangingPunct="1">
              <a:lnSpc>
                <a:spcPct val="100000"/>
              </a:lnSpc>
              <a:spcBef>
                <a:spcPct val="0"/>
              </a:spcBef>
              <a:spcAft>
                <a:spcPct val="0"/>
              </a:spcAft>
              <a:buClr>
                <a:srgbClr val="0000FF"/>
              </a:buClr>
              <a:buSzTx/>
              <a:buFont typeface="Wingdings" panose="05000000000000000000" charset="0"/>
              <a:buChar char=""/>
              <a:defRPr/>
            </a:pPr>
            <a:r>
              <a:rPr kumimoji="0" lang="zh-CN" altLang="zh-CN" sz="3600" b="1" i="0" baseline="0" noProof="0" dirty="0">
                <a:ln>
                  <a:noFill/>
                </a:ln>
                <a:solidFill>
                  <a:srgbClr val="0000FF"/>
                </a:solidFill>
                <a:effectLst/>
                <a:uLnTx/>
                <a:uFillTx/>
                <a:latin typeface="+中文正文" charset="0"/>
                <a:ea typeface="黑体" panose="02010609060101010101" pitchFamily="49" charset="-122"/>
                <a:cs typeface="+mn-cs"/>
              </a:rPr>
              <a:t>“我”在文中具有怎样的作用？</a:t>
            </a:r>
            <a:endParaRPr kumimoji="0" lang="zh-CN" altLang="zh-CN" sz="3600" b="1" i="0" baseline="0" noProof="0" dirty="0">
              <a:ln>
                <a:noFill/>
              </a:ln>
              <a:solidFill>
                <a:srgbClr val="0000FF"/>
              </a:solidFill>
              <a:effectLst/>
              <a:uLnTx/>
              <a:uFillTx/>
              <a:latin typeface="+中文正文" charset="0"/>
              <a:ea typeface="黑体" panose="02010609060101010101" pitchFamily="49" charset="-122"/>
              <a:cs typeface="+mn-cs"/>
            </a:endParaRPr>
          </a:p>
        </p:txBody>
      </p:sp>
      <p:sp>
        <p:nvSpPr>
          <p:cNvPr id="4" name="矩形 3"/>
          <p:cNvSpPr/>
          <p:nvPr/>
        </p:nvSpPr>
        <p:spPr>
          <a:xfrm>
            <a:off x="1727200" y="1260475"/>
            <a:ext cx="9112250" cy="5631180"/>
          </a:xfrm>
          <a:prstGeom prst="rect">
            <a:avLst/>
          </a:prstGeom>
        </p:spPr>
        <p:txBody>
          <a:bodyPr wrap="square">
            <a:spAutoFit/>
          </a:bodyPr>
          <a:p>
            <a:pPr marL="0" marR="0" lvl="0" indent="0" algn="l" defTabSz="457200" rtl="0">
              <a:lnSpc>
                <a:spcPct val="100000"/>
              </a:lnSpc>
              <a:spcBef>
                <a:spcPct val="0"/>
              </a:spcBef>
              <a:spcAft>
                <a:spcPct val="0"/>
              </a:spcAft>
              <a:buClrTx/>
              <a:buSzTx/>
              <a:buFontTx/>
              <a:buNone/>
              <a:defRPr/>
            </a:pPr>
            <a:r>
              <a:rPr lang="en-US" altLang="zh-CN" sz="3600" b="1" noProof="0" dirty="0">
                <a:ln>
                  <a:noFill/>
                </a:ln>
                <a:solidFill>
                  <a:srgbClr val="FF0000"/>
                </a:solidFill>
                <a:effectLst/>
                <a:uLnTx/>
                <a:uFillTx/>
                <a:latin typeface="+mn-ea"/>
                <a:ea typeface="黑体" panose="02010609060101010101" pitchFamily="49" charset="-122"/>
                <a:cs typeface="+mn-ea"/>
                <a:sym typeface="+mn-ea"/>
              </a:rPr>
              <a:t>    </a:t>
            </a:r>
            <a:r>
              <a:rPr lang="zh-CN" altLang="zh-CN" sz="3600" b="1" noProof="0" dirty="0">
                <a:ln>
                  <a:noFill/>
                </a:ln>
                <a:solidFill>
                  <a:srgbClr val="FF0000"/>
                </a:solidFill>
                <a:effectLst/>
                <a:uLnTx/>
                <a:uFillTx/>
                <a:latin typeface="+mn-ea"/>
                <a:ea typeface="黑体" panose="02010609060101010101" pitchFamily="49" charset="-122"/>
                <a:cs typeface="+mn-ea"/>
                <a:sym typeface="+mn-ea"/>
              </a:rPr>
              <a:t>①</a:t>
            </a:r>
            <a:r>
              <a:rPr lang="zh-CN" altLang="zh-CN" sz="3600" b="1" u="heavy" noProof="0" dirty="0">
                <a:ln>
                  <a:noFill/>
                </a:ln>
                <a:solidFill>
                  <a:srgbClr val="FF0000"/>
                </a:solidFill>
                <a:effectLst/>
                <a:uLnTx/>
                <a:uFill>
                  <a:solidFill>
                    <a:srgbClr val="0000FF"/>
                  </a:solidFill>
                </a:uFill>
                <a:latin typeface="+mn-ea"/>
                <a:ea typeface="黑体" panose="02010609060101010101" pitchFamily="49" charset="-122"/>
                <a:cs typeface="+mn-ea"/>
                <a:sym typeface="+mn-ea"/>
              </a:rPr>
              <a:t>推动情节发展</a:t>
            </a:r>
            <a:r>
              <a:rPr lang="zh-CN" altLang="zh-CN" sz="3600" b="1" noProof="0" dirty="0">
                <a:ln>
                  <a:noFill/>
                </a:ln>
                <a:solidFill>
                  <a:srgbClr val="FF0000"/>
                </a:solidFill>
                <a:effectLst/>
                <a:uLnTx/>
                <a:uFillTx/>
                <a:latin typeface="+mn-ea"/>
                <a:ea typeface="黑体" panose="02010609060101010101" pitchFamily="49" charset="-122"/>
                <a:cs typeface="+mn-ea"/>
                <a:sym typeface="+mn-ea"/>
              </a:rPr>
              <a:t>，“我”是变化的发现者，也是因为“我”的好奇，在初见牧羊人的第二天，决定留下来刨根究底，才有了后文故事情节的展开。</a:t>
            </a:r>
            <a:endParaRPr kumimoji="0" lang="zh-CN" altLang="zh-CN" sz="3600" b="1" i="0" baseline="0" noProof="0" dirty="0">
              <a:ln>
                <a:noFill/>
              </a:ln>
              <a:solidFill>
                <a:srgbClr val="FF0000"/>
              </a:solidFill>
              <a:effectLst/>
              <a:uLnTx/>
              <a:uFillTx/>
              <a:latin typeface="+mn-ea"/>
              <a:ea typeface="黑体" panose="02010609060101010101" pitchFamily="49" charset="-122"/>
              <a:cs typeface="+mn-ea"/>
            </a:endParaRPr>
          </a:p>
          <a:p>
            <a:pPr marL="0" marR="0" lvl="0" indent="0" algn="l" defTabSz="457200" rtl="0">
              <a:lnSpc>
                <a:spcPct val="100000"/>
              </a:lnSpc>
              <a:spcBef>
                <a:spcPct val="0"/>
              </a:spcBef>
              <a:spcAft>
                <a:spcPct val="0"/>
              </a:spcAft>
              <a:buClrTx/>
              <a:buSzTx/>
              <a:buFontTx/>
              <a:buNone/>
              <a:defRPr/>
            </a:pPr>
            <a:r>
              <a:rPr lang="zh-CN" altLang="zh-CN" sz="3600" b="1" noProof="0" dirty="0">
                <a:ln>
                  <a:noFill/>
                </a:ln>
                <a:solidFill>
                  <a:srgbClr val="FF0000"/>
                </a:solidFill>
                <a:effectLst/>
                <a:uLnTx/>
                <a:uFillTx/>
                <a:latin typeface="+mn-ea"/>
                <a:ea typeface="黑体" panose="02010609060101010101" pitchFamily="49" charset="-122"/>
                <a:cs typeface="+mn-ea"/>
                <a:sym typeface="+mn-ea"/>
              </a:rPr>
              <a:t>    ②“我”作为一个见证人，目睹了一个寸草不生的荒僻之地变成了森林村庄的事实，</a:t>
            </a:r>
            <a:r>
              <a:rPr lang="zh-CN" altLang="zh-CN" sz="3600" b="1" u="heavy" noProof="0" dirty="0">
                <a:ln>
                  <a:noFill/>
                </a:ln>
                <a:solidFill>
                  <a:srgbClr val="FF0000"/>
                </a:solidFill>
                <a:effectLst/>
                <a:uLnTx/>
                <a:uFill>
                  <a:solidFill>
                    <a:srgbClr val="0000FF"/>
                  </a:solidFill>
                </a:uFill>
                <a:latin typeface="+mn-ea"/>
                <a:ea typeface="黑体" panose="02010609060101010101" pitchFamily="49" charset="-122"/>
                <a:cs typeface="+mn-ea"/>
                <a:sym typeface="+mn-ea"/>
              </a:rPr>
              <a:t>使故事显得真实可信。</a:t>
            </a:r>
            <a:endParaRPr kumimoji="0" lang="zh-CN" altLang="zh-CN" sz="3600" b="1" i="0" u="heavy" baseline="0" noProof="0" dirty="0">
              <a:ln>
                <a:noFill/>
              </a:ln>
              <a:solidFill>
                <a:srgbClr val="FF0000"/>
              </a:solidFill>
              <a:effectLst/>
              <a:uLnTx/>
              <a:uFill>
                <a:solidFill>
                  <a:srgbClr val="0000FF"/>
                </a:solidFill>
              </a:uFill>
              <a:latin typeface="+mn-ea"/>
              <a:ea typeface="黑体" panose="02010609060101010101" pitchFamily="49" charset="-122"/>
              <a:cs typeface="+mn-ea"/>
            </a:endParaRPr>
          </a:p>
          <a:p>
            <a:pPr marL="0" marR="0" lvl="0" indent="0" algn="l" defTabSz="457200" rtl="0">
              <a:lnSpc>
                <a:spcPct val="100000"/>
              </a:lnSpc>
              <a:spcBef>
                <a:spcPct val="0"/>
              </a:spcBef>
              <a:spcAft>
                <a:spcPct val="0"/>
              </a:spcAft>
              <a:buClrTx/>
              <a:buSzTx/>
              <a:buFontTx/>
              <a:buNone/>
              <a:defRPr/>
            </a:pPr>
            <a:r>
              <a:rPr lang="zh-CN" altLang="zh-CN" sz="3600" b="1" noProof="0" dirty="0">
                <a:ln>
                  <a:noFill/>
                </a:ln>
                <a:solidFill>
                  <a:srgbClr val="FF0000"/>
                </a:solidFill>
                <a:effectLst/>
                <a:uLnTx/>
                <a:uFillTx/>
                <a:latin typeface="+mn-ea"/>
                <a:ea typeface="黑体" panose="02010609060101010101" pitchFamily="49" charset="-122"/>
                <a:cs typeface="+mn-ea"/>
                <a:sym typeface="+mn-ea"/>
              </a:rPr>
              <a:t>    ③通过“我”的感受和评论，突出刻画了牧羊人这一平凡而又伟大的人物形象，产生了打动人心的力量。</a:t>
            </a:r>
            <a:endParaRPr kumimoji="0" lang="zh-CN" altLang="zh-CN" sz="3600" b="1" i="0" baseline="0" noProof="0" dirty="0">
              <a:ln>
                <a:noFill/>
              </a:ln>
              <a:solidFill>
                <a:srgbClr val="FF0000"/>
              </a:solidFill>
              <a:effectLst/>
              <a:uLnTx/>
              <a:uFillTx/>
              <a:latin typeface="+mn-ea"/>
              <a:ea typeface="黑体" panose="02010609060101010101" pitchFamily="49" charset="-122"/>
              <a:cs typeface="+mn-ea"/>
              <a:sym typeface="+mn-ea"/>
            </a:endParaRPr>
          </a:p>
        </p:txBody>
      </p:sp>
      <p:sp>
        <p:nvSpPr>
          <p:cNvPr id="9" name="文本框 8"/>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合作探究</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9466" name="Rectangle 18"/>
          <p:cNvSpPr>
            <a:spLocks noChangeArrowheads="1"/>
          </p:cNvSpPr>
          <p:nvPr/>
        </p:nvSpPr>
        <p:spPr bwMode="auto">
          <a:xfrm>
            <a:off x="2209800" y="834390"/>
            <a:ext cx="8156575" cy="1198880"/>
          </a:xfrm>
          <a:prstGeom prst="rect">
            <a:avLst/>
          </a:prstGeom>
          <a:noFill/>
          <a:ln w="9525">
            <a:noFill/>
            <a:miter lim="800000"/>
          </a:ln>
        </p:spPr>
        <p:txBody>
          <a:bodyPr wrap="square" anchor="ctr">
            <a:spAutoFit/>
          </a:bodyPr>
          <a:lstStyle/>
          <a:p>
            <a:pPr marL="342900" marR="0" lvl="0" indent="-342900" algn="l" defTabSz="457200" rtl="0" eaLnBrk="1" fontAlgn="base" latinLnBrk="0" hangingPunct="1">
              <a:lnSpc>
                <a:spcPct val="100000"/>
              </a:lnSpc>
              <a:spcBef>
                <a:spcPct val="0"/>
              </a:spcBef>
              <a:spcAft>
                <a:spcPct val="0"/>
              </a:spcAft>
              <a:buClr>
                <a:srgbClr val="0000FF"/>
              </a:buClr>
              <a:buSzTx/>
              <a:buFont typeface="Wingdings" panose="05000000000000000000" charset="0"/>
              <a:buChar char=""/>
              <a:defRPr/>
            </a:pPr>
            <a:r>
              <a:rPr kumimoji="0" lang="zh-CN" altLang="zh-CN" sz="3600" b="1" i="0" baseline="0" noProof="0" dirty="0">
                <a:ln>
                  <a:noFill/>
                </a:ln>
                <a:solidFill>
                  <a:srgbClr val="0000FF"/>
                </a:solidFill>
                <a:effectLst/>
                <a:uLnTx/>
                <a:uFillTx/>
                <a:latin typeface="+中文正文" charset="0"/>
                <a:ea typeface="黑体" panose="02010609060101010101" pitchFamily="49" charset="-122"/>
                <a:cs typeface="+mn-cs"/>
              </a:rPr>
              <a:t>开头：课文第一段运用哪种表达方式？有什么作用？</a:t>
            </a:r>
            <a:endParaRPr kumimoji="0" lang="zh-CN" altLang="zh-CN" sz="3600" b="1" i="0" baseline="0" noProof="0" dirty="0">
              <a:ln>
                <a:noFill/>
              </a:ln>
              <a:solidFill>
                <a:srgbClr val="0000FF"/>
              </a:solidFill>
              <a:effectLst/>
              <a:uLnTx/>
              <a:uFillTx/>
              <a:latin typeface="+中文正文" charset="0"/>
              <a:ea typeface="黑体" panose="02010609060101010101" pitchFamily="49" charset="-122"/>
              <a:cs typeface="+mn-cs"/>
            </a:endParaRPr>
          </a:p>
        </p:txBody>
      </p:sp>
      <p:sp>
        <p:nvSpPr>
          <p:cNvPr id="17" name="矩形 16"/>
          <p:cNvSpPr/>
          <p:nvPr/>
        </p:nvSpPr>
        <p:spPr>
          <a:xfrm>
            <a:off x="2129155" y="1969135"/>
            <a:ext cx="8809990" cy="1753235"/>
          </a:xfrm>
          <a:prstGeom prst="rect">
            <a:avLst/>
          </a:prstGeom>
        </p:spPr>
        <p:txBody>
          <a:bodyPr wrap="square">
            <a:spAutoFit/>
          </a:bodyPr>
          <a:lstStyle/>
          <a:p>
            <a:pPr marL="0" marR="0" lvl="0" indent="0" algn="l" defTabSz="457200" rtl="0">
              <a:lnSpc>
                <a:spcPct val="100000"/>
              </a:lnSpc>
              <a:spcBef>
                <a:spcPct val="0"/>
              </a:spcBef>
              <a:spcAft>
                <a:spcPct val="0"/>
              </a:spcAft>
              <a:buClrTx/>
              <a:buSzTx/>
              <a:buFontTx/>
              <a:buNone/>
              <a:defRPr/>
            </a:pPr>
            <a:r>
              <a:rPr kumimoji="0" lang="en-US" altLang="zh-CN" sz="3600" b="1" i="0" baseline="0" noProof="0" dirty="0">
                <a:ln>
                  <a:noFill/>
                </a:ln>
                <a:solidFill>
                  <a:srgbClr val="FF0000"/>
                </a:solidFill>
                <a:effectLst/>
                <a:uLnTx/>
                <a:uFill>
                  <a:solidFill>
                    <a:srgbClr val="0000FF"/>
                  </a:solidFill>
                </a:uFill>
                <a:latin typeface="+中文正文" charset="0"/>
                <a:ea typeface="黑体" panose="02010609060101010101" pitchFamily="49" charset="-122"/>
                <a:cs typeface="+mn-cs"/>
              </a:rPr>
              <a:t>     </a:t>
            </a:r>
            <a:r>
              <a:rPr kumimoji="0" lang="zh-CN" altLang="zh-CN" sz="3600" b="1" i="0" u="heavy" baseline="0" noProof="0" dirty="0">
                <a:ln>
                  <a:noFill/>
                </a:ln>
                <a:solidFill>
                  <a:srgbClr val="FF0000"/>
                </a:solidFill>
                <a:effectLst/>
                <a:uLnTx/>
                <a:uFill>
                  <a:solidFill>
                    <a:srgbClr val="0000FF"/>
                  </a:solidFill>
                </a:uFill>
                <a:latin typeface="+中文正文" charset="0"/>
                <a:ea typeface="黑体" panose="02010609060101010101" pitchFamily="49" charset="-122"/>
                <a:cs typeface="+mn-cs"/>
              </a:rPr>
              <a:t>表达方式：议论</a:t>
            </a:r>
            <a:r>
              <a:rPr kumimoji="0" lang="zh-CN" altLang="zh-CN" sz="3600" b="1" i="0" baseline="0" noProof="0" dirty="0">
                <a:ln>
                  <a:noFill/>
                </a:ln>
                <a:solidFill>
                  <a:srgbClr val="FF0000"/>
                </a:solidFill>
                <a:effectLst/>
                <a:uLnTx/>
                <a:uFillTx/>
                <a:latin typeface="+mn-ea"/>
                <a:ea typeface="黑体" panose="02010609060101010101" pitchFamily="49" charset="-122"/>
                <a:cs typeface="+mn-cs"/>
              </a:rPr>
              <a:t>。</a:t>
            </a:r>
            <a:endParaRPr kumimoji="0" lang="zh-CN" altLang="zh-CN" sz="3600" b="1" i="0" baseline="0" noProof="0" dirty="0">
              <a:ln>
                <a:noFill/>
              </a:ln>
              <a:solidFill>
                <a:srgbClr val="FF0000"/>
              </a:solidFill>
              <a:effectLst/>
              <a:uLnTx/>
              <a:uFillTx/>
              <a:latin typeface="+mn-ea"/>
              <a:ea typeface="黑体" panose="02010609060101010101" pitchFamily="49" charset="-122"/>
              <a:cs typeface="+mn-cs"/>
            </a:endParaRPr>
          </a:p>
          <a:p>
            <a:pPr marL="0" marR="0" lvl="0" indent="0" algn="l" defTabSz="457200" rtl="0">
              <a:lnSpc>
                <a:spcPct val="100000"/>
              </a:lnSpc>
              <a:spcBef>
                <a:spcPct val="0"/>
              </a:spcBef>
              <a:spcAft>
                <a:spcPct val="0"/>
              </a:spcAft>
              <a:buClrTx/>
              <a:buSzTx/>
              <a:buFontTx/>
              <a:buNone/>
              <a:defRPr/>
            </a:pPr>
            <a:r>
              <a:rPr lang="zh-CN" altLang="en-US" sz="3600" b="1" noProof="0" dirty="0">
                <a:ln>
                  <a:noFill/>
                </a:ln>
                <a:solidFill>
                  <a:srgbClr val="FF0000"/>
                </a:solidFill>
                <a:effectLst/>
                <a:uLnTx/>
                <a:uFillTx/>
                <a:latin typeface="黑体" panose="02010609060101010101" pitchFamily="49" charset="-122"/>
                <a:ea typeface="黑体" panose="02010609060101010101" pitchFamily="49" charset="-122"/>
                <a:sym typeface="+mn-ea"/>
              </a:rPr>
              <a:t>（</a:t>
            </a:r>
            <a:r>
              <a:rPr lang="zh-CN" altLang="zh-CN" sz="3600" b="1" noProof="0" dirty="0">
                <a:ln>
                  <a:noFill/>
                </a:ln>
                <a:solidFill>
                  <a:srgbClr val="FF0000"/>
                </a:solidFill>
                <a:effectLst/>
                <a:uLnTx/>
                <a:uFillTx/>
                <a:latin typeface="+mn-ea"/>
                <a:ea typeface="黑体" panose="02010609060101010101" pitchFamily="49" charset="-122"/>
                <a:cs typeface="+mn-ea"/>
                <a:sym typeface="+mn-ea"/>
              </a:rPr>
              <a:t>概括牧羊人的崇高品质</a:t>
            </a:r>
            <a:r>
              <a:rPr lang="zh-CN" altLang="en-US" sz="3600" b="1" noProof="0" dirty="0">
                <a:ln>
                  <a:noFill/>
                </a:ln>
                <a:solidFill>
                  <a:srgbClr val="FF0000"/>
                </a:solidFill>
                <a:effectLst/>
                <a:uLnTx/>
                <a:uFillTx/>
                <a:latin typeface="黑体" panose="02010609060101010101" pitchFamily="49" charset="-122"/>
                <a:ea typeface="黑体" panose="02010609060101010101" pitchFamily="49" charset="-122"/>
                <a:sym typeface="+mn-ea"/>
              </a:rPr>
              <a:t>），</a:t>
            </a:r>
            <a:r>
              <a:rPr lang="zh-CN" altLang="zh-CN" sz="3600" b="1" u="heavy" noProof="0" dirty="0">
                <a:ln>
                  <a:noFill/>
                </a:ln>
                <a:solidFill>
                  <a:srgbClr val="FF0000"/>
                </a:solidFill>
                <a:effectLst/>
                <a:uLnTx/>
                <a:uFill>
                  <a:solidFill>
                    <a:srgbClr val="0000FF"/>
                  </a:solidFill>
                </a:uFill>
                <a:latin typeface="+中文正文" charset="0"/>
                <a:ea typeface="黑体" panose="02010609060101010101" pitchFamily="49" charset="-122"/>
                <a:sym typeface="+mn-ea"/>
              </a:rPr>
              <a:t>总领全文，设置悬念，吸引读者。</a:t>
            </a:r>
            <a:endParaRPr kumimoji="0" lang="zh-CN" altLang="zh-CN" sz="3600" b="1" i="0" u="heavy" baseline="0" noProof="0" dirty="0">
              <a:ln>
                <a:noFill/>
              </a:ln>
              <a:solidFill>
                <a:srgbClr val="FF0000"/>
              </a:solidFill>
              <a:effectLst/>
              <a:uLnTx/>
              <a:uFill>
                <a:solidFill>
                  <a:srgbClr val="0000FF"/>
                </a:solidFill>
              </a:uFill>
              <a:latin typeface="+中文正文" charset="0"/>
              <a:ea typeface="黑体" panose="02010609060101010101" pitchFamily="49" charset="-122"/>
              <a:cs typeface="+mn-cs"/>
              <a:sym typeface="+mn-ea"/>
            </a:endParaRPr>
          </a:p>
        </p:txBody>
      </p:sp>
      <p:sp>
        <p:nvSpPr>
          <p:cNvPr id="3" name="Rectangle 18"/>
          <p:cNvSpPr>
            <a:spLocks noChangeArrowheads="1"/>
          </p:cNvSpPr>
          <p:nvPr/>
        </p:nvSpPr>
        <p:spPr bwMode="auto">
          <a:xfrm>
            <a:off x="2272665" y="3813175"/>
            <a:ext cx="8702040" cy="1198880"/>
          </a:xfrm>
          <a:prstGeom prst="rect">
            <a:avLst/>
          </a:prstGeom>
          <a:noFill/>
          <a:ln w="9525">
            <a:noFill/>
            <a:miter lim="800000"/>
          </a:ln>
        </p:spPr>
        <p:txBody>
          <a:bodyPr wrap="square" anchor="ctr">
            <a:spAutoFit/>
          </a:bodyPr>
          <a:p>
            <a:pPr marL="342900" marR="0" lvl="0" indent="-342900" algn="l" defTabSz="457200" rtl="0" eaLnBrk="1" fontAlgn="base" latinLnBrk="0" hangingPunct="1">
              <a:lnSpc>
                <a:spcPct val="100000"/>
              </a:lnSpc>
              <a:buClr>
                <a:srgbClr val="0000FF"/>
              </a:buClr>
              <a:buSzTx/>
              <a:buFont typeface="Wingdings" panose="05000000000000000000" charset="0"/>
              <a:buChar char=""/>
              <a:defRPr/>
            </a:pPr>
            <a:r>
              <a:rPr kumimoji="0" lang="zh-CN" altLang="zh-CN" sz="3600" b="1" i="0" baseline="0" noProof="0" dirty="0">
                <a:ln>
                  <a:noFill/>
                </a:ln>
                <a:solidFill>
                  <a:srgbClr val="0000FF"/>
                </a:solidFill>
                <a:effectLst/>
                <a:uLnTx/>
                <a:uFillTx/>
                <a:latin typeface="+中文正文" charset="0"/>
                <a:ea typeface="黑体" panose="02010609060101010101" pitchFamily="49" charset="-122"/>
              </a:rPr>
              <a:t>结尾：课文最后一段运用哪种表达方式？有什么作用？</a:t>
            </a:r>
            <a:endParaRPr kumimoji="0" lang="zh-CN" altLang="zh-CN" sz="3600" b="1" i="0" baseline="0" noProof="0" dirty="0">
              <a:ln>
                <a:noFill/>
              </a:ln>
              <a:solidFill>
                <a:srgbClr val="0000FF"/>
              </a:solidFill>
              <a:effectLst/>
              <a:uLnTx/>
              <a:uFillTx/>
              <a:latin typeface="+中文正文" charset="0"/>
              <a:ea typeface="黑体" panose="02010609060101010101" pitchFamily="49" charset="-122"/>
            </a:endParaRPr>
          </a:p>
        </p:txBody>
      </p:sp>
      <p:sp>
        <p:nvSpPr>
          <p:cNvPr id="4" name="矩形 3"/>
          <p:cNvSpPr/>
          <p:nvPr/>
        </p:nvSpPr>
        <p:spPr>
          <a:xfrm>
            <a:off x="2129155" y="5012055"/>
            <a:ext cx="8569325" cy="1753235"/>
          </a:xfrm>
          <a:prstGeom prst="rect">
            <a:avLst/>
          </a:prstGeom>
        </p:spPr>
        <p:txBody>
          <a:bodyPr wrap="square">
            <a:spAutoFit/>
          </a:bodyPr>
          <a:p>
            <a:pPr marL="0" marR="0" lvl="0" indent="0" algn="l" defTabSz="457200" rtl="0">
              <a:lnSpc>
                <a:spcPct val="100000"/>
              </a:lnSpc>
              <a:spcBef>
                <a:spcPct val="0"/>
              </a:spcBef>
              <a:spcAft>
                <a:spcPct val="0"/>
              </a:spcAft>
              <a:buClrTx/>
              <a:buSzTx/>
              <a:buFontTx/>
              <a:buNone/>
              <a:defRPr/>
            </a:pPr>
            <a:r>
              <a:rPr kumimoji="0" lang="en-US" altLang="zh-CN" sz="3600" b="1" i="0" baseline="0" noProof="0" dirty="0">
                <a:ln>
                  <a:noFill/>
                </a:ln>
                <a:solidFill>
                  <a:srgbClr val="FF0000"/>
                </a:solidFill>
                <a:effectLst/>
                <a:uLnTx/>
                <a:uFillTx/>
                <a:latin typeface="+mn-ea"/>
                <a:ea typeface="黑体" panose="02010609060101010101" pitchFamily="49" charset="-122"/>
                <a:cs typeface="+mn-ea"/>
              </a:rPr>
              <a:t>    </a:t>
            </a:r>
            <a:r>
              <a:rPr kumimoji="0" lang="zh-CN" altLang="zh-CN" sz="3600" b="1" i="0" baseline="0" noProof="0" dirty="0">
                <a:ln>
                  <a:noFill/>
                </a:ln>
                <a:solidFill>
                  <a:srgbClr val="FF0000"/>
                </a:solidFill>
                <a:effectLst/>
                <a:uLnTx/>
                <a:uFillTx/>
                <a:latin typeface="+mn-ea"/>
                <a:ea typeface="黑体" panose="02010609060101010101" pitchFamily="49" charset="-122"/>
                <a:cs typeface="+mn-ea"/>
              </a:rPr>
              <a:t>文章结尾处的精要的议论，起到了</a:t>
            </a:r>
            <a:r>
              <a:rPr kumimoji="0" lang="zh-CN" altLang="zh-CN" sz="3600" b="1" i="0" u="heavy" baseline="0" noProof="0" dirty="0">
                <a:ln>
                  <a:noFill/>
                </a:ln>
                <a:solidFill>
                  <a:srgbClr val="FF0000"/>
                </a:solidFill>
                <a:effectLst/>
                <a:uLnTx/>
                <a:uFill>
                  <a:solidFill>
                    <a:srgbClr val="0000FF"/>
                  </a:solidFill>
                </a:uFill>
                <a:latin typeface="+mn-ea"/>
                <a:ea typeface="黑体" panose="02010609060101010101" pitchFamily="49" charset="-122"/>
                <a:cs typeface="+mn-ea"/>
              </a:rPr>
              <a:t>照应开头、总结全文、 揭示主题</a:t>
            </a:r>
            <a:r>
              <a:rPr kumimoji="0" lang="zh-CN" altLang="zh-CN" sz="3600" b="1" i="0" baseline="0" noProof="0" dirty="0">
                <a:ln>
                  <a:noFill/>
                </a:ln>
                <a:solidFill>
                  <a:srgbClr val="FF0000"/>
                </a:solidFill>
                <a:effectLst/>
                <a:uLnTx/>
                <a:uFillTx/>
                <a:latin typeface="+mn-ea"/>
                <a:ea typeface="黑体" panose="02010609060101010101" pitchFamily="49" charset="-122"/>
                <a:cs typeface="+mn-ea"/>
              </a:rPr>
              <a:t>的作用，（</a:t>
            </a:r>
            <a:r>
              <a:rPr kumimoji="0" lang="zh-CN" altLang="zh-CN" sz="3600" b="1" i="0" baseline="0" noProof="0" dirty="0">
                <a:ln>
                  <a:noFill/>
                </a:ln>
                <a:solidFill>
                  <a:srgbClr val="FF0000"/>
                </a:solidFill>
                <a:effectLst/>
                <a:uLnTx/>
                <a:uFill>
                  <a:solidFill>
                    <a:srgbClr val="0000FF"/>
                  </a:solidFill>
                </a:uFill>
                <a:latin typeface="+mn-ea"/>
                <a:ea typeface="黑体" panose="02010609060101010101" pitchFamily="49" charset="-122"/>
                <a:cs typeface="+mn-ea"/>
              </a:rPr>
              <a:t>表达了对老人的崇敬和赞美之情。）</a:t>
            </a:r>
            <a:endParaRPr kumimoji="0" lang="zh-CN" altLang="zh-CN" sz="3600" b="1" i="0" baseline="0" noProof="0" dirty="0">
              <a:ln>
                <a:noFill/>
              </a:ln>
              <a:solidFill>
                <a:srgbClr val="FF0000"/>
              </a:solidFill>
              <a:effectLst/>
              <a:uLnTx/>
              <a:uFill>
                <a:solidFill>
                  <a:srgbClr val="0000FF"/>
                </a:solidFill>
              </a:uFill>
              <a:latin typeface="+mn-ea"/>
              <a:ea typeface="黑体" panose="02010609060101010101" pitchFamily="49" charset="-122"/>
              <a:cs typeface="+mn-ea"/>
            </a:endParaRPr>
          </a:p>
        </p:txBody>
      </p:sp>
      <p:sp>
        <p:nvSpPr>
          <p:cNvPr id="80898" name="Rectangle 3"/>
          <p:cNvSpPr txBox="1"/>
          <p:nvPr/>
        </p:nvSpPr>
        <p:spPr>
          <a:xfrm>
            <a:off x="3009900" y="40879"/>
            <a:ext cx="6172200" cy="857250"/>
          </a:xfrm>
          <a:prstGeom prst="rect">
            <a:avLst/>
          </a:prstGeom>
          <a:noFill/>
          <a:ln w="9525">
            <a:noFill/>
          </a:ln>
        </p:spPr>
        <p:txBody>
          <a:bodyPr anchor="t"/>
          <a:p>
            <a:pPr algn="ctr" defTabSz="914400" eaLnBrk="0" hangingPunct="0"/>
            <a:r>
              <a:rPr lang="zh-CN" altLang="zh-CN" sz="3600" b="1" noProof="0" dirty="0">
                <a:ln>
                  <a:noFill/>
                </a:ln>
                <a:solidFill>
                  <a:srgbClr val="00B050"/>
                </a:solidFill>
                <a:effectLst/>
                <a:uLnTx/>
                <a:uFillTx/>
                <a:latin typeface="+中文正文" charset="0"/>
                <a:ea typeface="黑体" panose="02010609060101010101" pitchFamily="49" charset="-122"/>
              </a:rPr>
              <a:t>开头和结尾作用</a:t>
            </a:r>
            <a:endParaRPr lang="zh-CN" altLang="zh-CN" sz="3600" b="1" noProof="0" dirty="0">
              <a:ln>
                <a:noFill/>
              </a:ln>
              <a:solidFill>
                <a:srgbClr val="00B050"/>
              </a:solidFill>
              <a:effectLst/>
              <a:uLnTx/>
              <a:uFillTx/>
              <a:latin typeface="+中文正文" charset="0"/>
              <a:ea typeface="黑体" panose="02010609060101010101" pitchFamily="49" charset="-122"/>
            </a:endParaRPr>
          </a:p>
        </p:txBody>
      </p:sp>
      <p:sp>
        <p:nvSpPr>
          <p:cNvPr id="9" name="文本框 8"/>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合作探究</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1000"/>
                                        <p:tgtEl>
                                          <p:spTgt spid="17">
                                            <p:txEl>
                                              <p:pRg st="0" end="0"/>
                                            </p:txEl>
                                          </p:spTgt>
                                        </p:tgtEl>
                                      </p:cBhvr>
                                    </p:animEffect>
                                    <p:anim calcmode="lin" valueType="num">
                                      <p:cBhvr>
                                        <p:cTn id="8"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17">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7">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17">
                                            <p:txEl>
                                              <p:pRg st="1" end="1"/>
                                            </p:txEl>
                                          </p:spTgt>
                                        </p:tgtEl>
                                        <p:attrNameLst>
                                          <p:attrName>style.visibility</p:attrName>
                                        </p:attrNameLst>
                                      </p:cBhvr>
                                      <p:to>
                                        <p:strVal val="visible"/>
                                      </p:to>
                                    </p:set>
                                    <p:animEffect transition="in" filter="fade">
                                      <p:cBhvr>
                                        <p:cTn id="15" dur="1000"/>
                                        <p:tgtEl>
                                          <p:spTgt spid="17">
                                            <p:txEl>
                                              <p:pRg st="1" end="1"/>
                                            </p:txEl>
                                          </p:spTgt>
                                        </p:tgtEl>
                                      </p:cBhvr>
                                    </p:animEffect>
                                    <p:anim calcmode="lin" valueType="num">
                                      <p:cBhvr>
                                        <p:cTn id="16" dur="1000" fill="hold"/>
                                        <p:tgtEl>
                                          <p:spTgt spid="17">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17">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7">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ox(in)">
                                      <p:cBhvr>
                                        <p:cTn id="23" dur="20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linds(horizontal)">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4" name="文本框 1"/>
          <p:cNvSpPr txBox="1"/>
          <p:nvPr/>
        </p:nvSpPr>
        <p:spPr>
          <a:xfrm>
            <a:off x="1908810" y="1306195"/>
            <a:ext cx="9075420" cy="1568450"/>
          </a:xfrm>
          <a:prstGeom prst="rect">
            <a:avLst/>
          </a:prstGeom>
          <a:noFill/>
          <a:ln w="9525">
            <a:noFill/>
          </a:ln>
        </p:spPr>
        <p:txBody>
          <a:bodyPr wrap="square" anchor="t">
            <a:spAutoFit/>
          </a:bodyPr>
          <a:p>
            <a:pPr>
              <a:lnSpc>
                <a:spcPct val="150000"/>
              </a:lnSpc>
              <a:buFont typeface="Wingdings" panose="05000000000000000000" charset="0"/>
            </a:pPr>
            <a:r>
              <a:rPr lang="zh-CN" sz="3200" b="1" dirty="0">
                <a:solidFill>
                  <a:srgbClr val="0000FF"/>
                </a:solidFill>
                <a:uFillTx/>
                <a:latin typeface="黑体" panose="02010609060101010101" pitchFamily="49" charset="-122"/>
                <a:ea typeface="黑体" panose="02010609060101010101" pitchFamily="49" charset="-122"/>
                <a:sym typeface="+mn-ea"/>
              </a:rPr>
              <a:t>（</a:t>
            </a:r>
            <a:r>
              <a:rPr lang="en-US" altLang="zh-CN" sz="3200" b="1" dirty="0">
                <a:solidFill>
                  <a:srgbClr val="0000FF"/>
                </a:solidFill>
                <a:uFillTx/>
                <a:latin typeface="黑体" panose="02010609060101010101" pitchFamily="49" charset="-122"/>
                <a:ea typeface="黑体" panose="02010609060101010101" pitchFamily="49" charset="-122"/>
                <a:sym typeface="+mn-ea"/>
              </a:rPr>
              <a:t>1</a:t>
            </a:r>
            <a:r>
              <a:rPr lang="zh-CN" sz="3200" b="1" dirty="0">
                <a:solidFill>
                  <a:srgbClr val="0000FF"/>
                </a:solidFill>
                <a:uFillTx/>
                <a:latin typeface="黑体" panose="02010609060101010101" pitchFamily="49" charset="-122"/>
                <a:ea typeface="黑体" panose="02010609060101010101" pitchFamily="49" charset="-122"/>
                <a:sym typeface="+mn-ea"/>
              </a:rPr>
              <a:t>）</a:t>
            </a:r>
            <a:r>
              <a:rPr lang="zh-CN" altLang="en-US" sz="3200" b="1" dirty="0">
                <a:solidFill>
                  <a:srgbClr val="0000FF"/>
                </a:solidFill>
                <a:uFillTx/>
                <a:latin typeface="黑体" panose="02010609060101010101" pitchFamily="49" charset="-122"/>
                <a:ea typeface="黑体" panose="02010609060101010101" pitchFamily="49" charset="-122"/>
              </a:rPr>
              <a:t>人类除了毁灭，还可以像上天一样创造。</a:t>
            </a:r>
            <a:r>
              <a:rPr lang="zh-CN" altLang="en-US" sz="3200" b="1" dirty="0">
                <a:solidFill>
                  <a:srgbClr val="FF00FF"/>
                </a:solidFill>
                <a:uFillTx/>
                <a:latin typeface="黑体" panose="02010609060101010101" pitchFamily="49" charset="-122"/>
                <a:ea typeface="黑体" panose="02010609060101010101" pitchFamily="49" charset="-122"/>
                <a:sym typeface="+mn-ea"/>
              </a:rPr>
              <a:t>⑮</a:t>
            </a:r>
            <a:endParaRPr lang="zh-CN" altLang="en-US" sz="3200" b="1" dirty="0">
              <a:solidFill>
                <a:srgbClr val="FF00FF"/>
              </a:solidFill>
              <a:uFillTx/>
              <a:latin typeface="黑体" panose="02010609060101010101" pitchFamily="49" charset="-122"/>
              <a:ea typeface="黑体" panose="02010609060101010101" pitchFamily="49" charset="-122"/>
            </a:endParaRPr>
          </a:p>
          <a:p>
            <a:pPr>
              <a:lnSpc>
                <a:spcPct val="150000"/>
              </a:lnSpc>
              <a:buFont typeface="Wingdings" panose="05000000000000000000" charset="0"/>
            </a:pPr>
            <a:endParaRPr lang="zh-CN" altLang="en-US" sz="3200" b="1" dirty="0">
              <a:solidFill>
                <a:srgbClr val="0000FF"/>
              </a:solidFill>
              <a:uFillTx/>
              <a:latin typeface="黑体" panose="02010609060101010101" pitchFamily="49" charset="-122"/>
              <a:ea typeface="黑体" panose="02010609060101010101" pitchFamily="49" charset="-122"/>
            </a:endParaRPr>
          </a:p>
        </p:txBody>
      </p:sp>
      <p:sp>
        <p:nvSpPr>
          <p:cNvPr id="4" name="矩形 3"/>
          <p:cNvSpPr/>
          <p:nvPr/>
        </p:nvSpPr>
        <p:spPr>
          <a:xfrm>
            <a:off x="1751330" y="2450465"/>
            <a:ext cx="9390380" cy="3046095"/>
          </a:xfrm>
          <a:prstGeom prst="rect">
            <a:avLst/>
          </a:prstGeom>
          <a:noFill/>
          <a:ln w="9525">
            <a:noFill/>
          </a:ln>
        </p:spPr>
        <p:txBody>
          <a:bodyPr wrap="square" anchor="t">
            <a:spAutoFit/>
          </a:bodyPr>
          <a:p>
            <a:pPr>
              <a:lnSpc>
                <a:spcPct val="100000"/>
              </a:lnSpc>
            </a:pPr>
            <a:r>
              <a:rPr lang="zh-CN" altLang="en-US" sz="3200" b="1" dirty="0">
                <a:solidFill>
                  <a:srgbClr val="FF0000"/>
                </a:solidFill>
                <a:uFillTx/>
                <a:latin typeface="黑体" panose="02010609060101010101" pitchFamily="49" charset="-122"/>
                <a:ea typeface="黑体" panose="02010609060101010101" pitchFamily="49" charset="-122"/>
              </a:rPr>
              <a:t>     </a:t>
            </a:r>
            <a:r>
              <a:rPr lang="zh-CN" altLang="en-US" sz="3200" b="1" dirty="0">
                <a:solidFill>
                  <a:srgbClr val="FF0000"/>
                </a:solidFill>
                <a:uFillTx/>
                <a:latin typeface="黑体" panose="02010609060101010101" pitchFamily="49" charset="-122"/>
                <a:ea typeface="黑体" panose="02010609060101010101" pitchFamily="49" charset="-122"/>
                <a:sym typeface="+mn-ea"/>
              </a:rPr>
              <a:t>议论，“毁灭”是指人类对这片土地的破坏；“创造”是指牧羊人在这片废墟上靠一个人的双手和毅力植树的行为。表达了作者对牧羊人的崇敬和赞美之情。</a:t>
            </a:r>
            <a:r>
              <a:rPr lang="zh-CN" altLang="en-US" sz="3200" b="1" dirty="0">
                <a:solidFill>
                  <a:srgbClr val="FF0000"/>
                </a:solidFill>
                <a:uFillTx/>
                <a:latin typeface="黑体" panose="02010609060101010101" pitchFamily="49" charset="-122"/>
                <a:ea typeface="黑体" panose="02010609060101010101" pitchFamily="49" charset="-122"/>
              </a:rPr>
              <a:t>这句话告诉我们，只要心存美好的愿望，并长期不懈的努力去做，就一定可以改变恶劣的生存环境，人类的可悲命运会被最终改变。</a:t>
            </a:r>
            <a:endParaRPr lang="zh-CN" altLang="en-US" sz="3200" b="1" dirty="0">
              <a:solidFill>
                <a:srgbClr val="FF0000"/>
              </a:solidFill>
              <a:uFillTx/>
              <a:latin typeface="黑体" panose="02010609060101010101" pitchFamily="49" charset="-122"/>
              <a:ea typeface="黑体" panose="02010609060101010101" pitchFamily="49" charset="-122"/>
            </a:endParaRPr>
          </a:p>
        </p:txBody>
      </p:sp>
      <p:sp>
        <p:nvSpPr>
          <p:cNvPr id="5" name="文本框 4"/>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合作探究</a:t>
            </a:r>
            <a:endParaRPr lang="zh-CN" altLang="en-US" sz="4000" b="1" dirty="0">
              <a:solidFill>
                <a:srgbClr val="7030A0"/>
              </a:solidFill>
              <a:uFillTx/>
              <a:latin typeface="Arial" panose="020B0604020202020204" pitchFamily="34" charset="0"/>
              <a:ea typeface="黑体" panose="02010609060101010101" pitchFamily="49" charset="-122"/>
            </a:endParaRPr>
          </a:p>
        </p:txBody>
      </p:sp>
      <p:sp>
        <p:nvSpPr>
          <p:cNvPr id="80898" name="Rectangle 3"/>
          <p:cNvSpPr txBox="1"/>
          <p:nvPr/>
        </p:nvSpPr>
        <p:spPr>
          <a:xfrm>
            <a:off x="3009900" y="376159"/>
            <a:ext cx="6172200" cy="857250"/>
          </a:xfrm>
          <a:prstGeom prst="rect">
            <a:avLst/>
          </a:prstGeom>
          <a:noFill/>
          <a:ln w="9525">
            <a:noFill/>
          </a:ln>
        </p:spPr>
        <p:txBody>
          <a:bodyPr anchor="t"/>
          <a:p>
            <a:pPr marL="457200" indent="-457200" algn="ctr" defTabSz="914400" eaLnBrk="0" hangingPunct="0">
              <a:buFont typeface="Wingdings" panose="05000000000000000000" charset="0"/>
              <a:buChar char="u"/>
            </a:pPr>
            <a:r>
              <a:rPr lang="zh-CN" altLang="en-US" sz="3200" b="1" dirty="0">
                <a:solidFill>
                  <a:srgbClr val="0000FF"/>
                </a:solidFill>
                <a:uFillTx/>
                <a:latin typeface="黑体" panose="02010609060101010101" pitchFamily="49" charset="-122"/>
                <a:ea typeface="黑体" panose="02010609060101010101" pitchFamily="49" charset="-122"/>
              </a:rPr>
              <a:t>你还能找出别的议论句吗？</a:t>
            </a:r>
            <a:endParaRPr lang="zh-CN" altLang="en-US" sz="3200" b="1" dirty="0">
              <a:solidFill>
                <a:srgbClr val="0000FF"/>
              </a:solidFill>
              <a:uFillTx/>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74754"/>
                                        </p:tgtEl>
                                        <p:attrNameLst>
                                          <p:attrName>style.visibility</p:attrName>
                                        </p:attrNameLst>
                                      </p:cBhvr>
                                      <p:to>
                                        <p:strVal val="visible"/>
                                      </p:to>
                                    </p:set>
                                    <p:anim calcmode="lin" valueType="num">
                                      <p:cBhvr>
                                        <p:cTn id="7" dur="500" fill="hold"/>
                                        <p:tgtEl>
                                          <p:spTgt spid="74754"/>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74754"/>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74754"/>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74754"/>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3"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plus(in)">
                                      <p:cBhvr>
                                        <p:cTn id="15"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4754"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p:nvPr/>
        </p:nvSpPr>
        <p:spPr>
          <a:xfrm>
            <a:off x="1899285" y="3814445"/>
            <a:ext cx="8159115" cy="1076325"/>
          </a:xfrm>
          <a:prstGeom prst="rect">
            <a:avLst/>
          </a:prstGeom>
          <a:noFill/>
          <a:ln w="9525">
            <a:noFill/>
          </a:ln>
        </p:spPr>
        <p:txBody>
          <a:bodyPr wrap="square" anchor="t">
            <a:spAutoFit/>
          </a:bodyPr>
          <a:p>
            <a:pPr>
              <a:lnSpc>
                <a:spcPct val="100000"/>
              </a:lnSpc>
              <a:buFont typeface="Wingdings" panose="05000000000000000000" charset="0"/>
            </a:pPr>
            <a:r>
              <a:rPr lang="zh-CN" sz="3200" b="1" dirty="0">
                <a:solidFill>
                  <a:srgbClr val="0000FF"/>
                </a:solidFill>
                <a:uFillTx/>
                <a:latin typeface="黑体" panose="02010609060101010101" pitchFamily="49" charset="-122"/>
                <a:ea typeface="黑体" panose="02010609060101010101" pitchFamily="49" charset="-122"/>
              </a:rPr>
              <a:t>（</a:t>
            </a:r>
            <a:r>
              <a:rPr lang="en-US" altLang="zh-CN" sz="3200" b="1" dirty="0">
                <a:solidFill>
                  <a:srgbClr val="0000FF"/>
                </a:solidFill>
                <a:uFillTx/>
                <a:latin typeface="黑体" panose="02010609060101010101" pitchFamily="49" charset="-122"/>
                <a:ea typeface="黑体" panose="02010609060101010101" pitchFamily="49" charset="-122"/>
              </a:rPr>
              <a:t>3</a:t>
            </a:r>
            <a:r>
              <a:rPr lang="zh-CN" sz="3200" b="1" dirty="0">
                <a:solidFill>
                  <a:srgbClr val="0000FF"/>
                </a:solidFill>
                <a:uFillTx/>
                <a:latin typeface="黑体" panose="02010609060101010101" pitchFamily="49" charset="-122"/>
                <a:ea typeface="黑体" panose="02010609060101010101" pitchFamily="49" charset="-122"/>
              </a:rPr>
              <a:t>）</a:t>
            </a:r>
            <a:r>
              <a:rPr lang="zh-CN" altLang="en-US" sz="3200" b="1" dirty="0">
                <a:solidFill>
                  <a:srgbClr val="0000FF"/>
                </a:solidFill>
                <a:uFillTx/>
                <a:latin typeface="黑体" panose="02010609060101010101" pitchFamily="49" charset="-122"/>
                <a:ea typeface="黑体" panose="02010609060101010101" pitchFamily="49" charset="-122"/>
              </a:rPr>
              <a:t>我从没见过他有任何动摇或怀疑，只有天知道这有多难！</a:t>
            </a:r>
            <a:r>
              <a:rPr lang="zh-CN" altLang="en-US" sz="3200" b="1" dirty="0">
                <a:solidFill>
                  <a:srgbClr val="FF00FF"/>
                </a:solidFill>
                <a:uFillTx/>
                <a:latin typeface="黑体" panose="02010609060101010101" pitchFamily="49" charset="-122"/>
                <a:ea typeface="黑体" panose="02010609060101010101" pitchFamily="49" charset="-122"/>
                <a:sym typeface="+mn-ea"/>
              </a:rPr>
              <a:t>⑱</a:t>
            </a:r>
            <a:endParaRPr lang="zh-CN" altLang="en-US" sz="3200" b="1" dirty="0">
              <a:solidFill>
                <a:srgbClr val="FF00FF"/>
              </a:solidFill>
              <a:uFillTx/>
              <a:latin typeface="黑体" panose="02010609060101010101" pitchFamily="49" charset="-122"/>
              <a:ea typeface="黑体" panose="02010609060101010101" pitchFamily="49" charset="-122"/>
            </a:endParaRPr>
          </a:p>
        </p:txBody>
      </p:sp>
      <p:sp>
        <p:nvSpPr>
          <p:cNvPr id="3" name="矩形 2"/>
          <p:cNvSpPr/>
          <p:nvPr/>
        </p:nvSpPr>
        <p:spPr>
          <a:xfrm>
            <a:off x="1899285" y="5034280"/>
            <a:ext cx="8350885" cy="1076325"/>
          </a:xfrm>
          <a:prstGeom prst="rect">
            <a:avLst/>
          </a:prstGeom>
          <a:noFill/>
          <a:ln w="9525">
            <a:noFill/>
          </a:ln>
        </p:spPr>
        <p:txBody>
          <a:bodyPr wrap="square" anchor="t">
            <a:spAutoFit/>
          </a:bodyPr>
          <a:p>
            <a:pPr algn="l">
              <a:lnSpc>
                <a:spcPct val="100000"/>
              </a:lnSpc>
              <a:buClrTx/>
              <a:buSzTx/>
              <a:buFont typeface="Wingdings" panose="05000000000000000000" charset="0"/>
            </a:pPr>
            <a:r>
              <a:rPr lang="en-US" altLang="zh-CN" sz="2400" b="1" dirty="0">
                <a:solidFill>
                  <a:srgbClr val="FF0000"/>
                </a:solidFill>
                <a:latin typeface="黑体" panose="02010609060101010101" pitchFamily="49" charset="-122"/>
                <a:ea typeface="黑体" panose="02010609060101010101" pitchFamily="49" charset="-122"/>
              </a:rPr>
              <a:t>     </a:t>
            </a:r>
            <a:r>
              <a:rPr lang="zh-CN" altLang="en-US" sz="2400" b="1" dirty="0">
                <a:solidFill>
                  <a:srgbClr val="FF0000"/>
                </a:solidFill>
                <a:latin typeface="黑体" panose="02010609060101010101" pitchFamily="49" charset="-122"/>
                <a:ea typeface="黑体" panose="02010609060101010101" pitchFamily="49" charset="-122"/>
              </a:rPr>
              <a:t> </a:t>
            </a:r>
            <a:r>
              <a:rPr lang="zh-CN" altLang="en-US" sz="3200" b="1" dirty="0">
                <a:solidFill>
                  <a:srgbClr val="FF0000"/>
                </a:solidFill>
                <a:uFillTx/>
                <a:latin typeface="黑体" panose="02010609060101010101" pitchFamily="49" charset="-122"/>
                <a:ea typeface="黑体" panose="02010609060101010101" pitchFamily="49" charset="-122"/>
              </a:rPr>
              <a:t>议论，写出了牧羊人顽强的毅力、执着的信念、无私的付出。 </a:t>
            </a:r>
            <a:endParaRPr lang="zh-CN" altLang="en-US" sz="3200" b="1" dirty="0">
              <a:solidFill>
                <a:srgbClr val="FF0000"/>
              </a:solidFill>
              <a:uFillTx/>
              <a:latin typeface="黑体" panose="02010609060101010101" pitchFamily="49" charset="-122"/>
              <a:ea typeface="黑体" panose="02010609060101010101" pitchFamily="49" charset="-122"/>
            </a:endParaRPr>
          </a:p>
        </p:txBody>
      </p:sp>
      <p:sp>
        <p:nvSpPr>
          <p:cNvPr id="74754" name="文本框 1"/>
          <p:cNvSpPr txBox="1"/>
          <p:nvPr/>
        </p:nvSpPr>
        <p:spPr>
          <a:xfrm>
            <a:off x="1899285" y="1233170"/>
            <a:ext cx="9075420" cy="1568450"/>
          </a:xfrm>
          <a:prstGeom prst="rect">
            <a:avLst/>
          </a:prstGeom>
          <a:noFill/>
          <a:ln w="9525">
            <a:noFill/>
          </a:ln>
        </p:spPr>
        <p:txBody>
          <a:bodyPr wrap="square" anchor="t">
            <a:spAutoFit/>
          </a:bodyPr>
          <a:p>
            <a:pPr>
              <a:lnSpc>
                <a:spcPct val="100000"/>
              </a:lnSpc>
              <a:buFont typeface="Wingdings" panose="05000000000000000000" charset="0"/>
            </a:pPr>
            <a:r>
              <a:rPr lang="zh-CN" sz="3200" b="1" dirty="0">
                <a:solidFill>
                  <a:srgbClr val="0000FF"/>
                </a:solidFill>
                <a:uFillTx/>
                <a:latin typeface="黑体" panose="02010609060101010101" pitchFamily="49" charset="-122"/>
                <a:ea typeface="黑体" panose="02010609060101010101" pitchFamily="49" charset="-122"/>
                <a:sym typeface="+mn-ea"/>
              </a:rPr>
              <a:t>（</a:t>
            </a:r>
            <a:r>
              <a:rPr lang="en-US" altLang="zh-CN" sz="3200" b="1" dirty="0">
                <a:solidFill>
                  <a:srgbClr val="0000FF"/>
                </a:solidFill>
                <a:uFillTx/>
                <a:latin typeface="黑体" panose="02010609060101010101" pitchFamily="49" charset="-122"/>
                <a:ea typeface="黑体" panose="02010609060101010101" pitchFamily="49" charset="-122"/>
                <a:sym typeface="+mn-ea"/>
              </a:rPr>
              <a:t>2</a:t>
            </a:r>
            <a:r>
              <a:rPr lang="zh-CN" sz="3200" b="1" dirty="0">
                <a:solidFill>
                  <a:srgbClr val="0000FF"/>
                </a:solidFill>
                <a:uFillTx/>
                <a:latin typeface="黑体" panose="02010609060101010101" pitchFamily="49" charset="-122"/>
                <a:ea typeface="黑体" panose="02010609060101010101" pitchFamily="49" charset="-122"/>
                <a:sym typeface="+mn-ea"/>
              </a:rPr>
              <a:t>）</a:t>
            </a:r>
            <a:r>
              <a:rPr lang="zh-CN" altLang="en-US" sz="3200" b="1" dirty="0">
                <a:solidFill>
                  <a:srgbClr val="0000FF"/>
                </a:solidFill>
                <a:uFillTx/>
                <a:latin typeface="黑体" panose="02010609060101010101" pitchFamily="49" charset="-122"/>
                <a:ea typeface="黑体" panose="02010609060101010101" pitchFamily="49" charset="-122"/>
              </a:rPr>
              <a:t>这是老人种树带来的连锁反应，是我见过的最了不起的奇迹。</a:t>
            </a:r>
            <a:r>
              <a:rPr lang="zh-CN" altLang="en-US" sz="3200" b="1" dirty="0">
                <a:solidFill>
                  <a:srgbClr val="FF00FF"/>
                </a:solidFill>
                <a:uFillTx/>
                <a:latin typeface="黑体" panose="02010609060101010101" pitchFamily="49" charset="-122"/>
                <a:ea typeface="黑体" panose="02010609060101010101" pitchFamily="49" charset="-122"/>
                <a:sym typeface="+mn-ea"/>
              </a:rPr>
              <a:t>⑰</a:t>
            </a:r>
            <a:endParaRPr lang="zh-CN" altLang="en-US" sz="3200" b="1" dirty="0">
              <a:solidFill>
                <a:srgbClr val="FF00FF"/>
              </a:solidFill>
              <a:uFillTx/>
              <a:latin typeface="黑体" panose="02010609060101010101" pitchFamily="49" charset="-122"/>
              <a:ea typeface="黑体" panose="02010609060101010101" pitchFamily="49" charset="-122"/>
              <a:sym typeface="+mn-ea"/>
            </a:endParaRPr>
          </a:p>
          <a:p>
            <a:pPr>
              <a:lnSpc>
                <a:spcPct val="100000"/>
              </a:lnSpc>
              <a:buFont typeface="Wingdings" panose="05000000000000000000" charset="0"/>
            </a:pPr>
            <a:endParaRPr lang="zh-CN" altLang="en-US" sz="3200" b="1" dirty="0">
              <a:solidFill>
                <a:srgbClr val="0000FF"/>
              </a:solidFill>
              <a:uFillTx/>
              <a:latin typeface="黑体" panose="02010609060101010101" pitchFamily="49" charset="-122"/>
              <a:ea typeface="黑体" panose="02010609060101010101" pitchFamily="49" charset="-122"/>
            </a:endParaRPr>
          </a:p>
        </p:txBody>
      </p:sp>
      <p:sp>
        <p:nvSpPr>
          <p:cNvPr id="4" name="矩形 3"/>
          <p:cNvSpPr/>
          <p:nvPr/>
        </p:nvSpPr>
        <p:spPr>
          <a:xfrm>
            <a:off x="1899285" y="2732405"/>
            <a:ext cx="9390380" cy="583565"/>
          </a:xfrm>
          <a:prstGeom prst="rect">
            <a:avLst/>
          </a:prstGeom>
          <a:noFill/>
          <a:ln w="9525">
            <a:noFill/>
          </a:ln>
        </p:spPr>
        <p:txBody>
          <a:bodyPr wrap="square" anchor="t">
            <a:spAutoFit/>
          </a:bodyPr>
          <a:p>
            <a:pPr>
              <a:lnSpc>
                <a:spcPct val="100000"/>
              </a:lnSpc>
            </a:pPr>
            <a:r>
              <a:rPr lang="zh-CN" altLang="en-US" sz="3200" b="1" dirty="0">
                <a:solidFill>
                  <a:srgbClr val="FF0000"/>
                </a:solidFill>
                <a:uFillTx/>
                <a:latin typeface="黑体" panose="02010609060101010101" pitchFamily="49" charset="-122"/>
                <a:ea typeface="黑体" panose="02010609060101010101" pitchFamily="49" charset="-122"/>
              </a:rPr>
              <a:t>     </a:t>
            </a:r>
            <a:r>
              <a:rPr lang="zh-CN" altLang="en-US" sz="3200" b="1" dirty="0">
                <a:solidFill>
                  <a:srgbClr val="FF0000"/>
                </a:solidFill>
                <a:uFillTx/>
                <a:latin typeface="黑体" panose="02010609060101010101" pitchFamily="49" charset="-122"/>
                <a:ea typeface="黑体" panose="02010609060101010101" pitchFamily="49" charset="-122"/>
                <a:sym typeface="+mn-ea"/>
              </a:rPr>
              <a:t>议论，赞美老人创造了一个奇迹</a:t>
            </a:r>
            <a:r>
              <a:rPr lang="zh-CN" altLang="en-US" sz="3200" b="1" dirty="0">
                <a:solidFill>
                  <a:srgbClr val="FF0000"/>
                </a:solidFill>
                <a:uFillTx/>
                <a:latin typeface="黑体" panose="02010609060101010101" pitchFamily="49" charset="-122"/>
                <a:ea typeface="黑体" panose="02010609060101010101" pitchFamily="49" charset="-122"/>
              </a:rPr>
              <a:t>。</a:t>
            </a:r>
            <a:endParaRPr lang="zh-CN" altLang="en-US" sz="3200" b="1" dirty="0">
              <a:solidFill>
                <a:srgbClr val="FF0000"/>
              </a:solidFill>
              <a:uFillTx/>
              <a:latin typeface="黑体" panose="02010609060101010101" pitchFamily="49" charset="-122"/>
              <a:ea typeface="黑体" panose="02010609060101010101" pitchFamily="49" charset="-122"/>
            </a:endParaRPr>
          </a:p>
        </p:txBody>
      </p:sp>
      <p:sp>
        <p:nvSpPr>
          <p:cNvPr id="5" name="文本框 4"/>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合作探究</a:t>
            </a:r>
            <a:endParaRPr lang="zh-CN" altLang="en-US" sz="4000" b="1" dirty="0">
              <a:solidFill>
                <a:srgbClr val="7030A0"/>
              </a:solidFill>
              <a:uFillTx/>
              <a:latin typeface="Arial" panose="020B0604020202020204" pitchFamily="34" charset="0"/>
              <a:ea typeface="黑体" panose="02010609060101010101" pitchFamily="49" charset="-122"/>
            </a:endParaRPr>
          </a:p>
        </p:txBody>
      </p:sp>
      <p:sp>
        <p:nvSpPr>
          <p:cNvPr id="80898" name="Rectangle 3"/>
          <p:cNvSpPr txBox="1"/>
          <p:nvPr/>
        </p:nvSpPr>
        <p:spPr>
          <a:xfrm>
            <a:off x="3009900" y="157084"/>
            <a:ext cx="6172200" cy="857250"/>
          </a:xfrm>
          <a:prstGeom prst="rect">
            <a:avLst/>
          </a:prstGeom>
          <a:noFill/>
          <a:ln w="9525">
            <a:noFill/>
          </a:ln>
        </p:spPr>
        <p:txBody>
          <a:bodyPr anchor="t"/>
          <a:p>
            <a:pPr marL="457200" indent="-457200" algn="ctr" defTabSz="914400" eaLnBrk="0" hangingPunct="0">
              <a:buFont typeface="Wingdings" panose="05000000000000000000" charset="0"/>
              <a:buChar char="u"/>
            </a:pPr>
            <a:r>
              <a:rPr lang="zh-CN" altLang="en-US" sz="3200" b="1" dirty="0">
                <a:solidFill>
                  <a:srgbClr val="0000FF"/>
                </a:solidFill>
                <a:uFillTx/>
                <a:latin typeface="黑体" panose="02010609060101010101" pitchFamily="49" charset="-122"/>
                <a:ea typeface="黑体" panose="02010609060101010101" pitchFamily="49" charset="-122"/>
              </a:rPr>
              <a:t>你还能找出别的议论句吗？</a:t>
            </a:r>
            <a:endParaRPr lang="zh-CN" altLang="en-US" sz="3200" b="1" dirty="0">
              <a:solidFill>
                <a:srgbClr val="0000FF"/>
              </a:solidFill>
              <a:uFillTx/>
              <a:latin typeface="黑体" panose="02010609060101010101" pitchFamily="49" charset="-122"/>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74754"/>
                                        </p:tgtEl>
                                        <p:attrNameLst>
                                          <p:attrName>style.visibility</p:attrName>
                                        </p:attrNameLst>
                                      </p:cBhvr>
                                      <p:to>
                                        <p:strVal val="visible"/>
                                      </p:to>
                                    </p:set>
                                    <p:anim calcmode="lin" valueType="num">
                                      <p:cBhvr>
                                        <p:cTn id="7" dur="500" fill="hold"/>
                                        <p:tgtEl>
                                          <p:spTgt spid="74754"/>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74754"/>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74754"/>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74754"/>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3"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plus(in)">
                                      <p:cBhvr>
                                        <p:cTn id="15" dur="2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9" presetClass="entr" presetSubtype="0" accel="10000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21"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22"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23"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3" presetClass="entr" presetSubtype="16"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plus(in)">
                                      <p:cBhvr>
                                        <p:cTn id="28"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4754"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文本框 99"/>
          <p:cNvSpPr txBox="1"/>
          <p:nvPr/>
        </p:nvSpPr>
        <p:spPr>
          <a:xfrm>
            <a:off x="2728595" y="1032510"/>
            <a:ext cx="7386320" cy="922020"/>
          </a:xfrm>
          <a:prstGeom prst="rect">
            <a:avLst/>
          </a:prstGeom>
          <a:noFill/>
          <a:ln w="9525">
            <a:noFill/>
          </a:ln>
        </p:spPr>
        <p:txBody>
          <a:bodyPr wrap="square" anchor="t">
            <a:spAutoFit/>
          </a:bodyPr>
          <a:p>
            <a:pPr marL="457200" indent="-457200">
              <a:lnSpc>
                <a:spcPct val="150000"/>
              </a:lnSpc>
              <a:buFont typeface="Wingdings" panose="05000000000000000000" charset="0"/>
              <a:buChar char="u"/>
            </a:pPr>
            <a:r>
              <a:rPr lang="zh-CN" altLang="en-US" sz="3600" b="1" dirty="0">
                <a:solidFill>
                  <a:srgbClr val="0000FF"/>
                </a:solidFill>
                <a:uFillTx/>
                <a:latin typeface="楷体" panose="02010609060101010101" pitchFamily="49" charset="-122"/>
                <a:ea typeface="黑体" panose="02010609060101010101" pitchFamily="49" charset="-122"/>
              </a:rPr>
              <a:t>穿插文中的议论有什么作用？</a:t>
            </a:r>
            <a:endParaRPr lang="zh-CN" altLang="en-US" sz="3600" b="1" dirty="0">
              <a:solidFill>
                <a:srgbClr val="0000FF"/>
              </a:solidFill>
              <a:uFillTx/>
              <a:latin typeface="楷体" panose="02010609060101010101" pitchFamily="49" charset="-122"/>
              <a:ea typeface="黑体" panose="02010609060101010101" pitchFamily="49" charset="-122"/>
            </a:endParaRPr>
          </a:p>
        </p:txBody>
      </p:sp>
      <p:sp>
        <p:nvSpPr>
          <p:cNvPr id="13314" name="文本框 1"/>
          <p:cNvSpPr txBox="1"/>
          <p:nvPr/>
        </p:nvSpPr>
        <p:spPr>
          <a:xfrm>
            <a:off x="1688465" y="2910840"/>
            <a:ext cx="8949690" cy="2563495"/>
          </a:xfrm>
          <a:prstGeom prst="rect">
            <a:avLst/>
          </a:prstGeom>
          <a:noFill/>
          <a:ln w="9525">
            <a:noFill/>
          </a:ln>
        </p:spPr>
        <p:txBody>
          <a:bodyPr wrap="square" anchor="t">
            <a:spAutoFit/>
          </a:bodyPr>
          <a:p>
            <a:pPr>
              <a:lnSpc>
                <a:spcPts val="4820"/>
              </a:lnSpc>
              <a:buFont typeface="Arial" panose="020B0604020202020204" pitchFamily="34" charset="0"/>
              <a:buNone/>
            </a:pPr>
            <a:r>
              <a:rPr lang="zh-CN" altLang="en-US" sz="3600" b="1" dirty="0">
                <a:solidFill>
                  <a:srgbClr val="0000FF"/>
                </a:solidFill>
                <a:uFillTx/>
                <a:latin typeface="楷体" panose="02010609060101010101" pitchFamily="49" charset="-122"/>
                <a:ea typeface="黑体" panose="02010609060101010101" pitchFamily="49" charset="-122"/>
              </a:rPr>
              <a:t>    </a:t>
            </a:r>
            <a:r>
              <a:rPr lang="zh-CN" altLang="en-US" sz="3600" b="1" dirty="0">
                <a:solidFill>
                  <a:srgbClr val="FF0000"/>
                </a:solidFill>
                <a:uFillTx/>
                <a:latin typeface="楷体" panose="02010609060101010101" pitchFamily="49" charset="-122"/>
                <a:ea typeface="黑体" panose="02010609060101010101" pitchFamily="49" charset="-122"/>
              </a:rPr>
              <a:t>穿插于故事内容之间的这些议论，突出了老人的性格、品质，恰好起到了</a:t>
            </a:r>
            <a:r>
              <a:rPr lang="zh-CN" altLang="en-US" sz="3600" b="1" u="heavy" dirty="0">
                <a:solidFill>
                  <a:srgbClr val="FF0000"/>
                </a:solidFill>
                <a:uFill>
                  <a:solidFill>
                    <a:srgbClr val="0000FF"/>
                  </a:solidFill>
                </a:uFill>
                <a:latin typeface="楷体" panose="02010609060101010101" pitchFamily="49" charset="-122"/>
                <a:ea typeface="黑体" panose="02010609060101010101" pitchFamily="49" charset="-122"/>
              </a:rPr>
              <a:t>画龙点睛</a:t>
            </a:r>
            <a:r>
              <a:rPr lang="zh-CN" altLang="en-US" sz="3600" b="1" dirty="0">
                <a:solidFill>
                  <a:srgbClr val="FF0000"/>
                </a:solidFill>
                <a:uFillTx/>
                <a:latin typeface="楷体" panose="02010609060101010101" pitchFamily="49" charset="-122"/>
                <a:ea typeface="黑体" panose="02010609060101010101" pitchFamily="49" charset="-122"/>
              </a:rPr>
              <a:t>的作用，</a:t>
            </a:r>
            <a:r>
              <a:rPr lang="zh-CN" altLang="en-US" sz="3600" b="1" u="heavy" dirty="0">
                <a:solidFill>
                  <a:srgbClr val="FF0000"/>
                </a:solidFill>
                <a:uFill>
                  <a:solidFill>
                    <a:srgbClr val="0000FF"/>
                  </a:solidFill>
                </a:uFill>
                <a:latin typeface="楷体" panose="02010609060101010101" pitchFamily="49" charset="-122"/>
                <a:ea typeface="黑体" panose="02010609060101010101" pitchFamily="49" charset="-122"/>
              </a:rPr>
              <a:t>升华</a:t>
            </a:r>
            <a:r>
              <a:rPr lang="zh-CN" altLang="en-US" sz="3600" b="1" dirty="0">
                <a:solidFill>
                  <a:srgbClr val="FF0000"/>
                </a:solidFill>
                <a:uFillTx/>
                <a:latin typeface="楷体" panose="02010609060101010101" pitchFamily="49" charset="-122"/>
                <a:ea typeface="黑体" panose="02010609060101010101" pitchFamily="49" charset="-122"/>
              </a:rPr>
              <a:t>了文章的</a:t>
            </a:r>
            <a:r>
              <a:rPr lang="zh-CN" altLang="en-US" sz="3600" b="1" u="heavy" dirty="0">
                <a:solidFill>
                  <a:srgbClr val="FF0000"/>
                </a:solidFill>
                <a:uFill>
                  <a:solidFill>
                    <a:srgbClr val="0000FF"/>
                  </a:solidFill>
                </a:uFill>
                <a:latin typeface="楷体" panose="02010609060101010101" pitchFamily="49" charset="-122"/>
                <a:ea typeface="黑体" panose="02010609060101010101" pitchFamily="49" charset="-122"/>
              </a:rPr>
              <a:t>主题</a:t>
            </a:r>
            <a:r>
              <a:rPr lang="zh-CN" altLang="en-US" sz="3600" b="1" dirty="0">
                <a:solidFill>
                  <a:srgbClr val="FF0000"/>
                </a:solidFill>
                <a:uFillTx/>
                <a:latin typeface="楷体" panose="02010609060101010101" pitchFamily="49" charset="-122"/>
                <a:ea typeface="黑体" panose="02010609060101010101" pitchFamily="49" charset="-122"/>
              </a:rPr>
              <a:t>，表达了对植树老人的赞扬敬佩之情。</a:t>
            </a:r>
            <a:endParaRPr lang="zh-CN" altLang="en-US" sz="3600" b="1" dirty="0">
              <a:solidFill>
                <a:srgbClr val="FF0000"/>
              </a:solidFill>
              <a:uFillTx/>
              <a:latin typeface="楷体" panose="02010609060101010101" pitchFamily="49" charset="-122"/>
              <a:ea typeface="黑体" panose="02010609060101010101" pitchFamily="49" charset="-122"/>
            </a:endParaRPr>
          </a:p>
        </p:txBody>
      </p:sp>
      <p:sp>
        <p:nvSpPr>
          <p:cNvPr id="9" name="文本框 8"/>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合作探究</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 calcmode="lin" valueType="num">
                                      <p:cBhvr>
                                        <p:cTn id="7" dur="500" fill="hold"/>
                                        <p:tgtEl>
                                          <p:spTgt spid="13314">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3314">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3314">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3314">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701800" y="747395"/>
            <a:ext cx="8789035" cy="6038850"/>
          </a:xfrm>
          <a:prstGeom prst="rect">
            <a:avLst/>
          </a:prstGeom>
          <a:noFill/>
          <a:ln w="9525">
            <a:noFill/>
          </a:ln>
        </p:spPr>
        <p:txBody>
          <a:bodyPr wrap="square" anchor="t">
            <a:spAutoFit/>
          </a:bodyPr>
          <a:p>
            <a:pPr>
              <a:lnSpc>
                <a:spcPts val="5020"/>
              </a:lnSpc>
              <a:spcBef>
                <a:spcPts val="1200"/>
              </a:spcBef>
            </a:pPr>
            <a:r>
              <a:rPr sz="3600" b="1" dirty="0">
                <a:solidFill>
                  <a:srgbClr val="FF0000"/>
                </a:solidFill>
                <a:latin typeface="黑体" panose="02010609060101010101" pitchFamily="49" charset="-122"/>
                <a:ea typeface="黑体" panose="02010609060101010101" pitchFamily="49" charset="-122"/>
              </a:rPr>
              <a:t>1</a:t>
            </a:r>
            <a:r>
              <a:rPr lang="zh-CN" sz="3600" b="1" dirty="0">
                <a:solidFill>
                  <a:srgbClr val="FF0000"/>
                </a:solidFill>
                <a:latin typeface="黑体" panose="02010609060101010101" pitchFamily="49" charset="-122"/>
                <a:ea typeface="黑体" panose="02010609060101010101" pitchFamily="49" charset="-122"/>
              </a:rPr>
              <a:t>、</a:t>
            </a:r>
            <a:r>
              <a:rPr sz="3600" b="1" dirty="0">
                <a:solidFill>
                  <a:srgbClr val="FF0000"/>
                </a:solidFill>
                <a:latin typeface="黑体" panose="02010609060101010101" pitchFamily="49" charset="-122"/>
                <a:ea typeface="黑体" panose="02010609060101010101" pitchFamily="49" charset="-122"/>
              </a:rPr>
              <a:t>抓住特点写人物。 </a:t>
            </a:r>
            <a:r>
              <a:rPr lang="zh-CN" altLang="en-US" sz="3600" b="1" dirty="0">
                <a:latin typeface="黑体" panose="02010609060101010101" pitchFamily="49" charset="-122"/>
                <a:ea typeface="黑体" panose="02010609060101010101" pitchFamily="49" charset="-122"/>
              </a:rPr>
              <a:t> </a:t>
            </a:r>
            <a:endParaRPr lang="zh-CN" altLang="en-US" sz="3600" b="1" dirty="0">
              <a:latin typeface="黑体" panose="02010609060101010101" pitchFamily="49" charset="-122"/>
              <a:ea typeface="黑体" panose="02010609060101010101" pitchFamily="49" charset="-122"/>
            </a:endParaRPr>
          </a:p>
          <a:p>
            <a:pPr>
              <a:lnSpc>
                <a:spcPts val="5020"/>
              </a:lnSpc>
              <a:spcBef>
                <a:spcPts val="1200"/>
              </a:spcBef>
            </a:pPr>
            <a:r>
              <a:rPr sz="3600" b="1" dirty="0">
                <a:solidFill>
                  <a:srgbClr val="0000FF"/>
                </a:solidFill>
                <a:uFillTx/>
                <a:latin typeface="黑体" panose="02010609060101010101" pitchFamily="49" charset="-122"/>
                <a:ea typeface="黑体" panose="02010609060101010101" pitchFamily="49" charset="-122"/>
              </a:rPr>
              <a:t>    文章抓住老人的语言、外貌、动作、细节等描写将植树老人平凡、孤独、安详、执着、无私、慷慨的性格生动具体地表现了出来。“我问他，这块地是你的吗?他摇摇头说，不是。”（语言描写）；“他拿出一个袋子，从里面倒出一堆橡子，散在桌上。接着，一颗一颗仔细地挑选起来。”（动作描写）等。</a:t>
            </a:r>
            <a:endParaRPr sz="3600" b="1" dirty="0">
              <a:solidFill>
                <a:srgbClr val="0000FF"/>
              </a:solidFill>
              <a:uFillTx/>
              <a:latin typeface="黑体" panose="02010609060101010101" pitchFamily="49" charset="-122"/>
              <a:ea typeface="黑体" panose="02010609060101010101" pitchFamily="49" charset="-122"/>
            </a:endParaRPr>
          </a:p>
        </p:txBody>
      </p:sp>
      <p:sp>
        <p:nvSpPr>
          <p:cNvPr id="9" name="文本框 8"/>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艺术特色</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fade">
                                      <p:cBhvr>
                                        <p:cTn id="15" dur="1000"/>
                                        <p:tgtEl>
                                          <p:spTgt spid="2">
                                            <p:txEl>
                                              <p:pRg st="1" end="1"/>
                                            </p:txEl>
                                          </p:spTgt>
                                        </p:tgtEl>
                                      </p:cBhvr>
                                    </p:animEffect>
                                    <p:anim calcmode="lin" valueType="num">
                                      <p:cBhvr>
                                        <p:cTn id="16"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701800" y="747395"/>
            <a:ext cx="8789035" cy="6038850"/>
          </a:xfrm>
          <a:prstGeom prst="rect">
            <a:avLst/>
          </a:prstGeom>
          <a:noFill/>
          <a:ln w="9525">
            <a:noFill/>
          </a:ln>
        </p:spPr>
        <p:txBody>
          <a:bodyPr wrap="square" anchor="t">
            <a:spAutoFit/>
          </a:bodyPr>
          <a:p>
            <a:pPr>
              <a:lnSpc>
                <a:spcPts val="5020"/>
              </a:lnSpc>
              <a:spcBef>
                <a:spcPts val="1200"/>
              </a:spcBef>
            </a:pPr>
            <a:r>
              <a:rPr sz="3600" b="1" dirty="0">
                <a:solidFill>
                  <a:srgbClr val="FF0000"/>
                </a:solidFill>
                <a:latin typeface="楷体_GB2312" charset="0"/>
                <a:ea typeface="黑体" panose="02010609060101010101" pitchFamily="49" charset="-122"/>
              </a:rPr>
              <a:t>2</a:t>
            </a:r>
            <a:r>
              <a:rPr lang="zh-CN" sz="3600" b="1" dirty="0">
                <a:solidFill>
                  <a:srgbClr val="FF0000"/>
                </a:solidFill>
                <a:latin typeface="楷体_GB2312" charset="0"/>
                <a:ea typeface="黑体" panose="02010609060101010101" pitchFamily="49" charset="-122"/>
              </a:rPr>
              <a:t>、</a:t>
            </a:r>
            <a:r>
              <a:rPr sz="3600" b="1" dirty="0">
                <a:solidFill>
                  <a:srgbClr val="FF0000"/>
                </a:solidFill>
                <a:latin typeface="楷体_GB2312" charset="0"/>
                <a:ea typeface="黑体" panose="02010609060101010101" pitchFamily="49" charset="-122"/>
              </a:rPr>
              <a:t>善用对比手法。 </a:t>
            </a:r>
            <a:r>
              <a:rPr lang="zh-CN" altLang="en-US" sz="3600" b="1" dirty="0">
                <a:latin typeface="楷体_GB2312" pitchFamily="49" charset="-122"/>
                <a:ea typeface="黑体" panose="02010609060101010101" pitchFamily="49" charset="-122"/>
              </a:rPr>
              <a:t> </a:t>
            </a:r>
            <a:endParaRPr lang="zh-CN" altLang="en-US" sz="3600" b="1" dirty="0">
              <a:latin typeface="楷体_GB2312" pitchFamily="49" charset="-122"/>
              <a:ea typeface="黑体" panose="02010609060101010101" pitchFamily="49" charset="-122"/>
            </a:endParaRPr>
          </a:p>
          <a:p>
            <a:pPr>
              <a:lnSpc>
                <a:spcPts val="5020"/>
              </a:lnSpc>
              <a:spcBef>
                <a:spcPts val="1200"/>
              </a:spcBef>
            </a:pPr>
            <a:r>
              <a:rPr sz="3600" b="1" dirty="0">
                <a:solidFill>
                  <a:srgbClr val="0000FF"/>
                </a:solidFill>
                <a:uFillTx/>
                <a:latin typeface="楷体_GB2312" charset="0"/>
                <a:ea typeface="黑体" panose="02010609060101010101" pitchFamily="49" charset="-122"/>
              </a:rPr>
              <a:t>    本文运用多种对比手法，其一是场景对比，将废墟的荒芜贫瘠景象与绿洲生机盎然景象前后变化进行对比，将废墟上刺耳的风声，与变成绿洲后的微风形成鲜明的对比；将牧羊人创造与战争及人类对自然环境的破坏进行对比等，通过对比，突出了牧羊人植树的伟大作用和无私奉献精神，增强了艺术感染力。</a:t>
            </a:r>
            <a:endParaRPr sz="3600" b="1" dirty="0">
              <a:solidFill>
                <a:srgbClr val="0000FF"/>
              </a:solidFill>
              <a:uFillTx/>
              <a:latin typeface="楷体_GB2312" charset="0"/>
              <a:ea typeface="黑体" panose="02010609060101010101" pitchFamily="49" charset="-122"/>
            </a:endParaRPr>
          </a:p>
        </p:txBody>
      </p:sp>
      <p:sp>
        <p:nvSpPr>
          <p:cNvPr id="9" name="文本框 8"/>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艺术特色</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fade">
                                      <p:cBhvr>
                                        <p:cTn id="15" dur="1000"/>
                                        <p:tgtEl>
                                          <p:spTgt spid="2">
                                            <p:txEl>
                                              <p:pRg st="1" end="1"/>
                                            </p:txEl>
                                          </p:spTgt>
                                        </p:tgtEl>
                                      </p:cBhvr>
                                    </p:animEffect>
                                    <p:anim calcmode="lin" valueType="num">
                                      <p:cBhvr>
                                        <p:cTn id="16"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p:nvPr/>
        </p:nvSpPr>
        <p:spPr>
          <a:xfrm>
            <a:off x="1701800" y="747395"/>
            <a:ext cx="8789035" cy="6038850"/>
          </a:xfrm>
          <a:prstGeom prst="rect">
            <a:avLst/>
          </a:prstGeom>
          <a:noFill/>
          <a:ln w="9525">
            <a:noFill/>
          </a:ln>
        </p:spPr>
        <p:txBody>
          <a:bodyPr wrap="square" anchor="t">
            <a:spAutoFit/>
          </a:bodyPr>
          <a:p>
            <a:pPr>
              <a:lnSpc>
                <a:spcPts val="5020"/>
              </a:lnSpc>
              <a:spcBef>
                <a:spcPts val="1200"/>
              </a:spcBef>
            </a:pPr>
            <a:r>
              <a:rPr lang="en-US" altLang="zh-CN" sz="3600" b="1" dirty="0">
                <a:solidFill>
                  <a:srgbClr val="FF0000"/>
                </a:solidFill>
                <a:latin typeface="楷体_GB2312" charset="0"/>
                <a:ea typeface="黑体" panose="02010609060101010101" pitchFamily="49" charset="-122"/>
              </a:rPr>
              <a:t>3</a:t>
            </a:r>
            <a:r>
              <a:rPr lang="zh-CN" altLang="en-US" sz="3600" b="1" dirty="0">
                <a:solidFill>
                  <a:srgbClr val="FF0000"/>
                </a:solidFill>
                <a:latin typeface="楷体_GB2312" charset="0"/>
                <a:ea typeface="黑体" panose="02010609060101010101" pitchFamily="49" charset="-122"/>
              </a:rPr>
              <a:t>、</a:t>
            </a:r>
            <a:r>
              <a:rPr lang="zh-CN" altLang="en-US" sz="3600" b="1" dirty="0">
                <a:solidFill>
                  <a:srgbClr val="FF0000"/>
                </a:solidFill>
                <a:latin typeface="楷体_GB2312" charset="0"/>
                <a:ea typeface="黑体" panose="02010609060101010101" pitchFamily="49" charset="-122"/>
              </a:rPr>
              <a:t>巧用议论。</a:t>
            </a:r>
            <a:r>
              <a:rPr lang="zh-CN" altLang="en-US" sz="3600" b="1" dirty="0">
                <a:latin typeface="楷体_GB2312" pitchFamily="49" charset="-122"/>
                <a:ea typeface="黑体" panose="02010609060101010101" pitchFamily="49" charset="-122"/>
              </a:rPr>
              <a:t> </a:t>
            </a:r>
            <a:endParaRPr lang="zh-CN" altLang="en-US" sz="3600" b="1" dirty="0">
              <a:latin typeface="楷体_GB2312" pitchFamily="49" charset="-122"/>
              <a:ea typeface="黑体" panose="02010609060101010101" pitchFamily="49" charset="-122"/>
            </a:endParaRPr>
          </a:p>
          <a:p>
            <a:pPr>
              <a:lnSpc>
                <a:spcPts val="5020"/>
              </a:lnSpc>
              <a:spcBef>
                <a:spcPts val="1200"/>
              </a:spcBef>
            </a:pPr>
            <a:r>
              <a:rPr sz="3600" b="1" dirty="0">
                <a:solidFill>
                  <a:srgbClr val="0000FF"/>
                </a:solidFill>
                <a:uFillTx/>
                <a:latin typeface="楷体_GB2312" charset="0"/>
                <a:ea typeface="黑体" panose="02010609060101010101" pitchFamily="49" charset="-122"/>
              </a:rPr>
              <a:t>    穿插于故事内容之间的这些议论，突出了老人的性格、品质，恰好起到了画龙点睛的作用，升华了文章的主题，表达了对植树老人的赞扬敬佩之情。 本文作者在首尾两段成功地运用议论的表达方式进行点题。开头段的议论起到了开宗明义、提挈全篇的作用；结尾段的议论起到了呼应开头、总结全文、揭示主题的作用。</a:t>
            </a:r>
            <a:endParaRPr sz="3600" b="1" dirty="0">
              <a:solidFill>
                <a:srgbClr val="0000FF"/>
              </a:solidFill>
              <a:uFillTx/>
              <a:latin typeface="楷体_GB2312" charset="0"/>
              <a:ea typeface="黑体" panose="02010609060101010101" pitchFamily="49" charset="-122"/>
            </a:endParaRPr>
          </a:p>
        </p:txBody>
      </p:sp>
      <p:sp>
        <p:nvSpPr>
          <p:cNvPr id="9" name="文本框 8"/>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艺术特色</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animEffect transition="in" filter="fade">
                                      <p:cBhvr>
                                        <p:cTn id="15" dur="1000"/>
                                        <p:tgtEl>
                                          <p:spTgt spid="2">
                                            <p:txEl>
                                              <p:pRg st="1" end="1"/>
                                            </p:txEl>
                                          </p:spTgt>
                                        </p:tgtEl>
                                      </p:cBhvr>
                                    </p:animEffect>
                                    <p:anim calcmode="lin" valueType="num">
                                      <p:cBhvr>
                                        <p:cTn id="16"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9941" name="图片 10"/>
          <p:cNvPicPr>
            <a:picLocks noChangeAspect="1"/>
          </p:cNvPicPr>
          <p:nvPr/>
        </p:nvPicPr>
        <p:blipFill>
          <a:blip r:embed="rId1"/>
          <a:stretch>
            <a:fillRect/>
          </a:stretch>
        </p:blipFill>
        <p:spPr>
          <a:xfrm>
            <a:off x="5144691" y="1262063"/>
            <a:ext cx="1930003" cy="450056"/>
          </a:xfrm>
          <a:prstGeom prst="rect">
            <a:avLst/>
          </a:prstGeom>
          <a:noFill/>
          <a:ln w="9525">
            <a:noFill/>
          </a:ln>
        </p:spPr>
      </p:pic>
      <p:sp>
        <p:nvSpPr>
          <p:cNvPr id="35849" name="Rectangle 10"/>
          <p:cNvSpPr>
            <a:spLocks noChangeArrowheads="1"/>
          </p:cNvSpPr>
          <p:nvPr/>
        </p:nvSpPr>
        <p:spPr bwMode="auto">
          <a:xfrm>
            <a:off x="2227580" y="428625"/>
            <a:ext cx="8698230" cy="6000750"/>
          </a:xfrm>
          <a:prstGeom prst="rect">
            <a:avLst/>
          </a:prstGeom>
          <a:noFill/>
          <a:ln w="9525">
            <a:noFill/>
            <a:miter lim="800000"/>
          </a:ln>
        </p:spPr>
        <p:txBody>
          <a:bodyPr wrap="square" anchor="ctr">
            <a:spAutoFit/>
          </a:bodyPr>
          <a:lstStyle/>
          <a:p>
            <a:pPr marL="0" marR="0" lvl="0" indent="0" algn="l" defTabSz="457200" rtl="0" latinLnBrk="1">
              <a:lnSpc>
                <a:spcPts val="5120"/>
              </a:lnSpc>
              <a:spcBef>
                <a:spcPct val="0"/>
              </a:spcBef>
              <a:spcAft>
                <a:spcPct val="0"/>
              </a:spcAft>
              <a:buClrTx/>
              <a:buSzTx/>
              <a:buFontTx/>
              <a:buNone/>
              <a:defRPr/>
            </a:pPr>
            <a:r>
              <a:rPr kumimoji="1" lang="en-US" altLang="zh-CN" sz="3600" b="1" i="0" baseline="0" noProof="0" dirty="0">
                <a:ln>
                  <a:noFill/>
                </a:ln>
                <a:solidFill>
                  <a:srgbClr val="FF0000"/>
                </a:solidFill>
                <a:effectLst/>
                <a:uLnTx/>
                <a:uFillTx/>
                <a:latin typeface="+中文正文" charset="0"/>
                <a:ea typeface="黑体" panose="02010609060101010101" pitchFamily="49" charset="-122"/>
                <a:cs typeface="+mn-cs"/>
              </a:rPr>
              <a:t>              </a:t>
            </a:r>
            <a:r>
              <a:rPr kumimoji="1" lang="zh-CN" altLang="zh-CN" sz="3600" b="1" i="0" baseline="0" noProof="0" dirty="0">
                <a:ln>
                  <a:noFill/>
                </a:ln>
                <a:solidFill>
                  <a:srgbClr val="FF0000"/>
                </a:solidFill>
                <a:effectLst/>
                <a:uLnTx/>
                <a:uFillTx/>
                <a:latin typeface="+中文正文" charset="0"/>
                <a:ea typeface="黑体" panose="02010609060101010101" pitchFamily="49" charset="-122"/>
                <a:cs typeface="+mn-cs"/>
              </a:rPr>
              <a:t>爱护绿化</a:t>
            </a:r>
            <a:r>
              <a:rPr kumimoji="1" lang="zh-CN" altLang="en-US" sz="3600" b="1" i="0" baseline="0" noProof="0" dirty="0">
                <a:ln>
                  <a:noFill/>
                </a:ln>
                <a:solidFill>
                  <a:srgbClr val="FF0000"/>
                </a:solidFill>
                <a:effectLst/>
                <a:uLnTx/>
                <a:uFillTx/>
                <a:latin typeface="+中文正文" charset="0"/>
                <a:ea typeface="黑体" panose="02010609060101010101" pitchFamily="49" charset="-122"/>
                <a:cs typeface="+mn-cs"/>
              </a:rPr>
              <a:t>标语</a:t>
            </a:r>
            <a:endParaRPr kumimoji="1" lang="zh-CN" altLang="en-US" sz="3600" b="1" i="0" baseline="0" noProof="0" dirty="0">
              <a:ln>
                <a:noFill/>
              </a:ln>
              <a:solidFill>
                <a:srgbClr val="FF0000"/>
              </a:solidFill>
              <a:effectLst/>
              <a:uLnTx/>
              <a:uFillTx/>
              <a:latin typeface="+中文正文" charset="0"/>
              <a:ea typeface="黑体" panose="02010609060101010101" pitchFamily="49" charset="-122"/>
              <a:cs typeface="+mn-cs"/>
            </a:endParaRPr>
          </a:p>
          <a:p>
            <a:pPr marL="0" marR="0" lvl="0" indent="0" algn="l" defTabSz="457200" rtl="0" latinLnBrk="1">
              <a:lnSpc>
                <a:spcPts val="5120"/>
              </a:lnSpc>
              <a:spcBef>
                <a:spcPct val="0"/>
              </a:spcBef>
              <a:spcAft>
                <a:spcPct val="0"/>
              </a:spcAft>
              <a:buClrTx/>
              <a:buSzTx/>
              <a:buFontTx/>
              <a:buNone/>
              <a:defRPr/>
            </a:pPr>
            <a:endParaRPr kumimoji="1" lang="zh-CN" altLang="en-US" sz="3600" b="1" i="0" baseline="0" noProof="0" dirty="0">
              <a:ln>
                <a:noFill/>
              </a:ln>
              <a:solidFill>
                <a:srgbClr val="FF0000"/>
              </a:solidFill>
              <a:effectLst/>
              <a:uLnTx/>
              <a:uFillTx/>
              <a:latin typeface="+中文正文" charset="0"/>
              <a:ea typeface="黑体" panose="02010609060101010101" pitchFamily="49" charset="-122"/>
              <a:cs typeface="+mn-cs"/>
            </a:endParaRPr>
          </a:p>
          <a:p>
            <a:pPr marL="0" marR="0" lvl="0" indent="0" algn="l" defTabSz="457200" rtl="0" latinLnBrk="1">
              <a:lnSpc>
                <a:spcPts val="5120"/>
              </a:lnSpc>
              <a:spcBef>
                <a:spcPct val="0"/>
              </a:spcBef>
              <a:spcAft>
                <a:spcPct val="0"/>
              </a:spcAft>
              <a:buClrTx/>
              <a:buSzTx/>
              <a:buFontTx/>
              <a:buNone/>
              <a:defRPr/>
            </a:pPr>
            <a:r>
              <a:rPr kumimoji="1" lang="en-US" altLang="zh-CN" sz="3600" b="1" i="0" baseline="0" noProof="0" dirty="0">
                <a:ln>
                  <a:noFill/>
                </a:ln>
                <a:solidFill>
                  <a:srgbClr val="0000FF"/>
                </a:solidFill>
                <a:effectLst/>
                <a:uLnTx/>
                <a:uFill>
                  <a:solidFill>
                    <a:srgbClr val="FF0000"/>
                  </a:solidFill>
                </a:uFill>
                <a:latin typeface="楷体" panose="02010609060101010101" pitchFamily="49" charset="-122"/>
                <a:ea typeface="黑体" panose="02010609060101010101" pitchFamily="49" charset="-122"/>
                <a:cs typeface="+mn-cs"/>
              </a:rPr>
              <a:t>1</a:t>
            </a:r>
            <a:r>
              <a:rPr kumimoji="1" lang="zh-CN" altLang="zh-CN" sz="3600" b="1" i="0" baseline="0" noProof="0" dirty="0">
                <a:ln>
                  <a:noFill/>
                </a:ln>
                <a:solidFill>
                  <a:srgbClr val="0000FF"/>
                </a:solidFill>
                <a:effectLst/>
                <a:uLnTx/>
                <a:uFill>
                  <a:solidFill>
                    <a:srgbClr val="FF0000"/>
                  </a:solidFill>
                </a:uFill>
                <a:latin typeface="楷体" panose="02010609060101010101" pitchFamily="49" charset="-122"/>
                <a:ea typeface="黑体" panose="02010609060101010101" pitchFamily="49" charset="-122"/>
                <a:cs typeface="+mn-cs"/>
              </a:rPr>
              <a:t>、</a:t>
            </a:r>
            <a:r>
              <a:rPr kumimoji="1" lang="zh-CN" altLang="zh-CN" sz="3600" b="1" i="0" u="heavy" baseline="0" noProof="0" dirty="0">
                <a:ln>
                  <a:noFill/>
                </a:ln>
                <a:solidFill>
                  <a:srgbClr val="0000FF"/>
                </a:solidFill>
                <a:effectLst/>
                <a:uLnTx/>
                <a:uFill>
                  <a:solidFill>
                    <a:srgbClr val="FF0000"/>
                  </a:solidFill>
                </a:uFill>
                <a:latin typeface="楷体" panose="02010609060101010101" pitchFamily="49" charset="-122"/>
                <a:ea typeface="黑体" panose="02010609060101010101" pitchFamily="49" charset="-122"/>
                <a:cs typeface="+mn-cs"/>
              </a:rPr>
              <a:t>小草在成长，请勿打扰。</a:t>
            </a:r>
            <a:endParaRPr kumimoji="1" lang="zh-CN" altLang="zh-CN" sz="3600" b="1" i="0" u="heavy" baseline="0" noProof="0" dirty="0">
              <a:ln>
                <a:noFill/>
              </a:ln>
              <a:solidFill>
                <a:srgbClr val="0000FF"/>
              </a:solidFill>
              <a:effectLst/>
              <a:uLnTx/>
              <a:uFill>
                <a:solidFill>
                  <a:srgbClr val="FF0000"/>
                </a:solidFill>
              </a:uFill>
              <a:latin typeface="楷体" panose="02010609060101010101" pitchFamily="49" charset="-122"/>
              <a:ea typeface="黑体" panose="02010609060101010101" pitchFamily="49" charset="-122"/>
              <a:cs typeface="+mn-cs"/>
            </a:endParaRPr>
          </a:p>
          <a:p>
            <a:pPr marL="0" marR="0" lvl="0" indent="0" algn="l" defTabSz="457200" rtl="0" latinLnBrk="1">
              <a:lnSpc>
                <a:spcPts val="5120"/>
              </a:lnSpc>
              <a:spcBef>
                <a:spcPct val="0"/>
              </a:spcBef>
              <a:spcAft>
                <a:spcPct val="0"/>
              </a:spcAft>
              <a:buClrTx/>
              <a:buSzTx/>
              <a:buFontTx/>
              <a:buNone/>
              <a:defRPr/>
            </a:pPr>
            <a:r>
              <a:rPr kumimoji="1" lang="en-US" altLang="zh-CN" sz="3600" b="1" i="0" baseline="0" noProof="0" dirty="0">
                <a:ln>
                  <a:noFill/>
                </a:ln>
                <a:solidFill>
                  <a:srgbClr val="0000FF"/>
                </a:solidFill>
                <a:effectLst/>
                <a:uLnTx/>
                <a:uFill>
                  <a:solidFill>
                    <a:srgbClr val="FF0000"/>
                  </a:solidFill>
                </a:uFill>
                <a:latin typeface="楷体" panose="02010609060101010101" pitchFamily="49" charset="-122"/>
                <a:ea typeface="黑体" panose="02010609060101010101" pitchFamily="49" charset="-122"/>
                <a:cs typeface="+mn-cs"/>
              </a:rPr>
              <a:t>2、</a:t>
            </a:r>
            <a:r>
              <a:rPr kumimoji="1" lang="zh-CN" altLang="zh-CN" sz="3600" b="1" i="0" u="heavy" baseline="0" noProof="0" dirty="0">
                <a:ln>
                  <a:noFill/>
                </a:ln>
                <a:solidFill>
                  <a:srgbClr val="0000FF"/>
                </a:solidFill>
                <a:effectLst/>
                <a:uLnTx/>
                <a:uFill>
                  <a:solidFill>
                    <a:srgbClr val="FF0000"/>
                  </a:solidFill>
                </a:uFill>
                <a:latin typeface="楷体" panose="02010609060101010101" pitchFamily="49" charset="-122"/>
                <a:ea typeface="黑体" panose="02010609060101010101" pitchFamily="49" charset="-122"/>
                <a:cs typeface="+mn-cs"/>
              </a:rPr>
              <a:t>悠悠芳草，踏之何忍？</a:t>
            </a:r>
            <a:endParaRPr kumimoji="1" lang="zh-CN" altLang="zh-CN" sz="3600" b="1" i="0" u="heavy" baseline="0" noProof="0" dirty="0">
              <a:ln>
                <a:noFill/>
              </a:ln>
              <a:solidFill>
                <a:srgbClr val="0000FF"/>
              </a:solidFill>
              <a:effectLst/>
              <a:uLnTx/>
              <a:uFill>
                <a:solidFill>
                  <a:srgbClr val="FF0000"/>
                </a:solidFill>
              </a:uFill>
              <a:latin typeface="楷体" panose="02010609060101010101" pitchFamily="49" charset="-122"/>
              <a:ea typeface="黑体" panose="02010609060101010101" pitchFamily="49" charset="-122"/>
              <a:cs typeface="+mn-cs"/>
            </a:endParaRPr>
          </a:p>
          <a:p>
            <a:pPr marL="0" marR="0" lvl="0" indent="0" algn="l" defTabSz="457200" rtl="0" latinLnBrk="1">
              <a:lnSpc>
                <a:spcPts val="5120"/>
              </a:lnSpc>
              <a:spcBef>
                <a:spcPct val="0"/>
              </a:spcBef>
              <a:spcAft>
                <a:spcPct val="0"/>
              </a:spcAft>
              <a:buClrTx/>
              <a:buSzTx/>
              <a:buFontTx/>
              <a:buNone/>
              <a:defRPr/>
            </a:pPr>
            <a:r>
              <a:rPr kumimoji="1" lang="en-US" altLang="zh-CN" sz="3600" b="1" i="0" baseline="0" noProof="0" dirty="0">
                <a:ln>
                  <a:noFill/>
                </a:ln>
                <a:solidFill>
                  <a:srgbClr val="0000FF"/>
                </a:solidFill>
                <a:effectLst/>
                <a:uLnTx/>
                <a:uFill>
                  <a:solidFill>
                    <a:srgbClr val="FF0000"/>
                  </a:solidFill>
                </a:uFill>
                <a:latin typeface="楷体" panose="02010609060101010101" pitchFamily="49" charset="-122"/>
                <a:ea typeface="黑体" panose="02010609060101010101" pitchFamily="49" charset="-122"/>
                <a:cs typeface="+mn-cs"/>
              </a:rPr>
              <a:t>3、</a:t>
            </a:r>
            <a:r>
              <a:rPr kumimoji="1" lang="zh-CN" altLang="zh-CN" sz="3600" b="1" u="heavy" noProof="0" dirty="0">
                <a:ln>
                  <a:noFill/>
                </a:ln>
                <a:solidFill>
                  <a:srgbClr val="0000FF"/>
                </a:solidFill>
                <a:effectLst/>
                <a:uLnTx/>
                <a:uFill>
                  <a:solidFill>
                    <a:srgbClr val="FF0000"/>
                  </a:solidFill>
                </a:uFill>
                <a:latin typeface="楷体" panose="02010609060101010101" pitchFamily="49" charset="-122"/>
                <a:ea typeface="黑体" panose="02010609060101010101" pitchFamily="49" charset="-122"/>
                <a:sym typeface="+mn-ea"/>
              </a:rPr>
              <a:t>千万别踩疼了小草哟！</a:t>
            </a:r>
            <a:endParaRPr kumimoji="1" lang="zh-CN" altLang="zh-CN" sz="3600" b="1" i="0" u="heavy" baseline="0" noProof="0" dirty="0">
              <a:ln>
                <a:noFill/>
              </a:ln>
              <a:solidFill>
                <a:srgbClr val="0000FF"/>
              </a:solidFill>
              <a:effectLst/>
              <a:uLnTx/>
              <a:uFill>
                <a:solidFill>
                  <a:srgbClr val="FF0000"/>
                </a:solidFill>
              </a:uFill>
              <a:latin typeface="楷体" panose="02010609060101010101" pitchFamily="49" charset="-122"/>
              <a:ea typeface="黑体" panose="02010609060101010101" pitchFamily="49" charset="-122"/>
              <a:cs typeface="+mn-cs"/>
              <a:sym typeface="+mn-ea"/>
            </a:endParaRPr>
          </a:p>
          <a:p>
            <a:pPr marL="0" marR="0" lvl="0" indent="0" algn="l" defTabSz="457200" rtl="0" latinLnBrk="1">
              <a:lnSpc>
                <a:spcPts val="5120"/>
              </a:lnSpc>
              <a:spcBef>
                <a:spcPct val="0"/>
              </a:spcBef>
              <a:spcAft>
                <a:spcPct val="0"/>
              </a:spcAft>
              <a:buClrTx/>
              <a:buSzTx/>
              <a:buFontTx/>
              <a:buNone/>
              <a:defRPr/>
            </a:pPr>
            <a:r>
              <a:rPr kumimoji="1" lang="en-US" altLang="zh-CN" sz="3600" b="1" i="0" baseline="0" noProof="0" dirty="0">
                <a:ln>
                  <a:noFill/>
                </a:ln>
                <a:solidFill>
                  <a:srgbClr val="0000FF"/>
                </a:solidFill>
                <a:effectLst/>
                <a:uLnTx/>
                <a:uFillTx/>
                <a:latin typeface="楷体" panose="02010609060101010101" pitchFamily="49" charset="-122"/>
                <a:ea typeface="黑体" panose="02010609060101010101" pitchFamily="49" charset="-122"/>
                <a:cs typeface="+mn-cs"/>
              </a:rPr>
              <a:t>4</a:t>
            </a:r>
            <a:r>
              <a:rPr kumimoji="1" lang="zh-CN" altLang="zh-CN" sz="3600" b="1" i="0" baseline="0" noProof="0" dirty="0">
                <a:ln>
                  <a:noFill/>
                </a:ln>
                <a:solidFill>
                  <a:srgbClr val="0000FF"/>
                </a:solidFill>
                <a:effectLst/>
                <a:uLnTx/>
                <a:uFillTx/>
                <a:latin typeface="楷体" panose="02010609060101010101" pitchFamily="49" charset="-122"/>
                <a:ea typeface="黑体" panose="02010609060101010101" pitchFamily="49" charset="-122"/>
                <a:cs typeface="+mn-cs"/>
              </a:rPr>
              <a:t>、小草微微笑，请你绕一绕。</a:t>
            </a:r>
            <a:endParaRPr kumimoji="1" lang="zh-CN" altLang="zh-CN" sz="3600" b="1" i="0" baseline="0" noProof="0" dirty="0">
              <a:ln>
                <a:noFill/>
              </a:ln>
              <a:solidFill>
                <a:srgbClr val="0000FF"/>
              </a:solidFill>
              <a:effectLst/>
              <a:uLnTx/>
              <a:uFillTx/>
              <a:latin typeface="楷体" panose="02010609060101010101" pitchFamily="49" charset="-122"/>
              <a:ea typeface="黑体" panose="02010609060101010101" pitchFamily="49" charset="-122"/>
              <a:cs typeface="+mn-cs"/>
            </a:endParaRPr>
          </a:p>
          <a:p>
            <a:pPr marL="0" marR="0" lvl="0" indent="0" algn="l" defTabSz="457200" rtl="0" latinLnBrk="1">
              <a:lnSpc>
                <a:spcPts val="5120"/>
              </a:lnSpc>
              <a:spcBef>
                <a:spcPct val="0"/>
              </a:spcBef>
              <a:spcAft>
                <a:spcPct val="0"/>
              </a:spcAft>
              <a:buClrTx/>
              <a:buSzTx/>
              <a:buFontTx/>
              <a:buNone/>
              <a:defRPr/>
            </a:pPr>
            <a:r>
              <a:rPr kumimoji="1" lang="en-US" altLang="zh-CN" sz="3600" b="1" i="0" baseline="0" noProof="0" dirty="0">
                <a:ln>
                  <a:noFill/>
                </a:ln>
                <a:solidFill>
                  <a:srgbClr val="0000FF"/>
                </a:solidFill>
                <a:effectLst/>
                <a:uLnTx/>
                <a:uFillTx/>
                <a:latin typeface="楷体" panose="02010609060101010101" pitchFamily="49" charset="-122"/>
                <a:ea typeface="黑体" panose="02010609060101010101" pitchFamily="49" charset="-122"/>
                <a:cs typeface="+mn-cs"/>
              </a:rPr>
              <a:t>5</a:t>
            </a:r>
            <a:r>
              <a:rPr kumimoji="1" lang="zh-CN" altLang="zh-CN" sz="3600" b="1" i="0" baseline="0" noProof="0" dirty="0">
                <a:ln>
                  <a:noFill/>
                </a:ln>
                <a:solidFill>
                  <a:srgbClr val="0000FF"/>
                </a:solidFill>
                <a:effectLst/>
                <a:uLnTx/>
                <a:uFillTx/>
                <a:latin typeface="楷体" panose="02010609060101010101" pitchFamily="49" charset="-122"/>
                <a:ea typeface="黑体" panose="02010609060101010101" pitchFamily="49" charset="-122"/>
                <a:cs typeface="+mn-cs"/>
              </a:rPr>
              <a:t>、</a:t>
            </a:r>
            <a:r>
              <a:rPr kumimoji="1" lang="zh-CN" altLang="zh-CN" sz="3600" b="1" noProof="0" dirty="0">
                <a:ln>
                  <a:noFill/>
                </a:ln>
                <a:solidFill>
                  <a:srgbClr val="0000FF"/>
                </a:solidFill>
                <a:effectLst/>
                <a:uLnTx/>
                <a:uFillTx/>
                <a:latin typeface="楷体" panose="02010609060101010101" pitchFamily="49" charset="-122"/>
                <a:ea typeface="黑体" panose="02010609060101010101" pitchFamily="49" charset="-122"/>
                <a:sym typeface="+mn-ea"/>
              </a:rPr>
              <a:t>用爱心呵护每一片绿色。</a:t>
            </a:r>
            <a:endParaRPr kumimoji="1" lang="zh-CN" altLang="zh-CN" sz="3600" b="1" i="0" baseline="0" noProof="0" dirty="0">
              <a:ln>
                <a:noFill/>
              </a:ln>
              <a:solidFill>
                <a:srgbClr val="0000FF"/>
              </a:solidFill>
              <a:effectLst/>
              <a:uLnTx/>
              <a:uFillTx/>
              <a:latin typeface="楷体" panose="02010609060101010101" pitchFamily="49" charset="-122"/>
              <a:ea typeface="黑体" panose="02010609060101010101" pitchFamily="49" charset="-122"/>
              <a:cs typeface="+mn-cs"/>
            </a:endParaRPr>
          </a:p>
          <a:p>
            <a:pPr marL="0" marR="0" lvl="0" indent="0" algn="l" defTabSz="457200" rtl="0" latinLnBrk="1">
              <a:lnSpc>
                <a:spcPts val="5120"/>
              </a:lnSpc>
              <a:spcBef>
                <a:spcPct val="0"/>
              </a:spcBef>
              <a:spcAft>
                <a:spcPct val="0"/>
              </a:spcAft>
              <a:buClrTx/>
              <a:buSzTx/>
              <a:buFontTx/>
              <a:buNone/>
              <a:defRPr/>
            </a:pPr>
            <a:r>
              <a:rPr kumimoji="1" lang="en-US" altLang="zh-CN" sz="3600" b="1" i="0" baseline="0" noProof="0" dirty="0">
                <a:ln>
                  <a:noFill/>
                </a:ln>
                <a:solidFill>
                  <a:srgbClr val="0000FF"/>
                </a:solidFill>
                <a:effectLst/>
                <a:uLnTx/>
                <a:uFillTx/>
                <a:latin typeface="楷体" panose="02010609060101010101" pitchFamily="49" charset="-122"/>
                <a:ea typeface="黑体" panose="02010609060101010101" pitchFamily="49" charset="-122"/>
                <a:cs typeface="+mn-cs"/>
              </a:rPr>
              <a:t>6</a:t>
            </a:r>
            <a:r>
              <a:rPr kumimoji="1" lang="zh-CN" altLang="zh-CN" sz="3600" b="1" i="0" baseline="0" noProof="0" dirty="0">
                <a:ln>
                  <a:noFill/>
                </a:ln>
                <a:solidFill>
                  <a:srgbClr val="0000FF"/>
                </a:solidFill>
                <a:effectLst/>
                <a:uLnTx/>
                <a:uFillTx/>
                <a:latin typeface="楷体" panose="02010609060101010101" pitchFamily="49" charset="-122"/>
                <a:ea typeface="黑体" panose="02010609060101010101" pitchFamily="49" charset="-122"/>
                <a:cs typeface="+mn-cs"/>
              </a:rPr>
              <a:t>、你来绕一绕，我来笑一笑。</a:t>
            </a:r>
            <a:endParaRPr kumimoji="1" lang="zh-CN" altLang="zh-CN" sz="3600" b="1" i="0" baseline="0" noProof="0" dirty="0">
              <a:ln>
                <a:noFill/>
              </a:ln>
              <a:solidFill>
                <a:srgbClr val="0000FF"/>
              </a:solidFill>
              <a:effectLst/>
              <a:uLnTx/>
              <a:uFillTx/>
              <a:latin typeface="楷体" panose="02010609060101010101" pitchFamily="49" charset="-122"/>
              <a:ea typeface="黑体" panose="02010609060101010101" pitchFamily="49" charset="-122"/>
              <a:cs typeface="+mn-cs"/>
            </a:endParaRPr>
          </a:p>
          <a:p>
            <a:pPr marL="0" marR="0" lvl="0" indent="0" algn="l" defTabSz="457200" rtl="0" latinLnBrk="1">
              <a:lnSpc>
                <a:spcPts val="5120"/>
              </a:lnSpc>
              <a:spcBef>
                <a:spcPct val="0"/>
              </a:spcBef>
              <a:spcAft>
                <a:spcPct val="0"/>
              </a:spcAft>
              <a:buClrTx/>
              <a:buSzTx/>
              <a:buFontTx/>
              <a:buNone/>
              <a:defRPr/>
            </a:pPr>
            <a:r>
              <a:rPr kumimoji="1" lang="en-US" altLang="zh-CN" sz="3600" b="1" i="0" baseline="0" noProof="0" dirty="0">
                <a:ln>
                  <a:noFill/>
                </a:ln>
                <a:solidFill>
                  <a:srgbClr val="0000FF"/>
                </a:solidFill>
                <a:effectLst/>
                <a:uLnTx/>
                <a:uFillTx/>
                <a:latin typeface="楷体" panose="02010609060101010101" pitchFamily="49" charset="-122"/>
                <a:ea typeface="黑体" panose="02010609060101010101" pitchFamily="49" charset="-122"/>
                <a:cs typeface="+mn-cs"/>
              </a:rPr>
              <a:t>7</a:t>
            </a:r>
            <a:r>
              <a:rPr kumimoji="1" lang="zh-CN" altLang="zh-CN" sz="3600" b="1" i="0" baseline="0" noProof="0" dirty="0">
                <a:ln>
                  <a:noFill/>
                </a:ln>
                <a:solidFill>
                  <a:srgbClr val="0000FF"/>
                </a:solidFill>
                <a:effectLst/>
                <a:uLnTx/>
                <a:uFillTx/>
                <a:latin typeface="楷体" panose="02010609060101010101" pitchFamily="49" charset="-122"/>
                <a:ea typeface="黑体" panose="02010609060101010101" pitchFamily="49" charset="-122"/>
                <a:cs typeface="+mn-cs"/>
              </a:rPr>
              <a:t>、轻轻抬起你的小脚，我在你的脚下微笑。</a:t>
            </a:r>
            <a:endParaRPr kumimoji="1" lang="zh-CN" altLang="zh-CN" sz="3600" b="1" i="0" baseline="0" noProof="0" dirty="0">
              <a:ln>
                <a:noFill/>
              </a:ln>
              <a:solidFill>
                <a:srgbClr val="0000FF"/>
              </a:solidFill>
              <a:effectLst/>
              <a:uLnTx/>
              <a:uFillTx/>
              <a:latin typeface="楷体" panose="02010609060101010101" pitchFamily="49" charset="-122"/>
              <a:ea typeface="黑体" panose="02010609060101010101" pitchFamily="49" charset="-122"/>
              <a:cs typeface="+mn-cs"/>
            </a:endParaRPr>
          </a:p>
        </p:txBody>
      </p:sp>
      <p:sp>
        <p:nvSpPr>
          <p:cNvPr id="9" name="文本框 8"/>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拓展延伸</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6" name="Rectangle 18"/>
          <p:cNvSpPr>
            <a:spLocks noChangeArrowheads="1"/>
          </p:cNvSpPr>
          <p:nvPr/>
        </p:nvSpPr>
        <p:spPr bwMode="auto">
          <a:xfrm>
            <a:off x="2209800" y="994728"/>
            <a:ext cx="8156575" cy="1753235"/>
          </a:xfrm>
          <a:prstGeom prst="rect">
            <a:avLst/>
          </a:prstGeom>
          <a:noFill/>
          <a:ln w="9525">
            <a:noFill/>
            <a:miter lim="800000"/>
          </a:ln>
        </p:spPr>
        <p:txBody>
          <a:bodyPr wrap="square" anchor="ctr">
            <a:spAutoFit/>
          </a:bodyPr>
          <a:lstStyle/>
          <a:p>
            <a:pPr marR="0" lvl="0" algn="l" defTabSz="457200" rtl="0" eaLnBrk="1" fontAlgn="base" latinLnBrk="0" hangingPunct="1">
              <a:lnSpc>
                <a:spcPct val="100000"/>
              </a:lnSpc>
              <a:spcBef>
                <a:spcPct val="0"/>
              </a:spcBef>
              <a:spcAft>
                <a:spcPct val="0"/>
              </a:spcAft>
              <a:buClr>
                <a:srgbClr val="0000FF"/>
              </a:buClr>
              <a:buSzTx/>
              <a:buFont typeface="Wingdings" panose="05000000000000000000" charset="0"/>
              <a:defRPr/>
            </a:pPr>
            <a:r>
              <a:rPr kumimoji="0" lang="en-US" altLang="zh-CN" sz="3600" b="1" i="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1</a:t>
            </a:r>
            <a:r>
              <a:rPr kumimoji="0" lang="zh-CN" altLang="en-US" sz="3600" b="1" i="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a:t>
            </a:r>
            <a:r>
              <a:rPr kumimoji="0" lang="zh-CN" altLang="zh-CN" sz="3600" b="1" i="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在第⑪段介绍有关牧羊人三年来的生活及家庭情况，属于哪一种记叙的顺序？有何作用？</a:t>
            </a:r>
            <a:endParaRPr kumimoji="0" lang="zh-CN" altLang="zh-CN" sz="3600" b="1" i="0" baseline="0" noProof="0" dirty="0">
              <a:ln>
                <a:noFill/>
              </a:ln>
              <a:solidFill>
                <a:srgbClr val="0000FF"/>
              </a:solidFill>
              <a:effectLst/>
              <a:uLnTx/>
              <a:uFillTx/>
              <a:latin typeface="黑体" panose="02010609060101010101" pitchFamily="49" charset="-122"/>
              <a:ea typeface="黑体" panose="02010609060101010101" pitchFamily="49" charset="-122"/>
              <a:cs typeface="+mn-cs"/>
            </a:endParaRPr>
          </a:p>
        </p:txBody>
      </p:sp>
      <p:sp>
        <p:nvSpPr>
          <p:cNvPr id="4" name="矩形 3"/>
          <p:cNvSpPr/>
          <p:nvPr/>
        </p:nvSpPr>
        <p:spPr>
          <a:xfrm>
            <a:off x="2003425" y="3335655"/>
            <a:ext cx="8569325" cy="2306955"/>
          </a:xfrm>
          <a:prstGeom prst="rect">
            <a:avLst/>
          </a:prstGeom>
        </p:spPr>
        <p:txBody>
          <a:bodyPr wrap="square">
            <a:spAutoFit/>
          </a:bodyPr>
          <a:p>
            <a:pPr marL="0" marR="0" lvl="0" indent="0" algn="l" defTabSz="457200" rtl="0">
              <a:lnSpc>
                <a:spcPct val="100000"/>
              </a:lnSpc>
              <a:spcBef>
                <a:spcPct val="0"/>
              </a:spcBef>
              <a:spcAft>
                <a:spcPct val="0"/>
              </a:spcAft>
              <a:buClrTx/>
              <a:buSzTx/>
              <a:buFontTx/>
              <a:buNone/>
              <a:defRPr/>
            </a:pPr>
            <a:r>
              <a:rPr kumimoji="0" lang="en-US" altLang="zh-CN" sz="3600" b="1" i="0" baseline="0" noProof="0" dirty="0">
                <a:ln>
                  <a:noFill/>
                </a:ln>
                <a:solidFill>
                  <a:srgbClr val="FF0000"/>
                </a:solidFill>
                <a:effectLst/>
                <a:uLnTx/>
                <a:uFillTx/>
                <a:latin typeface="黑体" panose="02010609060101010101" pitchFamily="49" charset="-122"/>
                <a:ea typeface="黑体" panose="02010609060101010101" pitchFamily="49" charset="-122"/>
                <a:cs typeface="+mn-ea"/>
              </a:rPr>
              <a:t>    </a:t>
            </a:r>
            <a:r>
              <a:rPr lang="zh-CN" altLang="zh-CN" sz="3600" b="1" u="heavy" noProof="0" dirty="0">
                <a:ln>
                  <a:noFill/>
                </a:ln>
                <a:solidFill>
                  <a:srgbClr val="FF0000"/>
                </a:solidFill>
                <a:effectLst/>
                <a:uLnTx/>
                <a:uFill>
                  <a:solidFill>
                    <a:srgbClr val="0000FF"/>
                  </a:solidFill>
                </a:uFill>
                <a:latin typeface="黑体" panose="02010609060101010101" pitchFamily="49" charset="-122"/>
                <a:ea typeface="黑体" panose="02010609060101010101" pitchFamily="49" charset="-122"/>
                <a:cs typeface="+mn-ea"/>
                <a:sym typeface="+mn-ea"/>
              </a:rPr>
              <a:t>插叙</a:t>
            </a:r>
            <a:r>
              <a:rPr lang="zh-CN" altLang="zh-CN" sz="3600" b="1" noProof="0" dirty="0">
                <a:ln>
                  <a:noFill/>
                </a:ln>
                <a:solidFill>
                  <a:srgbClr val="FF0000"/>
                </a:solidFill>
                <a:effectLst/>
                <a:uLnTx/>
                <a:uFillTx/>
                <a:latin typeface="黑体" panose="02010609060101010101" pitchFamily="49" charset="-122"/>
                <a:ea typeface="黑体" panose="02010609060101010101" pitchFamily="49" charset="-122"/>
                <a:cs typeface="+mn-ea"/>
                <a:sym typeface="+mn-ea"/>
              </a:rPr>
              <a:t>牧羊人三年来的生活及家庭情况，丰富了文章内容，便于全面了解牧羊人的生活及家庭背景，</a:t>
            </a:r>
            <a:r>
              <a:rPr lang="zh-CN" altLang="zh-CN" sz="3600" b="1" u="heavy" noProof="0" dirty="0">
                <a:ln>
                  <a:noFill/>
                </a:ln>
                <a:solidFill>
                  <a:srgbClr val="FF0000"/>
                </a:solidFill>
                <a:effectLst/>
                <a:uLnTx/>
                <a:uFill>
                  <a:solidFill>
                    <a:srgbClr val="0000FF"/>
                  </a:solidFill>
                </a:uFill>
                <a:latin typeface="黑体" panose="02010609060101010101" pitchFamily="49" charset="-122"/>
                <a:ea typeface="黑体" panose="02010609060101010101" pitchFamily="49" charset="-122"/>
                <a:cs typeface="+mn-ea"/>
                <a:sym typeface="+mn-ea"/>
              </a:rPr>
              <a:t>体现其生活的孤独和艰辛，展现其顽强的毅力和伟大的壮举。</a:t>
            </a:r>
            <a:endParaRPr kumimoji="0" lang="zh-CN" altLang="zh-CN" sz="3600" b="1" i="0" baseline="0" noProof="0" dirty="0">
              <a:ln>
                <a:noFill/>
              </a:ln>
              <a:solidFill>
                <a:srgbClr val="FF0000"/>
              </a:solidFill>
              <a:effectLst/>
              <a:uLnTx/>
              <a:uFill>
                <a:solidFill>
                  <a:srgbClr val="0000FF"/>
                </a:solidFill>
              </a:uFill>
              <a:latin typeface="黑体" panose="02010609060101010101" pitchFamily="49" charset="-122"/>
              <a:ea typeface="黑体" panose="02010609060101010101" pitchFamily="49" charset="-122"/>
              <a:cs typeface="+mn-ea"/>
            </a:endParaRPr>
          </a:p>
        </p:txBody>
      </p:sp>
      <p:sp>
        <p:nvSpPr>
          <p:cNvPr id="5" name="文本框 4"/>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课堂检测</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55298" name="Picture 2"/>
          <p:cNvPicPr/>
          <p:nvPr/>
        </p:nvPicPr>
        <p:blipFill>
          <a:blip r:embed="rId1"/>
          <a:stretch>
            <a:fillRect/>
          </a:stretch>
        </p:blipFill>
        <p:spPr>
          <a:xfrm>
            <a:off x="-51435" y="-29210"/>
            <a:ext cx="12256770" cy="6916420"/>
          </a:xfrm>
          <a:prstGeom prst="rect">
            <a:avLst/>
          </a:prstGeom>
          <a:noFill/>
          <a:ln w="9525">
            <a:noFill/>
          </a:ln>
        </p:spPr>
      </p:pic>
      <p:sp>
        <p:nvSpPr>
          <p:cNvPr id="2" name="TextBox 1"/>
          <p:cNvSpPr txBox="1"/>
          <p:nvPr/>
        </p:nvSpPr>
        <p:spPr>
          <a:xfrm>
            <a:off x="2244090" y="2099945"/>
            <a:ext cx="8020050" cy="2207260"/>
          </a:xfrm>
          <a:prstGeom prst="rect">
            <a:avLst/>
          </a:prstGeom>
          <a:solidFill>
            <a:srgbClr val="CCFF99"/>
          </a:solidFill>
          <a:ln w="9525">
            <a:noFill/>
          </a:ln>
        </p:spPr>
        <p:txBody>
          <a:bodyPr wrap="square" anchor="t">
            <a:spAutoFit/>
          </a:bodyPr>
          <a:p>
            <a:pPr>
              <a:lnSpc>
                <a:spcPts val="5500"/>
              </a:lnSpc>
              <a:buFont typeface="Arial" panose="020B0604020202020204" pitchFamily="34" charset="0"/>
              <a:buNone/>
            </a:pPr>
            <a:r>
              <a:rPr lang="zh-CN" altLang="en-US" sz="4000" b="1" dirty="0">
                <a:solidFill>
                  <a:srgbClr val="0000FF"/>
                </a:solidFill>
                <a:latin typeface="楷体_GB2312" pitchFamily="49" charset="-122"/>
              </a:rPr>
              <a:t>    </a:t>
            </a:r>
            <a:r>
              <a:rPr lang="zh-CN" altLang="en-US" sz="4000" b="1" dirty="0">
                <a:solidFill>
                  <a:srgbClr val="0000FF"/>
                </a:solidFill>
                <a:uFillTx/>
                <a:latin typeface="楷体_GB2312" charset="0"/>
              </a:rPr>
              <a:t>今天我们一起走进荒凉的阿尔卑斯山地，见证一位牧羊人是怎样把这里变成洋溢着幸福的绿洲。</a:t>
            </a:r>
            <a:endParaRPr lang="zh-CN" altLang="en-US" sz="4000" b="1" dirty="0">
              <a:solidFill>
                <a:srgbClr val="0000FF"/>
              </a:solidFill>
              <a:uFillTx/>
              <a:latin typeface="楷体_GB2312" charset="0"/>
            </a:endParaRPr>
          </a:p>
        </p:txBody>
      </p:sp>
      <p:sp>
        <p:nvSpPr>
          <p:cNvPr id="5" name="文本框 4"/>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导入新课</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 name="Text Box 3"/>
          <p:cNvSpPr txBox="1"/>
          <p:nvPr/>
        </p:nvSpPr>
        <p:spPr>
          <a:xfrm>
            <a:off x="1819275" y="1676400"/>
            <a:ext cx="8553450" cy="3784600"/>
          </a:xfrm>
          <a:prstGeom prst="rect">
            <a:avLst/>
          </a:prstGeom>
          <a:noFill/>
          <a:ln w="9525">
            <a:noFill/>
          </a:ln>
        </p:spPr>
        <p:txBody>
          <a:bodyPr anchor="t">
            <a:spAutoFit/>
          </a:bodyPr>
          <a:p>
            <a:pPr>
              <a:lnSpc>
                <a:spcPct val="150000"/>
              </a:lnSpc>
            </a:pPr>
            <a:r>
              <a:rPr lang="zh-CN" altLang="en-US" sz="4000" b="1" dirty="0">
                <a:solidFill>
                  <a:srgbClr val="0000FF"/>
                </a:solidFill>
                <a:uFillTx/>
                <a:latin typeface="宋体" panose="02010600030101010101" pitchFamily="2" charset="-122"/>
              </a:rPr>
              <a:t>    </a:t>
            </a:r>
            <a:r>
              <a:rPr lang="en-US" altLang="zh-CN" sz="4000" b="1" dirty="0">
                <a:solidFill>
                  <a:srgbClr val="0000FF"/>
                </a:solidFill>
                <a:uFillTx/>
                <a:latin typeface="宋体" panose="02010600030101010101" pitchFamily="2" charset="-122"/>
              </a:rPr>
              <a:t>1</a:t>
            </a:r>
            <a:r>
              <a:rPr lang="zh-CN" altLang="en-US" sz="4000" b="1" dirty="0">
                <a:solidFill>
                  <a:srgbClr val="0000FF"/>
                </a:solidFill>
                <a:uFillTx/>
                <a:latin typeface="宋体" panose="02010600030101010101" pitchFamily="2" charset="-122"/>
              </a:rPr>
              <a:t>、</a:t>
            </a:r>
            <a:r>
              <a:rPr lang="zh-CN" altLang="en-US" sz="4000" b="1" dirty="0">
                <a:solidFill>
                  <a:srgbClr val="0000FF"/>
                </a:solidFill>
                <a:uFillTx/>
                <a:latin typeface="宋体" panose="02010600030101010101" pitchFamily="2" charset="-122"/>
              </a:rPr>
              <a:t>积极参加环保活动，与朋友一起植树吧。</a:t>
            </a:r>
            <a:endParaRPr lang="en-US" altLang="zh-CN" sz="4000" b="1" dirty="0">
              <a:solidFill>
                <a:srgbClr val="0000FF"/>
              </a:solidFill>
              <a:uFillTx/>
              <a:latin typeface="宋体" panose="02010600030101010101" pitchFamily="2" charset="-122"/>
            </a:endParaRPr>
          </a:p>
          <a:p>
            <a:pPr>
              <a:lnSpc>
                <a:spcPct val="150000"/>
              </a:lnSpc>
            </a:pPr>
            <a:r>
              <a:rPr lang="en-US" altLang="zh-CN" sz="4000" b="1" dirty="0">
                <a:solidFill>
                  <a:srgbClr val="0000FF"/>
                </a:solidFill>
                <a:uFillTx/>
                <a:latin typeface="宋体" panose="02010600030101010101" pitchFamily="2" charset="-122"/>
              </a:rPr>
              <a:t>    2</a:t>
            </a:r>
            <a:r>
              <a:rPr lang="zh-CN" altLang="en-US" sz="4000" b="1" dirty="0">
                <a:solidFill>
                  <a:srgbClr val="0000FF"/>
                </a:solidFill>
                <a:uFillTx/>
                <a:latin typeface="宋体" panose="02010600030101010101" pitchFamily="2" charset="-122"/>
              </a:rPr>
              <a:t>、</a:t>
            </a:r>
            <a:r>
              <a:rPr lang="zh-CN" altLang="en-US" sz="4000" b="1" dirty="0">
                <a:solidFill>
                  <a:srgbClr val="0000FF"/>
                </a:solidFill>
                <a:uFillTx/>
                <a:latin typeface="宋体" panose="02010600030101010101" pitchFamily="2" charset="-122"/>
              </a:rPr>
              <a:t>搜集与植树相关的故事或口号标语，与同学们分享。</a:t>
            </a:r>
            <a:endParaRPr lang="zh-CN" altLang="en-US" sz="4000" b="1" dirty="0">
              <a:solidFill>
                <a:srgbClr val="0000FF"/>
              </a:solidFill>
              <a:uFillTx/>
              <a:latin typeface="宋体" panose="02010600030101010101" pitchFamily="2" charset="-122"/>
            </a:endParaRPr>
          </a:p>
        </p:txBody>
      </p:sp>
      <p:sp>
        <p:nvSpPr>
          <p:cNvPr id="9" name="文本框 8"/>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课后作业</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55298" name="Picture 2"/>
          <p:cNvPicPr/>
          <p:nvPr/>
        </p:nvPicPr>
        <p:blipFill>
          <a:blip r:embed="rId1"/>
          <a:srcRect r="-158" b="3991"/>
          <a:stretch>
            <a:fillRect/>
          </a:stretch>
        </p:blipFill>
        <p:spPr>
          <a:xfrm>
            <a:off x="-28575" y="-42545"/>
            <a:ext cx="12305030" cy="6960870"/>
          </a:xfrm>
          <a:prstGeom prst="rect">
            <a:avLst/>
          </a:prstGeom>
          <a:noFill/>
          <a:ln w="9525">
            <a:noFill/>
          </a:ln>
        </p:spPr>
      </p:pic>
      <p:sp>
        <p:nvSpPr>
          <p:cNvPr id="56322" name="TextBox 3"/>
          <p:cNvSpPr txBox="1"/>
          <p:nvPr/>
        </p:nvSpPr>
        <p:spPr>
          <a:xfrm>
            <a:off x="2828608" y="1206818"/>
            <a:ext cx="7325995" cy="1322070"/>
          </a:xfrm>
          <a:prstGeom prst="rect">
            <a:avLst/>
          </a:prstGeom>
          <a:noFill/>
          <a:ln w="9525">
            <a:noFill/>
          </a:ln>
        </p:spPr>
        <p:txBody>
          <a:bodyPr wrap="none" anchor="t">
            <a:spAutoFit/>
          </a:bodyPr>
          <a:p>
            <a:r>
              <a:rPr lang="zh-CN" altLang="en-US" sz="8000" b="1" dirty="0">
                <a:solidFill>
                  <a:srgbClr val="FFFF00"/>
                </a:solidFill>
                <a:uFillTx/>
                <a:latin typeface="Arial" panose="020B0604020202020204" pitchFamily="34" charset="0"/>
                <a:ea typeface="宋体" panose="02010600030101010101" pitchFamily="2" charset="-122"/>
              </a:rPr>
              <a:t>同学们！再见！</a:t>
            </a:r>
            <a:endParaRPr lang="zh-CN" altLang="en-US" sz="8000" b="1" dirty="0">
              <a:solidFill>
                <a:srgbClr val="FFFF00"/>
              </a:solidFill>
              <a:uFillTx/>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3000" fill="hold">
                                          <p:stCondLst>
                                            <p:cond delay="0"/>
                                          </p:stCondLst>
                                        </p:cTn>
                                        <p:tgtEl>
                                          <p:spTgt spid="56322"/>
                                        </p:tgtEl>
                                        <p:attrNameLst>
                                          <p:attrName>style.visibility</p:attrName>
                                        </p:attrNameLst>
                                      </p:cBhvr>
                                      <p:to>
                                        <p:strVal val="visible"/>
                                      </p:to>
                                    </p:set>
                                    <p:anim calcmode="lin" valueType="num">
                                      <p:cBhvr>
                                        <p:cTn id="7" dur="3000" fill="hold"/>
                                        <p:tgtEl>
                                          <p:spTgt spid="56322"/>
                                        </p:tgtEl>
                                        <p:attrNameLst>
                                          <p:attrName>ppt_w</p:attrName>
                                        </p:attrNameLst>
                                      </p:cBhvr>
                                      <p:tavLst>
                                        <p:tav tm="0">
                                          <p:val>
                                            <p:fltVal val="0"/>
                                          </p:val>
                                        </p:tav>
                                        <p:tav tm="100000">
                                          <p:val>
                                            <p:strVal val="#ppt_w"/>
                                          </p:val>
                                        </p:tav>
                                      </p:tavLst>
                                    </p:anim>
                                    <p:anim calcmode="lin" valueType="num">
                                      <p:cBhvr>
                                        <p:cTn id="8" dur="3000" fill="hold"/>
                                        <p:tgtEl>
                                          <p:spTgt spid="56322"/>
                                        </p:tgtEl>
                                        <p:attrNameLst>
                                          <p:attrName>ppt_h</p:attrName>
                                        </p:attrNameLst>
                                      </p:cBhvr>
                                      <p:tavLst>
                                        <p:tav tm="0">
                                          <p:val>
                                            <p:fltVal val="0"/>
                                          </p:val>
                                        </p:tav>
                                        <p:tav tm="100000">
                                          <p:val>
                                            <p:strVal val="#ppt_h"/>
                                          </p:val>
                                        </p:tav>
                                      </p:tavLst>
                                    </p:anim>
                                    <p:anim calcmode="lin" valueType="num">
                                      <p:cBhvr>
                                        <p:cTn id="9" dur="3000" fill="hold"/>
                                        <p:tgtEl>
                                          <p:spTgt spid="56322"/>
                                        </p:tgtEl>
                                        <p:attrNameLst>
                                          <p:attrName>ppt_x</p:attrName>
                                        </p:attrNameLst>
                                      </p:cBhvr>
                                      <p:tavLst>
                                        <p:tav tm="0" fmla="#ppt_x+(cos(-2*pi*(1-$))*-#ppt_x-sin(-2*pi*(1-$))*(1-#ppt_y))*(1-$)">
                                          <p:val>
                                            <p:fltVal val="0"/>
                                          </p:val>
                                        </p:tav>
                                        <p:tav tm="100000">
                                          <p:val>
                                            <p:fltVal val="1"/>
                                          </p:val>
                                        </p:tav>
                                      </p:tavLst>
                                    </p:anim>
                                    <p:anim calcmode="lin" valueType="num">
                                      <p:cBhvr>
                                        <p:cTn id="10" dur="3000" fill="hold"/>
                                        <p:tgtEl>
                                          <p:spTgt spid="5632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p:nvPr/>
        </p:nvSpPr>
        <p:spPr>
          <a:xfrm>
            <a:off x="995680" y="1098550"/>
            <a:ext cx="9803130" cy="4972050"/>
          </a:xfrm>
          <a:prstGeom prst="rect">
            <a:avLst/>
          </a:prstGeom>
          <a:noFill/>
          <a:ln w="9525">
            <a:noFill/>
          </a:ln>
        </p:spPr>
        <p:txBody>
          <a:bodyPr wrap="square" anchor="t">
            <a:spAutoFit/>
          </a:bodyPr>
          <a:p>
            <a:pPr>
              <a:lnSpc>
                <a:spcPct val="120000"/>
              </a:lnSpc>
              <a:spcBef>
                <a:spcPts val="600"/>
              </a:spcBef>
            </a:pPr>
            <a:r>
              <a:rPr lang="en-US" altLang="zh-CN" sz="3600" b="1" dirty="0">
                <a:solidFill>
                  <a:srgbClr val="0000FF"/>
                </a:solidFill>
                <a:latin typeface="楷体_GB2312" pitchFamily="49" charset="-122"/>
                <a:ea typeface="黑体" panose="02010609060101010101" pitchFamily="49" charset="-122"/>
              </a:rPr>
              <a:t>1</a:t>
            </a:r>
            <a:r>
              <a:rPr lang="zh-CN" altLang="en-US" sz="3600" b="1" dirty="0">
                <a:solidFill>
                  <a:srgbClr val="0000FF"/>
                </a:solidFill>
                <a:latin typeface="楷体_GB2312" pitchFamily="49" charset="-122"/>
                <a:ea typeface="黑体" panose="02010609060101010101" pitchFamily="49" charset="-122"/>
              </a:rPr>
              <a:t>、</a:t>
            </a:r>
            <a:r>
              <a:rPr lang="zh-CN" altLang="en-US" sz="3600" b="1" dirty="0">
                <a:solidFill>
                  <a:srgbClr val="0000FF"/>
                </a:solidFill>
                <a:latin typeface="楷体_GB2312" pitchFamily="49" charset="-122"/>
                <a:ea typeface="黑体" panose="02010609060101010101" pitchFamily="49" charset="-122"/>
              </a:rPr>
              <a:t>理清文章的叙事顺序与情节结构。</a:t>
            </a:r>
            <a:r>
              <a:rPr lang="en-US" altLang="zh-CN" sz="3600" b="1" dirty="0">
                <a:solidFill>
                  <a:srgbClr val="0000FF"/>
                </a:solidFill>
                <a:latin typeface="楷体_GB2312" pitchFamily="49" charset="-122"/>
                <a:ea typeface="黑体" panose="02010609060101010101" pitchFamily="49" charset="-122"/>
              </a:rPr>
              <a:t>(</a:t>
            </a:r>
            <a:r>
              <a:rPr lang="zh-CN" altLang="en-US" sz="3600" b="1" dirty="0">
                <a:solidFill>
                  <a:srgbClr val="0000FF"/>
                </a:solidFill>
                <a:latin typeface="楷体_GB2312" pitchFamily="49" charset="-122"/>
                <a:ea typeface="黑体" panose="02010609060101010101" pitchFamily="49" charset="-122"/>
              </a:rPr>
              <a:t>重点</a:t>
            </a:r>
            <a:r>
              <a:rPr lang="en-US" altLang="zh-CN" sz="3600" b="1" dirty="0">
                <a:solidFill>
                  <a:srgbClr val="0000FF"/>
                </a:solidFill>
                <a:latin typeface="楷体_GB2312" pitchFamily="49" charset="-122"/>
                <a:ea typeface="黑体" panose="02010609060101010101" pitchFamily="49" charset="-122"/>
              </a:rPr>
              <a:t>)</a:t>
            </a:r>
            <a:endParaRPr lang="en-US" altLang="zh-CN" sz="3600" b="1" dirty="0">
              <a:solidFill>
                <a:srgbClr val="0000FF"/>
              </a:solidFill>
              <a:latin typeface="楷体_GB2312" pitchFamily="49" charset="-122"/>
              <a:ea typeface="黑体" panose="02010609060101010101" pitchFamily="49" charset="-122"/>
            </a:endParaRPr>
          </a:p>
          <a:p>
            <a:pPr>
              <a:lnSpc>
                <a:spcPct val="120000"/>
              </a:lnSpc>
              <a:spcBef>
                <a:spcPts val="600"/>
              </a:spcBef>
            </a:pPr>
            <a:r>
              <a:rPr lang="zh-CN" altLang="en-US" sz="3600" b="1" dirty="0">
                <a:solidFill>
                  <a:srgbClr val="0000FF"/>
                </a:solidFill>
                <a:latin typeface="楷体_GB2312" pitchFamily="49" charset="-122"/>
                <a:ea typeface="黑体" panose="02010609060101010101" pitchFamily="49" charset="-122"/>
              </a:rPr>
              <a:t>2、</a:t>
            </a:r>
            <a:r>
              <a:rPr lang="zh-CN" altLang="en-US" sz="3600" b="1" noProof="0" dirty="0">
                <a:ln>
                  <a:noFill/>
                </a:ln>
                <a:solidFill>
                  <a:srgbClr val="0000FF"/>
                </a:solidFill>
                <a:effectLst/>
                <a:uLnTx/>
                <a:uFillTx/>
                <a:latin typeface="+mn-ea"/>
                <a:ea typeface="黑体" panose="02010609060101010101" pitchFamily="49" charset="-122"/>
                <a:sym typeface="+mn-ea"/>
              </a:rPr>
              <a:t>理解作者运用第一人称，增加了故事的真实性、运用</a:t>
            </a:r>
            <a:r>
              <a:rPr lang="zh-CN" altLang="en-US" sz="3600" b="1" u="heavy" noProof="0" dirty="0">
                <a:ln>
                  <a:noFill/>
                </a:ln>
                <a:solidFill>
                  <a:srgbClr val="0000FF"/>
                </a:solidFill>
                <a:effectLst/>
                <a:uLnTx/>
                <a:uFill>
                  <a:solidFill>
                    <a:srgbClr val="FF0000"/>
                  </a:solidFill>
                </a:uFill>
                <a:latin typeface="+中文正文" charset="0"/>
                <a:ea typeface="黑体" panose="02010609060101010101" pitchFamily="49" charset="-122"/>
                <a:sym typeface="+mn-ea"/>
              </a:rPr>
              <a:t>对比</a:t>
            </a:r>
            <a:r>
              <a:rPr lang="zh-CN" altLang="en-US" sz="3600" b="1" noProof="0" dirty="0">
                <a:ln>
                  <a:noFill/>
                </a:ln>
                <a:solidFill>
                  <a:srgbClr val="0000FF"/>
                </a:solidFill>
                <a:effectLst/>
                <a:uLnTx/>
                <a:uFillTx/>
                <a:latin typeface="+mn-ea"/>
                <a:ea typeface="黑体" panose="02010609060101010101" pitchFamily="49" charset="-122"/>
                <a:sym typeface="+mn-ea"/>
              </a:rPr>
              <a:t>的写法来突出主题。   </a:t>
            </a:r>
            <a:r>
              <a:rPr lang="en-US" altLang="zh-CN" sz="3600" b="1" dirty="0">
                <a:solidFill>
                  <a:srgbClr val="0000FF"/>
                </a:solidFill>
                <a:latin typeface="楷体_GB2312" pitchFamily="49" charset="-122"/>
                <a:ea typeface="黑体" panose="02010609060101010101" pitchFamily="49" charset="-122"/>
                <a:sym typeface="+mn-ea"/>
              </a:rPr>
              <a:t>(</a:t>
            </a:r>
            <a:r>
              <a:rPr lang="zh-CN" altLang="en-US" sz="3600" b="1" dirty="0">
                <a:solidFill>
                  <a:srgbClr val="0000FF"/>
                </a:solidFill>
                <a:latin typeface="楷体_GB2312" pitchFamily="49" charset="-122"/>
                <a:ea typeface="黑体" panose="02010609060101010101" pitchFamily="49" charset="-122"/>
                <a:sym typeface="+mn-ea"/>
              </a:rPr>
              <a:t>重点</a:t>
            </a:r>
            <a:r>
              <a:rPr lang="en-US" altLang="zh-CN" sz="3600" b="1" dirty="0">
                <a:solidFill>
                  <a:srgbClr val="0000FF"/>
                </a:solidFill>
                <a:latin typeface="楷体_GB2312" pitchFamily="49" charset="-122"/>
                <a:ea typeface="黑体" panose="02010609060101010101" pitchFamily="49" charset="-122"/>
                <a:sym typeface="+mn-ea"/>
              </a:rPr>
              <a:t>)</a:t>
            </a:r>
            <a:endParaRPr lang="en-US" altLang="zh-CN" sz="3600" b="1" dirty="0">
              <a:solidFill>
                <a:srgbClr val="0000FF"/>
              </a:solidFill>
              <a:latin typeface="楷体_GB2312" pitchFamily="49" charset="-122"/>
              <a:ea typeface="黑体" panose="02010609060101010101" pitchFamily="49" charset="-122"/>
              <a:sym typeface="+mn-ea"/>
            </a:endParaRPr>
          </a:p>
          <a:p>
            <a:pPr>
              <a:lnSpc>
                <a:spcPct val="120000"/>
              </a:lnSpc>
              <a:spcBef>
                <a:spcPts val="600"/>
              </a:spcBef>
            </a:pPr>
            <a:r>
              <a:rPr lang="en-US" altLang="zh-CN" sz="3600" b="1" dirty="0">
                <a:solidFill>
                  <a:srgbClr val="0000FF"/>
                </a:solidFill>
                <a:latin typeface="楷体_GB2312" pitchFamily="49" charset="-122"/>
                <a:ea typeface="黑体" panose="02010609060101010101" pitchFamily="49" charset="-122"/>
              </a:rPr>
              <a:t>3</a:t>
            </a:r>
            <a:r>
              <a:rPr lang="zh-CN" altLang="en-US" sz="3600" b="1" dirty="0">
                <a:solidFill>
                  <a:srgbClr val="0000FF"/>
                </a:solidFill>
                <a:latin typeface="楷体_GB2312" pitchFamily="49" charset="-122"/>
                <a:ea typeface="黑体" panose="02010609060101010101" pitchFamily="49" charset="-122"/>
              </a:rPr>
              <a:t>、</a:t>
            </a:r>
            <a:r>
              <a:rPr lang="zh-CN" altLang="en-US" sz="3600" b="1" dirty="0">
                <a:solidFill>
                  <a:srgbClr val="0000FF"/>
                </a:solidFill>
                <a:latin typeface="楷体_GB2312" pitchFamily="49" charset="-122"/>
                <a:ea typeface="黑体" panose="02010609060101010101" pitchFamily="49" charset="-122"/>
              </a:rPr>
              <a:t>学习掌握抓住特点描写人物的方法及</a:t>
            </a:r>
            <a:r>
              <a:rPr lang="zh-CN" altLang="en-US" sz="3600" b="1" u="heavy" noProof="0" dirty="0">
                <a:ln>
                  <a:noFill/>
                </a:ln>
                <a:solidFill>
                  <a:srgbClr val="0000FF"/>
                </a:solidFill>
                <a:effectLst/>
                <a:uLnTx/>
                <a:uFill>
                  <a:solidFill>
                    <a:srgbClr val="FF0000"/>
                  </a:solidFill>
                </a:uFill>
                <a:latin typeface="+中文正文" charset="0"/>
                <a:ea typeface="黑体" panose="02010609060101010101" pitchFamily="49" charset="-122"/>
              </a:rPr>
              <a:t>叙议结合</a:t>
            </a:r>
            <a:r>
              <a:rPr lang="zh-CN" altLang="en-US" sz="3600" b="1" dirty="0">
                <a:solidFill>
                  <a:srgbClr val="0000FF"/>
                </a:solidFill>
                <a:latin typeface="楷体_GB2312" pitchFamily="49" charset="-122"/>
                <a:ea typeface="黑体" panose="02010609060101010101" pitchFamily="49" charset="-122"/>
              </a:rPr>
              <a:t>的表现手法。                  （难点）</a:t>
            </a:r>
            <a:endParaRPr lang="zh-CN" altLang="en-US" sz="3600" b="1" dirty="0">
              <a:solidFill>
                <a:srgbClr val="0000FF"/>
              </a:solidFill>
              <a:latin typeface="楷体_GB2312" pitchFamily="49" charset="-122"/>
              <a:ea typeface="黑体" panose="02010609060101010101" pitchFamily="49" charset="-122"/>
            </a:endParaRPr>
          </a:p>
          <a:p>
            <a:pPr>
              <a:lnSpc>
                <a:spcPct val="120000"/>
              </a:lnSpc>
              <a:spcBef>
                <a:spcPts val="600"/>
              </a:spcBef>
            </a:pPr>
            <a:r>
              <a:rPr lang="en-US" altLang="zh-CN" sz="3600" b="1" dirty="0">
                <a:solidFill>
                  <a:srgbClr val="0000FF"/>
                </a:solidFill>
                <a:latin typeface="楷体_GB2312" pitchFamily="49" charset="-122"/>
                <a:ea typeface="黑体" panose="02010609060101010101" pitchFamily="49" charset="-122"/>
              </a:rPr>
              <a:t>4</a:t>
            </a:r>
            <a:r>
              <a:rPr lang="zh-CN" altLang="en-US" sz="3600" b="1" dirty="0">
                <a:solidFill>
                  <a:srgbClr val="0000FF"/>
                </a:solidFill>
                <a:latin typeface="楷体_GB2312" pitchFamily="49" charset="-122"/>
                <a:ea typeface="黑体" panose="02010609060101010101" pitchFamily="49" charset="-122"/>
              </a:rPr>
              <a:t>、</a:t>
            </a:r>
            <a:r>
              <a:rPr lang="zh-CN" altLang="en-US" sz="3600" b="1" dirty="0">
                <a:solidFill>
                  <a:srgbClr val="0000FF"/>
                </a:solidFill>
                <a:latin typeface="楷体_GB2312" pitchFamily="49" charset="-122"/>
                <a:ea typeface="黑体" panose="02010609060101010101" pitchFamily="49" charset="-122"/>
              </a:rPr>
              <a:t>感悟植树老人</a:t>
            </a:r>
            <a:r>
              <a:rPr lang="zh-CN" altLang="en-US" sz="3600" b="1" u="heavy" noProof="0" dirty="0">
                <a:ln>
                  <a:noFill/>
                </a:ln>
                <a:solidFill>
                  <a:srgbClr val="0000FF"/>
                </a:solidFill>
                <a:effectLst/>
                <a:uLnTx/>
                <a:uFill>
                  <a:solidFill>
                    <a:srgbClr val="FF0000"/>
                  </a:solidFill>
                </a:uFill>
                <a:latin typeface="+中文正文" charset="0"/>
                <a:ea typeface="黑体" panose="02010609060101010101" pitchFamily="49" charset="-122"/>
              </a:rPr>
              <a:t>无私奉献的精神</a:t>
            </a:r>
            <a:r>
              <a:rPr lang="zh-CN" altLang="en-US" sz="3600" b="1" dirty="0">
                <a:solidFill>
                  <a:srgbClr val="0000FF"/>
                </a:solidFill>
                <a:latin typeface="楷体_GB2312" pitchFamily="49" charset="-122"/>
                <a:ea typeface="黑体" panose="02010609060101010101" pitchFamily="49" charset="-122"/>
              </a:rPr>
              <a:t>，激发热爱自然、保护生态环境的感情。          </a:t>
            </a:r>
            <a:r>
              <a:rPr lang="en-US" altLang="zh-CN" sz="3600" b="1" dirty="0">
                <a:solidFill>
                  <a:srgbClr val="0000FF"/>
                </a:solidFill>
                <a:latin typeface="楷体_GB2312" pitchFamily="49" charset="-122"/>
                <a:ea typeface="黑体" panose="02010609060101010101" pitchFamily="49" charset="-122"/>
              </a:rPr>
              <a:t>(</a:t>
            </a:r>
            <a:r>
              <a:rPr lang="zh-CN" altLang="en-US" sz="3600" b="1" dirty="0">
                <a:solidFill>
                  <a:srgbClr val="0000FF"/>
                </a:solidFill>
                <a:latin typeface="楷体_GB2312" pitchFamily="49" charset="-122"/>
                <a:ea typeface="黑体" panose="02010609060101010101" pitchFamily="49" charset="-122"/>
              </a:rPr>
              <a:t>重点</a:t>
            </a:r>
            <a:r>
              <a:rPr lang="en-US" altLang="zh-CN" sz="3600" b="1" dirty="0">
                <a:solidFill>
                  <a:srgbClr val="0000FF"/>
                </a:solidFill>
                <a:latin typeface="楷体_GB2312" pitchFamily="49" charset="-122"/>
                <a:ea typeface="黑体" panose="02010609060101010101" pitchFamily="49" charset="-122"/>
              </a:rPr>
              <a:t>)</a:t>
            </a:r>
            <a:endParaRPr lang="en-US" altLang="zh-CN" sz="3600" b="1" dirty="0">
              <a:solidFill>
                <a:srgbClr val="0000FF"/>
              </a:solidFill>
              <a:latin typeface="楷体_GB2312" pitchFamily="49" charset="-122"/>
              <a:ea typeface="黑体" panose="02010609060101010101" pitchFamily="49" charset="-122"/>
            </a:endParaRPr>
          </a:p>
        </p:txBody>
      </p:sp>
      <p:sp>
        <p:nvSpPr>
          <p:cNvPr id="5" name="文本框 4"/>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学习目标</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51201" name="Picture 4" descr="t01e40d1e3deaf8862e"/>
          <p:cNvPicPr>
            <a:picLocks noChangeAspect="1"/>
          </p:cNvPicPr>
          <p:nvPr/>
        </p:nvPicPr>
        <p:blipFill>
          <a:blip r:embed="rId1"/>
          <a:stretch>
            <a:fillRect/>
          </a:stretch>
        </p:blipFill>
        <p:spPr>
          <a:xfrm>
            <a:off x="177165" y="1525905"/>
            <a:ext cx="3183255" cy="5151755"/>
          </a:xfrm>
          <a:prstGeom prst="rect">
            <a:avLst/>
          </a:prstGeom>
          <a:noFill/>
          <a:ln w="9525">
            <a:noFill/>
          </a:ln>
        </p:spPr>
      </p:pic>
      <p:sp>
        <p:nvSpPr>
          <p:cNvPr id="51202" name="Rectangle 2"/>
          <p:cNvSpPr>
            <a:spLocks noGrp="1"/>
          </p:cNvSpPr>
          <p:nvPr>
            <p:ph type="title"/>
          </p:nvPr>
        </p:nvSpPr>
        <p:spPr>
          <a:xfrm>
            <a:off x="3988991" y="7283133"/>
            <a:ext cx="2646759" cy="857250"/>
          </a:xfrm>
        </p:spPr>
        <p:txBody>
          <a:bodyPr wrap="square" lIns="68580" tIns="34290" rIns="68580" bIns="34290" anchor="ctr"/>
          <a:p>
            <a:pPr eaLnBrk="1" hangingPunct="1"/>
            <a:r>
              <a:rPr lang="zh-CN" altLang="en-US" b="1" dirty="0">
                <a:solidFill>
                  <a:schemeClr val="hlink"/>
                </a:solidFill>
              </a:rPr>
              <a:t>走近作者</a:t>
            </a:r>
            <a:endParaRPr lang="zh-CN" altLang="en-US" b="1" dirty="0">
              <a:solidFill>
                <a:schemeClr val="hlink"/>
              </a:solidFill>
            </a:endParaRPr>
          </a:p>
        </p:txBody>
      </p:sp>
      <p:sp>
        <p:nvSpPr>
          <p:cNvPr id="51203" name="Rectangle 3"/>
          <p:cNvSpPr>
            <a:spLocks noGrp="1"/>
          </p:cNvSpPr>
          <p:nvPr>
            <p:ph idx="1"/>
          </p:nvPr>
        </p:nvSpPr>
        <p:spPr>
          <a:xfrm>
            <a:off x="3665220" y="1052195"/>
            <a:ext cx="8145780" cy="5432425"/>
          </a:xfrm>
        </p:spPr>
        <p:txBody>
          <a:bodyPr wrap="square" lIns="68580" tIns="34290" rIns="68580" bIns="34290" anchor="t"/>
          <a:p>
            <a:pPr marL="0" indent="0" eaLnBrk="1" latinLnBrk="1" hangingPunct="1">
              <a:lnSpc>
                <a:spcPts val="5500"/>
              </a:lnSpc>
              <a:buNone/>
            </a:pPr>
            <a:r>
              <a:rPr lang="en-US" altLang="zh-CN" sz="4000" b="1" dirty="0">
                <a:solidFill>
                  <a:srgbClr val="0000FF"/>
                </a:solidFill>
                <a:ea typeface="宋体" panose="02010600030101010101" pitchFamily="2" charset="-122"/>
              </a:rPr>
              <a:t>        </a:t>
            </a:r>
            <a:r>
              <a:rPr lang="zh-CN" altLang="en-US" sz="4000" b="1" dirty="0">
                <a:solidFill>
                  <a:srgbClr val="0000FF"/>
                </a:solidFill>
                <a:ea typeface="宋体" panose="02010600030101010101" pitchFamily="2" charset="-122"/>
              </a:rPr>
              <a:t>让</a:t>
            </a:r>
            <a:r>
              <a:rPr lang="en-US" altLang="zh-CN" sz="4000" b="1" dirty="0">
                <a:solidFill>
                  <a:srgbClr val="0000FF"/>
                </a:solidFill>
                <a:ea typeface="宋体" panose="02010600030101010101" pitchFamily="2" charset="-122"/>
              </a:rPr>
              <a:t>·</a:t>
            </a:r>
            <a:r>
              <a:rPr lang="zh-CN" altLang="en-US" sz="4000" b="1" dirty="0">
                <a:solidFill>
                  <a:srgbClr val="0000FF"/>
                </a:solidFill>
                <a:ea typeface="宋体" panose="02010600030101010101" pitchFamily="2" charset="-122"/>
              </a:rPr>
              <a:t>乔诺（</a:t>
            </a:r>
            <a:r>
              <a:rPr lang="en-US" altLang="zh-CN" sz="4000" b="1" dirty="0">
                <a:solidFill>
                  <a:srgbClr val="0000FF"/>
                </a:solidFill>
                <a:ea typeface="宋体" panose="02010600030101010101" pitchFamily="2" charset="-122"/>
              </a:rPr>
              <a:t>1895~1970</a:t>
            </a:r>
            <a:r>
              <a:rPr lang="zh-CN" altLang="en-US" sz="4000" b="1" dirty="0">
                <a:solidFill>
                  <a:srgbClr val="0000FF"/>
                </a:solidFill>
                <a:ea typeface="宋体" panose="02010600030101010101" pitchFamily="2" charset="-122"/>
              </a:rPr>
              <a:t>）</a:t>
            </a:r>
            <a:r>
              <a:rPr lang="zh-CN" altLang="en-US" sz="4000" b="1" dirty="0">
                <a:solidFill>
                  <a:srgbClr val="0000FF"/>
                </a:solidFill>
                <a:uFillTx/>
                <a:ea typeface="宋体" panose="02010600030101010101" pitchFamily="2" charset="-122"/>
              </a:rPr>
              <a:t>法国作家、电影编剧</a:t>
            </a:r>
            <a:r>
              <a:rPr lang="zh-CN" altLang="en-US" sz="4000" b="1" dirty="0">
                <a:solidFill>
                  <a:srgbClr val="0000FF"/>
                </a:solidFill>
                <a:ea typeface="宋体" panose="02010600030101010101" pitchFamily="2" charset="-122"/>
              </a:rPr>
              <a:t>。他经历了残酷的第一次世界大战，遭受了严重的精神创伤，由此成为坚定的和平主义者。 代表作有</a:t>
            </a:r>
            <a:r>
              <a:rPr lang="en-US" altLang="zh-CN" sz="4000" b="1" dirty="0">
                <a:solidFill>
                  <a:srgbClr val="0000FF"/>
                </a:solidFill>
                <a:ea typeface="宋体" panose="02010600030101010101" pitchFamily="2" charset="-122"/>
              </a:rPr>
              <a:t>《</a:t>
            </a:r>
            <a:r>
              <a:rPr lang="zh-CN" altLang="en-US" sz="4000" b="1" dirty="0">
                <a:solidFill>
                  <a:srgbClr val="0000FF"/>
                </a:solidFill>
                <a:ea typeface="宋体" panose="02010600030101010101" pitchFamily="2" charset="-122"/>
              </a:rPr>
              <a:t>屋顶上的骑兵</a:t>
            </a:r>
            <a:r>
              <a:rPr lang="en-US" altLang="zh-CN" sz="4000" b="1" dirty="0">
                <a:solidFill>
                  <a:srgbClr val="0000FF"/>
                </a:solidFill>
                <a:ea typeface="宋体" panose="02010600030101010101" pitchFamily="2" charset="-122"/>
              </a:rPr>
              <a:t>》《</a:t>
            </a:r>
            <a:r>
              <a:rPr lang="zh-CN" altLang="en-US" sz="4000" b="1" dirty="0">
                <a:solidFill>
                  <a:srgbClr val="0000FF"/>
                </a:solidFill>
                <a:ea typeface="宋体" panose="02010600030101010101" pitchFamily="2" charset="-122"/>
              </a:rPr>
              <a:t>人世之歌</a:t>
            </a:r>
            <a:r>
              <a:rPr lang="en-US" altLang="zh-CN" sz="4000" b="1" dirty="0">
                <a:solidFill>
                  <a:srgbClr val="0000FF"/>
                </a:solidFill>
                <a:ea typeface="宋体" panose="02010600030101010101" pitchFamily="2" charset="-122"/>
              </a:rPr>
              <a:t>》《</a:t>
            </a:r>
            <a:r>
              <a:rPr lang="zh-CN" altLang="en-US" sz="4000" b="1" dirty="0">
                <a:solidFill>
                  <a:srgbClr val="0000FF"/>
                </a:solidFill>
                <a:ea typeface="宋体" panose="02010600030101010101" pitchFamily="2" charset="-122"/>
              </a:rPr>
              <a:t>庞神三部</a:t>
            </a:r>
            <a:endParaRPr lang="zh-CN" altLang="en-US" sz="4000" b="1" dirty="0">
              <a:solidFill>
                <a:srgbClr val="0000FF"/>
              </a:solidFill>
              <a:ea typeface="宋体" panose="02010600030101010101" pitchFamily="2" charset="-122"/>
            </a:endParaRPr>
          </a:p>
          <a:p>
            <a:pPr marL="0" indent="0" eaLnBrk="1" latinLnBrk="1" hangingPunct="1">
              <a:lnSpc>
                <a:spcPts val="5500"/>
              </a:lnSpc>
              <a:buNone/>
            </a:pPr>
            <a:r>
              <a:rPr lang="zh-CN" altLang="en-US" sz="4000" b="1" dirty="0">
                <a:solidFill>
                  <a:srgbClr val="0000FF"/>
                </a:solidFill>
                <a:ea typeface="宋体" panose="02010600030101010101" pitchFamily="2" charset="-122"/>
              </a:rPr>
              <a:t>曲</a:t>
            </a:r>
            <a:r>
              <a:rPr lang="en-US" altLang="zh-CN" sz="4000" b="1" dirty="0">
                <a:solidFill>
                  <a:srgbClr val="0000FF"/>
                </a:solidFill>
                <a:ea typeface="宋体" panose="02010600030101010101" pitchFamily="2" charset="-122"/>
              </a:rPr>
              <a:t>》</a:t>
            </a:r>
            <a:r>
              <a:rPr lang="zh-CN" altLang="en-US" sz="4000" b="1" dirty="0">
                <a:solidFill>
                  <a:srgbClr val="0000FF"/>
                </a:solidFill>
                <a:ea typeface="宋体" panose="02010600030101010101" pitchFamily="2" charset="-122"/>
              </a:rPr>
              <a:t>和</a:t>
            </a:r>
            <a:r>
              <a:rPr lang="en-US" altLang="zh-CN" sz="4000" b="1" dirty="0">
                <a:solidFill>
                  <a:srgbClr val="0000FF"/>
                </a:solidFill>
                <a:ea typeface="宋体" panose="02010600030101010101" pitchFamily="2" charset="-122"/>
              </a:rPr>
              <a:t>《</a:t>
            </a:r>
            <a:r>
              <a:rPr lang="zh-CN" altLang="en-US" sz="4000" b="1" dirty="0">
                <a:solidFill>
                  <a:srgbClr val="0000FF"/>
                </a:solidFill>
                <a:ea typeface="宋体" panose="02010600030101010101" pitchFamily="2" charset="-122"/>
              </a:rPr>
              <a:t>一个郁郁寡欢的国王</a:t>
            </a:r>
            <a:r>
              <a:rPr lang="en-US" altLang="zh-CN" sz="4000" b="1" dirty="0">
                <a:solidFill>
                  <a:srgbClr val="0000FF"/>
                </a:solidFill>
                <a:ea typeface="宋体" panose="02010600030101010101" pitchFamily="2" charset="-122"/>
              </a:rPr>
              <a:t>》</a:t>
            </a:r>
            <a:r>
              <a:rPr lang="zh-CN" altLang="en-US" sz="4000" b="1" dirty="0">
                <a:solidFill>
                  <a:srgbClr val="0000FF"/>
                </a:solidFill>
                <a:ea typeface="宋体" panose="02010600030101010101" pitchFamily="2" charset="-122"/>
              </a:rPr>
              <a:t>。</a:t>
            </a:r>
            <a:endParaRPr lang="en-US" altLang="zh-CN" sz="4000" b="1" dirty="0">
              <a:solidFill>
                <a:srgbClr val="0000FF"/>
              </a:solidFill>
              <a:ea typeface="宋体" panose="02010600030101010101" pitchFamily="2" charset="-122"/>
            </a:endParaRPr>
          </a:p>
          <a:p>
            <a:pPr marL="0" indent="0" eaLnBrk="1" latinLnBrk="1" hangingPunct="1">
              <a:lnSpc>
                <a:spcPts val="5500"/>
              </a:lnSpc>
              <a:buNone/>
            </a:pPr>
            <a:endParaRPr lang="en-US" altLang="zh-CN" sz="4000" b="1" dirty="0">
              <a:solidFill>
                <a:srgbClr val="0000FF"/>
              </a:solidFill>
              <a:ea typeface="宋体" panose="02010600030101010101" pitchFamily="2" charset="-122"/>
            </a:endParaRPr>
          </a:p>
        </p:txBody>
      </p:sp>
      <p:sp>
        <p:nvSpPr>
          <p:cNvPr id="5" name="文本框 4"/>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作者简介</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265" name="Rectangle 1"/>
          <p:cNvSpPr/>
          <p:nvPr/>
        </p:nvSpPr>
        <p:spPr>
          <a:xfrm>
            <a:off x="3775075" y="668655"/>
            <a:ext cx="8341995" cy="6015990"/>
          </a:xfrm>
          <a:prstGeom prst="rect">
            <a:avLst/>
          </a:prstGeom>
          <a:noFill/>
          <a:ln w="9525">
            <a:noFill/>
          </a:ln>
        </p:spPr>
        <p:txBody>
          <a:bodyPr wrap="square" anchor="ctr">
            <a:spAutoFit/>
          </a:bodyPr>
          <a:p>
            <a:pPr>
              <a:lnSpc>
                <a:spcPts val="4620"/>
              </a:lnSpc>
            </a:pPr>
            <a:r>
              <a:rPr lang="en-US" altLang="zh-CN" sz="3600" b="1" dirty="0">
                <a:solidFill>
                  <a:srgbClr val="0000FF"/>
                </a:solidFill>
                <a:uFillTx/>
                <a:latin typeface="黑体" panose="02010609060101010101" pitchFamily="49" charset="-122"/>
                <a:ea typeface="黑体" panose="02010609060101010101" pitchFamily="49" charset="-122"/>
              </a:rPr>
              <a:t>    </a:t>
            </a:r>
            <a:r>
              <a:rPr lang="zh-CN" altLang="en-US" sz="3600" b="1" dirty="0">
                <a:solidFill>
                  <a:srgbClr val="0000FF"/>
                </a:solidFill>
                <a:uFillTx/>
                <a:latin typeface="黑体" panose="02010609060101010101" pitchFamily="49" charset="-122"/>
                <a:ea typeface="黑体" panose="02010609060101010101" pitchFamily="49" charset="-122"/>
              </a:rPr>
              <a:t>本文是作者于</a:t>
            </a:r>
            <a:r>
              <a:rPr lang="en-US" altLang="zh-CN" sz="3600" b="1" dirty="0">
                <a:solidFill>
                  <a:srgbClr val="0000FF"/>
                </a:solidFill>
                <a:uFillTx/>
                <a:latin typeface="黑体" panose="02010609060101010101" pitchFamily="49" charset="-122"/>
                <a:ea typeface="黑体" panose="02010609060101010101" pitchFamily="49" charset="-122"/>
              </a:rPr>
              <a:t>1953</a:t>
            </a:r>
            <a:r>
              <a:rPr lang="zh-CN" altLang="en-US" sz="3600" b="1" dirty="0">
                <a:solidFill>
                  <a:srgbClr val="0000FF"/>
                </a:solidFill>
                <a:uFillTx/>
                <a:latin typeface="黑体" panose="02010609060101010101" pitchFamily="49" charset="-122"/>
                <a:ea typeface="黑体" panose="02010609060101010101" pitchFamily="49" charset="-122"/>
              </a:rPr>
              <a:t>年应美国一本杂志专题“你曾经见过的最非凡、难忘的人是谁</a:t>
            </a:r>
            <a:r>
              <a:rPr lang="en-US" altLang="zh-CN" sz="3600" b="1" dirty="0">
                <a:solidFill>
                  <a:srgbClr val="0000FF"/>
                </a:solidFill>
                <a:uFillTx/>
                <a:latin typeface="黑体" panose="02010609060101010101" pitchFamily="49" charset="-122"/>
                <a:ea typeface="黑体" panose="02010609060101010101" pitchFamily="49" charset="-122"/>
              </a:rPr>
              <a:t>?”</a:t>
            </a:r>
            <a:r>
              <a:rPr lang="zh-CN" altLang="en-US" sz="3600" b="1" dirty="0">
                <a:solidFill>
                  <a:srgbClr val="0000FF"/>
                </a:solidFill>
                <a:uFillTx/>
                <a:latin typeface="黑体" panose="02010609060101010101" pitchFamily="49" charset="-122"/>
                <a:ea typeface="黑体" panose="02010609060101010101" pitchFamily="49" charset="-122"/>
              </a:rPr>
              <a:t>的约稿而写的。编辑收到这篇让人震撼的故事后，调查得知在普罗旺斯山区的小镇巴农的养老院没有死过名叫布菲的人，稿子就被退了回来。第二年在美国</a:t>
            </a:r>
            <a:r>
              <a:rPr lang="en-US" altLang="zh-CN" sz="3600" b="1" dirty="0">
                <a:solidFill>
                  <a:srgbClr val="0000FF"/>
                </a:solidFill>
                <a:uFillTx/>
                <a:latin typeface="黑体" panose="02010609060101010101" pitchFamily="49" charset="-122"/>
                <a:ea typeface="黑体" panose="02010609060101010101" pitchFamily="49" charset="-122"/>
              </a:rPr>
              <a:t>《Vogue》</a:t>
            </a:r>
            <a:r>
              <a:rPr lang="zh-CN" altLang="en-US" sz="3600" b="1" dirty="0">
                <a:solidFill>
                  <a:srgbClr val="0000FF"/>
                </a:solidFill>
                <a:uFillTx/>
                <a:latin typeface="黑体" panose="02010609060101010101" pitchFamily="49" charset="-122"/>
                <a:ea typeface="黑体" panose="02010609060101010101" pitchFamily="49" charset="-122"/>
              </a:rPr>
              <a:t>杂志上发表，之后在十多个国家翻译发表。</a:t>
            </a:r>
            <a:r>
              <a:rPr lang="zh-CN" altLang="en-US" sz="3600" b="1" u="heavy" dirty="0">
                <a:solidFill>
                  <a:srgbClr val="0000FF"/>
                </a:solidFill>
                <a:uFill>
                  <a:solidFill>
                    <a:srgbClr val="FF0000"/>
                  </a:solidFill>
                </a:uFill>
                <a:latin typeface="黑体" panose="02010609060101010101" pitchFamily="49" charset="-122"/>
                <a:ea typeface="黑体" panose="02010609060101010101" pitchFamily="49" charset="-122"/>
              </a:rPr>
              <a:t>虽然是虚构的故事，但主人公的精神鼓舞了很多人，为世界各地的森林再生做出了贡献。</a:t>
            </a:r>
            <a:endParaRPr lang="zh-CN" altLang="en-US" sz="3600" b="1" u="heavy" dirty="0">
              <a:solidFill>
                <a:srgbClr val="0000FF"/>
              </a:solidFill>
              <a:uFill>
                <a:solidFill>
                  <a:srgbClr val="FF0000"/>
                </a:solidFill>
              </a:uFill>
              <a:latin typeface="黑体" panose="02010609060101010101" pitchFamily="49" charset="-122"/>
              <a:ea typeface="黑体" panose="02010609060101010101" pitchFamily="49" charset="-122"/>
            </a:endParaRPr>
          </a:p>
        </p:txBody>
      </p:sp>
      <p:sp>
        <p:nvSpPr>
          <p:cNvPr id="5" name="文本框 4"/>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背景简介</a:t>
            </a:r>
            <a:endParaRPr lang="zh-CN" altLang="en-US" sz="4000" b="1" dirty="0">
              <a:solidFill>
                <a:srgbClr val="7030A0"/>
              </a:solidFill>
              <a:uFillTx/>
              <a:latin typeface="Arial" panose="020B0604020202020204" pitchFamily="34" charset="0"/>
              <a:ea typeface="黑体" panose="02010609060101010101" pitchFamily="49" charset="-122"/>
            </a:endParaRPr>
          </a:p>
        </p:txBody>
      </p:sp>
      <p:pic>
        <p:nvPicPr>
          <p:cNvPr id="8203" name="图片 4100" descr="001"/>
          <p:cNvPicPr>
            <a:picLocks noChangeAspect="1"/>
          </p:cNvPicPr>
          <p:nvPr/>
        </p:nvPicPr>
        <p:blipFill>
          <a:blip r:embed="rId1"/>
          <a:stretch>
            <a:fillRect/>
          </a:stretch>
        </p:blipFill>
        <p:spPr>
          <a:xfrm>
            <a:off x="125095" y="1875790"/>
            <a:ext cx="3510915" cy="4808855"/>
          </a:xfrm>
          <a:prstGeom prst="rect">
            <a:avLst/>
          </a:prstGeom>
          <a:noFill/>
          <a:ln w="9525">
            <a:noFill/>
          </a:ln>
        </p:spPr>
      </p:pic>
    </p:spTree>
  </p:cSld>
  <p:clrMapOvr>
    <a:masterClrMapping/>
  </p:clrMapOvr>
  <p:transition>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6630" name="Rectangle 6"/>
          <p:cNvSpPr>
            <a:spLocks noChangeArrowheads="1"/>
          </p:cNvSpPr>
          <p:nvPr/>
        </p:nvSpPr>
        <p:spPr bwMode="auto">
          <a:xfrm>
            <a:off x="2582466" y="1934766"/>
            <a:ext cx="1101090" cy="645160"/>
          </a:xfrm>
          <a:prstGeom prst="rect">
            <a:avLst/>
          </a:prstGeom>
          <a:noFill/>
          <a:ln w="9525">
            <a:solidFill>
              <a:srgbClr val="FF0066"/>
            </a:solidFill>
            <a:miter lim="800000"/>
          </a:ln>
          <a:effectLst/>
        </p:spPr>
        <p:txBody>
          <a:bodyPr wrap="none">
            <a:spAutoFit/>
          </a:bodyPr>
          <a:p>
            <a:pPr fontAlgn="base">
              <a:spcBef>
                <a:spcPct val="20000"/>
              </a:spcBef>
            </a:pPr>
            <a:r>
              <a:rPr lang="zh-CN" altLang="en-US" sz="3600" b="1" noProof="1">
                <a:solidFill>
                  <a:srgbClr val="FF0000"/>
                </a:solidFill>
                <a:uFillTx/>
                <a:ea typeface="黑体" panose="02010609060101010101" pitchFamily="49" charset="-122"/>
              </a:rPr>
              <a:t>人物</a:t>
            </a:r>
            <a:endParaRPr lang="zh-CN" altLang="en-US" sz="3600" b="1" noProof="1">
              <a:solidFill>
                <a:srgbClr val="FF0000"/>
              </a:solidFill>
              <a:uFillTx/>
              <a:ea typeface="黑体" panose="02010609060101010101" pitchFamily="49" charset="-122"/>
            </a:endParaRPr>
          </a:p>
        </p:txBody>
      </p:sp>
      <p:sp>
        <p:nvSpPr>
          <p:cNvPr id="26635" name="Rectangle 11"/>
          <p:cNvSpPr>
            <a:spLocks noChangeArrowheads="1"/>
          </p:cNvSpPr>
          <p:nvPr/>
        </p:nvSpPr>
        <p:spPr bwMode="auto">
          <a:xfrm>
            <a:off x="2586276" y="4862195"/>
            <a:ext cx="1097280" cy="645160"/>
          </a:xfrm>
          <a:prstGeom prst="rect">
            <a:avLst/>
          </a:prstGeom>
          <a:noFill/>
          <a:ln w="9525">
            <a:solidFill>
              <a:srgbClr val="FF0066"/>
            </a:solidFill>
            <a:miter lim="800000"/>
          </a:ln>
          <a:effectLst/>
        </p:spPr>
        <p:txBody>
          <a:bodyPr wrap="none">
            <a:spAutoFit/>
          </a:bodyPr>
          <a:p>
            <a:pPr fontAlgn="base">
              <a:spcBef>
                <a:spcPct val="20000"/>
              </a:spcBef>
            </a:pPr>
            <a:r>
              <a:rPr lang="zh-CN" altLang="en-US" sz="3600" b="1" strike="noStrike" noProof="1">
                <a:solidFill>
                  <a:srgbClr val="FF0000"/>
                </a:solidFill>
                <a:uFillTx/>
                <a:ea typeface="黑体" panose="02010609060101010101" pitchFamily="49" charset="-122"/>
              </a:rPr>
              <a:t>环境</a:t>
            </a:r>
            <a:endParaRPr lang="zh-CN" altLang="en-US" sz="3600" b="1" strike="noStrike" noProof="1">
              <a:solidFill>
                <a:srgbClr val="FF0000"/>
              </a:solidFill>
              <a:uFillTx/>
              <a:ea typeface="黑体" panose="02010609060101010101" pitchFamily="49" charset="-122"/>
            </a:endParaRPr>
          </a:p>
        </p:txBody>
      </p:sp>
      <p:sp>
        <p:nvSpPr>
          <p:cNvPr id="26638" name="Rectangle 14"/>
          <p:cNvSpPr>
            <a:spLocks noChangeArrowheads="1"/>
          </p:cNvSpPr>
          <p:nvPr/>
        </p:nvSpPr>
        <p:spPr bwMode="auto">
          <a:xfrm>
            <a:off x="4401820" y="3376930"/>
            <a:ext cx="6062345" cy="645160"/>
          </a:xfrm>
          <a:prstGeom prst="rect">
            <a:avLst/>
          </a:prstGeom>
          <a:noFill/>
          <a:ln w="9525">
            <a:noFill/>
            <a:miter lim="800000"/>
          </a:ln>
          <a:effectLst/>
        </p:spPr>
        <p:txBody>
          <a:bodyPr wrap="square">
            <a:spAutoFit/>
          </a:bodyPr>
          <a:p>
            <a:pPr algn="l">
              <a:lnSpc>
                <a:spcPct val="100000"/>
              </a:lnSpc>
              <a:buClrTx/>
              <a:buSzTx/>
              <a:buNone/>
            </a:pPr>
            <a:r>
              <a:rPr lang="zh-CN" altLang="en-US" sz="3600" b="1" noProof="1">
                <a:solidFill>
                  <a:srgbClr val="0000FF"/>
                </a:solidFill>
                <a:uFillTx/>
                <a:ea typeface="黑体" panose="02010609060101010101" pitchFamily="49" charset="-122"/>
              </a:rPr>
              <a:t>开端、发展、高潮、结局</a:t>
            </a:r>
            <a:endParaRPr lang="zh-CN" altLang="en-US" sz="3600" b="1" noProof="1">
              <a:solidFill>
                <a:srgbClr val="0000FF"/>
              </a:solidFill>
              <a:uFillTx/>
              <a:ea typeface="黑体" panose="02010609060101010101" pitchFamily="49" charset="-122"/>
            </a:endParaRPr>
          </a:p>
        </p:txBody>
      </p:sp>
      <p:sp>
        <p:nvSpPr>
          <p:cNvPr id="26641" name="Rectangle 17"/>
          <p:cNvSpPr>
            <a:spLocks noChangeArrowheads="1"/>
          </p:cNvSpPr>
          <p:nvPr/>
        </p:nvSpPr>
        <p:spPr bwMode="auto">
          <a:xfrm>
            <a:off x="4488815" y="4585335"/>
            <a:ext cx="2606040" cy="1198880"/>
          </a:xfrm>
          <a:prstGeom prst="rect">
            <a:avLst/>
          </a:prstGeom>
          <a:noFill/>
          <a:ln w="9525">
            <a:noFill/>
            <a:miter lim="800000"/>
          </a:ln>
          <a:effectLst/>
        </p:spPr>
        <p:txBody>
          <a:bodyPr wrap="square">
            <a:spAutoFit/>
          </a:bodyPr>
          <a:p>
            <a:pPr algn="l">
              <a:lnSpc>
                <a:spcPct val="100000"/>
              </a:lnSpc>
              <a:buClrTx/>
              <a:buSzTx/>
              <a:buNone/>
            </a:pPr>
            <a:r>
              <a:rPr lang="zh-CN" altLang="en-US" sz="3600" b="1" noProof="1">
                <a:solidFill>
                  <a:srgbClr val="0000FF"/>
                </a:solidFill>
                <a:uFillTx/>
                <a:ea typeface="黑体" panose="02010609060101010101" pitchFamily="49" charset="-122"/>
              </a:rPr>
              <a:t>自然环境</a:t>
            </a:r>
            <a:endParaRPr lang="zh-CN" altLang="en-US" sz="3600" b="1" noProof="1">
              <a:solidFill>
                <a:srgbClr val="0000FF"/>
              </a:solidFill>
              <a:uFillTx/>
              <a:ea typeface="黑体" panose="02010609060101010101" pitchFamily="49" charset="-122"/>
            </a:endParaRPr>
          </a:p>
          <a:p>
            <a:pPr algn="l">
              <a:lnSpc>
                <a:spcPct val="100000"/>
              </a:lnSpc>
              <a:buClrTx/>
              <a:buSzTx/>
              <a:buNone/>
            </a:pPr>
            <a:r>
              <a:rPr lang="zh-CN" altLang="en-US" sz="3600" b="1" noProof="1">
                <a:solidFill>
                  <a:srgbClr val="0000FF"/>
                </a:solidFill>
                <a:uFillTx/>
                <a:ea typeface="黑体" panose="02010609060101010101" pitchFamily="49" charset="-122"/>
              </a:rPr>
              <a:t>社会环境</a:t>
            </a:r>
            <a:endParaRPr lang="zh-CN" altLang="en-US" sz="3600" b="1" noProof="1">
              <a:solidFill>
                <a:srgbClr val="7030A0"/>
              </a:solidFill>
              <a:uFillTx/>
              <a:ea typeface="黑体" panose="02010609060101010101" pitchFamily="49" charset="-122"/>
            </a:endParaRPr>
          </a:p>
        </p:txBody>
      </p:sp>
      <p:sp>
        <p:nvSpPr>
          <p:cNvPr id="26647" name="Rectangle 23"/>
          <p:cNvSpPr>
            <a:spLocks noChangeArrowheads="1"/>
          </p:cNvSpPr>
          <p:nvPr/>
        </p:nvSpPr>
        <p:spPr bwMode="auto">
          <a:xfrm>
            <a:off x="2582466" y="3377010"/>
            <a:ext cx="1097280" cy="645160"/>
          </a:xfrm>
          <a:prstGeom prst="rect">
            <a:avLst/>
          </a:prstGeom>
          <a:noFill/>
          <a:ln w="9525">
            <a:solidFill>
              <a:srgbClr val="FF0066"/>
            </a:solidFill>
            <a:miter lim="800000"/>
          </a:ln>
          <a:effectLst/>
        </p:spPr>
        <p:txBody>
          <a:bodyPr wrap="none">
            <a:spAutoFit/>
          </a:bodyPr>
          <a:p>
            <a:pPr fontAlgn="base">
              <a:spcBef>
                <a:spcPct val="20000"/>
              </a:spcBef>
            </a:pPr>
            <a:r>
              <a:rPr lang="zh-CN" altLang="en-US" sz="3600" b="1" strike="noStrike" noProof="1">
                <a:solidFill>
                  <a:srgbClr val="FF0000"/>
                </a:solidFill>
                <a:uFillTx/>
                <a:ea typeface="黑体" panose="02010609060101010101" pitchFamily="49" charset="-122"/>
              </a:rPr>
              <a:t>情节</a:t>
            </a:r>
            <a:endParaRPr lang="zh-CN" altLang="en-US" sz="3600" b="1" strike="noStrike" noProof="1" dirty="0">
              <a:solidFill>
                <a:srgbClr val="0000FF"/>
              </a:solidFill>
              <a:effectLst>
                <a:outerShdw blurRad="38100" dist="38100" dir="2700000" algn="tl">
                  <a:srgbClr val="C0C0C0"/>
                </a:outerShdw>
              </a:effectLst>
              <a:ea typeface="隶书" pitchFamily="49" charset="-122"/>
            </a:endParaRPr>
          </a:p>
        </p:txBody>
      </p:sp>
      <p:sp>
        <p:nvSpPr>
          <p:cNvPr id="8201" name="AutoShape 24"/>
          <p:cNvSpPr/>
          <p:nvPr/>
        </p:nvSpPr>
        <p:spPr>
          <a:xfrm>
            <a:off x="4077732" y="4725591"/>
            <a:ext cx="323850" cy="917972"/>
          </a:xfrm>
          <a:prstGeom prst="leftBrace">
            <a:avLst>
              <a:gd name="adj1" fmla="val 23608"/>
              <a:gd name="adj2" fmla="val 50000"/>
            </a:avLst>
          </a:prstGeom>
          <a:ln>
            <a:solidFill>
              <a:srgbClr val="00B050"/>
            </a:solidFill>
            <a:headEnd type="none" w="med" len="med"/>
            <a:tailEnd type="none" w="med" len="med"/>
          </a:ln>
        </p:spPr>
        <p:style>
          <a:lnRef idx="3">
            <a:schemeClr val="accent5"/>
          </a:lnRef>
          <a:fillRef idx="0">
            <a:schemeClr val="accent5"/>
          </a:fillRef>
          <a:effectRef idx="2">
            <a:schemeClr val="accent5"/>
          </a:effectRef>
          <a:fontRef idx="minor">
            <a:schemeClr val="tx1"/>
          </a:fontRef>
        </p:style>
        <p:txBody>
          <a:bodyPr wrap="none" anchor="ctr"/>
          <a:p>
            <a:endParaRPr lang="zh-CN" altLang="en-US" sz="100" dirty="0">
              <a:latin typeface="Times New Roman" panose="02020603050405020304" pitchFamily="18" charset="0"/>
              <a:ea typeface="幼圆" pitchFamily="49" charset="-122"/>
            </a:endParaRPr>
          </a:p>
        </p:txBody>
      </p:sp>
      <p:sp>
        <p:nvSpPr>
          <p:cNvPr id="8202" name="AutoShape 25"/>
          <p:cNvSpPr/>
          <p:nvPr/>
        </p:nvSpPr>
        <p:spPr>
          <a:xfrm>
            <a:off x="1815465" y="2167890"/>
            <a:ext cx="514350" cy="3062605"/>
          </a:xfrm>
          <a:prstGeom prst="leftBrace">
            <a:avLst>
              <a:gd name="adj1" fmla="val 22242"/>
              <a:gd name="adj2" fmla="val 50000"/>
            </a:avLst>
          </a:prstGeom>
          <a:ln>
            <a:solidFill>
              <a:srgbClr val="00B050"/>
            </a:solidFill>
            <a:headEnd type="none" w="med" len="med"/>
            <a:tailEnd type="none" w="med" len="med"/>
          </a:ln>
        </p:spPr>
        <p:style>
          <a:lnRef idx="3">
            <a:schemeClr val="accent6"/>
          </a:lnRef>
          <a:fillRef idx="0">
            <a:schemeClr val="accent6"/>
          </a:fillRef>
          <a:effectRef idx="2">
            <a:schemeClr val="accent6"/>
          </a:effectRef>
          <a:fontRef idx="minor">
            <a:schemeClr val="tx1"/>
          </a:fontRef>
        </p:style>
        <p:txBody>
          <a:bodyPr wrap="none" anchor="ctr"/>
          <a:p>
            <a:endParaRPr lang="zh-CN" altLang="en-US" sz="100" dirty="0">
              <a:latin typeface="Times New Roman" panose="02020603050405020304" pitchFamily="18" charset="0"/>
              <a:ea typeface="幼圆" pitchFamily="49" charset="-122"/>
            </a:endParaRPr>
          </a:p>
        </p:txBody>
      </p:sp>
      <p:sp>
        <p:nvSpPr>
          <p:cNvPr id="26650" name="Text Box 26"/>
          <p:cNvSpPr txBox="1">
            <a:spLocks noChangeArrowheads="1"/>
          </p:cNvSpPr>
          <p:nvPr/>
        </p:nvSpPr>
        <p:spPr bwMode="auto">
          <a:xfrm>
            <a:off x="4488498" y="1600439"/>
            <a:ext cx="2019300" cy="1198880"/>
          </a:xfrm>
          <a:prstGeom prst="rect">
            <a:avLst/>
          </a:prstGeom>
          <a:noFill/>
          <a:ln w="9525">
            <a:noFill/>
            <a:miter lim="800000"/>
          </a:ln>
          <a:effectLst/>
        </p:spPr>
        <p:txBody>
          <a:bodyPr wrap="none">
            <a:spAutoFit/>
          </a:bodyPr>
          <a:p>
            <a:pPr>
              <a:lnSpc>
                <a:spcPct val="100000"/>
              </a:lnSpc>
            </a:pPr>
            <a:r>
              <a:rPr lang="zh-CN" altLang="en-US" sz="3600" b="1" noProof="1">
                <a:solidFill>
                  <a:srgbClr val="0000FF"/>
                </a:solidFill>
                <a:uFillTx/>
                <a:ea typeface="黑体" panose="02010609060101010101" pitchFamily="49" charset="-122"/>
              </a:rPr>
              <a:t>主要人物</a:t>
            </a:r>
            <a:endParaRPr lang="zh-CN" altLang="en-US" sz="3600" b="1" noProof="1">
              <a:solidFill>
                <a:srgbClr val="0000FF"/>
              </a:solidFill>
              <a:uFillTx/>
              <a:ea typeface="黑体" panose="02010609060101010101" pitchFamily="49" charset="-122"/>
            </a:endParaRPr>
          </a:p>
          <a:p>
            <a:pPr>
              <a:lnSpc>
                <a:spcPct val="100000"/>
              </a:lnSpc>
            </a:pPr>
            <a:r>
              <a:rPr lang="zh-CN" altLang="en-US" sz="3600" b="1" noProof="1">
                <a:solidFill>
                  <a:srgbClr val="0000FF"/>
                </a:solidFill>
                <a:uFillTx/>
                <a:ea typeface="黑体" panose="02010609060101010101" pitchFamily="49" charset="-122"/>
              </a:rPr>
              <a:t>次要人物</a:t>
            </a:r>
            <a:endParaRPr lang="zh-CN" altLang="en-US" sz="3600" b="1" noProof="1">
              <a:solidFill>
                <a:srgbClr val="0000FF"/>
              </a:solidFill>
              <a:uFillTx/>
              <a:ea typeface="黑体" panose="02010609060101010101" pitchFamily="49" charset="-122"/>
            </a:endParaRPr>
          </a:p>
        </p:txBody>
      </p:sp>
      <p:sp>
        <p:nvSpPr>
          <p:cNvPr id="4" name="矩形 3"/>
          <p:cNvSpPr/>
          <p:nvPr/>
        </p:nvSpPr>
        <p:spPr>
          <a:xfrm>
            <a:off x="3984625" y="370205"/>
            <a:ext cx="3881120" cy="757555"/>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r>
              <a:rPr lang="zh-CN" altLang="en-US" sz="4000" b="1" noProof="1" dirty="0">
                <a:solidFill>
                  <a:srgbClr val="00B050"/>
                </a:solidFill>
                <a:uFillTx/>
                <a:latin typeface="Arial" panose="020B0604020202020204" pitchFamily="34" charset="0"/>
                <a:ea typeface="黑体" panose="02010609060101010101" pitchFamily="49" charset="-122"/>
              </a:rPr>
              <a:t>体裁·小说</a:t>
            </a:r>
            <a:endParaRPr lang="zh-CN" altLang="en-US" sz="4000" b="1" noProof="1" dirty="0">
              <a:solidFill>
                <a:srgbClr val="00B050"/>
              </a:solidFill>
              <a:uFillTx/>
              <a:latin typeface="Arial" panose="020B0604020202020204" pitchFamily="34" charset="0"/>
              <a:ea typeface="黑体" panose="02010609060101010101" pitchFamily="49" charset="-122"/>
            </a:endParaRPr>
          </a:p>
        </p:txBody>
      </p:sp>
      <p:sp>
        <p:nvSpPr>
          <p:cNvPr id="2" name="文本框 1"/>
          <p:cNvSpPr txBox="1"/>
          <p:nvPr/>
        </p:nvSpPr>
        <p:spPr>
          <a:xfrm>
            <a:off x="6629400" y="1316355"/>
            <a:ext cx="5489575" cy="1568450"/>
          </a:xfrm>
          <a:prstGeom prst="rect">
            <a:avLst/>
          </a:prstGeom>
          <a:noFill/>
        </p:spPr>
        <p:txBody>
          <a:bodyPr wrap="square" rtlCol="0">
            <a:spAutoFit/>
          </a:bodyPr>
          <a:p>
            <a:pPr algn="l"/>
            <a:r>
              <a:rPr lang="zh-CN" altLang="en-US" sz="3200" b="1">
                <a:solidFill>
                  <a:srgbClr val="FF00FF"/>
                </a:solidFill>
                <a:uFillTx/>
                <a:ea typeface="黑体" panose="02010609060101010101" pitchFamily="49" charset="-122"/>
                <a:sym typeface="+mn-ea"/>
              </a:rPr>
              <a:t>人物描写包括：</a:t>
            </a:r>
            <a:endParaRPr lang="zh-CN" altLang="en-US" sz="3200" b="1">
              <a:solidFill>
                <a:srgbClr val="FF00FF"/>
              </a:solidFill>
              <a:uFillTx/>
              <a:ea typeface="黑体" panose="02010609060101010101" pitchFamily="49" charset="-122"/>
              <a:sym typeface="+mn-ea"/>
            </a:endParaRPr>
          </a:p>
          <a:p>
            <a:pPr algn="l"/>
            <a:r>
              <a:rPr lang="zh-CN" altLang="en-US" sz="3200" b="1">
                <a:solidFill>
                  <a:srgbClr val="FF00FF"/>
                </a:solidFill>
                <a:uFillTx/>
                <a:ea typeface="黑体" panose="02010609060101010101" pitchFamily="49" charset="-122"/>
                <a:sym typeface="+mn-ea"/>
              </a:rPr>
              <a:t>外貌描写、语言描写、动作描写、神态描写、心理描写</a:t>
            </a:r>
            <a:endParaRPr lang="zh-CN" altLang="en-US" sz="3200" b="1">
              <a:solidFill>
                <a:srgbClr val="FF00FF"/>
              </a:solidFill>
              <a:uFillTx/>
              <a:ea typeface="黑体" panose="02010609060101010101" pitchFamily="49" charset="-122"/>
              <a:sym typeface="+mn-ea"/>
            </a:endParaRPr>
          </a:p>
        </p:txBody>
      </p:sp>
      <p:sp>
        <p:nvSpPr>
          <p:cNvPr id="3" name="文本框 2"/>
          <p:cNvSpPr txBox="1"/>
          <p:nvPr/>
        </p:nvSpPr>
        <p:spPr>
          <a:xfrm>
            <a:off x="863441" y="2324576"/>
            <a:ext cx="798195" cy="2644140"/>
          </a:xfrm>
          <a:prstGeom prst="rect">
            <a:avLst/>
          </a:prstGeom>
          <a:noFill/>
        </p:spPr>
        <p:txBody>
          <a:bodyPr vert="eaVert" wrap="none" rtlCol="0">
            <a:spAutoFit/>
          </a:bodyPr>
          <a:p>
            <a:pPr algn="l"/>
            <a:r>
              <a:rPr lang="zh-CN" altLang="en-US" sz="4000" b="1" dirty="0">
                <a:solidFill>
                  <a:srgbClr val="C00000"/>
                </a:solidFill>
                <a:uFillTx/>
                <a:ea typeface="黑体" panose="02010609060101010101" pitchFamily="49" charset="-122"/>
                <a:sym typeface="+mn-ea"/>
              </a:rPr>
              <a:t>小说三要素</a:t>
            </a:r>
            <a:endParaRPr lang="zh-CN" altLang="en-US" sz="4000" b="1" dirty="0">
              <a:solidFill>
                <a:srgbClr val="C00000"/>
              </a:solidFill>
              <a:uFillTx/>
              <a:ea typeface="黑体" panose="02010609060101010101" pitchFamily="49" charset="-122"/>
              <a:sym typeface="+mn-ea"/>
            </a:endParaRPr>
          </a:p>
        </p:txBody>
      </p:sp>
      <p:sp>
        <p:nvSpPr>
          <p:cNvPr id="5" name="AutoShape 25"/>
          <p:cNvSpPr/>
          <p:nvPr/>
        </p:nvSpPr>
        <p:spPr>
          <a:xfrm>
            <a:off x="4077732" y="1825864"/>
            <a:ext cx="323850" cy="864394"/>
          </a:xfrm>
          <a:prstGeom prst="leftBrace">
            <a:avLst>
              <a:gd name="adj1" fmla="val 22242"/>
              <a:gd name="adj2" fmla="val 50000"/>
            </a:avLst>
          </a:prstGeom>
          <a:ln>
            <a:solidFill>
              <a:srgbClr val="00B050"/>
            </a:solidFill>
            <a:headEnd type="none" w="med" len="med"/>
            <a:tailEnd type="none" w="med" len="med"/>
          </a:ln>
        </p:spPr>
        <p:style>
          <a:lnRef idx="3">
            <a:schemeClr val="accent5"/>
          </a:lnRef>
          <a:fillRef idx="0">
            <a:schemeClr val="accent5"/>
          </a:fillRef>
          <a:effectRef idx="2">
            <a:schemeClr val="accent5"/>
          </a:effectRef>
          <a:fontRef idx="minor">
            <a:schemeClr val="tx1"/>
          </a:fontRef>
        </p:style>
        <p:txBody>
          <a:bodyPr wrap="none" anchor="ctr"/>
          <a:p>
            <a:endParaRPr lang="zh-CN" altLang="en-US" sz="100" dirty="0">
              <a:latin typeface="Times New Roman" panose="02020603050405020304" pitchFamily="18" charset="0"/>
              <a:ea typeface="幼圆" pitchFamily="49" charset="-122"/>
            </a:endParaRPr>
          </a:p>
        </p:txBody>
      </p:sp>
      <p:sp>
        <p:nvSpPr>
          <p:cNvPr id="6" name="文本框 5"/>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文体知识</a:t>
            </a:r>
            <a:endParaRPr lang="zh-CN" altLang="en-US" sz="4000" b="1" dirty="0">
              <a:solidFill>
                <a:srgbClr val="7030A0"/>
              </a:solidFill>
              <a:uFillTx/>
              <a:latin typeface="Arial" panose="020B0604020202020204" pitchFamily="34" charset="0"/>
              <a:ea typeface="黑体" panose="02010609060101010101" pitchFamily="49" charset="-122"/>
            </a:endParaRPr>
          </a:p>
        </p:txBody>
      </p:sp>
    </p:spTree>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 name="Text Box 3"/>
          <p:cNvSpPr txBox="1"/>
          <p:nvPr/>
        </p:nvSpPr>
        <p:spPr>
          <a:xfrm>
            <a:off x="1680845" y="1207135"/>
            <a:ext cx="8531225" cy="6554470"/>
          </a:xfrm>
          <a:prstGeom prst="rect">
            <a:avLst/>
          </a:prstGeom>
          <a:noFill/>
          <a:ln w="9525">
            <a:noFill/>
          </a:ln>
        </p:spPr>
        <p:txBody>
          <a:bodyPr wrap="square" anchor="t">
            <a:spAutoFit/>
          </a:bodyPr>
          <a:p>
            <a:pPr>
              <a:lnSpc>
                <a:spcPct val="150000"/>
              </a:lnSpc>
            </a:pPr>
            <a:r>
              <a:rPr lang="zh-CN" altLang="en-US" sz="4000" b="1" u="heavy" dirty="0">
                <a:solidFill>
                  <a:srgbClr val="0000FF"/>
                </a:solidFill>
                <a:uFill>
                  <a:solidFill>
                    <a:srgbClr val="FF0000"/>
                  </a:solidFill>
                </a:uFill>
                <a:latin typeface="Arial" panose="020B0604020202020204" pitchFamily="34" charset="0"/>
              </a:rPr>
              <a:t>慷慨</a:t>
            </a:r>
            <a:r>
              <a:rPr lang="zh-CN" altLang="en-US" sz="4000" b="1" dirty="0">
                <a:solidFill>
                  <a:srgbClr val="0000FF"/>
                </a:solidFill>
                <a:uFillTx/>
                <a:latin typeface="Arial" panose="020B0604020202020204" pitchFamily="34" charset="0"/>
              </a:rPr>
              <a:t>（               ）   干</a:t>
            </a:r>
            <a:r>
              <a:rPr lang="zh-CN" altLang="en-US" sz="4000" b="1" u="heavy" dirty="0">
                <a:solidFill>
                  <a:srgbClr val="0000FF"/>
                </a:solidFill>
                <a:uFill>
                  <a:solidFill>
                    <a:srgbClr val="FF0000"/>
                  </a:solidFill>
                </a:uFill>
                <a:latin typeface="Arial" panose="020B0604020202020204" pitchFamily="34" charset="0"/>
              </a:rPr>
              <a:t>涸</a:t>
            </a:r>
            <a:r>
              <a:rPr lang="zh-CN" altLang="en-US" sz="4000" b="1" dirty="0">
                <a:solidFill>
                  <a:srgbClr val="0000FF"/>
                </a:solidFill>
                <a:uFillTx/>
                <a:latin typeface="Arial" panose="020B0604020202020204" pitchFamily="34" charset="0"/>
              </a:rPr>
              <a:t>（        ）   </a:t>
            </a:r>
            <a:r>
              <a:rPr lang="zh-CN" altLang="en-US" sz="4000" b="1" u="heavy" dirty="0">
                <a:solidFill>
                  <a:srgbClr val="0000FF"/>
                </a:solidFill>
                <a:uFill>
                  <a:solidFill>
                    <a:srgbClr val="FF0000"/>
                  </a:solidFill>
                </a:uFill>
                <a:latin typeface="Arial" panose="020B0604020202020204" pitchFamily="34" charset="0"/>
              </a:rPr>
              <a:t>坍</a:t>
            </a:r>
            <a:r>
              <a:rPr lang="zh-CN" altLang="en-US" sz="4000" b="1" dirty="0">
                <a:solidFill>
                  <a:srgbClr val="0000FF"/>
                </a:solidFill>
                <a:uFillTx/>
                <a:latin typeface="Arial" panose="020B0604020202020204" pitchFamily="34" charset="0"/>
              </a:rPr>
              <a:t>塌（        ）          鲜</a:t>
            </a:r>
            <a:r>
              <a:rPr lang="zh-CN" altLang="en-US" sz="4000" b="1" u="heavy" dirty="0">
                <a:solidFill>
                  <a:srgbClr val="0000FF"/>
                </a:solidFill>
                <a:uFill>
                  <a:solidFill>
                    <a:srgbClr val="FF0000"/>
                  </a:solidFill>
                </a:uFill>
                <a:latin typeface="Arial" panose="020B0604020202020204" pitchFamily="34" charset="0"/>
              </a:rPr>
              <a:t>嫩</a:t>
            </a:r>
            <a:r>
              <a:rPr lang="zh-CN" altLang="en-US" sz="4000" b="1" dirty="0">
                <a:solidFill>
                  <a:srgbClr val="0000FF"/>
                </a:solidFill>
                <a:uFillTx/>
                <a:latin typeface="Arial" panose="020B0604020202020204" pitchFamily="34" charset="0"/>
              </a:rPr>
              <a:t>（          ）      </a:t>
            </a:r>
            <a:endParaRPr lang="zh-CN" altLang="en-US" sz="4000" b="1" dirty="0">
              <a:solidFill>
                <a:srgbClr val="0000FF"/>
              </a:solidFill>
              <a:uFillTx/>
              <a:latin typeface="Arial" panose="020B0604020202020204" pitchFamily="34" charset="0"/>
            </a:endParaRPr>
          </a:p>
          <a:p>
            <a:pPr>
              <a:lnSpc>
                <a:spcPct val="150000"/>
              </a:lnSpc>
            </a:pPr>
            <a:r>
              <a:rPr lang="zh-CN" altLang="en-US" sz="4000" b="1" u="heavy" dirty="0">
                <a:solidFill>
                  <a:srgbClr val="0000FF"/>
                </a:solidFill>
                <a:uFill>
                  <a:solidFill>
                    <a:srgbClr val="FF0000"/>
                  </a:solidFill>
                </a:uFill>
                <a:latin typeface="Arial" panose="020B0604020202020204" pitchFamily="34" charset="0"/>
              </a:rPr>
              <a:t>酬</a:t>
            </a:r>
            <a:r>
              <a:rPr lang="zh-CN" altLang="en-US" sz="4000" b="1" dirty="0">
                <a:solidFill>
                  <a:srgbClr val="0000FF"/>
                </a:solidFill>
                <a:uFillTx/>
                <a:latin typeface="Arial" panose="020B0604020202020204" pitchFamily="34" charset="0"/>
              </a:rPr>
              <a:t>劳（        ）          废</a:t>
            </a:r>
            <a:r>
              <a:rPr lang="zh-CN" altLang="en-US" sz="4000" b="1" u="heavy" dirty="0">
                <a:solidFill>
                  <a:srgbClr val="0000FF"/>
                </a:solidFill>
                <a:uFill>
                  <a:solidFill>
                    <a:srgbClr val="FF0000"/>
                  </a:solidFill>
                </a:uFill>
                <a:latin typeface="Arial" panose="020B0604020202020204" pitchFamily="34" charset="0"/>
              </a:rPr>
              <a:t>墟</a:t>
            </a:r>
            <a:r>
              <a:rPr lang="zh-CN" altLang="en-US" sz="4000" b="1" dirty="0">
                <a:solidFill>
                  <a:srgbClr val="0000FF"/>
                </a:solidFill>
                <a:uFillTx/>
                <a:latin typeface="Arial" panose="020B0604020202020204" pitchFamily="34" charset="0"/>
              </a:rPr>
              <a:t>（        ）</a:t>
            </a:r>
            <a:endParaRPr lang="zh-CN" altLang="en-US" sz="4000" b="1" dirty="0">
              <a:solidFill>
                <a:srgbClr val="0000FF"/>
              </a:solidFill>
              <a:uFillTx/>
              <a:latin typeface="Arial" panose="020B0604020202020204" pitchFamily="34" charset="0"/>
            </a:endParaRPr>
          </a:p>
          <a:p>
            <a:pPr>
              <a:lnSpc>
                <a:spcPct val="150000"/>
              </a:lnSpc>
            </a:pPr>
            <a:r>
              <a:rPr lang="zh-CN" altLang="en-US" sz="4000" b="1" u="heavy" dirty="0">
                <a:solidFill>
                  <a:srgbClr val="0000FF"/>
                </a:solidFill>
                <a:uFill>
                  <a:solidFill>
                    <a:srgbClr val="FF0000"/>
                  </a:solidFill>
                </a:uFill>
                <a:latin typeface="Arial" panose="020B0604020202020204" pitchFamily="34" charset="0"/>
              </a:rPr>
              <a:t>薰</a:t>
            </a:r>
            <a:r>
              <a:rPr lang="zh-CN" altLang="en-US" sz="4000" b="1" dirty="0">
                <a:solidFill>
                  <a:srgbClr val="0000FF"/>
                </a:solidFill>
                <a:uFillTx/>
                <a:latin typeface="Arial" panose="020B0604020202020204" pitchFamily="34" charset="0"/>
              </a:rPr>
              <a:t>衣草（        ） </a:t>
            </a:r>
            <a:r>
              <a:rPr lang="zh-CN" altLang="en-US" sz="4000" b="1" dirty="0">
                <a:solidFill>
                  <a:srgbClr val="0000FF"/>
                </a:solidFill>
                <a:uFillTx/>
                <a:sym typeface="+mn-ea"/>
              </a:rPr>
              <a:t>      </a:t>
            </a:r>
            <a:r>
              <a:rPr lang="zh-CN" altLang="en-US" sz="4000" b="1" u="heavy" dirty="0">
                <a:solidFill>
                  <a:srgbClr val="0000FF"/>
                </a:solidFill>
                <a:uFill>
                  <a:solidFill>
                    <a:srgbClr val="FF0000"/>
                  </a:solidFill>
                </a:uFill>
                <a:sym typeface="+mn-ea"/>
              </a:rPr>
              <a:t>戳</a:t>
            </a:r>
            <a:r>
              <a:rPr lang="zh-CN" altLang="en-US" sz="4000" b="1" dirty="0">
                <a:solidFill>
                  <a:srgbClr val="0000FF"/>
                </a:solidFill>
                <a:uFillTx/>
                <a:sym typeface="+mn-ea"/>
              </a:rPr>
              <a:t>穿（        ）    白</a:t>
            </a:r>
            <a:r>
              <a:rPr lang="zh-CN" altLang="en-US" sz="4000" b="1" u="heavy" dirty="0">
                <a:solidFill>
                  <a:srgbClr val="0000FF"/>
                </a:solidFill>
                <a:uFill>
                  <a:solidFill>
                    <a:srgbClr val="FF0000"/>
                  </a:solidFill>
                </a:uFill>
                <a:sym typeface="+mn-ea"/>
              </a:rPr>
              <a:t>桦</a:t>
            </a:r>
            <a:r>
              <a:rPr lang="zh-CN" altLang="en-US" sz="4000" b="1" dirty="0">
                <a:solidFill>
                  <a:srgbClr val="0000FF"/>
                </a:solidFill>
                <a:uFillTx/>
                <a:sym typeface="+mn-ea"/>
              </a:rPr>
              <a:t>树（       ）        </a:t>
            </a:r>
            <a:r>
              <a:rPr lang="zh-CN" altLang="en-US" sz="4000" b="1" dirty="0">
                <a:solidFill>
                  <a:srgbClr val="0000FF"/>
                </a:solidFill>
                <a:uFillTx/>
                <a:sym typeface="+mn-ea"/>
              </a:rPr>
              <a:t>沉默</a:t>
            </a:r>
            <a:r>
              <a:rPr lang="zh-CN" altLang="en-US" sz="4000" b="1" u="heavy" dirty="0">
                <a:solidFill>
                  <a:srgbClr val="0000FF"/>
                </a:solidFill>
                <a:uFill>
                  <a:solidFill>
                    <a:srgbClr val="FF0000"/>
                  </a:solidFill>
                </a:uFill>
                <a:sym typeface="+mn-ea"/>
              </a:rPr>
              <a:t>寡</a:t>
            </a:r>
            <a:r>
              <a:rPr lang="zh-CN" altLang="en-US" sz="4000" b="1" dirty="0">
                <a:solidFill>
                  <a:srgbClr val="0000FF"/>
                </a:solidFill>
                <a:uFillTx/>
                <a:sym typeface="+mn-ea"/>
              </a:rPr>
              <a:t>言（       ）    </a:t>
            </a:r>
            <a:r>
              <a:rPr lang="zh-CN" altLang="en-US" sz="4000" b="1" u="heavy" dirty="0">
                <a:solidFill>
                  <a:srgbClr val="0000FF"/>
                </a:solidFill>
                <a:uFill>
                  <a:solidFill>
                    <a:srgbClr val="FF0000"/>
                  </a:solidFill>
                </a:uFill>
                <a:sym typeface="+mn-ea"/>
              </a:rPr>
              <a:t>刨根问底</a:t>
            </a:r>
            <a:r>
              <a:rPr lang="zh-CN" altLang="en-US" sz="4000" b="1" dirty="0">
                <a:solidFill>
                  <a:srgbClr val="0000FF"/>
                </a:solidFill>
                <a:uFillTx/>
                <a:sym typeface="+mn-ea"/>
              </a:rPr>
              <a:t>（       ）</a:t>
            </a:r>
            <a:endParaRPr lang="zh-CN" altLang="en-US" sz="4000" b="1" dirty="0">
              <a:solidFill>
                <a:srgbClr val="0000FF"/>
              </a:solidFill>
              <a:uFillTx/>
              <a:latin typeface="Arial" panose="020B0604020202020204" pitchFamily="34" charset="0"/>
            </a:endParaRPr>
          </a:p>
          <a:p>
            <a:pPr>
              <a:lnSpc>
                <a:spcPct val="150000"/>
              </a:lnSpc>
            </a:pPr>
            <a:r>
              <a:rPr lang="zh-CN" altLang="en-US" sz="4000" b="1" dirty="0">
                <a:solidFill>
                  <a:srgbClr val="0000FF"/>
                </a:solidFill>
                <a:uFillTx/>
                <a:sym typeface="+mn-ea"/>
              </a:rPr>
              <a:t>       </a:t>
            </a:r>
            <a:r>
              <a:rPr lang="zh-CN" altLang="en-US" sz="4000" b="1" dirty="0">
                <a:solidFill>
                  <a:srgbClr val="0000FF"/>
                </a:solidFill>
                <a:uFillTx/>
                <a:latin typeface="Arial" panose="020B0604020202020204" pitchFamily="34" charset="0"/>
              </a:rPr>
              <a:t>       </a:t>
            </a:r>
            <a:endParaRPr lang="zh-CN" altLang="en-US" sz="4000" b="1" dirty="0">
              <a:solidFill>
                <a:srgbClr val="0000FF"/>
              </a:solidFill>
              <a:uFillTx/>
              <a:latin typeface="Arial" panose="020B0604020202020204" pitchFamily="34" charset="0"/>
            </a:endParaRPr>
          </a:p>
        </p:txBody>
      </p:sp>
      <p:sp>
        <p:nvSpPr>
          <p:cNvPr id="6" name="Text Box 4"/>
          <p:cNvSpPr txBox="1"/>
          <p:nvPr/>
        </p:nvSpPr>
        <p:spPr>
          <a:xfrm>
            <a:off x="3260725" y="1402080"/>
            <a:ext cx="2662555" cy="706755"/>
          </a:xfrm>
          <a:prstGeom prst="rect">
            <a:avLst/>
          </a:prstGeom>
          <a:noFill/>
          <a:ln w="9525">
            <a:noFill/>
          </a:ln>
        </p:spPr>
        <p:txBody>
          <a:bodyPr wrap="square" anchor="t">
            <a:spAutoFit/>
          </a:bodyPr>
          <a:p>
            <a:r>
              <a:rPr lang="zh-CN" altLang="en-US" sz="4000" b="1" dirty="0">
                <a:solidFill>
                  <a:srgbClr val="FF0000"/>
                </a:solidFill>
                <a:uFillTx/>
              </a:rPr>
              <a:t>kānɡ kǎi</a:t>
            </a:r>
            <a:endParaRPr lang="zh-CN" altLang="en-US" sz="4000" b="1" dirty="0">
              <a:solidFill>
                <a:srgbClr val="FF0000"/>
              </a:solidFill>
              <a:uFillTx/>
            </a:endParaRPr>
          </a:p>
        </p:txBody>
      </p:sp>
      <p:sp>
        <p:nvSpPr>
          <p:cNvPr id="7" name="Text Box 5"/>
          <p:cNvSpPr txBox="1"/>
          <p:nvPr/>
        </p:nvSpPr>
        <p:spPr>
          <a:xfrm>
            <a:off x="3856355" y="4131310"/>
            <a:ext cx="1193800" cy="706755"/>
          </a:xfrm>
          <a:prstGeom prst="rect">
            <a:avLst/>
          </a:prstGeom>
          <a:noFill/>
          <a:ln w="9525">
            <a:noFill/>
          </a:ln>
        </p:spPr>
        <p:txBody>
          <a:bodyPr wrap="square" anchor="t">
            <a:spAutoFit/>
          </a:bodyPr>
          <a:p>
            <a:pPr algn="l">
              <a:buClrTx/>
              <a:buSzTx/>
            </a:pPr>
            <a:r>
              <a:rPr lang="zh-CN" altLang="en-US" sz="4000" b="1" dirty="0">
                <a:solidFill>
                  <a:srgbClr val="FF0000"/>
                </a:solidFill>
                <a:uFillTx/>
                <a:ea typeface="宋体" panose="02010600030101010101" pitchFamily="2" charset="-122"/>
              </a:rPr>
              <a:t>xūn</a:t>
            </a:r>
            <a:endParaRPr lang="zh-CN" altLang="en-US" sz="4000" b="1" dirty="0">
              <a:solidFill>
                <a:srgbClr val="FF0000"/>
              </a:solidFill>
              <a:uFillTx/>
              <a:ea typeface="宋体" panose="02010600030101010101" pitchFamily="2" charset="-122"/>
            </a:endParaRPr>
          </a:p>
        </p:txBody>
      </p:sp>
      <p:sp>
        <p:nvSpPr>
          <p:cNvPr id="8" name="Text Box 6"/>
          <p:cNvSpPr txBox="1"/>
          <p:nvPr/>
        </p:nvSpPr>
        <p:spPr>
          <a:xfrm>
            <a:off x="3303270" y="3261995"/>
            <a:ext cx="1746885" cy="706755"/>
          </a:xfrm>
          <a:prstGeom prst="rect">
            <a:avLst/>
          </a:prstGeom>
          <a:noFill/>
          <a:ln w="9525">
            <a:noFill/>
          </a:ln>
        </p:spPr>
        <p:txBody>
          <a:bodyPr wrap="square" anchor="t">
            <a:spAutoFit/>
          </a:bodyPr>
          <a:p>
            <a:pPr algn="l">
              <a:buClrTx/>
              <a:buSzTx/>
            </a:pPr>
            <a:r>
              <a:rPr lang="zh-CN" altLang="en-US" sz="4000" b="1" dirty="0">
                <a:solidFill>
                  <a:srgbClr val="FF0000"/>
                </a:solidFill>
                <a:uFillTx/>
                <a:ea typeface="宋体" panose="02010600030101010101" pitchFamily="2" charset="-122"/>
              </a:rPr>
              <a:t>chóu</a:t>
            </a:r>
            <a:endParaRPr lang="zh-CN" altLang="en-US" sz="4000" b="1" dirty="0">
              <a:solidFill>
                <a:srgbClr val="FF0000"/>
              </a:solidFill>
              <a:uFillTx/>
              <a:ea typeface="宋体" panose="02010600030101010101" pitchFamily="2" charset="-122"/>
            </a:endParaRPr>
          </a:p>
        </p:txBody>
      </p:sp>
      <p:sp>
        <p:nvSpPr>
          <p:cNvPr id="12" name="Text Box 10"/>
          <p:cNvSpPr txBox="1"/>
          <p:nvPr/>
        </p:nvSpPr>
        <p:spPr>
          <a:xfrm>
            <a:off x="8087360" y="2251075"/>
            <a:ext cx="1168400" cy="706755"/>
          </a:xfrm>
          <a:prstGeom prst="rect">
            <a:avLst/>
          </a:prstGeom>
          <a:noFill/>
          <a:ln w="9525">
            <a:noFill/>
          </a:ln>
        </p:spPr>
        <p:txBody>
          <a:bodyPr wrap="square" anchor="t">
            <a:spAutoFit/>
          </a:bodyPr>
          <a:p>
            <a:pPr algn="l">
              <a:buClrTx/>
              <a:buSzTx/>
            </a:pPr>
            <a:r>
              <a:rPr lang="zh-CN" altLang="en-US" sz="4000" b="1" dirty="0">
                <a:solidFill>
                  <a:srgbClr val="FF0000"/>
                </a:solidFill>
                <a:uFillTx/>
                <a:ea typeface="宋体" panose="02010600030101010101" pitchFamily="2" charset="-122"/>
              </a:rPr>
              <a:t>nèn</a:t>
            </a:r>
            <a:endParaRPr lang="zh-CN" altLang="en-US" sz="4000" b="1" dirty="0">
              <a:solidFill>
                <a:srgbClr val="FF0000"/>
              </a:solidFill>
              <a:uFillTx/>
              <a:ea typeface="宋体" panose="02010600030101010101" pitchFamily="2" charset="-122"/>
            </a:endParaRPr>
          </a:p>
        </p:txBody>
      </p:sp>
      <p:sp>
        <p:nvSpPr>
          <p:cNvPr id="13" name="Text Box 11"/>
          <p:cNvSpPr txBox="1"/>
          <p:nvPr/>
        </p:nvSpPr>
        <p:spPr>
          <a:xfrm>
            <a:off x="7962265" y="1402080"/>
            <a:ext cx="1114425" cy="706755"/>
          </a:xfrm>
          <a:prstGeom prst="rect">
            <a:avLst/>
          </a:prstGeom>
          <a:noFill/>
          <a:ln w="9525">
            <a:noFill/>
          </a:ln>
        </p:spPr>
        <p:txBody>
          <a:bodyPr wrap="square" anchor="t">
            <a:spAutoFit/>
          </a:bodyPr>
          <a:p>
            <a:pPr lvl="0" algn="l">
              <a:buClrTx/>
              <a:buSzTx/>
            </a:pPr>
            <a:r>
              <a:rPr lang="zh-CN" altLang="en-US" sz="4000" b="1" dirty="0">
                <a:solidFill>
                  <a:srgbClr val="FF0000"/>
                </a:solidFill>
                <a:uFillTx/>
                <a:sym typeface="+mn-ea"/>
              </a:rPr>
              <a:t>hé</a:t>
            </a:r>
            <a:endParaRPr lang="zh-CN" altLang="en-US" sz="4000" b="1" dirty="0">
              <a:solidFill>
                <a:srgbClr val="FF0000"/>
              </a:solidFill>
              <a:uFillTx/>
              <a:sym typeface="+mn-ea"/>
            </a:endParaRPr>
          </a:p>
        </p:txBody>
      </p:sp>
      <p:sp>
        <p:nvSpPr>
          <p:cNvPr id="30" name="Text Box 11"/>
          <p:cNvSpPr txBox="1"/>
          <p:nvPr/>
        </p:nvSpPr>
        <p:spPr>
          <a:xfrm>
            <a:off x="3405505" y="2331720"/>
            <a:ext cx="1283335" cy="706755"/>
          </a:xfrm>
          <a:prstGeom prst="rect">
            <a:avLst/>
          </a:prstGeom>
          <a:noFill/>
          <a:ln w="9525">
            <a:noFill/>
          </a:ln>
        </p:spPr>
        <p:txBody>
          <a:bodyPr wrap="square" anchor="t">
            <a:spAutoFit/>
          </a:bodyPr>
          <a:p>
            <a:pPr algn="l">
              <a:buClrTx/>
              <a:buSzTx/>
            </a:pPr>
            <a:r>
              <a:rPr lang="zh-CN" altLang="en-US" sz="4000" b="1" dirty="0">
                <a:solidFill>
                  <a:srgbClr val="FF0000"/>
                </a:solidFill>
                <a:uFillTx/>
                <a:ea typeface="宋体" panose="02010600030101010101" pitchFamily="2" charset="-122"/>
              </a:rPr>
              <a:t>tān</a:t>
            </a:r>
            <a:endParaRPr lang="zh-CN" altLang="en-US" sz="4000" b="1" dirty="0">
              <a:solidFill>
                <a:srgbClr val="FF0000"/>
              </a:solidFill>
              <a:uFillTx/>
              <a:ea typeface="宋体" panose="02010600030101010101" pitchFamily="2" charset="-122"/>
            </a:endParaRPr>
          </a:p>
        </p:txBody>
      </p:sp>
      <p:sp>
        <p:nvSpPr>
          <p:cNvPr id="31" name="Text Box 11"/>
          <p:cNvSpPr txBox="1"/>
          <p:nvPr/>
        </p:nvSpPr>
        <p:spPr>
          <a:xfrm>
            <a:off x="8087360" y="3261995"/>
            <a:ext cx="1355725" cy="706755"/>
          </a:xfrm>
          <a:prstGeom prst="rect">
            <a:avLst/>
          </a:prstGeom>
          <a:noFill/>
          <a:ln w="9525">
            <a:noFill/>
          </a:ln>
        </p:spPr>
        <p:txBody>
          <a:bodyPr wrap="square" anchor="t">
            <a:spAutoFit/>
          </a:bodyPr>
          <a:p>
            <a:pPr algn="l">
              <a:buClrTx/>
              <a:buSzTx/>
            </a:pPr>
            <a:r>
              <a:rPr lang="zh-CN" altLang="en-US" sz="4000" b="1" dirty="0">
                <a:solidFill>
                  <a:srgbClr val="FF0000"/>
                </a:solidFill>
                <a:uFillTx/>
                <a:ea typeface="宋体" panose="02010600030101010101" pitchFamily="2" charset="-122"/>
              </a:rPr>
              <a:t>xū</a:t>
            </a:r>
            <a:endParaRPr lang="zh-CN" altLang="en-US" sz="4000" b="1" dirty="0">
              <a:solidFill>
                <a:srgbClr val="FF0000"/>
              </a:solidFill>
              <a:uFillTx/>
              <a:ea typeface="宋体" panose="02010600030101010101" pitchFamily="2" charset="-122"/>
            </a:endParaRPr>
          </a:p>
        </p:txBody>
      </p:sp>
      <p:sp>
        <p:nvSpPr>
          <p:cNvPr id="45" name="Text Box 10"/>
          <p:cNvSpPr txBox="1"/>
          <p:nvPr/>
        </p:nvSpPr>
        <p:spPr>
          <a:xfrm>
            <a:off x="4267200" y="5962015"/>
            <a:ext cx="1510665" cy="706755"/>
          </a:xfrm>
          <a:prstGeom prst="rect">
            <a:avLst/>
          </a:prstGeom>
          <a:noFill/>
          <a:ln w="9525">
            <a:noFill/>
          </a:ln>
        </p:spPr>
        <p:txBody>
          <a:bodyPr wrap="square" anchor="t">
            <a:spAutoFit/>
          </a:bodyPr>
          <a:p>
            <a:pPr algn="l">
              <a:buClrTx/>
              <a:buSzTx/>
            </a:pPr>
            <a:r>
              <a:rPr lang="zh-CN" altLang="en-US" sz="4000" b="1" dirty="0">
                <a:solidFill>
                  <a:srgbClr val="FF0000"/>
                </a:solidFill>
                <a:uFillTx/>
                <a:ea typeface="宋体" panose="02010600030101010101" pitchFamily="2" charset="-122"/>
              </a:rPr>
              <a:t>páo</a:t>
            </a:r>
            <a:endParaRPr lang="zh-CN" altLang="en-US" sz="4000" b="1" dirty="0">
              <a:solidFill>
                <a:srgbClr val="FF0000"/>
              </a:solidFill>
              <a:uFillTx/>
              <a:ea typeface="宋体" panose="02010600030101010101" pitchFamily="2" charset="-122"/>
            </a:endParaRPr>
          </a:p>
        </p:txBody>
      </p:sp>
      <p:sp>
        <p:nvSpPr>
          <p:cNvPr id="46" name="Text Box 11"/>
          <p:cNvSpPr txBox="1"/>
          <p:nvPr/>
        </p:nvSpPr>
        <p:spPr>
          <a:xfrm>
            <a:off x="7800340" y="4130675"/>
            <a:ext cx="1438275" cy="706755"/>
          </a:xfrm>
          <a:prstGeom prst="rect">
            <a:avLst/>
          </a:prstGeom>
          <a:noFill/>
          <a:ln w="9525">
            <a:noFill/>
          </a:ln>
        </p:spPr>
        <p:txBody>
          <a:bodyPr wrap="square" anchor="t">
            <a:spAutoFit/>
          </a:bodyPr>
          <a:p>
            <a:pPr algn="l">
              <a:buClrTx/>
              <a:buSzTx/>
            </a:pPr>
            <a:r>
              <a:rPr lang="zh-CN" altLang="en-US" sz="4000" b="1" dirty="0">
                <a:solidFill>
                  <a:srgbClr val="FF0000"/>
                </a:solidFill>
                <a:uFillTx/>
                <a:ea typeface="宋体" panose="02010600030101010101" pitchFamily="2" charset="-122"/>
              </a:rPr>
              <a:t>chuō</a:t>
            </a:r>
            <a:endParaRPr lang="zh-CN" altLang="en-US" sz="4000" b="1" dirty="0">
              <a:solidFill>
                <a:srgbClr val="FF0000"/>
              </a:solidFill>
              <a:uFillTx/>
              <a:ea typeface="宋体" panose="02010600030101010101" pitchFamily="2" charset="-122"/>
            </a:endParaRPr>
          </a:p>
        </p:txBody>
      </p:sp>
      <p:sp>
        <p:nvSpPr>
          <p:cNvPr id="47" name="Text Box 11"/>
          <p:cNvSpPr txBox="1"/>
          <p:nvPr/>
        </p:nvSpPr>
        <p:spPr>
          <a:xfrm>
            <a:off x="8849995" y="5037455"/>
            <a:ext cx="1600200" cy="706755"/>
          </a:xfrm>
          <a:prstGeom prst="rect">
            <a:avLst/>
          </a:prstGeom>
          <a:noFill/>
          <a:ln w="9525">
            <a:noFill/>
          </a:ln>
        </p:spPr>
        <p:txBody>
          <a:bodyPr wrap="square" anchor="t">
            <a:spAutoFit/>
          </a:bodyPr>
          <a:p>
            <a:pPr algn="l">
              <a:buClrTx/>
              <a:buSzTx/>
            </a:pPr>
            <a:r>
              <a:rPr lang="zh-CN" altLang="en-US" sz="4000" b="1" dirty="0">
                <a:solidFill>
                  <a:srgbClr val="FF0000"/>
                </a:solidFill>
                <a:uFillTx/>
                <a:ea typeface="宋体" panose="02010600030101010101" pitchFamily="2" charset="-122"/>
              </a:rPr>
              <a:t>ɡuǎ</a:t>
            </a:r>
            <a:endParaRPr lang="zh-CN" altLang="en-US" sz="4000" b="1" dirty="0">
              <a:solidFill>
                <a:srgbClr val="FF0000"/>
              </a:solidFill>
              <a:uFillTx/>
              <a:ea typeface="宋体" panose="02010600030101010101" pitchFamily="2" charset="-122"/>
            </a:endParaRPr>
          </a:p>
        </p:txBody>
      </p:sp>
      <p:sp>
        <p:nvSpPr>
          <p:cNvPr id="21" name="矩形 20"/>
          <p:cNvSpPr/>
          <p:nvPr/>
        </p:nvSpPr>
        <p:spPr>
          <a:xfrm>
            <a:off x="3732530" y="5037455"/>
            <a:ext cx="1092835" cy="706755"/>
          </a:xfrm>
          <a:prstGeom prst="rect">
            <a:avLst/>
          </a:prstGeom>
          <a:noFill/>
          <a:ln w="9525">
            <a:noFill/>
          </a:ln>
        </p:spPr>
        <p:txBody>
          <a:bodyPr wrap="square" anchor="t">
            <a:spAutoFit/>
          </a:bodyPr>
          <a:p>
            <a:pPr algn="l">
              <a:buClrTx/>
              <a:buSzTx/>
            </a:pPr>
            <a:r>
              <a:rPr lang="zh-CN" altLang="en-US" sz="4000" b="1" dirty="0">
                <a:solidFill>
                  <a:srgbClr val="FF0000"/>
                </a:solidFill>
                <a:uFillTx/>
              </a:rPr>
              <a:t>hu</a:t>
            </a:r>
            <a:r>
              <a:rPr lang="zh-CN" altLang="en-US" sz="4000" b="1" dirty="0">
                <a:solidFill>
                  <a:srgbClr val="FF0000"/>
                </a:solidFill>
                <a:uFillTx/>
                <a:ea typeface="宋体" panose="02010600030101010101" pitchFamily="2" charset="-122"/>
              </a:rPr>
              <a:t>à</a:t>
            </a:r>
            <a:endParaRPr lang="zh-CN" altLang="en-US" sz="4000" b="1" dirty="0">
              <a:solidFill>
                <a:srgbClr val="FF0000"/>
              </a:solidFill>
              <a:uFillTx/>
              <a:ea typeface="宋体" panose="02010600030101010101" pitchFamily="2" charset="-122"/>
            </a:endParaRPr>
          </a:p>
        </p:txBody>
      </p:sp>
      <p:sp>
        <p:nvSpPr>
          <p:cNvPr id="9" name="文本框 8"/>
          <p:cNvSpPr txBox="1"/>
          <p:nvPr/>
        </p:nvSpPr>
        <p:spPr>
          <a:xfrm>
            <a:off x="40640" y="4064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7030A0"/>
                </a:solidFill>
                <a:uFillTx/>
                <a:latin typeface="Arial" panose="020B0604020202020204" pitchFamily="34" charset="0"/>
                <a:ea typeface="黑体" panose="02010609060101010101" pitchFamily="49" charset="-122"/>
              </a:rPr>
              <a:t>检查预习</a:t>
            </a:r>
            <a:endParaRPr lang="zh-CN" altLang="en-US" sz="4000" b="1" dirty="0">
              <a:solidFill>
                <a:srgbClr val="7030A0"/>
              </a:solidFill>
              <a:uFillTx/>
              <a:latin typeface="Arial" panose="020B0604020202020204" pitchFamily="34" charset="0"/>
              <a:ea typeface="黑体" panose="02010609060101010101" pitchFamily="49" charset="-122"/>
            </a:endParaRPr>
          </a:p>
        </p:txBody>
      </p:sp>
      <p:sp>
        <p:nvSpPr>
          <p:cNvPr id="10" name="文本框 9"/>
          <p:cNvSpPr txBox="1"/>
          <p:nvPr/>
        </p:nvSpPr>
        <p:spPr>
          <a:xfrm>
            <a:off x="3634105" y="300990"/>
            <a:ext cx="2289175" cy="70675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p>
            <a:pPr>
              <a:spcBef>
                <a:spcPct val="50000"/>
              </a:spcBef>
              <a:buClr>
                <a:schemeClr val="bg1"/>
              </a:buClr>
            </a:pPr>
            <a:r>
              <a:rPr lang="zh-CN" altLang="en-US" sz="4000" b="1" dirty="0">
                <a:solidFill>
                  <a:srgbClr val="00B050"/>
                </a:solidFill>
                <a:uFillTx/>
                <a:latin typeface="Arial" panose="020B0604020202020204" pitchFamily="34" charset="0"/>
                <a:ea typeface="黑体" panose="02010609060101010101" pitchFamily="49" charset="-122"/>
              </a:rPr>
              <a:t>字音字形</a:t>
            </a:r>
            <a:endParaRPr lang="zh-CN" altLang="en-US" sz="4000" b="1" dirty="0">
              <a:solidFill>
                <a:srgbClr val="00B050"/>
              </a:solidFill>
              <a:uFillTx/>
              <a:latin typeface="Arial" panose="020B0604020202020204" pitchFamily="34" charset="0"/>
              <a:ea typeface="黑体" panose="0201060906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500"/>
                                        <p:tgtEl>
                                          <p:spTgt spid="46"/>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checkerboard(across)">
                                      <p:cBhvr>
                                        <p:cTn id="47" dur="500"/>
                                        <p:tgtEl>
                                          <p:spTgt spid="2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500"/>
                                        <p:tgtEl>
                                          <p:spTgt spid="4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2" grpId="0"/>
      <p:bldP spid="13" grpId="0"/>
      <p:bldP spid="30" grpId="0"/>
      <p:bldP spid="31" grpId="0"/>
      <p:bldP spid="45" grpId="0"/>
      <p:bldP spid="46" grpId="0"/>
      <p:bldP spid="47" grpId="0"/>
      <p:bldP spid="21" grpId="0"/>
    </p:bldLst>
  </p:timing>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宋-黑-T-A">
      <a:majorFont>
        <a:latin typeface="Times New Roman"/>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6963</Words>
  <Application>WPS 演示</Application>
  <PresentationFormat>全屏显示(16:9)</PresentationFormat>
  <Paragraphs>454</Paragraphs>
  <Slides>41</Slides>
  <Notes>1</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41</vt:i4>
      </vt:variant>
    </vt:vector>
  </HeadingPairs>
  <TitlesOfParts>
    <vt:vector size="60" baseType="lpstr">
      <vt:lpstr>Arial</vt:lpstr>
      <vt:lpstr>宋体</vt:lpstr>
      <vt:lpstr>Wingdings</vt:lpstr>
      <vt:lpstr>Times New Roman</vt:lpstr>
      <vt:lpstr>黑体</vt:lpstr>
      <vt:lpstr>Calibri</vt:lpstr>
      <vt:lpstr>+中文标题</vt:lpstr>
      <vt:lpstr>Segoe Print</vt:lpstr>
      <vt:lpstr>楷体_GB2312</vt:lpstr>
      <vt:lpstr>新宋体</vt:lpstr>
      <vt:lpstr>楷体_GB2312</vt:lpstr>
      <vt:lpstr>+中文正文</vt:lpstr>
      <vt:lpstr>隶书</vt:lpstr>
      <vt:lpstr>微软雅黑</vt:lpstr>
      <vt:lpstr>幼圆</vt:lpstr>
      <vt:lpstr>Arial Unicode MS</vt:lpstr>
      <vt:lpstr>Wingdings</vt:lpstr>
      <vt:lpstr>楷体</vt:lpstr>
      <vt:lpstr>2_自定义设计方案</vt:lpstr>
      <vt:lpstr>PowerPoint 演示文稿</vt:lpstr>
      <vt:lpstr>PowerPoint 演示文稿</vt:lpstr>
      <vt:lpstr>PowerPoint 演示文稿</vt:lpstr>
      <vt:lpstr>PowerPoint 演示文稿</vt:lpstr>
      <vt:lpstr>PowerPoint 演示文稿</vt:lpstr>
      <vt:lpstr>走近作者</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441</cp:revision>
  <dcterms:created xsi:type="dcterms:W3CDTF">2016-01-14T07:05:00Z</dcterms:created>
  <dcterms:modified xsi:type="dcterms:W3CDTF">2019-09-12T15:10:43Z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ies>
</file>