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sldIdLst>
    <p:sldId id="366" r:id="rId6"/>
    <p:sldId id="514" r:id="rId7"/>
    <p:sldId id="265" r:id="rId8"/>
    <p:sldId id="266" r:id="rId9"/>
    <p:sldId id="270" r:id="rId10"/>
    <p:sldId id="285" r:id="rId11"/>
    <p:sldId id="288" r:id="rId12"/>
    <p:sldId id="295" r:id="rId13"/>
    <p:sldId id="273" r:id="rId14"/>
    <p:sldId id="274" r:id="rId15"/>
    <p:sldId id="309" r:id="rId16"/>
    <p:sldId id="275" r:id="rId17"/>
    <p:sldId id="413" r:id="rId18"/>
    <p:sldId id="411" r:id="rId19"/>
    <p:sldId id="276" r:id="rId20"/>
    <p:sldId id="277" r:id="rId21"/>
    <p:sldId id="278" r:id="rId22"/>
    <p:sldId id="414" r:id="rId23"/>
    <p:sldId id="279" r:id="rId24"/>
    <p:sldId id="280" r:id="rId25"/>
    <p:sldId id="415" r:id="rId26"/>
    <p:sldId id="281" r:id="rId27"/>
    <p:sldId id="417" r:id="rId28"/>
    <p:sldId id="282" r:id="rId29"/>
    <p:sldId id="416" r:id="rId30"/>
    <p:sldId id="296" r:id="rId31"/>
    <p:sldId id="455" r:id="rId32"/>
    <p:sldId id="483" r:id="rId33"/>
    <p:sldId id="291" r:id="rId34"/>
    <p:sldId id="513" r:id="rId35"/>
    <p:sldId id="515" r:id="rId36"/>
    <p:sldId id="484" r:id="rId37"/>
    <p:sldId id="457" r:id="rId38"/>
    <p:sldId id="458" r:id="rId39"/>
    <p:sldId id="342" r:id="rId40"/>
    <p:sldId id="329" r:id="rId41"/>
    <p:sldId id="330" r:id="rId42"/>
    <p:sldId id="332" r:id="rId43"/>
    <p:sldId id="337" r:id="rId44"/>
    <p:sldId id="310" r:id="rId45"/>
    <p:sldId id="298" r:id="rId46"/>
    <p:sldId id="299" r:id="rId47"/>
    <p:sldId id="313" r:id="rId48"/>
    <p:sldId id="314" r:id="rId49"/>
    <p:sldId id="315" r:id="rId50"/>
    <p:sldId id="316" r:id="rId51"/>
    <p:sldId id="317" r:id="rId52"/>
    <p:sldId id="318" r:id="rId53"/>
    <p:sldId id="319" r:id="rId54"/>
    <p:sldId id="303" r:id="rId55"/>
    <p:sldId id="304" r:id="rId56"/>
    <p:sldId id="305" r:id="rId57"/>
    <p:sldId id="306" r:id="rId58"/>
    <p:sldId id="325" r:id="rId59"/>
    <p:sldId id="348" r:id="rId60"/>
    <p:sldId id="349" r:id="rId61"/>
    <p:sldId id="350" r:id="rId62"/>
    <p:sldId id="268" r:id="rId6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0000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-1002" y="-96"/>
      </p:cViewPr>
      <p:guideLst>
        <p:guide orient="horz" pos="2199"/>
        <p:guide pos="29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1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3010" name="矩形 43009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1" name="圆角矩形 43010"/>
          <p:cNvSpPr/>
          <p:nvPr/>
        </p:nvSpPr>
        <p:spPr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2" name="副标题 43011"/>
          <p:cNvSpPr>
            <a:spLocks noGrp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>
              <a:buNone/>
              <a:defRPr kern="1200">
                <a:solidFill>
                  <a:schemeClr val="tx2"/>
                </a:solidFill>
              </a:defRPr>
            </a:lvl1pPr>
            <a:lvl2pPr marL="457200" lvl="1" indent="-457200" algn="ctr">
              <a:buNone/>
              <a:defRPr kern="1200">
                <a:solidFill>
                  <a:schemeClr val="tx2"/>
                </a:solidFill>
              </a:defRPr>
            </a:lvl2pPr>
            <a:lvl3pPr marL="914400" lvl="2" indent="-914400" algn="ctr">
              <a:buNone/>
              <a:defRPr kern="1200">
                <a:solidFill>
                  <a:schemeClr val="tx2"/>
                </a:solidFill>
              </a:defRPr>
            </a:lvl3pPr>
            <a:lvl4pPr marL="1371600" lvl="3" indent="-1371600" algn="ctr">
              <a:buNone/>
              <a:defRPr kern="1200">
                <a:solidFill>
                  <a:schemeClr val="tx2"/>
                </a:solidFill>
              </a:defRPr>
            </a:lvl4pPr>
            <a:lvl5pPr marL="1828800" lvl="4" indent="-1828800" algn="ctr">
              <a:buNone/>
              <a:defRPr kern="120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grpSp>
        <p:nvGrpSpPr>
          <p:cNvPr id="43013" name="组合 43012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43014" name="圆角矩形 43013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15" name="流程图: 延期 43014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3016" name="日期占位符 43015"/>
          <p:cNvSpPr>
            <a:spLocks noGrp="1"/>
          </p:cNvSpPr>
          <p:nvPr>
            <p:ph type="dt" sz="quarter" idx="2"/>
          </p:nvPr>
        </p:nvSpPr>
        <p:spPr>
          <a:xfrm>
            <a:off x="2667000" y="6553200"/>
            <a:ext cx="1905000" cy="3048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buClr>
                <a:srgbClr val="000000"/>
              </a:buClr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3017" name="页脚占位符 43016"/>
          <p:cNvSpPr>
            <a:spLocks noGrp="1"/>
          </p:cNvSpPr>
          <p:nvPr>
            <p:ph type="ftr" sz="quarter" idx="3"/>
          </p:nvPr>
        </p:nvSpPr>
        <p:spPr>
          <a:xfrm>
            <a:off x="5195888" y="6553200"/>
            <a:ext cx="3279775" cy="3048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algn="r">
              <a:buClr>
                <a:srgbClr val="000000"/>
              </a:buClr>
            </a:pPr>
            <a:endParaRPr lang="zh-CN" dirty="0"/>
          </a:p>
        </p:txBody>
      </p:sp>
      <p:sp>
        <p:nvSpPr>
          <p:cNvPr id="43018" name="灯片编号占位符 43017"/>
          <p:cNvSpPr>
            <a:spLocks noGrp="1"/>
          </p:cNvSpPr>
          <p:nvPr>
            <p:ph type="sldNum" sz="quarter" idx="4"/>
          </p:nvPr>
        </p:nvSpPr>
        <p:spPr>
          <a:xfrm>
            <a:off x="9525" y="6359525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  <p:sp>
        <p:nvSpPr>
          <p:cNvPr id="43019" name="标题 43018"/>
          <p:cNvSpPr>
            <a:spLocks noGrp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kern="1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0490" cy="3733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4910" y="2362200"/>
            <a:ext cx="3920490" cy="3733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84793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0594" name="标题 110593"/>
          <p:cNvSpPr>
            <a:spLocks noGrp="1"/>
          </p:cNvSpPr>
          <p:nvPr>
            <p:ph type="ctrTitle"/>
          </p:nvPr>
        </p:nvSpPr>
        <p:spPr>
          <a:xfrm>
            <a:off x="2286000" y="1371600"/>
            <a:ext cx="6248400" cy="1600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b="0" kern="1200">
                <a:solidFill>
                  <a:schemeClr val="tx1"/>
                </a:solidFill>
                <a:ea typeface="黑体" panose="02010600030101010101" pitchFamily="2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0595" name="副标题 110594"/>
          <p:cNvSpPr>
            <a:spLocks noGrp="1"/>
          </p:cNvSpPr>
          <p:nvPr>
            <p:ph type="subTitle" idx="1"/>
          </p:nvPr>
        </p:nvSpPr>
        <p:spPr>
          <a:xfrm>
            <a:off x="3657600" y="3276600"/>
            <a:ext cx="49530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10596" name="日期占位符 110595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>
                <a:srgbClr val="000000"/>
              </a:buClr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0597" name="页脚占位符 110596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>
                <a:srgbClr val="000000"/>
              </a:buClr>
            </a:pPr>
            <a:endParaRPr lang="zh-CN" dirty="0">
              <a:latin typeface="Times New Roman" panose="02020603050405020304" pitchFamily="18" charset="0"/>
            </a:endParaRPr>
          </a:p>
        </p:txBody>
      </p:sp>
      <p:sp>
        <p:nvSpPr>
          <p:cNvPr id="110598" name="灯片编号占位符 110597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>
              <a:buClr>
                <a:srgbClr val="000000"/>
              </a:buClr>
            </a:pPr>
            <a:fld id="{9A0DB2DC-4C9A-4742-B13C-FB6460FD3503}" type="slidenum">
              <a:rPr lang="zh-CN" sz="1400" dirty="0">
                <a:latin typeface="Times New Roman" panose="02020603050405020304" pitchFamily="18" charset="0"/>
              </a:rPr>
            </a:fld>
            <a:endParaRPr lang="zh-CN" sz="1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050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05000"/>
            <a:ext cx="3808476" cy="4191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19812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828748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1986" name="组合 41985"/>
          <p:cNvGrpSpPr/>
          <p:nvPr/>
        </p:nvGrpSpPr>
        <p:grpSpPr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41987" name="矩形 41986"/>
            <p:cNvSpPr/>
            <p:nvPr/>
          </p:nvSpPr>
          <p:spPr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88" name="矩形 41987"/>
            <p:cNvSpPr/>
            <p:nvPr/>
          </p:nvSpPr>
          <p:spPr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1989" name="圆角矩形 41988"/>
          <p:cNvSpPr/>
          <p:nvPr/>
        </p:nvSpPr>
        <p:spPr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0" name="标题 41989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991" name="文本占位符 41990"/>
          <p:cNvSpPr>
            <a:spLocks noGrp="1"/>
          </p:cNvSpPr>
          <p:nvPr>
            <p:ph type="body" idx="1"/>
          </p:nvPr>
        </p:nvSpPr>
        <p:spPr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992" name="日期占位符 41991"/>
          <p:cNvSpPr>
            <a:spLocks noGrp="1"/>
          </p:cNvSpPr>
          <p:nvPr>
            <p:ph type="dt" sz="half" idx="2"/>
          </p:nvPr>
        </p:nvSpPr>
        <p:spPr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>
            <a:lvl1pPr algn="r">
              <a:defRPr sz="1400"/>
            </a:lvl1pPr>
          </a:lstStyle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1993" name="页脚占位符 41992"/>
          <p:cNvSpPr>
            <a:spLocks noGrp="1"/>
          </p:cNvSpPr>
          <p:nvPr>
            <p:ph type="ftr" sz="quarter" idx="3"/>
          </p:nvPr>
        </p:nvSpPr>
        <p:spPr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>
            <a:lvl1pPr algn="ctr">
              <a:defRPr sz="1400"/>
            </a:lvl1pPr>
          </a:lstStyle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41994" name="灯片编号占位符 41993"/>
          <p:cNvSpPr>
            <a:spLocks noGrp="1"/>
          </p:cNvSpPr>
          <p:nvPr>
            <p:ph type="sldNum" sz="quarter" idx="4"/>
          </p:nvPr>
        </p:nvSpPr>
        <p:spPr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  <p:grpSp>
        <p:nvGrpSpPr>
          <p:cNvPr id="41995" name="组合 41994"/>
          <p:cNvGrpSpPr/>
          <p:nvPr/>
        </p:nvGrpSpPr>
        <p:grpSpPr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41996" name="圆角矩形 41995"/>
            <p:cNvSpPr/>
            <p:nvPr/>
          </p:nvSpPr>
          <p:spPr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1997" name="流程图: 延期 41996"/>
            <p:cNvSpPr/>
            <p:nvPr/>
          </p:nvSpPr>
          <p:spPr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anose="05000000000000000000" pitchFamily="2" charset="2"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9570" name="标题 109569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086600" cy="838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9571" name="文本占位符 109570"/>
          <p:cNvSpPr>
            <a:spLocks noGrp="1"/>
          </p:cNvSpPr>
          <p:nvPr>
            <p:ph type="body" idx="1"/>
          </p:nvPr>
        </p:nvSpPr>
        <p:spPr>
          <a:xfrm>
            <a:off x="685800" y="1905000"/>
            <a:ext cx="7772400" cy="4191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9572" name="日期占位符 10957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109573" name="页脚占位符 10957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>
                <a:srgbClr val="000000"/>
              </a:buClr>
            </a:pPr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85000"/>
        <a:buBlip>
          <a:blip r:embed="rId14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0050" name="标题 130049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0051" name="文本占位符 13005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0052" name="日期占位符 13005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130053" name="页脚占位符 13005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130054" name="灯片编号占位符 13005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4.xml"/><Relationship Id="rId4" Type="http://schemas.openxmlformats.org/officeDocument/2006/relationships/image" Target="../media/image15.jpeg"/><Relationship Id="rId3" Type="http://schemas.openxmlformats.org/officeDocument/2006/relationships/slide" Target="slide38.xml"/><Relationship Id="rId2" Type="http://schemas.openxmlformats.org/officeDocument/2006/relationships/audio" Target="../media/audio5.wav"/><Relationship Id="rId1" Type="http://schemas.openxmlformats.org/officeDocument/2006/relationships/slide" Target="slide36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slide" Target="slide36.xml"/><Relationship Id="rId2" Type="http://schemas.openxmlformats.org/officeDocument/2006/relationships/audio" Target="../media/audio5.wav"/><Relationship Id="rId1" Type="http://schemas.openxmlformats.org/officeDocument/2006/relationships/slide" Target="slide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6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7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7.wav"/><Relationship Id="rId1" Type="http://schemas.openxmlformats.org/officeDocument/2006/relationships/audio" Target="../media/audio5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audio" Target="../media/audio8.wav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audio" Target="../media/audio7.wav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1.xml"/><Relationship Id="rId3" Type="http://schemas.openxmlformats.org/officeDocument/2006/relationships/audio" Target="../media/audio8.wav"/><Relationship Id="rId2" Type="http://schemas.openxmlformats.org/officeDocument/2006/relationships/audio" Target="../media/audio7.wav"/><Relationship Id="rId1" Type="http://schemas.openxmlformats.org/officeDocument/2006/relationships/audio" Target="../media/audio9.wav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hyperlink" Target="&#20845;&#22269;&#35770;.mp3" TargetMode="Externa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2" name="图片 2051" descr="200523126519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文本框 2052"/>
          <p:cNvSpPr txBox="1"/>
          <p:nvPr/>
        </p:nvSpPr>
        <p:spPr>
          <a:xfrm>
            <a:off x="971550" y="620713"/>
            <a:ext cx="9575800" cy="4404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4000" b="1" dirty="0">
              <a:solidFill>
                <a:srgbClr val="D60093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9600" b="1" dirty="0">
                <a:solidFill>
                  <a:srgbClr val="D60093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　六 国 论</a:t>
            </a:r>
            <a:endParaRPr lang="zh-CN" altLang="en-US" sz="9600" b="1" dirty="0">
              <a:solidFill>
                <a:srgbClr val="D60093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6600" b="1" dirty="0">
                <a:latin typeface="Times New Roman" panose="02020603050405020304" pitchFamily="18" charset="0"/>
                <a:ea typeface="方正舒体" pitchFamily="2" charset="-122"/>
              </a:rPr>
              <a:t>                    </a:t>
            </a:r>
            <a:r>
              <a:rPr lang="zh-CN" altLang="en-US" sz="6600" b="1" dirty="0">
                <a:solidFill>
                  <a:srgbClr val="990000"/>
                </a:solidFill>
                <a:latin typeface="Times New Roman" panose="02020603050405020304" pitchFamily="18" charset="0"/>
                <a:ea typeface="方正舒体" pitchFamily="2" charset="-122"/>
              </a:rPr>
              <a:t>苏洵</a:t>
            </a:r>
            <a:endParaRPr lang="zh-CN" altLang="en-US" sz="6600" b="1" dirty="0">
              <a:solidFill>
                <a:srgbClr val="990000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360363" y="260350"/>
            <a:ext cx="9396412" cy="509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．注意词类活用现象</a:t>
            </a:r>
            <a:endParaRPr lang="zh-CN" altLang="en-US" sz="48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不能独</a:t>
            </a:r>
            <a:r>
              <a:rPr lang="zh-CN" altLang="en-US" sz="4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完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  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义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不赂秦    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李牧连</a:t>
            </a:r>
            <a:r>
              <a:rPr lang="zh-CN" altLang="en-US" sz="4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却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之　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礼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天下之奇才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削</a:t>
            </a:r>
            <a:r>
              <a:rPr lang="zh-CN" altLang="en-US" sz="4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割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并力</a:t>
            </a:r>
            <a:r>
              <a:rPr lang="zh-CN" altLang="en-US" sz="4000" b="1" dirty="0">
                <a:solidFill>
                  <a:srgbClr val="CC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西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向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0483" name="图片 20482" descr="tljh"/>
          <p:cNvPicPr>
            <a:picLocks noChangeAspect="1"/>
          </p:cNvPicPr>
          <p:nvPr/>
        </p:nvPicPr>
        <p:blipFill>
          <a:blip r:embed="rId1">
            <a:clrChange>
              <a:clrFrom>
                <a:srgbClr val="EEECF7"/>
              </a:clrFrom>
              <a:clrTo>
                <a:srgbClr val="EEECF7">
                  <a:alpha val="0"/>
                </a:srgbClr>
              </a:clrTo>
            </a:clrChange>
          </a:blip>
          <a:srcRect t="8556"/>
          <a:stretch>
            <a:fillRect/>
          </a:stretch>
        </p:blipFill>
        <p:spPr>
          <a:xfrm>
            <a:off x="7235825" y="5380038"/>
            <a:ext cx="1908175" cy="1477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3492500" y="404813"/>
            <a:ext cx="7993063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保全，形容词作动词。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坚持正义，名词作动词。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使</a:t>
            </a:r>
            <a:r>
              <a:rPr lang="en-US" altLang="zh-CN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退却，使动用法。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礼待，名词作动词。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一天天、一月月地，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名词作状语。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向西，名词作状语。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482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482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482">
                                            <p:txEl>
                                              <p:charRg st="1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2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0482">
                                            <p:txEl>
                                              <p:charRg st="2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0482">
                                            <p:txEl>
                                              <p:charRg st="2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0482">
                                            <p:txEl>
                                              <p:charRg st="21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32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0482">
                                            <p:txEl>
                                              <p:charRg st="32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0482">
                                            <p:txEl>
                                              <p:charRg st="32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0482">
                                            <p:txEl>
                                              <p:charRg st="32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41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0482">
                                            <p:txEl>
                                              <p:charRg st="41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0482">
                                            <p:txEl>
                                              <p:charRg st="41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0482">
                                            <p:txEl>
                                              <p:charRg st="41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4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0482">
                                            <p:txEl>
                                              <p:charRg st="4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0482">
                                            <p:txEl>
                                              <p:charRg st="4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0482">
                                            <p:txEl>
                                              <p:charRg st="48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0482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0482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0482">
                                            <p:txEl>
                                              <p:charRg st="53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charRg st="6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0482">
                                            <p:txEl>
                                              <p:charRg st="6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0482">
                                            <p:txEl>
                                              <p:charRg st="6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0482">
                                            <p:txEl>
                                              <p:charRg st="6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1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0484">
                                            <p:txEl>
                                              <p:charRg st="1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0484">
                                            <p:txEl>
                                              <p:charRg st="1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0484">
                                            <p:txEl>
                                              <p:charRg st="1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0484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0484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0484">
                                            <p:txEl>
                                              <p:charRg st="12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2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20484">
                                            <p:txEl>
                                              <p:charRg st="2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20484">
                                            <p:txEl>
                                              <p:charRg st="2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20484">
                                            <p:txEl>
                                              <p:charRg st="24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20484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20484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20484">
                                            <p:txEl>
                                              <p:charRg st="3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4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20484">
                                            <p:txEl>
                                              <p:charRg st="4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20484">
                                            <p:txEl>
                                              <p:charRg st="4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20484">
                                            <p:txEl>
                                              <p:charRg st="4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20484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20484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20484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6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20484">
                                            <p:txEl>
                                              <p:charRg st="6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20484">
                                            <p:txEl>
                                              <p:charRg st="6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20484">
                                            <p:txEl>
                                              <p:charRg st="64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  <p:bldP spid="2048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20" name="矩形 60419"/>
          <p:cNvSpPr>
            <a:spLocks noTextEdit="1"/>
          </p:cNvSpPr>
          <p:nvPr/>
        </p:nvSpPr>
        <p:spPr>
          <a:xfrm>
            <a:off x="1116013" y="1052513"/>
            <a:ext cx="5097462" cy="8509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4000">
                <a:ln w="12700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新魏" charset="0"/>
                <a:ea typeface="华文新魏" charset="0"/>
              </a:rPr>
              <a:t>三、朗读课文、分析结构</a:t>
            </a:r>
            <a:endParaRPr lang="zh-CN" altLang="en-US" sz="4000">
              <a:ln w="1270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pic>
        <p:nvPicPr>
          <p:cNvPr id="60421" name="图片 60420" descr="00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636838"/>
            <a:ext cx="7286625" cy="3459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4140200" y="169863"/>
            <a:ext cx="4932363" cy="5764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六国被灭，并不是（他们的）武器不锋利，仗打不好，弊病就在拿土地贿赂秦国。拿土地贿赂秦国使自己的力量亏损，（这）是被灭的原因。有人会问：“六国接连灭亡，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全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是因为贿赂秦国吗？”（回答）说：不贿赂秦国的国家因为（有）贿赂秦国的国家灭亡，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大概因为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不行贿赂的国家失掉了强有力的外援，不能单独地保全。所以说：弊病就在贿赂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秦国。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179388" y="765175"/>
            <a:ext cx="3779837" cy="4965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六国破灭，非兵不利，战不善，弊在赂</a:t>
            </a:r>
            <a:r>
              <a:rPr lang="en-US" altLang="zh-CN" sz="3200" b="1" dirty="0" err="1">
                <a:solidFill>
                  <a:srgbClr val="0033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lù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秦。赂秦而力亏，破灭之道也。或曰：六国互丧，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率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赂秦耶？曰：不赂者以赂者丧，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盖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失强援，不能独</a:t>
            </a:r>
            <a:r>
              <a:rPr lang="zh-CN" altLang="en-US" sz="3200" b="1" dirty="0">
                <a:solidFill>
                  <a:srgbClr val="0033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完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。故曰：弊在赂秦也。</a:t>
            </a:r>
            <a:endParaRPr lang="zh-CN" altLang="en-US" sz="32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Text Box 2"/>
          <p:cNvSpPr txBox="1"/>
          <p:nvPr/>
        </p:nvSpPr>
        <p:spPr>
          <a:xfrm>
            <a:off x="395288" y="836613"/>
            <a:ext cx="678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latinLnBrk="0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第一段四句的关系怎样？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15" name="Text Box 3"/>
          <p:cNvSpPr txBox="1"/>
          <p:nvPr/>
        </p:nvSpPr>
        <p:spPr>
          <a:xfrm>
            <a:off x="228600" y="2743200"/>
            <a:ext cx="1966913" cy="10763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六国破灭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algn="ctr" eaLnBrk="1" latinLnBrk="0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弊在赂秦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16" name="AutoShape 4"/>
          <p:cNvSpPr/>
          <p:nvPr/>
        </p:nvSpPr>
        <p:spPr>
          <a:xfrm>
            <a:off x="2268538" y="2420938"/>
            <a:ext cx="304800" cy="1600200"/>
          </a:xfrm>
          <a:prstGeom prst="leftBrace">
            <a:avLst>
              <a:gd name="adj1" fmla="val 43750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4517" name="Text Box 5"/>
          <p:cNvSpPr txBox="1"/>
          <p:nvPr/>
        </p:nvSpPr>
        <p:spPr>
          <a:xfrm>
            <a:off x="2843213" y="2133600"/>
            <a:ext cx="2641600" cy="58896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latinLnBrk="0" hangingPunct="1"/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赂秦而力亏</a:t>
            </a:r>
            <a:endParaRPr lang="zh-CN" altLang="en-US" sz="2400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4518" name="Text Box 6"/>
          <p:cNvSpPr txBox="1"/>
          <p:nvPr/>
        </p:nvSpPr>
        <p:spPr>
          <a:xfrm>
            <a:off x="2843213" y="3500438"/>
            <a:ext cx="3457575" cy="5889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latinLnBrk="0" hangingPunct="1"/>
            <a:r>
              <a:rPr lang="en-US" altLang="zh-CN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②</a:t>
            </a:r>
            <a:r>
              <a:rPr lang="zh-CN" altLang="en-US" sz="3200" b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不赂者以赂者丧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19" name="Text Box 7"/>
          <p:cNvSpPr txBox="1"/>
          <p:nvPr/>
        </p:nvSpPr>
        <p:spPr>
          <a:xfrm>
            <a:off x="755650" y="5084763"/>
            <a:ext cx="703263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latinLnBrk="0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总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20" name="Text Box 8"/>
          <p:cNvSpPr txBox="1"/>
          <p:nvPr/>
        </p:nvSpPr>
        <p:spPr>
          <a:xfrm>
            <a:off x="4267200" y="5029200"/>
            <a:ext cx="703263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latinLnBrk="0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分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22" name="Text Box 10"/>
          <p:cNvSpPr txBox="1"/>
          <p:nvPr/>
        </p:nvSpPr>
        <p:spPr>
          <a:xfrm>
            <a:off x="7543800" y="5029200"/>
            <a:ext cx="703263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latinLnBrk="0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总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24" name="Text Box 12"/>
          <p:cNvSpPr txBox="1"/>
          <p:nvPr/>
        </p:nvSpPr>
        <p:spPr>
          <a:xfrm>
            <a:off x="7162800" y="2667000"/>
            <a:ext cx="1852613" cy="1076325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ctr" eaLnBrk="1" latinLnBrk="0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故曰：弊在赂秦也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4525" name="AutoShape 13"/>
          <p:cNvSpPr/>
          <p:nvPr/>
        </p:nvSpPr>
        <p:spPr>
          <a:xfrm rot="10800000">
            <a:off x="6553200" y="2286000"/>
            <a:ext cx="304800" cy="1600200"/>
          </a:xfrm>
          <a:prstGeom prst="leftBrace">
            <a:avLst>
              <a:gd name="adj1" fmla="val 43750"/>
              <a:gd name="adj2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pic>
        <p:nvPicPr>
          <p:cNvPr id="64526" name="Picture 14" descr="蓝箭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5013325"/>
            <a:ext cx="2016125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27" name="Picture 15" descr="蓝箭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2725" y="5013325"/>
            <a:ext cx="2016125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 bldLvl="0" animBg="1"/>
      <p:bldP spid="64516" grpId="0" bldLvl="0" animBg="1"/>
      <p:bldP spid="64517" grpId="0" bldLvl="0" animBg="1"/>
      <p:bldP spid="64518" grpId="0" bldLvl="0" animBg="1"/>
      <p:bldP spid="64519" grpId="0" bldLvl="0" animBg="1"/>
      <p:bldP spid="64520" grpId="0" bldLvl="0" animBg="1"/>
      <p:bldP spid="64522" grpId="0" bldLvl="0" animBg="1"/>
      <p:bldP spid="64524" grpId="0" bldLvl="0" animBg="1"/>
      <p:bldP spid="645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0" y="0"/>
            <a:ext cx="9144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小结：第一段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: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228600" y="2209800"/>
            <a:ext cx="3124200" cy="2781300"/>
          </a:xfrm>
          <a:prstGeom prst="rect">
            <a:avLst/>
          </a:prstGeom>
          <a:noFill/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黑体" panose="02010600030101010101" pitchFamily="2" charset="-122"/>
                <a:ea typeface="黑体" panose="02010600030101010101" pitchFamily="2" charset="-122"/>
              </a:rPr>
              <a:t>六国破灭，非兵不利</a:t>
            </a:r>
            <a:r>
              <a:rPr lang="en-US" altLang="zh-CN" sz="4400" b="1" dirty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4400" b="1" dirty="0">
                <a:latin typeface="黑体" panose="02010600030101010101" pitchFamily="2" charset="-122"/>
                <a:ea typeface="黑体" panose="02010600030101010101" pitchFamily="2" charset="-122"/>
              </a:rPr>
              <a:t>战不善</a:t>
            </a:r>
            <a:r>
              <a:rPr lang="en-US" altLang="zh-CN" sz="4400" b="1" dirty="0">
                <a:latin typeface="黑体" panose="02010600030101010101" pitchFamily="2" charset="-122"/>
                <a:ea typeface="黑体" panose="02010600030101010101" pitchFamily="2" charset="-122"/>
              </a:rPr>
              <a:t>,</a:t>
            </a:r>
            <a:r>
              <a:rPr lang="zh-CN" altLang="en-US" sz="4400" b="1" dirty="0">
                <a:latin typeface="黑体" panose="02010600030101010101" pitchFamily="2" charset="-122"/>
                <a:ea typeface="黑体" panose="02010600030101010101" pitchFamily="2" charset="-122"/>
              </a:rPr>
              <a:t>弊在赂秦。</a:t>
            </a:r>
            <a:endParaRPr lang="zh-CN" altLang="en-US" sz="44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24" name="AutoShape 4"/>
          <p:cNvSpPr/>
          <p:nvPr/>
        </p:nvSpPr>
        <p:spPr>
          <a:xfrm>
            <a:off x="4648200" y="1524000"/>
            <a:ext cx="228600" cy="4038600"/>
          </a:xfrm>
          <a:prstGeom prst="leftBrace">
            <a:avLst>
              <a:gd name="adj1" fmla="val 147222"/>
              <a:gd name="adj2" fmla="val 50000"/>
            </a:avLst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5029200" y="1219200"/>
            <a:ext cx="3657600" cy="1441450"/>
          </a:xfrm>
          <a:prstGeom prst="rect">
            <a:avLst/>
          </a:prstGeom>
          <a:noFill/>
          <a:ln w="952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赂秦而力亏，破灭之道也。</a:t>
            </a:r>
            <a:endParaRPr lang="zh-CN" altLang="en-US" sz="4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4800600" y="4267200"/>
            <a:ext cx="4116388" cy="771525"/>
          </a:xfrm>
          <a:prstGeom prst="rect">
            <a:avLst/>
          </a:prstGeom>
          <a:noFill/>
          <a:ln w="9525" cap="flat" cmpd="sng">
            <a:solidFill>
              <a:srgbClr val="FF99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4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不赂者以赂者丧</a:t>
            </a:r>
            <a:endParaRPr lang="zh-CN" altLang="en-US" sz="4400" dirty="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0" y="5257800"/>
            <a:ext cx="3251200" cy="711200"/>
          </a:xfrm>
          <a:prstGeom prst="rect">
            <a:avLst/>
          </a:prstGeom>
          <a:solidFill>
            <a:srgbClr val="003366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（中心论点）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  <p:sp>
        <p:nvSpPr>
          <p:cNvPr id="5128" name="Text Box 8"/>
          <p:cNvSpPr txBox="1"/>
          <p:nvPr/>
        </p:nvSpPr>
        <p:spPr>
          <a:xfrm>
            <a:off x="5334000" y="5257800"/>
            <a:ext cx="2995613" cy="711200"/>
          </a:xfrm>
          <a:prstGeom prst="rect">
            <a:avLst/>
          </a:prstGeom>
          <a:solidFill>
            <a:srgbClr val="003366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（分论点</a:t>
            </a: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）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  <p:sp>
        <p:nvSpPr>
          <p:cNvPr id="5129" name="AutoShape 9"/>
          <p:cNvSpPr/>
          <p:nvPr/>
        </p:nvSpPr>
        <p:spPr>
          <a:xfrm>
            <a:off x="3429000" y="3352800"/>
            <a:ext cx="1066800" cy="3810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39516048" y="0"/>
              </a:cxn>
              <a:cxn ang="11796480">
                <a:pos x="0" y="3360208"/>
              </a:cxn>
              <a:cxn ang="5898240">
                <a:pos x="39516048" y="6720416"/>
              </a:cxn>
              <a:cxn ang="0">
                <a:pos x="52688072" y="3360208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30" name="Text Box 10"/>
          <p:cNvSpPr txBox="1"/>
          <p:nvPr/>
        </p:nvSpPr>
        <p:spPr>
          <a:xfrm>
            <a:off x="5181600" y="2895600"/>
            <a:ext cx="3352800" cy="762000"/>
          </a:xfrm>
          <a:prstGeom prst="rect">
            <a:avLst/>
          </a:prstGeom>
          <a:solidFill>
            <a:srgbClr val="003366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（分论点</a:t>
            </a:r>
            <a:r>
              <a:rPr lang="en-US" altLang="zh-CN" sz="4400" b="1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400" b="1" dirty="0">
                <a:solidFill>
                  <a:schemeClr val="bg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4400" b="1" dirty="0">
              <a:solidFill>
                <a:schemeClr val="bg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31" name="Text Box 11"/>
          <p:cNvSpPr txBox="1"/>
          <p:nvPr/>
        </p:nvSpPr>
        <p:spPr>
          <a:xfrm>
            <a:off x="3352800" y="0"/>
            <a:ext cx="5791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提出中心论点和分论点</a:t>
            </a:r>
            <a:endParaRPr lang="zh-CN" altLang="en-US" sz="4000" b="1" dirty="0">
              <a:solidFill>
                <a:srgbClr val="000099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ldLvl="0" animBg="1"/>
      <p:bldP spid="5124" grpId="0" bldLvl="0" animBg="1"/>
      <p:bldP spid="5125" grpId="0" bldLvl="0" animBg="1"/>
      <p:bldP spid="5126" grpId="0" bldLvl="0" animBg="1"/>
      <p:bldP spid="5127" grpId="0" bldLvl="0" animBg="1"/>
      <p:bldP spid="5128" grpId="0" bldLvl="0" animBg="1"/>
      <p:bldP spid="5130" grpId="0" bldLvl="0" animBg="1"/>
      <p:bldP spid="51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3419475" y="44450"/>
            <a:ext cx="5834063" cy="5516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秦国凭攻战获取土地以外（还接受诸侯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的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贿赂），小的就获得邑镇，大的就获得城市。如果把秦国受贿赂得到的土地，与战胜得到的土地比较，那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实际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多到百倍。把六国诸侯（贿赂秦国）丧失的土地，与战败丧失的土地比较，那实际也要多到百倍。那么秦国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的最大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欲望，六国诸侯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的最大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祸患，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原本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不在于战争啊。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0" y="476250"/>
            <a:ext cx="3059113" cy="5453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秦以攻取之外，小则获邑，大则得城。较秦之所得，与战胜而得者，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其实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百倍；诸侯之所亡，与战败而亡者，其实亦百倍。则秦之所大欲，诸侯之所大患，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固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不在战矣。 </a:t>
            </a:r>
            <a:endParaRPr lang="zh-CN" altLang="en-US" sz="32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23553"/>
          <p:cNvSpPr txBox="1"/>
          <p:nvPr/>
        </p:nvSpPr>
        <p:spPr>
          <a:xfrm>
            <a:off x="3492500" y="333375"/>
            <a:ext cx="5651500" cy="6126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想想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他们的</a:t>
            </a:r>
            <a:r>
              <a:rPr lang="zh-CN" altLang="en-US" sz="36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（死去的）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祖辈父辈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冒着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寒霜雨露，披荆斩棘，才有了一点儿土地。子孙对土地却不很爱惜，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拿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它送给别人，好像抛弃小草一样。今天割去五座城，明天割去十座城，这才能睡一夜安稳觉。（可是第二天）起来向四境一看，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秦国的军队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又来了。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144463" y="296863"/>
            <a:ext cx="2843212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厥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先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祖父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暴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霜露，斩荆棘，以有尺寸之地。子孙视之不甚惜，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举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以予人，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如弃草芥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。今日割五城，明日割十城，然后得一夕安寝。起视四境，而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秦兵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又至矣。</a:t>
            </a:r>
            <a:endParaRPr lang="zh-CN" altLang="en-US" sz="32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24577"/>
          <p:cNvSpPr txBox="1"/>
          <p:nvPr/>
        </p:nvSpPr>
        <p:spPr>
          <a:xfrm>
            <a:off x="4211638" y="174625"/>
            <a:ext cx="5041900" cy="6431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但是，诸侯的土地有限，强暴秦国的贪心永远没有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满足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。（诸侯）送给秦国的土地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越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多，秦国对诸侯的侵略也越急。所以用不着战争，谁强谁弱，谁胜谁负就已经分得清清楚楚了。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直到最后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全部覆亡，是理所当然的事。古人说：“用土地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讨好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秦国，就好像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抱柴救火，</a:t>
            </a:r>
            <a:r>
              <a:rPr lang="zh-CN" altLang="en-US" sz="32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柴不烧完，火就不会灭。”这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话说对了。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250825" y="476250"/>
            <a:ext cx="3203575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然则诸侯之地有限，暴秦之欲无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厌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，奉之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弥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繁，侵之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愈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急。故不战而强弱胜负已判矣。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至于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颠覆，理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固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宜然。古人云：“以地事秦，犹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抱薪救火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，薪不尽，火不灭。”此言得之。 </a:t>
            </a:r>
            <a:endParaRPr lang="zh-CN" altLang="en-US" sz="32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80" name="圆角矩形标注 24579"/>
          <p:cNvSpPr/>
          <p:nvPr/>
        </p:nvSpPr>
        <p:spPr>
          <a:xfrm>
            <a:off x="684213" y="1773238"/>
            <a:ext cx="4248150" cy="1871662"/>
          </a:xfrm>
          <a:prstGeom prst="wedgeRoundRectCallout">
            <a:avLst>
              <a:gd name="adj1" fmla="val -8444"/>
              <a:gd name="adj2" fmla="val 105218"/>
              <a:gd name="adj3" fmla="val 16667"/>
            </a:avLst>
          </a:prstGeom>
          <a:solidFill>
            <a:srgbClr val="CCFFFF"/>
          </a:solidFill>
          <a:ln w="9525">
            <a:noFill/>
          </a:ln>
        </p:spPr>
        <p:txBody>
          <a:bodyPr/>
          <a:p>
            <a:pPr lvl="0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薪：柴草。抱着柴草去救火。比喻用错误的方法去消除灾祸，结果使灾祸反而扩大。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76" name="AutoShape 32"/>
          <p:cNvSpPr/>
          <p:nvPr/>
        </p:nvSpPr>
        <p:spPr>
          <a:xfrm>
            <a:off x="3048000" y="1295400"/>
            <a:ext cx="152400" cy="5334000"/>
          </a:xfrm>
          <a:prstGeom prst="downArrow">
            <a:avLst>
              <a:gd name="adj1" fmla="val 50000"/>
              <a:gd name="adj2" fmla="val 875000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146" name="Text Box 2"/>
          <p:cNvSpPr txBox="1"/>
          <p:nvPr/>
        </p:nvSpPr>
        <p:spPr>
          <a:xfrm>
            <a:off x="0" y="0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第二段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:</a:t>
            </a:r>
            <a:r>
              <a:rPr lang="en-US" altLang="zh-CN" sz="3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en-US" altLang="zh-CN" sz="3600" b="1" dirty="0">
              <a:solidFill>
                <a:srgbClr val="000099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en-US" altLang="zh-CN" sz="3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论证什么？论证方法？几层？</a:t>
            </a:r>
            <a:endParaRPr lang="zh-CN" altLang="en-US" sz="3600" b="1" dirty="0">
              <a:solidFill>
                <a:srgbClr val="000099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152400" y="3048000"/>
            <a:ext cx="793750" cy="14478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赂  者</a:t>
            </a:r>
            <a:endParaRPr lang="zh-CN" altLang="en-US" sz="40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48" name="AutoShape 4"/>
          <p:cNvSpPr/>
          <p:nvPr/>
        </p:nvSpPr>
        <p:spPr>
          <a:xfrm>
            <a:off x="990600" y="1371600"/>
            <a:ext cx="228600" cy="4876800"/>
          </a:xfrm>
          <a:prstGeom prst="leftBrace">
            <a:avLst>
              <a:gd name="adj1" fmla="val 177777"/>
              <a:gd name="adj2" fmla="val 50000"/>
            </a:avLst>
          </a:prstGeom>
          <a:noFill/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1295400" y="114300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攻取少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3429000" y="11430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赂得多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1295400" y="1776413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败亡少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3429000" y="17526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赂失多</a:t>
            </a:r>
            <a:endParaRPr lang="zh-CN" altLang="en-US" sz="36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1295400" y="27432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得    难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3429000" y="274320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失  易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155" name="AutoShape 11"/>
          <p:cNvSpPr/>
          <p:nvPr/>
        </p:nvSpPr>
        <p:spPr>
          <a:xfrm>
            <a:off x="5029200" y="1371600"/>
            <a:ext cx="152400" cy="990600"/>
          </a:xfrm>
          <a:prstGeom prst="rightBrace">
            <a:avLst>
              <a:gd name="adj1" fmla="val 54166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156" name="Text Box 12"/>
          <p:cNvSpPr txBox="1"/>
          <p:nvPr/>
        </p:nvSpPr>
        <p:spPr>
          <a:xfrm>
            <a:off x="5486400" y="1219200"/>
            <a:ext cx="2133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固不在战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而在赂秦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57" name="Text Box 13"/>
          <p:cNvSpPr txBox="1"/>
          <p:nvPr/>
        </p:nvSpPr>
        <p:spPr>
          <a:xfrm>
            <a:off x="1295400" y="34290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赂地多</a:t>
            </a:r>
            <a:endParaRPr lang="zh-CN" altLang="en-US" sz="36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58" name="Text Box 14"/>
          <p:cNvSpPr txBox="1"/>
          <p:nvPr/>
        </p:nvSpPr>
        <p:spPr>
          <a:xfrm>
            <a:off x="3429000" y="34290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安睡少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59" name="Text Box 15"/>
          <p:cNvSpPr txBox="1"/>
          <p:nvPr/>
        </p:nvSpPr>
        <p:spPr>
          <a:xfrm>
            <a:off x="1295400" y="411480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地有限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60" name="Text Box 16"/>
          <p:cNvSpPr txBox="1"/>
          <p:nvPr/>
        </p:nvSpPr>
        <p:spPr>
          <a:xfrm>
            <a:off x="3429000" y="411480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欲无厌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61" name="Text Box 17"/>
          <p:cNvSpPr txBox="1"/>
          <p:nvPr/>
        </p:nvSpPr>
        <p:spPr>
          <a:xfrm>
            <a:off x="1295400" y="48006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奉    繁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62" name="Text Box 18"/>
          <p:cNvSpPr txBox="1"/>
          <p:nvPr/>
        </p:nvSpPr>
        <p:spPr>
          <a:xfrm>
            <a:off x="3429000" y="4800600"/>
            <a:ext cx="1752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侵  急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163" name="AutoShape 19"/>
          <p:cNvSpPr/>
          <p:nvPr/>
        </p:nvSpPr>
        <p:spPr>
          <a:xfrm>
            <a:off x="5029200" y="2895600"/>
            <a:ext cx="152400" cy="2362200"/>
          </a:xfrm>
          <a:prstGeom prst="rightBrace">
            <a:avLst>
              <a:gd name="adj1" fmla="val 129166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164" name="Text Box 20"/>
          <p:cNvSpPr txBox="1"/>
          <p:nvPr/>
        </p:nvSpPr>
        <p:spPr>
          <a:xfrm>
            <a:off x="5562600" y="3429000"/>
            <a:ext cx="2286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至于颠覆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理固宜然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65" name="Text Box 21"/>
          <p:cNvSpPr txBox="1"/>
          <p:nvPr/>
        </p:nvSpPr>
        <p:spPr>
          <a:xfrm>
            <a:off x="1295400" y="586740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薪不尽</a:t>
            </a:r>
            <a:endParaRPr lang="zh-CN" altLang="en-US" sz="36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66" name="Text Box 22"/>
          <p:cNvSpPr txBox="1"/>
          <p:nvPr/>
        </p:nvSpPr>
        <p:spPr>
          <a:xfrm>
            <a:off x="3429000" y="58674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火不灭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67" name="Text Box 23"/>
          <p:cNvSpPr txBox="1"/>
          <p:nvPr/>
        </p:nvSpPr>
        <p:spPr>
          <a:xfrm>
            <a:off x="5486400" y="5486400"/>
            <a:ext cx="2590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引证、喻证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赂地乃自焚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68" name="AutoShape 24"/>
          <p:cNvSpPr/>
          <p:nvPr/>
        </p:nvSpPr>
        <p:spPr>
          <a:xfrm>
            <a:off x="7924800" y="1600200"/>
            <a:ext cx="381000" cy="4800600"/>
          </a:xfrm>
          <a:prstGeom prst="rightBrace">
            <a:avLst>
              <a:gd name="adj1" fmla="val 105000"/>
              <a:gd name="adj2" fmla="val 50000"/>
            </a:avLst>
          </a:prstGeom>
          <a:noFill/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169" name="Text Box 25"/>
          <p:cNvSpPr txBox="1"/>
          <p:nvPr/>
        </p:nvSpPr>
        <p:spPr>
          <a:xfrm>
            <a:off x="8410575" y="1371600"/>
            <a:ext cx="733425" cy="5127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赂秦而力亏，破灭之道也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70" name="Text Box 26"/>
          <p:cNvSpPr txBox="1"/>
          <p:nvPr/>
        </p:nvSpPr>
        <p:spPr>
          <a:xfrm>
            <a:off x="1676400" y="0"/>
            <a:ext cx="533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赂者</a:t>
            </a:r>
            <a:r>
              <a:rPr lang="en-US" altLang="zh-CN" sz="3600" b="1" dirty="0">
                <a:solidFill>
                  <a:srgbClr val="000099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(</a:t>
            </a:r>
            <a:r>
              <a:rPr lang="zh-CN" altLang="en-US" sz="3600" b="1" dirty="0">
                <a:solidFill>
                  <a:srgbClr val="000099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韩魏楚</a:t>
            </a:r>
            <a:r>
              <a:rPr lang="en-US" altLang="zh-CN" sz="3600" b="1" dirty="0">
                <a:solidFill>
                  <a:srgbClr val="000099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)</a:t>
            </a:r>
            <a:r>
              <a:rPr lang="zh-CN" altLang="en-US" sz="3600" b="1" dirty="0">
                <a:solidFill>
                  <a:srgbClr val="000099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灭亡原因</a:t>
            </a:r>
            <a:endParaRPr lang="zh-CN" altLang="en-US" sz="3600" b="1" dirty="0">
              <a:solidFill>
                <a:srgbClr val="000099"/>
              </a:solidFill>
              <a:latin typeface="Gulim" panose="020B0600000101010101" pitchFamily="34" charset="-127"/>
              <a:ea typeface="黑体" panose="02010600030101010101" pitchFamily="2" charset="-122"/>
            </a:endParaRPr>
          </a:p>
        </p:txBody>
      </p:sp>
      <p:sp>
        <p:nvSpPr>
          <p:cNvPr id="6172" name="Oval 28"/>
          <p:cNvSpPr/>
          <p:nvPr/>
        </p:nvSpPr>
        <p:spPr>
          <a:xfrm>
            <a:off x="2743200" y="2133600"/>
            <a:ext cx="838200" cy="7620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173" name="Oval 29"/>
          <p:cNvSpPr/>
          <p:nvPr/>
        </p:nvSpPr>
        <p:spPr>
          <a:xfrm>
            <a:off x="2743200" y="5181600"/>
            <a:ext cx="838200" cy="8382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174" name="Text Box 30"/>
          <p:cNvSpPr txBox="1"/>
          <p:nvPr/>
        </p:nvSpPr>
        <p:spPr>
          <a:xfrm>
            <a:off x="2819400" y="2133600"/>
            <a:ext cx="609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对</a:t>
            </a:r>
            <a:endParaRPr lang="zh-CN" altLang="en-US" sz="3600" b="1" dirty="0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2" charset="-122"/>
            </a:endParaRPr>
          </a:p>
        </p:txBody>
      </p:sp>
      <p:sp>
        <p:nvSpPr>
          <p:cNvPr id="6175" name="Text Box 31"/>
          <p:cNvSpPr txBox="1"/>
          <p:nvPr/>
        </p:nvSpPr>
        <p:spPr>
          <a:xfrm>
            <a:off x="2819400" y="5257800"/>
            <a:ext cx="609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比</a:t>
            </a:r>
            <a:endParaRPr lang="zh-CN" altLang="en-US" sz="3600" b="1" dirty="0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770" decel="100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770" decel="100000"/>
                                        <p:tgtEl>
                                          <p:spTgt spid="61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4" dur="77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6" dur="77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770" decel="100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770" decel="100000"/>
                                        <p:tgtEl>
                                          <p:spTgt spid="61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5" dur="77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7" dur="77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6" grpId="0" bldLvl="0" animBg="1"/>
      <p:bldP spid="6146" grpId="0"/>
      <p:bldP spid="6147" grpId="0" bldLvl="0" animBg="1"/>
      <p:bldP spid="6148" grpId="0" bldLvl="0" animBg="1"/>
      <p:bldP spid="6149" grpId="0"/>
      <p:bldP spid="6150" grpId="0"/>
      <p:bldP spid="6151" grpId="0"/>
      <p:bldP spid="6152" grpId="0"/>
      <p:bldP spid="6153" grpId="0"/>
      <p:bldP spid="6154" grpId="0"/>
      <p:bldP spid="6155" grpId="0" bldLvl="0" animBg="1"/>
      <p:bldP spid="6156" grpId="0"/>
      <p:bldP spid="6157" grpId="0"/>
      <p:bldP spid="6158" grpId="0"/>
      <p:bldP spid="6159" grpId="0"/>
      <p:bldP spid="6160" grpId="0"/>
      <p:bldP spid="6161" grpId="0"/>
      <p:bldP spid="6162" grpId="0"/>
      <p:bldP spid="6163" grpId="0" bldLvl="0" animBg="1"/>
      <p:bldP spid="6164" grpId="0"/>
      <p:bldP spid="6165" grpId="0"/>
      <p:bldP spid="6166" grpId="0"/>
      <p:bldP spid="6167" grpId="0"/>
      <p:bldP spid="6168" grpId="0" bldLvl="0" animBg="1"/>
      <p:bldP spid="6169" grpId="0"/>
      <p:bldP spid="6170" grpId="0"/>
      <p:bldP spid="6172" grpId="0" bldLvl="0" animBg="1"/>
      <p:bldP spid="6173" grpId="0" bldLvl="0" animBg="1"/>
      <p:bldP spid="6174" grpId="0"/>
      <p:bldP spid="61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25601"/>
          <p:cNvSpPr txBox="1"/>
          <p:nvPr/>
        </p:nvSpPr>
        <p:spPr>
          <a:xfrm>
            <a:off x="3708400" y="333375"/>
            <a:ext cx="5186363" cy="607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齐国不曾贿赂秦国，终于也随着五国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灭亡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了，为什么呢？（是因为齐国）跟秦国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交好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而不帮助其他五国。五国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已经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灭亡了，齐国也就没法避免了。燕国和赵国的国君，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起初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有长远的打算，能够守住自己的国土，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坚持正义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，不贿赂秦国。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因为这个缘故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燕虽然是个小国，却最后被灭，这就是用兵抗秦的效果。等到后来燕太子丹用派荆轲刺杀秦王作对付秦国的计策，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才招致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了（灭亡的）祸患。赵国曾经对秦国五次作战。打了两次败仗，三次胜仗。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0" y="0"/>
            <a:ext cx="3203575" cy="6664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齐人未尝赂秦，终继五国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迁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灭，何哉？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与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嬴而不助五国也。五国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既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丧，齐亦不免矣。燕赵之君，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始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有远略，能守其土，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义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不赂秦。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是故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燕虽小国而后亡，斯用兵之效也。至丹以荆卿为计，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始速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祸焉。赵尝五战于秦，二败而三胜。</a:t>
            </a:r>
            <a:endParaRPr lang="zh-CN" altLang="en-US" sz="32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3380" y="173355"/>
            <a:ext cx="8538210" cy="3139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/>
              <a:t>                   </a:t>
            </a:r>
            <a:r>
              <a:rPr lang="zh-CN" altLang="en-US" sz="4000" b="1"/>
              <a:t>教学目标</a:t>
            </a:r>
            <a:endParaRPr lang="zh-CN" altLang="en-US" sz="4000" b="1"/>
          </a:p>
          <a:p>
            <a:r>
              <a:rPr lang="zh-CN" altLang="en-US" sz="4000" b="1"/>
              <a:t>       一、诵读课文，学习文言词句及相关知识。</a:t>
            </a:r>
            <a:endParaRPr lang="zh-CN" altLang="en-US" sz="4000" b="1"/>
          </a:p>
          <a:p>
            <a:r>
              <a:rPr lang="zh-CN" altLang="en-US" sz="4000" b="1"/>
              <a:t>       二、重点：分析段落层次结构，学习文章严谨的论证思路。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6625"/>
          <p:cNvSpPr txBox="1"/>
          <p:nvPr/>
        </p:nvSpPr>
        <p:spPr>
          <a:xfrm>
            <a:off x="3995738" y="0"/>
            <a:ext cx="4968875" cy="663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后来秦国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两次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攻打赵国。（赵国大将）李牧接连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打退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秦国进攻。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等到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李牧因受诬陷而被杀死的时候，（赵国都城）邯郸变成（秦国的）郡，可惜赵国用武力抗秦没能坚持到底。而且燕、赵两国正处在秦国把其他国家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快要消灭干净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的时候，可以说（他们的）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智谋和力量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都很单薄，战败了因而亡国，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确实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是不得已的事。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假使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韩、魏、楚三国都爱惜他们的国土，齐国不依附秦国，（燕国的）刺客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不去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（刺秦王），（赵国的）良将李牧还活着，那么胜败存亡的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命运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假若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与秦国相比，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也许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还不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容易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判断呢。 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0" y="0"/>
            <a:ext cx="3276600" cy="672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后秦击赵者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再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hlinkClick r:id="" action="ppaction://noaction"/>
              </a:rPr>
              <a:t>李牧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却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之。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洎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牧以谗诛，邯郸为郡，惜其用武而不终也。且燕赵处秦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革灭殆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尽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之际，可谓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智力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孤危，战败而亡，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诚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不得已。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向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使三国各爱其地，齐人勿附于秦，刺客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不行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，良将犹在，则胜负之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数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，存亡之理，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当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与秦相较，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或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未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易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量。 </a:t>
            </a:r>
            <a:endParaRPr lang="zh-CN" altLang="en-US" sz="32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0" y="0"/>
            <a:ext cx="868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第三段：</a:t>
            </a:r>
            <a:r>
              <a:rPr lang="zh-CN" altLang="en-US" sz="40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不赂者</a:t>
            </a:r>
            <a:r>
              <a:rPr lang="en-US" altLang="zh-CN" sz="40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(</a:t>
            </a:r>
            <a:r>
              <a:rPr lang="zh-CN" altLang="en-US" sz="40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齐燕赵</a:t>
            </a:r>
            <a:r>
              <a:rPr lang="en-US" altLang="zh-CN" sz="40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)</a:t>
            </a:r>
            <a:r>
              <a:rPr lang="zh-CN" altLang="en-US" sz="40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灭亡的原因</a:t>
            </a:r>
            <a:endParaRPr lang="zh-CN" altLang="en-US" sz="4000" b="1" dirty="0">
              <a:solidFill>
                <a:srgbClr val="000099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152400" y="2743200"/>
            <a:ext cx="762000" cy="1749425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不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赂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者</a:t>
            </a:r>
            <a:endParaRPr lang="zh-CN" altLang="en-US" sz="3600" b="1" dirty="0">
              <a:solidFill>
                <a:srgbClr val="FFFF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172" name="AutoShape 4"/>
          <p:cNvSpPr/>
          <p:nvPr/>
        </p:nvSpPr>
        <p:spPr>
          <a:xfrm>
            <a:off x="1066800" y="2057400"/>
            <a:ext cx="152400" cy="3505200"/>
          </a:xfrm>
          <a:prstGeom prst="leftBrace">
            <a:avLst>
              <a:gd name="adj1" fmla="val 191666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1143000" y="1752600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齐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1905000" y="1524000"/>
            <a:ext cx="2133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Gulim" panose="020B0600000101010101" pitchFamily="34" charset="-127"/>
                <a:ea typeface="黑体" panose="02010600030101010101" pitchFamily="2" charset="-122"/>
              </a:rPr>
              <a:t>与嬴而不</a:t>
            </a:r>
            <a:endParaRPr lang="zh-CN" altLang="en-US" sz="3600" b="1" dirty="0">
              <a:latin typeface="Gulim" panose="020B0600000101010101" pitchFamily="34" charset="-127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Gulim" panose="020B0600000101010101" pitchFamily="34" charset="-127"/>
                <a:ea typeface="黑体" panose="02010600030101010101" pitchFamily="2" charset="-122"/>
              </a:rPr>
              <a:t>助五国也</a:t>
            </a:r>
            <a:r>
              <a:rPr lang="zh-CN" altLang="en-US" dirty="0">
                <a:latin typeface="Gulim" panose="020B0600000101010101" pitchFamily="34" charset="-127"/>
                <a:ea typeface="Gulim" panose="020B0600000101010101" pitchFamily="34" charset="-127"/>
              </a:rPr>
              <a:t> </a:t>
            </a:r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7175" name="Text Box 7"/>
          <p:cNvSpPr txBox="1"/>
          <p:nvPr/>
        </p:nvSpPr>
        <p:spPr>
          <a:xfrm>
            <a:off x="1143000" y="3429000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燕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176" name="Text Box 8"/>
          <p:cNvSpPr txBox="1"/>
          <p:nvPr/>
        </p:nvSpPr>
        <p:spPr>
          <a:xfrm>
            <a:off x="1905000" y="3429000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以荆卿为计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177" name="Text Box 9"/>
          <p:cNvSpPr txBox="1"/>
          <p:nvPr/>
        </p:nvSpPr>
        <p:spPr>
          <a:xfrm>
            <a:off x="1143000" y="5257800"/>
            <a:ext cx="6429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赵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178" name="Text Box 10"/>
          <p:cNvSpPr txBox="1"/>
          <p:nvPr/>
        </p:nvSpPr>
        <p:spPr>
          <a:xfrm>
            <a:off x="1905000" y="5029200"/>
            <a:ext cx="2478088" cy="1190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牧以谗诛，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用武而不终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179" name="AutoShape 11"/>
          <p:cNvSpPr/>
          <p:nvPr/>
        </p:nvSpPr>
        <p:spPr>
          <a:xfrm>
            <a:off x="6934200" y="1905000"/>
            <a:ext cx="381000" cy="3810000"/>
          </a:xfrm>
          <a:prstGeom prst="rightBrace">
            <a:avLst>
              <a:gd name="adj1" fmla="val 83333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27660" name="Text Box 12"/>
          <p:cNvSpPr txBox="1"/>
          <p:nvPr/>
        </p:nvSpPr>
        <p:spPr>
          <a:xfrm>
            <a:off x="7847013" y="1371600"/>
            <a:ext cx="458787" cy="5486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7181" name="Text Box 13"/>
          <p:cNvSpPr txBox="1"/>
          <p:nvPr/>
        </p:nvSpPr>
        <p:spPr>
          <a:xfrm>
            <a:off x="7391400" y="1676400"/>
            <a:ext cx="1557338" cy="4648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  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不赂者以赂者丧。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盖失强援，不能独完。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82" name="AutoShape 14"/>
          <p:cNvSpPr/>
          <p:nvPr/>
        </p:nvSpPr>
        <p:spPr>
          <a:xfrm>
            <a:off x="4419600" y="3657600"/>
            <a:ext cx="152400" cy="2362200"/>
          </a:xfrm>
          <a:prstGeom prst="rightBrace">
            <a:avLst>
              <a:gd name="adj1" fmla="val 129166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7183" name="Text Box 15"/>
          <p:cNvSpPr txBox="1"/>
          <p:nvPr/>
        </p:nvSpPr>
        <p:spPr>
          <a:xfrm>
            <a:off x="4800600" y="3657600"/>
            <a:ext cx="22098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Gulim" panose="020B0600000101010101" pitchFamily="34" charset="-127"/>
                <a:ea typeface="黑体" panose="02010600030101010101" pitchFamily="2" charset="-122"/>
              </a:rPr>
              <a:t>燕赵处秦革灭殆尽之际，智力孤危</a:t>
            </a:r>
            <a:endParaRPr lang="zh-CN" altLang="en-US" sz="3600" b="1" dirty="0">
              <a:latin typeface="Gulim" panose="020B0600000101010101" pitchFamily="34" charset="-127"/>
              <a:ea typeface="黑体" panose="02010600030101010101" pitchFamily="2" charset="-122"/>
            </a:endParaRPr>
          </a:p>
        </p:txBody>
      </p:sp>
      <p:sp>
        <p:nvSpPr>
          <p:cNvPr id="7184" name="Text Box 16"/>
          <p:cNvSpPr txBox="1"/>
          <p:nvPr/>
        </p:nvSpPr>
        <p:spPr>
          <a:xfrm>
            <a:off x="4648200" y="1524000"/>
            <a:ext cx="2286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Gulim" panose="020B0600000101010101" pitchFamily="34" charset="-127"/>
                <a:ea typeface="黑体" panose="02010600030101010101" pitchFamily="2" charset="-122"/>
              </a:rPr>
              <a:t>五国既丧齐亦不免</a:t>
            </a:r>
            <a:endParaRPr lang="zh-CN" altLang="en-US" sz="3600" b="1" dirty="0">
              <a:latin typeface="Gulim" panose="020B0600000101010101" pitchFamily="34" charset="-127"/>
              <a:ea typeface="黑体" panose="02010600030101010101" pitchFamily="2" charset="-122"/>
            </a:endParaRPr>
          </a:p>
        </p:txBody>
      </p:sp>
      <p:sp>
        <p:nvSpPr>
          <p:cNvPr id="7185" name="Text Box 17"/>
          <p:cNvSpPr txBox="1"/>
          <p:nvPr/>
        </p:nvSpPr>
        <p:spPr>
          <a:xfrm>
            <a:off x="2438400" y="8382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内因</a:t>
            </a:r>
            <a:endParaRPr lang="zh-CN" altLang="en-US" sz="3600" b="1" dirty="0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2" charset="-122"/>
            </a:endParaRPr>
          </a:p>
        </p:txBody>
      </p:sp>
      <p:sp>
        <p:nvSpPr>
          <p:cNvPr id="7186" name="Text Box 18"/>
          <p:cNvSpPr txBox="1"/>
          <p:nvPr/>
        </p:nvSpPr>
        <p:spPr>
          <a:xfrm>
            <a:off x="7162800" y="685800"/>
            <a:ext cx="11430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因果论证</a:t>
            </a:r>
            <a:endParaRPr lang="zh-CN" altLang="en-US" sz="3600" b="1" dirty="0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2" charset="-122"/>
            </a:endParaRPr>
          </a:p>
        </p:txBody>
      </p:sp>
      <p:sp>
        <p:nvSpPr>
          <p:cNvPr id="21" name="Text Box 18"/>
          <p:cNvSpPr txBox="1"/>
          <p:nvPr/>
        </p:nvSpPr>
        <p:spPr>
          <a:xfrm>
            <a:off x="5181600" y="9906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外因</a:t>
            </a:r>
            <a:endParaRPr lang="zh-CN" altLang="en-US" sz="3600" b="1" dirty="0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2" charset="-122"/>
            </a:endParaRPr>
          </a:p>
        </p:txBody>
      </p:sp>
      <p:sp>
        <p:nvSpPr>
          <p:cNvPr id="22" name="Text Box 18"/>
          <p:cNvSpPr txBox="1"/>
          <p:nvPr/>
        </p:nvSpPr>
        <p:spPr>
          <a:xfrm>
            <a:off x="2362200" y="6216650"/>
            <a:ext cx="2438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举例论证</a:t>
            </a:r>
            <a:endParaRPr lang="zh-CN" altLang="en-US" sz="3600" b="1" dirty="0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ldLvl="0" animBg="1"/>
      <p:bldP spid="7172" grpId="0" bldLvl="0" animBg="1"/>
      <p:bldP spid="7173" grpId="0"/>
      <p:bldP spid="7174" grpId="0"/>
      <p:bldP spid="7175" grpId="0"/>
      <p:bldP spid="7176" grpId="0"/>
      <p:bldP spid="7177" grpId="0"/>
      <p:bldP spid="7178" grpId="0"/>
      <p:bldP spid="7179" grpId="0" bldLvl="0" animBg="1"/>
      <p:bldP spid="7181" grpId="0"/>
      <p:bldP spid="7182" grpId="0" bldLvl="0" animBg="1"/>
      <p:bldP spid="7183" grpId="0"/>
      <p:bldP spid="7184" grpId="0"/>
      <p:bldP spid="7185" grpId="0"/>
      <p:bldP spid="7186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7649"/>
          <p:cNvSpPr txBox="1"/>
          <p:nvPr/>
        </p:nvSpPr>
        <p:spPr>
          <a:xfrm>
            <a:off x="4211638" y="-9525"/>
            <a:ext cx="5041900" cy="6915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唉！（如果六国诸侯）用贿赂秦国的土地来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分封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天下的谋臣，用侍奉秦国的心来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礼遇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天下的奇才，齐心合力地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向西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（对付秦国），那么，我恐怕秦国人吞食六国都咽不下了。真可悲叹啊！有这样有利的形势，却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被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秦国积久的威势所胁迫，天天割地，月月割地，因而走向灭亡。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治理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国家的人不要让自己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被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他国的积威胁迫啊！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0" y="115888"/>
            <a:ext cx="3419475" cy="662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呜呼！以赂秦之地，封天下之谋臣，以事秦之心，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礼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天下之奇才，并力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西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向，则吾恐秦人食之不得下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咽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也。悲夫！有如此之势，而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秦人积威之所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劫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削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割，以趋于亡。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国者无使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积威之所劫哉！</a:t>
            </a:r>
            <a:endParaRPr lang="zh-CN" altLang="en-US" sz="36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323850" y="908050"/>
            <a:ext cx="84963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latinLnBrk="0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endParaRPr lang="zh-CN" altLang="en-US" sz="3600" b="1" dirty="0">
              <a:solidFill>
                <a:srgbClr val="0000CC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8371" name="Text Box 3"/>
          <p:cNvSpPr txBox="1"/>
          <p:nvPr/>
        </p:nvSpPr>
        <p:spPr>
          <a:xfrm>
            <a:off x="323850" y="264160"/>
            <a:ext cx="8712835" cy="5791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4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第四段分析：</a:t>
            </a:r>
            <a:r>
              <a:rPr lang="zh-CN" altLang="en-US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假设论证</a:t>
            </a:r>
            <a:r>
              <a:rPr lang="en-US" altLang="zh-CN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:</a:t>
            </a:r>
            <a:endParaRPr lang="en-US" altLang="zh-CN" sz="3400" b="1" dirty="0">
              <a:solidFill>
                <a:srgbClr val="000099"/>
              </a:solidFill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lvl="0" eaLnBrk="1" hangingPunct="1"/>
            <a:r>
              <a:rPr lang="en-US" altLang="zh-CN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</a:t>
            </a:r>
            <a:r>
              <a:rPr lang="zh-CN" altLang="en-US" sz="34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向使</a:t>
            </a:r>
            <a:r>
              <a:rPr lang="zh-CN" altLang="en-US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三国</a:t>
            </a:r>
            <a:r>
              <a:rPr lang="en-US" altLang="zh-CN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(</a:t>
            </a:r>
            <a:r>
              <a:rPr lang="zh-CN" altLang="en-US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韩魏楚</a:t>
            </a:r>
            <a:r>
              <a:rPr lang="en-US" altLang="zh-CN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)</a:t>
            </a:r>
            <a:r>
              <a:rPr lang="zh-CN" altLang="en-US" sz="34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各爱其地，</a:t>
            </a:r>
            <a:r>
              <a:rPr lang="en-US" altLang="zh-CN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(</a:t>
            </a:r>
            <a:r>
              <a:rPr lang="zh-CN" altLang="en-US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齐</a:t>
            </a:r>
            <a:r>
              <a:rPr lang="en-US" altLang="zh-CN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)</a:t>
            </a:r>
            <a:r>
              <a:rPr lang="zh-CN" altLang="en-US" sz="34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人勿附于秦，</a:t>
            </a:r>
            <a:r>
              <a:rPr lang="en-US" altLang="zh-CN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(</a:t>
            </a:r>
            <a:r>
              <a:rPr lang="zh-CN" altLang="en-US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燕</a:t>
            </a:r>
            <a:r>
              <a:rPr lang="en-US" altLang="zh-CN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)</a:t>
            </a:r>
            <a:r>
              <a:rPr lang="zh-CN" altLang="en-US" sz="34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刺客不行，</a:t>
            </a:r>
            <a:r>
              <a:rPr lang="en-US" altLang="zh-CN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(</a:t>
            </a:r>
            <a:r>
              <a:rPr lang="zh-CN" altLang="en-US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赵</a:t>
            </a:r>
            <a:r>
              <a:rPr lang="en-US" altLang="zh-CN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)</a:t>
            </a:r>
            <a:r>
              <a:rPr lang="zh-CN" altLang="en-US" sz="34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良将犹在···胜负存亡或未易量。</a:t>
            </a:r>
            <a:endParaRPr lang="zh-CN" altLang="en-US" sz="34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3400" b="1" dirty="0"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  以赂秦之地封天下之谋臣，以事秦之心礼天下之奇才，并力西向，则吾恐秦人食之不得下咽也。</a:t>
            </a:r>
            <a:endParaRPr lang="zh-CN" altLang="en-US" sz="3400" b="1" dirty="0">
              <a:latin typeface="黑体" panose="02010600030101010101" pitchFamily="2" charset="-122"/>
              <a:ea typeface="黑体" panose="02010600030101010101" pitchFamily="2" charset="-122"/>
              <a:sym typeface="+mn-ea"/>
            </a:endParaRPr>
          </a:p>
          <a:p>
            <a:pPr lvl="0" eaLnBrk="1" hangingPunct="1"/>
            <a:r>
              <a:rPr lang="zh-CN" altLang="en-US" sz="34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  <a:sym typeface="+mn-ea"/>
              </a:rPr>
              <a:t>  </a:t>
            </a:r>
            <a:r>
              <a:rPr lang="zh-CN" altLang="en-US" sz="3400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第四段小结：</a:t>
            </a:r>
            <a:endParaRPr lang="zh-CN" altLang="en-US" sz="3400" b="1" dirty="0">
              <a:solidFill>
                <a:srgbClr val="FF0000"/>
              </a:solidFill>
              <a:ea typeface="黑体" panose="02010600030101010101" pitchFamily="2" charset="-122"/>
              <a:sym typeface="+mn-ea"/>
            </a:endParaRPr>
          </a:p>
          <a:p>
            <a:pPr lvl="0" eaLnBrk="1" hangingPunct="1"/>
            <a:r>
              <a:rPr lang="zh-CN" altLang="en-US" sz="3400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      以史为鉴，奉劝统治者</a:t>
            </a:r>
            <a:r>
              <a:rPr lang="en-US" altLang="zh-CN" sz="3400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——“</a:t>
            </a:r>
            <a:r>
              <a:rPr lang="zh-CN" altLang="en-US" sz="3400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为国者无使为积威之所劫”。</a:t>
            </a:r>
            <a:endParaRPr lang="zh-CN" altLang="en-US" sz="34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 lvl="0" eaLnBrk="1" hangingPunct="1"/>
            <a:endParaRPr lang="zh-CN" altLang="en-US" sz="3400" b="1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4284663" y="333375"/>
            <a:ext cx="4500562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六国和秦国都是诸侯国。六国的势力虽然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比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秦国弱，可是还有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可以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用不赂秦的手段战胜秦国的形势。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假如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我们凭着这样大的国家，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跟随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六国灭亡的</a:t>
            </a:r>
            <a:r>
              <a:rPr lang="zh-CN" altLang="en-US" sz="3600" b="1" dirty="0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老路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（旧事），这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就是又在六国的下面了！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323850" y="333375"/>
            <a:ext cx="3276600" cy="474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8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</a:t>
            </a:r>
            <a:r>
              <a:rPr lang="zh-CN" altLang="en-US" sz="40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夫</a:t>
            </a:r>
            <a:r>
              <a:rPr lang="zh-CN" altLang="en-US" sz="4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六国与秦皆诸侯，其势弱</a:t>
            </a:r>
            <a:r>
              <a:rPr lang="zh-CN" altLang="en-US" sz="40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</a:t>
            </a:r>
            <a:r>
              <a:rPr lang="zh-CN" altLang="en-US" sz="4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秦，而犹有</a:t>
            </a:r>
            <a:r>
              <a:rPr lang="zh-CN" altLang="en-US" sz="40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可以</a:t>
            </a:r>
            <a:r>
              <a:rPr lang="zh-CN" altLang="en-US" sz="4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不赂而胜之之势。</a:t>
            </a:r>
            <a:r>
              <a:rPr lang="zh-CN" altLang="en-US" sz="40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苟</a:t>
            </a:r>
            <a:r>
              <a:rPr lang="zh-CN" altLang="en-US" sz="4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以天下之大，而</a:t>
            </a:r>
            <a:r>
              <a:rPr lang="zh-CN" altLang="en-US" sz="40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r>
              <a:rPr lang="zh-CN" altLang="en-US" sz="4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六国破亡之</a:t>
            </a:r>
            <a:r>
              <a:rPr lang="zh-CN" altLang="en-US" sz="40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故事</a:t>
            </a:r>
            <a:r>
              <a:rPr lang="zh-CN" altLang="en-US" sz="4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</a:t>
            </a:r>
            <a:r>
              <a:rPr lang="zh-CN" altLang="en-US" sz="40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又在六国下矣。</a:t>
            </a:r>
            <a:endParaRPr lang="zh-CN" altLang="en-US" sz="40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8676" name="图片 28675" descr="9022754"/>
          <p:cNvPicPr>
            <a:picLocks noChangeAspect="1"/>
          </p:cNvPicPr>
          <p:nvPr/>
        </p:nvPicPr>
        <p:blipFill>
          <a:blip r:embed="rId1">
            <a:clrChange>
              <a:clrFrom>
                <a:srgbClr val="F8F6F7"/>
              </a:clrFrom>
              <a:clrTo>
                <a:srgbClr val="F8F6F7">
                  <a:alpha val="0"/>
                </a:srgbClr>
              </a:clrTo>
            </a:clrChange>
          </a:blip>
          <a:srcRect l="29041" t="19185" b="7065"/>
          <a:stretch>
            <a:fillRect/>
          </a:stretch>
        </p:blipFill>
        <p:spPr>
          <a:xfrm>
            <a:off x="2909570" y="3762375"/>
            <a:ext cx="1376045" cy="299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7" name="Text Box 5"/>
          <p:cNvSpPr txBox="1"/>
          <p:nvPr/>
        </p:nvSpPr>
        <p:spPr>
          <a:xfrm>
            <a:off x="76200" y="408305"/>
            <a:ext cx="5867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第五段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表明目的</a:t>
            </a:r>
            <a:r>
              <a:rPr lang="en-US" altLang="zh-CN" sz="3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rgbClr val="29292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借古讽今</a:t>
            </a:r>
            <a:endParaRPr lang="zh-CN" altLang="en-US" sz="3600" b="1" dirty="0">
              <a:solidFill>
                <a:srgbClr val="292929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76200" y="1273175"/>
            <a:ext cx="2514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六国</a:t>
            </a:r>
            <a:r>
              <a:rPr lang="en-US" altLang="zh-CN" sz="3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(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诸侯</a:t>
            </a:r>
            <a:r>
              <a:rPr lang="en-US" altLang="zh-CN" sz="3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)</a:t>
            </a:r>
            <a:endParaRPr lang="en-US" altLang="zh-CN" sz="3600" b="1" dirty="0">
              <a:solidFill>
                <a:srgbClr val="000099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北宋</a:t>
            </a:r>
            <a:r>
              <a:rPr lang="en-US" altLang="zh-CN" sz="3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(</a:t>
            </a:r>
            <a:r>
              <a:rPr lang="zh-CN" altLang="en-US" sz="3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天下</a:t>
            </a:r>
            <a:r>
              <a:rPr lang="en-US" altLang="zh-CN" sz="3600" b="1" dirty="0">
                <a:solidFill>
                  <a:srgbClr val="000099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)                       </a:t>
            </a:r>
            <a:endParaRPr lang="en-US" altLang="zh-CN" sz="36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3314700" y="1335405"/>
            <a:ext cx="2514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99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对     比</a:t>
            </a:r>
            <a:endParaRPr lang="zh-CN" altLang="en-US" sz="3600" b="1" dirty="0">
              <a:solidFill>
                <a:srgbClr val="000099"/>
              </a:solidFill>
              <a:latin typeface="Gulim" panose="020B0600000101010101" pitchFamily="34" charset="-127"/>
              <a:ea typeface="黑体" panose="02010600030101010101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0099"/>
                </a:solidFill>
                <a:latin typeface="Gulim" panose="020B0600000101010101" pitchFamily="34" charset="-127"/>
                <a:ea typeface="黑体" panose="02010600030101010101" pitchFamily="2" charset="-122"/>
              </a:rPr>
              <a:t>借古讽今</a:t>
            </a:r>
            <a:endParaRPr lang="zh-CN" altLang="en-US" sz="3600" b="1" dirty="0">
              <a:solidFill>
                <a:srgbClr val="000099"/>
              </a:solidFill>
              <a:latin typeface="Gulim" panose="020B0600000101010101" pitchFamily="34" charset="-127"/>
              <a:ea typeface="黑体" panose="02010600030101010101" pitchFamily="2" charset="-122"/>
            </a:endParaRPr>
          </a:p>
        </p:txBody>
      </p:sp>
      <p:sp>
        <p:nvSpPr>
          <p:cNvPr id="8201" name="AutoShape 9"/>
          <p:cNvSpPr/>
          <p:nvPr/>
        </p:nvSpPr>
        <p:spPr>
          <a:xfrm>
            <a:off x="2590800" y="1397000"/>
            <a:ext cx="228600" cy="1066800"/>
          </a:xfrm>
          <a:prstGeom prst="rightBrace">
            <a:avLst>
              <a:gd name="adj1" fmla="val 38888"/>
              <a:gd name="adj2" fmla="val 50000"/>
            </a:avLst>
          </a:prstGeom>
          <a:noFill/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6248400" y="1273175"/>
            <a:ext cx="2819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勿从六国破亡之故事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203" name="AutoShape 11"/>
          <p:cNvSpPr/>
          <p:nvPr/>
        </p:nvSpPr>
        <p:spPr>
          <a:xfrm flipH="1">
            <a:off x="6057265" y="1473200"/>
            <a:ext cx="76200" cy="990600"/>
          </a:xfrm>
          <a:prstGeom prst="rightBrace">
            <a:avLst>
              <a:gd name="adj1" fmla="val 108333"/>
              <a:gd name="adj2" fmla="val 50000"/>
            </a:avLst>
          </a:prstGeom>
          <a:noFill/>
          <a:ln w="508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8204" name="Line 12"/>
          <p:cNvSpPr/>
          <p:nvPr/>
        </p:nvSpPr>
        <p:spPr>
          <a:xfrm>
            <a:off x="2590800" y="1930400"/>
            <a:ext cx="3200400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97155" y="3108960"/>
            <a:ext cx="869442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eaLnBrk="1" latinLnBrk="0" hangingPunct="1"/>
            <a:r>
              <a:rPr lang="en-US" altLang="zh-CN" sz="3600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——“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苟以天下之大</a:t>
            </a:r>
            <a:r>
              <a:rPr lang="en-US" altLang="zh-CN" sz="3600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…..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是又在六国下矣”</a:t>
            </a:r>
            <a:r>
              <a:rPr lang="zh-CN" altLang="en-US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9920" y="4139565"/>
            <a:ext cx="8161655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 eaLnBrk="1" latinLnBrk="0" hangingPunct="1"/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小结：</a:t>
            </a:r>
            <a:endParaRPr lang="zh-CN" altLang="en-US" sz="3600" b="1" dirty="0">
              <a:solidFill>
                <a:srgbClr val="FF0000"/>
              </a:solidFill>
              <a:ea typeface="黑体" panose="02010600030101010101" pitchFamily="2" charset="-122"/>
              <a:sym typeface="+mn-ea"/>
            </a:endParaRPr>
          </a:p>
          <a:p>
            <a:pPr lvl="0" algn="l" eaLnBrk="1" latinLnBrk="0" hangingPunct="1"/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       奉劝统治者以史为鉴，不要贿赂</a:t>
            </a:r>
            <a:endParaRPr lang="zh-CN" altLang="en-US" sz="3600" b="1" dirty="0">
              <a:solidFill>
                <a:srgbClr val="FF0000"/>
              </a:solidFill>
              <a:ea typeface="黑体" panose="02010600030101010101" pitchFamily="2" charset="-122"/>
              <a:sym typeface="+mn-ea"/>
            </a:endParaRPr>
          </a:p>
          <a:p>
            <a:pPr lvl="0" algn="l" eaLnBrk="1" latinLnBrk="0" hangingPunct="1"/>
            <a:r>
              <a:rPr lang="zh-CN" altLang="en-US" sz="3600" b="1" dirty="0">
                <a:solidFill>
                  <a:srgbClr val="FF0000"/>
                </a:solidFill>
                <a:ea typeface="黑体" panose="02010600030101010101" pitchFamily="2" charset="-122"/>
                <a:sym typeface="+mn-ea"/>
              </a:rPr>
              <a:t>敌国，以求苟安。</a:t>
            </a:r>
            <a:endParaRPr lang="zh-CN" altLang="en-US" sz="3600" b="1" dirty="0">
              <a:solidFill>
                <a:srgbClr val="FF0000"/>
              </a:solidFill>
              <a:ea typeface="黑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  <p:bldP spid="8200" grpId="0"/>
      <p:bldP spid="8201" grpId="0" bldLvl="0" animBg="1"/>
      <p:bldP spid="8202" grpId="0"/>
      <p:bldP spid="820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47105"/>
          <p:cNvSpPr txBox="1"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347980" y="1014095"/>
            <a:ext cx="801116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第一部分（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）：提出中心论点和分论点</a:t>
            </a: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347980" y="1593215"/>
            <a:ext cx="8590915" cy="2773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第二部分（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）：论证中心论点。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第一层：论述“赂秦而力亏，破灭之道也”。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第二层：论述“不赂者以赂者丧。盖失强援，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不能独完”。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177800" y="4366895"/>
            <a:ext cx="8711565" cy="2773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  <a:buChar char="•"/>
            </a:pP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第三部分（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）：作出结论。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第一层：总结历史教训。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第二层：讽谏北宋王朝。（读赏析指导第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段）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220" y="252095"/>
            <a:ext cx="8595360" cy="7620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400" b="1"/>
              <a:t>      </a:t>
            </a:r>
            <a:r>
              <a:rPr lang="zh-CN" altLang="en-US" sz="4400" b="1"/>
              <a:t>小结：全文段层结构</a:t>
            </a:r>
            <a:endParaRPr lang="zh-CN" altLang="en-US" sz="4400" b="1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/>
      <p:bldP spid="471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835" y="246380"/>
            <a:ext cx="8806180" cy="6217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</a:t>
            </a:r>
            <a:r>
              <a:rPr lang="en-US" altLang="zh-CN" sz="3600" b="1"/>
              <a:t>    </a:t>
            </a:r>
            <a:r>
              <a:rPr lang="en-US" altLang="zh-CN" sz="4000" b="1"/>
              <a:t>      </a:t>
            </a:r>
            <a:r>
              <a:rPr lang="en-US" altLang="zh-CN" sz="4800" b="1">
                <a:solidFill>
                  <a:srgbClr val="FF0000"/>
                </a:solidFill>
              </a:rPr>
              <a:t> </a:t>
            </a:r>
            <a:r>
              <a:rPr lang="zh-CN" altLang="en-US" sz="4800" b="1">
                <a:solidFill>
                  <a:srgbClr val="FF0000"/>
                </a:solidFill>
              </a:rPr>
              <a:t>四、读写结合</a:t>
            </a:r>
            <a:endParaRPr lang="zh-CN" altLang="en-US" sz="4800" b="1">
              <a:solidFill>
                <a:srgbClr val="FF0000"/>
              </a:solidFill>
            </a:endParaRPr>
          </a:p>
          <a:p>
            <a:endParaRPr lang="zh-CN" altLang="en-US" sz="4800" b="1">
              <a:solidFill>
                <a:srgbClr val="FF0000"/>
              </a:solidFill>
            </a:endParaRPr>
          </a:p>
          <a:p>
            <a:r>
              <a:rPr lang="zh-CN" altLang="en-US" sz="3600" b="1"/>
              <a:t>       课文后面的</a:t>
            </a:r>
            <a:r>
              <a:rPr lang="en-US" altLang="zh-CN" sz="3600" b="1"/>
              <a:t>“</a:t>
            </a:r>
            <a:r>
              <a:rPr lang="zh-CN" altLang="en-US" sz="3600" b="1"/>
              <a:t>赏析</a:t>
            </a:r>
            <a:r>
              <a:rPr lang="en-US" altLang="zh-CN" sz="3600" b="1"/>
              <a:t>”</a:t>
            </a:r>
            <a:r>
              <a:rPr lang="zh-CN" altLang="en-US" sz="3600" b="1"/>
              <a:t>指导说：这篇散文······是在行文结构方面带有范式性的作品，体现了议论文论证严谨的特点。那么，苏洵老先生是怎样做到这一点的呢？</a:t>
            </a:r>
            <a:endParaRPr lang="zh-CN" altLang="en-US" sz="3600" b="1"/>
          </a:p>
          <a:p>
            <a:r>
              <a:rPr lang="zh-CN" altLang="en-US" sz="3600" b="1"/>
              <a:t>       潘老师指导作文的时候，曾经说：</a:t>
            </a:r>
            <a:r>
              <a:rPr lang="en-US" altLang="zh-CN" sz="3600" b="1"/>
              <a:t>“</a:t>
            </a:r>
            <a:r>
              <a:rPr lang="zh-CN" altLang="en-US" sz="3600" b="1"/>
              <a:t>写文章，需要先做好精致的构思，拟出一个写作提纲。</a:t>
            </a:r>
            <a:r>
              <a:rPr lang="en-US" altLang="zh-CN" sz="3600" b="1"/>
              <a:t>”</a:t>
            </a:r>
            <a:endParaRPr lang="en-US" altLang="zh-CN" sz="3600" b="1"/>
          </a:p>
          <a:p>
            <a:r>
              <a:rPr lang="en-US" altLang="zh-CN" sz="3600" b="1"/>
              <a:t>      </a:t>
            </a:r>
            <a:r>
              <a:rPr lang="zh-CN" altLang="en-US" sz="3600" b="1">
                <a:sym typeface="+mn-ea"/>
              </a:rPr>
              <a:t>       </a:t>
            </a:r>
            <a:endParaRPr lang="zh-CN" altLang="en-US" sz="3600" b="1">
              <a:sym typeface="+mn-ea"/>
            </a:endParaRPr>
          </a:p>
          <a:p>
            <a:r>
              <a:rPr lang="zh-CN" altLang="en-US"/>
              <a:t>      </a:t>
            </a:r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7170" y="101600"/>
            <a:ext cx="8665845" cy="5577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/>
              <a:t>      </a:t>
            </a:r>
            <a:r>
              <a:rPr lang="en-US" altLang="zh-CN" sz="3600" b="1">
                <a:sym typeface="+mn-ea"/>
              </a:rPr>
              <a:t> </a:t>
            </a:r>
            <a:r>
              <a:rPr lang="zh-CN" altLang="en-US" sz="3600" b="1">
                <a:sym typeface="+mn-ea"/>
              </a:rPr>
              <a:t>一个偶然的机会，潘老师发现了苏洵老先生写《六国论》的写作提纲。同学们，想不想一起来分享啊？</a:t>
            </a:r>
            <a:endParaRPr lang="zh-CN" altLang="en-US" sz="3600" b="1">
              <a:sym typeface="+mn-ea"/>
            </a:endParaRPr>
          </a:p>
          <a:p>
            <a:r>
              <a:rPr lang="en-US" altLang="zh-CN" sz="3600" b="1"/>
              <a:t>     </a:t>
            </a:r>
            <a:r>
              <a:rPr lang="zh-CN" altLang="en-US" sz="3600" b="1"/>
              <a:t>······</a:t>
            </a:r>
            <a:r>
              <a:rPr lang="zh-CN" altLang="en-US" sz="3600" b="1"/>
              <a:t>好，让我们循着苏洵老先生的写作提纲，来重新</a:t>
            </a:r>
            <a:r>
              <a:rPr lang="en-US" altLang="zh-CN" sz="3600" b="1"/>
              <a:t>“</a:t>
            </a:r>
            <a:r>
              <a:rPr lang="zh-CN" altLang="en-US" sz="3600" b="1"/>
              <a:t>复盘</a:t>
            </a:r>
            <a:r>
              <a:rPr lang="en-US" altLang="zh-CN" sz="3600" b="1"/>
              <a:t>”</a:t>
            </a:r>
            <a:r>
              <a:rPr lang="zh-CN" altLang="en-US" sz="3600" b="1"/>
              <a:t>一下《六国论》的写作过程吧！</a:t>
            </a:r>
            <a:endParaRPr lang="zh-CN" altLang="en-US" sz="3600" b="1"/>
          </a:p>
          <a:p>
            <a:r>
              <a:rPr lang="zh-CN" altLang="en-US" sz="3600" b="1"/>
              <a:t>      活动方法：</a:t>
            </a:r>
            <a:endParaRPr lang="zh-CN" altLang="en-US" sz="3600" b="1"/>
          </a:p>
          <a:p>
            <a:r>
              <a:rPr lang="zh-CN" altLang="en-US" sz="3600" b="1"/>
              <a:t>      按照</a:t>
            </a:r>
            <a:r>
              <a:rPr lang="en-US" altLang="zh-CN" sz="3600" b="1"/>
              <a:t>“</a:t>
            </a:r>
            <a:r>
              <a:rPr lang="zh-CN" altLang="en-US" sz="3600" b="1"/>
              <a:t>提纲</a:t>
            </a:r>
            <a:r>
              <a:rPr lang="en-US" altLang="zh-CN" sz="3600" b="1"/>
              <a:t>”</a:t>
            </a:r>
            <a:r>
              <a:rPr lang="zh-CN" altLang="en-US" sz="3600" b="1"/>
              <a:t>所提示的段落层次，让我们来</a:t>
            </a:r>
            <a:r>
              <a:rPr lang="zh-CN" altLang="en-US" sz="3600" b="1">
                <a:sym typeface="+mn-ea"/>
              </a:rPr>
              <a:t>逐层</a:t>
            </a:r>
            <a:r>
              <a:rPr lang="zh-CN" altLang="en-US" sz="3600" b="1"/>
              <a:t>逐句的</a:t>
            </a:r>
            <a:r>
              <a:rPr lang="zh-CN" altLang="en-US" sz="3600" b="1">
                <a:sym typeface="+mn-ea"/>
              </a:rPr>
              <a:t>复述或</a:t>
            </a:r>
            <a:r>
              <a:rPr lang="zh-CN" altLang="en-US" sz="3600" b="1"/>
              <a:t>背诵课文相关内容，想象、再现苏洵老先生当时写作时的情景。</a:t>
            </a:r>
            <a:endParaRPr lang="zh-CN" altLang="en-US" sz="3600" b="1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37889"/>
          <p:cNvSpPr txBox="1"/>
          <p:nvPr/>
        </p:nvSpPr>
        <p:spPr>
          <a:xfrm>
            <a:off x="179388" y="2205038"/>
            <a:ext cx="558800" cy="30956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隶书" pitchFamily="49" charset="-122"/>
                <a:ea typeface="隶书" pitchFamily="49" charset="-122"/>
              </a:rPr>
              <a:t>六国破灭 弊在赂秦</a:t>
            </a:r>
            <a:endParaRPr lang="zh-CN" altLang="en-US" sz="2400" b="1" dirty="0">
              <a:solidFill>
                <a:srgbClr val="000099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7891" name="任意多边形 37890"/>
          <p:cNvSpPr/>
          <p:nvPr/>
        </p:nvSpPr>
        <p:spPr>
          <a:xfrm>
            <a:off x="838200" y="3352800"/>
            <a:ext cx="304800" cy="1524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892" name="左大括号 37891"/>
          <p:cNvSpPr/>
          <p:nvPr/>
        </p:nvSpPr>
        <p:spPr>
          <a:xfrm>
            <a:off x="1219200" y="1066800"/>
            <a:ext cx="228600" cy="4876800"/>
          </a:xfrm>
          <a:prstGeom prst="leftBrace">
            <a:avLst>
              <a:gd name="adj1" fmla="val 177777"/>
              <a:gd name="adj2" fmla="val 50000"/>
            </a:avLst>
          </a:prstGeom>
          <a:noFill/>
          <a:ln w="2857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893" name="文本框 37892"/>
          <p:cNvSpPr txBox="1"/>
          <p:nvPr/>
        </p:nvSpPr>
        <p:spPr>
          <a:xfrm>
            <a:off x="1476375" y="549275"/>
            <a:ext cx="620713" cy="177165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赂 秦 力 亏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1524000" y="4038600"/>
            <a:ext cx="620713" cy="26130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不赂者以赂者丧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5" name="左大括号 37894"/>
          <p:cNvSpPr/>
          <p:nvPr/>
        </p:nvSpPr>
        <p:spPr>
          <a:xfrm>
            <a:off x="3563938" y="836613"/>
            <a:ext cx="76200" cy="1371600"/>
          </a:xfrm>
          <a:prstGeom prst="leftBrace">
            <a:avLst>
              <a:gd name="adj1" fmla="val 1500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896" name="燕尾形箭头 37895"/>
          <p:cNvSpPr/>
          <p:nvPr/>
        </p:nvSpPr>
        <p:spPr>
          <a:xfrm>
            <a:off x="2286000" y="1219200"/>
            <a:ext cx="990600" cy="193675"/>
          </a:xfrm>
          <a:prstGeom prst="notchedRightArrow">
            <a:avLst>
              <a:gd name="adj1" fmla="val 50000"/>
              <a:gd name="adj2" fmla="val 12786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897" name="燕尾形箭头 37896"/>
          <p:cNvSpPr/>
          <p:nvPr/>
        </p:nvSpPr>
        <p:spPr>
          <a:xfrm>
            <a:off x="2209800" y="5105400"/>
            <a:ext cx="849313" cy="268288"/>
          </a:xfrm>
          <a:prstGeom prst="notchedRightArrow">
            <a:avLst>
              <a:gd name="adj1" fmla="val 50000"/>
              <a:gd name="adj2" fmla="val 7914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898" name="左大括号 37897"/>
          <p:cNvSpPr/>
          <p:nvPr/>
        </p:nvSpPr>
        <p:spPr>
          <a:xfrm>
            <a:off x="3348038" y="4149725"/>
            <a:ext cx="152400" cy="2057400"/>
          </a:xfrm>
          <a:prstGeom prst="leftBrace">
            <a:avLst>
              <a:gd name="adj1" fmla="val 1125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899" name="右大括号 37898"/>
          <p:cNvSpPr/>
          <p:nvPr/>
        </p:nvSpPr>
        <p:spPr>
          <a:xfrm>
            <a:off x="6227763" y="1196975"/>
            <a:ext cx="317500" cy="3960813"/>
          </a:xfrm>
          <a:prstGeom prst="rightBrace">
            <a:avLst>
              <a:gd name="adj1" fmla="val 103958"/>
              <a:gd name="adj2" fmla="val 33009"/>
            </a:avLst>
          </a:prstGeom>
          <a:noFill/>
          <a:ln w="317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900" name="文本框 37899"/>
          <p:cNvSpPr txBox="1"/>
          <p:nvPr/>
        </p:nvSpPr>
        <p:spPr>
          <a:xfrm>
            <a:off x="3779838" y="549275"/>
            <a:ext cx="1265237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数量上</a:t>
            </a:r>
            <a:endParaRPr lang="zh-CN" altLang="en-US" sz="2800" b="1">
              <a:solidFill>
                <a:srgbClr val="D60093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901" name="文本框 37900"/>
          <p:cNvSpPr txBox="1"/>
          <p:nvPr/>
        </p:nvSpPr>
        <p:spPr>
          <a:xfrm>
            <a:off x="3708400" y="1268413"/>
            <a:ext cx="1265238" cy="528637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程度上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2" name="文本框 37901"/>
          <p:cNvSpPr txBox="1"/>
          <p:nvPr/>
        </p:nvSpPr>
        <p:spPr>
          <a:xfrm>
            <a:off x="3708400" y="1916113"/>
            <a:ext cx="1265238" cy="528637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道理上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903" name="文本框 37902"/>
          <p:cNvSpPr txBox="1"/>
          <p:nvPr/>
        </p:nvSpPr>
        <p:spPr>
          <a:xfrm>
            <a:off x="3563938" y="3644900"/>
            <a:ext cx="1979612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齐亡之事实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4" name="文本框 37903"/>
          <p:cNvSpPr txBox="1"/>
          <p:nvPr/>
        </p:nvSpPr>
        <p:spPr>
          <a:xfrm>
            <a:off x="3492500" y="4868863"/>
            <a:ext cx="1979613" cy="528637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燕亡之教训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5" name="文本框 37904"/>
          <p:cNvSpPr txBox="1"/>
          <p:nvPr/>
        </p:nvSpPr>
        <p:spPr>
          <a:xfrm>
            <a:off x="3563938" y="5876925"/>
            <a:ext cx="1979612" cy="528638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赵亡之悲剧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6" name="文本框 37905"/>
          <p:cNvSpPr txBox="1"/>
          <p:nvPr/>
        </p:nvSpPr>
        <p:spPr>
          <a:xfrm>
            <a:off x="762000" y="2590800"/>
            <a:ext cx="549275" cy="1603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（总    分）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7" name="文本框 37906"/>
          <p:cNvSpPr txBox="1"/>
          <p:nvPr/>
        </p:nvSpPr>
        <p:spPr>
          <a:xfrm>
            <a:off x="1619250" y="2349500"/>
            <a:ext cx="549275" cy="1592263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（第一段）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8" name="文本框 37907"/>
          <p:cNvSpPr txBox="1"/>
          <p:nvPr/>
        </p:nvSpPr>
        <p:spPr>
          <a:xfrm>
            <a:off x="2133600" y="457200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（总分）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9" name="文本框 37908"/>
          <p:cNvSpPr txBox="1"/>
          <p:nvPr/>
        </p:nvSpPr>
        <p:spPr>
          <a:xfrm>
            <a:off x="2057400" y="1600200"/>
            <a:ext cx="17132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（第二段）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10" name="文本框 37909"/>
          <p:cNvSpPr txBox="1"/>
          <p:nvPr/>
        </p:nvSpPr>
        <p:spPr>
          <a:xfrm>
            <a:off x="2133600" y="4572000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（总分）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11" name="文本框 37910"/>
          <p:cNvSpPr txBox="1"/>
          <p:nvPr/>
        </p:nvSpPr>
        <p:spPr>
          <a:xfrm>
            <a:off x="1905000" y="5638800"/>
            <a:ext cx="171323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（第三段）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12" name="任意多边形 37911"/>
          <p:cNvSpPr/>
          <p:nvPr/>
        </p:nvSpPr>
        <p:spPr>
          <a:xfrm>
            <a:off x="6516688" y="2133600"/>
            <a:ext cx="533400" cy="1524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915" name="文本框 37914"/>
          <p:cNvSpPr txBox="1"/>
          <p:nvPr/>
        </p:nvSpPr>
        <p:spPr>
          <a:xfrm>
            <a:off x="7019925" y="549275"/>
            <a:ext cx="1822450" cy="180975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为国者无使为积威之所劫哉</a:t>
            </a:r>
            <a:endParaRPr lang="zh-CN" altLang="en-US" sz="2800" b="1" dirty="0">
              <a:solidFill>
                <a:srgbClr val="99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buClr>
                <a:srgbClr val="000000"/>
              </a:buClr>
            </a:pP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7916" name="文本框 37915"/>
          <p:cNvSpPr txBox="1"/>
          <p:nvPr/>
        </p:nvSpPr>
        <p:spPr>
          <a:xfrm>
            <a:off x="7164388" y="2420938"/>
            <a:ext cx="171323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（第四段）</a:t>
            </a:r>
            <a:endParaRPr lang="zh-CN" altLang="en-US" sz="24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（引古）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17" name="下箭头 37916"/>
          <p:cNvSpPr/>
          <p:nvPr/>
        </p:nvSpPr>
        <p:spPr>
          <a:xfrm>
            <a:off x="7812088" y="3284538"/>
            <a:ext cx="304800" cy="685800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918" name="文本框 37917"/>
          <p:cNvSpPr txBox="1"/>
          <p:nvPr/>
        </p:nvSpPr>
        <p:spPr>
          <a:xfrm>
            <a:off x="7010400" y="3276600"/>
            <a:ext cx="19367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（递     进）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19" name="文本框 37918"/>
          <p:cNvSpPr txBox="1"/>
          <p:nvPr/>
        </p:nvSpPr>
        <p:spPr>
          <a:xfrm>
            <a:off x="6781800" y="4191000"/>
            <a:ext cx="2182813" cy="13208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</a:t>
            </a:r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毋从六国破</a:t>
            </a:r>
            <a:endParaRPr lang="zh-CN" altLang="en-US" sz="2800" b="1" dirty="0">
              <a:solidFill>
                <a:srgbClr val="99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亡之故事</a:t>
            </a:r>
            <a:endParaRPr lang="zh-CN" altLang="en-US" sz="2800" b="1" dirty="0">
              <a:solidFill>
                <a:srgbClr val="99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buClr>
                <a:srgbClr val="000000"/>
              </a:buClr>
            </a:pP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20" name="文本框 37919"/>
          <p:cNvSpPr txBox="1"/>
          <p:nvPr/>
        </p:nvSpPr>
        <p:spPr>
          <a:xfrm>
            <a:off x="7092950" y="5734050"/>
            <a:ext cx="171323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（第五段）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（讽今）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21" name="上下箭头 37920"/>
          <p:cNvSpPr/>
          <p:nvPr/>
        </p:nvSpPr>
        <p:spPr>
          <a:xfrm>
            <a:off x="4140200" y="2492375"/>
            <a:ext cx="228600" cy="838200"/>
          </a:xfrm>
          <a:prstGeom prst="upDownArrow">
            <a:avLst>
              <a:gd name="adj1" fmla="val 50000"/>
              <a:gd name="adj2" fmla="val 7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922" name="文本框 37921"/>
          <p:cNvSpPr txBox="1"/>
          <p:nvPr/>
        </p:nvSpPr>
        <p:spPr>
          <a:xfrm>
            <a:off x="3348038" y="2708275"/>
            <a:ext cx="17145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（并    列）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23" name="左大括号 37922"/>
          <p:cNvSpPr/>
          <p:nvPr/>
        </p:nvSpPr>
        <p:spPr>
          <a:xfrm flipH="1">
            <a:off x="5148263" y="908050"/>
            <a:ext cx="211137" cy="1371600"/>
          </a:xfrm>
          <a:prstGeom prst="leftBrace">
            <a:avLst>
              <a:gd name="adj1" fmla="val 54135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924" name="左大括号 37923"/>
          <p:cNvSpPr/>
          <p:nvPr/>
        </p:nvSpPr>
        <p:spPr>
          <a:xfrm flipH="1">
            <a:off x="5661025" y="4005263"/>
            <a:ext cx="69850" cy="2057400"/>
          </a:xfrm>
          <a:prstGeom prst="leftBrace">
            <a:avLst>
              <a:gd name="adj1" fmla="val 245454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925" name="文本框 37924"/>
          <p:cNvSpPr txBox="1"/>
          <p:nvPr/>
        </p:nvSpPr>
        <p:spPr>
          <a:xfrm>
            <a:off x="5580063" y="908050"/>
            <a:ext cx="468312" cy="13684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>
              <a:buClr>
                <a:srgbClr val="000000"/>
              </a:buClr>
            </a:pPr>
            <a:r>
              <a:rPr lang="zh-CN" altLang="en-US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不战胜负判</a:t>
            </a:r>
            <a:endParaRPr lang="zh-CN" altLang="en-US" b="1">
              <a:solidFill>
                <a:srgbClr val="99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37926" name="文本框 37925"/>
          <p:cNvSpPr txBox="1"/>
          <p:nvPr/>
        </p:nvSpPr>
        <p:spPr>
          <a:xfrm>
            <a:off x="5795963" y="4221163"/>
            <a:ext cx="468312" cy="15113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>
              <a:buClr>
                <a:srgbClr val="000000"/>
              </a:buClr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智力孤危败亡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27" name="文本框 37926"/>
          <p:cNvSpPr txBox="1"/>
          <p:nvPr/>
        </p:nvSpPr>
        <p:spPr>
          <a:xfrm>
            <a:off x="0" y="0"/>
            <a:ext cx="684213" cy="180022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中心论点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28" name="文本框 37927"/>
          <p:cNvSpPr txBox="1"/>
          <p:nvPr/>
        </p:nvSpPr>
        <p:spPr>
          <a:xfrm>
            <a:off x="1403350" y="0"/>
            <a:ext cx="1008063" cy="3968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分论点</a:t>
            </a:r>
            <a:endParaRPr lang="zh-CN" altLang="en-US" sz="2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29" name="文本框 37928"/>
          <p:cNvSpPr txBox="1"/>
          <p:nvPr/>
        </p:nvSpPr>
        <p:spPr>
          <a:xfrm>
            <a:off x="3492500" y="0"/>
            <a:ext cx="1441450" cy="3968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事      实</a:t>
            </a:r>
            <a:endParaRPr lang="zh-CN" altLang="en-US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30" name="文本框 37929"/>
          <p:cNvSpPr txBox="1"/>
          <p:nvPr/>
        </p:nvSpPr>
        <p:spPr>
          <a:xfrm>
            <a:off x="5364163" y="0"/>
            <a:ext cx="1223962" cy="3968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论      断</a:t>
            </a:r>
            <a:endParaRPr lang="zh-CN" altLang="en-US" sz="2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31" name="文本框 37930"/>
          <p:cNvSpPr txBox="1"/>
          <p:nvPr/>
        </p:nvSpPr>
        <p:spPr>
          <a:xfrm>
            <a:off x="7380288" y="0"/>
            <a:ext cx="1296987" cy="3968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结      论</a:t>
            </a:r>
            <a:endParaRPr lang="zh-CN" altLang="en-US" sz="2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32" name="文本框 37931"/>
          <p:cNvSpPr txBox="1"/>
          <p:nvPr/>
        </p:nvSpPr>
        <p:spPr>
          <a:xfrm>
            <a:off x="6443663" y="1557338"/>
            <a:ext cx="458787" cy="16557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（分     总）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5" dur="500"/>
                                        <p:tgtEl>
                                          <p:spTgt spid="37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2" dur="2000"/>
                                        <p:tgtEl>
                                          <p:spTgt spid="37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3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8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3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4" dur="2000"/>
                                        <p:tgtEl>
                                          <p:spTgt spid="37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7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5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3" grpId="0" animBg="1"/>
      <p:bldP spid="37894" grpId="0" animBg="1"/>
      <p:bldP spid="37900" grpId="0" animBg="1"/>
      <p:bldP spid="37901" grpId="0" animBg="1"/>
      <p:bldP spid="37902" grpId="0" animBg="1"/>
      <p:bldP spid="37903" grpId="0" animBg="1"/>
      <p:bldP spid="37904" grpId="0" animBg="1"/>
      <p:bldP spid="37905" grpId="0" animBg="1"/>
      <p:bldP spid="37906" grpId="0"/>
      <p:bldP spid="37907" grpId="0"/>
      <p:bldP spid="37908" grpId="0"/>
      <p:bldP spid="37909" grpId="0"/>
      <p:bldP spid="37910" grpId="0"/>
      <p:bldP spid="37911" grpId="0"/>
      <p:bldP spid="37915" grpId="0" animBg="1"/>
      <p:bldP spid="37916" grpId="0"/>
      <p:bldP spid="37918" grpId="0"/>
      <p:bldP spid="37919" grpId="0" animBg="1"/>
      <p:bldP spid="37920" grpId="0"/>
      <p:bldP spid="37922" grpId="0"/>
      <p:bldP spid="37925" grpId="0" animBg="1"/>
      <p:bldP spid="37926" grpId="0" animBg="1"/>
      <p:bldP spid="37927" grpId="0" animBg="1"/>
      <p:bldP spid="37928" grpId="0" animBg="1"/>
      <p:bldP spid="37929" grpId="0" animBg="1"/>
      <p:bldP spid="37930" grpId="0" animBg="1"/>
      <p:bldP spid="37931" grpId="1" animBg="1"/>
      <p:bldP spid="379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457200" y="1676400"/>
            <a:ext cx="800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267" name="图片 11266" descr="背景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0" y="0"/>
            <a:ext cx="9525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文本框 11267"/>
          <p:cNvSpPr txBox="1"/>
          <p:nvPr/>
        </p:nvSpPr>
        <p:spPr>
          <a:xfrm>
            <a:off x="2362200" y="457200"/>
            <a:ext cx="262255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作者简介</a:t>
            </a:r>
            <a:endParaRPr lang="zh-CN" altLang="en-US" sz="480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1295400" y="1828800"/>
            <a:ext cx="56388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4000" dirty="0">
                <a:latin typeface="Times New Roman" panose="02020603050405020304" pitchFamily="18" charset="0"/>
                <a:ea typeface="隶书" pitchFamily="49" charset="-122"/>
              </a:rPr>
              <a:t>        </a:t>
            </a:r>
            <a:r>
              <a:rPr lang="zh-CN" altLang="en-US" sz="4000" dirty="0">
                <a:latin typeface="Times New Roman" panose="02020603050405020304" pitchFamily="18" charset="0"/>
                <a:ea typeface="隶书" pitchFamily="49" charset="-122"/>
              </a:rPr>
              <a:t>苏洵，字明允，宋朝眉山人，散文家。与其子苏轼、苏辙并称“三苏”，同为“唐宋八大家”中的散文家。</a:t>
            </a:r>
            <a:endParaRPr lang="zh-CN" altLang="en-US" sz="4000"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 spd="slow">
    <p:strips dir="l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4940" y="304800"/>
            <a:ext cx="7456170" cy="6431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                </a:t>
            </a:r>
            <a:r>
              <a:rPr lang="en-US" altLang="zh-CN" sz="3200" b="1"/>
              <a:t>  </a:t>
            </a:r>
            <a:r>
              <a:rPr lang="zh-CN" altLang="en-US" sz="3200" b="1"/>
              <a:t>《六国论》论证逻辑思路</a:t>
            </a:r>
            <a:endParaRPr lang="zh-CN" altLang="en-US" sz="3200" b="1"/>
          </a:p>
          <a:p>
            <a:r>
              <a:rPr lang="zh-CN" altLang="en-US" sz="3200" b="1"/>
              <a:t>     第一段：（略）</a:t>
            </a:r>
            <a:endParaRPr lang="zh-CN" altLang="en-US" sz="3200" b="1"/>
          </a:p>
          <a:p>
            <a:r>
              <a:rPr lang="zh-CN" altLang="en-US" sz="3200" b="1"/>
              <a:t>     第二段逻辑思路（上承第一个分论点</a:t>
            </a:r>
            <a:r>
              <a:rPr lang="en-US" altLang="zh-CN" sz="3200" b="1"/>
              <a:t>——</a:t>
            </a:r>
            <a:r>
              <a:rPr lang="zh-CN" altLang="en-US" sz="3200" b="1"/>
              <a:t>赂秦而力亏，破灭之道也）：</a:t>
            </a:r>
            <a:endParaRPr lang="zh-CN" altLang="en-US" sz="3200" b="1"/>
          </a:p>
          <a:p>
            <a:r>
              <a:rPr lang="en-US" altLang="zh-CN" sz="3200" b="1"/>
              <a:t>1</a:t>
            </a:r>
            <a:r>
              <a:rPr lang="zh-CN" altLang="en-US" sz="3200" b="1"/>
              <a:t>、两个</a:t>
            </a:r>
            <a:r>
              <a:rPr lang="en-US" altLang="zh-CN" sz="3200" b="1"/>
              <a:t>“</a:t>
            </a:r>
            <a:r>
              <a:rPr lang="zh-CN" altLang="en-US" sz="3200" b="1"/>
              <a:t>其实百倍</a:t>
            </a:r>
            <a:r>
              <a:rPr lang="en-US" altLang="zh-CN" sz="3200" b="1"/>
              <a:t>”</a:t>
            </a:r>
            <a:r>
              <a:rPr lang="zh-CN" altLang="en-US" sz="3200" b="1"/>
              <a:t>，言赂秦之地极多。为什么？</a:t>
            </a:r>
            <a:r>
              <a:rPr lang="en-US" altLang="zh-CN" sz="3200" b="1"/>
              <a:t>——</a:t>
            </a:r>
            <a:r>
              <a:rPr lang="zh-CN" altLang="en-US" sz="3200" b="1"/>
              <a:t>然后得一夕安寝。</a:t>
            </a:r>
            <a:endParaRPr lang="zh-CN" altLang="en-US" sz="3200" b="1"/>
          </a:p>
          <a:p>
            <a:r>
              <a:rPr lang="en-US" altLang="zh-CN" sz="3200" b="1"/>
              <a:t>2</a:t>
            </a:r>
            <a:r>
              <a:rPr lang="zh-CN" altLang="en-US" sz="3200" b="1"/>
              <a:t>、那么，能够得</a:t>
            </a:r>
            <a:r>
              <a:rPr lang="en-US" altLang="zh-CN" sz="3200" b="1"/>
              <a:t>“</a:t>
            </a:r>
            <a:r>
              <a:rPr lang="zh-CN" altLang="en-US" sz="3200" b="1"/>
              <a:t>安寝</a:t>
            </a:r>
            <a:r>
              <a:rPr lang="en-US" altLang="zh-CN" sz="3200" b="1"/>
              <a:t>”</a:t>
            </a:r>
            <a:r>
              <a:rPr lang="zh-CN" altLang="en-US" sz="3200" b="1"/>
              <a:t>吗</a:t>
            </a:r>
            <a:r>
              <a:rPr lang="en-US" altLang="zh-CN" sz="3200" b="1"/>
              <a:t>——</a:t>
            </a:r>
            <a:r>
              <a:rPr lang="zh-CN" altLang="en-US" sz="3200" b="1"/>
              <a:t>不能。因为</a:t>
            </a:r>
            <a:r>
              <a:rPr lang="en-US" altLang="zh-CN" sz="3200" b="1"/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奉之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弥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繁，侵之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愈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急</a:t>
            </a:r>
            <a:r>
              <a:rPr lang="en-US" altLang="zh-CN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r>
              <a:rPr lang="en-US" altLang="zh-CN" sz="3200" b="1">
                <a:sym typeface="+mn-ea"/>
              </a:rPr>
              <a:t>3</a:t>
            </a:r>
            <a:r>
              <a:rPr lang="zh-CN" altLang="en-US" sz="3200" b="1">
                <a:sym typeface="+mn-ea"/>
              </a:rPr>
              <a:t>、引喻作结，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薪不尽火不灭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，直至灭亡。</a:t>
            </a:r>
            <a:endParaRPr lang="zh-CN" altLang="en-US" sz="3200" b="1">
              <a:sym typeface="+mn-ea"/>
            </a:endParaRPr>
          </a:p>
          <a:p>
            <a:endParaRPr lang="zh-CN" altLang="en-US" sz="3200" b="1">
              <a:sym typeface="+mn-ea"/>
            </a:endParaRPr>
          </a:p>
          <a:p>
            <a:endParaRPr lang="zh-CN" altLang="en-US" sz="3200" b="1">
              <a:sym typeface="+mn-ea"/>
            </a:endParaRPr>
          </a:p>
          <a:p>
            <a:endParaRPr lang="zh-CN" altLang="en-US" sz="32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9395" y="162560"/>
            <a:ext cx="8752205" cy="4968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ym typeface="+mn-ea"/>
              </a:rPr>
              <a:t>      </a:t>
            </a:r>
            <a:r>
              <a:rPr lang="zh-CN" altLang="en-US" sz="3200" b="1">
                <a:sym typeface="+mn-ea"/>
              </a:rPr>
              <a:t>第三段逻辑思路（上承第二个分论点</a:t>
            </a:r>
            <a:r>
              <a:rPr lang="en-US" altLang="zh-CN" sz="3200" b="1">
                <a:sym typeface="+mn-ea"/>
              </a:rPr>
              <a:t>——</a:t>
            </a:r>
            <a:r>
              <a:rPr lang="zh-CN" altLang="en-US" sz="3200" b="1">
                <a:sym typeface="+mn-ea"/>
              </a:rPr>
              <a:t>不赂者以赂者丧）：</a:t>
            </a:r>
            <a:endParaRPr lang="zh-CN" altLang="en-US" sz="3200" b="1">
              <a:sym typeface="+mn-ea"/>
            </a:endParaRPr>
          </a:p>
          <a:p>
            <a:r>
              <a:rPr lang="en-US" altLang="zh-CN" sz="3200" b="1">
                <a:sym typeface="+mn-ea"/>
              </a:rPr>
              <a:t>1</a:t>
            </a:r>
            <a:r>
              <a:rPr lang="zh-CN" altLang="en-US" sz="3200" b="1">
                <a:sym typeface="+mn-ea"/>
              </a:rPr>
              <a:t>、齐不赂······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五国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既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丧，齐亦不免</a:t>
            </a:r>
            <a:r>
              <a:rPr lang="en-US" altLang="zh-CN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；</a:t>
            </a:r>
            <a:endParaRPr lang="zh-CN" altLang="en-US" sz="3200" b="1">
              <a:sym typeface="+mn-ea"/>
            </a:endParaRPr>
          </a:p>
          <a:p>
            <a:r>
              <a:rPr lang="en-US" altLang="zh-CN" sz="3200">
                <a:sym typeface="+mn-ea"/>
              </a:rPr>
              <a:t>2</a:t>
            </a:r>
            <a:r>
              <a:rPr lang="zh-CN" altLang="en-US" sz="3200">
                <a:sym typeface="+mn-ea"/>
              </a:rPr>
              <a:t>、燕</a:t>
            </a:r>
            <a:r>
              <a:rPr lang="zh-CN" altLang="en-US" sz="3200" b="1">
                <a:sym typeface="+mn-ea"/>
              </a:rPr>
              <a:t>赵不赂·······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惜其用武而不终</a:t>
            </a:r>
            <a:r>
              <a:rPr lang="en-US" altLang="zh-CN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；</a:t>
            </a:r>
            <a:endParaRPr lang="zh-CN" altLang="en-US" sz="3200" b="1">
              <a:sym typeface="+mn-ea"/>
            </a:endParaRPr>
          </a:p>
          <a:p>
            <a:r>
              <a:rPr lang="en-US" altLang="zh-CN" sz="3200" b="1">
                <a:sym typeface="+mn-ea"/>
              </a:rPr>
              <a:t>3</a:t>
            </a:r>
            <a:r>
              <a:rPr lang="zh-CN" altLang="en-US" sz="3200" b="1">
                <a:sym typeface="+mn-ea"/>
              </a:rPr>
              <a:t>、向使三国······则胜负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或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未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易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量</a:t>
            </a:r>
            <a:r>
              <a:rPr lang="en-US" altLang="zh-CN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 </a:t>
            </a:r>
            <a:endParaRPr lang="zh-CN" altLang="en-US" sz="32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r>
              <a:rPr lang="zh-CN" altLang="en-US" sz="3200" b="1">
                <a:sym typeface="+mn-ea"/>
              </a:rPr>
              <a:t>      第四、五段逻辑思路：</a:t>
            </a:r>
            <a:endParaRPr lang="zh-CN" altLang="en-US" sz="3200" b="1">
              <a:sym typeface="+mn-ea"/>
            </a:endParaRPr>
          </a:p>
          <a:p>
            <a:r>
              <a:rPr lang="zh-CN" altLang="en-US" sz="3200" b="1">
                <a:sym typeface="+mn-ea"/>
              </a:rPr>
              <a:t>第四段：承接上文作结</a:t>
            </a:r>
            <a:r>
              <a:rPr lang="en-US" altLang="zh-CN" sz="3200" b="1">
                <a:sym typeface="+mn-ea"/>
              </a:rPr>
              <a:t>——</a:t>
            </a:r>
            <a:r>
              <a:rPr lang="zh-CN" altLang="en-US" sz="3200" b="1">
                <a:sym typeface="+mn-ea"/>
              </a:rPr>
              <a:t>不应该贿赂敌国。</a:t>
            </a:r>
            <a:endParaRPr lang="zh-CN" altLang="en-US" sz="3200" b="1">
              <a:sym typeface="+mn-ea"/>
            </a:endParaRPr>
          </a:p>
          <a:p>
            <a:r>
              <a:rPr lang="zh-CN" altLang="en-US" sz="3200" b="1">
                <a:sym typeface="+mn-ea"/>
              </a:rPr>
              <a:t>第五段：六国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弱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于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秦，而犹有</a:t>
            </a:r>
            <a:r>
              <a:rPr lang="zh-CN" altLang="en-US" sz="32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可以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不赂而胜之之势</a:t>
            </a:r>
            <a:r>
              <a:rPr lang="en-US" altLang="zh-CN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，</a:t>
            </a:r>
            <a:r>
              <a:rPr lang="zh-CN" altLang="en-US" sz="3200" b="1">
                <a:sym typeface="+mn-ea"/>
              </a:rPr>
              <a:t>那么，北宋拥有天下，更可以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不赂而胜</a:t>
            </a:r>
            <a:r>
              <a:rPr lang="en-US" altLang="zh-CN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3990" y="167640"/>
            <a:ext cx="8774430" cy="6675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/>
              <a:t>       </a:t>
            </a:r>
            <a:r>
              <a:rPr lang="zh-CN" altLang="en-US" sz="3600" b="1"/>
              <a:t>潘老师曾经总结</a:t>
            </a:r>
            <a:r>
              <a:rPr lang="en-US" altLang="zh-CN" sz="3600" b="1"/>
              <a:t>“</a:t>
            </a:r>
            <a:r>
              <a:rPr lang="zh-CN" altLang="en-US" sz="3600" b="1"/>
              <a:t>读写大法</a:t>
            </a:r>
            <a:r>
              <a:rPr lang="en-US" altLang="zh-CN" sz="3600" b="1"/>
              <a:t>”</a:t>
            </a:r>
            <a:r>
              <a:rPr lang="zh-CN" altLang="en-US" sz="3600" b="1"/>
              <a:t>，把它的重点归结为一个</a:t>
            </a:r>
            <a:r>
              <a:rPr lang="en-US" altLang="zh-CN" sz="3600" b="1"/>
              <a:t>“</a:t>
            </a:r>
            <a:r>
              <a:rPr lang="zh-CN" altLang="en-US" sz="3600" b="1"/>
              <a:t>扣</a:t>
            </a:r>
            <a:r>
              <a:rPr lang="en-US" altLang="zh-CN" sz="3600" b="1"/>
              <a:t>”</a:t>
            </a:r>
            <a:r>
              <a:rPr lang="zh-CN" altLang="en-US" sz="3600" b="1"/>
              <a:t>字。潘老师说：写文章重在</a:t>
            </a:r>
            <a:r>
              <a:rPr lang="en-US" altLang="zh-CN" sz="3600" b="1"/>
              <a:t>“</a:t>
            </a:r>
            <a:r>
              <a:rPr lang="zh-CN" altLang="en-US" sz="3600" b="1"/>
              <a:t>扣</a:t>
            </a:r>
            <a:r>
              <a:rPr lang="en-US" altLang="zh-CN" sz="3600" b="1"/>
              <a:t>”</a:t>
            </a:r>
            <a:r>
              <a:rPr lang="zh-CN" altLang="en-US" sz="3600" b="1"/>
              <a:t>，读文章重在</a:t>
            </a:r>
            <a:r>
              <a:rPr lang="en-US" altLang="zh-CN" sz="3600" b="1"/>
              <a:t>“</a:t>
            </a:r>
            <a:r>
              <a:rPr lang="zh-CN" altLang="en-US" sz="3600" b="1"/>
              <a:t>解扣</a:t>
            </a:r>
            <a:r>
              <a:rPr lang="en-US" altLang="zh-CN" sz="3600" b="1"/>
              <a:t>”</a:t>
            </a:r>
            <a:r>
              <a:rPr lang="zh-CN" altLang="en-US" sz="3600" b="1"/>
              <a:t>。</a:t>
            </a:r>
            <a:endParaRPr lang="zh-CN" altLang="en-US" sz="3600" b="1"/>
          </a:p>
          <a:p>
            <a:r>
              <a:rPr lang="zh-CN" altLang="en-US" sz="3600" b="1"/>
              <a:t>      仔细赏析《六国论》，可以感觉到它的文字，真的是层层相扣，环环紧扣。</a:t>
            </a:r>
            <a:endParaRPr lang="zh-CN" altLang="en-US" sz="3600" b="1"/>
          </a:p>
          <a:p>
            <a:r>
              <a:rPr lang="zh-CN" altLang="en-US" sz="3600" b="1"/>
              <a:t>      忽然作离奇之想，苏洵老先生在此</a:t>
            </a:r>
            <a:r>
              <a:rPr lang="zh-CN" altLang="en-US" sz="3600" b="1">
                <a:sym typeface="+mn-ea"/>
              </a:rPr>
              <a:t>体现的思路和写法</a:t>
            </a:r>
            <a:r>
              <a:rPr lang="zh-CN" altLang="en-US" sz="3600" b="1"/>
              <a:t>，千年之后，跟潘老师的读写之法，</a:t>
            </a:r>
            <a:r>
              <a:rPr lang="zh-CN" altLang="en-US" sz="3600" b="1">
                <a:sym typeface="+mn-ea"/>
              </a:rPr>
              <a:t>竟然</a:t>
            </a:r>
            <a:r>
              <a:rPr lang="zh-CN" altLang="en-US" sz="3600" b="1"/>
              <a:t>在宝一外的课堂上不期而会合，这，也算是我的一件幸事吧。于是作总结，道是：文章之道，千古一</a:t>
            </a:r>
            <a:r>
              <a:rPr lang="en-US" altLang="zh-CN" sz="3600" b="1"/>
              <a:t>“</a:t>
            </a:r>
            <a:r>
              <a:rPr lang="zh-CN" altLang="en-US" sz="3600" b="1"/>
              <a:t>扣</a:t>
            </a:r>
            <a:r>
              <a:rPr lang="en-US" altLang="zh-CN" sz="3600" b="1"/>
              <a:t>”</a:t>
            </a:r>
            <a:r>
              <a:rPr lang="zh-CN" altLang="en-US" sz="3600" b="1"/>
              <a:t>。</a:t>
            </a:r>
            <a:endParaRPr lang="zh-CN" altLang="en-US" sz="3600" b="1"/>
          </a:p>
          <a:p>
            <a:r>
              <a:rPr lang="zh-CN" altLang="en-US" sz="3600" b="1"/>
              <a:t>                      读写结合，万宗同流。</a:t>
            </a:r>
            <a:endParaRPr lang="zh-CN" altLang="en-US" sz="3600" b="1"/>
          </a:p>
          <a:p>
            <a:endParaRPr lang="zh-CN" altLang="en-US" sz="3600" b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1460" y="120015"/>
            <a:ext cx="8796020" cy="6797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 dirty="0">
                <a:solidFill>
                  <a:schemeClr val="tx2"/>
                </a:solidFill>
                <a:latin typeface="Times New Roman" panose="02020603050405020304" pitchFamily="18" charset="0"/>
                <a:ea typeface="华文新魏" pitchFamily="2" charset="-122"/>
                <a:sym typeface="+mn-ea"/>
              </a:rPr>
              <a:t>                </a:t>
            </a: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华文新魏" pitchFamily="2" charset="-122"/>
                <a:sym typeface="+mn-ea"/>
              </a:rPr>
              <a:t>附</a:t>
            </a:r>
            <a:r>
              <a:rPr lang="en-US" altLang="zh-CN" sz="4000" b="1" dirty="0">
                <a:solidFill>
                  <a:schemeClr val="tx2"/>
                </a:solidFill>
                <a:latin typeface="Times New Roman" panose="02020603050405020304" pitchFamily="18" charset="0"/>
                <a:ea typeface="华文新魏" pitchFamily="2" charset="-122"/>
                <a:sym typeface="+mn-ea"/>
              </a:rPr>
              <a:t>1</a:t>
            </a: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华文新魏" pitchFamily="2" charset="-122"/>
                <a:sym typeface="+mn-ea"/>
              </a:rPr>
              <a:t>：论证方法指要</a:t>
            </a:r>
            <a:endParaRPr lang="zh-CN" altLang="en-US" sz="4000" b="1" dirty="0">
              <a:solidFill>
                <a:schemeClr val="tx2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、引证法</a:t>
            </a:r>
            <a:r>
              <a:rPr lang="zh-CN" altLang="en-US" sz="4000" b="1" dirty="0">
                <a:latin typeface="Times New Roman" panose="02020603050405020304" pitchFamily="18" charset="0"/>
                <a:sym typeface="+mn-ea"/>
              </a:rPr>
              <a:t>，引用古人的话，以加强论证的说服力。</a:t>
            </a:r>
            <a:endParaRPr lang="zh-CN" altLang="en-US" sz="4000" b="1" dirty="0">
              <a:latin typeface="Times New Roman" panose="02020603050405020304" pitchFamily="18" charset="0"/>
              <a:sym typeface="+mn-ea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、例证法</a:t>
            </a:r>
            <a:r>
              <a:rPr lang="zh-CN" altLang="en-US" sz="4000" b="1" dirty="0">
                <a:latin typeface="Times New Roman" panose="02020603050405020304" pitchFamily="18" charset="0"/>
                <a:sym typeface="+mn-ea"/>
              </a:rPr>
              <a:t>，列举六国灭亡的史实，以论证观点的正确性。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、对比论证</a:t>
            </a:r>
            <a:r>
              <a:rPr lang="zh-CN" altLang="en-US" sz="4000" b="1" dirty="0">
                <a:latin typeface="Times New Roman" panose="02020603050405020304" pitchFamily="18" charset="0"/>
                <a:sym typeface="+mn-ea"/>
              </a:rPr>
              <a:t>，用秦国与六国对比，六国之间的对比，以证明六国破灭的历史必然性。</a:t>
            </a: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latin typeface="Times New Roman" panose="02020603050405020304" pitchFamily="18" charset="0"/>
                <a:sym typeface="+mn-ea"/>
              </a:rPr>
              <a:t>    此外还用了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因果论证、假设论证等。</a:t>
            </a:r>
            <a:endParaRPr lang="zh-CN" altLang="en-US" sz="40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3035" y="116840"/>
            <a:ext cx="8838565" cy="6187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solidFill>
                  <a:srgbClr val="FF0066"/>
                </a:solidFill>
                <a:ea typeface="隶书" pitchFamily="49" charset="-122"/>
                <a:sym typeface="+mn-ea"/>
              </a:rPr>
              <a:t>      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附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：</a:t>
            </a:r>
            <a:r>
              <a:rPr lang="en-US" altLang="zh-CN" sz="3600" b="1" dirty="0">
                <a:solidFill>
                  <a:srgbClr val="FF0066"/>
                </a:solidFill>
                <a:ea typeface="隶书" pitchFamily="49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ea typeface="隶书" pitchFamily="49" charset="-122"/>
                <a:sym typeface="+mn-ea"/>
              </a:rPr>
              <a:t>拓展延伸 </a:t>
            </a:r>
            <a:r>
              <a:rPr lang="zh-CN" altLang="en-US" sz="3600" b="1">
                <a:sym typeface="+mn-ea"/>
              </a:rPr>
              <a:t>潘老师的</a:t>
            </a:r>
            <a:r>
              <a:rPr lang="en-US" altLang="zh-CN" sz="3600" b="1">
                <a:sym typeface="+mn-ea"/>
              </a:rPr>
              <a:t>“</a:t>
            </a:r>
            <a:r>
              <a:rPr lang="zh-CN" altLang="en-US" sz="3600" b="1">
                <a:sym typeface="+mn-ea"/>
              </a:rPr>
              <a:t>怪问</a:t>
            </a:r>
            <a:r>
              <a:rPr lang="en-US" altLang="zh-CN" sz="3600" b="1">
                <a:sym typeface="+mn-ea"/>
              </a:rPr>
              <a:t>”</a:t>
            </a:r>
            <a:endParaRPr lang="en-US" altLang="zh-CN" sz="3600" b="1">
              <a:sym typeface="+mn-ea"/>
            </a:endParaRPr>
          </a:p>
          <a:p>
            <a:endParaRPr lang="en-US" altLang="zh-CN" sz="3600" b="1"/>
          </a:p>
          <a:p>
            <a:r>
              <a:rPr lang="zh-CN" altLang="en-US" sz="3600" b="1">
                <a:sym typeface="+mn-ea"/>
              </a:rPr>
              <a:t>    《过秦论》中说：</a:t>
            </a:r>
            <a:r>
              <a:rPr lang="en-US" altLang="zh-CN" sz="3600" b="1">
                <a:sym typeface="+mn-ea"/>
              </a:rPr>
              <a:t>“</a:t>
            </a:r>
            <a:r>
              <a:rPr lang="zh-CN" altLang="en-US" sz="3600" b="1">
                <a:sym typeface="+mn-ea"/>
              </a:rPr>
              <a:t>（九国）尝以十倍之地，百万之众，叩关而攻秦。秦人开关延敌，九国之师，逡巡而不敢进。秦无亡矢遗镞之费，而天下诸侯已困矣。于是从散约败，争割地而赂秦。</a:t>
            </a:r>
            <a:r>
              <a:rPr lang="en-US" altLang="zh-CN" sz="3600" b="1">
                <a:sym typeface="+mn-ea"/>
              </a:rPr>
              <a:t>”</a:t>
            </a:r>
            <a:endParaRPr lang="en-US" altLang="zh-CN" sz="3600" b="1"/>
          </a:p>
          <a:p>
            <a:r>
              <a:rPr lang="en-US" altLang="zh-CN" sz="3600" b="1">
                <a:sym typeface="+mn-ea"/>
              </a:rPr>
              <a:t>    ——</a:t>
            </a:r>
            <a:r>
              <a:rPr lang="zh-CN" altLang="en-US" sz="3600" b="1">
                <a:sym typeface="+mn-ea"/>
              </a:rPr>
              <a:t>看起来，这些诸侯国就是打了败仗才</a:t>
            </a:r>
            <a:r>
              <a:rPr lang="en-US" altLang="zh-CN" sz="3600" b="1">
                <a:sym typeface="+mn-ea"/>
              </a:rPr>
              <a:t>“</a:t>
            </a:r>
            <a:r>
              <a:rPr lang="zh-CN" altLang="en-US" sz="3600" b="1">
                <a:sym typeface="+mn-ea"/>
              </a:rPr>
              <a:t>赂秦</a:t>
            </a:r>
            <a:r>
              <a:rPr lang="en-US" altLang="zh-CN" sz="3600" b="1">
                <a:sym typeface="+mn-ea"/>
              </a:rPr>
              <a:t>”</a:t>
            </a:r>
            <a:r>
              <a:rPr lang="zh-CN" altLang="en-US" sz="3600" b="1">
                <a:sym typeface="+mn-ea"/>
              </a:rPr>
              <a:t>的嘛，为什么苏洵《六国论》又说</a:t>
            </a:r>
            <a:r>
              <a:rPr lang="en-US" altLang="zh-CN" sz="3600" b="1">
                <a:sym typeface="+mn-ea"/>
              </a:rPr>
              <a:t>“</a:t>
            </a:r>
            <a:r>
              <a:rPr lang="zh-CN" altLang="en-US" sz="3600" b="1">
                <a:sym typeface="+mn-ea"/>
              </a:rPr>
              <a:t>六国破灭，非兵不利、战不善</a:t>
            </a:r>
            <a:r>
              <a:rPr lang="en-US" altLang="zh-CN" sz="3600" b="1">
                <a:sym typeface="+mn-ea"/>
              </a:rPr>
              <a:t>”</a:t>
            </a:r>
            <a:r>
              <a:rPr lang="zh-CN" altLang="en-US" sz="3600" b="1">
                <a:sym typeface="+mn-ea"/>
              </a:rPr>
              <a:t>呢？</a:t>
            </a:r>
            <a:endParaRPr lang="zh-CN" altLang="en-US" sz="3600" b="1"/>
          </a:p>
          <a:p>
            <a:r>
              <a:rPr lang="zh-CN" altLang="en-US" sz="3600" b="1">
                <a:sym typeface="+mn-ea"/>
              </a:rPr>
              <a:t>        同学，你怎么看？</a:t>
            </a:r>
            <a:endParaRPr lang="zh-CN" altLang="en-US" sz="36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标题 125953"/>
          <p:cNvSpPr>
            <a:spLocks noGrp="1"/>
          </p:cNvSpPr>
          <p:nvPr>
            <p:ph type="ctrTitle"/>
          </p:nvPr>
        </p:nvSpPr>
        <p:spPr>
          <a:xfrm>
            <a:off x="2806700" y="981075"/>
            <a:ext cx="6337300" cy="4176713"/>
          </a:xfrm>
        </p:spPr>
        <p:txBody>
          <a:bodyPr anchor="ctr"/>
          <a:p>
            <a:pPr defTabSz="914400">
              <a:buNone/>
            </a:pPr>
            <a:r>
              <a:rPr lang="en-US" altLang="zh-CN" sz="5400" b="1" kern="1200" baseline="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5400" b="1" kern="1200" baseline="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六 国 论</a:t>
            </a:r>
            <a:r>
              <a:rPr lang="en-US" altLang="zh-CN" sz="5400" b="1" kern="1200" baseline="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br>
              <a:rPr lang="en-US" altLang="zh-CN" sz="5400" b="1" kern="1200" baseline="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</a:br>
            <a:r>
              <a:rPr lang="en-US" altLang="zh-CN" sz="5400" b="1" kern="1200" baseline="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5400" b="1" kern="1200" baseline="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过 秦 论</a:t>
            </a:r>
            <a:r>
              <a:rPr lang="en-US" altLang="zh-CN" sz="5400" b="1" kern="1200" baseline="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br>
              <a:rPr lang="en-US" altLang="zh-CN" sz="5400" b="1" kern="1200" baseline="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</a:br>
            <a:r>
              <a:rPr lang="en-US" altLang="zh-CN" sz="5400" b="1" kern="1200" baseline="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5400" b="1" kern="1200" baseline="0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阿房宫赋</a:t>
            </a:r>
            <a:r>
              <a:rPr lang="en-US" altLang="zh-CN" sz="5400" b="1" kern="1200" baseline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br>
              <a:rPr lang="en-US" altLang="zh-CN" sz="5400" b="1" kern="1200" baseline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</a:br>
            <a:endParaRPr lang="en-US" altLang="zh-CN" sz="5400" b="1" kern="1200" baseline="0">
              <a:solidFill>
                <a:srgbClr val="0099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25955" name="文本框 125954"/>
          <p:cNvSpPr txBox="1"/>
          <p:nvPr/>
        </p:nvSpPr>
        <p:spPr>
          <a:xfrm>
            <a:off x="539750" y="1628775"/>
            <a:ext cx="302577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  <a:sym typeface="+mn-ea"/>
              </a:rPr>
              <a:t>比较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阅读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5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  <p:bldP spid="12595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标题 112641"/>
          <p:cNvSpPr>
            <a:spLocks noGrp="1"/>
          </p:cNvSpPr>
          <p:nvPr>
            <p:ph type="title"/>
          </p:nvPr>
        </p:nvSpPr>
        <p:spPr>
          <a:xfrm>
            <a:off x="0" y="0"/>
            <a:ext cx="9324975" cy="1447800"/>
          </a:xfrm>
        </p:spPr>
        <p:txBody>
          <a:bodyPr anchor="b"/>
          <a:p>
            <a:r>
              <a:rPr lang="en-US" altLang="zh-CN" dirty="0">
                <a:solidFill>
                  <a:srgbClr val="FF0000"/>
                </a:solidFill>
              </a:rPr>
              <a:t>《</a:t>
            </a:r>
            <a:r>
              <a:rPr lang="zh-CN" altLang="en-US" dirty="0">
                <a:solidFill>
                  <a:srgbClr val="FF0000"/>
                </a:solidFill>
              </a:rPr>
              <a:t>六国论</a:t>
            </a:r>
            <a:r>
              <a:rPr lang="en-US" altLang="zh-CN" dirty="0">
                <a:solidFill>
                  <a:srgbClr val="FF0000"/>
                </a:solidFill>
              </a:rPr>
              <a:t>》《</a:t>
            </a:r>
            <a:r>
              <a:rPr lang="zh-CN" altLang="en-US" dirty="0">
                <a:solidFill>
                  <a:srgbClr val="FF0000"/>
                </a:solidFill>
              </a:rPr>
              <a:t>过秦论</a:t>
            </a:r>
            <a:r>
              <a:rPr lang="en-US" altLang="zh-CN" dirty="0">
                <a:solidFill>
                  <a:srgbClr val="FF0000"/>
                </a:solidFill>
              </a:rPr>
              <a:t>》《</a:t>
            </a:r>
            <a:r>
              <a:rPr lang="zh-CN" altLang="en-US" dirty="0">
                <a:solidFill>
                  <a:srgbClr val="FF0000"/>
                </a:solidFill>
              </a:rPr>
              <a:t>阿房宫赋</a:t>
            </a:r>
            <a:r>
              <a:rPr lang="en-US" altLang="zh-CN">
                <a:solidFill>
                  <a:srgbClr val="FF0000"/>
                </a:solidFill>
              </a:rPr>
              <a:t>》</a:t>
            </a:r>
            <a:r>
              <a:rPr lang="zh-CN" altLang="en-US" dirty="0">
                <a:solidFill>
                  <a:srgbClr val="009900"/>
                </a:solidFill>
                <a:ea typeface="隶书" pitchFamily="49" charset="-122"/>
              </a:rPr>
              <a:t>相同点</a:t>
            </a:r>
            <a:endParaRPr lang="zh-CN" altLang="en-US" dirty="0">
              <a:solidFill>
                <a:srgbClr val="009900"/>
              </a:solidFill>
              <a:ea typeface="隶书" pitchFamily="49" charset="-122"/>
            </a:endParaRPr>
          </a:p>
        </p:txBody>
      </p:sp>
      <p:sp>
        <p:nvSpPr>
          <p:cNvPr id="112643" name="圆角矩形 112642">
            <a:hlinkClick r:id="rId1" action="ppaction://hlinksldjump">
              <a:snd r:embed="rId2" name="camera.wav"/>
            </a:hlinkClick>
          </p:cNvPr>
          <p:cNvSpPr/>
          <p:nvPr/>
        </p:nvSpPr>
        <p:spPr>
          <a:xfrm>
            <a:off x="0" y="1844675"/>
            <a:ext cx="2286000" cy="685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评论的内容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2644" name="圆角矩形 112643">
            <a:hlinkClick r:id="" action="ppaction://noaction">
              <a:snd r:embed="rId2" name="camera.wav"/>
            </a:hlinkClick>
          </p:cNvPr>
          <p:cNvSpPr/>
          <p:nvPr/>
        </p:nvSpPr>
        <p:spPr>
          <a:xfrm>
            <a:off x="0" y="2852738"/>
            <a:ext cx="2286000" cy="685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写作的意图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2645" name="圆角矩形 112644">
            <a:hlinkClick r:id="rId3" action="ppaction://hlinksldjump">
              <a:snd r:embed="rId2" name="camera.wav"/>
            </a:hlinkClick>
          </p:cNvPr>
          <p:cNvSpPr/>
          <p:nvPr/>
        </p:nvSpPr>
        <p:spPr>
          <a:xfrm>
            <a:off x="0" y="4941888"/>
            <a:ext cx="2286000" cy="685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分析的结构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2646" name="圆角矩形 112645">
            <a:hlinkClick r:id="rId1" action="ppaction://hlinksldjump">
              <a:snd r:embed="rId2" name="camera.wav"/>
            </a:hlinkClick>
          </p:cNvPr>
          <p:cNvSpPr/>
          <p:nvPr/>
        </p:nvSpPr>
        <p:spPr>
          <a:xfrm>
            <a:off x="0" y="3933825"/>
            <a:ext cx="2286000" cy="685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论证的方法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2647" name="文本框 112646"/>
          <p:cNvSpPr txBox="1"/>
          <p:nvPr/>
        </p:nvSpPr>
        <p:spPr>
          <a:xfrm>
            <a:off x="2411413" y="1773238"/>
            <a:ext cx="673258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三篇文章都涉及到战国时代六国灭亡、秦国统一这段史实；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48" name="圆角矩形 112647">
            <a:hlinkClick r:id="rId1" action="ppaction://hlinksldjump">
              <a:snd r:embed="rId2" name="camera.wav"/>
            </a:hlinkClick>
          </p:cNvPr>
          <p:cNvSpPr/>
          <p:nvPr/>
        </p:nvSpPr>
        <p:spPr>
          <a:xfrm>
            <a:off x="0" y="5949950"/>
            <a:ext cx="2286000" cy="685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27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语言的运用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2649" name="文本框 112648">
            <a:hlinkClick r:id="" action="ppaction://noaction"/>
          </p:cNvPr>
          <p:cNvSpPr txBox="1"/>
          <p:nvPr/>
        </p:nvSpPr>
        <p:spPr>
          <a:xfrm>
            <a:off x="2411413" y="2852738"/>
            <a:ext cx="6553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三文都是为了借古讽今，对作者所处朝代的帝王进行规劝；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50" name="文本框 112649">
            <a:hlinkClick r:id="rId3" action="ppaction://hlinksldjump"/>
          </p:cNvPr>
          <p:cNvSpPr txBox="1"/>
          <p:nvPr/>
        </p:nvSpPr>
        <p:spPr>
          <a:xfrm>
            <a:off x="2555875" y="4005263"/>
            <a:ext cx="60483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三文都采用了对比的手法；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51" name="文本框 112650"/>
          <p:cNvSpPr txBox="1"/>
          <p:nvPr/>
        </p:nvSpPr>
        <p:spPr>
          <a:xfrm>
            <a:off x="2555875" y="5013325"/>
            <a:ext cx="6192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三文都采用了逐层推进的形式； 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52" name="文本框 112651">
            <a:hlinkClick r:id="rId1" action="ppaction://hlinksldjump"/>
          </p:cNvPr>
          <p:cNvSpPr txBox="1"/>
          <p:nvPr/>
        </p:nvSpPr>
        <p:spPr>
          <a:xfrm>
            <a:off x="2555875" y="5876925"/>
            <a:ext cx="63373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三文都是整散结合，运用了对偶、排比、设问等修辞手法；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12653" name="图片 112652" descr="阿房宫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025" y="3357563"/>
            <a:ext cx="2339975" cy="2447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1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1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  <p:bldP spid="112643" grpId="0" animBg="1"/>
      <p:bldP spid="112644" grpId="0" animBg="1"/>
      <p:bldP spid="112645" grpId="0" animBg="1"/>
      <p:bldP spid="112646" grpId="0" animBg="1"/>
      <p:bldP spid="112647" grpId="0"/>
      <p:bldP spid="112648" grpId="0" animBg="1"/>
      <p:bldP spid="112649" grpId="0"/>
      <p:bldP spid="112650" grpId="0"/>
      <p:bldP spid="112651" grpId="0"/>
      <p:bldP spid="11265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13666" name="文本占位符 113665"/>
          <p:cNvSpPr>
            <a:spLocks noGrp="1"/>
          </p:cNvSpPr>
          <p:nvPr>
            <p:ph type="body" idx="1"/>
          </p:nvPr>
        </p:nvSpPr>
        <p:spPr>
          <a:xfrm>
            <a:off x="467678" y="1593850"/>
            <a:ext cx="8208962" cy="5111750"/>
          </a:xfrm>
        </p:spPr>
        <p:txBody>
          <a:bodyPr/>
          <a:p>
            <a:r>
              <a:rPr lang="en-US" altLang="zh-CN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过秦论</a:t>
            </a:r>
            <a:r>
              <a:rPr lang="en-US" altLang="zh-CN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希望汉文帝能以仁义治天下；</a:t>
            </a:r>
            <a:endParaRPr lang="zh-CN" altLang="en-US" sz="4400" b="1" dirty="0">
              <a:solidFill>
                <a:srgbClr val="0099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六国论</a:t>
            </a:r>
            <a:r>
              <a:rPr lang="en-US" altLang="zh-CN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希望北宋统治者不要妥协投降；</a:t>
            </a:r>
            <a:endParaRPr lang="zh-CN" altLang="en-US" sz="4400" b="1" dirty="0">
              <a:solidFill>
                <a:srgbClr val="0099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阿房宫赋</a:t>
            </a:r>
            <a:r>
              <a:rPr lang="en-US" altLang="zh-CN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44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则希望唐敬宗不要为了自己的享乐而劳民伤财； </a:t>
            </a:r>
            <a:endParaRPr lang="zh-CN" altLang="en-US" sz="4400" b="1" dirty="0">
              <a:solidFill>
                <a:srgbClr val="0099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13667" name="任意多边形 113666">
            <a:hlinkClick r:id="rId1" action="ppaction://hlinksldjump">
              <a:snd r:embed="rId2" name="camera.wav"/>
            </a:hlinkClick>
          </p:cNvPr>
          <p:cNvSpPr/>
          <p:nvPr/>
        </p:nvSpPr>
        <p:spPr>
          <a:xfrm>
            <a:off x="8077200" y="6096000"/>
            <a:ext cx="838200" cy="60960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0">
            <a:gsLst>
              <a:gs pos="0">
                <a:srgbClr val="C0C0C0">
                  <a:gamma/>
                  <a:shade val="16078"/>
                  <a:invGamma/>
                </a:srgbClr>
              </a:gs>
              <a:gs pos="50000">
                <a:srgbClr val="C0C0C0"/>
              </a:gs>
              <a:gs pos="100000">
                <a:srgbClr val="C0C0C0">
                  <a:gamma/>
                  <a:shade val="16078"/>
                  <a:invGamma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  <a:hlinkClick r:id="rId3" action="ppaction://hlinksldjump"/>
              </a:rPr>
              <a:t>返回</a:t>
            </a:r>
            <a:endParaRPr lang="zh-CN" altLang="en-US" sz="2000" b="1" dirty="0">
              <a:solidFill>
                <a:schemeClr val="tx2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995" y="183515"/>
            <a:ext cx="8521700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六国论</a:t>
            </a:r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》《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过秦论</a:t>
            </a:r>
            <a:r>
              <a:rPr lang="en-US" altLang="zh-CN" sz="4000" b="1" dirty="0">
                <a:solidFill>
                  <a:srgbClr val="FF0000"/>
                </a:solidFill>
                <a:sym typeface="+mn-ea"/>
              </a:rPr>
              <a:t>》《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阿房宫赋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》  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4000" b="1" dirty="0">
                <a:solidFill>
                  <a:srgbClr val="009900"/>
                </a:solidFill>
                <a:ea typeface="隶书" pitchFamily="49" charset="-122"/>
                <a:sym typeface="+mn-ea"/>
              </a:rPr>
              <a:t>不同点：    </a:t>
            </a:r>
            <a:r>
              <a:rPr lang="zh-CN" altLang="en-US" sz="4000" b="1" dirty="0">
                <a:solidFill>
                  <a:srgbClr val="FF0000"/>
                </a:solidFill>
                <a:ea typeface="隶书" pitchFamily="49" charset="-122"/>
                <a:sym typeface="+mn-ea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ea typeface="隶书" pitchFamily="49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ea typeface="隶书" pitchFamily="49" charset="-122"/>
                <a:sym typeface="+mn-ea"/>
              </a:rPr>
              <a:t>、主旨不同</a:t>
            </a:r>
            <a:endParaRPr lang="zh-CN" altLang="en-US" sz="4000" b="1" dirty="0">
              <a:solidFill>
                <a:srgbClr val="FF0000"/>
              </a:solidFill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  <p:transition advClick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66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666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666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3666">
                                            <p:txEl>
                                              <p:charRg st="1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charRg st="3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3666">
                                            <p:txEl>
                                              <p:charRg st="3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3666">
                                            <p:txEl>
                                              <p:charRg st="39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15714" name="标题 115713"/>
          <p:cNvSpPr>
            <a:spLocks noGrp="1"/>
          </p:cNvSpPr>
          <p:nvPr>
            <p:ph type="title"/>
          </p:nvPr>
        </p:nvSpPr>
        <p:spPr>
          <a:xfrm>
            <a:off x="0" y="0"/>
            <a:ext cx="9396413" cy="1447800"/>
          </a:xfrm>
        </p:spPr>
        <p:txBody>
          <a:bodyPr anchor="b"/>
          <a:p>
            <a:endParaRPr lang="zh-CN" altLang="en-US" dirty="0">
              <a:solidFill>
                <a:srgbClr val="009900"/>
              </a:solidFill>
              <a:ea typeface="隶书" pitchFamily="49" charset="-122"/>
            </a:endParaRPr>
          </a:p>
        </p:txBody>
      </p:sp>
      <p:pic>
        <p:nvPicPr>
          <p:cNvPr id="115717" name="图片 115716" descr="Pi_146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908050"/>
            <a:ext cx="1908175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5719" name="文本框 115718"/>
          <p:cNvSpPr txBox="1"/>
          <p:nvPr/>
        </p:nvSpPr>
        <p:spPr>
          <a:xfrm>
            <a:off x="-635" y="661035"/>
            <a:ext cx="9271000" cy="5943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过秦论</a:t>
            </a:r>
            <a:r>
              <a:rPr lang="en-US" altLang="zh-CN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是因时而作，意在劝汉。汉初人口稀少，经济凋弊，急需休养生息、发展生产，为此，贾谊写此史论，用以规劝汉文帝要施行仁政，莫蹈暴秦覆辙。</a:t>
            </a:r>
            <a:endParaRPr lang="zh-CN" altLang="en-US" sz="3200" b="1" dirty="0">
              <a:solidFill>
                <a:srgbClr val="009900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阿房宫赋</a:t>
            </a:r>
            <a:r>
              <a:rPr lang="en-US" altLang="zh-CN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意在戒奢侈。当时的唐敬宗昏庸荒淫，大兴土木，起造宫室，劳民伤财。杜牧写此赋，借秦统治者荒淫奢侈、自取灭亡的史实，讽喻敬宗应当节俭爱民。</a:t>
            </a:r>
            <a:endParaRPr lang="zh-CN" altLang="en-US" sz="3200" b="1" dirty="0">
              <a:solidFill>
                <a:srgbClr val="009900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六国论</a:t>
            </a:r>
            <a:r>
              <a:rPr lang="en-US" altLang="zh-CN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2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意在借古讽今。当时北宋对契丹和西夏采取以赂求和的政策，作者以此文告诫宋仁宗，应该以六国破灭为鉴，不要“为积威之所劫”。 </a:t>
            </a:r>
            <a:endParaRPr lang="zh-CN" altLang="en-US" sz="3200" b="1" dirty="0">
              <a:solidFill>
                <a:srgbClr val="0099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15720" name="文本占位符 115719"/>
          <p:cNvSpPr>
            <a:spLocks noGrp="1"/>
          </p:cNvSpPr>
          <p:nvPr>
            <p:ph type="body" idx="1"/>
          </p:nvPr>
        </p:nvSpPr>
        <p:spPr>
          <a:xfrm>
            <a:off x="575310" y="0"/>
            <a:ext cx="6344920" cy="1017905"/>
          </a:xfrm>
        </p:spPr>
        <p:txBody>
          <a:bodyPr/>
          <a:p>
            <a:r>
              <a:rPr lang="en-US" altLang="zh-CN" sz="4400" b="1" dirty="0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  <a:sym typeface="+mn-ea"/>
              </a:rPr>
              <a:t>、因而论述重点不同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57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57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57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7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157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/>
      <p:bldP spid="115719" grpId="0"/>
      <p:bldP spid="115720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文本占位符 120833"/>
          <p:cNvSpPr>
            <a:spLocks noGrp="1"/>
          </p:cNvSpPr>
          <p:nvPr>
            <p:ph type="body" idx="1"/>
          </p:nvPr>
        </p:nvSpPr>
        <p:spPr>
          <a:xfrm>
            <a:off x="0" y="0"/>
            <a:ext cx="7772400" cy="4191000"/>
          </a:xfrm>
        </p:spPr>
        <p:txBody>
          <a:bodyPr/>
          <a:p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</a:rPr>
              <a:t>、所以，结论不同：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20835" name="文本框 120834"/>
          <p:cNvSpPr txBox="1"/>
          <p:nvPr/>
        </p:nvSpPr>
        <p:spPr>
          <a:xfrm>
            <a:off x="0" y="723900"/>
            <a:ext cx="9144000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 《</a:t>
            </a:r>
            <a:r>
              <a:rPr lang="zh-CN" altLang="en-US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过秦论</a:t>
            </a:r>
            <a:r>
              <a:rPr lang="en-US" altLang="zh-CN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就史论史，言尽即止，结论落在秦王朝“仁义不施，而攻守之势异也”一句上，其讽谏之意在于言外。</a:t>
            </a:r>
            <a:endParaRPr lang="zh-CN" altLang="en-US" sz="3600" b="1" dirty="0">
              <a:solidFill>
                <a:srgbClr val="009900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六国论</a:t>
            </a:r>
            <a:r>
              <a:rPr lang="en-US" altLang="zh-CN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在论证六国失败原因在于赂秦后，由古及今，再作引申，得出以北宋之大，如果一味屈辱苟安，势在必亡，并置自己于六国之下的结论。</a:t>
            </a:r>
            <a:endParaRPr lang="zh-CN" altLang="en-US" sz="3600" b="1" dirty="0">
              <a:solidFill>
                <a:srgbClr val="009900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阿房宫赋</a:t>
            </a:r>
            <a:r>
              <a:rPr lang="en-US" altLang="zh-CN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虽是散文，后两段却是议论，论点就是讽喻之意</a:t>
            </a:r>
            <a:r>
              <a:rPr lang="en-US" altLang="zh-CN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3600" b="1" dirty="0">
                <a:solidFill>
                  <a:srgbClr val="009900"/>
                </a:solidFill>
                <a:latin typeface="隶书" pitchFamily="49" charset="-122"/>
                <a:ea typeface="隶书" pitchFamily="49" charset="-122"/>
              </a:rPr>
              <a:t>不要荒淫奢靡，重蹈亡秦覆辙，让“后人”哀叹前人的悲剧重演。 </a:t>
            </a:r>
            <a:endParaRPr lang="zh-CN" altLang="en-US" sz="3600" b="1" dirty="0">
              <a:solidFill>
                <a:srgbClr val="0099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20836" name="图片 120835" descr="Pi_132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0" y="0"/>
            <a:ext cx="47625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837" name="图片 120836" descr="Pi_132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8625" y="1989138"/>
            <a:ext cx="476250" cy="47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838" name="图片 120837" descr="Pi_132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6463" y="4581525"/>
            <a:ext cx="476250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08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08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083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4" grpId="0" build="p"/>
      <p:bldP spid="1208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背景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12290"/>
          <p:cNvSpPr/>
          <p:nvPr/>
        </p:nvSpPr>
        <p:spPr>
          <a:xfrm>
            <a:off x="395288" y="620713"/>
            <a:ext cx="8458200" cy="497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>
                <a:solidFill>
                  <a:srgbClr val="993366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北宋建国后，鉴于唐末藩镇割据和五代军人乱政，实行中央专制集权制度，将军权完全收归中央，造成了军事上的衰势。北宋建国往后一百年间，与契丹、西夏作战</a:t>
            </a:r>
            <a:r>
              <a:rPr lang="en-US" altLang="zh-CN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60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余次，败多胜少，到苏洵所处的时代，北宋每年要向契丹纳银</a:t>
            </a:r>
            <a:r>
              <a:rPr lang="en-US" altLang="zh-CN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20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万两，绢</a:t>
            </a:r>
            <a:r>
              <a:rPr lang="en-US" altLang="zh-CN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30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万匹；向西夏纳银</a:t>
            </a:r>
            <a:r>
              <a:rPr lang="en-US" altLang="zh-CN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10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万两，绢</a:t>
            </a:r>
            <a:r>
              <a:rPr lang="en-US" altLang="zh-CN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10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万匹，茶</a:t>
            </a:r>
            <a:r>
              <a:rPr lang="en-US" altLang="zh-CN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万斤。这样“陪邻”的结果，助长了契丹、西夏的气焰，加重了人民负担，极大地损伤了国力，带来了无穷的祸患。苏洵正是针对这样的现实撰写</a:t>
            </a:r>
            <a:r>
              <a:rPr lang="en-US" altLang="zh-CN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六国论</a:t>
            </a:r>
            <a:r>
              <a:rPr lang="en-US" altLang="zh-CN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的</a:t>
            </a:r>
            <a:r>
              <a:rPr lang="zh-CN" altLang="en-US" sz="3200" b="1" dirty="0">
                <a:solidFill>
                  <a:srgbClr val="993366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作者想通过</a:t>
            </a:r>
            <a:r>
              <a:rPr lang="zh-CN" altLang="en-US" sz="2800" b="1" dirty="0">
                <a:solidFill>
                  <a:srgbClr val="CC0000"/>
                </a:solidFill>
                <a:latin typeface="Arial" panose="020B0604020202020204" pitchFamily="34" charset="0"/>
                <a:ea typeface="隶书" pitchFamily="49" charset="-122"/>
              </a:rPr>
              <a:t>分析六国失败的原因来委婉地提醒当朝统治者。</a:t>
            </a:r>
            <a:endParaRPr lang="zh-CN" altLang="en-US" sz="2800" b="1" dirty="0">
              <a:solidFill>
                <a:srgbClr val="CC0000"/>
              </a:solidFill>
              <a:latin typeface="Arial" panose="020B0604020202020204" pitchFamily="34" charset="0"/>
              <a:ea typeface="隶书" pitchFamily="49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9933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2" name="矩形 12291"/>
          <p:cNvSpPr/>
          <p:nvPr/>
        </p:nvSpPr>
        <p:spPr>
          <a:xfrm>
            <a:off x="3059113" y="0"/>
            <a:ext cx="2895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400" b="1" dirty="0">
                <a:solidFill>
                  <a:srgbClr val="FF0066"/>
                </a:solidFill>
                <a:latin typeface="Times New Roman" panose="02020603050405020304" pitchFamily="18" charset="0"/>
                <a:ea typeface="华文新魏" pitchFamily="2" charset="-122"/>
              </a:rPr>
              <a:t>背景介绍</a:t>
            </a:r>
            <a:endParaRPr lang="zh-CN" altLang="en-US" sz="4400" b="1" dirty="0">
              <a:solidFill>
                <a:srgbClr val="FF0066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矩形 72705"/>
          <p:cNvSpPr/>
          <p:nvPr/>
        </p:nvSpPr>
        <p:spPr>
          <a:xfrm>
            <a:off x="539750" y="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>
              <a:buClr>
                <a:srgbClr val="000000"/>
              </a:buClr>
            </a:pPr>
            <a:r>
              <a:rPr lang="zh-CN" altLang="en-US" sz="5400" b="1" dirty="0">
                <a:solidFill>
                  <a:schemeClr val="accent2"/>
                </a:solidFill>
                <a:latin typeface="Times New Roman" panose="02020603050405020304" pitchFamily="18" charset="0"/>
                <a:ea typeface="华文新魏" pitchFamily="2" charset="-122"/>
              </a:rPr>
              <a:t>课后练习</a:t>
            </a:r>
            <a:endParaRPr lang="zh-CN" altLang="en-US" sz="5400" b="1" dirty="0">
              <a:solidFill>
                <a:schemeClr val="accent2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2707" name="矩形 72706"/>
          <p:cNvSpPr/>
          <p:nvPr/>
        </p:nvSpPr>
        <p:spPr>
          <a:xfrm>
            <a:off x="0" y="1052513"/>
            <a:ext cx="8893175" cy="4876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en-US" altLang="zh-CN" sz="3600" dirty="0">
                <a:latin typeface="Times New Roman" panose="02020603050405020304" pitchFamily="18" charset="0"/>
                <a:ea typeface="黑体" panose="02010600030101010101" pitchFamily="2" charset="-122"/>
              </a:rPr>
              <a:t>1</a:t>
            </a:r>
            <a:r>
              <a:rPr lang="zh-CN" altLang="en-US" sz="3600" dirty="0">
                <a:latin typeface="Times New Roman" panose="02020603050405020304" pitchFamily="18" charset="0"/>
                <a:ea typeface="黑体" panose="02010600030101010101" pitchFamily="2" charset="-122"/>
              </a:rPr>
              <a:t>、指出下面古今异义词的古今不同含义</a:t>
            </a:r>
            <a:endParaRPr lang="zh-CN" altLang="en-US" sz="36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0030101010101" pitchFamily="2" charset="-122"/>
              </a:rPr>
              <a:t>Ａ、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其实</a:t>
            </a:r>
            <a:r>
              <a:rPr lang="zh-CN" altLang="en-US" sz="3600" dirty="0">
                <a:latin typeface="Times New Roman" panose="02020603050405020304" pitchFamily="18" charset="0"/>
                <a:ea typeface="黑体" panose="02010600030101010101" pitchFamily="2" charset="-122"/>
              </a:rPr>
              <a:t>百倍</a:t>
            </a:r>
            <a:endParaRPr lang="zh-CN" altLang="en-US" sz="36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0030101010101" pitchFamily="2" charset="-122"/>
              </a:rPr>
              <a:t>Ｂ、思厥先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祖父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0030101010101" pitchFamily="2" charset="-122"/>
              </a:rPr>
              <a:t>Ｃ、后秦击赵者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再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0030101010101" pitchFamily="2" charset="-122"/>
              </a:rPr>
              <a:t>Ｄ、始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速</a:t>
            </a:r>
            <a:r>
              <a:rPr lang="zh-CN" altLang="en-US" sz="3600" dirty="0">
                <a:latin typeface="Times New Roman" panose="02020603050405020304" pitchFamily="18" charset="0"/>
                <a:ea typeface="黑体" panose="02010600030101010101" pitchFamily="2" charset="-122"/>
              </a:rPr>
              <a:t>祸焉</a:t>
            </a:r>
            <a:endParaRPr lang="zh-CN" altLang="en-US" sz="3600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0030101010101" pitchFamily="2" charset="-122"/>
              </a:rPr>
              <a:t>Ｅ、可谓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智力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0030101010101" pitchFamily="2" charset="-122"/>
              </a:rPr>
              <a:t>Ｆ、而从六国破灭之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故事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2708" name="文本框 72707"/>
          <p:cNvSpPr txBox="1"/>
          <p:nvPr/>
        </p:nvSpPr>
        <p:spPr>
          <a:xfrm>
            <a:off x="3203575" y="1628775"/>
            <a:ext cx="5689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（那实际情况。今：实际上）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09" name="文本框 72708"/>
          <p:cNvSpPr txBox="1"/>
          <p:nvPr/>
        </p:nvSpPr>
        <p:spPr>
          <a:xfrm>
            <a:off x="3168650" y="2349500"/>
            <a:ext cx="59753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（祖辈父辈。今指父亲的父亲）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10" name="文本框 72709"/>
          <p:cNvSpPr txBox="1"/>
          <p:nvPr/>
        </p:nvSpPr>
        <p:spPr>
          <a:xfrm>
            <a:off x="3779838" y="3068638"/>
            <a:ext cx="5105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（两次。今表示又一次。）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11" name="文本框 72710"/>
          <p:cNvSpPr txBox="1"/>
          <p:nvPr/>
        </p:nvSpPr>
        <p:spPr>
          <a:xfrm>
            <a:off x="3203575" y="3716338"/>
            <a:ext cx="5638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（速：招致。今指速度快。）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12" name="文本框 72711"/>
          <p:cNvSpPr txBox="1"/>
          <p:nvPr/>
        </p:nvSpPr>
        <p:spPr>
          <a:xfrm>
            <a:off x="3132138" y="4365625"/>
            <a:ext cx="63357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（智谋和力量。今为一个词</a:t>
            </a:r>
            <a:r>
              <a:rPr lang="en-US" altLang="zh-CN" sz="3200" b="1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200" b="1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13" name="文本框 72712"/>
          <p:cNvSpPr txBox="1"/>
          <p:nvPr/>
        </p:nvSpPr>
        <p:spPr>
          <a:xfrm>
            <a:off x="1692275" y="5589588"/>
            <a:ext cx="70199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（前例、旧事。今指真实的或虚构的有人物有情节的事情。）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09" grpId="0"/>
      <p:bldP spid="72710" grpId="0"/>
      <p:bldP spid="72711" grpId="0"/>
      <p:bldP spid="72712" grpId="0"/>
      <p:bldP spid="727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49153"/>
          <p:cNvSpPr/>
          <p:nvPr/>
        </p:nvSpPr>
        <p:spPr>
          <a:xfrm>
            <a:off x="468313" y="476250"/>
            <a:ext cx="7772400" cy="5105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、指出下列各句通假字并解释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Ａ、暴霜露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Ｂ、暴秦之欲无厌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Ｃ、当与秦相较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endParaRPr lang="zh-CN" altLang="en-US" sz="2400" b="1">
              <a:solidFill>
                <a:srgbClr val="D6009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en-US" altLang="zh-CN" sz="24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00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、指出下列句子中词类活用情况</a:t>
            </a:r>
            <a:endParaRPr lang="zh-CN" altLang="en-US" sz="2400" b="1" dirty="0">
              <a:solidFill>
                <a:srgbClr val="00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Ａ、日割月削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Ｂ、以地事秦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Ｃ、义不赂秦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Ｄ、不能独完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Ｅ、李牧连却之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5" name="文本框 49154"/>
          <p:cNvSpPr txBox="1"/>
          <p:nvPr/>
        </p:nvSpPr>
        <p:spPr>
          <a:xfrm>
            <a:off x="2971800" y="908050"/>
            <a:ext cx="6172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暴”同“曝”。读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pù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，晒，引申为“暴露”，意为“冒着”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6" name="文本框 49155"/>
          <p:cNvSpPr txBox="1"/>
          <p:nvPr/>
        </p:nvSpPr>
        <p:spPr>
          <a:xfrm>
            <a:off x="3419475" y="1412875"/>
            <a:ext cx="7315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厌”同“餍”。读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yàn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，满足。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7" name="文本框 49156"/>
          <p:cNvSpPr txBox="1"/>
          <p:nvPr/>
        </p:nvSpPr>
        <p:spPr>
          <a:xfrm>
            <a:off x="3203575" y="1844675"/>
            <a:ext cx="655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当”通“倘”，读“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tăng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，如果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8" name="文本框 49157"/>
          <p:cNvSpPr txBox="1"/>
          <p:nvPr/>
        </p:nvSpPr>
        <p:spPr>
          <a:xfrm>
            <a:off x="3059113" y="3644900"/>
            <a:ext cx="60848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名词“事”带宾语“秦”，用作动词：侍奉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9" name="文本框 49158"/>
          <p:cNvSpPr txBox="1"/>
          <p:nvPr/>
        </p:nvSpPr>
        <p:spPr>
          <a:xfrm>
            <a:off x="3203575" y="4149725"/>
            <a:ext cx="502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义”，用作动词：坚持正义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60" name="文本框 49159"/>
          <p:cNvSpPr txBox="1"/>
          <p:nvPr/>
        </p:nvSpPr>
        <p:spPr>
          <a:xfrm>
            <a:off x="3059113" y="3141663"/>
            <a:ext cx="624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日”“月”，名词作状语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61" name="文本框 49160"/>
          <p:cNvSpPr txBox="1"/>
          <p:nvPr/>
        </p:nvSpPr>
        <p:spPr>
          <a:xfrm>
            <a:off x="3276600" y="4581525"/>
            <a:ext cx="548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完，形容词用作动词：保全。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62" name="文本框 49161"/>
          <p:cNvSpPr txBox="1"/>
          <p:nvPr/>
        </p:nvSpPr>
        <p:spPr>
          <a:xfrm>
            <a:off x="3276600" y="5084763"/>
            <a:ext cx="6172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却，动词使动用法，使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------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退却；击退。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7" grpId="0"/>
      <p:bldP spid="49158" grpId="0"/>
      <p:bldP spid="49159" grpId="0"/>
      <p:bldP spid="49160" grpId="0"/>
      <p:bldP spid="49161" grpId="0"/>
      <p:bldP spid="4916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50177"/>
          <p:cNvSpPr/>
          <p:nvPr/>
        </p:nvSpPr>
        <p:spPr>
          <a:xfrm>
            <a:off x="468313" y="2349500"/>
            <a:ext cx="7772400" cy="2819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）有如此之势，而为秦人积威之所劫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）洎牧以谗诛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）举以予人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）至丹以荆卿为计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）赵尝五战于秦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79" name="文本框 50178"/>
          <p:cNvSpPr txBox="1"/>
          <p:nvPr/>
        </p:nvSpPr>
        <p:spPr>
          <a:xfrm>
            <a:off x="7308850" y="23495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幼圆" pitchFamily="49" charset="-122"/>
              </a:rPr>
              <a:t>被动句</a:t>
            </a:r>
            <a:endParaRPr lang="zh-CN" altLang="en-US" sz="2400" b="1" dirty="0">
              <a:solidFill>
                <a:srgbClr val="FF505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4356100" y="2924175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幼圆" pitchFamily="49" charset="-122"/>
              </a:rPr>
              <a:t>被动句</a:t>
            </a:r>
            <a:endParaRPr lang="zh-CN" altLang="en-US" sz="2400" b="1" dirty="0">
              <a:solidFill>
                <a:srgbClr val="FF505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4427538" y="3500438"/>
            <a:ext cx="3810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幼圆" pitchFamily="49" charset="-122"/>
              </a:rPr>
              <a:t>省略句，省略宾语</a:t>
            </a:r>
            <a:endParaRPr lang="zh-CN" altLang="en-US" sz="2400" b="1" dirty="0">
              <a:solidFill>
                <a:srgbClr val="FF505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50182" name="文本框 50181"/>
          <p:cNvSpPr txBox="1"/>
          <p:nvPr/>
        </p:nvSpPr>
        <p:spPr>
          <a:xfrm>
            <a:off x="4427538" y="4076700"/>
            <a:ext cx="4114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幼圆" pitchFamily="49" charset="-122"/>
              </a:rPr>
              <a:t>省略句，省略动宾词组</a:t>
            </a:r>
            <a:endParaRPr lang="zh-CN" altLang="en-US" sz="2400" b="1" dirty="0">
              <a:solidFill>
                <a:srgbClr val="FF505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50183" name="文本框 50182"/>
          <p:cNvSpPr txBox="1"/>
          <p:nvPr/>
        </p:nvSpPr>
        <p:spPr>
          <a:xfrm>
            <a:off x="4427538" y="4652963"/>
            <a:ext cx="3733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幼圆" pitchFamily="49" charset="-122"/>
              </a:rPr>
              <a:t>状语后置句</a:t>
            </a:r>
            <a:endParaRPr lang="zh-CN" altLang="en-US" sz="2400" b="1" dirty="0">
              <a:solidFill>
                <a:srgbClr val="FF505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  <p:sp>
        <p:nvSpPr>
          <p:cNvPr id="50184" name="文本框 50183"/>
          <p:cNvSpPr txBox="1"/>
          <p:nvPr/>
        </p:nvSpPr>
        <p:spPr>
          <a:xfrm>
            <a:off x="684213" y="333375"/>
            <a:ext cx="6477000" cy="2381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  <a:buChar char="•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  <a:t>指出下列句子的句式特点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  <a:buChar char="•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）六国破灭，非兵不利，战不善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  <a:buChar char="•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）赂秦而力亏，破灭之道也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185" name="文本框 50184"/>
          <p:cNvSpPr txBox="1"/>
          <p:nvPr/>
        </p:nvSpPr>
        <p:spPr>
          <a:xfrm>
            <a:off x="6804025" y="692150"/>
            <a:ext cx="16002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幼圆" pitchFamily="49" charset="-122"/>
              </a:rPr>
              <a:t>判断句</a:t>
            </a:r>
            <a:endParaRPr lang="zh-CN" altLang="en-US" sz="2400" b="1" dirty="0">
              <a:solidFill>
                <a:srgbClr val="FF505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7" name="文本框 50186"/>
          <p:cNvSpPr txBox="1"/>
          <p:nvPr/>
        </p:nvSpPr>
        <p:spPr>
          <a:xfrm>
            <a:off x="6248400" y="36576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88" name="文本框 50187"/>
          <p:cNvSpPr txBox="1"/>
          <p:nvPr/>
        </p:nvSpPr>
        <p:spPr>
          <a:xfrm>
            <a:off x="6804025" y="1412875"/>
            <a:ext cx="16764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幼圆" pitchFamily="49" charset="-122"/>
              </a:rPr>
              <a:t>判断句</a:t>
            </a:r>
            <a:endParaRPr lang="zh-CN" altLang="en-US" sz="2400" b="1" dirty="0">
              <a:solidFill>
                <a:srgbClr val="FF5050"/>
              </a:solidFill>
              <a:latin typeface="Times New Roman" panose="02020603050405020304" pitchFamily="18" charset="0"/>
              <a:ea typeface="幼圆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1" grpId="0"/>
      <p:bldP spid="50182" grpId="0"/>
      <p:bldP spid="50183" grpId="0"/>
      <p:bldP spid="50185" grpId="0"/>
      <p:bldP spid="5018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矩形 75777"/>
          <p:cNvSpPr/>
          <p:nvPr/>
        </p:nvSpPr>
        <p:spPr>
          <a:xfrm>
            <a:off x="0" y="260350"/>
            <a:ext cx="7453313" cy="53927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、解释下列多义词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诸侯之所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亡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，与战败所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亡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者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是故燕虽小国而后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亡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Char char="•"/>
            </a:pP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以荆卿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计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邯郸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郡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秦人积威之所劫哉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国者无使为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------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Char char="•"/>
            </a:pP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六国破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灭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薪不尽，火不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灭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79" name="文本框 75778"/>
          <p:cNvSpPr txBox="1"/>
          <p:nvPr/>
        </p:nvSpPr>
        <p:spPr>
          <a:xfrm>
            <a:off x="3733800" y="1524000"/>
            <a:ext cx="472440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20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80" name="矩形 75779"/>
          <p:cNvSpPr/>
          <p:nvPr/>
        </p:nvSpPr>
        <p:spPr>
          <a:xfrm>
            <a:off x="5695950" y="836613"/>
            <a:ext cx="34480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丧失，丢失，动词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81" name="矩形 75780"/>
          <p:cNvSpPr/>
          <p:nvPr/>
        </p:nvSpPr>
        <p:spPr>
          <a:xfrm>
            <a:off x="4932363" y="1557338"/>
            <a:ext cx="26320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灭亡，动词。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82" name="矩形 75781"/>
          <p:cNvSpPr/>
          <p:nvPr/>
        </p:nvSpPr>
        <p:spPr>
          <a:xfrm>
            <a:off x="2987675" y="2636838"/>
            <a:ext cx="22240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作为，动词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83" name="矩形 75782"/>
          <p:cNvSpPr/>
          <p:nvPr/>
        </p:nvSpPr>
        <p:spPr>
          <a:xfrm>
            <a:off x="3132138" y="3284538"/>
            <a:ext cx="22240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成为，动词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84" name="文本框 75783"/>
          <p:cNvSpPr txBox="1"/>
          <p:nvPr/>
        </p:nvSpPr>
        <p:spPr>
          <a:xfrm>
            <a:off x="4932363" y="3933825"/>
            <a:ext cx="3743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被，介词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85" name="文本框 75784"/>
          <p:cNvSpPr txBox="1"/>
          <p:nvPr/>
        </p:nvSpPr>
        <p:spPr>
          <a:xfrm>
            <a:off x="4787900" y="4437063"/>
            <a:ext cx="352901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治理，动词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86" name="文本框 75785"/>
          <p:cNvSpPr txBox="1"/>
          <p:nvPr/>
        </p:nvSpPr>
        <p:spPr>
          <a:xfrm>
            <a:off x="4211638" y="5516563"/>
            <a:ext cx="28797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灭亡，动词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87" name="文本框 75786"/>
          <p:cNvSpPr txBox="1"/>
          <p:nvPr/>
        </p:nvSpPr>
        <p:spPr>
          <a:xfrm>
            <a:off x="4500563" y="6324600"/>
            <a:ext cx="31670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熄灭，动词</a:t>
            </a:r>
            <a:endParaRPr lang="zh-CN" altLang="en-US" sz="32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5788" name="文本框 75787"/>
          <p:cNvSpPr txBox="1"/>
          <p:nvPr/>
        </p:nvSpPr>
        <p:spPr>
          <a:xfrm>
            <a:off x="2362200" y="415925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endParaRPr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5789" name="文本框 75788"/>
          <p:cNvSpPr txBox="1"/>
          <p:nvPr/>
        </p:nvSpPr>
        <p:spPr>
          <a:xfrm>
            <a:off x="2422525" y="4572000"/>
            <a:ext cx="19970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endParaRPr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8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8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8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8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8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78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7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78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78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578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78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78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578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578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 build="p"/>
      <p:bldP spid="75781" grpId="0" build="p"/>
      <p:bldP spid="75782" grpId="0" build="p"/>
      <p:bldP spid="75783" grpId="0" build="p"/>
      <p:bldP spid="75784" grpId="0" build="p"/>
      <p:bldP spid="75785" grpId="0" build="p"/>
      <p:bldP spid="75786" grpId="0" build="p"/>
      <p:bldP spid="75787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矩形 76801"/>
          <p:cNvSpPr/>
          <p:nvPr/>
        </p:nvSpPr>
        <p:spPr>
          <a:xfrm>
            <a:off x="755650" y="908050"/>
            <a:ext cx="5616575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使三国各爱其地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并力西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而秦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兵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又至矣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斯用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兵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之效也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以地事秦，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犹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抱薪救火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良将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犹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在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3" name="文本框 76802"/>
          <p:cNvSpPr txBox="1"/>
          <p:nvPr/>
        </p:nvSpPr>
        <p:spPr>
          <a:xfrm>
            <a:off x="5364163" y="836613"/>
            <a:ext cx="37798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如果，连词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6804" name="文本框 76803"/>
          <p:cNvSpPr txBox="1"/>
          <p:nvPr/>
        </p:nvSpPr>
        <p:spPr>
          <a:xfrm>
            <a:off x="5364163" y="1628775"/>
            <a:ext cx="30956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朝着，动词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4427538" y="2565400"/>
            <a:ext cx="3713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名词，军队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4356100" y="3213100"/>
            <a:ext cx="4248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名词，军事、战争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5580063" y="4149725"/>
            <a:ext cx="3276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动词，好象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6808" name="文本框 76807"/>
          <p:cNvSpPr txBox="1"/>
          <p:nvPr/>
        </p:nvSpPr>
        <p:spPr>
          <a:xfrm>
            <a:off x="5651500" y="4941888"/>
            <a:ext cx="2149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副词，还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uild="p"/>
      <p:bldP spid="76804" grpId="0" build="p"/>
      <p:bldP spid="76805" grpId="0" build="p"/>
      <p:bldP spid="76806" grpId="0" build="p"/>
      <p:bldP spid="76807" grpId="0" build="p"/>
      <p:bldP spid="76808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矩形 77825"/>
          <p:cNvSpPr/>
          <p:nvPr/>
        </p:nvSpPr>
        <p:spPr>
          <a:xfrm>
            <a:off x="250825" y="1196975"/>
            <a:ext cx="7772400" cy="4876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3600" b="1">
                <a:solidFill>
                  <a:srgbClr val="FF5050"/>
                </a:solidFill>
                <a:latin typeface="Times New Roman" panose="02020603050405020304" pitchFamily="18" charset="0"/>
                <a:ea typeface="华文细黑" pitchFamily="2" charset="-122"/>
              </a:rPr>
              <a:t>或</a:t>
            </a:r>
            <a:r>
              <a:rPr lang="zh-CN" altLang="en-US" sz="3600" b="1" dirty="0">
                <a:latin typeface="Times New Roman" panose="02020603050405020304" pitchFamily="18" charset="0"/>
                <a:ea typeface="华文细黑" pitchFamily="2" charset="-122"/>
              </a:rPr>
              <a:t>曰</a:t>
            </a:r>
            <a:r>
              <a:rPr lang="en-US" altLang="zh-CN" sz="3600" b="1">
                <a:latin typeface="Times New Roman" panose="02020603050405020304" pitchFamily="18" charset="0"/>
                <a:ea typeface="华文细黑" pitchFamily="2" charset="-122"/>
              </a:rPr>
              <a:t>……</a:t>
            </a:r>
            <a:endParaRPr lang="en-US" altLang="zh-CN" sz="3600" b="1">
              <a:latin typeface="Times New Roman" panose="02020603050405020304" pitchFamily="18" charset="0"/>
              <a:ea typeface="华文细黑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3600" b="1" dirty="0">
                <a:solidFill>
                  <a:srgbClr val="FF5050"/>
                </a:solidFill>
                <a:latin typeface="Times New Roman" panose="02020603050405020304" pitchFamily="18" charset="0"/>
                <a:ea typeface="华文细黑" pitchFamily="2" charset="-122"/>
              </a:rPr>
              <a:t>或</a:t>
            </a:r>
            <a:r>
              <a:rPr lang="zh-CN" altLang="en-US" sz="3600" b="1" dirty="0">
                <a:latin typeface="Times New Roman" panose="02020603050405020304" pitchFamily="18" charset="0"/>
                <a:ea typeface="华文细黑" pitchFamily="2" charset="-122"/>
              </a:rPr>
              <a:t>未易量</a:t>
            </a:r>
            <a:endParaRPr lang="zh-CN" altLang="en-US" sz="36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Char char="•"/>
            </a:pPr>
            <a:endParaRPr lang="zh-CN" altLang="en-US" sz="36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3600" b="1" dirty="0">
                <a:latin typeface="Times New Roman" panose="02020603050405020304" pitchFamily="18" charset="0"/>
                <a:ea typeface="华文细黑" pitchFamily="2" charset="-122"/>
              </a:rPr>
              <a:t>以地</a:t>
            </a:r>
            <a:r>
              <a:rPr lang="zh-CN" altLang="en-US" sz="3600" b="1" dirty="0">
                <a:solidFill>
                  <a:srgbClr val="FF5050"/>
                </a:solidFill>
                <a:latin typeface="Times New Roman" panose="02020603050405020304" pitchFamily="18" charset="0"/>
                <a:ea typeface="华文细黑" pitchFamily="2" charset="-122"/>
              </a:rPr>
              <a:t>事</a:t>
            </a:r>
            <a:r>
              <a:rPr lang="zh-CN" altLang="en-US" sz="3600" b="1" dirty="0">
                <a:latin typeface="Times New Roman" panose="02020603050405020304" pitchFamily="18" charset="0"/>
                <a:ea typeface="华文细黑" pitchFamily="2" charset="-122"/>
              </a:rPr>
              <a:t>秦</a:t>
            </a:r>
            <a:endParaRPr lang="zh-CN" altLang="en-US" sz="36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3600" b="1" dirty="0">
                <a:latin typeface="Times New Roman" panose="02020603050405020304" pitchFamily="18" charset="0"/>
                <a:ea typeface="华文细黑" pitchFamily="2" charset="-122"/>
              </a:rPr>
              <a:t>而从六国破亡之故</a:t>
            </a:r>
            <a:r>
              <a:rPr lang="zh-CN" altLang="en-US" sz="3600" b="1" dirty="0">
                <a:solidFill>
                  <a:srgbClr val="FF5050"/>
                </a:solidFill>
                <a:latin typeface="Times New Roman" panose="02020603050405020304" pitchFamily="18" charset="0"/>
                <a:ea typeface="华文细黑" pitchFamily="2" charset="-122"/>
              </a:rPr>
              <a:t>事</a:t>
            </a:r>
            <a:endParaRPr lang="zh-CN" altLang="en-US" sz="3600" b="1" dirty="0">
              <a:solidFill>
                <a:srgbClr val="FF505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Char char="•"/>
            </a:pPr>
            <a:endParaRPr lang="zh-CN" altLang="en-US" sz="3600" b="1" dirty="0">
              <a:solidFill>
                <a:srgbClr val="FF5050"/>
              </a:solidFill>
              <a:latin typeface="Times New Roman" panose="02020603050405020304" pitchFamily="18" charset="0"/>
              <a:ea typeface="华文细黑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3600" b="1" dirty="0">
                <a:latin typeface="Times New Roman" panose="02020603050405020304" pitchFamily="18" charset="0"/>
                <a:ea typeface="华文细黑" pitchFamily="2" charset="-122"/>
              </a:rPr>
              <a:t>燕赵之君，</a:t>
            </a:r>
            <a:r>
              <a:rPr lang="zh-CN" altLang="en-US" sz="3600" b="1" dirty="0">
                <a:solidFill>
                  <a:srgbClr val="FF5050"/>
                </a:solidFill>
                <a:latin typeface="Times New Roman" panose="02020603050405020304" pitchFamily="18" charset="0"/>
                <a:ea typeface="华文细黑" pitchFamily="2" charset="-122"/>
              </a:rPr>
              <a:t>始</a:t>
            </a:r>
            <a:r>
              <a:rPr lang="zh-CN" altLang="en-US" sz="3600" b="1" dirty="0">
                <a:latin typeface="Times New Roman" panose="02020603050405020304" pitchFamily="18" charset="0"/>
                <a:ea typeface="华文细黑" pitchFamily="2" charset="-122"/>
              </a:rPr>
              <a:t>有远略</a:t>
            </a:r>
            <a:endParaRPr lang="zh-CN" altLang="en-US" sz="36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Char char="•"/>
            </a:pPr>
            <a:r>
              <a:rPr lang="zh-CN" altLang="en-US" sz="3600" b="1" dirty="0">
                <a:solidFill>
                  <a:srgbClr val="FF5050"/>
                </a:solidFill>
                <a:latin typeface="Times New Roman" panose="02020603050405020304" pitchFamily="18" charset="0"/>
                <a:ea typeface="华文细黑" pitchFamily="2" charset="-122"/>
              </a:rPr>
              <a:t>始</a:t>
            </a:r>
            <a:r>
              <a:rPr lang="zh-CN" altLang="en-US" sz="3600" b="1" dirty="0">
                <a:latin typeface="Times New Roman" panose="02020603050405020304" pitchFamily="18" charset="0"/>
                <a:ea typeface="华文细黑" pitchFamily="2" charset="-122"/>
              </a:rPr>
              <a:t>速祸焉</a:t>
            </a:r>
            <a:endParaRPr lang="zh-CN" altLang="en-US" sz="3600" b="1" dirty="0">
              <a:latin typeface="Times New Roman" panose="02020603050405020304" pitchFamily="18" charset="0"/>
              <a:ea typeface="华文细黑" pitchFamily="2" charset="-122"/>
            </a:endParaRP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Clr>
                <a:srgbClr val="000000"/>
              </a:buClr>
              <a:buChar char="•"/>
            </a:pPr>
            <a:endParaRPr lang="zh-CN" altLang="en-US" sz="3600" b="1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77827" name="文本框 77826"/>
          <p:cNvSpPr txBox="1"/>
          <p:nvPr/>
        </p:nvSpPr>
        <p:spPr>
          <a:xfrm>
            <a:off x="2743200" y="1143000"/>
            <a:ext cx="58610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有人，有的人，不定代词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7828" name="文本框 77827"/>
          <p:cNvSpPr txBox="1"/>
          <p:nvPr/>
        </p:nvSpPr>
        <p:spPr>
          <a:xfrm>
            <a:off x="2987675" y="1844675"/>
            <a:ext cx="51292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也许，或许，连词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7829" name="文本框 77828"/>
          <p:cNvSpPr txBox="1"/>
          <p:nvPr/>
        </p:nvSpPr>
        <p:spPr>
          <a:xfrm>
            <a:off x="4859338" y="29972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事奉，动词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7830" name="文本框 77829"/>
          <p:cNvSpPr txBox="1"/>
          <p:nvPr/>
        </p:nvSpPr>
        <p:spPr>
          <a:xfrm>
            <a:off x="5076825" y="3644900"/>
            <a:ext cx="3352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事情，名词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7831" name="文本框 77830"/>
          <p:cNvSpPr txBox="1"/>
          <p:nvPr/>
        </p:nvSpPr>
        <p:spPr>
          <a:xfrm>
            <a:off x="4859338" y="4797425"/>
            <a:ext cx="358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起初，副词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7832" name="文本框 77831"/>
          <p:cNvSpPr txBox="1"/>
          <p:nvPr/>
        </p:nvSpPr>
        <p:spPr>
          <a:xfrm>
            <a:off x="5076825" y="5589588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才，副词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/>
      <p:bldP spid="77829" grpId="0"/>
      <p:bldP spid="77830" grpId="0"/>
      <p:bldP spid="77831" grpId="0"/>
      <p:bldP spid="7783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矩形 78849"/>
          <p:cNvSpPr/>
          <p:nvPr/>
        </p:nvSpPr>
        <p:spPr>
          <a:xfrm>
            <a:off x="0" y="1125538"/>
            <a:ext cx="6913563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终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继五国迁灭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宋体" pitchFamily="2" charset="-122"/>
            </a:endParaRPr>
          </a:p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惜其用武而不</a:t>
            </a:r>
            <a:r>
              <a:rPr lang="zh-CN" altLang="en-US" sz="3600" b="1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终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也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宋体" pitchFamily="2" charset="-122"/>
            </a:endParaRPr>
          </a:p>
          <a:p>
            <a:pPr lvl="0"/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宋体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故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曰“弊在赂秦也”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宋体" pitchFamily="2" charset="-122"/>
            </a:endParaRPr>
          </a:p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从六国破亡之</a:t>
            </a:r>
            <a:r>
              <a:rPr lang="zh-CN" altLang="en-US" sz="3600" b="1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故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事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宋体" pitchFamily="2" charset="-122"/>
            </a:endParaRPr>
          </a:p>
          <a:p>
            <a:pPr lvl="0"/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宋体" pitchFamily="2" charset="-122"/>
            </a:endParaRPr>
          </a:p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强弱</a:t>
            </a:r>
            <a:r>
              <a:rPr lang="zh-CN" altLang="en-US" sz="3600" b="1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胜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负已判矣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宋体" pitchFamily="2" charset="-122"/>
            </a:endParaRPr>
          </a:p>
          <a:p>
            <a:pPr lvl="0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而犹有可以不赂而</a:t>
            </a:r>
            <a:r>
              <a:rPr lang="zh-CN" altLang="en-US" sz="3600" b="1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胜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宋体" pitchFamily="2" charset="-122"/>
              </a:rPr>
              <a:t>之之势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华文宋体" pitchFamily="2" charset="-122"/>
            </a:endParaRPr>
          </a:p>
        </p:txBody>
      </p:sp>
      <p:sp>
        <p:nvSpPr>
          <p:cNvPr id="78851" name="文本框 78850"/>
          <p:cNvSpPr txBox="1"/>
          <p:nvPr/>
        </p:nvSpPr>
        <p:spPr>
          <a:xfrm>
            <a:off x="4319588" y="2636838"/>
            <a:ext cx="48244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所以，因此，连词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8852" name="文本框 78851"/>
          <p:cNvSpPr txBox="1"/>
          <p:nvPr/>
        </p:nvSpPr>
        <p:spPr>
          <a:xfrm>
            <a:off x="4500563" y="3284538"/>
            <a:ext cx="297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旧，形容词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8853" name="文本框 78852"/>
          <p:cNvSpPr txBox="1"/>
          <p:nvPr/>
        </p:nvSpPr>
        <p:spPr>
          <a:xfrm>
            <a:off x="4211638" y="4292600"/>
            <a:ext cx="4114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胜利，名词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8854" name="文本框 78853"/>
          <p:cNvSpPr txBox="1"/>
          <p:nvPr/>
        </p:nvSpPr>
        <p:spPr>
          <a:xfrm>
            <a:off x="5791200" y="4941888"/>
            <a:ext cx="3352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战胜，动词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8855" name="文本框 78854"/>
          <p:cNvSpPr txBox="1"/>
          <p:nvPr/>
        </p:nvSpPr>
        <p:spPr>
          <a:xfrm>
            <a:off x="3995738" y="981075"/>
            <a:ext cx="274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终于，副词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8856" name="文本框 78855"/>
          <p:cNvSpPr txBox="1"/>
          <p:nvPr/>
        </p:nvSpPr>
        <p:spPr>
          <a:xfrm>
            <a:off x="3995738" y="1628775"/>
            <a:ext cx="6008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坚持到底，动词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  <p:bldP spid="78853" grpId="0"/>
      <p:bldP spid="78854" grpId="0"/>
      <p:bldP spid="7885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矩形 79873"/>
          <p:cNvSpPr/>
          <p:nvPr/>
        </p:nvSpPr>
        <p:spPr>
          <a:xfrm>
            <a:off x="0" y="765175"/>
            <a:ext cx="4248150" cy="6092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  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较秦之所</a:t>
            </a:r>
            <a:r>
              <a:rPr lang="zh-CN" altLang="en-US" sz="3600" b="1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得</a:t>
            </a:r>
            <a:endParaRPr lang="zh-CN" altLang="en-US" sz="3600" b="1" dirty="0">
              <a:solidFill>
                <a:srgbClr val="FF5050"/>
              </a:solidFill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  此言</a:t>
            </a:r>
            <a:r>
              <a:rPr lang="zh-CN" altLang="en-US" sz="3600" b="1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得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之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  诚不</a:t>
            </a:r>
            <a:r>
              <a:rPr lang="zh-CN" altLang="en-US" sz="3600" b="1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得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已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  暴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霜露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FF505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  暴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细黑" pitchFamily="2" charset="-122"/>
                <a:ea typeface="华文细黑" pitchFamily="2" charset="-122"/>
              </a:rPr>
              <a:t>秦之欲无厌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  <a:p>
            <a:pPr marL="342900" lvl="0" indent="-342900">
              <a:spcBef>
                <a:spcPct val="20000"/>
              </a:spcBef>
              <a:buClr>
                <a:srgbClr val="000000"/>
              </a:buClr>
              <a:buChar char="•"/>
            </a:pP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9875" name="文本框 79874"/>
          <p:cNvSpPr txBox="1"/>
          <p:nvPr/>
        </p:nvSpPr>
        <p:spPr>
          <a:xfrm>
            <a:off x="2843213" y="620713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得到，获得，动词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9876" name="文本框 79875"/>
          <p:cNvSpPr txBox="1"/>
          <p:nvPr/>
        </p:nvSpPr>
        <p:spPr>
          <a:xfrm>
            <a:off x="2916238" y="1412875"/>
            <a:ext cx="434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适宜，得当，形容词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9877" name="文本框 79876"/>
          <p:cNvSpPr txBox="1"/>
          <p:nvPr/>
        </p:nvSpPr>
        <p:spPr>
          <a:xfrm>
            <a:off x="2843213" y="2133600"/>
            <a:ext cx="4724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能，能够，动词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9880" name="文本框 79879"/>
          <p:cNvSpPr txBox="1"/>
          <p:nvPr/>
        </p:nvSpPr>
        <p:spPr>
          <a:xfrm>
            <a:off x="3132138" y="3357563"/>
            <a:ext cx="434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暴露，显露，动词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9881" name="文本框 79880"/>
          <p:cNvSpPr txBox="1"/>
          <p:nvPr/>
        </p:nvSpPr>
        <p:spPr>
          <a:xfrm>
            <a:off x="3419475" y="4221163"/>
            <a:ext cx="5905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solidFill>
                  <a:srgbClr val="3333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凶暴，凶恶残酷的，形容词</a:t>
            </a:r>
            <a:endParaRPr lang="zh-CN" altLang="en-US" sz="3600" b="1" dirty="0">
              <a:solidFill>
                <a:srgbClr val="3333CC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5" grpId="0"/>
      <p:bldP spid="79876" grpId="0"/>
      <p:bldP spid="79877" grpId="0"/>
      <p:bldP spid="79880" grpId="0"/>
      <p:bldP spid="7988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文本框 80897"/>
          <p:cNvSpPr txBox="1"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0899" name="矩形 80898"/>
          <p:cNvSpPr/>
          <p:nvPr/>
        </p:nvSpPr>
        <p:spPr>
          <a:xfrm>
            <a:off x="3429000" y="2224088"/>
            <a:ext cx="3556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5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0900" name="文本框 80899"/>
          <p:cNvSpPr txBox="1"/>
          <p:nvPr/>
        </p:nvSpPr>
        <p:spPr>
          <a:xfrm>
            <a:off x="611188" y="476250"/>
            <a:ext cx="8281987" cy="579438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、解释下列句中加括号的“以”的词义。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0901" name="文本框 80900"/>
          <p:cNvSpPr txBox="1"/>
          <p:nvPr/>
        </p:nvSpPr>
        <p:spPr>
          <a:xfrm>
            <a:off x="0" y="2205038"/>
            <a:ext cx="5761038" cy="393700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）不赂者（以）赂者丧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）秦（以）攻取之外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）（以）地事秦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）洎牧（以）谗诛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）至丹（以）荆卿为计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0902" name="文本框 80901"/>
          <p:cNvSpPr txBox="1"/>
          <p:nvPr/>
        </p:nvSpPr>
        <p:spPr>
          <a:xfrm>
            <a:off x="5795963" y="2133600"/>
            <a:ext cx="33480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sz="36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由于，介词 </a:t>
            </a:r>
            <a:r>
              <a:rPr lang="en-US" altLang="zh-CN" sz="360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en-US" altLang="zh-CN" sz="360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0903" name="文本框 80902"/>
          <p:cNvSpPr txBox="1"/>
          <p:nvPr/>
        </p:nvSpPr>
        <p:spPr>
          <a:xfrm>
            <a:off x="5364163" y="2997200"/>
            <a:ext cx="34337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[</a:t>
            </a:r>
            <a:r>
              <a:rPr lang="zh-CN" altLang="en-US" sz="36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凭借，介词 </a:t>
            </a:r>
            <a:r>
              <a:rPr lang="en-US" altLang="zh-CN" sz="360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en-US" altLang="zh-CN" sz="360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0904" name="文本框 80903"/>
          <p:cNvSpPr txBox="1"/>
          <p:nvPr/>
        </p:nvSpPr>
        <p:spPr>
          <a:xfrm>
            <a:off x="5219700" y="3860800"/>
            <a:ext cx="3924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 [</a:t>
            </a:r>
            <a:r>
              <a:rPr lang="zh-CN" altLang="en-US" sz="36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把，介词   </a:t>
            </a:r>
            <a:r>
              <a:rPr lang="en-US" altLang="zh-CN" sz="360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en-US" altLang="zh-CN" sz="360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0905" name="文本框 80904"/>
          <p:cNvSpPr txBox="1"/>
          <p:nvPr/>
        </p:nvSpPr>
        <p:spPr>
          <a:xfrm>
            <a:off x="5651500" y="4724400"/>
            <a:ext cx="3924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sz="36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因为，介词 </a:t>
            </a:r>
            <a:r>
              <a:rPr lang="en-US" altLang="zh-CN" sz="360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en-US" altLang="zh-CN" sz="360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0906" name="文本框 80905"/>
          <p:cNvSpPr txBox="1"/>
          <p:nvPr/>
        </p:nvSpPr>
        <p:spPr>
          <a:xfrm>
            <a:off x="6227763" y="5589588"/>
            <a:ext cx="29162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sz="3600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用，介</a:t>
            </a:r>
            <a:r>
              <a:rPr lang="en-US" altLang="zh-CN" sz="360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en-US" altLang="zh-CN" sz="360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animBg="1"/>
      <p:bldP spid="80901" grpId="0" animBg="1"/>
      <p:bldP spid="80902" grpId="0"/>
      <p:bldP spid="80903" grpId="0"/>
      <p:bldP spid="80904" grpId="0"/>
      <p:bldP spid="80905" grpId="0"/>
      <p:bldP spid="8090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文本框 81921"/>
          <p:cNvSpPr txBox="1"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3" name="矩形 81922"/>
          <p:cNvSpPr/>
          <p:nvPr/>
        </p:nvSpPr>
        <p:spPr>
          <a:xfrm>
            <a:off x="3429000" y="2224088"/>
            <a:ext cx="3556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5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4" name="文本框 81923"/>
          <p:cNvSpPr txBox="1"/>
          <p:nvPr/>
        </p:nvSpPr>
        <p:spPr>
          <a:xfrm>
            <a:off x="0" y="0"/>
            <a:ext cx="9144000" cy="500856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）（以）赂秦之地封天下之 谋臣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）（以天下之大，而从六国破灭之故事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）暴霜露，斩荆棘，（以）有尺寸之地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）日削月割，（以）趋于亡</a:t>
            </a: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8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5" name="文本框 81924"/>
          <p:cNvSpPr txBox="1"/>
          <p:nvPr/>
        </p:nvSpPr>
        <p:spPr>
          <a:xfrm>
            <a:off x="6011863" y="188913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用、介 </a:t>
            </a: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en-US" altLang="zh-CN" sz="36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926" name="文本框 81925"/>
          <p:cNvSpPr txBox="1"/>
          <p:nvPr/>
        </p:nvSpPr>
        <p:spPr>
          <a:xfrm>
            <a:off x="6732588" y="1196975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凭借、介</a:t>
            </a: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en-US" altLang="zh-CN" sz="36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927" name="文本框 81926"/>
          <p:cNvSpPr txBox="1"/>
          <p:nvPr/>
        </p:nvSpPr>
        <p:spPr>
          <a:xfrm>
            <a:off x="6948488" y="2565400"/>
            <a:ext cx="38973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而， 连</a:t>
            </a: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en-US" altLang="zh-CN" sz="36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928" name="文本框 81927"/>
          <p:cNvSpPr txBox="1"/>
          <p:nvPr/>
        </p:nvSpPr>
        <p:spPr>
          <a:xfrm>
            <a:off x="5246688" y="3860800"/>
            <a:ext cx="38973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[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而， 连</a:t>
            </a:r>
            <a:r>
              <a:rPr lang="en-US" altLang="zh-CN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]</a:t>
            </a:r>
            <a:endParaRPr lang="en-US" altLang="zh-CN" sz="3600" b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animBg="1"/>
      <p:bldP spid="81925" grpId="0"/>
      <p:bldP spid="81926" grpId="0"/>
      <p:bldP spid="81927" grpId="0"/>
      <p:bldP spid="819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wangjian0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椭圆 16386"/>
          <p:cNvSpPr/>
          <p:nvPr/>
        </p:nvSpPr>
        <p:spPr>
          <a:xfrm>
            <a:off x="468313" y="5446713"/>
            <a:ext cx="647700" cy="719137"/>
          </a:xfrm>
          <a:prstGeom prst="ellipse">
            <a:avLst/>
          </a:prstGeom>
          <a:solidFill>
            <a:srgbClr val="FFFFFF">
              <a:alpha val="0"/>
            </a:srgbClr>
          </a:solidFill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椭圆 16387"/>
          <p:cNvSpPr/>
          <p:nvPr/>
        </p:nvSpPr>
        <p:spPr>
          <a:xfrm>
            <a:off x="3203575" y="5229225"/>
            <a:ext cx="647700" cy="647700"/>
          </a:xfrm>
          <a:prstGeom prst="ellipse">
            <a:avLst/>
          </a:prstGeom>
          <a:solidFill>
            <a:srgbClr val="FFFFFF">
              <a:alpha val="0"/>
            </a:srgbClr>
          </a:solidFill>
          <a:ln w="28575" cap="flat" cmpd="sng">
            <a:solidFill>
              <a:srgbClr val="00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椭圆 16388"/>
          <p:cNvSpPr/>
          <p:nvPr/>
        </p:nvSpPr>
        <p:spPr>
          <a:xfrm>
            <a:off x="3995738" y="3716338"/>
            <a:ext cx="647700" cy="647700"/>
          </a:xfrm>
          <a:prstGeom prst="ellipse">
            <a:avLst/>
          </a:prstGeom>
          <a:solidFill>
            <a:srgbClr val="FFFFFF">
              <a:alpha val="0"/>
            </a:srgbClr>
          </a:solidFill>
          <a:ln w="28575" cap="flat" cmpd="sng">
            <a:solidFill>
              <a:srgbClr val="00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椭圆 16389"/>
          <p:cNvSpPr/>
          <p:nvPr/>
        </p:nvSpPr>
        <p:spPr>
          <a:xfrm>
            <a:off x="4284663" y="4510088"/>
            <a:ext cx="647700" cy="647700"/>
          </a:xfrm>
          <a:prstGeom prst="ellipse">
            <a:avLst/>
          </a:prstGeom>
          <a:solidFill>
            <a:srgbClr val="FFFFFF">
              <a:alpha val="0"/>
            </a:srgbClr>
          </a:solidFill>
          <a:ln w="28575" cap="flat" cmpd="sng">
            <a:solidFill>
              <a:srgbClr val="00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椭圆 16390"/>
          <p:cNvSpPr/>
          <p:nvPr/>
        </p:nvSpPr>
        <p:spPr>
          <a:xfrm>
            <a:off x="5580063" y="5805488"/>
            <a:ext cx="647700" cy="647700"/>
          </a:xfrm>
          <a:prstGeom prst="ellipse">
            <a:avLst/>
          </a:prstGeom>
          <a:solidFill>
            <a:srgbClr val="FFFFFF">
              <a:alpha val="0"/>
            </a:srgbClr>
          </a:solidFill>
          <a:ln w="28575" cap="flat" cmpd="sng">
            <a:solidFill>
              <a:srgbClr val="00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椭圆 16391"/>
          <p:cNvSpPr/>
          <p:nvPr/>
        </p:nvSpPr>
        <p:spPr>
          <a:xfrm>
            <a:off x="4643438" y="620713"/>
            <a:ext cx="647700" cy="647700"/>
          </a:xfrm>
          <a:prstGeom prst="ellipse">
            <a:avLst/>
          </a:prstGeom>
          <a:solidFill>
            <a:srgbClr val="FFFFFF">
              <a:alpha val="0"/>
            </a:srgbClr>
          </a:solidFill>
          <a:ln w="28575" cap="flat" cmpd="sng">
            <a:solidFill>
              <a:srgbClr val="00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椭圆 16392"/>
          <p:cNvSpPr/>
          <p:nvPr/>
        </p:nvSpPr>
        <p:spPr>
          <a:xfrm>
            <a:off x="6588125" y="3573463"/>
            <a:ext cx="647700" cy="647700"/>
          </a:xfrm>
          <a:prstGeom prst="ellipse">
            <a:avLst/>
          </a:prstGeom>
          <a:solidFill>
            <a:srgbClr val="FFFFFF">
              <a:alpha val="0"/>
            </a:srgbClr>
          </a:solidFill>
          <a:ln w="28575" cap="flat" cmpd="sng">
            <a:solidFill>
              <a:srgbClr val="00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endParaRPr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8" grpId="0" animBg="1"/>
      <p:bldP spid="16389" grpId="0" animBg="1"/>
      <p:bldP spid="16390" grpId="0" animBg="1"/>
      <p:bldP spid="16391" grpId="0" animBg="1"/>
      <p:bldP spid="16392" grpId="0" animBg="1"/>
      <p:bldP spid="1639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标题 54273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anchor="ctr"/>
          <a:p>
            <a:r>
              <a:rPr lang="zh-CN" altLang="en-US" sz="6600" dirty="0">
                <a:solidFill>
                  <a:srgbClr val="FF0066"/>
                </a:solidFill>
                <a:ea typeface="隶书" pitchFamily="49" charset="-122"/>
              </a:rPr>
              <a:t>拓展延伸</a:t>
            </a:r>
            <a:endParaRPr lang="zh-CN" altLang="en-US" sz="6600" dirty="0">
              <a:solidFill>
                <a:srgbClr val="FF0066"/>
              </a:solidFill>
              <a:ea typeface="隶书" pitchFamily="49" charset="-122"/>
            </a:endParaRPr>
          </a:p>
        </p:txBody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>
          <a:xfrm>
            <a:off x="250825" y="1341438"/>
            <a:ext cx="8534400" cy="373380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一、阅读下列文字，回答</a:t>
            </a:r>
            <a:r>
              <a:rPr lang="en-US" altLang="zh-CN" sz="2800" b="1" dirty="0">
                <a:solidFill>
                  <a:srgbClr val="FF0000"/>
                </a:solidFill>
              </a:rPr>
              <a:t>1~4</a:t>
            </a:r>
            <a:r>
              <a:rPr lang="zh-CN" altLang="en-US" sz="2800" b="1" dirty="0">
                <a:solidFill>
                  <a:srgbClr val="FF0000"/>
                </a:solidFill>
              </a:rPr>
              <a:t>题。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ea typeface="黑体" panose="02010600030101010101" pitchFamily="2" charset="-122"/>
              </a:rPr>
              <a:t>（甲）然秦以</a:t>
            </a:r>
            <a:r>
              <a:rPr lang="zh-CN" altLang="en-US" b="1" dirty="0">
                <a:solidFill>
                  <a:srgbClr val="FF3300"/>
                </a:solidFill>
                <a:ea typeface="黑体" panose="02010600030101010101" pitchFamily="2" charset="-122"/>
              </a:rPr>
              <a:t>区区</a:t>
            </a:r>
            <a:r>
              <a:rPr lang="zh-CN" altLang="en-US" b="1" dirty="0">
                <a:ea typeface="黑体" panose="02010600030101010101" pitchFamily="2" charset="-122"/>
              </a:rPr>
              <a:t>之地，致万盛之势，</a:t>
            </a:r>
            <a:r>
              <a:rPr lang="zh-CN" altLang="en-US" b="1" dirty="0">
                <a:solidFill>
                  <a:srgbClr val="FF3300"/>
                </a:solidFill>
                <a:ea typeface="黑体" panose="02010600030101010101" pitchFamily="2" charset="-122"/>
              </a:rPr>
              <a:t>序</a:t>
            </a:r>
            <a:r>
              <a:rPr lang="zh-CN" altLang="en-US" b="1" dirty="0">
                <a:ea typeface="黑体" panose="02010600030101010101" pitchFamily="2" charset="-122"/>
              </a:rPr>
              <a:t>八州而朝同列，百有余年矣；然后</a:t>
            </a:r>
            <a:r>
              <a:rPr lang="zh-CN" altLang="en-US" b="1" dirty="0">
                <a:solidFill>
                  <a:srgbClr val="FF3300"/>
                </a:solidFill>
                <a:ea typeface="黑体" panose="02010600030101010101" pitchFamily="2" charset="-122"/>
              </a:rPr>
              <a:t>以</a:t>
            </a:r>
            <a:r>
              <a:rPr lang="zh-CN" altLang="en-US" b="1" dirty="0">
                <a:ea typeface="黑体" panose="02010600030101010101" pitchFamily="2" charset="-122"/>
              </a:rPr>
              <a:t>六合为家，崤函为宫，一夫作难而七庙</a:t>
            </a:r>
            <a:r>
              <a:rPr lang="zh-CN" altLang="en-US" b="1" dirty="0">
                <a:solidFill>
                  <a:srgbClr val="FF3300"/>
                </a:solidFill>
                <a:ea typeface="黑体" panose="02010600030101010101" pitchFamily="2" charset="-122"/>
              </a:rPr>
              <a:t>隳</a:t>
            </a:r>
            <a:r>
              <a:rPr lang="zh-CN" altLang="en-US" b="1" dirty="0">
                <a:ea typeface="黑体" panose="02010600030101010101" pitchFamily="2" charset="-122"/>
              </a:rPr>
              <a:t>，身死人手，</a:t>
            </a:r>
            <a:r>
              <a:rPr lang="zh-CN" altLang="en-US" b="1" dirty="0">
                <a:solidFill>
                  <a:srgbClr val="FF3300"/>
                </a:solidFill>
                <a:ea typeface="黑体" panose="02010600030101010101" pitchFamily="2" charset="-122"/>
              </a:rPr>
              <a:t>为</a:t>
            </a:r>
            <a:r>
              <a:rPr lang="zh-CN" altLang="en-US" b="1" dirty="0">
                <a:ea typeface="黑体" panose="02010600030101010101" pitchFamily="2" charset="-122"/>
              </a:rPr>
              <a:t>天下笑，何也？仁义不施而攻守之势异也。</a:t>
            </a:r>
            <a:endParaRPr lang="zh-CN" altLang="en-US" b="1" dirty="0"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ea typeface="黑体" panose="02010600030101010101" pitchFamily="2" charset="-122"/>
              </a:rPr>
              <a:t>（乙）呜呼！灭六国者六国也，非秦也。</a:t>
            </a:r>
            <a:r>
              <a:rPr lang="zh-CN" altLang="en-US" b="1" dirty="0">
                <a:solidFill>
                  <a:srgbClr val="FF3300"/>
                </a:solidFill>
                <a:ea typeface="黑体" panose="02010600030101010101" pitchFamily="2" charset="-122"/>
              </a:rPr>
              <a:t>族</a:t>
            </a:r>
            <a:r>
              <a:rPr lang="zh-CN" altLang="en-US" b="1" dirty="0">
                <a:ea typeface="黑体" panose="02010600030101010101" pitchFamily="2" charset="-122"/>
              </a:rPr>
              <a:t>秦者秦也。非天下也。嗟夫！</a:t>
            </a:r>
            <a:r>
              <a:rPr lang="zh-CN" altLang="en-US" b="1" dirty="0">
                <a:solidFill>
                  <a:srgbClr val="FF3300"/>
                </a:solidFill>
                <a:ea typeface="黑体" panose="02010600030101010101" pitchFamily="2" charset="-122"/>
              </a:rPr>
              <a:t>使</a:t>
            </a:r>
            <a:r>
              <a:rPr lang="zh-CN" altLang="en-US" b="1" dirty="0">
                <a:ea typeface="黑体" panose="02010600030101010101" pitchFamily="2" charset="-122"/>
              </a:rPr>
              <a:t>六国各爱其人，则足</a:t>
            </a:r>
            <a:r>
              <a:rPr lang="zh-CN" altLang="en-US" b="1" dirty="0">
                <a:solidFill>
                  <a:srgbClr val="FF3300"/>
                </a:solidFill>
                <a:ea typeface="黑体" panose="02010600030101010101" pitchFamily="2" charset="-122"/>
              </a:rPr>
              <a:t>以</a:t>
            </a:r>
            <a:r>
              <a:rPr lang="zh-CN" altLang="en-US" b="1" dirty="0">
                <a:ea typeface="黑体" panose="02010600030101010101" pitchFamily="2" charset="-122"/>
              </a:rPr>
              <a:t>拒秦；使秦复爱六国之人，则递三世可至万世而为君，谁得而族灭也？秦人不遐自哀，而后人哀之；后人哀之而不鉴之，亦</a:t>
            </a:r>
            <a:r>
              <a:rPr lang="zh-CN" altLang="en-US" b="1" dirty="0">
                <a:solidFill>
                  <a:srgbClr val="FF3300"/>
                </a:solidFill>
                <a:ea typeface="黑体" panose="02010600030101010101" pitchFamily="2" charset="-122"/>
              </a:rPr>
              <a:t>使</a:t>
            </a:r>
            <a:r>
              <a:rPr lang="zh-CN" altLang="en-US" b="1" dirty="0">
                <a:ea typeface="黑体" panose="02010600030101010101" pitchFamily="2" charset="-122"/>
              </a:rPr>
              <a:t>后人而复哀后人也。</a:t>
            </a:r>
            <a:endParaRPr lang="zh-CN" altLang="en-US" b="1" dirty="0"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250825" y="404813"/>
            <a:ext cx="8534400" cy="4495800"/>
          </a:xfrm>
        </p:spPr>
        <p:txBody>
          <a:bodyPr/>
          <a:p>
            <a:pPr>
              <a:buNone/>
            </a:pPr>
            <a:r>
              <a:rPr lang="zh-CN" altLang="en-US" sz="3600" b="1" dirty="0"/>
              <a:t>（丙）呜呼！以赂秦之地</a:t>
            </a:r>
            <a:r>
              <a:rPr lang="zh-CN" altLang="en-US" sz="3600" b="1" dirty="0">
                <a:solidFill>
                  <a:srgbClr val="FF3300"/>
                </a:solidFill>
              </a:rPr>
              <a:t>封</a:t>
            </a:r>
            <a:r>
              <a:rPr lang="zh-CN" altLang="en-US" sz="3600" b="1" dirty="0"/>
              <a:t>天下之谋臣，以事秦之心礼天下之奇才，并力西向，则吾恐秦人食之不得下咽。悲夫！有如此之势，而为秦人积威之所劫，日削月割，以趋于亡。为国者无使</a:t>
            </a:r>
            <a:r>
              <a:rPr lang="zh-CN" altLang="en-US" sz="3600" b="1" dirty="0">
                <a:solidFill>
                  <a:srgbClr val="FF3300"/>
                </a:solidFill>
                <a:ea typeface="黑体" panose="02010600030101010101" pitchFamily="2" charset="-122"/>
              </a:rPr>
              <a:t>为</a:t>
            </a:r>
            <a:r>
              <a:rPr lang="zh-CN" altLang="en-US" sz="3600" b="1" dirty="0"/>
              <a:t>积威之所劫哉。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（丁）夫六国与秦皆诸侯，其势弱于秦，而犹有可以不赂而胜之之势。</a:t>
            </a:r>
            <a:r>
              <a:rPr lang="zh-CN" altLang="en-US" sz="3600" b="1" dirty="0">
                <a:solidFill>
                  <a:srgbClr val="FF3300"/>
                </a:solidFill>
              </a:rPr>
              <a:t>苟</a:t>
            </a:r>
            <a:r>
              <a:rPr lang="zh-CN" altLang="en-US" sz="3600" b="1" dirty="0"/>
              <a:t>以天下之大，而从六国破亡之故事，是又在六国下矣。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3" name="文本占位符 56322"/>
          <p:cNvSpPr>
            <a:spLocks noGrp="1"/>
          </p:cNvSpPr>
          <p:nvPr>
            <p:ph type="body" idx="1"/>
          </p:nvPr>
        </p:nvSpPr>
        <p:spPr>
          <a:xfrm>
            <a:off x="250825" y="476250"/>
            <a:ext cx="8229600" cy="3733800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1</a:t>
            </a:r>
            <a:r>
              <a:rPr lang="zh-CN" altLang="en-US" b="1" dirty="0">
                <a:solidFill>
                  <a:srgbClr val="FF0000"/>
                </a:solidFill>
              </a:rPr>
              <a:t>、下列划线字用法意义相同的一项是</a:t>
            </a:r>
            <a:r>
              <a:rPr lang="zh-CN" altLang="en-US" b="1" dirty="0">
                <a:solidFill>
                  <a:srgbClr val="FF33CC"/>
                </a:solidFill>
              </a:rPr>
              <a:t>（        ）</a:t>
            </a:r>
            <a:endParaRPr lang="zh-CN" altLang="en-US" b="1" dirty="0">
              <a:solidFill>
                <a:srgbClr val="FF33CC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chemeClr val="tx2"/>
                </a:solidFill>
                <a:ea typeface="Arial" panose="020B0604020202020204" pitchFamily="34" charset="0"/>
              </a:rPr>
              <a:t>A</a:t>
            </a:r>
            <a:r>
              <a:rPr lang="zh-CN" altLang="en-US" sz="3600" b="1" dirty="0">
                <a:solidFill>
                  <a:schemeClr val="tx2"/>
                </a:solidFill>
              </a:rPr>
              <a:t>、然秦以</a:t>
            </a:r>
            <a:r>
              <a:rPr lang="zh-CN" altLang="en-US" sz="3600" b="1" u="sng" dirty="0">
                <a:solidFill>
                  <a:srgbClr val="D60093"/>
                </a:solidFill>
              </a:rPr>
              <a:t>区区</a:t>
            </a:r>
            <a:r>
              <a:rPr lang="zh-CN" altLang="en-US" sz="3600" b="1" dirty="0">
                <a:solidFill>
                  <a:schemeClr val="tx2"/>
                </a:solidFill>
              </a:rPr>
              <a:t>之地 </a:t>
            </a:r>
            <a:r>
              <a:rPr lang="en-US" altLang="zh-CN" sz="3600" b="1" dirty="0">
                <a:solidFill>
                  <a:schemeClr val="tx2"/>
                </a:solidFill>
              </a:rPr>
              <a:t>/ </a:t>
            </a:r>
            <a:r>
              <a:rPr lang="zh-CN" altLang="en-US" sz="3600" b="1" dirty="0">
                <a:solidFill>
                  <a:schemeClr val="tx2"/>
                </a:solidFill>
              </a:rPr>
              <a:t>感君</a:t>
            </a:r>
            <a:r>
              <a:rPr lang="zh-CN" altLang="en-US" sz="3600" b="1" u="sng" dirty="0">
                <a:solidFill>
                  <a:srgbClr val="D60093"/>
                </a:solidFill>
              </a:rPr>
              <a:t>区区</a:t>
            </a:r>
            <a:r>
              <a:rPr lang="zh-CN" altLang="en-US" sz="3600" b="1" dirty="0">
                <a:solidFill>
                  <a:schemeClr val="tx2"/>
                </a:solidFill>
              </a:rPr>
              <a:t>怀</a:t>
            </a:r>
            <a:endParaRPr lang="zh-CN" altLang="en-US" sz="36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chemeClr val="tx2"/>
                </a:solidFill>
                <a:ea typeface="Arial" panose="020B0604020202020204" pitchFamily="34" charset="0"/>
              </a:rPr>
              <a:t>B</a:t>
            </a:r>
            <a:r>
              <a:rPr lang="zh-CN" altLang="en-US" sz="3600" b="1">
                <a:solidFill>
                  <a:schemeClr val="tx2"/>
                </a:solidFill>
              </a:rPr>
              <a:t>、</a:t>
            </a:r>
            <a:r>
              <a:rPr lang="zh-CN" altLang="en-US" sz="3600" b="1" u="sng" dirty="0">
                <a:solidFill>
                  <a:srgbClr val="D60093"/>
                </a:solidFill>
              </a:rPr>
              <a:t>为</a:t>
            </a:r>
            <a:r>
              <a:rPr lang="zh-CN" altLang="en-US" sz="3600" b="1" dirty="0">
                <a:solidFill>
                  <a:schemeClr val="tx2"/>
                </a:solidFill>
              </a:rPr>
              <a:t>天下笑，何也 </a:t>
            </a:r>
            <a:r>
              <a:rPr lang="en-US" altLang="zh-CN" sz="3600" b="1" dirty="0">
                <a:solidFill>
                  <a:schemeClr val="tx2"/>
                </a:solidFill>
              </a:rPr>
              <a:t>/ </a:t>
            </a:r>
            <a:r>
              <a:rPr lang="zh-CN" altLang="en-US" sz="3600" b="1" dirty="0">
                <a:solidFill>
                  <a:schemeClr val="tx2"/>
                </a:solidFill>
              </a:rPr>
              <a:t>为国者无使</a:t>
            </a:r>
            <a:r>
              <a:rPr lang="zh-CN" altLang="en-US" sz="3600" b="1" u="sng" dirty="0">
                <a:solidFill>
                  <a:srgbClr val="D60093"/>
                </a:solidFill>
              </a:rPr>
              <a:t>为</a:t>
            </a:r>
            <a:r>
              <a:rPr lang="zh-CN" altLang="en-US" sz="3600" b="1" dirty="0">
                <a:solidFill>
                  <a:schemeClr val="tx2"/>
                </a:solidFill>
              </a:rPr>
              <a:t>积威之所劫哉</a:t>
            </a:r>
            <a:endParaRPr lang="zh-CN" altLang="en-US" sz="36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chemeClr val="tx2"/>
                </a:solidFill>
                <a:ea typeface="Arial" panose="020B0604020202020204" pitchFamily="34" charset="0"/>
              </a:rPr>
              <a:t>C</a:t>
            </a:r>
            <a:r>
              <a:rPr lang="zh-CN" altLang="en-US" sz="3600" b="1">
                <a:solidFill>
                  <a:schemeClr val="tx2"/>
                </a:solidFill>
              </a:rPr>
              <a:t>、</a:t>
            </a:r>
            <a:r>
              <a:rPr lang="zh-CN" altLang="en-US" sz="3600" b="1" u="sng" dirty="0">
                <a:solidFill>
                  <a:srgbClr val="D60093"/>
                </a:solidFill>
              </a:rPr>
              <a:t>使</a:t>
            </a:r>
            <a:r>
              <a:rPr lang="zh-CN" altLang="en-US" sz="3600" b="1" dirty="0">
                <a:solidFill>
                  <a:schemeClr val="tx2"/>
                </a:solidFill>
              </a:rPr>
              <a:t>六国各爱其人 </a:t>
            </a:r>
            <a:r>
              <a:rPr lang="en-US" altLang="zh-CN" sz="3600" b="1" dirty="0">
                <a:solidFill>
                  <a:schemeClr val="tx2"/>
                </a:solidFill>
              </a:rPr>
              <a:t>/ </a:t>
            </a:r>
            <a:r>
              <a:rPr lang="zh-CN" altLang="en-US" sz="3600" b="1" dirty="0">
                <a:solidFill>
                  <a:schemeClr val="tx2"/>
                </a:solidFill>
              </a:rPr>
              <a:t>亦</a:t>
            </a:r>
            <a:r>
              <a:rPr lang="zh-CN" altLang="en-US" sz="3600" b="1" u="sng" dirty="0">
                <a:solidFill>
                  <a:srgbClr val="D60093"/>
                </a:solidFill>
              </a:rPr>
              <a:t>使</a:t>
            </a:r>
            <a:r>
              <a:rPr lang="zh-CN" altLang="en-US" sz="3600" b="1" dirty="0">
                <a:solidFill>
                  <a:schemeClr val="tx2"/>
                </a:solidFill>
              </a:rPr>
              <a:t>后人而复哀后人也</a:t>
            </a:r>
            <a:endParaRPr lang="zh-CN" altLang="en-US" sz="3600" b="1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chemeClr val="tx2"/>
                </a:solidFill>
                <a:ea typeface="Arial" panose="020B0604020202020204" pitchFamily="34" charset="0"/>
              </a:rPr>
              <a:t>D</a:t>
            </a:r>
            <a:r>
              <a:rPr lang="zh-CN" altLang="en-US" sz="3600" b="1" dirty="0">
                <a:solidFill>
                  <a:schemeClr val="tx2"/>
                </a:solidFill>
              </a:rPr>
              <a:t>、然后</a:t>
            </a:r>
            <a:r>
              <a:rPr lang="zh-CN" altLang="en-US" sz="3600" b="1" u="sng" dirty="0">
                <a:solidFill>
                  <a:srgbClr val="D60093"/>
                </a:solidFill>
              </a:rPr>
              <a:t>以</a:t>
            </a:r>
            <a:r>
              <a:rPr lang="zh-CN" altLang="en-US" sz="3600" b="1" dirty="0">
                <a:solidFill>
                  <a:schemeClr val="tx2"/>
                </a:solidFill>
              </a:rPr>
              <a:t>六合为家 </a:t>
            </a:r>
            <a:r>
              <a:rPr lang="en-US" altLang="zh-CN" sz="3600" b="1" dirty="0">
                <a:solidFill>
                  <a:schemeClr val="tx2"/>
                </a:solidFill>
              </a:rPr>
              <a:t>/ </a:t>
            </a:r>
            <a:r>
              <a:rPr lang="zh-CN" altLang="en-US" sz="3600" b="1" dirty="0">
                <a:solidFill>
                  <a:schemeClr val="tx2"/>
                </a:solidFill>
              </a:rPr>
              <a:t>则足</a:t>
            </a:r>
            <a:r>
              <a:rPr lang="zh-CN" altLang="en-US" sz="3600" b="1" u="sng" dirty="0">
                <a:solidFill>
                  <a:srgbClr val="D60093"/>
                </a:solidFill>
              </a:rPr>
              <a:t>以</a:t>
            </a:r>
            <a:r>
              <a:rPr lang="zh-CN" altLang="en-US" sz="3600" b="1" dirty="0">
                <a:solidFill>
                  <a:schemeClr val="tx2"/>
                </a:solidFill>
              </a:rPr>
              <a:t>拒秦</a:t>
            </a:r>
            <a:endParaRPr lang="zh-CN" altLang="en-US" sz="3600" b="1" dirty="0">
              <a:solidFill>
                <a:schemeClr val="tx2"/>
              </a:solidFill>
            </a:endParaRPr>
          </a:p>
        </p:txBody>
      </p:sp>
      <p:sp>
        <p:nvSpPr>
          <p:cNvPr id="56324" name="文本框 56323"/>
          <p:cNvSpPr txBox="1"/>
          <p:nvPr/>
        </p:nvSpPr>
        <p:spPr>
          <a:xfrm>
            <a:off x="1258888" y="836613"/>
            <a:ext cx="609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632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>
          <a:xfrm>
            <a:off x="323850" y="333375"/>
            <a:ext cx="8229600" cy="4495800"/>
          </a:xfrm>
        </p:spPr>
        <p:txBody>
          <a:bodyPr/>
          <a:p>
            <a:r>
              <a:rPr lang="en-US" altLang="zh-CN" dirty="0">
                <a:solidFill>
                  <a:srgbClr val="FF3300"/>
                </a:solidFill>
              </a:rPr>
              <a:t>2</a:t>
            </a:r>
            <a:r>
              <a:rPr lang="zh-CN" altLang="en-US" dirty="0">
                <a:solidFill>
                  <a:srgbClr val="FF3300"/>
                </a:solidFill>
              </a:rPr>
              <a:t>、</a:t>
            </a:r>
            <a:r>
              <a:rPr lang="zh-CN" altLang="en-US" b="1" dirty="0">
                <a:solidFill>
                  <a:srgbClr val="FF0000"/>
                </a:solidFill>
              </a:rPr>
              <a:t>解释划线词，判断正确的是：</a:t>
            </a:r>
            <a:r>
              <a:rPr lang="en-US" altLang="zh-CN">
                <a:solidFill>
                  <a:srgbClr val="FF3300"/>
                </a:solidFill>
              </a:rPr>
              <a:t>(            )</a:t>
            </a:r>
            <a:endParaRPr lang="en-US" altLang="zh-CN">
              <a:solidFill>
                <a:srgbClr val="FF3300"/>
              </a:solidFill>
            </a:endParaRPr>
          </a:p>
          <a:p>
            <a:pPr algn="just"/>
            <a:r>
              <a:rPr lang="en-US" altLang="zh-CN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①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序八州而朝同列   序：名词作动词，安排、布置，引申为“统辖”    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just"/>
            <a:r>
              <a:rPr lang="en-US" altLang="zh-CN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一夫作难而七庙隳   隳：毁坏，表被动   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just"/>
            <a:r>
              <a:rPr lang="en-US" altLang="zh-CN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③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以赂秦之地封天下之谋臣   封：封闭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just"/>
            <a:r>
              <a:rPr lang="en-US" altLang="zh-CN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④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苟以天下之大   苟：如果   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algn="just"/>
            <a:r>
              <a:rPr lang="en-US" altLang="zh-CN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⑤</a:t>
            </a:r>
            <a:r>
              <a:rPr lang="zh-CN" altLang="en-US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族秦者秦也。非天下也   族：家族</a:t>
            </a:r>
            <a:endParaRPr lang="zh-CN" altLang="en-US" b="1" dirty="0">
              <a:solidFill>
                <a:srgbClr val="0000FF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en-US" altLang="zh-CN" sz="3600" b="1">
                <a:solidFill>
                  <a:srgbClr val="990099"/>
                </a:solidFill>
                <a:ea typeface="黑体" panose="02010600030101010101" pitchFamily="2" charset="-122"/>
              </a:rPr>
              <a:t>A</a:t>
            </a:r>
            <a:r>
              <a:rPr lang="zh-CN" altLang="en-US" sz="3600" b="1">
                <a:solidFill>
                  <a:srgbClr val="990099"/>
                </a:solidFill>
                <a:ea typeface="黑体" panose="02010600030101010101" pitchFamily="2" charset="-122"/>
              </a:rPr>
              <a:t>、 </a:t>
            </a:r>
            <a:r>
              <a:rPr lang="en-US" altLang="zh-CN" sz="3600" b="1" dirty="0">
                <a:solidFill>
                  <a:srgbClr val="990099"/>
                </a:solidFill>
              </a:rPr>
              <a:t>② </a:t>
            </a:r>
            <a:r>
              <a:rPr lang="en-US" altLang="zh-CN" sz="3600" b="1" dirty="0">
                <a:solidFill>
                  <a:srgbClr val="990099"/>
                </a:solidFill>
                <a:ea typeface="黑体" panose="02010600030101010101" pitchFamily="2" charset="-122"/>
              </a:rPr>
              <a:t>③ ④                </a:t>
            </a:r>
            <a:r>
              <a:rPr lang="en-US" altLang="zh-CN" sz="3600" b="1">
                <a:solidFill>
                  <a:srgbClr val="990099"/>
                </a:solidFill>
                <a:ea typeface="黑体" panose="02010600030101010101" pitchFamily="2" charset="-122"/>
              </a:rPr>
              <a:t>B</a:t>
            </a:r>
            <a:r>
              <a:rPr lang="zh-CN" altLang="en-US" sz="3600" b="1">
                <a:solidFill>
                  <a:srgbClr val="990099"/>
                </a:solidFill>
                <a:ea typeface="黑体" panose="02010600030101010101" pitchFamily="2" charset="-122"/>
              </a:rPr>
              <a:t>、 </a:t>
            </a:r>
            <a:r>
              <a:rPr lang="en-US" altLang="zh-CN" sz="3600" b="1">
                <a:solidFill>
                  <a:srgbClr val="990099"/>
                </a:solidFill>
              </a:rPr>
              <a:t>①</a:t>
            </a:r>
            <a:r>
              <a:rPr lang="en-US" altLang="zh-CN" sz="3600" b="1" dirty="0">
                <a:solidFill>
                  <a:srgbClr val="990099"/>
                </a:solidFill>
                <a:ea typeface="黑体" panose="02010600030101010101" pitchFamily="2" charset="-122"/>
              </a:rPr>
              <a:t> ③ ⑤                                    C </a:t>
            </a:r>
            <a:r>
              <a:rPr lang="zh-CN" altLang="en-US" sz="3600" b="1" dirty="0">
                <a:solidFill>
                  <a:srgbClr val="990099"/>
                </a:solidFill>
                <a:ea typeface="黑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990099"/>
                </a:solidFill>
              </a:rPr>
              <a:t>①</a:t>
            </a:r>
            <a:r>
              <a:rPr lang="en-US" altLang="zh-CN" sz="3600" b="1" dirty="0">
                <a:solidFill>
                  <a:srgbClr val="990099"/>
                </a:solidFill>
                <a:ea typeface="黑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990099"/>
                </a:solidFill>
              </a:rPr>
              <a:t>② </a:t>
            </a:r>
            <a:r>
              <a:rPr lang="en-US" altLang="zh-CN" sz="3600" b="1" dirty="0">
                <a:solidFill>
                  <a:srgbClr val="990099"/>
                </a:solidFill>
                <a:ea typeface="黑体" panose="02010600030101010101" pitchFamily="2" charset="-122"/>
              </a:rPr>
              <a:t>④</a:t>
            </a:r>
            <a:r>
              <a:rPr lang="en-US" altLang="zh-CN" sz="3600" b="1" dirty="0">
                <a:solidFill>
                  <a:srgbClr val="990099"/>
                </a:solidFill>
              </a:rPr>
              <a:t>                </a:t>
            </a:r>
            <a:r>
              <a:rPr lang="en-US" altLang="zh-CN" sz="3600" b="1" dirty="0">
                <a:solidFill>
                  <a:srgbClr val="990099"/>
                </a:solidFill>
                <a:ea typeface="黑体" panose="02010600030101010101" pitchFamily="2" charset="-122"/>
              </a:rPr>
              <a:t>D </a:t>
            </a:r>
            <a:r>
              <a:rPr lang="zh-CN" altLang="en-US" sz="3600" b="1" dirty="0">
                <a:solidFill>
                  <a:srgbClr val="990099"/>
                </a:solidFill>
                <a:ea typeface="黑体" panose="02010600030101010101" pitchFamily="2" charset="-122"/>
              </a:rPr>
              <a:t>、</a:t>
            </a:r>
            <a:r>
              <a:rPr lang="en-US" altLang="zh-CN" sz="3600" b="1" dirty="0">
                <a:solidFill>
                  <a:srgbClr val="990099"/>
                </a:solidFill>
                <a:ea typeface="黑体" panose="02010600030101010101" pitchFamily="2" charset="-122"/>
              </a:rPr>
              <a:t>③ ④ ⑤</a:t>
            </a:r>
            <a:endParaRPr lang="en-US" altLang="zh-CN" sz="3600" b="1">
              <a:solidFill>
                <a:srgbClr val="990099"/>
              </a:solidFill>
              <a:ea typeface="黑体" panose="02010600030101010101" pitchFamily="2" charset="-122"/>
            </a:endParaRPr>
          </a:p>
        </p:txBody>
      </p:sp>
      <p:sp>
        <p:nvSpPr>
          <p:cNvPr id="57348" name="文本框 57347"/>
          <p:cNvSpPr txBox="1"/>
          <p:nvPr/>
        </p:nvSpPr>
        <p:spPr>
          <a:xfrm>
            <a:off x="7019925" y="260350"/>
            <a:ext cx="990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>
                <a:solidFill>
                  <a:srgbClr val="990099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C</a:t>
            </a:r>
            <a:endParaRPr lang="en-US" altLang="zh-CN" sz="4000" b="1">
              <a:solidFill>
                <a:srgbClr val="990099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5734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3187" name="文本占位符 93186"/>
          <p:cNvSpPr>
            <a:spLocks noGrp="1"/>
          </p:cNvSpPr>
          <p:nvPr>
            <p:ph type="body" idx="1"/>
          </p:nvPr>
        </p:nvSpPr>
        <p:spPr>
          <a:xfrm>
            <a:off x="250825" y="549275"/>
            <a:ext cx="8534400" cy="4495800"/>
          </a:xfrm>
        </p:spPr>
        <p:txBody>
          <a:bodyPr/>
          <a:p>
            <a:pPr marL="0" indent="0" defTabSz="0">
              <a:tabLst>
                <a:tab pos="4762500" algn="l"/>
              </a:tabLst>
            </a:pPr>
            <a:r>
              <a:rPr lang="en-US" altLang="zh-CN" sz="2400" b="1" dirty="0">
                <a:solidFill>
                  <a:srgbClr val="CC0000"/>
                </a:solidFill>
              </a:rPr>
              <a:t>3</a:t>
            </a:r>
            <a:r>
              <a:rPr lang="zh-CN" altLang="en-US" sz="2400" b="1" dirty="0">
                <a:solidFill>
                  <a:srgbClr val="CC0000"/>
                </a:solidFill>
              </a:rPr>
              <a:t>、解释下列词语并指出所指代的具体事件。</a:t>
            </a:r>
            <a:endParaRPr lang="zh-CN" altLang="en-US" sz="2400" b="1" dirty="0">
              <a:solidFill>
                <a:srgbClr val="CC0000"/>
              </a:solidFill>
            </a:endParaRPr>
          </a:p>
          <a:p>
            <a:pPr marL="0" indent="0" algn="just" defTabSz="0">
              <a:buNone/>
              <a:tabLst>
                <a:tab pos="4762500" algn="l"/>
              </a:tabLst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）“身死人手”</a:t>
            </a:r>
            <a:r>
              <a:rPr lang="en-US" altLang="zh-CN" sz="2400" b="1"/>
              <a:t>[                          ][                                   ]</a:t>
            </a:r>
            <a:endParaRPr lang="en-US" altLang="zh-CN" sz="2400" b="1"/>
          </a:p>
          <a:p>
            <a:pPr marL="0" indent="0" defTabSz="0">
              <a:buNone/>
              <a:tabLst>
                <a:tab pos="4762500" algn="l"/>
              </a:tabLst>
            </a:pPr>
            <a:r>
              <a:rPr lang="zh-CN" altLang="en-US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）“一夫作难”</a:t>
            </a:r>
            <a:r>
              <a:rPr lang="en-US" altLang="zh-CN" sz="2400" b="1"/>
              <a:t>[                          ][                                   ]</a:t>
            </a:r>
            <a:endParaRPr lang="en-US" altLang="zh-CN" sz="2400" b="1"/>
          </a:p>
          <a:p>
            <a:pPr marL="0" indent="0" defTabSz="0">
              <a:tabLst>
                <a:tab pos="4762500" algn="l"/>
              </a:tabLst>
            </a:pPr>
            <a:endParaRPr lang="en-US" altLang="zh-CN" sz="2400" b="1">
              <a:solidFill>
                <a:srgbClr val="CC0000"/>
              </a:solidFill>
            </a:endParaRPr>
          </a:p>
          <a:p>
            <a:pPr marL="0" indent="0" defTabSz="0">
              <a:tabLst>
                <a:tab pos="4762500" algn="l"/>
              </a:tabLst>
            </a:pPr>
            <a:endParaRPr lang="en-US" altLang="zh-CN" sz="2400" b="1">
              <a:solidFill>
                <a:srgbClr val="CC0000"/>
              </a:solidFill>
            </a:endParaRPr>
          </a:p>
          <a:p>
            <a:pPr marL="0" indent="0" defTabSz="0">
              <a:tabLst>
                <a:tab pos="4762500" algn="l"/>
              </a:tabLst>
            </a:pPr>
            <a:r>
              <a:rPr lang="en-US" altLang="zh-CN" sz="2400" b="1" dirty="0">
                <a:solidFill>
                  <a:srgbClr val="CC0000"/>
                </a:solidFill>
              </a:rPr>
              <a:t>4</a:t>
            </a:r>
            <a:r>
              <a:rPr lang="zh-CN" altLang="en-US" sz="2400" b="1" dirty="0">
                <a:solidFill>
                  <a:srgbClr val="CC0000"/>
                </a:solidFill>
              </a:rPr>
              <a:t>、这四段文字议论精当，切中时弊，从思想内容看：</a:t>
            </a:r>
            <a:endParaRPr lang="zh-CN" altLang="en-US" sz="2400" b="1" dirty="0">
              <a:solidFill>
                <a:srgbClr val="CC0000"/>
              </a:solidFill>
            </a:endParaRPr>
          </a:p>
          <a:p>
            <a:pPr marL="0" indent="0" algn="just" defTabSz="0">
              <a:buNone/>
              <a:tabLst>
                <a:tab pos="4762500" algn="l"/>
              </a:tabLst>
            </a:pPr>
            <a:r>
              <a:rPr lang="zh-CN" altLang="en-US" sz="2400" b="1" dirty="0"/>
              <a:t>甲段是论述</a:t>
            </a:r>
            <a:r>
              <a:rPr lang="en-US" altLang="zh-CN" sz="2400" b="1" dirty="0"/>
              <a:t>[          ]</a:t>
            </a:r>
            <a:r>
              <a:rPr lang="zh-CN" altLang="en-US" sz="2400" b="1" dirty="0"/>
              <a:t>灭亡的原因，其实质是</a:t>
            </a:r>
            <a:r>
              <a:rPr lang="en-US" altLang="zh-CN" sz="2400" b="1" dirty="0"/>
              <a:t>[                ]</a:t>
            </a:r>
            <a:r>
              <a:rPr lang="zh-CN" altLang="en-US" sz="2400" b="1" dirty="0"/>
              <a:t>，乙丙丁段是论述</a:t>
            </a:r>
            <a:r>
              <a:rPr lang="en-US" altLang="zh-CN" sz="2400" b="1" dirty="0"/>
              <a:t>[                 ]</a:t>
            </a:r>
            <a:r>
              <a:rPr lang="zh-CN" altLang="en-US" sz="2400" b="1" dirty="0"/>
              <a:t>的灭亡原因。从整体看这四段文字都用</a:t>
            </a:r>
            <a:r>
              <a:rPr lang="en-US" altLang="zh-CN" sz="2400" b="1" dirty="0"/>
              <a:t>[                     ]</a:t>
            </a:r>
            <a:r>
              <a:rPr lang="zh-CN" altLang="en-US" sz="2400" b="1" dirty="0"/>
              <a:t>达到明事理的目的。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过秦论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旨在警戒</a:t>
            </a:r>
            <a:r>
              <a:rPr lang="en-US" altLang="zh-CN" sz="2400" b="1" dirty="0"/>
              <a:t>[         ]</a:t>
            </a:r>
            <a:r>
              <a:rPr lang="zh-CN" altLang="en-US" sz="2400" b="1" dirty="0"/>
              <a:t>统治者不要重蹈秦灭亡之覆辙；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六国论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则借六国之灭亡讽喻</a:t>
            </a:r>
            <a:r>
              <a:rPr lang="en-US" altLang="zh-CN" sz="2400" b="1" dirty="0"/>
              <a:t>[           ]</a:t>
            </a:r>
            <a:r>
              <a:rPr lang="zh-CN" altLang="en-US" sz="2400" b="1" dirty="0"/>
              <a:t>王朝对外政策的不当。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阿房宫赋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则是以秦速亡、揭示其本质在于</a:t>
            </a:r>
            <a:r>
              <a:rPr lang="en-US" altLang="zh-CN" sz="2400" b="1" dirty="0"/>
              <a:t>[                 ]</a:t>
            </a:r>
            <a:r>
              <a:rPr lang="zh-CN" altLang="en-US" sz="2400" b="1" dirty="0"/>
              <a:t>，以此讽喻现实。</a:t>
            </a:r>
            <a:endParaRPr lang="zh-CN" altLang="en-US" sz="2400" b="1" u="sng" dirty="0"/>
          </a:p>
        </p:txBody>
      </p:sp>
      <p:sp>
        <p:nvSpPr>
          <p:cNvPr id="93188" name="文本框 93187"/>
          <p:cNvSpPr txBox="1"/>
          <p:nvPr/>
        </p:nvSpPr>
        <p:spPr>
          <a:xfrm>
            <a:off x="2700338" y="981075"/>
            <a:ext cx="2438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自己死于他人之手</a:t>
            </a:r>
            <a:endParaRPr lang="zh-CN" altLang="en-US" sz="2000" b="1" dirty="0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89" name="文本框 93188"/>
          <p:cNvSpPr txBox="1"/>
          <p:nvPr/>
        </p:nvSpPr>
        <p:spPr>
          <a:xfrm>
            <a:off x="5257800" y="981075"/>
            <a:ext cx="3886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秦王子婴为项羽所杀</a:t>
            </a:r>
            <a:endParaRPr lang="zh-CN" altLang="en-US" sz="2000" b="1" dirty="0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0" name="文本框 93189"/>
          <p:cNvSpPr txBox="1"/>
          <p:nvPr/>
        </p:nvSpPr>
        <p:spPr>
          <a:xfrm>
            <a:off x="2987675" y="1484313"/>
            <a:ext cx="1828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一个人发难</a:t>
            </a:r>
            <a:endParaRPr lang="zh-CN" altLang="en-US" sz="2000" b="1" dirty="0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1" name="文本框 93190"/>
          <p:cNvSpPr txBox="1"/>
          <p:nvPr/>
        </p:nvSpPr>
        <p:spPr>
          <a:xfrm>
            <a:off x="5334000" y="32766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2" name="文本框 93191"/>
          <p:cNvSpPr txBox="1"/>
          <p:nvPr/>
        </p:nvSpPr>
        <p:spPr>
          <a:xfrm>
            <a:off x="5435600" y="1484313"/>
            <a:ext cx="2819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solidFill>
                  <a:srgbClr val="99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陈涉起义</a:t>
            </a:r>
            <a:endParaRPr lang="zh-CN" altLang="en-US" sz="2000" b="1" dirty="0">
              <a:solidFill>
                <a:srgbClr val="99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3" name="文本框 93192"/>
          <p:cNvSpPr txBox="1"/>
          <p:nvPr/>
        </p:nvSpPr>
        <p:spPr>
          <a:xfrm>
            <a:off x="2051050" y="3213100"/>
            <a:ext cx="990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秦朝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4" name="文本框 93193"/>
          <p:cNvSpPr txBox="1"/>
          <p:nvPr/>
        </p:nvSpPr>
        <p:spPr>
          <a:xfrm>
            <a:off x="6477000" y="4191000"/>
            <a:ext cx="2362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5" name="文本框 93194"/>
          <p:cNvSpPr txBox="1"/>
          <p:nvPr/>
        </p:nvSpPr>
        <p:spPr>
          <a:xfrm>
            <a:off x="6084888" y="3213100"/>
            <a:ext cx="2286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不施仁义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6" name="文本框 93195"/>
          <p:cNvSpPr txBox="1"/>
          <p:nvPr/>
        </p:nvSpPr>
        <p:spPr>
          <a:xfrm>
            <a:off x="2057400" y="4495800"/>
            <a:ext cx="1828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7" name="文本框 93196"/>
          <p:cNvSpPr txBox="1"/>
          <p:nvPr/>
        </p:nvSpPr>
        <p:spPr>
          <a:xfrm>
            <a:off x="1979613" y="3573463"/>
            <a:ext cx="1752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六国与秦朝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8" name="文本框 93197"/>
          <p:cNvSpPr txBox="1"/>
          <p:nvPr/>
        </p:nvSpPr>
        <p:spPr>
          <a:xfrm>
            <a:off x="900113" y="3933825"/>
            <a:ext cx="1676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借古讽今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199" name="文本框 93198"/>
          <p:cNvSpPr txBox="1"/>
          <p:nvPr/>
        </p:nvSpPr>
        <p:spPr>
          <a:xfrm>
            <a:off x="7885113" y="3933825"/>
            <a:ext cx="838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西汉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200" name="文本框 93199"/>
          <p:cNvSpPr txBox="1"/>
          <p:nvPr/>
        </p:nvSpPr>
        <p:spPr>
          <a:xfrm>
            <a:off x="755650" y="4724400"/>
            <a:ext cx="990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北宋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3201" name="文本框 93200"/>
          <p:cNvSpPr txBox="1"/>
          <p:nvPr/>
        </p:nvSpPr>
        <p:spPr>
          <a:xfrm>
            <a:off x="2627313" y="5084763"/>
            <a:ext cx="1295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不爱百姓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3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3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3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3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3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3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89" grpId="0"/>
      <p:bldP spid="93190" grpId="0"/>
      <p:bldP spid="93191" grpId="0"/>
      <p:bldP spid="93192" grpId="0"/>
      <p:bldP spid="93193" grpId="0"/>
      <p:bldP spid="93194" grpId="0"/>
      <p:bldP spid="93195" grpId="0"/>
      <p:bldP spid="93196" grpId="0"/>
      <p:bldP spid="93197" grpId="0"/>
      <p:bldP spid="93198" grpId="0"/>
      <p:bldP spid="93199" grpId="0"/>
      <p:bldP spid="93200" grpId="0"/>
      <p:bldP spid="9320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文本框 135169"/>
          <p:cNvSpPr txBox="1"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1" name="矩形 135170"/>
          <p:cNvSpPr/>
          <p:nvPr/>
        </p:nvSpPr>
        <p:spPr>
          <a:xfrm>
            <a:off x="3429000" y="2224088"/>
            <a:ext cx="3556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5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5172" name="矩形 135171"/>
          <p:cNvSpPr/>
          <p:nvPr/>
        </p:nvSpPr>
        <p:spPr>
          <a:xfrm>
            <a:off x="0" y="0"/>
            <a:ext cx="9144000" cy="2987675"/>
          </a:xfrm>
          <a:prstGeom prst="rect">
            <a:avLst/>
          </a:prstGeom>
          <a:solidFill>
            <a:srgbClr val="CC3300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二、阅读苏辙的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六国论</a:t>
            </a:r>
            <a:r>
              <a:rPr lang="en-US" altLang="zh-CN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节选，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回答后边的问题：</a:t>
            </a:r>
            <a:endParaRPr lang="zh-CN" altLang="en-US" sz="40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6000" b="1" i="1" dirty="0">
                <a:solidFill>
                  <a:srgbClr val="000000"/>
                </a:solidFill>
                <a:latin typeface="Times New Roman" panose="02020603050405020304" pitchFamily="18" charset="0"/>
                <a:ea typeface="隶书" pitchFamily="49" charset="-122"/>
              </a:rPr>
              <a:t>       </a:t>
            </a:r>
            <a:endParaRPr lang="zh-CN" altLang="en-US" sz="2400" b="1" i="1" dirty="0">
              <a:solidFill>
                <a:srgbClr val="00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35173" name="文本框 135172"/>
          <p:cNvSpPr txBox="1"/>
          <p:nvPr/>
        </p:nvSpPr>
        <p:spPr>
          <a:xfrm>
            <a:off x="0" y="1700213"/>
            <a:ext cx="9144000" cy="5668962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夫韩魏不能独当秦，而天下之诸侯，藉之以蔽其西，故莫如厚韩亲魏以摈秦。秦人不敢逾韩魏，以窥齐楚燕赵之国，因得以自完于其间矣。以四无事之国佐当寇之韩魏，使韩魏无东顾之忧，而为天下出身以当秦兵。以二国委秦，而四国休息于内，以阴助其急。若此可以应夫无穷，彼秦将何为哉？不知如此，而乃贪疆场尺寸之利，背盟败约，以自相屠灭，秦兵未出，而天下诸侯已自困矣。至于秦人得伺其隙以取其国，可不悲哉！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800" dirty="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 animBg="1"/>
      <p:bldP spid="13517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标题 13619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36195" name="文本占位符 136194"/>
          <p:cNvSpPr>
            <a:spLocks noGrp="1"/>
          </p:cNvSpPr>
          <p:nvPr>
            <p:ph type="body" idx="1"/>
          </p:nvPr>
        </p:nvSpPr>
        <p:spPr>
          <a:xfrm>
            <a:off x="0" y="333375"/>
            <a:ext cx="8458200" cy="5762625"/>
          </a:xfrm>
        </p:spPr>
        <p:txBody>
          <a:bodyPr/>
          <a:p>
            <a:pPr>
              <a:buNone/>
            </a:pPr>
            <a:r>
              <a:rPr lang="en-US" altLang="zh-CN" sz="4000" b="1" dirty="0">
                <a:effectLst>
                  <a:outerShdw blurRad="38100" dist="38100" dir="2700000">
                    <a:srgbClr val="C0C0C0"/>
                  </a:outerShdw>
                </a:effectLst>
              </a:rPr>
              <a:t>1.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</a:rPr>
              <a:t>父子两文的共同点是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  <a:endParaRPr lang="en-US" altLang="zh-CN" sz="4000" b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buNone/>
            </a:pPr>
            <a:endParaRPr lang="en-US" altLang="zh-CN" sz="4000" b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buNone/>
            </a:pPr>
            <a:r>
              <a:rPr lang="en-US" altLang="zh-CN" sz="4000" b="1" dirty="0">
                <a:effectLst>
                  <a:outerShdw blurRad="38100" dist="38100" dir="2700000">
                    <a:srgbClr val="C0C0C0"/>
                  </a:outerShdw>
                </a:effectLst>
              </a:rPr>
              <a:t>2.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</a:rPr>
              <a:t>父子两文的不同点是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  <a:endParaRPr lang="en-US" altLang="zh-CN" sz="4000" b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buNone/>
            </a:pPr>
            <a:r>
              <a:rPr lang="en-US" altLang="zh-CN" sz="4000" b="1" dirty="0">
                <a:effectLst>
                  <a:outerShdw blurRad="38100" dist="38100" dir="2700000">
                    <a:srgbClr val="C0C0C0"/>
                  </a:outerShdw>
                </a:effectLst>
              </a:rPr>
              <a:t>(1)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</a:rPr>
              <a:t>洵文的中心论点是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  <a:endParaRPr lang="en-US" altLang="zh-CN" sz="4000" b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buNone/>
            </a:pPr>
            <a:endParaRPr lang="en-US" altLang="zh-CN" sz="4000" b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buNone/>
            </a:pPr>
            <a:endParaRPr lang="en-US" altLang="zh-CN" sz="4000" b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buNone/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</a:rPr>
              <a:t>辙文的中心论点是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</a:rPr>
              <a:t>:</a:t>
            </a:r>
            <a:endParaRPr lang="en-US" altLang="zh-CN" sz="4000" b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endParaRPr lang="en-US" altLang="zh-CN" sz="4000" b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36196" name="文本框 136195"/>
          <p:cNvSpPr txBox="1"/>
          <p:nvPr/>
        </p:nvSpPr>
        <p:spPr>
          <a:xfrm>
            <a:off x="1187450" y="1125538"/>
            <a:ext cx="4724400" cy="519112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认为六国没有团结一致抗秦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197" name="文本框 136196"/>
          <p:cNvSpPr txBox="1"/>
          <p:nvPr/>
        </p:nvSpPr>
        <p:spPr>
          <a:xfrm flipH="1">
            <a:off x="1547813" y="3429000"/>
            <a:ext cx="18288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弊在赂秦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6198" name="文本框 136197"/>
          <p:cNvSpPr txBox="1"/>
          <p:nvPr/>
        </p:nvSpPr>
        <p:spPr>
          <a:xfrm>
            <a:off x="1187450" y="5734050"/>
            <a:ext cx="3744913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背盟败约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自相屠灭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 animBg="1"/>
      <p:bldP spid="136197" grpId="0" animBg="1"/>
      <p:bldP spid="13619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8" name="文本框 137217"/>
          <p:cNvSpPr txBox="1"/>
          <p:nvPr/>
        </p:nvSpPr>
        <p:spPr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19" name="矩形 137218"/>
          <p:cNvSpPr/>
          <p:nvPr/>
        </p:nvSpPr>
        <p:spPr>
          <a:xfrm>
            <a:off x="3429000" y="2224088"/>
            <a:ext cx="35560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5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0" name="动作按钮: 后退或前一项 137219">
            <a:hlinkClick r:id="" action="ppaction://hlinkshowjump?jump=previousslide"/>
          </p:cNvPr>
          <p:cNvSpPr/>
          <p:nvPr/>
        </p:nvSpPr>
        <p:spPr>
          <a:xfrm>
            <a:off x="7696200" y="6426200"/>
            <a:ext cx="719138" cy="431800"/>
          </a:xfrm>
          <a:prstGeom prst="actionButtonBackPrevious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7221" name="动作按钮: 前进或下一项 137220">
            <a:hlinkClick r:id="" action="ppaction://hlinkshowjump?jump=nextslide"/>
          </p:cNvPr>
          <p:cNvSpPr/>
          <p:nvPr/>
        </p:nvSpPr>
        <p:spPr>
          <a:xfrm>
            <a:off x="8424863" y="6426200"/>
            <a:ext cx="719137" cy="431800"/>
          </a:xfrm>
          <a:prstGeom prst="actionButtonForwardNext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7222" name="文本框 137221"/>
          <p:cNvSpPr txBox="1"/>
          <p:nvPr/>
        </p:nvSpPr>
        <p:spPr>
          <a:xfrm>
            <a:off x="0" y="188913"/>
            <a:ext cx="1219200" cy="519112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洵重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3" name="文本框 137222"/>
          <p:cNvSpPr txBox="1"/>
          <p:nvPr/>
        </p:nvSpPr>
        <p:spPr>
          <a:xfrm>
            <a:off x="1187450" y="260350"/>
            <a:ext cx="11430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史实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endParaRPr lang="en-US" altLang="zh-CN" sz="28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4" name="文本框 137223"/>
          <p:cNvSpPr txBox="1"/>
          <p:nvPr/>
        </p:nvSpPr>
        <p:spPr>
          <a:xfrm>
            <a:off x="2843213" y="260350"/>
            <a:ext cx="6629400" cy="51911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辙重</a:t>
            </a: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400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5" name="文本框 137224"/>
          <p:cNvSpPr txBox="1"/>
          <p:nvPr/>
        </p:nvSpPr>
        <p:spPr>
          <a:xfrm>
            <a:off x="4067175" y="260350"/>
            <a:ext cx="11430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假设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6" name="文本框 137225"/>
          <p:cNvSpPr txBox="1"/>
          <p:nvPr/>
        </p:nvSpPr>
        <p:spPr>
          <a:xfrm>
            <a:off x="0" y="1052513"/>
            <a:ext cx="9144000" cy="180022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友人说苏氏父子都认识不到秦统一六国是历史趋势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不过是借题发挥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而从论古讽今的贴切来说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还是苏洵的文章有意义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所以洵文得以流传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而辙文则知者甚少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你同意这说法吗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为什么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7" name="文本框 137226"/>
          <p:cNvSpPr txBox="1"/>
          <p:nvPr/>
        </p:nvSpPr>
        <p:spPr>
          <a:xfrm>
            <a:off x="0" y="2924175"/>
            <a:ext cx="91440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同意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因为宋对西夏有贿赂退让</a:t>
            </a:r>
            <a:r>
              <a:rPr lang="en-US" altLang="zh-CN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与六国赂秦土地相似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8" name="文本框 137227"/>
          <p:cNvSpPr txBox="1"/>
          <p:nvPr/>
        </p:nvSpPr>
        <p:spPr>
          <a:xfrm>
            <a:off x="0" y="3732213"/>
            <a:ext cx="9144000" cy="3125787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解释下列句子中括号里的词义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(1).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藉之以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蔽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其西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(2).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而为天下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出身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以当秦兵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(3).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阴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助其急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7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(4).(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至于</a:t>
            </a:r>
            <a:r>
              <a:rPr lang="en-US" altLang="zh-CN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秦人得 伺其隙以取其国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90000"/>
              </a:lnSpc>
              <a:spcBef>
                <a:spcPct val="50000"/>
              </a:spcBef>
              <a:buClr>
                <a:srgbClr val="000000"/>
              </a:buClr>
            </a:pPr>
            <a:endParaRPr lang="en-US" altLang="zh-CN" sz="2800" b="1">
              <a:effectLst>
                <a:outerShdw blurRad="38100" dist="38100" dir="2700000">
                  <a:srgbClr val="FFFFFF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9" name="文本框 137228"/>
          <p:cNvSpPr txBox="1"/>
          <p:nvPr/>
        </p:nvSpPr>
        <p:spPr>
          <a:xfrm>
            <a:off x="3276600" y="4191000"/>
            <a:ext cx="10668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遮挡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30" name="文本框 137229"/>
          <p:cNvSpPr txBox="1"/>
          <p:nvPr/>
        </p:nvSpPr>
        <p:spPr>
          <a:xfrm>
            <a:off x="4724400" y="4724400"/>
            <a:ext cx="19050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挺身而出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31" name="文本框 137230"/>
          <p:cNvSpPr txBox="1"/>
          <p:nvPr/>
        </p:nvSpPr>
        <p:spPr>
          <a:xfrm>
            <a:off x="3200400" y="5257800"/>
            <a:ext cx="10668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dirty="0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暗中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32" name="文本框 137231"/>
          <p:cNvSpPr txBox="1"/>
          <p:nvPr/>
        </p:nvSpPr>
        <p:spPr>
          <a:xfrm>
            <a:off x="5410200" y="5715000"/>
            <a:ext cx="2133600" cy="519113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发展到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… ...</a:t>
            </a:r>
            <a:endParaRPr lang="en-US" altLang="zh-CN" sz="280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7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7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2" grpId="0" animBg="1"/>
      <p:bldP spid="137223" grpId="0" animBg="1"/>
      <p:bldP spid="137224" grpId="0" animBg="1"/>
      <p:bldP spid="137225" grpId="0" animBg="1"/>
      <p:bldP spid="137226" grpId="0" animBg="1"/>
      <p:bldP spid="137227" grpId="0" animBg="1"/>
      <p:bldP spid="137228" grpId="0" animBg="1"/>
      <p:bldP spid="137229" grpId="0" animBg="1"/>
      <p:bldP spid="137230" grpId="0" animBg="1"/>
      <p:bldP spid="137231" grpId="0" animBg="1"/>
      <p:bldP spid="13723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眼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4338"/>
          <p:cNvSpPr txBox="1"/>
          <p:nvPr/>
        </p:nvSpPr>
        <p:spPr>
          <a:xfrm>
            <a:off x="1828800" y="762000"/>
            <a:ext cx="5486400" cy="170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rgbClr val="000000"/>
              </a:buClr>
            </a:pPr>
            <a:r>
              <a:rPr lang="zh-CN" altLang="en-US" sz="48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祝同学们：</a:t>
            </a:r>
            <a:endParaRPr lang="zh-CN" altLang="en-US" sz="4800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lvl="0">
              <a:spcBef>
                <a:spcPct val="20000"/>
              </a:spcBef>
              <a:buClr>
                <a:srgbClr val="000000"/>
              </a:buClr>
            </a:pPr>
            <a:r>
              <a:rPr lang="zh-CN" altLang="en-US" sz="4800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学习进步！</a:t>
            </a:r>
            <a:endParaRPr lang="zh-CN" altLang="en-US" sz="480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6172200" y="5486400"/>
            <a:ext cx="22415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  <a:buClr>
                <a:srgbClr val="000000"/>
              </a:buClr>
            </a:pPr>
            <a:r>
              <a:rPr lang="zh-CN" altLang="en-US" sz="54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再见！</a:t>
            </a:r>
            <a:endParaRPr lang="zh-CN" altLang="en-US" sz="540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00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7538" y="333375"/>
            <a:ext cx="4335462" cy="576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矩形 31749"/>
          <p:cNvSpPr>
            <a:spLocks noRot="1"/>
          </p:cNvSpPr>
          <p:nvPr/>
        </p:nvSpPr>
        <p:spPr>
          <a:xfrm>
            <a:off x="539750" y="908050"/>
            <a:ext cx="3744913" cy="7397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>
              <a:lnSpc>
                <a:spcPct val="80000"/>
              </a:lnSpc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GB" sz="24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GB" sz="4000" b="1" dirty="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一、检查预习</a:t>
            </a:r>
            <a:endParaRPr lang="zh-CN" altLang="en-US" sz="40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31751" name="图片 31750" descr="123">
            <a:hlinkClick r:id="rId2"/>
          </p:cNvPr>
          <p:cNvPicPr>
            <a:picLocks noChangeAspect="1"/>
          </p:cNvPicPr>
          <p:nvPr/>
        </p:nvPicPr>
        <p:blipFill>
          <a:blip r:embed="rId3">
            <a:lum bright="16003" contrast="-70000"/>
          </a:blip>
          <a:stretch>
            <a:fillRect/>
          </a:stretch>
        </p:blipFill>
        <p:spPr>
          <a:xfrm>
            <a:off x="323850" y="3500438"/>
            <a:ext cx="3886200" cy="268128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占位符 34817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pPr>
              <a:buNone/>
            </a:pPr>
            <a:r>
              <a:rPr lang="en-US" altLang="zh-CN" b="1" dirty="0">
                <a:solidFill>
                  <a:srgbClr val="000066"/>
                </a:solidFill>
              </a:rPr>
              <a:t>1</a:t>
            </a:r>
            <a:r>
              <a:rPr lang="zh-CN" altLang="en-US" b="1" dirty="0">
                <a:solidFill>
                  <a:srgbClr val="000066"/>
                </a:solidFill>
              </a:rPr>
              <a:t>、注意下列句子的正确朗读节奏</a:t>
            </a:r>
            <a:endParaRPr lang="zh-CN" altLang="en-US" b="1" dirty="0">
              <a:solidFill>
                <a:srgbClr val="000066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/>
              <a:t>   思厥</a:t>
            </a:r>
            <a:r>
              <a:rPr lang="en-US" altLang="zh-CN" b="1">
                <a:solidFill>
                  <a:srgbClr val="FF0066"/>
                </a:solidFill>
              </a:rPr>
              <a:t>/</a:t>
            </a:r>
            <a:r>
              <a:rPr lang="zh-CN" altLang="en-US" b="1" dirty="0"/>
              <a:t>先祖父，暴</a:t>
            </a:r>
            <a:r>
              <a:rPr lang="en-US" altLang="zh-CN" b="1">
                <a:solidFill>
                  <a:srgbClr val="FF0066"/>
                </a:solidFill>
              </a:rPr>
              <a:t>/</a:t>
            </a:r>
            <a:r>
              <a:rPr lang="zh-CN" altLang="en-US" b="1" dirty="0"/>
              <a:t>霜露，斩</a:t>
            </a:r>
            <a:r>
              <a:rPr lang="en-US" altLang="zh-CN" b="1">
                <a:solidFill>
                  <a:srgbClr val="FF0066"/>
                </a:solidFill>
              </a:rPr>
              <a:t>/</a:t>
            </a:r>
            <a:r>
              <a:rPr lang="zh-CN" altLang="en-US" b="1" dirty="0"/>
              <a:t>荆棘</a:t>
            </a:r>
            <a:endParaRPr lang="zh-CN" altLang="en-US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/>
              <a:t>   故</a:t>
            </a:r>
            <a:r>
              <a:rPr lang="en-US" altLang="zh-CN" b="1">
                <a:solidFill>
                  <a:srgbClr val="FF0066"/>
                </a:solidFill>
              </a:rPr>
              <a:t>/</a:t>
            </a:r>
            <a:r>
              <a:rPr lang="zh-CN" altLang="en-US" b="1" dirty="0"/>
              <a:t>不战而强弱胜负</a:t>
            </a:r>
            <a:r>
              <a:rPr lang="en-US" altLang="zh-CN" b="1">
                <a:solidFill>
                  <a:srgbClr val="FF0066"/>
                </a:solidFill>
              </a:rPr>
              <a:t>/</a:t>
            </a:r>
            <a:r>
              <a:rPr lang="zh-CN" altLang="en-US" b="1" dirty="0"/>
              <a:t>已判矣</a:t>
            </a:r>
            <a:endParaRPr lang="zh-CN" altLang="en-US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/>
              <a:t>   后</a:t>
            </a:r>
            <a:r>
              <a:rPr lang="en-US" altLang="zh-CN" b="1">
                <a:solidFill>
                  <a:srgbClr val="FF0066"/>
                </a:solidFill>
              </a:rPr>
              <a:t>/</a:t>
            </a:r>
            <a:r>
              <a:rPr lang="zh-CN" altLang="en-US" b="1" dirty="0"/>
              <a:t>秦击赵者</a:t>
            </a:r>
            <a:r>
              <a:rPr lang="en-US" altLang="zh-CN" b="1">
                <a:solidFill>
                  <a:srgbClr val="FF0066"/>
                </a:solidFill>
              </a:rPr>
              <a:t>/</a:t>
            </a:r>
            <a:r>
              <a:rPr lang="zh-CN" altLang="en-US" b="1" dirty="0"/>
              <a:t>再，李牧</a:t>
            </a:r>
            <a:r>
              <a:rPr lang="en-US" altLang="zh-CN" b="1">
                <a:solidFill>
                  <a:srgbClr val="FF0066"/>
                </a:solidFill>
              </a:rPr>
              <a:t>/</a:t>
            </a:r>
            <a:r>
              <a:rPr lang="zh-CN" altLang="en-US" b="1" dirty="0"/>
              <a:t>连却之</a:t>
            </a:r>
            <a:endParaRPr lang="zh-CN" altLang="en-US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/>
              <a:t>   以赂秦之地</a:t>
            </a:r>
            <a:r>
              <a:rPr lang="en-US" altLang="zh-CN" b="1">
                <a:solidFill>
                  <a:srgbClr val="FF0066"/>
                </a:solidFill>
              </a:rPr>
              <a:t>/</a:t>
            </a:r>
            <a:r>
              <a:rPr lang="zh-CN" altLang="en-US" b="1" dirty="0"/>
              <a:t>封</a:t>
            </a:r>
            <a:r>
              <a:rPr lang="en-US" altLang="zh-CN" b="1">
                <a:solidFill>
                  <a:srgbClr val="FF0066"/>
                </a:solidFill>
              </a:rPr>
              <a:t>/</a:t>
            </a:r>
            <a:r>
              <a:rPr lang="zh-CN" altLang="en-US" b="1" dirty="0"/>
              <a:t>天下之谋臣</a:t>
            </a:r>
            <a:endParaRPr lang="zh-CN" altLang="en-US" b="1" dirty="0"/>
          </a:p>
          <a:p>
            <a:pPr>
              <a:buNone/>
            </a:pPr>
            <a:endParaRPr lang="zh-CN" altLang="en-US" b="1">
              <a:solidFill>
                <a:srgbClr val="000066"/>
              </a:solidFill>
            </a:endParaRPr>
          </a:p>
          <a:p>
            <a:pPr>
              <a:buNone/>
            </a:pPr>
            <a:r>
              <a:rPr lang="en-US" altLang="zh-CN" b="1" dirty="0">
                <a:solidFill>
                  <a:srgbClr val="000066"/>
                </a:solidFill>
              </a:rPr>
              <a:t>2</a:t>
            </a:r>
            <a:r>
              <a:rPr lang="zh-CN" altLang="en-US" b="1" dirty="0">
                <a:solidFill>
                  <a:srgbClr val="000066"/>
                </a:solidFill>
              </a:rPr>
              <a:t>、注意下列字词的正确读音</a:t>
            </a:r>
            <a:endParaRPr lang="zh-CN" altLang="en-US" b="1" dirty="0">
              <a:solidFill>
                <a:srgbClr val="000066"/>
              </a:solidFill>
            </a:endParaRPr>
          </a:p>
          <a:p>
            <a:pPr>
              <a:buNone/>
            </a:pPr>
            <a:r>
              <a:rPr lang="zh-CN" altLang="en-US" b="1" u="sng" dirty="0"/>
              <a:t>赂</a:t>
            </a:r>
            <a:r>
              <a:rPr lang="zh-CN" altLang="en-US" b="1" dirty="0"/>
              <a:t>秦（</a:t>
            </a:r>
            <a:r>
              <a:rPr lang="en-US" altLang="zh-CN" b="1" dirty="0" err="1">
                <a:solidFill>
                  <a:srgbClr val="FF0066"/>
                </a:solidFill>
                <a:ea typeface="Arial" panose="020B0604020202020204" pitchFamily="34" charset="0"/>
              </a:rPr>
              <a:t>lù</a:t>
            </a:r>
            <a:r>
              <a:rPr lang="en-US" altLang="zh-CN" b="1" dirty="0"/>
              <a:t>   </a:t>
            </a:r>
            <a:r>
              <a:rPr lang="zh-CN" altLang="en-US" b="1" dirty="0"/>
              <a:t>）   </a:t>
            </a:r>
            <a:r>
              <a:rPr lang="zh-CN" altLang="en-US" b="1" u="sng" dirty="0"/>
              <a:t>暴</a:t>
            </a:r>
            <a:r>
              <a:rPr lang="zh-CN" altLang="en-US" b="1" dirty="0"/>
              <a:t>霜露（  </a:t>
            </a:r>
            <a:r>
              <a:rPr lang="en-US" altLang="zh-CN" b="1" dirty="0" err="1">
                <a:solidFill>
                  <a:srgbClr val="FF0066"/>
                </a:solidFill>
                <a:ea typeface="Arial" panose="020B0604020202020204" pitchFamily="34" charset="0"/>
              </a:rPr>
              <a:t>pù</a:t>
            </a:r>
            <a:r>
              <a:rPr lang="en-US" altLang="zh-CN" b="1" dirty="0"/>
              <a:t>   </a:t>
            </a:r>
            <a:r>
              <a:rPr lang="zh-CN" altLang="en-US" b="1" dirty="0"/>
              <a:t>）  与</a:t>
            </a:r>
            <a:r>
              <a:rPr lang="zh-CN" altLang="en-US" b="1" u="sng" dirty="0"/>
              <a:t>嬴 </a:t>
            </a:r>
            <a:r>
              <a:rPr lang="zh-CN" altLang="en-US" b="1" dirty="0"/>
              <a:t>（</a:t>
            </a:r>
            <a:r>
              <a:rPr lang="en-US" altLang="zh-CN" b="1" dirty="0" err="1">
                <a:solidFill>
                  <a:srgbClr val="FF0066"/>
                </a:solidFill>
                <a:ea typeface="Arial" panose="020B0604020202020204" pitchFamily="34" charset="0"/>
              </a:rPr>
              <a:t>yíng</a:t>
            </a:r>
            <a:r>
              <a:rPr lang="en-US" altLang="zh-CN" b="1" dirty="0"/>
              <a:t>   </a:t>
            </a:r>
            <a:r>
              <a:rPr lang="zh-CN" altLang="en-US" b="1" dirty="0"/>
              <a:t>）</a:t>
            </a:r>
            <a:endParaRPr lang="zh-CN" altLang="en-US" b="1" dirty="0"/>
          </a:p>
          <a:p>
            <a:pPr>
              <a:buNone/>
            </a:pPr>
            <a:r>
              <a:rPr lang="zh-CN" altLang="en-US" b="1" u="sng" dirty="0"/>
              <a:t>洎</a:t>
            </a:r>
            <a:r>
              <a:rPr lang="zh-CN" altLang="en-US" b="1" dirty="0"/>
              <a:t>    （  </a:t>
            </a:r>
            <a:r>
              <a:rPr lang="en-US" altLang="zh-CN" b="1" dirty="0" err="1">
                <a:solidFill>
                  <a:srgbClr val="FF0066"/>
                </a:solidFill>
                <a:ea typeface="Arial" panose="020B0604020202020204" pitchFamily="34" charset="0"/>
              </a:rPr>
              <a:t>jì</a:t>
            </a:r>
            <a:r>
              <a:rPr lang="en-US" altLang="zh-CN" b="1" dirty="0"/>
              <a:t>  </a:t>
            </a:r>
            <a:r>
              <a:rPr lang="zh-CN" altLang="en-US" b="1" dirty="0"/>
              <a:t>）   </a:t>
            </a:r>
            <a:r>
              <a:rPr lang="zh-CN" altLang="en-US" b="1" u="sng" dirty="0"/>
              <a:t>燕</a:t>
            </a:r>
            <a:r>
              <a:rPr lang="zh-CN" altLang="en-US" b="1" dirty="0"/>
              <a:t>国   （   </a:t>
            </a:r>
            <a:r>
              <a:rPr lang="en-US" altLang="zh-CN" b="1" dirty="0" err="1">
                <a:solidFill>
                  <a:srgbClr val="FF0066"/>
                </a:solidFill>
                <a:ea typeface="Arial" panose="020B0604020202020204" pitchFamily="34" charset="0"/>
              </a:rPr>
              <a:t>yān</a:t>
            </a:r>
            <a:r>
              <a:rPr lang="en-US" altLang="zh-CN" b="1" dirty="0"/>
              <a:t> </a:t>
            </a:r>
            <a:r>
              <a:rPr lang="zh-CN" altLang="en-US" b="1" dirty="0"/>
              <a:t>）  下</a:t>
            </a:r>
            <a:r>
              <a:rPr lang="zh-CN" altLang="en-US" b="1" u="sng" dirty="0"/>
              <a:t>咽 </a:t>
            </a:r>
            <a:r>
              <a:rPr lang="zh-CN" altLang="en-US" b="1" dirty="0"/>
              <a:t>（ </a:t>
            </a:r>
            <a:r>
              <a:rPr lang="en-US" altLang="zh-CN" b="1" dirty="0" err="1">
                <a:solidFill>
                  <a:srgbClr val="FF0066"/>
                </a:solidFill>
                <a:ea typeface="Arial" panose="020B0604020202020204" pitchFamily="34" charset="0"/>
              </a:rPr>
              <a:t>yàn</a:t>
            </a:r>
            <a:r>
              <a:rPr lang="en-US" altLang="zh-CN" b="1">
                <a:solidFill>
                  <a:srgbClr val="FF0066"/>
                </a:solidFill>
                <a:ea typeface="Arial" panose="020B0604020202020204" pitchFamily="34" charset="0"/>
              </a:rPr>
              <a:t>  </a:t>
            </a:r>
            <a:r>
              <a:rPr lang="en-US" altLang="zh-CN" b="1" dirty="0"/>
              <a:t> </a:t>
            </a:r>
            <a:r>
              <a:rPr lang="zh-CN" altLang="en-US" b="1" dirty="0"/>
              <a:t>）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草</a:t>
            </a:r>
            <a:r>
              <a:rPr lang="zh-CN" altLang="en-US" b="1" u="sng" dirty="0"/>
              <a:t>芥</a:t>
            </a:r>
            <a:r>
              <a:rPr lang="zh-CN" altLang="en-US" b="1" dirty="0"/>
              <a:t>（ </a:t>
            </a:r>
            <a:r>
              <a:rPr lang="en-US" altLang="zh-CN" b="1" dirty="0" err="1">
                <a:solidFill>
                  <a:srgbClr val="FF0066"/>
                </a:solidFill>
                <a:ea typeface="Arial" panose="020B0604020202020204" pitchFamily="34" charset="0"/>
              </a:rPr>
              <a:t>jiè</a:t>
            </a:r>
            <a:r>
              <a:rPr lang="en-US" altLang="zh-CN" b="1" dirty="0"/>
              <a:t>  </a:t>
            </a:r>
            <a:r>
              <a:rPr lang="zh-CN" altLang="en-US" b="1" dirty="0"/>
              <a:t>）  互</a:t>
            </a:r>
            <a:r>
              <a:rPr lang="zh-CN" altLang="en-US" b="1" u="sng" dirty="0"/>
              <a:t>丧</a:t>
            </a:r>
            <a:r>
              <a:rPr lang="zh-CN" altLang="en-US" b="1" dirty="0"/>
              <a:t> （ </a:t>
            </a:r>
            <a:r>
              <a:rPr lang="en-US" altLang="zh-CN" b="1" dirty="0" err="1">
                <a:solidFill>
                  <a:srgbClr val="FF0066"/>
                </a:solidFill>
                <a:ea typeface="Arial" panose="020B0604020202020204" pitchFamily="34" charset="0"/>
              </a:rPr>
              <a:t>sàng</a:t>
            </a:r>
            <a:r>
              <a:rPr lang="en-US" altLang="zh-CN" b="1" dirty="0"/>
              <a:t>  </a:t>
            </a:r>
            <a:r>
              <a:rPr lang="zh-CN" altLang="en-US" b="1" dirty="0"/>
              <a:t>）胜负之</a:t>
            </a:r>
            <a:r>
              <a:rPr lang="zh-CN" altLang="en-US" b="1" u="sng" dirty="0"/>
              <a:t>数</a:t>
            </a:r>
            <a:r>
              <a:rPr lang="zh-CN" altLang="en-US" b="1" dirty="0"/>
              <a:t>（</a:t>
            </a:r>
            <a:r>
              <a:rPr lang="en-US" altLang="zh-CN" b="1" dirty="0" err="1">
                <a:solidFill>
                  <a:srgbClr val="FF0066"/>
                </a:solidFill>
                <a:ea typeface="Arial" panose="020B0604020202020204" pitchFamily="34" charset="0"/>
              </a:rPr>
              <a:t>shù</a:t>
            </a:r>
            <a:r>
              <a:rPr lang="en-US" altLang="zh-CN" b="1" dirty="0"/>
              <a:t> </a:t>
            </a:r>
            <a:r>
              <a:rPr lang="zh-CN" altLang="en-US" b="1" dirty="0"/>
              <a:t>）</a:t>
            </a:r>
            <a:endParaRPr lang="zh-CN" altLang="en-US" b="1" dirty="0"/>
          </a:p>
        </p:txBody>
      </p:sp>
    </p:spTree>
  </p:cSld>
  <p:clrMapOvr>
    <a:masterClrMapping/>
  </p:clrMapOvr>
  <p:transition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标题 4608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600" dirty="0">
                <a:solidFill>
                  <a:srgbClr val="D60093"/>
                </a:solidFill>
                <a:ea typeface="华文行楷" pitchFamily="2" charset="-122"/>
              </a:rPr>
              <a:t>二、疏通词句</a:t>
            </a:r>
            <a:endParaRPr lang="zh-CN" altLang="en-US" sz="6600" dirty="0">
              <a:solidFill>
                <a:srgbClr val="D60093"/>
              </a:solidFill>
              <a:ea typeface="华文行楷" pitchFamily="2" charset="-122"/>
            </a:endParaRPr>
          </a:p>
        </p:txBody>
      </p:sp>
      <p:pic>
        <p:nvPicPr>
          <p:cNvPr id="46084" name="图片 460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62200"/>
            <a:ext cx="9144000" cy="449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1028803834_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0125" y="2708275"/>
            <a:ext cx="3063875" cy="414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250825" y="188913"/>
            <a:ext cx="7345363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、注意词语的意义</a:t>
            </a:r>
            <a:endParaRPr lang="zh-CN" altLang="en-US" sz="36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赂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lù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贿赂。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厥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jué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：其，他的，他们的。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暴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pù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：暴露。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草芥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jiè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：喻细小而无价值的东西。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厌：满足。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与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yǔ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：亲附、亲近。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洎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jì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：等到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的时候。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谗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chán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诛：受诬陷被杀。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数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shù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：天数，命运。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劫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jié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：挟持。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cover dir="d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apsules">
  <a:themeElements>
    <a:clrScheme name="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7"/>
      </a:accent4>
      <a:accent5>
        <a:srgbClr val="CAE2CA"/>
      </a:accent5>
      <a:accent6>
        <a:srgbClr val="2DB7B7"/>
      </a:accent6>
      <a:hlink>
        <a:srgbClr val="666699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EB"/>
        </a:dk1>
        <a:lt1>
          <a:srgbClr val="336699"/>
        </a:lt1>
        <a:dk2>
          <a:srgbClr val="FFFFEB"/>
        </a:dk2>
        <a:lt2>
          <a:srgbClr val="000066"/>
        </a:lt2>
        <a:accent1>
          <a:srgbClr val="666699"/>
        </a:accent1>
        <a:accent2>
          <a:srgbClr val="99CCFF"/>
        </a:accent2>
        <a:accent3>
          <a:srgbClr val="ADB9CA"/>
        </a:accent3>
        <a:accent4>
          <a:srgbClr val="DCDCCA"/>
        </a:accent4>
        <a:accent5>
          <a:srgbClr val="B9B9CA"/>
        </a:accent5>
        <a:accent6>
          <a:srgbClr val="89B7E5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7"/>
        </a:accent4>
        <a:accent5>
          <a:srgbClr val="CAE2CA"/>
        </a:accent5>
        <a:accent6>
          <a:srgbClr val="2DB7B7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2727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2DB7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中学语文-写人古文-网页型">
  <a:themeElements>
    <a:clrScheme name="">
      <a:dk1>
        <a:srgbClr val="333333"/>
      </a:dk1>
      <a:lt1>
        <a:srgbClr val="CCCC00"/>
      </a:lt1>
      <a:dk2>
        <a:srgbClr val="333333"/>
      </a:dk2>
      <a:lt2>
        <a:srgbClr val="9D9475"/>
      </a:lt2>
      <a:accent1>
        <a:srgbClr val="B3C39F"/>
      </a:accent1>
      <a:accent2>
        <a:srgbClr val="DCD9CE"/>
      </a:accent2>
      <a:accent3>
        <a:srgbClr val="E2E2AA"/>
      </a:accent3>
      <a:accent4>
        <a:srgbClr val="2A2A2A"/>
      </a:accent4>
      <a:accent5>
        <a:srgbClr val="D5DDCD"/>
      </a:accent5>
      <a:accent6>
        <a:srgbClr val="C5C2B8"/>
      </a:accent6>
      <a:hlink>
        <a:srgbClr val="CC9900"/>
      </a:hlink>
      <a:folHlink>
        <a:srgbClr val="ADA68B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333333"/>
        </a:dk1>
        <a:lt1>
          <a:srgbClr val="3333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5DDCD"/>
        </a:accent5>
        <a:accent6>
          <a:srgbClr val="C5C2B8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3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1"/>
        </a:accent5>
        <a:accent6>
          <a:srgbClr val="628875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AEFE5"/>
        </a:accent3>
        <a:accent4>
          <a:srgbClr val="1A2E42"/>
        </a:accent4>
        <a:accent5>
          <a:srgbClr val="E0DEC7"/>
        </a:accent5>
        <a:accent6>
          <a:srgbClr val="7B6A5E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33"/>
        </a:dk1>
        <a:lt1>
          <a:srgbClr val="CCCC00"/>
        </a:lt1>
        <a:dk2>
          <a:srgbClr val="333333"/>
        </a:dk2>
        <a:lt2>
          <a:srgbClr val="9D9475"/>
        </a:lt2>
        <a:accent1>
          <a:srgbClr val="B3C39F"/>
        </a:accent1>
        <a:accent2>
          <a:srgbClr val="DCD9CE"/>
        </a:accent2>
        <a:accent3>
          <a:srgbClr val="E2E2AA"/>
        </a:accent3>
        <a:accent4>
          <a:srgbClr val="2A2A2A"/>
        </a:accent4>
        <a:accent5>
          <a:srgbClr val="D5DDCD"/>
        </a:accent5>
        <a:accent6>
          <a:srgbClr val="C5C2B8"/>
        </a:accent6>
        <a:hlink>
          <a:srgbClr val="CC9900"/>
        </a:hlink>
        <a:folHlink>
          <a:srgbClr val="ADA6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8553</Words>
  <Application>WPS 演示</Application>
  <PresentationFormat>在屏幕上显示</PresentationFormat>
  <Paragraphs>756</Paragraphs>
  <Slides>58</Slides>
  <Notes>0</Notes>
  <HiddenSlides>2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58</vt:i4>
      </vt:variant>
    </vt:vector>
  </HeadingPairs>
  <TitlesOfParts>
    <vt:vector size="82" baseType="lpstr">
      <vt:lpstr>Arial</vt:lpstr>
      <vt:lpstr>宋体</vt:lpstr>
      <vt:lpstr>Wingdings</vt:lpstr>
      <vt:lpstr>Times New Roman</vt:lpstr>
      <vt:lpstr>黑体</vt:lpstr>
      <vt:lpstr>华文新魏</vt:lpstr>
      <vt:lpstr>方正舒体</vt:lpstr>
      <vt:lpstr>华文行楷</vt:lpstr>
      <vt:lpstr>隶书</vt:lpstr>
      <vt:lpstr>楷体_GB2312</vt:lpstr>
      <vt:lpstr>华文新魏</vt:lpstr>
      <vt:lpstr>Gulim</vt:lpstr>
      <vt:lpstr>幼圆</vt:lpstr>
      <vt:lpstr>华文细黑</vt:lpstr>
      <vt:lpstr>华文宋体</vt:lpstr>
      <vt:lpstr>微软雅黑</vt:lpstr>
      <vt:lpstr>Calibri</vt:lpstr>
      <vt:lpstr>Lucida Sans Unicode</vt:lpstr>
      <vt:lpstr>Arial Unicode MS</vt:lpstr>
      <vt:lpstr>Courier New</vt:lpstr>
      <vt:lpstr>默认设计模板</vt:lpstr>
      <vt:lpstr>Capsules</vt:lpstr>
      <vt:lpstr>中学语文-写人古文-网页型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二、疏通词句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《六 国 论》 《过 秦 论》 《阿房宫赋》 </vt:lpstr>
      <vt:lpstr>《六国论》《过秦论》《阿房宫赋》相同点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拓展延伸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拍岸无痕</cp:lastModifiedBy>
  <cp:revision>100</cp:revision>
  <dcterms:created xsi:type="dcterms:W3CDTF">2010-08-03T02:45:00Z</dcterms:created>
  <dcterms:modified xsi:type="dcterms:W3CDTF">2016-11-30T02:33:32Z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