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fntdata" ContentType="application/x-fontdata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comments/comment1.xml" ContentType="application/vnd.openxmlformats-officedocument.presentationml.comments+xml"/>
  <Override PartName="/ppt/comments/comment2.xml" ContentType="application/vnd.openxmlformats-officedocument.presentationml.comments+xml"/>
  <Override PartName="/ppt/comments/comment3.xml" ContentType="application/vnd.openxmlformats-officedocument.presentationml.comments+xml"/>
  <Override PartName="/ppt/comments/comment4.xml" ContentType="application/vnd.openxmlformats-officedocument.presentationml.comment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embedTrueTypeFonts="1" saveSubsetFonts="1">
  <p:sldMasterIdLst>
    <p:sldMasterId id="2147483648" r:id="rId2"/>
  </p:sldMasterIdLst>
  <p:notesMasterIdLst>
    <p:notesMasterId r:id="rId3"/>
  </p:notesMasterIdLst>
  <p:handoutMasterIdLst>
    <p:handoutMasterId r:id="rId4"/>
  </p:handoutMasterIdLst>
  <p:sldIdLst>
    <p:sldId id="256" r:id="rId5"/>
    <p:sldId id="272" r:id="rId6"/>
    <p:sldId id="305" r:id="rId7"/>
    <p:sldId id="362" r:id="rId8"/>
    <p:sldId id="459" r:id="rId9"/>
    <p:sldId id="397" r:id="rId10"/>
    <p:sldId id="461" r:id="rId11"/>
    <p:sldId id="463" r:id="rId12"/>
    <p:sldId id="391" r:id="rId13"/>
    <p:sldId id="492" r:id="rId14"/>
    <p:sldId id="493" r:id="rId15"/>
    <p:sldId id="521" r:id="rId16"/>
    <p:sldId id="525" r:id="rId17"/>
    <p:sldId id="494" r:id="rId18"/>
    <p:sldId id="495" r:id="rId19"/>
    <p:sldId id="496" r:id="rId20"/>
    <p:sldId id="523" r:id="rId21"/>
    <p:sldId id="303" r:id="rId22"/>
    <p:sldId id="498" r:id="rId23"/>
    <p:sldId id="460" r:id="rId24"/>
    <p:sldId id="338" r:id="rId25"/>
    <p:sldId id="423" r:id="rId26"/>
    <p:sldId id="465" r:id="rId27"/>
    <p:sldId id="497" r:id="rId28"/>
    <p:sldId id="432" r:id="rId29"/>
    <p:sldId id="474" r:id="rId30"/>
    <p:sldId id="476" r:id="rId31"/>
    <p:sldId id="477" r:id="rId32"/>
    <p:sldId id="478" r:id="rId33"/>
    <p:sldId id="436" r:id="rId34"/>
    <p:sldId id="479" r:id="rId35"/>
    <p:sldId id="393" r:id="rId36"/>
    <p:sldId id="480" r:id="rId37"/>
    <p:sldId id="482" r:id="rId38"/>
    <p:sldId id="483" r:id="rId39"/>
  </p:sldIdLst>
  <p:sldSz cx="12192000" cy="6858000"/>
  <p:notesSz cx="6858000" cy="9144000"/>
  <p:embeddedFontLst>
    <p:embeddedFont>
      <p:font typeface="微软雅黑" panose="020B0503020204020204" pitchFamily="34" charset="-122"/>
      <p:regular r:id="rId41"/>
    </p:embeddedFont>
    <p:embeddedFont>
      <p:font typeface="汉仪中隶书简" panose="02010609000101010101" charset="-122"/>
      <p:regular r:id="rId42"/>
    </p:embeddedFont>
    <p:embeddedFont>
      <p:font typeface="等线 Light" panose="02010600030101010101" charset="-122"/>
      <p:regular r:id="rId43"/>
    </p:embeddedFont>
    <p:embeddedFont>
      <p:font typeface="等线" panose="02010600030101010101" charset="-122"/>
      <p:regular r:id="rId44"/>
    </p:embeddedFont>
    <p:embeddedFont>
      <p:font typeface="Calibri" panose="020F0502020204030204" charset="0"/>
      <p:regular r:id="rId45"/>
      <p:bold r:id="rId46"/>
      <p:italic r:id="rId47"/>
      <p:boldItalic r:id="rId48"/>
    </p:embeddedFont>
  </p:embeddedFontLst>
  <p:custDataLst>
    <p:tags r:id="rId4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1" name="Administrator" initials="A" lastIdx="4" clrIdx="0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4" d="100"/>
          <a:sy n="74" d="100"/>
        </p:scale>
        <p:origin x="342" y="3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9" d="100"/>
          <a:sy n="59" d="100"/>
        </p:scale>
        <p:origin x="2517" y="48"/>
      </p:cViewPr>
      <p:guideLst/>
    </p:cSldViewPr>
  </p:notesViewPr>
  <p:gridSpacing cx="360000" cy="3600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6.xml" /><Relationship Id="rId11" Type="http://schemas.openxmlformats.org/officeDocument/2006/relationships/slide" Target="slides/slide7.xml" /><Relationship Id="rId12" Type="http://schemas.openxmlformats.org/officeDocument/2006/relationships/slide" Target="slides/slide8.xml" /><Relationship Id="rId13" Type="http://schemas.openxmlformats.org/officeDocument/2006/relationships/slide" Target="slides/slide9.xml" /><Relationship Id="rId14" Type="http://schemas.openxmlformats.org/officeDocument/2006/relationships/slide" Target="slides/slide10.xml" /><Relationship Id="rId15" Type="http://schemas.openxmlformats.org/officeDocument/2006/relationships/slide" Target="slides/slide11.xml" /><Relationship Id="rId16" Type="http://schemas.openxmlformats.org/officeDocument/2006/relationships/slide" Target="slides/slide12.xml" /><Relationship Id="rId17" Type="http://schemas.openxmlformats.org/officeDocument/2006/relationships/slide" Target="slides/slide13.xml" /><Relationship Id="rId18" Type="http://schemas.openxmlformats.org/officeDocument/2006/relationships/slide" Target="slides/slide14.xml" /><Relationship Id="rId19" Type="http://schemas.openxmlformats.org/officeDocument/2006/relationships/slide" Target="slides/slide15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6.xml" /><Relationship Id="rId21" Type="http://schemas.openxmlformats.org/officeDocument/2006/relationships/slide" Target="slides/slide17.xml" /><Relationship Id="rId22" Type="http://schemas.openxmlformats.org/officeDocument/2006/relationships/slide" Target="slides/slide18.xml" /><Relationship Id="rId23" Type="http://schemas.openxmlformats.org/officeDocument/2006/relationships/slide" Target="slides/slide19.xml" /><Relationship Id="rId24" Type="http://schemas.openxmlformats.org/officeDocument/2006/relationships/slide" Target="slides/slide20.xml" /><Relationship Id="rId25" Type="http://schemas.openxmlformats.org/officeDocument/2006/relationships/slide" Target="slides/slide21.xml" /><Relationship Id="rId26" Type="http://schemas.openxmlformats.org/officeDocument/2006/relationships/slide" Target="slides/slide22.xml" /><Relationship Id="rId27" Type="http://schemas.openxmlformats.org/officeDocument/2006/relationships/slide" Target="slides/slide23.xml" /><Relationship Id="rId28" Type="http://schemas.openxmlformats.org/officeDocument/2006/relationships/slide" Target="slides/slide24.xml" /><Relationship Id="rId29" Type="http://schemas.openxmlformats.org/officeDocument/2006/relationships/slide" Target="slides/slide25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6.xml" /><Relationship Id="rId31" Type="http://schemas.openxmlformats.org/officeDocument/2006/relationships/slide" Target="slides/slide27.xml" /><Relationship Id="rId32" Type="http://schemas.openxmlformats.org/officeDocument/2006/relationships/slide" Target="slides/slide28.xml" /><Relationship Id="rId33" Type="http://schemas.openxmlformats.org/officeDocument/2006/relationships/slide" Target="slides/slide29.xml" /><Relationship Id="rId34" Type="http://schemas.openxmlformats.org/officeDocument/2006/relationships/slide" Target="slides/slide30.xml" /><Relationship Id="rId35" Type="http://schemas.openxmlformats.org/officeDocument/2006/relationships/slide" Target="slides/slide31.xml" /><Relationship Id="rId36" Type="http://schemas.openxmlformats.org/officeDocument/2006/relationships/slide" Target="slides/slide32.xml" /><Relationship Id="rId37" Type="http://schemas.openxmlformats.org/officeDocument/2006/relationships/slide" Target="slides/slide33.xml" /><Relationship Id="rId38" Type="http://schemas.openxmlformats.org/officeDocument/2006/relationships/slide" Target="slides/slide34.xml" /><Relationship Id="rId39" Type="http://schemas.openxmlformats.org/officeDocument/2006/relationships/slide" Target="slides/slide35.xml" /><Relationship Id="rId4" Type="http://schemas.openxmlformats.org/officeDocument/2006/relationships/handoutMaster" Target="handoutMasters/handoutMaster1.xml" /><Relationship Id="rId40" Type="http://schemas.openxmlformats.org/officeDocument/2006/relationships/tags" Target="tags/tag2.xml" /><Relationship Id="rId41" Type="http://schemas.openxmlformats.org/officeDocument/2006/relationships/font" Target="fonts/font1.fntdata" /><Relationship Id="rId42" Type="http://schemas.openxmlformats.org/officeDocument/2006/relationships/font" Target="fonts/font2.fntdata" /><Relationship Id="rId43" Type="http://schemas.openxmlformats.org/officeDocument/2006/relationships/font" Target="fonts/font3.fntdata" /><Relationship Id="rId44" Type="http://schemas.openxmlformats.org/officeDocument/2006/relationships/font" Target="fonts/font4.fntdata" /><Relationship Id="rId45" Type="http://schemas.openxmlformats.org/officeDocument/2006/relationships/font" Target="fonts/font5.fntdata" /><Relationship Id="rId46" Type="http://schemas.openxmlformats.org/officeDocument/2006/relationships/font" Target="fonts/font6.fntdata" /><Relationship Id="rId47" Type="http://schemas.openxmlformats.org/officeDocument/2006/relationships/font" Target="fonts/font7.fntdata" /><Relationship Id="rId48" Type="http://schemas.openxmlformats.org/officeDocument/2006/relationships/font" Target="fonts/font8.fntdata" /><Relationship Id="rId49" Type="http://schemas.openxmlformats.org/officeDocument/2006/relationships/presProps" Target="presProps.xml" /><Relationship Id="rId5" Type="http://schemas.openxmlformats.org/officeDocument/2006/relationships/slide" Target="slides/slide1.xml" /><Relationship Id="rId50" Type="http://schemas.openxmlformats.org/officeDocument/2006/relationships/viewProps" Target="viewProps.xml" /><Relationship Id="rId51" Type="http://schemas.openxmlformats.org/officeDocument/2006/relationships/theme" Target="theme/theme1.xml" /><Relationship Id="rId52" Type="http://schemas.openxmlformats.org/officeDocument/2006/relationships/tableStyles" Target="tableStyles.xml" /><Relationship Id="rId6" Type="http://schemas.openxmlformats.org/officeDocument/2006/relationships/slide" Target="slides/slide2.xml" /><Relationship Id="rId7" Type="http://schemas.openxmlformats.org/officeDocument/2006/relationships/slide" Target="slides/slide3.xml" /><Relationship Id="rId8" Type="http://schemas.openxmlformats.org/officeDocument/2006/relationships/slide" Target="slides/slide4.xml" /><Relationship Id="rId9" Type="http://schemas.openxmlformats.org/officeDocument/2006/relationships/slide" Target="slides/slide5.xml" /></Relationships>
</file>

<file path=ppt/comments/comment1.xml><?xml version="1.0" encoding="utf-8"?>
<p:cmLst xmlns:a="http://schemas.openxmlformats.org/drawingml/2006/main" xmlns:p="http://schemas.openxmlformats.org/presentationml/2006/main">
  <p:cm authorId="1" dt="2021-08-27T21:37:30.1090000" idx="1">
    <p:pos x="10" y="10"/>
    <p:text/>
    <p:extLst>
      <p:ext xmlns:p15="http://schemas.microsoft.com/office/powerpoint/2012/main" uri="{C676402C-5697-4E1C-873F-D02D1690AC5C}">
        <p15:threadingInfo timeZoneBias="0"/>
      </p:ext>
    </p:extLst>
  </p:cm>
</p:cmLst>
</file>

<file path=ppt/comments/comment2.xml><?xml version="1.0" encoding="utf-8"?>
<p:cmLst xmlns:a="http://schemas.openxmlformats.org/drawingml/2006/main" xmlns:p="http://schemas.openxmlformats.org/presentationml/2006/main">
  <p:cm authorId="1" dt="2021-08-27T21:37:30.1090000" idx="1">
    <p:pos x="10" y="10"/>
    <p:text/>
    <p:extLst>
      <p:ext xmlns:p15="http://schemas.microsoft.com/office/powerpoint/2012/main" uri="{C676402C-5697-4E1C-873F-D02D1690AC5C}">
        <p15:threadingInfo timeZoneBias="0"/>
      </p:ext>
    </p:extLst>
  </p:cm>
</p:cmLst>
</file>

<file path=ppt/comments/comment3.xml><?xml version="1.0" encoding="utf-8"?>
<p:cmLst xmlns:a="http://schemas.openxmlformats.org/drawingml/2006/main" xmlns:p="http://schemas.openxmlformats.org/presentationml/2006/main">
  <p:cm authorId="1" dt="2021-08-27T21:37:30.1090000" idx="1">
    <p:pos x="10" y="10"/>
    <p:text/>
    <p:extLst>
      <p:ext xmlns:p15="http://schemas.microsoft.com/office/powerpoint/2012/main" uri="{C676402C-5697-4E1C-873F-D02D1690AC5C}">
        <p15:threadingInfo timeZoneBias="0"/>
      </p:ext>
    </p:extLst>
  </p:cm>
</p:cmLst>
</file>

<file path=ppt/comments/comment4.xml><?xml version="1.0" encoding="utf-8"?>
<p:cmLst xmlns:a="http://schemas.openxmlformats.org/drawingml/2006/main" xmlns:p="http://schemas.openxmlformats.org/presentationml/2006/main">
  <p:cm authorId="1" dt="2021-08-27T21:37:30.1090000" idx="1">
    <p:pos x="10" y="10"/>
    <p:text/>
    <p:extLst>
      <p:ext xmlns:p15="http://schemas.microsoft.com/office/powerpoint/2012/main" uri="{C676402C-5697-4E1C-873F-D02D1690AC5C}">
        <p15:threadingInfo timeZoneBias="0"/>
      </p:ext>
    </p:extLst>
  </p:cm>
</p:cmLst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8A65A6-5BF6-4916-AD86-2AB51B644AE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44261C-33F0-43B4-AC41-F51A08AF7A5C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6C527-450D-45C1-81C3-B9EED388B248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7595D-1CF1-47BA-9A9A-6A048CAF8D75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6C527-450D-45C1-81C3-B9EED388B248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7595D-1CF1-47BA-9A9A-6A048CAF8D75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6C527-450D-45C1-81C3-B9EED388B248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7595D-1CF1-47BA-9A9A-6A048CAF8D75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6C527-450D-45C1-81C3-B9EED388B248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7595D-1CF1-47BA-9A9A-6A048CAF8D75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6C527-450D-45C1-81C3-B9EED388B248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7595D-1CF1-47BA-9A9A-6A048CAF8D75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6C527-450D-45C1-81C3-B9EED388B248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7595D-1CF1-47BA-9A9A-6A048CAF8D75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6C527-450D-45C1-81C3-B9EED388B248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7595D-1CF1-47BA-9A9A-6A048CAF8D75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6C527-450D-45C1-81C3-B9EED388B248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7595D-1CF1-47BA-9A9A-6A048CAF8D75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6C527-450D-45C1-81C3-B9EED388B248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7595D-1CF1-47BA-9A9A-6A048CAF8D75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6C527-450D-45C1-81C3-B9EED388B248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7595D-1CF1-47BA-9A9A-6A048CAF8D75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6C527-450D-45C1-81C3-B9EED388B248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7595D-1CF1-47BA-9A9A-6A048CAF8D75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0"/>
            <a:r>
              <a:rPr lang="zh-CN" altLang="en-US"/>
              <a:t>二级</a:t>
            </a:r>
          </a:p>
          <a:p>
            <a:pPr lvl="0"/>
            <a:r>
              <a:rPr lang="zh-CN" altLang="en-US"/>
              <a:t>三级</a:t>
            </a:r>
          </a:p>
          <a:p>
            <a:pPr lvl="0"/>
            <a:r>
              <a:rPr lang="zh-CN" altLang="en-US"/>
              <a:t>四级</a:t>
            </a:r>
          </a:p>
          <a:p>
            <a:pPr lvl="0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6F09E-03AA-49D6-B629-1D134EE4A222}" type="datetimeFigureOut">
              <a:rPr lang="zh-CN" altLang="en-US" smtClean="0"/>
              <a:t/>
            </a:fld>
            <a:endParaRPr lang="zh-CN" altLang="en-US" smtClean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023A81-8448-4DC3-BF1E-A37CC1C8DAEA}" type="slidenum">
              <a:rPr lang="zh-CN" altLang="en-US" smtClean="0"/>
              <a:t/>
            </a:fld>
            <a:endParaRPr lang="zh-CN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comments" Target="../comments/comment1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comments" Target="../comments/comment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7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tags" Target="../tags/tag1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.pn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pn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8.png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8.png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comments" Target="../comments/comment3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8.png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8.png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comments" Target="../comments/comment4.xml" /><Relationship Id="rId3" Type="http://schemas.openxmlformats.org/officeDocument/2006/relationships/image" Target="../media/image9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png" /><Relationship Id="rId3" Type="http://schemas.openxmlformats.org/officeDocument/2006/relationships/image" Target="../media/image4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054985" y="4244340"/>
            <a:ext cx="6082030" cy="379730"/>
          </a:xfrm>
        </p:spPr>
        <p:txBody>
          <a:bodyPr>
            <a:noAutofit/>
          </a:bodyPr>
          <a:lstStyle/>
          <a:p>
            <a:r>
              <a:rPr lang="en-US" altLang="zh-CN" sz="280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2021.9.17</a:t>
            </a:r>
          </a:p>
        </p:txBody>
      </p:sp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1692910" y="2276475"/>
            <a:ext cx="9316720" cy="1327150"/>
          </a:xfrm>
        </p:spPr>
        <p:txBody>
          <a:bodyPr anchor="ctr">
            <a:normAutofit/>
          </a:bodyPr>
          <a:lstStyle>
            <a:lvl1pPr algn="l">
              <a:defRPr sz="3600" b="1">
                <a:solidFill>
                  <a:schemeClr val="tx1"/>
                </a:solidFill>
              </a:defRPr>
            </a:lvl1pPr>
          </a:lstStyle>
          <a:p>
            <a:pPr algn="ctr"/>
            <a:r>
              <a:rPr lang="zh-CN" altLang="en-US" sz="400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《浣溪沙》《采桑子》</a:t>
            </a: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/>
        </p:nvSpPr>
        <p:spPr>
          <a:xfrm>
            <a:off x="441960" y="1644650"/>
            <a:ext cx="11307445" cy="1432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用简洁的语言概括《浣溪沙》上下阕的主要内容。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41960" y="3428365"/>
            <a:ext cx="11308080" cy="2529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    上片写自己与众人登亭台而持酒听曲，看见眼前夕阳西下之景。</a:t>
            </a:r>
          </a:p>
          <a:p>
            <a:endParaRPr lang="en-US" altLang="zh-CN" sz="4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    下片写自己独步小园所体悟的人生哲理。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副标题 1"/>
          <p:cNvSpPr/>
          <p:nvPr>
            <p:ph type="subTitle" idx="1"/>
          </p:nvPr>
        </p:nvSpPr>
        <p:spPr>
          <a:xfrm>
            <a:off x="3045460" y="1558290"/>
            <a:ext cx="8713470" cy="4027170"/>
          </a:xfrm>
        </p:spPr>
        <p:txBody>
          <a:bodyPr>
            <a:no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3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圈划这首词中作者所见的景物，说说随着所见景物的不同，诗人的心绪经历了怎样的变化过程？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865" y="1261110"/>
            <a:ext cx="2601595" cy="511683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副标题 1"/>
          <p:cNvSpPr/>
          <p:nvPr>
            <p:ph type="subTitle" idx="1"/>
          </p:nvPr>
        </p:nvSpPr>
        <p:spPr>
          <a:xfrm>
            <a:off x="815340" y="1763395"/>
            <a:ext cx="10838815" cy="4410075"/>
          </a:xfrm>
          <a:ln w="38100">
            <a:solidFill>
              <a:srgbClr val="C00000"/>
            </a:solidFill>
          </a:ln>
        </p:spPr>
        <p:txBody>
          <a:bodyPr>
            <a:noAutofit/>
          </a:bodyPr>
          <a:lstStyle/>
          <a:p>
            <a:pPr algn="ctr"/>
            <a:r>
              <a:rPr lang="en-US" altLang="zh-CN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浣溪沙 晏殊</a:t>
            </a:r>
          </a:p>
          <a:p>
            <a:pPr algn="ctr"/>
            <a:r>
              <a:rPr lang="en-US" altLang="zh-CN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一曲新词酒一杯，去年天气旧亭台，夕阳西下几时回?</a:t>
            </a:r>
          </a:p>
          <a:p>
            <a:pPr algn="ctr"/>
            <a:r>
              <a:rPr lang="en-US" altLang="zh-CN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无可奈何花落去，似曾相识燕归来，小园香径独徘徊。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324849" y="1763395"/>
            <a:ext cx="352107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67970" y="1844675"/>
            <a:ext cx="11656060" cy="4362450"/>
          </a:xfrm>
          <a:ln w="38100">
            <a:solidFill>
              <a:srgbClr val="C00000"/>
            </a:solidFill>
          </a:ln>
        </p:spPr>
        <p:txBody>
          <a:bodyPr>
            <a:normAutofit/>
          </a:bodyPr>
          <a:lstStyle/>
          <a:p>
            <a:pPr algn="l">
              <a:lnSpc>
                <a:spcPct val="120000"/>
              </a:lnSpc>
            </a:pP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    从开始的轻松喜悦，潇洒安闲的意态，转而惋惜、欣慰、怅惘，有着对人生的哲理性思考。</a:t>
            </a:r>
            <a:b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</a:br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副标题 1"/>
          <p:cNvSpPr/>
          <p:nvPr>
            <p:ph type="subTitle" idx="1"/>
          </p:nvPr>
        </p:nvSpPr>
        <p:spPr>
          <a:xfrm>
            <a:off x="531495" y="1751330"/>
            <a:ext cx="11129010" cy="1002030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3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无可奈何花落去，似曾相识燕归来。</a:t>
            </a:r>
          </a:p>
          <a:p>
            <a:pPr algn="l">
              <a:lnSpc>
                <a:spcPct val="120000"/>
              </a:lnSpc>
            </a:pPr>
            <a:r>
              <a:rPr lang="en-US" altLang="zh-CN" sz="3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621155" y="3523615"/>
            <a:ext cx="10885170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4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此句描绘的是春的哪个阶段？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31495" y="5092065"/>
            <a:ext cx="10933430" cy="914400"/>
          </a:xfrm>
          <a:prstGeom prst="rect">
            <a:avLst/>
          </a:prstGeom>
          <a:solidFill>
            <a:schemeClr val="accent1"/>
          </a:solidFill>
        </p:spPr>
        <p:txBody>
          <a:bodyPr wrap="square" rtlCol="0" anchor="t">
            <a:spAutoFit/>
          </a:bodyPr>
          <a:lstStyle/>
          <a:p>
            <a:r>
              <a:rPr sz="54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无可奈何花落去，似曾相识燕归来。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 animBg="1"/>
      <p:bldP spid="3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副标题 1"/>
          <p:cNvSpPr/>
          <p:nvPr>
            <p:ph type="subTitle" idx="1"/>
          </p:nvPr>
        </p:nvSpPr>
        <p:spPr>
          <a:xfrm>
            <a:off x="531495" y="1751330"/>
            <a:ext cx="11129010" cy="1002030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3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无可奈何花落去，似曾相识燕归来。</a:t>
            </a:r>
          </a:p>
          <a:p>
            <a:pPr algn="l">
              <a:lnSpc>
                <a:spcPct val="120000"/>
              </a:lnSpc>
            </a:pPr>
            <a:r>
              <a:rPr lang="en-US" altLang="zh-CN" sz="3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56870" y="3175000"/>
            <a:ext cx="11719560" cy="2529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诗人为何而“无可奈何”？如何理解“似曾相识”？</a:t>
            </a:r>
          </a:p>
          <a:p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“花落去”“燕归来”的眼前之景，蕴含着怎样哲理？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副标题 1"/>
          <p:cNvSpPr/>
          <p:nvPr>
            <p:ph type="subTitle" idx="1"/>
          </p:nvPr>
        </p:nvSpPr>
        <p:spPr>
          <a:xfrm>
            <a:off x="363855" y="1648460"/>
            <a:ext cx="11464290" cy="4027170"/>
          </a:xfrm>
        </p:spPr>
        <p:txBody>
          <a:bodyPr>
            <a:noAutofit/>
          </a:bodyPr>
          <a:lstStyle/>
          <a:p>
            <a:pPr indent="360045" algn="l" fontAlgn="auto">
              <a:lnSpc>
                <a:spcPct val="120000"/>
              </a:lnSpc>
            </a:pPr>
            <a:r>
              <a:rPr lang="en-US" altLang="zh-CN" sz="3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岁月更替而人生无常，这是不以人的意志为转移的自然规律，但我们还是要以乐观的态度对待时间和生命，百倍珍惜稍纵即逝的时光，创造和享受生命的“正能量”。</a:t>
            </a:r>
          </a:p>
        </p:txBody>
      </p: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副标题 1"/>
          <p:cNvSpPr/>
          <p:nvPr>
            <p:ph type="subTitle" idx="1"/>
          </p:nvPr>
        </p:nvSpPr>
        <p:spPr>
          <a:xfrm>
            <a:off x="709930" y="1763395"/>
            <a:ext cx="11029950" cy="3489325"/>
          </a:xfrm>
          <a:ln w="38100">
            <a:solidFill>
              <a:srgbClr val="C00000"/>
            </a:solidFill>
          </a:ln>
        </p:spPr>
        <p:txBody>
          <a:bodyPr>
            <a:noAutofit/>
          </a:bodyPr>
          <a:lstStyle/>
          <a:p>
            <a:pPr indent="720090" algn="ctr" fontAlgn="auto"/>
            <a:r>
              <a:rPr lang="zh-CN" altLang="en-US" sz="4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采桑子 欧阳修</a:t>
            </a:r>
          </a:p>
          <a:p>
            <a:pPr indent="720090" algn="ctr" fontAlgn="auto"/>
            <a:r>
              <a:rPr lang="zh-CN" altLang="en-US" sz="4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轻舟短棹西湖好，绿水逶迤。芳草长堤，隐隐笙歌处处随。</a:t>
            </a:r>
          </a:p>
          <a:p>
            <a:pPr indent="720090" algn="ctr" fontAlgn="auto"/>
            <a:r>
              <a:rPr lang="zh-CN" altLang="en-US" sz="4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无风水面琉璃滑，不觉船移。微动涟漪，惊起沙禽掠岸飞。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324849" y="1763395"/>
            <a:ext cx="352107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000" y="1757680"/>
            <a:ext cx="2583815" cy="411480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3001645" y="2846070"/>
            <a:ext cx="11843385" cy="19202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4000" b="1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秦氏有好女，自名为罗敷。</a:t>
            </a:r>
          </a:p>
          <a:p>
            <a:pPr indent="0"/>
            <a:r>
              <a:rPr lang="zh-CN" sz="4000" b="1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罗敷喜蚕桑，采桑城南隅。</a:t>
            </a:r>
          </a:p>
          <a:p>
            <a:pPr indent="0"/>
            <a:r>
              <a:rPr lang="zh-CN" sz="4000" b="1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——《陌上桑》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122295" y="4702809"/>
            <a:ext cx="8229600" cy="192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为人洁白皙，鬑鬑颇有须；</a:t>
            </a:r>
          </a:p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盈盈公府步，冉冉府中趋。</a:t>
            </a:r>
          </a:p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——《陌上桑》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001645" y="1310005"/>
            <a:ext cx="7218045" cy="1310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 《采桑子》词牌名，取自唐教坊曲《杨下采桑》。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2075815" y="1788795"/>
            <a:ext cx="11843385" cy="14325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4400" b="1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（1）读准字音</a:t>
            </a:r>
          </a:p>
          <a:p>
            <a:pPr indent="0"/>
            <a:r>
              <a:rPr lang="en-US" altLang="zh-CN" sz="4400" b="1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这首词中有哪些字的读音需要注意呢？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0870" y="1480185"/>
            <a:ext cx="2014855" cy="412432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176905" y="3433444"/>
            <a:ext cx="8628380" cy="2103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latin typeface="宋体" panose="02010600030101010101" pitchFamily="2" charset="-122"/>
                <a:ea typeface="宋体" panose="02010600030101010101" pitchFamily="2" charset="-122"/>
              </a:rPr>
              <a:t>短棹zhào    逶迤wēi yí   </a:t>
            </a:r>
          </a:p>
          <a:p>
            <a:r>
              <a:rPr lang="zh-CN" altLang="en-US" sz="4400" b="1">
                <a:latin typeface="宋体" panose="02010600030101010101" pitchFamily="2" charset="-122"/>
                <a:ea typeface="宋体" panose="02010600030101010101" pitchFamily="2" charset="-122"/>
              </a:rPr>
              <a:t>笙歌shēng   琉璃liú lí   </a:t>
            </a:r>
          </a:p>
          <a:p>
            <a:r>
              <a:rPr lang="zh-CN" altLang="en-US" sz="4400" b="1">
                <a:latin typeface="宋体" panose="02010600030101010101" pitchFamily="2" charset="-122"/>
                <a:ea typeface="宋体" panose="02010600030101010101" pitchFamily="2" charset="-122"/>
              </a:rPr>
              <a:t>涟漪lián yī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副标题 1"/>
          <p:cNvSpPr/>
          <p:nvPr>
            <p:ph type="subTitle" idx="1"/>
          </p:nvPr>
        </p:nvSpPr>
        <p:spPr>
          <a:xfrm>
            <a:off x="1815465" y="1735138"/>
            <a:ext cx="9144000" cy="1655762"/>
          </a:xfrm>
        </p:spPr>
        <p:txBody>
          <a:bodyPr/>
          <a:lstStyle/>
          <a:p>
            <a:r>
              <a:rPr lang="zh-CN" altLang="en-US" sz="6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长短句</a:t>
            </a: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25145" y="1239520"/>
            <a:ext cx="4238625" cy="5086350"/>
          </a:xfrm>
          <a:prstGeom prst="plaque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792470" y="2647315"/>
            <a:ext cx="6869430" cy="192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>
                <a:latin typeface="宋体" panose="02010600030101010101" pitchFamily="2" charset="-122"/>
                <a:ea typeface="宋体" panose="02010600030101010101" pitchFamily="2" charset="-122"/>
              </a:rPr>
              <a:t>句式参差</a:t>
            </a:r>
          </a:p>
          <a:p>
            <a:r>
              <a:rPr lang="zh-CN" altLang="en-US" sz="6000" b="1">
                <a:latin typeface="宋体" panose="02010600030101010101" pitchFamily="2" charset="-122"/>
                <a:ea typeface="宋体" panose="02010600030101010101" pitchFamily="2" charset="-122"/>
              </a:rPr>
              <a:t>     格律之美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1437640" y="955040"/>
            <a:ext cx="9316720" cy="1327150"/>
          </a:xfrm>
        </p:spPr>
        <p:txBody>
          <a:bodyPr anchor="ctr">
            <a:normAutofit/>
          </a:bodyPr>
          <a:lstStyle>
            <a:lvl1pPr algn="l">
              <a:defRPr sz="3600" b="1">
                <a:solidFill>
                  <a:schemeClr val="tx1"/>
                </a:solidFill>
              </a:defRPr>
            </a:lvl1pPr>
          </a:lstStyle>
          <a:p>
            <a:pPr algn="l"/>
            <a:r>
              <a:rPr sz="400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（2）读对节奏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423545" y="1783080"/>
            <a:ext cx="11414760" cy="42062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000250"/>
            <a:r>
              <a:rPr lang="en-US" altLang="zh-CN" sz="5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采桑子 欧阳修</a:t>
            </a:r>
          </a:p>
          <a:p>
            <a:pPr indent="2000250"/>
            <a:r>
              <a:rPr lang="en-US" altLang="zh-CN" sz="5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轻舟/短棹/西湖好，绿水/逶迤。芳草/长堤，隐隐/笙歌/处处随。</a:t>
            </a:r>
          </a:p>
          <a:p>
            <a:pPr indent="2000250"/>
            <a:r>
              <a:rPr lang="en-US" altLang="zh-CN" sz="5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无风/水面/琉璃滑，不觉/船移。微动/涟漪，惊起/沙禽/掠岸飞。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副标题 1"/>
          <p:cNvSpPr/>
          <p:nvPr>
            <p:ph type="subTitle" idx="1"/>
          </p:nvPr>
        </p:nvSpPr>
        <p:spPr>
          <a:xfrm>
            <a:off x="507365" y="2207260"/>
            <a:ext cx="11464290" cy="4027170"/>
          </a:xfrm>
        </p:spPr>
        <p:txBody>
          <a:bodyPr>
            <a:no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3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结合注释，请用自己的语言说说欧阳修《采桑子》这首词的词意。</a:t>
            </a:r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副标题 1"/>
          <p:cNvSpPr/>
          <p:nvPr>
            <p:ph type="subTitle" idx="1"/>
          </p:nvPr>
        </p:nvSpPr>
        <p:spPr>
          <a:xfrm>
            <a:off x="850900" y="1625600"/>
            <a:ext cx="10489565" cy="4242435"/>
          </a:xfrm>
        </p:spPr>
        <p:txBody>
          <a:bodyPr>
            <a:noAutofit/>
          </a:bodyPr>
          <a:lstStyle/>
          <a:p>
            <a:pPr algn="l"/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西湖风光好，驾轻舟划短桨多么逍遥。碧绿的湖水绵延不断，长堤上花草散出芳香。隐隐传来的音乐歌唱，像是随着船儿在湖上飘荡。</a:t>
            </a:r>
          </a:p>
          <a:p>
            <a:pPr algn="l"/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无风的水面，光滑得好似琉璃一样，不觉得船儿在前进，只见微微的细浪在船边荡漾。看，被船儿惊起的水鸟，正掠过湖岸在飞翔。</a:t>
            </a:r>
          </a:p>
        </p:txBody>
      </p:sp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副标题 1"/>
          <p:cNvSpPr/>
          <p:nvPr>
            <p:ph type="subTitle" idx="1"/>
          </p:nvPr>
        </p:nvSpPr>
        <p:spPr>
          <a:xfrm>
            <a:off x="266065" y="1670050"/>
            <a:ext cx="11464290" cy="2066290"/>
          </a:xfrm>
        </p:spPr>
        <p:txBody>
          <a:bodyPr>
            <a:no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3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请用简洁的语言概括欧阳修《采桑子》的主要内容。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1324610" y="4310380"/>
            <a:ext cx="10405745" cy="7620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4400" b="1">
                <a:solidFill>
                  <a:srgbClr val="C00000"/>
                </a:solidFill>
                <a:latin typeface="Calibri"/>
                <a:ea typeface="宋体" panose="02010600030101010101" pitchFamily="2" charset="-122"/>
              </a:rPr>
              <a:t>主要描写泛舟颍州西湖时所见的美丽景色。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副标题 1"/>
          <p:cNvSpPr/>
          <p:nvPr>
            <p:ph type="subTitle" idx="1"/>
          </p:nvPr>
        </p:nvSpPr>
        <p:spPr>
          <a:xfrm>
            <a:off x="1853565" y="1805940"/>
            <a:ext cx="9180830" cy="4027170"/>
          </a:xfrm>
        </p:spPr>
        <p:txBody>
          <a:bodyPr>
            <a:no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3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《采桑子》中，哪个词能统领全词？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865" y="1261110"/>
            <a:ext cx="2601595" cy="51168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019300" y="4076065"/>
            <a:ext cx="10043160" cy="184708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4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哪些词句具体体现了“西湖好”？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副标题 1"/>
          <p:cNvSpPr/>
          <p:nvPr>
            <p:ph type="subTitle" idx="1"/>
          </p:nvPr>
        </p:nvSpPr>
        <p:spPr>
          <a:xfrm>
            <a:off x="1852295" y="1864360"/>
            <a:ext cx="8487410" cy="782320"/>
          </a:xfr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l"/>
            <a:r>
              <a:rPr lang="en-US" altLang="zh-CN" sz="4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轻舟短棹西湖好，绿水逶迤。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59105" y="3041650"/>
            <a:ext cx="11732895" cy="2529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“轻舟”“短棹”二字将诗人的悠然自得写出，  “西湖好”是一篇之眼，直抒胸臆。  </a:t>
            </a:r>
          </a:p>
          <a:p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“绿水”是富有盎然生机的春景，这句勾勒出一幅春水泛舟图，具有色彩感、画面感。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 animBg="1"/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副标题 1"/>
          <p:cNvSpPr/>
          <p:nvPr>
            <p:ph type="subTitle" idx="1"/>
          </p:nvPr>
        </p:nvSpPr>
        <p:spPr>
          <a:xfrm>
            <a:off x="1852295" y="1842770"/>
            <a:ext cx="8487410" cy="782320"/>
          </a:xfr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l"/>
            <a:r>
              <a:rPr lang="en-US" altLang="zh-CN" sz="4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芳草长堤，隐隐笙歌处处随。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74345" y="2823845"/>
            <a:ext cx="11461750" cy="1798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“绿水逶迤”“芳草长堤”两句写由湖心经水面到堤岸，再整体向远处推进的动态画面。</a:t>
            </a:r>
          </a:p>
          <a:p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“隐隐笙歌处处随”一句又从听觉的角度将西湖的欢乐情调刻画了出来，“隐隐”和“处处”都凸显出轻舟的流动感。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 animBg="1"/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副标题 1"/>
          <p:cNvSpPr/>
          <p:nvPr>
            <p:ph type="subTitle" idx="1"/>
          </p:nvPr>
        </p:nvSpPr>
        <p:spPr>
          <a:xfrm>
            <a:off x="1852295" y="1969770"/>
            <a:ext cx="8487410" cy="782320"/>
          </a:xfr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l"/>
            <a:r>
              <a:rPr lang="en-US" altLang="zh-CN" sz="4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无风水面琉璃滑，不觉船移。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30885" y="3386455"/>
            <a:ext cx="11005185" cy="944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“无风”二字为枢机所在，盖正因无风，方使得西湖水面清澈而平滑，也方使得游人“不觉船移”，其间不仅有诗情，而且合乎逻辑。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 animBg="1"/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副标题 1"/>
          <p:cNvSpPr/>
          <p:nvPr>
            <p:ph type="subTitle" idx="1"/>
          </p:nvPr>
        </p:nvSpPr>
        <p:spPr>
          <a:xfrm>
            <a:off x="1852295" y="1969770"/>
            <a:ext cx="8487410" cy="782320"/>
          </a:xfr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l"/>
            <a:r>
              <a:rPr lang="en-US" altLang="zh-CN" sz="4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微动涟漪，惊起沙禽掠岸飞。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93725" y="3073400"/>
            <a:ext cx="11005185" cy="1371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此句写船动惊禽，划破了湖面的平静，为这一趟悠闲之旅平添了一个兴奋点。视点也是因此由近到远，再向高处延伸，将立体而富有动感的西湖呈现在读者面前。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 animBg="1"/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254635" y="2341880"/>
            <a:ext cx="11667490" cy="944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20090" fontAlgn="auto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词人写春色中的西湖，风景与心情，动感与静态，视觉与听觉，两两对应而结合，形成了一道流动中的风景。</a:t>
            </a:r>
          </a:p>
        </p:txBody>
      </p:sp>
      <p:sp>
        <p:nvSpPr>
          <p:cNvPr id="5" name="副标题 4"/>
          <p:cNvSpPr/>
          <p:nvPr>
            <p:ph type="subTitle" idx="1"/>
          </p:nvPr>
        </p:nvSpPr>
        <p:spPr>
          <a:xfrm>
            <a:off x="1524000" y="3581083"/>
            <a:ext cx="9144000" cy="1655762"/>
          </a:xfr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副标题 1"/>
          <p:cNvSpPr/>
          <p:nvPr>
            <p:ph type="subTitle" idx="1"/>
          </p:nvPr>
        </p:nvSpPr>
        <p:spPr>
          <a:xfrm>
            <a:off x="4439920" y="2040255"/>
            <a:ext cx="7134860" cy="1655445"/>
          </a:xfrm>
        </p:spPr>
        <p:txBody>
          <a:bodyPr>
            <a:noAutofit/>
          </a:bodyPr>
          <a:lstStyle/>
          <a:p>
            <a:pPr algn="l"/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    词牌“破阵子”原是唐朝开国时创制的大型舞曲《秦王破阵乐》中的一曲。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020" y="1261110"/>
            <a:ext cx="3121025" cy="5143500"/>
          </a:xfrm>
          <a:prstGeom prst="round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322445" y="4049395"/>
            <a:ext cx="7152640" cy="19202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词牌“满庭芳”，取自唐代柳宗元“满庭芳草积”的诗句。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副标题 1"/>
          <p:cNvSpPr/>
          <p:nvPr>
            <p:ph type="subTitle" idx="1"/>
          </p:nvPr>
        </p:nvSpPr>
        <p:spPr>
          <a:xfrm>
            <a:off x="796925" y="2546985"/>
            <a:ext cx="10768330" cy="3766185"/>
          </a:xfrm>
        </p:spPr>
        <p:txBody>
          <a:bodyPr>
            <a:noAutofit/>
          </a:bodyPr>
          <a:lstStyle/>
          <a:p>
            <a:pPr algn="l"/>
            <a:r>
              <a:rPr lang="en-US" altLang="zh-CN" sz="4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695" y="1414145"/>
            <a:ext cx="2098675" cy="472567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234690" y="1081405"/>
            <a:ext cx="2657475" cy="822960"/>
          </a:xfrm>
          <a:prstGeom prst="rect">
            <a:avLst/>
          </a:prstGeom>
          <a:noFill/>
          <a:ln w="38100"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</a:gradFill>
          </a:ln>
        </p:spPr>
        <p:txBody>
          <a:bodyPr wrap="square" rtlCol="0">
            <a:spAutoFit/>
          </a:bodyPr>
          <a:lstStyle/>
          <a:p>
            <a:r>
              <a:rPr lang="zh-CN" altLang="en-US" sz="4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资料链接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646680" y="2152650"/>
            <a:ext cx="9105265" cy="4114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1.此词作于作者 37～38 岁之间。</a:t>
            </a:r>
          </a:p>
          <a:p>
            <a:r>
              <a:rPr lang="en-US" altLang="zh-CN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2.晏殊 37 岁时，太后专权，任用亲信张耆。晏殊上疏论张耆不可为枢密使，忤太后旨，遭弹劾，出守南京。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副标题 1"/>
          <p:cNvSpPr/>
          <p:nvPr>
            <p:ph type="subTitle" idx="1"/>
          </p:nvPr>
        </p:nvSpPr>
        <p:spPr>
          <a:xfrm>
            <a:off x="796925" y="2546985"/>
            <a:ext cx="10768330" cy="3766185"/>
          </a:xfrm>
        </p:spPr>
        <p:txBody>
          <a:bodyPr>
            <a:noAutofit/>
          </a:bodyPr>
          <a:lstStyle/>
          <a:p>
            <a:pPr algn="l"/>
            <a:r>
              <a:rPr lang="en-US" altLang="zh-CN" sz="4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480" y="1414145"/>
            <a:ext cx="2098675" cy="472567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234690" y="1081405"/>
            <a:ext cx="2657475" cy="822960"/>
          </a:xfrm>
          <a:prstGeom prst="rect">
            <a:avLst/>
          </a:prstGeom>
          <a:noFill/>
          <a:ln w="38100"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</a:gradFill>
          </a:ln>
        </p:spPr>
        <p:txBody>
          <a:bodyPr wrap="square" rtlCol="0">
            <a:spAutoFit/>
          </a:bodyPr>
          <a:lstStyle/>
          <a:p>
            <a:r>
              <a:rPr lang="zh-CN" altLang="en-US" sz="4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资料链接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540635" y="2159000"/>
            <a:ext cx="9564370" cy="4114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3.留守南京，大兴学校，以教诸生。五代以来，天下废学，兴自公始。</a:t>
            </a:r>
          </a:p>
          <a:p>
            <a:r>
              <a:rPr lang="en-US" altLang="zh-CN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4.经晏殊的培养、奖誉和举荐，北宋王朝得到了范仲淹、富弼等一代名臣贤相，晏殊本人也于学舍中择得富弼为婿。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副标题 1"/>
          <p:cNvSpPr/>
          <p:nvPr>
            <p:ph type="subTitle" idx="1"/>
          </p:nvPr>
        </p:nvSpPr>
        <p:spPr>
          <a:xfrm>
            <a:off x="815340" y="1486535"/>
            <a:ext cx="10734040" cy="4470400"/>
          </a:xfrm>
          <a:ln w="38100">
            <a:solidFill>
              <a:srgbClr val="C00000"/>
            </a:solidFill>
          </a:ln>
        </p:spPr>
        <p:txBody>
          <a:bodyPr>
            <a:noAutofit/>
          </a:bodyPr>
          <a:lstStyle/>
          <a:p>
            <a:pPr algn="l"/>
            <a:r>
              <a:rPr lang="en-US" altLang="zh-CN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一曲新词酒一杯——对酒当歌的喜悦，</a:t>
            </a:r>
          </a:p>
          <a:p>
            <a:pPr algn="l"/>
            <a:r>
              <a:rPr lang="en-US" altLang="zh-CN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去年天气旧亭台——有所发现的讶异，</a:t>
            </a:r>
          </a:p>
          <a:p>
            <a:pPr algn="l"/>
            <a:r>
              <a:rPr lang="en-US" altLang="zh-CN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夕阳西下几时回——有所失去的怅惘，</a:t>
            </a:r>
          </a:p>
          <a:p>
            <a:pPr algn="l"/>
            <a:r>
              <a:rPr lang="en-US" altLang="zh-CN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无可奈何花落去——无可奈何的伤感，</a:t>
            </a:r>
          </a:p>
          <a:p>
            <a:pPr algn="l"/>
            <a:r>
              <a:rPr lang="en-US" altLang="zh-CN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似曾相识燕归来——柳暗花明的惊喜，</a:t>
            </a:r>
          </a:p>
          <a:p>
            <a:pPr algn="l"/>
            <a:r>
              <a:rPr lang="en-US" altLang="zh-CN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小园香径独徘徊——若有所思的深沉。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324849" y="1763395"/>
            <a:ext cx="352107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副标题 1"/>
          <p:cNvSpPr/>
          <p:nvPr>
            <p:ph type="subTitle" idx="1"/>
          </p:nvPr>
        </p:nvSpPr>
        <p:spPr>
          <a:xfrm>
            <a:off x="796925" y="2546985"/>
            <a:ext cx="10768330" cy="3766185"/>
          </a:xfrm>
        </p:spPr>
        <p:txBody>
          <a:bodyPr>
            <a:noAutofit/>
          </a:bodyPr>
          <a:lstStyle/>
          <a:p>
            <a:pPr algn="l"/>
            <a:r>
              <a:rPr lang="en-US" altLang="zh-CN" sz="4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450" y="1498600"/>
            <a:ext cx="2098675" cy="472567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234690" y="1081405"/>
            <a:ext cx="2657475" cy="822960"/>
          </a:xfrm>
          <a:prstGeom prst="rect">
            <a:avLst/>
          </a:prstGeom>
          <a:noFill/>
          <a:ln w="38100"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</a:gradFill>
          </a:ln>
        </p:spPr>
        <p:txBody>
          <a:bodyPr wrap="square" rtlCol="0">
            <a:spAutoFit/>
          </a:bodyPr>
          <a:lstStyle/>
          <a:p>
            <a:r>
              <a:rPr lang="zh-CN" altLang="en-US" sz="4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资料链接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397125" y="2123440"/>
            <a:ext cx="9564370" cy="2773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欧阳修的一生和颍州有很深的关系,他本人也把颍州当作第二故乡。欧阳修的《采桑子》共十三首,其中有十首是歌颂西湖美景。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副标题 1"/>
          <p:cNvSpPr/>
          <p:nvPr>
            <p:ph type="subTitle" idx="1"/>
          </p:nvPr>
        </p:nvSpPr>
        <p:spPr>
          <a:xfrm>
            <a:off x="796925" y="2546985"/>
            <a:ext cx="10768330" cy="3766185"/>
          </a:xfrm>
        </p:spPr>
        <p:txBody>
          <a:bodyPr>
            <a:noAutofit/>
          </a:bodyPr>
          <a:lstStyle/>
          <a:p>
            <a:pPr algn="l"/>
            <a:r>
              <a:rPr lang="en-US" altLang="zh-CN" sz="4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925" y="1404620"/>
            <a:ext cx="2098675" cy="472567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234690" y="1081405"/>
            <a:ext cx="2657475" cy="822960"/>
          </a:xfrm>
          <a:prstGeom prst="rect">
            <a:avLst/>
          </a:prstGeom>
          <a:noFill/>
          <a:ln w="38100"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</a:gradFill>
          </a:ln>
        </p:spPr>
        <p:txBody>
          <a:bodyPr wrap="square" rtlCol="0">
            <a:spAutoFit/>
          </a:bodyPr>
          <a:lstStyle/>
          <a:p>
            <a:r>
              <a:rPr lang="zh-CN" altLang="en-US" sz="4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资料链接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895600" y="2123440"/>
            <a:ext cx="8669655" cy="3444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当历经宦海风波，再次来到曾经的贬谪地颍州时，面对久违的西湖，词人难以掩饰对这秀山丽水的喜爱，一气写下了十首愉悦、明媚的西湖词，充满了诗情画意。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副标题 1"/>
          <p:cNvSpPr/>
          <p:nvPr>
            <p:ph type="subTitle" idx="1"/>
          </p:nvPr>
        </p:nvSpPr>
        <p:spPr>
          <a:xfrm>
            <a:off x="815340" y="1486535"/>
            <a:ext cx="11029950" cy="4470400"/>
          </a:xfrm>
          <a:ln w="38100">
            <a:solidFill>
              <a:srgbClr val="C00000"/>
            </a:solidFill>
          </a:ln>
        </p:spPr>
        <p:txBody>
          <a:bodyPr>
            <a:noAutofit/>
          </a:bodyPr>
          <a:lstStyle/>
          <a:p>
            <a:pPr indent="720090" algn="ctr" fontAlgn="auto"/>
            <a:r>
              <a:rPr lang="zh-CN" altLang="en-US" sz="4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采桑子 欧阳修</a:t>
            </a:r>
          </a:p>
          <a:p>
            <a:pPr indent="720090" algn="ctr" fontAlgn="auto"/>
            <a:r>
              <a:rPr lang="zh-CN" altLang="en-US" sz="4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轻舟短棹西湖好，绿水逶迤。芳草长堤，隐隐笙歌处处随。</a:t>
            </a:r>
          </a:p>
          <a:p>
            <a:pPr indent="720090" algn="ctr" fontAlgn="auto"/>
            <a:r>
              <a:rPr lang="zh-CN" altLang="en-US" sz="4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无风水面琉璃滑，不觉船移。微动涟漪，惊起沙禽掠岸飞。</a:t>
            </a:r>
          </a:p>
          <a:p>
            <a:pPr indent="720090" algn="ctr" fontAlgn="auto"/>
            <a:r>
              <a:rPr lang="zh-CN" altLang="en-US" sz="4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唯美之境、悠远之境、闲雅之境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324849" y="1763395"/>
            <a:ext cx="352107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</a:p>
        </p:txBody>
      </p:sp>
      <p:pic>
        <p:nvPicPr>
          <p:cNvPr id="4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1239500" y="110490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副标题 1"/>
          <p:cNvSpPr/>
          <p:nvPr>
            <p:ph type="subTitle" idx="1"/>
          </p:nvPr>
        </p:nvSpPr>
        <p:spPr>
          <a:xfrm>
            <a:off x="3759835" y="1443990"/>
            <a:ext cx="8151495" cy="5582920"/>
          </a:xfrm>
        </p:spPr>
        <p:txBody>
          <a:bodyPr>
            <a:norm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4000" b="1"/>
              <a:t>   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115" y="1357630"/>
            <a:ext cx="2237740" cy="4143375"/>
          </a:xfrm>
          <a:prstGeom prst="round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 b="4935"/>
          <a:stretch>
            <a:fillRect/>
          </a:stretch>
        </p:blipFill>
        <p:spPr>
          <a:xfrm>
            <a:off x="3437255" y="1443990"/>
            <a:ext cx="3228975" cy="465137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7326630" y="2800350"/>
            <a:ext cx="4714240" cy="10058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6000">
                <a:latin typeface="宋体" panose="02010600030101010101" pitchFamily="2" charset="-122"/>
                <a:ea typeface="宋体" panose="02010600030101010101" pitchFamily="2" charset="-122"/>
              </a:rPr>
              <a:t>西施浣纱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2625725" y="1673225"/>
            <a:ext cx="11843385" cy="21031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4400" b="1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（1）读准字音</a:t>
            </a:r>
          </a:p>
          <a:p>
            <a:pPr indent="0"/>
            <a:r>
              <a:rPr lang="en-US" altLang="zh-CN" sz="4400" b="1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</a:p>
          <a:p>
            <a:pPr indent="0"/>
            <a:r>
              <a:rPr lang="en-US" altLang="zh-CN" sz="4400" b="1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《浣溪沙》有哪些字的读音需要注意？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0870" y="1480185"/>
            <a:ext cx="2014855" cy="412432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296920" y="3704590"/>
            <a:ext cx="8372475" cy="1432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44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4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香径 jìng   徘徊 pái huái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1437640" y="955040"/>
            <a:ext cx="9316720" cy="1327150"/>
          </a:xfrm>
        </p:spPr>
        <p:txBody>
          <a:bodyPr anchor="ctr">
            <a:normAutofit/>
          </a:bodyPr>
          <a:lstStyle>
            <a:lvl1pPr algn="l">
              <a:defRPr sz="3600" b="1">
                <a:solidFill>
                  <a:schemeClr val="tx1"/>
                </a:solidFill>
              </a:defRPr>
            </a:lvl1pPr>
          </a:lstStyle>
          <a:p>
            <a:pPr algn="l"/>
            <a:r>
              <a:rPr sz="400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（2）读对节奏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391795" y="2354580"/>
            <a:ext cx="11408410" cy="42062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000250"/>
            <a:r>
              <a:rPr lang="en-US" altLang="zh-CN" sz="5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浣溪沙  晏殊</a:t>
            </a:r>
          </a:p>
          <a:p>
            <a:pPr indent="2000250"/>
            <a:r>
              <a:rPr lang="en-US" altLang="zh-CN" sz="5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一曲/新词/酒/一杯，去年/天气/旧/亭台。夕阳/西下/几时回？    </a:t>
            </a:r>
          </a:p>
          <a:p>
            <a:pPr indent="2000250"/>
            <a:r>
              <a:rPr lang="en-US" altLang="zh-CN" sz="5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无可奈何/花/落去，似曾相识/燕/归来。小园香径/独/徘徊。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副标题 2"/>
          <p:cNvSpPr txBox="1"/>
          <p:nvPr/>
        </p:nvSpPr>
        <p:spPr>
          <a:xfrm>
            <a:off x="1200785" y="543560"/>
            <a:ext cx="3562985" cy="5524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>
                <a:solidFill>
                  <a:schemeClr val="accent2">
                    <a:lumMod val="75000"/>
                  </a:schemeClr>
                </a:solidFill>
                <a:latin typeface="汉仪中隶书简" panose="02010609000101010101" charset="-122"/>
                <a:ea typeface="汉仪中隶书简" panose="02010609000101010101" charset="-122"/>
                <a:sym typeface="+mn-ea"/>
              </a:rPr>
              <a:t>八年级语文名师课程</a:t>
            </a:r>
          </a:p>
        </p:txBody>
      </p:sp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1056640" y="1780540"/>
            <a:ext cx="9316720" cy="1327150"/>
          </a:xfrm>
        </p:spPr>
        <p:txBody>
          <a:bodyPr anchor="ctr">
            <a:normAutofit/>
          </a:bodyPr>
          <a:lstStyle>
            <a:lvl1pPr algn="l">
              <a:defRPr sz="3600" b="1">
                <a:solidFill>
                  <a:schemeClr val="tx1"/>
                </a:solidFill>
              </a:defRPr>
            </a:lvl1pPr>
          </a:lstStyle>
          <a:p>
            <a:pPr algn="l"/>
            <a:r>
              <a:rPr sz="400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（3）读出语气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-356870" y="2967990"/>
            <a:ext cx="11408410" cy="9144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000250"/>
            <a:r>
              <a:rPr lang="en-US" altLang="zh-CN" sz="5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夕阳西下几时回？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1056640" y="1780540"/>
            <a:ext cx="9316720" cy="1327150"/>
          </a:xfrm>
        </p:spPr>
        <p:txBody>
          <a:bodyPr anchor="ctr">
            <a:normAutofit/>
          </a:bodyPr>
          <a:lstStyle>
            <a:lvl1pPr algn="l">
              <a:defRPr sz="3600" b="1">
                <a:solidFill>
                  <a:schemeClr val="tx1"/>
                </a:solidFill>
              </a:defRPr>
            </a:lvl1pPr>
          </a:lstStyle>
          <a:p>
            <a:pPr algn="l"/>
            <a:r>
              <a:rPr sz="400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（4）读明词意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686435" y="3107690"/>
            <a:ext cx="10819130" cy="17373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20090" algn="l" fontAlgn="auto"/>
            <a:r>
              <a:rPr lang="en-US" altLang="zh-CN" sz="5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结合注释，请用自己的语言说说《浣溪沙》这首词的词意。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/>
        </p:nvSpPr>
        <p:spPr>
          <a:xfrm>
            <a:off x="590550" y="2175510"/>
            <a:ext cx="11010900" cy="3749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听着一曲诗词喝着一杯美酒。想起去年同样的季节还是这种楼台和亭子。天边西下的夕阳什么时候才又转回这里？</a:t>
            </a:r>
          </a:p>
          <a:p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花儿总要凋落是让人无可奈何的事。那翩翩归来的燕子好生眼熟，像旧时的相识。在弥漫花香的园中小路上，我独自地走来走去。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201420" y="1579880"/>
            <a:ext cx="100584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8010,&quot;width&quot;:6675}"/>
</p:tagLst>
</file>

<file path=ppt/tags/tag2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106</Paragraphs>
  <Slides>35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baseType="lpstr" size="44">
      <vt:lpstr>Arial</vt:lpstr>
      <vt:lpstr>等线 Light</vt:lpstr>
      <vt:lpstr>等线</vt:lpstr>
      <vt:lpstr>Calibri Light</vt:lpstr>
      <vt:lpstr>Calibri</vt:lpstr>
      <vt:lpstr>微软雅黑</vt:lpstr>
      <vt:lpstr>宋体</vt:lpstr>
      <vt:lpstr>汉仪中隶书简</vt:lpstr>
      <vt:lpstr>Office 主题​​</vt:lpstr>
      <vt:lpstr>《浣溪沙》《采桑子》</vt:lpstr>
      <vt:lpstr>PowerPoint Presentation</vt:lpstr>
      <vt:lpstr>PowerPoint Presentation</vt:lpstr>
      <vt:lpstr>PowerPoint Presentation</vt:lpstr>
      <vt:lpstr>PowerPoint Presentation</vt:lpstr>
      <vt:lpstr>（2）读对节奏</vt:lpstr>
      <vt:lpstr>（3）读出语气</vt:lpstr>
      <vt:lpstr>（4）读明词意</vt:lpstr>
      <vt:lpstr>PowerPoint Presentation</vt:lpstr>
      <vt:lpstr>PowerPoint Presentation</vt:lpstr>
      <vt:lpstr>PowerPoint Presentation</vt:lpstr>
      <vt:lpstr>PowerPoint Presentation</vt:lpstr>
      <vt:lpstr>    从开始的轻松喜悦，潇洒安闲的意态，转而惋惜、欣慰、怅惘，有着对人生的哲理性思考。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（2）读对节奏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2021-09-17T20:16:17.302</cp:lastPrinted>
  <dcterms:created xsi:type="dcterms:W3CDTF">2021-09-17T20:16:17Z</dcterms:created>
  <dcterms:modified xsi:type="dcterms:W3CDTF">2021-09-17T12:16:18Z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