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256" r:id="rId3"/>
    <p:sldId id="258" r:id="rId4"/>
    <p:sldId id="294" r:id="rId5"/>
    <p:sldId id="295" r:id="rId6"/>
    <p:sldId id="296" r:id="rId7"/>
    <p:sldId id="297" r:id="rId8"/>
    <p:sldId id="306" r:id="rId9"/>
    <p:sldId id="293" r:id="rId10"/>
    <p:sldId id="298" r:id="rId11"/>
    <p:sldId id="299" r:id="rId12"/>
    <p:sldId id="300" r:id="rId13"/>
    <p:sldId id="301" r:id="rId14"/>
    <p:sldId id="302" r:id="rId15"/>
    <p:sldId id="303" r:id="rId16"/>
    <p:sldId id="304" r:id="rId17"/>
    <p:sldId id="305" r:id="rId18"/>
    <p:sldId id="307" r:id="rId19"/>
    <p:sldId id="309" r:id="rId20"/>
    <p:sldId id="272" r:id="rId21"/>
    <p:sldId id="273" r:id="rId22"/>
    <p:sldId id="275" r:id="rId23"/>
    <p:sldId id="277" r:id="rId24"/>
    <p:sldId id="278" r:id="rId25"/>
    <p:sldId id="308" r:id="rId26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1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tags" Target="tags/tag1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slide" Target="slides/slide1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3F679C-FB66-47CF-9785-6E23A2CCC07A}" type="datetimeFigureOut">
              <a:rPr lang="zh-CN" altLang="en-US" smtClean="0"/>
              <a:t>2021/3/19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ADC66C-A0B7-489F-ACE4-DAB794385A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735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4855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8861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5317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6728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8119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81BAE-A05E-47D0-8248-434007A5E35B}" type="datetimeFigureOut">
              <a:rPr lang="zh-CN" altLang="en-US" smtClean="0"/>
              <a:t>2021/3/19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EE2F1-1606-4509-82AB-2BE2714AB2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079764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81BAE-A05E-47D0-8248-434007A5E35B}" type="datetimeFigureOut">
              <a:rPr lang="zh-CN" altLang="en-US" smtClean="0"/>
              <a:t>2021/3/19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EE2F1-1606-4509-82AB-2BE2714AB2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850073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81BAE-A05E-47D0-8248-434007A5E35B}" type="datetimeFigureOut">
              <a:rPr lang="zh-CN" altLang="en-US" smtClean="0"/>
              <a:t>2021/3/19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EE2F1-1606-4509-82AB-2BE2714AB2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21077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81BAE-A05E-47D0-8248-434007A5E35B}" type="datetimeFigureOut">
              <a:rPr lang="zh-CN" altLang="en-US" smtClean="0"/>
              <a:t>2021/3/19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EE2F1-1606-4509-82AB-2BE2714AB2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191884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81BAE-A05E-47D0-8248-434007A5E35B}" type="datetimeFigureOut">
              <a:rPr lang="zh-CN" altLang="en-US" smtClean="0"/>
              <a:t>2021/3/19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EE2F1-1606-4509-82AB-2BE2714AB2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56925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81BAE-A05E-47D0-8248-434007A5E35B}" type="datetimeFigureOut">
              <a:rPr lang="zh-CN" altLang="en-US" smtClean="0"/>
              <a:t>2021/3/19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EE2F1-1606-4509-82AB-2BE2714AB2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258362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81BAE-A05E-47D0-8248-434007A5E35B}" type="datetimeFigureOut">
              <a:rPr lang="zh-CN" altLang="en-US" smtClean="0"/>
              <a:t>2021/3/19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EE2F1-1606-4509-82AB-2BE2714AB2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372801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81BAE-A05E-47D0-8248-434007A5E35B}" type="datetimeFigureOut">
              <a:rPr lang="zh-CN" altLang="en-US" smtClean="0"/>
              <a:t>2021/3/19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EE2F1-1606-4509-82AB-2BE2714AB2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973731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81BAE-A05E-47D0-8248-434007A5E35B}" type="datetimeFigureOut">
              <a:rPr lang="zh-CN" altLang="en-US" smtClean="0"/>
              <a:t>2021/3/19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EE2F1-1606-4509-82AB-2BE2714AB2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550128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81BAE-A05E-47D0-8248-434007A5E35B}" type="datetimeFigureOut">
              <a:rPr lang="zh-CN" altLang="en-US" smtClean="0"/>
              <a:t>2021/3/19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EE2F1-1606-4509-82AB-2BE2714AB2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818827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81BAE-A05E-47D0-8248-434007A5E35B}" type="datetimeFigureOut">
              <a:rPr lang="zh-CN" altLang="en-US" smtClean="0"/>
              <a:t>2021/3/19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EE2F1-1606-4509-82AB-2BE2714AB2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516325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pn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2">
            <a:lum/>
          </a:blip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081BAE-A05E-47D0-8248-434007A5E35B}" type="datetimeFigureOut">
              <a:rPr lang="zh-CN" altLang="en-US" smtClean="0"/>
              <a:t>2021/3/19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EE2F1-1606-4509-82AB-2BE2714AB2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793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Relationship Id="rId3" Type="http://schemas.openxmlformats.org/officeDocument/2006/relationships/image" Target="../media/image4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2">
            <a:extLst>
              <a:ext uri="{FF2B5EF4-FFF2-40B4-BE49-F238E27FC236}">
                <a16:creationId xmlns="" xmlns:a16="http://schemas.microsoft.com/office/drawing/2014/main" id="{CF44E76F-A855-3340-A09E-D8B24FCD3720}"/>
              </a:ext>
            </a:extLst>
          </p:cNvPr>
          <p:cNvSpPr txBox="1"/>
          <p:nvPr/>
        </p:nvSpPr>
        <p:spPr>
          <a:xfrm>
            <a:off x="971600" y="1197546"/>
            <a:ext cx="7200801" cy="3239566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4000" kern="100">
                <a:solidFill>
                  <a:prstClr val="black"/>
                </a:solidFill>
                <a:latin typeface="Times New Roman"/>
                <a:ea typeface="微软雅黑" pitchFamily="34" charset="-122"/>
              </a:rPr>
              <a:t>部编新教材高一下册第五单</a:t>
            </a:r>
            <a:r>
              <a:rPr lang="zh-CN" altLang="en-US" sz="4000" kern="100" smtClean="0">
                <a:solidFill>
                  <a:prstClr val="black"/>
                </a:solidFill>
                <a:latin typeface="Times New Roman"/>
                <a:ea typeface="微软雅黑" pitchFamily="34" charset="-122"/>
              </a:rPr>
              <a:t>元</a:t>
            </a:r>
            <a:endParaRPr lang="en-US" altLang="zh-CN" sz="4000" kern="100" smtClean="0">
              <a:solidFill>
                <a:prstClr val="black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kern="100" smtClean="0">
                <a:solidFill>
                  <a:prstClr val="black"/>
                </a:solidFill>
                <a:latin typeface="Times New Roman"/>
                <a:ea typeface="微软雅黑" pitchFamily="34" charset="-122"/>
              </a:rPr>
              <a:t>《</a:t>
            </a:r>
            <a:r>
              <a:rPr lang="zh-CN" altLang="en-US" sz="4000" b="1" kern="100">
                <a:solidFill>
                  <a:prstClr val="black"/>
                </a:solidFill>
                <a:latin typeface="Times New Roman"/>
                <a:ea typeface="微软雅黑" pitchFamily="34" charset="-122"/>
              </a:rPr>
              <a:t>谏逐客书</a:t>
            </a:r>
            <a:r>
              <a:rPr lang="en-US" altLang="zh-CN" sz="4000" b="1" kern="100" smtClean="0">
                <a:solidFill>
                  <a:prstClr val="black"/>
                </a:solidFill>
                <a:latin typeface="Times New Roman"/>
                <a:ea typeface="微软雅黑" pitchFamily="34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3000" kern="100" smtClean="0">
                <a:solidFill>
                  <a:prstClr val="black"/>
                </a:solidFill>
                <a:latin typeface="Times New Roman"/>
                <a:ea typeface="微软雅黑" pitchFamily="34" charset="-122"/>
              </a:rPr>
              <a:t>李斯</a:t>
            </a:r>
            <a:endParaRPr lang="zh-CN" altLang="zh-CN" sz="3200" kern="100">
              <a:solidFill>
                <a:prstClr val="black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4973527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291943" y="837312"/>
            <a:ext cx="8560114" cy="611211"/>
          </a:xfrm>
          <a:prstGeom prst="rect">
            <a:avLst/>
          </a:prstGeom>
        </p:spPr>
        <p:txBody>
          <a:bodyPr wrap="square" lIns="102382" tIns="51190" rIns="102382" bIns="511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b="1" kern="100">
                <a:latin typeface="微软雅黑" pitchFamily="34" charset="-122"/>
                <a:cs typeface="Times New Roman" panose="02020603050405020304" pitchFamily="18" charset="0"/>
              </a:rPr>
              <a:t>1.</a:t>
            </a:r>
            <a:r>
              <a:rPr lang="zh-CN" altLang="zh-CN" sz="2200" b="1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通假字</a:t>
            </a:r>
            <a:endParaRPr lang="zh-CN" altLang="zh-CN" sz="9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52B4E3B0-068A-FD44-A31B-028A8BA2A804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73" t="21970" r="10756" b="73156"/>
          <a:stretch>
            <a:fillRect/>
          </a:stretch>
        </p:blipFill>
        <p:spPr>
          <a:xfrm flipH="1">
            <a:off x="-53731" y="477356"/>
            <a:ext cx="790805" cy="362006"/>
          </a:xfrm>
          <a:prstGeom prst="rect">
            <a:avLst/>
          </a:prstGeom>
        </p:spPr>
      </p:pic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1464120"/>
              </p:ext>
            </p:extLst>
          </p:nvPr>
        </p:nvGraphicFramePr>
        <p:xfrm>
          <a:off x="398707" y="1629217"/>
          <a:ext cx="7954204" cy="4554316"/>
        </p:xfrm>
        <a:graphic>
          <a:graphicData uri="http://schemas.openxmlformats.org/drawingml/2006/table">
            <a:tbl>
              <a:tblPr/>
              <a:tblGrid>
                <a:gridCol w="4335332"/>
                <a:gridCol w="3618872"/>
              </a:tblGrid>
              <a:tr h="594222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句子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4249" marR="342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解析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4249" marR="342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1258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遂散六国之</a:t>
                      </a:r>
                      <a:r>
                        <a:rPr lang="zh-CN" sz="26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从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4249" marR="342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同</a:t>
                      </a:r>
                      <a:r>
                        <a:rPr lang="en-US" sz="2600" kern="10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纵</a:t>
                      </a:r>
                      <a:r>
                        <a:rPr lang="en-US" sz="2600" kern="10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，合纵之策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4249" marR="342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1258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向使四君却客而不</a:t>
                      </a:r>
                      <a:r>
                        <a:rPr lang="zh-CN" sz="26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内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4249" marR="342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同</a:t>
                      </a:r>
                      <a:r>
                        <a:rPr lang="en-US" sz="2600" kern="10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纳</a:t>
                      </a:r>
                      <a:r>
                        <a:rPr lang="en-US" sz="2600" kern="10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，接纳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4249" marR="342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6886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此数宝者，秦不生一焉，而陛下</a:t>
                      </a:r>
                      <a:r>
                        <a:rPr lang="zh-CN" sz="26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说</a:t>
                      </a: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之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4249" marR="342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同</a:t>
                      </a:r>
                      <a:r>
                        <a:rPr lang="en-US" sz="2600" kern="10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悦</a:t>
                      </a:r>
                      <a:r>
                        <a:rPr lang="en-US" sz="2600" kern="10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，喜悦、喜爱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4249" marR="342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6886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此所谓</a:t>
                      </a:r>
                      <a:r>
                        <a:rPr lang="en-US" sz="2600" kern="10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6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藉</a:t>
                      </a: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寇兵而赍盗粮</a:t>
                      </a:r>
                      <a:r>
                        <a:rPr lang="en-US" sz="2600" kern="10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者也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4249" marR="342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同</a:t>
                      </a:r>
                      <a:r>
                        <a:rPr lang="en-US" sz="2600" kern="10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借</a:t>
                      </a:r>
                      <a:r>
                        <a:rPr lang="en-US" sz="2600" kern="10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，借给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4249" marR="342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3750041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291943" y="-14387"/>
            <a:ext cx="8560114" cy="565045"/>
          </a:xfrm>
          <a:prstGeom prst="rect">
            <a:avLst/>
          </a:prstGeom>
        </p:spPr>
        <p:txBody>
          <a:bodyPr wrap="square" lIns="102382" tIns="51190" rIns="102382" bIns="511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b="1" kern="100">
                <a:latin typeface="微软雅黑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000" b="1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一词多义</a:t>
            </a:r>
            <a:endParaRPr lang="zh-CN" altLang="zh-CN" sz="20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8615224"/>
              </p:ext>
            </p:extLst>
          </p:nvPr>
        </p:nvGraphicFramePr>
        <p:xfrm>
          <a:off x="366392" y="535106"/>
          <a:ext cx="8411215" cy="6354862"/>
        </p:xfrm>
        <a:graphic>
          <a:graphicData uri="http://schemas.openxmlformats.org/drawingml/2006/table">
            <a:tbl>
              <a:tblPr/>
              <a:tblGrid>
                <a:gridCol w="687352"/>
                <a:gridCol w="3618873"/>
                <a:gridCol w="4104990"/>
              </a:tblGrid>
              <a:tr h="430677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词语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例句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义项或用法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945">
                <a:tc rowSpan="5"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师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获楚、魏之</a:t>
                      </a:r>
                      <a:r>
                        <a:rPr lang="zh-CN" sz="20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师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名词，军队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4899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古之学者必有</a:t>
                      </a:r>
                      <a:r>
                        <a:rPr lang="zh-CN" sz="20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师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名词，老师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945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巫医乐</a:t>
                      </a:r>
                      <a:r>
                        <a:rPr lang="zh-CN" sz="20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师</a:t>
                      </a: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百工之人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名词，对有某种专长的人的称呼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945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前事不忘，后事之</a:t>
                      </a:r>
                      <a:r>
                        <a:rPr lang="zh-CN" sz="20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师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名词，借鉴，教训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240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吾</a:t>
                      </a:r>
                      <a:r>
                        <a:rPr lang="zh-CN" sz="20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师</a:t>
                      </a: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道也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动词，学习，效法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945">
                <a:tc rowSpan="7"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从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遂散六国之</a:t>
                      </a:r>
                      <a:r>
                        <a:rPr lang="zh-CN" sz="20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从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名词，同</a:t>
                      </a:r>
                      <a:r>
                        <a:rPr lang="en-US" sz="2000" kern="10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纵</a:t>
                      </a:r>
                      <a:r>
                        <a:rPr lang="en-US" sz="2000" kern="10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，合纵之策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945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沛公旦日</a:t>
                      </a:r>
                      <a:r>
                        <a:rPr lang="zh-CN" sz="20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从</a:t>
                      </a: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百余骑来见项王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动词，率领，带领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945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臣</a:t>
                      </a:r>
                      <a:r>
                        <a:rPr lang="zh-CN" sz="20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从</a:t>
                      </a: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其计，大王亦幸赦臣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动词，听从，顺从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945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惑而不</a:t>
                      </a:r>
                      <a:r>
                        <a:rPr lang="zh-CN" sz="20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从</a:t>
                      </a: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师，其为惑也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动词，跟从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782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樊哙</a:t>
                      </a:r>
                      <a:r>
                        <a:rPr lang="zh-CN" sz="20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从</a:t>
                      </a: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良坐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动词，依傍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945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从</a:t>
                      </a: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此道至吾军，不过二十里耳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介词，由，自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945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弟走</a:t>
                      </a:r>
                      <a:r>
                        <a:rPr lang="zh-CN" sz="20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从</a:t>
                      </a: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军阿姨死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动词，投身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2813877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5492283"/>
              </p:ext>
            </p:extLst>
          </p:nvPr>
        </p:nvGraphicFramePr>
        <p:xfrm>
          <a:off x="395536" y="311696"/>
          <a:ext cx="8372019" cy="6308532"/>
        </p:xfrm>
        <a:graphic>
          <a:graphicData uri="http://schemas.openxmlformats.org/drawingml/2006/table">
            <a:tbl>
              <a:tblPr/>
              <a:tblGrid>
                <a:gridCol w="540130"/>
                <a:gridCol w="3672886"/>
                <a:gridCol w="4159003"/>
              </a:tblGrid>
              <a:tr h="594222">
                <a:tc rowSpan="4"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事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使之西面</a:t>
                      </a:r>
                      <a:r>
                        <a:rPr lang="zh-CN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事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秦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动词，侍奉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222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天下</a:t>
                      </a:r>
                      <a:r>
                        <a:rPr lang="zh-CN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事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有难易乎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名词，事情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8445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如曰今日当一切不</a:t>
                      </a:r>
                      <a:r>
                        <a:rPr lang="zh-CN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事事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2000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做事。前一</a:t>
                      </a:r>
                      <a:r>
                        <a:rPr lang="en-US" sz="2400" kern="10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事</a:t>
                      </a:r>
                      <a:r>
                        <a:rPr lang="en-US" sz="2400" kern="10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是动词，后</a:t>
                      </a:r>
                      <a:r>
                        <a:rPr lang="zh-CN" sz="2400" kern="100" smtClean="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一</a:t>
                      </a:r>
                      <a:endParaRPr lang="en-US" altLang="zh-CN" sz="2400" kern="100" smtClean="0">
                        <a:effectLst/>
                        <a:latin typeface="Times New Roman" panose="02020603050405020304" pitchFamily="18" charset="0"/>
                        <a:ea typeface="微软雅黑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72000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kern="100" smtClean="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事</a:t>
                      </a:r>
                      <a:r>
                        <a:rPr lang="en-US" sz="2400" kern="10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是名词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222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有</a:t>
                      </a:r>
                      <a:r>
                        <a:rPr lang="zh-CN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事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，则洛阳必先受兵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名词，事故，变故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222">
                <a:tc rowSpan="4"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藉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藉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寇兵而赍盗粮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动词，同</a:t>
                      </a:r>
                      <a:r>
                        <a:rPr lang="en-US" sz="2400" kern="10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借</a:t>
                      </a:r>
                      <a:r>
                        <a:rPr lang="en-US" sz="2400" kern="10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，借给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222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相与枕</a:t>
                      </a:r>
                      <a:r>
                        <a:rPr lang="zh-CN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藉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乎舟中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动词，垫，重叠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222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居高声自远，非是</a:t>
                      </a:r>
                      <a:r>
                        <a:rPr lang="zh-CN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藉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秋风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动词，凭借，依靠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222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藉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第令毋斩，而戍死者固十六七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连词，如果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496" marR="64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0323733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60649" y="1269260"/>
            <a:ext cx="1820621" cy="585381"/>
          </a:xfrm>
          <a:prstGeom prst="rect">
            <a:avLst/>
          </a:prstGeom>
        </p:spPr>
        <p:txBody>
          <a:bodyPr wrap="none" lIns="76800" tIns="38400" rIns="76800" bIns="384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b="1" kern="100">
                <a:latin typeface="微软雅黑" pitchFamily="34" charset="-122"/>
                <a:cs typeface="Times New Roman" panose="02020603050405020304" pitchFamily="18" charset="0"/>
              </a:rPr>
              <a:t>3.</a:t>
            </a:r>
            <a:r>
              <a:rPr lang="zh-CN" altLang="zh-CN" sz="2200" b="1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古今异义词</a:t>
            </a:r>
            <a:endParaRPr lang="zh-CN" altLang="zh-CN" sz="9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3651816"/>
              </p:ext>
            </p:extLst>
          </p:nvPr>
        </p:nvGraphicFramePr>
        <p:xfrm>
          <a:off x="358983" y="2061165"/>
          <a:ext cx="8047942" cy="2377440"/>
        </p:xfrm>
        <a:graphic>
          <a:graphicData uri="http://schemas.openxmlformats.org/drawingml/2006/table">
            <a:tbl>
              <a:tblPr/>
              <a:tblGrid>
                <a:gridCol w="723942"/>
                <a:gridCol w="3219010"/>
                <a:gridCol w="4104990"/>
              </a:tblGrid>
              <a:tr h="594222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词语</a:t>
                      </a:r>
                      <a:endParaRPr lang="zh-CN" sz="1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51442" marR="514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例句</a:t>
                      </a:r>
                      <a:endParaRPr lang="zh-CN" sz="1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51442" marR="514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解析</a:t>
                      </a:r>
                      <a:endParaRPr lang="zh-CN" sz="1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51442" marR="514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8445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所以</a:t>
                      </a:r>
                      <a:endParaRPr lang="zh-CN" sz="1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51442" marR="514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所以</a:t>
                      </a: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饰后宫、充下陈</a:t>
                      </a:r>
                      <a:r>
                        <a:rPr lang="en-US" sz="2600" kern="10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endParaRPr lang="zh-CN" sz="1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51442" marR="514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2000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古义：用来</a:t>
                      </a:r>
                      <a:r>
                        <a:rPr lang="en-US" sz="2600" kern="10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的。今义：表示因果关系的连词。</a:t>
                      </a:r>
                      <a:endParaRPr lang="zh-CN" sz="1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51442" marR="514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9146389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26034" y="4916"/>
            <a:ext cx="1538492" cy="585381"/>
          </a:xfrm>
          <a:prstGeom prst="rect">
            <a:avLst/>
          </a:prstGeom>
        </p:spPr>
        <p:txBody>
          <a:bodyPr wrap="none" lIns="76800" tIns="38400" rIns="76800" bIns="384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b="1" kern="100">
                <a:latin typeface="微软雅黑" pitchFamily="34" charset="-122"/>
                <a:cs typeface="Times New Roman" panose="02020603050405020304" pitchFamily="18" charset="0"/>
              </a:rPr>
              <a:t>4.</a:t>
            </a:r>
            <a:r>
              <a:rPr lang="zh-CN" altLang="zh-CN" sz="2200" b="1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词类活用</a:t>
            </a:r>
            <a:endParaRPr lang="zh-CN" altLang="zh-CN" sz="9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2193168"/>
              </p:ext>
            </p:extLst>
          </p:nvPr>
        </p:nvGraphicFramePr>
        <p:xfrm>
          <a:off x="467544" y="764704"/>
          <a:ext cx="8370267" cy="5759893"/>
        </p:xfrm>
        <a:graphic>
          <a:graphicData uri="http://schemas.openxmlformats.org/drawingml/2006/table">
            <a:tbl>
              <a:tblPr/>
              <a:tblGrid>
                <a:gridCol w="1078508"/>
                <a:gridCol w="3132756"/>
                <a:gridCol w="4159003"/>
              </a:tblGrid>
              <a:tr h="594222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词语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3546" marR="23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例句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3546" marR="23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解析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3546" marR="23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8445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西、东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3546" marR="23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2000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西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取由余于戎，</a:t>
                      </a:r>
                      <a:r>
                        <a:rPr lang="zh-CN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东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得百里奚于宛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3546" marR="23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名词作状语，向西；向东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3546" marR="23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222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强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3546" marR="23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强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公室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3546" marR="23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形容词的使动用法，使</a:t>
                      </a:r>
                      <a:r>
                        <a:rPr lang="en-US" sz="2400" kern="10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强大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3546" marR="23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222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蚕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3546" marR="23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蚕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食诸侯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3546" marR="23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名词作状语，像蚕那样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3546" marR="23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5984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娱、说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3546" marR="23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娱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心意、</a:t>
                      </a:r>
                      <a:r>
                        <a:rPr lang="zh-CN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说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耳目者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3546" marR="23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均为形容词的使动用法，使</a:t>
                      </a:r>
                      <a:r>
                        <a:rPr lang="en-US" sz="2400" kern="10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愉悦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3546" marR="23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222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业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3546" marR="23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却宾客以</a:t>
                      </a:r>
                      <a:r>
                        <a:rPr lang="zh-CN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业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诸侯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3546" marR="23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名词的使动用法，使成就霸业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3546" marR="23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222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内、外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3546" marR="23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内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自虚而</a:t>
                      </a:r>
                      <a:r>
                        <a:rPr lang="zh-CN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外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树怨于诸侯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3546" marR="23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名词作状语，在内部；在外部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3546" marR="235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5648542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63597" y="549347"/>
            <a:ext cx="1538492" cy="585381"/>
          </a:xfrm>
          <a:prstGeom prst="rect">
            <a:avLst/>
          </a:prstGeom>
        </p:spPr>
        <p:txBody>
          <a:bodyPr wrap="none" lIns="76800" tIns="38400" rIns="76800" bIns="384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b="1" kern="100">
                <a:latin typeface="微软雅黑" pitchFamily="34" charset="-122"/>
                <a:cs typeface="Times New Roman" panose="02020603050405020304" pitchFamily="18" charset="0"/>
              </a:rPr>
              <a:t>5.</a:t>
            </a:r>
            <a:r>
              <a:rPr lang="zh-CN" altLang="zh-CN" sz="2200" b="1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重点虚词</a:t>
            </a:r>
            <a:endParaRPr lang="zh-CN" altLang="zh-CN" sz="9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3123261"/>
              </p:ext>
            </p:extLst>
          </p:nvPr>
        </p:nvGraphicFramePr>
        <p:xfrm>
          <a:off x="367268" y="1308817"/>
          <a:ext cx="8093164" cy="4815316"/>
        </p:xfrm>
        <a:graphic>
          <a:graphicData uri="http://schemas.openxmlformats.org/drawingml/2006/table">
            <a:tbl>
              <a:tblPr/>
              <a:tblGrid>
                <a:gridCol w="1071976"/>
                <a:gridCol w="2538612"/>
                <a:gridCol w="4482576"/>
              </a:tblGrid>
              <a:tr h="725319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词语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1395" marR="313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例句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1395" marR="313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义项或用法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1395" marR="313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5319">
                <a:tc rowSpan="4"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之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1395" marR="313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获楚、魏</a:t>
                      </a:r>
                      <a:r>
                        <a:rPr lang="zh-CN" sz="26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之</a:t>
                      </a: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师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1395" marR="313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结构助词，的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1395" marR="313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7979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使</a:t>
                      </a:r>
                      <a:r>
                        <a:rPr lang="zh-CN" sz="26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之</a:t>
                      </a: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西面事秦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1395" marR="313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代词，它们</a:t>
                      </a:r>
                      <a:r>
                        <a:rPr lang="en-US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Courier New" panose="02070309020205020404" pitchFamily="49" charset="0"/>
                        </a:rPr>
                        <a:t>(</a:t>
                      </a: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六国</a:t>
                      </a:r>
                      <a:r>
                        <a:rPr lang="en-US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Courier New" panose="02070309020205020404" pitchFamily="49" charset="0"/>
                        </a:rPr>
                        <a:t>)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1395" marR="313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7979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由此观</a:t>
                      </a:r>
                      <a:r>
                        <a:rPr lang="zh-CN" sz="26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之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1395" marR="313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助词，协调音节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1395" marR="313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5319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而陛下说</a:t>
                      </a:r>
                      <a:r>
                        <a:rPr lang="zh-CN" sz="26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之</a:t>
                      </a: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，何也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1395" marR="313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代词，它们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1395" marR="313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3840928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17610" y="189390"/>
            <a:ext cx="1538492" cy="585381"/>
          </a:xfrm>
          <a:prstGeom prst="rect">
            <a:avLst/>
          </a:prstGeom>
        </p:spPr>
        <p:txBody>
          <a:bodyPr wrap="none" lIns="76800" tIns="38400" rIns="76800" bIns="384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b="1" kern="100">
                <a:latin typeface="微软雅黑" pitchFamily="34" charset="-122"/>
                <a:cs typeface="Times New Roman" panose="02020603050405020304" pitchFamily="18" charset="0"/>
              </a:rPr>
              <a:t>6.</a:t>
            </a:r>
            <a:r>
              <a:rPr lang="zh-CN" altLang="zh-CN" sz="2200" b="1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特殊句式</a:t>
            </a:r>
            <a:endParaRPr lang="zh-CN" altLang="zh-CN" sz="9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2205376"/>
              </p:ext>
            </p:extLst>
          </p:nvPr>
        </p:nvGraphicFramePr>
        <p:xfrm>
          <a:off x="686148" y="774771"/>
          <a:ext cx="7723356" cy="5683868"/>
        </p:xfrm>
        <a:graphic>
          <a:graphicData uri="http://schemas.openxmlformats.org/drawingml/2006/table">
            <a:tbl>
              <a:tblPr/>
              <a:tblGrid>
                <a:gridCol w="1451512"/>
                <a:gridCol w="2779080"/>
                <a:gridCol w="3492764"/>
              </a:tblGrid>
              <a:tr h="449758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句式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930" marR="20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例句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930" marR="20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解析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930" marR="20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3767">
                <a:tc rowSpan="2"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状语后置句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930" marR="20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西取由余于戎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930" marR="20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于戎</a:t>
                      </a:r>
                      <a:r>
                        <a:rPr lang="en-US" sz="2000" kern="10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是</a:t>
                      </a:r>
                      <a:r>
                        <a:rPr lang="en-US" sz="2000" kern="10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取</a:t>
                      </a:r>
                      <a:r>
                        <a:rPr lang="en-US" sz="2000" kern="10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的状语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930" marR="20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3767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内自虚而外树怨于诸侯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930" marR="20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于诸侯</a:t>
                      </a:r>
                      <a:r>
                        <a:rPr lang="en-US" sz="2000" kern="10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是</a:t>
                      </a:r>
                      <a:r>
                        <a:rPr lang="en-US" sz="2000" kern="10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树</a:t>
                      </a:r>
                      <a:r>
                        <a:rPr lang="en-US" sz="2000" kern="10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的状语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930" marR="20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3767">
                <a:tc rowSpan="2"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定语后置句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930" marR="20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并国二十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930" marR="20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二十</a:t>
                      </a:r>
                      <a:r>
                        <a:rPr lang="en-US" sz="2000" kern="10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是</a:t>
                      </a:r>
                      <a:r>
                        <a:rPr lang="en-US" sz="2000" kern="10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国</a:t>
                      </a:r>
                      <a:r>
                        <a:rPr lang="en-US" sz="2000" kern="10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的定语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930" marR="20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9758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举地千里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930" marR="20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千里</a:t>
                      </a:r>
                      <a:r>
                        <a:rPr lang="en-US" sz="2000" kern="10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是</a:t>
                      </a:r>
                      <a:r>
                        <a:rPr lang="en-US" sz="2000" kern="10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地</a:t>
                      </a:r>
                      <a:r>
                        <a:rPr lang="en-US" sz="2000" kern="10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的定语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930" marR="20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3767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省略句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930" marR="20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民以殷盛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930" marR="20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以</a:t>
                      </a:r>
                      <a:r>
                        <a:rPr lang="en-US" sz="2000" kern="10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后面省略代词</a:t>
                      </a:r>
                      <a:r>
                        <a:rPr lang="en-US" sz="2000" kern="10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之</a:t>
                      </a:r>
                      <a:r>
                        <a:rPr lang="en-US" sz="2000" kern="10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930" marR="20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8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判断句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930" marR="20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2000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此非所以跨海内、制诸侯之术也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930" marR="20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非</a:t>
                      </a:r>
                      <a:r>
                        <a:rPr lang="en-US" sz="2000" kern="10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也</a:t>
                      </a:r>
                      <a:r>
                        <a:rPr lang="en-US" sz="2000" kern="100">
                          <a:effectLst/>
                          <a:latin typeface="宋体" panose="02010600030101010101" pitchFamily="2" charset="-122"/>
                          <a:ea typeface="微软雅黑" pitchFamily="34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0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表否定判断</a:t>
                      </a:r>
                      <a:endParaRPr lang="zh-CN" sz="20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0930" marR="2093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077664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288112" y="188640"/>
            <a:ext cx="8532360" cy="6494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3200" smtClean="0"/>
              <a:t>文</a:t>
            </a:r>
            <a:r>
              <a:rPr lang="zh-CN" altLang="zh-CN" sz="3200"/>
              <a:t>章结构</a:t>
            </a:r>
          </a:p>
          <a:p>
            <a:r>
              <a:rPr lang="zh-CN" altLang="zh-CN" sz="3200"/>
              <a:t>　　第一部分：指出逐客主张是错误的，开宗明</a:t>
            </a:r>
            <a:r>
              <a:rPr lang="zh-CN" altLang="zh-CN" sz="3200" smtClean="0"/>
              <a:t>义，</a:t>
            </a:r>
            <a:r>
              <a:rPr lang="zh-CN" altLang="zh-CN" sz="3200"/>
              <a:t>统领全文。</a:t>
            </a:r>
          </a:p>
          <a:p>
            <a:r>
              <a:rPr lang="zh-CN" altLang="zh-CN" sz="3200"/>
              <a:t>　　第二部分：援引秦国历史上四位著名君主任用客卿成功的史实，从正面论证用客卿强国的重要性</a:t>
            </a:r>
            <a:r>
              <a:rPr lang="zh-CN" altLang="zh-CN" sz="3200" smtClean="0"/>
              <a:t>。</a:t>
            </a:r>
            <a:endParaRPr lang="en-US" altLang="zh-CN" sz="3200" smtClean="0"/>
          </a:p>
          <a:p>
            <a:r>
              <a:rPr lang="zh-CN" altLang="zh-CN" sz="3200"/>
              <a:t>　　第三部分：铺述当今秦王重物轻人的实际，从反面论证逐客的错误性</a:t>
            </a:r>
            <a:r>
              <a:rPr lang="zh-CN" altLang="zh-CN" sz="3200" smtClean="0"/>
              <a:t>。</a:t>
            </a:r>
            <a:endParaRPr lang="en-US" altLang="zh-CN" sz="3200" smtClean="0"/>
          </a:p>
          <a:p>
            <a:r>
              <a:rPr lang="zh-CN" altLang="zh-CN" sz="3200"/>
              <a:t>　　第四部分：阐述“王者不却众庶”的好处和今人逐客的荒唐，从正反两方面深入论述逐客的极端错误</a:t>
            </a:r>
            <a:r>
              <a:rPr lang="zh-CN" altLang="zh-CN" sz="3200" smtClean="0"/>
              <a:t>。</a:t>
            </a:r>
            <a:endParaRPr lang="en-US" altLang="zh-CN" sz="3200" smtClean="0"/>
          </a:p>
          <a:p>
            <a:r>
              <a:rPr lang="en-US" altLang="zh-CN" sz="3200"/>
              <a:t> </a:t>
            </a:r>
            <a:r>
              <a:rPr lang="en-US" altLang="zh-CN" sz="3200" smtClean="0"/>
              <a:t>        </a:t>
            </a:r>
            <a:r>
              <a:rPr lang="zh-CN" altLang="zh-CN" sz="3200" smtClean="0"/>
              <a:t>第</a:t>
            </a:r>
            <a:r>
              <a:rPr lang="zh-CN" altLang="zh-CN" sz="3200"/>
              <a:t>五部分：强调逐客的严重后果，与篇首呼应</a:t>
            </a:r>
            <a:r>
              <a:rPr lang="zh-CN" altLang="zh-CN" sz="3200" smtClean="0"/>
              <a:t>。</a:t>
            </a:r>
            <a:endParaRPr lang="zh-CN" altLang="zh-CN" sz="3200"/>
          </a:p>
        </p:txBody>
      </p:sp>
    </p:spTree>
    <p:extLst>
      <p:ext uri="{BB962C8B-B14F-4D97-AF65-F5344CB8AC3E}">
        <p14:creationId xmlns:p14="http://schemas.microsoft.com/office/powerpoint/2010/main" val="3001464875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矩形 14"/>
          <p:cNvSpPr/>
          <p:nvPr/>
        </p:nvSpPr>
        <p:spPr>
          <a:xfrm>
            <a:off x="291943" y="1130087"/>
            <a:ext cx="8560114" cy="467386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102382" tIns="51190" rIns="102382" bIns="511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kern="100" smtClean="0">
                <a:latin typeface="Times New Roman" panose="02020603050405020304" pitchFamily="18" charset="0"/>
                <a:ea typeface="微软雅黑" pitchFamily="34" charset="-122"/>
                <a:cs typeface="Courier New" panose="02070309020205020404" pitchFamily="49" charset="0"/>
              </a:rPr>
              <a:t>1</a:t>
            </a:r>
            <a:r>
              <a:rPr lang="zh-CN" altLang="en-US" sz="2200" kern="100" smtClean="0">
                <a:latin typeface="Times New Roman" panose="02020603050405020304" pitchFamily="18" charset="0"/>
                <a:ea typeface="微软雅黑" pitchFamily="34" charset="-122"/>
                <a:cs typeface="Courier New" panose="02070309020205020404" pitchFamily="49" charset="0"/>
              </a:rPr>
              <a:t>、</a:t>
            </a:r>
            <a:r>
              <a:rPr lang="zh-CN" altLang="zh-CN" sz="2200" kern="10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解</a:t>
            </a:r>
            <a:r>
              <a:rPr lang="zh-CN" altLang="zh-CN" sz="22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释下列句中加颜色字的意义。再写一个包含加颜色字的成语，字义要与例句中加颜色字的意义相近。</a:t>
            </a:r>
            <a:endParaRPr lang="zh-CN" altLang="zh-CN" sz="90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2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(1)</a:t>
            </a:r>
            <a:r>
              <a:rPr lang="zh-CN" altLang="zh-CN" sz="22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孝公用商鞅之法，移风</a:t>
            </a:r>
            <a:r>
              <a:rPr lang="zh-CN" altLang="zh-CN" sz="22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易</a:t>
            </a:r>
            <a:r>
              <a:rPr lang="zh-CN" altLang="zh-CN" sz="22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俗，民以殷盛，国以富强</a:t>
            </a:r>
            <a:r>
              <a:rPr lang="en-US" altLang="zh-CN" sz="2200" kern="100">
                <a:latin typeface="宋体" panose="02010600030101010101" pitchFamily="2" charset="-122"/>
                <a:ea typeface="微软雅黑" pitchFamily="34" charset="-122"/>
                <a:cs typeface="Times New Roman" panose="02020603050405020304" pitchFamily="18" charset="0"/>
              </a:rPr>
              <a:t>……</a:t>
            </a:r>
            <a:endParaRPr lang="zh-CN" altLang="zh-CN" sz="90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2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解释：</a:t>
            </a:r>
            <a:r>
              <a:rPr lang="en-US" altLang="zh-CN" sz="2200" kern="100">
                <a:latin typeface="Times New Roman" panose="02020603050405020304" pitchFamily="18" charset="0"/>
                <a:ea typeface="微软雅黑" pitchFamily="34" charset="-122"/>
                <a:cs typeface="Courier New" panose="02070309020205020404" pitchFamily="49" charset="0"/>
              </a:rPr>
              <a:t>________________</a:t>
            </a:r>
            <a:r>
              <a:rPr lang="zh-CN" altLang="zh-CN" sz="22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　　成语：</a:t>
            </a:r>
            <a:r>
              <a:rPr lang="en-US" altLang="zh-CN" sz="2200" kern="100">
                <a:latin typeface="Times New Roman" panose="02020603050405020304" pitchFamily="18" charset="0"/>
                <a:ea typeface="微软雅黑" pitchFamily="34" charset="-122"/>
                <a:cs typeface="Courier New" panose="02070309020205020404" pitchFamily="49" charset="0"/>
              </a:rPr>
              <a:t>________________</a:t>
            </a:r>
            <a:endParaRPr lang="zh-CN" altLang="zh-CN" sz="90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2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(2)</a:t>
            </a:r>
            <a:r>
              <a:rPr lang="zh-CN" altLang="zh-CN" sz="22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昭王得范雎，废穰侯，逐华阳，强公室，</a:t>
            </a:r>
            <a:r>
              <a:rPr lang="zh-CN" altLang="zh-CN" sz="22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杜</a:t>
            </a:r>
            <a:r>
              <a:rPr lang="zh-CN" altLang="zh-CN" sz="22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私门，蚕食诸侯，使秦成帝业。</a:t>
            </a:r>
            <a:endParaRPr lang="zh-CN" altLang="zh-CN" sz="90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2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解释：</a:t>
            </a:r>
            <a:r>
              <a:rPr lang="en-US" altLang="zh-CN" sz="2200" kern="100">
                <a:latin typeface="Times New Roman" panose="02020603050405020304" pitchFamily="18" charset="0"/>
                <a:ea typeface="微软雅黑" pitchFamily="34" charset="-122"/>
                <a:cs typeface="Courier New" panose="02070309020205020404" pitchFamily="49" charset="0"/>
              </a:rPr>
              <a:t>________________</a:t>
            </a:r>
            <a:r>
              <a:rPr lang="zh-CN" altLang="zh-CN" sz="22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　　成语：</a:t>
            </a:r>
            <a:r>
              <a:rPr lang="en-US" altLang="zh-CN" sz="2200" kern="100">
                <a:latin typeface="Times New Roman" panose="02020603050405020304" pitchFamily="18" charset="0"/>
                <a:ea typeface="微软雅黑" pitchFamily="34" charset="-122"/>
                <a:cs typeface="Courier New" panose="02070309020205020404" pitchFamily="49" charset="0"/>
              </a:rPr>
              <a:t>________________</a:t>
            </a:r>
            <a:endParaRPr lang="zh-CN" altLang="zh-CN" sz="90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2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(3)</a:t>
            </a:r>
            <a:r>
              <a:rPr lang="zh-CN" altLang="zh-CN" sz="22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则是宛珠之簪、</a:t>
            </a:r>
            <a:r>
              <a:rPr lang="zh-CN" altLang="zh-CN" sz="22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傅</a:t>
            </a:r>
            <a:r>
              <a:rPr lang="zh-CN" altLang="zh-CN" sz="22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玑之珥、阿缟之衣、锦绣之饰不进于前</a:t>
            </a:r>
            <a:r>
              <a:rPr lang="en-US" altLang="zh-CN" sz="2200" kern="100">
                <a:latin typeface="宋体" panose="02010600030101010101" pitchFamily="2" charset="-122"/>
                <a:ea typeface="微软雅黑" pitchFamily="34" charset="-122"/>
                <a:cs typeface="Times New Roman" panose="02020603050405020304" pitchFamily="18" charset="0"/>
              </a:rPr>
              <a:t>……</a:t>
            </a:r>
            <a:endParaRPr lang="zh-CN" altLang="zh-CN" sz="90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2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解释：</a:t>
            </a:r>
            <a:r>
              <a:rPr lang="en-US" altLang="zh-CN" sz="2200" kern="100">
                <a:latin typeface="Times New Roman" panose="02020603050405020304" pitchFamily="18" charset="0"/>
                <a:ea typeface="微软雅黑" pitchFamily="34" charset="-122"/>
                <a:cs typeface="Courier New" panose="02070309020205020404" pitchFamily="49" charset="0"/>
              </a:rPr>
              <a:t>________________</a:t>
            </a:r>
            <a:r>
              <a:rPr lang="zh-CN" altLang="zh-CN" sz="22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　　成语：</a:t>
            </a:r>
            <a:r>
              <a:rPr lang="en-US" altLang="zh-CN" sz="2200" kern="100">
                <a:latin typeface="Times New Roman" panose="02020603050405020304" pitchFamily="18" charset="0"/>
                <a:ea typeface="微软雅黑" pitchFamily="34" charset="-122"/>
                <a:cs typeface="Courier New" panose="02070309020205020404" pitchFamily="49" charset="0"/>
              </a:rPr>
              <a:t>________________</a:t>
            </a:r>
            <a:endParaRPr lang="zh-CN" altLang="zh-CN" sz="9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33226" y="2724089"/>
            <a:ext cx="719357" cy="416104"/>
          </a:xfrm>
          <a:prstGeom prst="rect">
            <a:avLst/>
          </a:prstGeom>
        </p:spPr>
        <p:txBody>
          <a:bodyPr wrap="none" lIns="76800" tIns="38400" rIns="76800" bIns="38400">
            <a:spAutoFit/>
          </a:bodyPr>
          <a:lstStyle/>
          <a:p>
            <a:r>
              <a:rPr lang="zh-CN" altLang="zh-CN" sz="22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改变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16016" y="2543488"/>
            <a:ext cx="1283614" cy="585381"/>
          </a:xfrm>
          <a:prstGeom prst="rect">
            <a:avLst/>
          </a:prstGeom>
        </p:spPr>
        <p:txBody>
          <a:bodyPr wrap="none" lIns="76800" tIns="38400" rIns="76800" bIns="384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2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不易之论</a:t>
            </a:r>
            <a:endParaRPr lang="zh-CN" altLang="zh-CN" sz="9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15577" y="4192449"/>
            <a:ext cx="719357" cy="416104"/>
          </a:xfrm>
          <a:prstGeom prst="rect">
            <a:avLst/>
          </a:prstGeom>
        </p:spPr>
        <p:txBody>
          <a:bodyPr wrap="none" lIns="76800" tIns="38400" rIns="76800" bIns="38400">
            <a:spAutoFit/>
          </a:bodyPr>
          <a:lstStyle/>
          <a:p>
            <a:r>
              <a:rPr lang="zh-CN" altLang="zh-CN" sz="22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堵塞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912343" y="4026278"/>
            <a:ext cx="1283614" cy="585381"/>
          </a:xfrm>
          <a:prstGeom prst="rect">
            <a:avLst/>
          </a:prstGeom>
        </p:spPr>
        <p:txBody>
          <a:bodyPr wrap="none" lIns="76800" tIns="38400" rIns="76800" bIns="3840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2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防微杜渐</a:t>
            </a:r>
            <a:endParaRPr lang="zh-CN" altLang="zh-CN" sz="900" kern="10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40627" y="5387845"/>
            <a:ext cx="437229" cy="416104"/>
          </a:xfrm>
          <a:prstGeom prst="rect">
            <a:avLst/>
          </a:prstGeom>
        </p:spPr>
        <p:txBody>
          <a:bodyPr wrap="none" lIns="76800" tIns="38400" rIns="76800" bIns="38400">
            <a:spAutoFit/>
          </a:bodyPr>
          <a:lstStyle/>
          <a:p>
            <a:r>
              <a:rPr lang="zh-CN" altLang="zh-CN" sz="22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附</a:t>
            </a: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716016" y="5018966"/>
            <a:ext cx="1283614" cy="585381"/>
          </a:xfrm>
          <a:prstGeom prst="rect">
            <a:avLst/>
          </a:prstGeom>
        </p:spPr>
        <p:txBody>
          <a:bodyPr wrap="none" lIns="76800" tIns="38400" rIns="76800" bIns="3840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2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毛将安傅</a:t>
            </a:r>
            <a:endParaRPr lang="zh-CN" altLang="zh-CN" sz="900" kern="10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6704" y="107500"/>
            <a:ext cx="8560114" cy="88243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102382" tIns="51190" rIns="102382" bIns="511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4000" kern="100" smtClean="0">
                <a:latin typeface="宋体" panose="02010600030101010101" pitchFamily="2" charset="-122"/>
                <a:cs typeface="Courier New" panose="02070309020205020404" pitchFamily="49" charset="0"/>
              </a:rPr>
              <a:t>合作探究学习</a:t>
            </a:r>
            <a:endParaRPr lang="zh-CN" altLang="zh-CN" sz="40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985850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1" grpId="0"/>
      <p:bldP spid="13" grpId="0"/>
      <p:bldP spid="16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矩形 14"/>
          <p:cNvSpPr/>
          <p:nvPr/>
        </p:nvSpPr>
        <p:spPr>
          <a:xfrm>
            <a:off x="291943" y="260648"/>
            <a:ext cx="8560114" cy="199928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102382" tIns="51190" rIns="102382" bIns="5119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22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2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、</a:t>
            </a:r>
            <a:r>
              <a:rPr lang="zh-CN" altLang="zh-CN" sz="22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把握观点及论证思路</a:t>
            </a:r>
          </a:p>
          <a:p>
            <a:pPr algn="just">
              <a:lnSpc>
                <a:spcPct val="140000"/>
              </a:lnSpc>
            </a:pPr>
            <a:r>
              <a:rPr lang="zh-CN" altLang="en-US" sz="2200" kern="10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200" kern="10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200" kern="10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）</a:t>
            </a:r>
            <a:r>
              <a:rPr lang="zh-CN" altLang="zh-CN" sz="2200" kern="10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宋</a:t>
            </a:r>
            <a:r>
              <a:rPr lang="zh-CN" altLang="zh-CN" sz="22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人李涂云：</a:t>
            </a:r>
            <a:r>
              <a:rPr lang="en-US" altLang="zh-CN" sz="2200" kern="100">
                <a:latin typeface="宋体" panose="02010600030101010101" pitchFamily="2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2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文字起句发意最好。李斯上秦皇逐客书起句，至矣尽矣，不可以加矣。</a:t>
            </a:r>
            <a:r>
              <a:rPr lang="en-US" altLang="zh-CN" sz="2200" kern="100">
                <a:latin typeface="宋体" panose="02010600030101010101" pitchFamily="2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en-US" altLang="zh-CN" sz="2200" kern="100">
                <a:latin typeface="Times New Roman" panose="02020603050405020304" pitchFamily="18" charset="0"/>
                <a:ea typeface="微软雅黑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2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《文章精义》</a:t>
            </a:r>
            <a:r>
              <a:rPr lang="en-US" altLang="zh-CN" sz="2200" kern="100">
                <a:latin typeface="Times New Roman" panose="02020603050405020304" pitchFamily="18" charset="0"/>
                <a:ea typeface="微软雅黑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2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此话虽然不无溢美成分，但这个开头的确很好。这个开头好在哪里？试说说你的理解。</a:t>
            </a:r>
            <a:endParaRPr lang="zh-CN" altLang="zh-CN" sz="9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1943" y="2708920"/>
            <a:ext cx="8560114" cy="394747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76800" tIns="38400" rIns="76800" bIns="3840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zh-CN" sz="22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　文章一开头便提出论点：</a:t>
            </a:r>
            <a:r>
              <a:rPr lang="en-US" altLang="zh-CN" sz="2200" kern="100">
                <a:latin typeface="宋体" panose="02010600030101010101" pitchFamily="2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2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臣闻吏议逐客，窃以为过矣。</a:t>
            </a:r>
            <a:r>
              <a:rPr lang="en-US" altLang="zh-CN" sz="2200" kern="100">
                <a:latin typeface="宋体" panose="02010600030101010101" pitchFamily="2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2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开门见山亮出观点，给人以明快之感。观点明确，但语气婉转。他对秦王下逐客令的前后因由只字未提，只是对</a:t>
            </a:r>
            <a:r>
              <a:rPr lang="en-US" altLang="zh-CN" sz="2200" kern="100">
                <a:latin typeface="宋体" panose="02010600030101010101" pitchFamily="2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2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逐客</a:t>
            </a:r>
            <a:r>
              <a:rPr lang="en-US" altLang="zh-CN" sz="2200" kern="100">
                <a:latin typeface="宋体" panose="02010600030101010101" pitchFamily="2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2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发表看法，</a:t>
            </a:r>
            <a:r>
              <a:rPr lang="en-US" altLang="zh-CN" sz="2200" kern="100">
                <a:latin typeface="宋体" panose="02010600030101010101" pitchFamily="2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2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窃以为</a:t>
            </a:r>
            <a:r>
              <a:rPr lang="en-US" altLang="zh-CN" sz="2200" kern="100">
                <a:latin typeface="宋体" panose="02010600030101010101" pitchFamily="2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2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用自谦、商量的口气，措辞委婉，十分注意讽谏策略。明明是秦王下的逐客令，却把逐客的错误归之于</a:t>
            </a:r>
            <a:r>
              <a:rPr lang="en-US" altLang="zh-CN" sz="2200" kern="100">
                <a:latin typeface="宋体" panose="02010600030101010101" pitchFamily="2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2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吏</a:t>
            </a:r>
            <a:r>
              <a:rPr lang="en-US" altLang="zh-CN" sz="2200" kern="100">
                <a:latin typeface="宋体" panose="02010600030101010101" pitchFamily="2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2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200" kern="100">
                <a:latin typeface="宋体" panose="02010600030101010101" pitchFamily="2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2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臣闻吏议逐客</a:t>
            </a:r>
            <a:r>
              <a:rPr lang="en-US" altLang="zh-CN" sz="2200" kern="100">
                <a:latin typeface="宋体" panose="02010600030101010101" pitchFamily="2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2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，针对官吏的议论发表看法，避免将批评的矛头直接指向秦王，让秦王有回旋的余地，便于收回成命。这样做的好处是去除了不必要的麻烦，为下文的展开提出了一个总纲。</a:t>
            </a:r>
            <a:endParaRPr lang="zh-CN" altLang="zh-CN" sz="9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4351767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575035" y="548680"/>
            <a:ext cx="8047942" cy="453536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102382" tIns="51190" rIns="102382" bIns="51190">
            <a:spAutoFit/>
          </a:bodyPr>
          <a:lstStyle/>
          <a:p>
            <a:r>
              <a:rPr lang="zh-CN" altLang="zh-CN" sz="3600" b="1">
                <a:latin typeface="微软雅黑" pitchFamily="34" charset="-122"/>
                <a:ea typeface="微软雅黑" pitchFamily="34" charset="-122"/>
              </a:rPr>
              <a:t>学习目标：</a:t>
            </a:r>
          </a:p>
          <a:p>
            <a:pPr lvl="0"/>
            <a:r>
              <a:rPr lang="en-US" altLang="zh-CN" sz="360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60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3600" smtClean="0">
                <a:latin typeface="微软雅黑" pitchFamily="34" charset="-122"/>
                <a:ea typeface="微软雅黑" pitchFamily="34" charset="-122"/>
              </a:rPr>
              <a:t>了</a:t>
            </a:r>
            <a:r>
              <a:rPr lang="zh-CN" altLang="zh-CN" sz="3600">
                <a:latin typeface="微软雅黑" pitchFamily="34" charset="-122"/>
                <a:ea typeface="微软雅黑" pitchFamily="34" charset="-122"/>
              </a:rPr>
              <a:t>解</a:t>
            </a:r>
            <a:r>
              <a:rPr lang="zh-CN" altLang="zh-CN" sz="3600" smtClean="0">
                <a:latin typeface="微软雅黑" pitchFamily="34" charset="-122"/>
                <a:ea typeface="微软雅黑" pitchFamily="34" charset="-122"/>
              </a:rPr>
              <a:t>秦</a:t>
            </a:r>
            <a:r>
              <a:rPr lang="zh-CN" altLang="en-US" sz="3600" smtClean="0">
                <a:latin typeface="微软雅黑" pitchFamily="34" charset="-122"/>
                <a:ea typeface="微软雅黑" pitchFamily="34" charset="-122"/>
              </a:rPr>
              <a:t>代</a:t>
            </a:r>
            <a:r>
              <a:rPr lang="zh-CN" altLang="zh-CN" sz="3600" smtClean="0">
                <a:latin typeface="微软雅黑" pitchFamily="34" charset="-122"/>
                <a:ea typeface="微软雅黑" pitchFamily="34" charset="-122"/>
              </a:rPr>
              <a:t>历</a:t>
            </a:r>
            <a:r>
              <a:rPr lang="zh-CN" altLang="zh-CN" sz="3600">
                <a:latin typeface="微软雅黑" pitchFamily="34" charset="-122"/>
                <a:ea typeface="微软雅黑" pitchFamily="34" charset="-122"/>
              </a:rPr>
              <a:t>史，弄清楚赢政逐客的原由。</a:t>
            </a:r>
          </a:p>
          <a:p>
            <a:pPr lvl="0"/>
            <a:r>
              <a:rPr lang="en-US" altLang="zh-CN" sz="360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60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3600" smtClean="0">
                <a:latin typeface="微软雅黑" pitchFamily="34" charset="-122"/>
                <a:ea typeface="微软雅黑" pitchFamily="34" charset="-122"/>
              </a:rPr>
              <a:t>学</a:t>
            </a:r>
            <a:r>
              <a:rPr lang="zh-CN" altLang="zh-CN" sz="3600">
                <a:latin typeface="微软雅黑" pitchFamily="34" charset="-122"/>
                <a:ea typeface="微软雅黑" pitchFamily="34" charset="-122"/>
              </a:rPr>
              <a:t>会运用开门见山的谏说方法，了解李斯让嬴政改变初衷所使用的“攻心术”。</a:t>
            </a:r>
          </a:p>
          <a:p>
            <a:pPr lvl="0"/>
            <a:r>
              <a:rPr lang="en-US" altLang="zh-CN" sz="360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360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3600" smtClean="0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zh-CN" sz="3600">
                <a:latin typeface="微软雅黑" pitchFamily="34" charset="-122"/>
                <a:ea typeface="微软雅黑" pitchFamily="34" charset="-122"/>
              </a:rPr>
              <a:t>议论文中掌握史实论证、类比认证、正反论证。 </a:t>
            </a:r>
          </a:p>
        </p:txBody>
      </p:sp>
    </p:spTree>
    <p:extLst>
      <p:ext uri="{BB962C8B-B14F-4D97-AF65-F5344CB8AC3E}">
        <p14:creationId xmlns:p14="http://schemas.microsoft.com/office/powerpoint/2010/main" val="1163473526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304970" y="909304"/>
            <a:ext cx="8534059" cy="167029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76800" tIns="38400" rIns="76800" bIns="384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kern="10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400" kern="10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）</a:t>
            </a:r>
            <a:r>
              <a:rPr lang="zh-CN" altLang="zh-CN" sz="2400" kern="10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文</a:t>
            </a:r>
            <a:r>
              <a:rPr lang="zh-CN" altLang="zh-CN" sz="24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章在第</a:t>
            </a:r>
            <a:r>
              <a:rPr lang="en-US" altLang="zh-CN" sz="2400" kern="100">
                <a:latin typeface="Times New Roman" panose="02020603050405020304" pitchFamily="18" charset="0"/>
                <a:ea typeface="微软雅黑" pitchFamily="34" charset="-122"/>
                <a:cs typeface="Courier New" panose="02070309020205020404" pitchFamily="49" charset="0"/>
              </a:rPr>
              <a:t>1</a:t>
            </a:r>
            <a:r>
              <a:rPr lang="zh-CN" altLang="zh-CN" sz="24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段用无可辩驳的事实，说明了</a:t>
            </a:r>
            <a:r>
              <a:rPr lang="en-US" altLang="zh-CN" sz="2400" kern="100">
                <a:latin typeface="宋体" panose="02010600030101010101" pitchFamily="2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客何负于秦哉</a:t>
            </a:r>
            <a:r>
              <a:rPr lang="en-US" altLang="zh-CN" sz="2400" kern="100">
                <a:latin typeface="宋体" panose="02010600030101010101" pitchFamily="2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的道理，论证了</a:t>
            </a:r>
            <a:r>
              <a:rPr lang="en-US" altLang="zh-CN" sz="2400" kern="100">
                <a:latin typeface="宋体" panose="02010600030101010101" pitchFamily="2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吏议逐客，窃以为过矣</a:t>
            </a:r>
            <a:r>
              <a:rPr lang="en-US" altLang="zh-CN" sz="2400" kern="100">
                <a:latin typeface="宋体" panose="02010600030101010101" pitchFamily="2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的论点，文意已尽，似已无话可说了。李斯是如何将笔锋转入下一层次的？</a:t>
            </a:r>
            <a:endParaRPr lang="zh-CN" altLang="zh-CN" sz="10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4970" y="2825480"/>
            <a:ext cx="8534059" cy="258208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76800" tIns="38400" rIns="76800" bIns="384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kern="10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zh-CN" sz="2800" kern="10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李</a:t>
            </a:r>
            <a:r>
              <a:rPr lang="zh-CN" altLang="zh-CN" sz="28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斯巧妙地将笔锋一转，由回顾历史而写到眼前的现实，列举秦王爱外物、逐客卿的大量事实，进一步指出驱逐客卿的错误，非统一天下、制服诸侯之术。生出的一段新的议论，有如奇峰突起，而又自然流畅。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726513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304970" y="45408"/>
            <a:ext cx="8534059" cy="96394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76800" tIns="38400" rIns="76800" bIns="3840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400" kern="100" smtClean="0">
                <a:latin typeface="Times New Roman" panose="02020603050405020304" pitchFamily="18" charset="0"/>
                <a:ea typeface="微软雅黑" pitchFamily="34" charset="-122"/>
                <a:cs typeface="Courier New" panose="02070309020205020404" pitchFamily="49" charset="0"/>
              </a:rPr>
              <a:t>3</a:t>
            </a:r>
            <a:r>
              <a:rPr lang="zh-CN" altLang="en-US" sz="2400" kern="100" smtClean="0">
                <a:latin typeface="Times New Roman" panose="02020603050405020304" pitchFamily="18" charset="0"/>
                <a:ea typeface="微软雅黑" pitchFamily="34" charset="-122"/>
                <a:cs typeface="Courier New" panose="02070309020205020404" pitchFamily="49" charset="0"/>
              </a:rPr>
              <a:t>、</a:t>
            </a:r>
            <a:r>
              <a:rPr lang="zh-CN" altLang="zh-CN" sz="2400" kern="10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探</a:t>
            </a:r>
            <a:r>
              <a:rPr lang="zh-CN" altLang="zh-CN" sz="24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究本文的论证方法及语言特色</a:t>
            </a:r>
            <a:endParaRPr lang="zh-CN" altLang="zh-CN" sz="240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400" kern="10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400" kern="10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）本文</a:t>
            </a:r>
            <a:r>
              <a:rPr lang="zh-CN" altLang="zh-CN" sz="2400" kern="10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的</a:t>
            </a:r>
            <a:r>
              <a:rPr lang="zh-CN" altLang="zh-CN" sz="24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论证方法值得鉴赏并且学习，试作简要分析。</a:t>
            </a:r>
            <a:endParaRPr lang="zh-CN" altLang="zh-CN" sz="24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4031" y="1124744"/>
            <a:ext cx="8560114" cy="523940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102382" tIns="51190" rIns="102382" bIns="511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000" b="1" kern="10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    </a:t>
            </a:r>
            <a:r>
              <a:rPr lang="zh-CN" altLang="zh-CN" sz="20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000" kern="100">
                <a:latin typeface="Times New Roman" panose="02020603050405020304" pitchFamily="18" charset="0"/>
                <a:ea typeface="微软雅黑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0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层层深入，推理严谨。从全篇看，层层深入的论证方法是本文的最大特色之一。文章开头提出</a:t>
            </a:r>
            <a:r>
              <a:rPr lang="en-US" altLang="zh-CN" sz="2000" kern="100">
                <a:latin typeface="宋体" panose="02010600030101010101" pitchFamily="2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0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吏议逐客，窃以为过</a:t>
            </a:r>
            <a:r>
              <a:rPr lang="en-US" altLang="zh-CN" sz="2000" kern="100">
                <a:latin typeface="宋体" panose="02010600030101010101" pitchFamily="2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0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的总论点后，集中了足够的论据，如江河直泻之势，层层深入地进行论证。本文的论证结构，可以说是层次清晰，推理严谨，结构缜密，析理透辟。</a:t>
            </a:r>
            <a:endParaRPr lang="zh-CN" altLang="zh-CN" sz="200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000" kern="100" smtClean="0">
                <a:latin typeface="Times New Roman" panose="02020603050405020304" pitchFamily="18" charset="0"/>
                <a:ea typeface="微软雅黑" pitchFamily="34" charset="-122"/>
                <a:cs typeface="Courier New" panose="02070309020205020404" pitchFamily="49" charset="0"/>
              </a:rPr>
              <a:t>        (</a:t>
            </a:r>
            <a:r>
              <a:rPr lang="en-US" altLang="zh-CN" sz="2000" kern="100">
                <a:latin typeface="Times New Roman" panose="02020603050405020304" pitchFamily="18" charset="0"/>
                <a:ea typeface="微软雅黑" pitchFamily="34" charset="-122"/>
                <a:cs typeface="Courier New" panose="02070309020205020404" pitchFamily="49" charset="0"/>
              </a:rPr>
              <a:t>2)</a:t>
            </a:r>
            <a:r>
              <a:rPr lang="zh-CN" altLang="zh-CN" sz="20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申之以事理，晓之以利害。摆事实：四君用客的事实、秦王用物的事实。讲道理：纳客无敌的道理、逐客亡国的道理。并且是千秋功业论是非，得失天下陈利害。可见李斯的文章不仅说理透，而且着眼点高，句句点中秦王的要穴，无怪乎能够说服秦王撤销逐客令。</a:t>
            </a:r>
            <a:endParaRPr lang="en-US" altLang="zh-CN" sz="2000" kern="10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000" kern="100" smtClean="0">
                <a:latin typeface="Times New Roman" panose="02020603050405020304" pitchFamily="18" charset="0"/>
                <a:ea typeface="微软雅黑" pitchFamily="34" charset="-122"/>
                <a:cs typeface="Courier New" panose="02070309020205020404" pitchFamily="49" charset="0"/>
              </a:rPr>
              <a:t>        (</a:t>
            </a:r>
            <a:r>
              <a:rPr lang="en-US" altLang="zh-CN" sz="2000" kern="100">
                <a:latin typeface="Times New Roman" panose="02020603050405020304" pitchFamily="18" charset="0"/>
                <a:ea typeface="微软雅黑" pitchFamily="34" charset="-122"/>
                <a:cs typeface="Courier New" panose="02070309020205020404" pitchFamily="49" charset="0"/>
              </a:rPr>
              <a:t>3)</a:t>
            </a:r>
            <a:r>
              <a:rPr lang="zh-CN" altLang="zh-CN" sz="20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多角度对比，反复论证。这个对比，有纵横之比、古今之比，也有正反之比。纵横之比是利害之比。纵比：四君重客建业之利。横比：秦王重物轻士之害。古今之比是功过之比。功：四君之功，五帝三王之功，功在用客成大业。过：秦王之过，过在逐客内自虚。正反之比是是非之比。纳客之是：可以跨海内、制诸侯、成帝业。逐客之非：损民以益仇，求国无危，不可得也。结论就是</a:t>
            </a:r>
            <a:r>
              <a:rPr lang="en-US" altLang="zh-CN" sz="2000" kern="100">
                <a:latin typeface="Times New Roman" panose="02020603050405020304" pitchFamily="18" charset="0"/>
                <a:ea typeface="微软雅黑" pitchFamily="34" charset="-122"/>
                <a:cs typeface="Courier New" panose="02070309020205020404" pitchFamily="49" charset="0"/>
              </a:rPr>
              <a:t>——</a:t>
            </a:r>
            <a:r>
              <a:rPr lang="zh-CN" altLang="zh-CN" sz="20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纳客无敌，逐客资敌。</a:t>
            </a:r>
            <a:endParaRPr lang="zh-CN" altLang="zh-CN" sz="8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6052722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矩形 14"/>
          <p:cNvSpPr/>
          <p:nvPr/>
        </p:nvSpPr>
        <p:spPr>
          <a:xfrm>
            <a:off x="291943" y="501000"/>
            <a:ext cx="8560114" cy="169612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102382" tIns="51190" rIns="102382" bIns="511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kern="10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400" kern="10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400" kern="10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）</a:t>
            </a:r>
            <a:r>
              <a:rPr lang="zh-CN" altLang="zh-CN" sz="2400" kern="10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清</a:t>
            </a:r>
            <a:r>
              <a:rPr lang="zh-CN" altLang="zh-CN" sz="24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李兆洛《骈体文钞》选录此篇为</a:t>
            </a:r>
            <a:r>
              <a:rPr lang="en-US" altLang="zh-CN" sz="2400" kern="100">
                <a:latin typeface="宋体" panose="02010600030101010101" pitchFamily="2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骈体初祖</a:t>
            </a:r>
            <a:r>
              <a:rPr lang="en-US" altLang="zh-CN" sz="2400" kern="100">
                <a:latin typeface="宋体" panose="02010600030101010101" pitchFamily="2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，指出了本篇对后世骈文写作的深远影响。试从修辞、辞藻、句式等角度对本文的语言进行赏析，完成下表。</a:t>
            </a:r>
            <a:endParaRPr lang="zh-CN" altLang="zh-CN" sz="10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5891203"/>
              </p:ext>
            </p:extLst>
          </p:nvPr>
        </p:nvGraphicFramePr>
        <p:xfrm>
          <a:off x="358983" y="2493113"/>
          <a:ext cx="8461489" cy="3671558"/>
        </p:xfrm>
        <a:graphic>
          <a:graphicData uri="http://schemas.openxmlformats.org/drawingml/2006/table">
            <a:tbl>
              <a:tblPr/>
              <a:tblGrid>
                <a:gridCol w="876422"/>
                <a:gridCol w="3336594"/>
                <a:gridCol w="4248473"/>
              </a:tblGrid>
              <a:tr h="647922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角度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2558" marR="12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例句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2558" marR="12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赏析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2558" marR="12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3636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修辞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2558" marR="12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6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2558" marR="12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6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2558" marR="12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1305087" y="3500991"/>
            <a:ext cx="3158886" cy="1601044"/>
          </a:xfrm>
          <a:prstGeom prst="rect">
            <a:avLst/>
          </a:prstGeom>
        </p:spPr>
        <p:txBody>
          <a:bodyPr wrap="square" lIns="76800" tIns="38400" rIns="76800" bIns="384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是以太山不让土壤，故能成其大；河海不择细流，故能就其深。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31459" y="3285017"/>
            <a:ext cx="3837505" cy="2108875"/>
          </a:xfrm>
          <a:prstGeom prst="rect">
            <a:avLst/>
          </a:prstGeom>
        </p:spPr>
        <p:txBody>
          <a:bodyPr wrap="square" lIns="76800" tIns="38400" rIns="76800" bIns="38400">
            <a:spAutoFit/>
          </a:bodyPr>
          <a:lstStyle/>
          <a:p>
            <a:pPr defTabSz="768153">
              <a:lnSpc>
                <a:spcPct val="150000"/>
              </a:lnSpc>
            </a:pPr>
            <a:r>
              <a:rPr lang="zh-CN" altLang="en-US" sz="22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这一句运用了比喻的修辞手法，增强了议论的形象性和说服力，深刻地说明了</a:t>
            </a:r>
            <a:r>
              <a:rPr lang="en-US" altLang="zh-CN" sz="2200" kern="100">
                <a:solidFill>
                  <a:srgbClr val="C00000"/>
                </a:solidFill>
                <a:latin typeface="宋体" panose="02010600030101010101" pitchFamily="2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en-US" sz="22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王者不却众庶，故能明其德</a:t>
            </a:r>
            <a:r>
              <a:rPr lang="en-US" altLang="zh-CN" sz="2200" kern="100">
                <a:solidFill>
                  <a:srgbClr val="C00000"/>
                </a:solidFill>
                <a:latin typeface="宋体" panose="02010600030101010101" pitchFamily="2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en-US" sz="22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的道理。</a:t>
            </a:r>
            <a:endParaRPr lang="zh-CN" altLang="en-US" sz="2200" kern="100">
              <a:solidFill>
                <a:srgbClr val="C000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5013748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4729297"/>
              </p:ext>
            </p:extLst>
          </p:nvPr>
        </p:nvGraphicFramePr>
        <p:xfrm>
          <a:off x="358983" y="261382"/>
          <a:ext cx="8439060" cy="5903290"/>
        </p:xfrm>
        <a:graphic>
          <a:graphicData uri="http://schemas.openxmlformats.org/drawingml/2006/table">
            <a:tbl>
              <a:tblPr/>
              <a:tblGrid>
                <a:gridCol w="594144"/>
                <a:gridCol w="3746554"/>
                <a:gridCol w="4098362"/>
              </a:tblGrid>
              <a:tr h="3383593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辞藻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2558" marR="12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6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2558" marR="12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6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2558" marR="12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9697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600" kern="100">
                          <a:effectLst/>
                          <a:latin typeface="Times New Roman" panose="02020603050405020304" pitchFamily="18" charset="0"/>
                          <a:ea typeface="微软雅黑" pitchFamily="34" charset="-122"/>
                          <a:cs typeface="Times New Roman" panose="02020603050405020304" pitchFamily="18" charset="0"/>
                        </a:rPr>
                        <a:t>句式</a:t>
                      </a:r>
                      <a:endParaRPr lang="zh-CN" sz="26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2558" marR="12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6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2558" marR="12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6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2558" marR="12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1007140" y="405365"/>
            <a:ext cx="3618873" cy="2921405"/>
          </a:xfrm>
          <a:prstGeom prst="rect">
            <a:avLst/>
          </a:prstGeom>
        </p:spPr>
        <p:txBody>
          <a:bodyPr wrap="square" lIns="76800" tIns="38400" rIns="76800" bIns="3840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2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惠王用张仪之计，拔三川之地，西并巴、蜀，北收上郡，南取汉中，包九夷，制鄢、郢，东据成皋之险，割膏腴之壤，遂散六国之从，使之西面事秦，功施到今。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34039" y="261382"/>
            <a:ext cx="3942951" cy="3398542"/>
          </a:xfrm>
          <a:prstGeom prst="rect">
            <a:avLst/>
          </a:prstGeom>
        </p:spPr>
        <p:txBody>
          <a:bodyPr wrap="square" lIns="76800" tIns="38400" rIns="76800" bIns="3840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2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这一句写惠王用张仪之计而在军事外交上取得了成功。</a:t>
            </a:r>
            <a:r>
              <a:rPr lang="zh-CN" altLang="zh-CN" sz="22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用了</a:t>
            </a:r>
            <a:r>
              <a:rPr lang="en-US" altLang="zh-CN" sz="2200" kern="100">
                <a:solidFill>
                  <a:srgbClr val="C00000"/>
                </a:solidFill>
                <a:latin typeface="宋体" panose="02010600030101010101" pitchFamily="2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en-US" sz="22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拔</a:t>
            </a:r>
            <a:r>
              <a:rPr lang="en-US" altLang="zh-CN" sz="2200" kern="100">
                <a:solidFill>
                  <a:srgbClr val="C00000"/>
                </a:solidFill>
                <a:latin typeface="宋体" panose="02010600030101010101" pitchFamily="2" charset="-122"/>
                <a:ea typeface="微软雅黑" pitchFamily="34" charset="-122"/>
                <a:cs typeface="Times New Roman" panose="02020603050405020304" pitchFamily="18" charset="0"/>
              </a:rPr>
              <a:t>” “</a:t>
            </a:r>
            <a:r>
              <a:rPr lang="zh-CN" altLang="en-US" sz="22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并</a:t>
            </a:r>
            <a:r>
              <a:rPr lang="en-US" altLang="zh-CN" sz="2200" kern="100">
                <a:solidFill>
                  <a:srgbClr val="C00000"/>
                </a:solidFill>
                <a:latin typeface="宋体" panose="02010600030101010101" pitchFamily="2" charset="-122"/>
                <a:ea typeface="微软雅黑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en-US" sz="22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收</a:t>
            </a:r>
            <a:r>
              <a:rPr lang="en-US" altLang="zh-CN" sz="2200" kern="100">
                <a:solidFill>
                  <a:srgbClr val="C00000"/>
                </a:solidFill>
                <a:latin typeface="宋体" panose="02010600030101010101" pitchFamily="2" charset="-122"/>
                <a:ea typeface="微软雅黑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en-US" sz="22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取</a:t>
            </a:r>
            <a:r>
              <a:rPr lang="en-US" altLang="zh-CN" sz="2200" kern="100">
                <a:solidFill>
                  <a:srgbClr val="C00000"/>
                </a:solidFill>
                <a:latin typeface="宋体" panose="02010600030101010101" pitchFamily="2" charset="-122"/>
                <a:ea typeface="微软雅黑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en-US" sz="22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包</a:t>
            </a:r>
            <a:r>
              <a:rPr lang="en-US" altLang="zh-CN" sz="2200" kern="100">
                <a:solidFill>
                  <a:srgbClr val="C00000"/>
                </a:solidFill>
                <a:latin typeface="宋体" panose="02010600030101010101" pitchFamily="2" charset="-122"/>
                <a:ea typeface="微软雅黑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en-US" sz="22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制</a:t>
            </a:r>
            <a:r>
              <a:rPr lang="en-US" altLang="zh-CN" sz="2200" kern="100">
                <a:solidFill>
                  <a:srgbClr val="C00000"/>
                </a:solidFill>
                <a:latin typeface="宋体" panose="02010600030101010101" pitchFamily="2" charset="-122"/>
                <a:ea typeface="微软雅黑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en-US" sz="22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据</a:t>
            </a:r>
            <a:r>
              <a:rPr lang="en-US" altLang="zh-CN" sz="2200" kern="100">
                <a:solidFill>
                  <a:srgbClr val="C00000"/>
                </a:solidFill>
                <a:latin typeface="宋体" panose="02010600030101010101" pitchFamily="2" charset="-122"/>
                <a:ea typeface="微软雅黑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en-US" sz="22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割</a:t>
            </a:r>
            <a:r>
              <a:rPr lang="en-US" altLang="zh-CN" sz="2200" kern="100">
                <a:solidFill>
                  <a:srgbClr val="C00000"/>
                </a:solidFill>
                <a:latin typeface="宋体" panose="02010600030101010101" pitchFamily="2" charset="-122"/>
                <a:ea typeface="微软雅黑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en-US" sz="22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散</a:t>
            </a:r>
            <a:r>
              <a:rPr lang="en-US" altLang="zh-CN" sz="2200" kern="100">
                <a:solidFill>
                  <a:srgbClr val="C00000"/>
                </a:solidFill>
                <a:latin typeface="宋体" panose="02010600030101010101" pitchFamily="2" charset="-122"/>
                <a:ea typeface="微软雅黑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en-US" sz="22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使</a:t>
            </a:r>
            <a:r>
              <a:rPr lang="en-US" altLang="zh-CN" sz="2200" kern="100">
                <a:solidFill>
                  <a:srgbClr val="C00000"/>
                </a:solidFill>
                <a:latin typeface="宋体" panose="02010600030101010101" pitchFamily="2" charset="-122"/>
                <a:ea typeface="微软雅黑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en-US" sz="22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施</a:t>
            </a:r>
            <a:r>
              <a:rPr lang="en-US" altLang="zh-CN" sz="2200" kern="100">
                <a:solidFill>
                  <a:srgbClr val="C00000"/>
                </a:solidFill>
                <a:latin typeface="宋体" panose="02010600030101010101" pitchFamily="2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en-US" sz="22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等不同的动词，辞藻丰富多变，表意恰切。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153" y="3716966"/>
            <a:ext cx="3564860" cy="1973454"/>
          </a:xfrm>
          <a:prstGeom prst="rect">
            <a:avLst/>
          </a:prstGeom>
        </p:spPr>
        <p:txBody>
          <a:bodyPr wrap="square" lIns="76800" tIns="38400" rIns="76800" bIns="38400">
            <a:spAutoFit/>
          </a:bodyPr>
          <a:lstStyle/>
          <a:p>
            <a:pPr defTabSz="768153">
              <a:lnSpc>
                <a:spcPct val="140000"/>
              </a:lnSpc>
            </a:pPr>
            <a:r>
              <a:rPr lang="zh-CN" altLang="en-US" sz="22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今陛下致昆山之玉，有随、和之宝，垂明月之珠，服太阿之剑，乘纤离之马，建翠凤之旗，树灵鼍之鼓。</a:t>
            </a:r>
            <a:endParaRPr lang="zh-CN" altLang="en-US" sz="2200" kern="100">
              <a:solidFill>
                <a:srgbClr val="C000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42065" y="3744249"/>
            <a:ext cx="3704682" cy="1973454"/>
          </a:xfrm>
          <a:prstGeom prst="rect">
            <a:avLst/>
          </a:prstGeom>
        </p:spPr>
        <p:txBody>
          <a:bodyPr wrap="square" lIns="76800" tIns="38400" rIns="76800" bIns="3840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2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这一句写秦王为满足生活享受而取用天下的珍物。运用排比短句，有对称之美，文势流畅，富有音节美。</a:t>
            </a:r>
            <a:endParaRPr lang="zh-CN" altLang="en-US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022705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3681"/>
            <a:ext cx="9144000" cy="6190638"/>
          </a:xfrm>
          <a:prstGeom prst="rect">
            <a:avLst/>
          </a:prstGeom>
        </p:spPr>
      </p:pic>
      <p:pic>
        <p:nvPicPr>
          <p:cNvPr id="3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604500" y="11493500"/>
            <a:ext cx="355600" cy="2540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003475969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539552" y="553949"/>
            <a:ext cx="7920880" cy="44012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4000">
                <a:latin typeface="微软雅黑" pitchFamily="34" charset="-122"/>
                <a:ea typeface="微软雅黑" pitchFamily="34" charset="-122"/>
              </a:rPr>
              <a:t>“人之贤与不肖譬如鼠矣，在所自处耳！” </a:t>
            </a:r>
          </a:p>
          <a:p>
            <a:r>
              <a:rPr lang="zh-CN" altLang="zh-CN" sz="4000">
                <a:latin typeface="微软雅黑" pitchFamily="34" charset="-122"/>
                <a:ea typeface="微软雅黑" pitchFamily="34" charset="-122"/>
              </a:rPr>
              <a:t>“诟莫大於卑贱，而悲莫甚於穷困 。”</a:t>
            </a:r>
          </a:p>
          <a:p>
            <a:r>
              <a:rPr lang="zh-CN" altLang="zh-CN" sz="4000">
                <a:latin typeface="微软雅黑" pitchFamily="34" charset="-122"/>
                <a:ea typeface="微软雅黑" pitchFamily="34" charset="-122"/>
              </a:rPr>
              <a:t>“吾欲与若复牵黄犬俱出东门逐狡兔，岂可复得</a:t>
            </a:r>
            <a:r>
              <a:rPr lang="zh-CN" altLang="zh-CN" sz="4000" smtClean="0">
                <a:latin typeface="微软雅黑" pitchFamily="34" charset="-122"/>
                <a:ea typeface="微软雅黑" pitchFamily="34" charset="-122"/>
              </a:rPr>
              <a:t>！”</a:t>
            </a:r>
            <a:endParaRPr lang="en-US" altLang="zh-CN" sz="4000" smtClean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40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0376625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395536" y="332656"/>
            <a:ext cx="7992888" cy="60016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zh-CN" sz="3200"/>
              <a:t> 具体讲解</a:t>
            </a:r>
          </a:p>
          <a:p>
            <a:r>
              <a:rPr lang="en-US" altLang="zh-CN" sz="3200" smtClean="0"/>
              <a:t>          </a:t>
            </a:r>
            <a:r>
              <a:rPr lang="zh-CN" altLang="zh-CN" sz="3200" smtClean="0"/>
              <a:t>李</a:t>
            </a:r>
            <a:r>
              <a:rPr lang="zh-CN" altLang="zh-CN" sz="3200"/>
              <a:t>斯早年为郡小吏，一次</a:t>
            </a:r>
            <a:r>
              <a:rPr lang="zh-CN" altLang="zh-CN" sz="3200" smtClean="0"/>
              <a:t>在</a:t>
            </a:r>
            <a:r>
              <a:rPr lang="zh-CN" altLang="en-US" sz="3200" smtClean="0"/>
              <a:t>厕</a:t>
            </a:r>
            <a:r>
              <a:rPr lang="zh-CN" altLang="zh-CN" sz="3200" smtClean="0"/>
              <a:t>所</a:t>
            </a:r>
            <a:r>
              <a:rPr lang="zh-CN" altLang="zh-CN" sz="3200"/>
              <a:t>中看见老鼠，非常瘦小肮脏，见有人来慌忙逃窜。又有一次，李斯在米仓中看见老鼠，长得肥大而干净，见到有人来还镇定自若。于是李斯有感而发，说了这句话“人之贤不肖譬如鼠矣，在所自处耳！”意思是说人能不能显示出才能就像老鼠一样，是所处的环境决定的。这就是李斯著名的仓鼠论，用现代的话说就是老鼠哲学。李斯明白了这一点之后</a:t>
            </a:r>
            <a:r>
              <a:rPr lang="zh-CN" altLang="zh-CN" sz="3200" smtClean="0"/>
              <a:t>就</a:t>
            </a:r>
            <a:endParaRPr lang="en-US" altLang="zh-CN" sz="3200" smtClean="0"/>
          </a:p>
          <a:p>
            <a:r>
              <a:rPr lang="zh-CN" altLang="zh-CN" sz="3200" smtClean="0"/>
              <a:t>开</a:t>
            </a:r>
            <a:r>
              <a:rPr lang="zh-CN" altLang="zh-CN" sz="3200"/>
              <a:t>始了他人生的地位抢夺战。</a:t>
            </a:r>
          </a:p>
          <a:p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093137714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323528" y="188640"/>
            <a:ext cx="8568952" cy="6494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smtClean="0"/>
              <a:t>        </a:t>
            </a:r>
            <a:r>
              <a:rPr lang="zh-CN" altLang="zh-CN" sz="3200" smtClean="0"/>
              <a:t>首</a:t>
            </a:r>
            <a:r>
              <a:rPr lang="zh-CN" altLang="zh-CN" sz="3200"/>
              <a:t>先，李斯辞</a:t>
            </a:r>
            <a:r>
              <a:rPr lang="zh-CN" altLang="zh-CN" sz="3200" smtClean="0"/>
              <a:t>去小</a:t>
            </a:r>
            <a:r>
              <a:rPr lang="zh-CN" altLang="en-US" sz="3200" smtClean="0"/>
              <a:t>吏</a:t>
            </a:r>
            <a:r>
              <a:rPr lang="zh-CN" altLang="zh-CN" sz="3200" smtClean="0"/>
              <a:t>，于</a:t>
            </a:r>
            <a:r>
              <a:rPr lang="zh-CN" altLang="en-US" sz="3200" smtClean="0"/>
              <a:t>荀</a:t>
            </a:r>
            <a:r>
              <a:rPr lang="zh-CN" altLang="zh-CN" sz="3200" smtClean="0"/>
              <a:t>子</a:t>
            </a:r>
            <a:r>
              <a:rPr lang="zh-CN" altLang="zh-CN" sz="3200"/>
              <a:t>学帝王之术。</a:t>
            </a:r>
            <a:r>
              <a:rPr lang="zh-CN" altLang="zh-CN" sz="3200" smtClean="0"/>
              <a:t>当学</a:t>
            </a:r>
            <a:r>
              <a:rPr lang="zh-CN" altLang="zh-CN" sz="3200"/>
              <a:t>业有成，与荀子辞行的时候他说了一句</a:t>
            </a:r>
            <a:r>
              <a:rPr lang="zh-CN" altLang="zh-CN" sz="3200" smtClean="0"/>
              <a:t>让青</a:t>
            </a:r>
            <a:r>
              <a:rPr lang="zh-CN" altLang="zh-CN" sz="3200"/>
              <a:t>年昂扬斗志的话，就是“诟莫大於卑贱，而悲莫甚於穷困 。”這就是李斯的處世觀念，甚至，坦明的說久處卑賤之位，困苦之地。但絕不因此「非世而惡利，自託於無為。」正因如此，他早已下定決心要「西說秦王矣</a:t>
            </a:r>
            <a:r>
              <a:rPr lang="zh-CN" altLang="zh-CN" sz="3200" smtClean="0"/>
              <a:t>」。</a:t>
            </a:r>
            <a:endParaRPr lang="zh-CN" altLang="zh-CN" sz="3200"/>
          </a:p>
          <a:p>
            <a:r>
              <a:rPr lang="en-US" altLang="zh-CN" sz="3200" smtClean="0"/>
              <a:t>        </a:t>
            </a:r>
            <a:r>
              <a:rPr lang="zh-CN" altLang="zh-CN" sz="3200" smtClean="0"/>
              <a:t>然</a:t>
            </a:r>
            <a:r>
              <a:rPr lang="zh-CN" altLang="zh-CN" sz="3200"/>
              <a:t>后，李斯入秦，得</a:t>
            </a:r>
            <a:r>
              <a:rPr lang="zh-CN" altLang="zh-CN" sz="3200" smtClean="0"/>
              <a:t>到得</a:t>
            </a:r>
            <a:r>
              <a:rPr lang="zh-CN" altLang="zh-CN" sz="3200"/>
              <a:t>到嬴政赏识。但谁知不久嬴</a:t>
            </a:r>
            <a:r>
              <a:rPr lang="zh-CN" altLang="zh-CN" sz="3200" smtClean="0"/>
              <a:t>政下</a:t>
            </a:r>
            <a:r>
              <a:rPr lang="zh-CN" altLang="zh-CN" sz="3200"/>
              <a:t>逐客令，非秦者去，李斯也列入了逐去的行列，为了保存自己，李斯写了千古第一奇文《谏逐客书》，使得嬴政收回逐客令，李斯也受到嬴政青睐，从此青云直上。最后做了秦国宰相。李斯终于</a:t>
            </a:r>
            <a:r>
              <a:rPr lang="zh-CN" altLang="zh-CN" sz="3200" smtClean="0"/>
              <a:t>从</a:t>
            </a:r>
            <a:r>
              <a:rPr lang="zh-CN" altLang="en-US" sz="3200" smtClean="0"/>
              <a:t>厕</a:t>
            </a:r>
            <a:r>
              <a:rPr lang="zh-CN" altLang="zh-CN" sz="3200" smtClean="0"/>
              <a:t>鼠</a:t>
            </a:r>
            <a:r>
              <a:rPr lang="zh-CN" altLang="zh-CN" sz="3200"/>
              <a:t>变成了仓鼠</a:t>
            </a:r>
            <a:r>
              <a:rPr lang="zh-CN" altLang="zh-CN" sz="3200" smtClean="0"/>
              <a:t>。</a:t>
            </a:r>
            <a:endParaRPr lang="zh-CN" altLang="zh-CN" sz="3200"/>
          </a:p>
        </p:txBody>
      </p:sp>
    </p:spTree>
    <p:extLst>
      <p:ext uri="{BB962C8B-B14F-4D97-AF65-F5344CB8AC3E}">
        <p14:creationId xmlns:p14="http://schemas.microsoft.com/office/powerpoint/2010/main" val="4256673732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467544" y="548680"/>
            <a:ext cx="8208912" cy="50167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smtClean="0"/>
              <a:t>        </a:t>
            </a:r>
            <a:r>
              <a:rPr lang="zh-CN" altLang="zh-CN" sz="3200" smtClean="0"/>
              <a:t>然</a:t>
            </a:r>
            <a:r>
              <a:rPr lang="zh-CN" altLang="zh-CN" sz="3200"/>
              <a:t>而，好景不长。嬴政在出游途中驾崩了，只留下了一纸召书。召书分明写着让扶书继位，可是李斯听从了赵高的谗言，篡改召书，最终召来腰斩于市</a:t>
            </a:r>
            <a:r>
              <a:rPr lang="zh-CN" altLang="zh-CN" sz="3200" smtClean="0"/>
              <a:t>的</a:t>
            </a:r>
            <a:r>
              <a:rPr lang="zh-CN" altLang="en-US" sz="3200" smtClean="0"/>
              <a:t>杀身之</a:t>
            </a:r>
            <a:r>
              <a:rPr lang="zh-CN" altLang="zh-CN" sz="3200" smtClean="0"/>
              <a:t>祸。</a:t>
            </a:r>
            <a:r>
              <a:rPr lang="zh-CN" altLang="zh-CN" sz="3200"/>
              <a:t>在送往刑场时，李斯对他的儿子说“吾欲与若复牵黄犬俱出东门逐狡兔，岂可复得！”就这样一句简单的话，将他对死的不甘和命运的不公表达得淋漓尽致。</a:t>
            </a:r>
          </a:p>
          <a:p>
            <a:r>
              <a:rPr lang="en-US" altLang="zh-CN" sz="3200" smtClean="0"/>
              <a:t>       </a:t>
            </a:r>
            <a:r>
              <a:rPr lang="zh-CN" altLang="zh-CN" sz="3200" smtClean="0"/>
              <a:t>李</a:t>
            </a:r>
            <a:r>
              <a:rPr lang="zh-CN" altLang="zh-CN" sz="3200"/>
              <a:t>斯的一生是从叹鼠到叹黄太犬的过程。</a:t>
            </a:r>
          </a:p>
          <a:p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3261614310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611560" y="332656"/>
            <a:ext cx="7848872" cy="527402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102382" tIns="51190" rIns="102382" bIns="5119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 b="1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b="0"/>
              <a:t>兆端厕鼠：征兆在看见厕所里的老鼠时说的话就显露出来</a:t>
            </a:r>
            <a:r>
              <a:rPr lang="zh-CN" altLang="en-US" b="0" smtClean="0"/>
              <a:t>了，指见</a:t>
            </a:r>
            <a:r>
              <a:rPr lang="zh-CN" altLang="en-US" b="0"/>
              <a:t>到事情的苗头，就能知道它的实质和发展趋</a:t>
            </a:r>
            <a:r>
              <a:rPr lang="zh-CN" altLang="en-US" b="0" smtClean="0"/>
              <a:t>势。</a:t>
            </a:r>
            <a:endParaRPr lang="en-US" altLang="zh-CN" b="0"/>
          </a:p>
          <a:p>
            <a:r>
              <a:rPr lang="zh-CN" altLang="en-US" b="0"/>
              <a:t>上蔡苍鹰：指不知激流勇退，以致罹祸而悔恨莫及</a:t>
            </a:r>
            <a:r>
              <a:rPr lang="zh-CN" altLang="en-US" b="0" smtClean="0"/>
              <a:t>。</a:t>
            </a:r>
            <a:endParaRPr lang="en-US" altLang="zh-CN" b="0"/>
          </a:p>
          <a:p>
            <a:r>
              <a:rPr lang="zh-CN" altLang="en-US" b="0"/>
              <a:t>东门逐兔：用以作为为官遭祸，抽身悔迟之典。同“东门黄犬”。</a:t>
            </a:r>
          </a:p>
          <a:p>
            <a:endParaRPr lang="zh-CN" altLang="en-US" b="0"/>
          </a:p>
        </p:txBody>
      </p:sp>
    </p:spTree>
    <p:extLst>
      <p:ext uri="{BB962C8B-B14F-4D97-AF65-F5344CB8AC3E}">
        <p14:creationId xmlns:p14="http://schemas.microsoft.com/office/powerpoint/2010/main" val="1002045219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/>
        </p:nvSpPr>
        <p:spPr>
          <a:xfrm>
            <a:off x="395536" y="404664"/>
            <a:ext cx="8424936" cy="592035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102382" tIns="51190" rIns="102382" bIns="511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kern="10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写作</a:t>
            </a:r>
            <a:r>
              <a:rPr lang="zh-CN" altLang="zh-CN" sz="2800" b="1" kern="10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背</a:t>
            </a:r>
            <a:r>
              <a:rPr lang="zh-CN" altLang="zh-CN" sz="2800" b="1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景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kern="10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据</a:t>
            </a:r>
            <a:r>
              <a:rPr lang="zh-CN" altLang="zh-CN" sz="28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《史记</a:t>
            </a:r>
            <a:r>
              <a:rPr lang="en-US" altLang="zh-CN" sz="2800" kern="100">
                <a:latin typeface="Times New Roman" panose="02020603050405020304" pitchFamily="18" charset="0"/>
                <a:ea typeface="微软雅黑" pitchFamily="34" charset="-122"/>
                <a:cs typeface="Courier New" panose="02070309020205020404" pitchFamily="49" charset="0"/>
              </a:rPr>
              <a:t>·</a:t>
            </a:r>
            <a:r>
              <a:rPr lang="zh-CN" altLang="zh-CN" sz="28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李斯列传》记载，韩国派水工郑国游说秦王嬴政</a:t>
            </a:r>
            <a:r>
              <a:rPr lang="en-US" altLang="zh-CN" sz="2800" kern="100">
                <a:latin typeface="Times New Roman" panose="02020603050405020304" pitchFamily="18" charset="0"/>
                <a:ea typeface="微软雅黑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8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即后来的秦始皇</a:t>
            </a:r>
            <a:r>
              <a:rPr lang="en-US" altLang="zh-CN" sz="2800" kern="100">
                <a:latin typeface="Times New Roman" panose="02020603050405020304" pitchFamily="18" charset="0"/>
                <a:ea typeface="微软雅黑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8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，倡言凿渠溉田，企图耗费秦国人力而不能攻韩，以实施</a:t>
            </a:r>
            <a:r>
              <a:rPr lang="en-US" altLang="zh-CN" sz="2800" kern="100">
                <a:latin typeface="宋体" panose="02010600030101010101" pitchFamily="2" charset="-122"/>
                <a:ea typeface="微软雅黑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疲秦计划</a:t>
            </a:r>
            <a:r>
              <a:rPr lang="en-US" altLang="zh-CN" sz="2800" kern="100">
                <a:latin typeface="宋体" panose="02010600030101010101" pitchFamily="2" charset="-122"/>
                <a:ea typeface="微软雅黑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。事被发觉，秦王嬴政听信宗室大臣的进言，认为来秦的客卿大抵都想游间于秦，就下令驱逐客卿。李斯也在被驱逐之列，尽管惶恐不安，但他在临行前主动上书劝说秦王不要逐客，写下了这篇流传千古</a:t>
            </a:r>
            <a:r>
              <a:rPr lang="zh-CN" altLang="zh-CN" sz="2800" kern="10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的《</a:t>
            </a:r>
            <a:r>
              <a:rPr lang="zh-CN" altLang="zh-CN" sz="2800" kern="10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谏逐客书》。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891237"/>
      </p:ext>
    </p:extLst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509424" y="1268760"/>
            <a:ext cx="8064896" cy="23083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4800" smtClean="0"/>
              <a:t>自主学习</a:t>
            </a:r>
            <a:endParaRPr lang="en-US" altLang="zh-CN" sz="4800" smtClean="0"/>
          </a:p>
          <a:p>
            <a:r>
              <a:rPr lang="en-US" altLang="zh-CN" sz="4800" smtClean="0"/>
              <a:t>1</a:t>
            </a:r>
            <a:r>
              <a:rPr lang="zh-CN" altLang="en-US" sz="4800" smtClean="0"/>
              <a:t>、梳理重点字词</a:t>
            </a:r>
            <a:endParaRPr lang="en-US" altLang="zh-CN" sz="4800" smtClean="0"/>
          </a:p>
          <a:p>
            <a:r>
              <a:rPr lang="en-US" altLang="zh-CN" sz="4800" smtClean="0"/>
              <a:t>2</a:t>
            </a:r>
            <a:r>
              <a:rPr lang="zh-CN" altLang="en-US" sz="4800" smtClean="0"/>
              <a:t>、明确文章结构</a:t>
            </a:r>
            <a:endParaRPr lang="zh-CN" altLang="en-US" sz="4800"/>
          </a:p>
        </p:txBody>
      </p:sp>
    </p:spTree>
    <p:extLst>
      <p:ext uri="{BB962C8B-B14F-4D97-AF65-F5344CB8AC3E}">
        <p14:creationId xmlns:p14="http://schemas.microsoft.com/office/powerpoint/2010/main" val="509119262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68</Paragraphs>
  <Slides>24</Slides>
  <Notes>5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32">
      <vt:lpstr>Arial</vt:lpstr>
      <vt:lpstr>Calibri</vt:lpstr>
      <vt:lpstr>Times New Roman</vt:lpstr>
      <vt:lpstr>微软雅黑</vt:lpstr>
      <vt:lpstr>宋体</vt:lpstr>
      <vt:lpstr>Courier New</vt:lpstr>
      <vt:lpstr>楷体_GB2312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2021-03-19T17:46:38.615</cp:lastPrinted>
  <dcterms:created xsi:type="dcterms:W3CDTF">2021-03-19T17:46:38Z</dcterms:created>
  <dcterms:modified xsi:type="dcterms:W3CDTF">2021-03-19T09:46:41Z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