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7"/>
  </p:handoutMasterIdLst>
  <p:sldIdLst>
    <p:sldId id="260" r:id="rId2"/>
    <p:sldId id="261" r:id="rId3"/>
    <p:sldId id="494" r:id="rId4"/>
    <p:sldId id="533" r:id="rId5"/>
    <p:sldId id="535" r:id="rId6"/>
    <p:sldId id="725" r:id="rId7"/>
    <p:sldId id="537" r:id="rId8"/>
    <p:sldId id="538" r:id="rId9"/>
    <p:sldId id="539" r:id="rId10"/>
    <p:sldId id="540" r:id="rId11"/>
    <p:sldId id="541" r:id="rId12"/>
    <p:sldId id="542" r:id="rId13"/>
    <p:sldId id="543" r:id="rId14"/>
    <p:sldId id="545" r:id="rId15"/>
    <p:sldId id="259" r:id="rId16"/>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varScale="1">
        <p:scale>
          <a:sx n="75" d="100"/>
          <a:sy n="75" d="100"/>
        </p:scale>
        <p:origin x="62" y="298"/>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6409F865-C3F0-4F44-8FD0-E8B5E0456C75}"/>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a:extLst>
              <a:ext uri="{FF2B5EF4-FFF2-40B4-BE49-F238E27FC236}">
                <a16:creationId xmlns:a16="http://schemas.microsoft.com/office/drawing/2014/main" id="{28520089-6F73-4027-89D3-539563C5C70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77728CE1-6696-4A3D-AC9E-1AB517B58143}" type="datetimeFigureOut">
              <a:rPr lang="zh-CN" altLang="en-US"/>
              <a:pPr>
                <a:defRPr/>
              </a:pPr>
              <a:t>2019/9/14</a:t>
            </a:fld>
            <a:endParaRPr lang="zh-CN" altLang="en-US"/>
          </a:p>
        </p:txBody>
      </p:sp>
      <p:sp>
        <p:nvSpPr>
          <p:cNvPr id="4" name="页脚占位符 3">
            <a:extLst>
              <a:ext uri="{FF2B5EF4-FFF2-40B4-BE49-F238E27FC236}">
                <a16:creationId xmlns:a16="http://schemas.microsoft.com/office/drawing/2014/main" id="{541DD4D6-F5D1-4B97-9042-36D825012683}"/>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a:extLst>
              <a:ext uri="{FF2B5EF4-FFF2-40B4-BE49-F238E27FC236}">
                <a16:creationId xmlns:a16="http://schemas.microsoft.com/office/drawing/2014/main" id="{D6DD6DE3-0019-4023-9402-A7D39CF7914D}"/>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7B87693-285B-449E-8DF5-ECF6ACAC373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4" name="图片 10">
            <a:extLst>
              <a:ext uri="{FF2B5EF4-FFF2-40B4-BE49-F238E27FC236}">
                <a16:creationId xmlns:a16="http://schemas.microsoft.com/office/drawing/2014/main" id="{AF61EBC3-CADB-414B-BAFE-E86E1315DBA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rot="1515377" flipH="1" flipV="1">
            <a:off x="-1112838" y="-349250"/>
            <a:ext cx="4527551"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a:extLst>
              <a:ext uri="{FF2B5EF4-FFF2-40B4-BE49-F238E27FC236}">
                <a16:creationId xmlns:a16="http://schemas.microsoft.com/office/drawing/2014/main" id="{A9BBFF86-0627-4E5C-9AA8-D236E0930E9C}"/>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16585734" flipH="1" flipV="1">
            <a:off x="10698956" y="5374482"/>
            <a:ext cx="14874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a:extLst>
              <a:ext uri="{FF2B5EF4-FFF2-40B4-BE49-F238E27FC236}">
                <a16:creationId xmlns:a16="http://schemas.microsoft.com/office/drawing/2014/main" id="{6BD36EA4-7E16-420E-AB91-780BB18B0DA0}"/>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638309" y="3910927"/>
            <a:ext cx="9031515"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3507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grpSp>
        <p:nvGrpSpPr>
          <p:cNvPr id="4" name="组合 10">
            <a:extLst>
              <a:ext uri="{FF2B5EF4-FFF2-40B4-BE49-F238E27FC236}">
                <a16:creationId xmlns:a16="http://schemas.microsoft.com/office/drawing/2014/main" id="{DD156341-A82A-4E95-8A8B-08A60A1FF2D3}"/>
              </a:ext>
            </a:extLst>
          </p:cNvPr>
          <p:cNvGrpSpPr>
            <a:grpSpLocks/>
          </p:cNvGrpSpPr>
          <p:nvPr userDrawn="1"/>
        </p:nvGrpSpPr>
        <p:grpSpPr bwMode="auto">
          <a:xfrm>
            <a:off x="114300" y="1908175"/>
            <a:ext cx="3027363" cy="2905125"/>
            <a:chOff x="71850" y="1261711"/>
            <a:chExt cx="3026493" cy="2905010"/>
          </a:xfrm>
        </p:grpSpPr>
        <p:grpSp>
          <p:nvGrpSpPr>
            <p:cNvPr id="5" name="Group 1">
              <a:extLst>
                <a:ext uri="{FF2B5EF4-FFF2-40B4-BE49-F238E27FC236}">
                  <a16:creationId xmlns:a16="http://schemas.microsoft.com/office/drawing/2014/main" id="{5776892E-C74C-4581-9623-958B61CC9C84}"/>
                </a:ext>
              </a:extLst>
            </p:cNvPr>
            <p:cNvGrpSpPr>
              <a:grpSpLocks/>
            </p:cNvGrpSpPr>
            <p:nvPr userDrawn="1"/>
          </p:nvGrpSpPr>
          <p:grpSpPr bwMode="auto">
            <a:xfrm>
              <a:off x="129104" y="1261711"/>
              <a:ext cx="2969239" cy="2905010"/>
              <a:chOff x="-949635" y="0"/>
              <a:chExt cx="7009631" cy="6858000"/>
            </a:xfrm>
          </p:grpSpPr>
          <p:sp>
            <p:nvSpPr>
              <p:cNvPr id="11" name="Diamond 3">
                <a:extLst>
                  <a:ext uri="{FF2B5EF4-FFF2-40B4-BE49-F238E27FC236}">
                    <a16:creationId xmlns:a16="http://schemas.microsoft.com/office/drawing/2014/main" id="{E469800F-D5EA-42C9-999D-F78A07B01CC7}"/>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2" name="Diamond 4">
                <a:extLst>
                  <a:ext uri="{FF2B5EF4-FFF2-40B4-BE49-F238E27FC236}">
                    <a16:creationId xmlns:a16="http://schemas.microsoft.com/office/drawing/2014/main" id="{36B11DB1-BEF1-413B-9DEB-4C1804519DAC}"/>
                  </a:ext>
                </a:extLst>
              </p:cNvPr>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6" name="Group 2">
              <a:extLst>
                <a:ext uri="{FF2B5EF4-FFF2-40B4-BE49-F238E27FC236}">
                  <a16:creationId xmlns:a16="http://schemas.microsoft.com/office/drawing/2014/main" id="{BF1774E4-B25F-49FE-8506-B0593BB54280}"/>
                </a:ext>
              </a:extLst>
            </p:cNvPr>
            <p:cNvGrpSpPr>
              <a:grpSpLocks/>
            </p:cNvGrpSpPr>
            <p:nvPr userDrawn="1"/>
          </p:nvGrpSpPr>
          <p:grpSpPr bwMode="auto">
            <a:xfrm>
              <a:off x="71850" y="1824845"/>
              <a:ext cx="1778742" cy="1778742"/>
              <a:chOff x="990600" y="2044717"/>
              <a:chExt cx="2768566" cy="2768566"/>
            </a:xfrm>
          </p:grpSpPr>
          <p:sp>
            <p:nvSpPr>
              <p:cNvPr id="7" name="Diamond 5">
                <a:extLst>
                  <a:ext uri="{FF2B5EF4-FFF2-40B4-BE49-F238E27FC236}">
                    <a16:creationId xmlns:a16="http://schemas.microsoft.com/office/drawing/2014/main" id="{4C5D69A6-00F1-425F-96E5-74A5A3199372}"/>
                  </a:ext>
                </a:extLst>
              </p:cNvPr>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8" name="Group 9">
                <a:extLst>
                  <a:ext uri="{FF2B5EF4-FFF2-40B4-BE49-F238E27FC236}">
                    <a16:creationId xmlns:a16="http://schemas.microsoft.com/office/drawing/2014/main" id="{E0775C3F-049B-47A4-B955-ACF1F6A3B8B4}"/>
                  </a:ext>
                </a:extLst>
              </p:cNvPr>
              <p:cNvGrpSpPr>
                <a:grpSpLocks/>
              </p:cNvGrpSpPr>
              <p:nvPr/>
            </p:nvGrpSpPr>
            <p:grpSpPr bwMode="auto">
              <a:xfrm>
                <a:off x="1429100" y="2771847"/>
                <a:ext cx="1800200" cy="992584"/>
                <a:chOff x="2345143" y="2365645"/>
                <a:chExt cx="1800200" cy="992584"/>
              </a:xfrm>
            </p:grpSpPr>
            <p:sp>
              <p:nvSpPr>
                <p:cNvPr id="9" name="TextBox 7">
                  <a:extLst>
                    <a:ext uri="{FF2B5EF4-FFF2-40B4-BE49-F238E27FC236}">
                      <a16:creationId xmlns:a16="http://schemas.microsoft.com/office/drawing/2014/main" id="{B449E859-41E7-42BC-90ED-2AFE221E32C5}"/>
                    </a:ext>
                  </a:extLst>
                </p:cNvPr>
                <p:cNvSpPr txBox="1"/>
                <p:nvPr/>
              </p:nvSpPr>
              <p:spPr>
                <a:xfrm>
                  <a:off x="2346338" y="2365566"/>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0" name="TextBox 8">
                  <a:extLst>
                    <a:ext uri="{FF2B5EF4-FFF2-40B4-BE49-F238E27FC236}">
                      <a16:creationId xmlns:a16="http://schemas.microsoft.com/office/drawing/2014/main" id="{80EED8A1-2D3C-41B4-A003-6EE689C9F8EF}"/>
                    </a:ext>
                  </a:extLst>
                </p:cNvPr>
                <p:cNvSpPr txBox="1"/>
                <p:nvPr/>
              </p:nvSpPr>
              <p:spPr>
                <a:xfrm>
                  <a:off x="2346338" y="3143869"/>
                  <a:ext cx="1798300" cy="21496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grpSp>
      <p:sp>
        <p:nvSpPr>
          <p:cNvPr id="13" name="动作按钮: 后退或前一项 12">
            <a:hlinkClick r:id="" action="ppaction://hlinkshowjump?jump=previousslide" highlightClick="1"/>
            <a:extLst>
              <a:ext uri="{FF2B5EF4-FFF2-40B4-BE49-F238E27FC236}">
                <a16:creationId xmlns:a16="http://schemas.microsoft.com/office/drawing/2014/main" id="{5CE88972-48D2-4DBC-86D9-ED265BD8A4D9}"/>
              </a:ext>
            </a:extLst>
          </p:cNvPr>
          <p:cNvSpPr/>
          <p:nvPr userDrawn="1"/>
        </p:nvSpPr>
        <p:spPr>
          <a:xfrm>
            <a:off x="10990263"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动作按钮: 前进或下一项 13">
            <a:hlinkClick r:id="" action="ppaction://hlinkshowjump?jump=nextslide" highlightClick="1"/>
            <a:extLst>
              <a:ext uri="{FF2B5EF4-FFF2-40B4-BE49-F238E27FC236}">
                <a16:creationId xmlns:a16="http://schemas.microsoft.com/office/drawing/2014/main" id="{1BB3EC3C-49F1-44FA-B49F-350F1B2B08B2}"/>
              </a:ext>
            </a:extLst>
          </p:cNvPr>
          <p:cNvSpPr/>
          <p:nvPr userDrawn="1"/>
        </p:nvSpPr>
        <p:spPr>
          <a:xfrm>
            <a:off x="11353800"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动作按钮: 结束 21">
            <a:hlinkClick r:id="" action="ppaction://hlinkshowjump?jump=endshow" highlightClick="1"/>
            <a:extLst>
              <a:ext uri="{FF2B5EF4-FFF2-40B4-BE49-F238E27FC236}">
                <a16:creationId xmlns:a16="http://schemas.microsoft.com/office/drawing/2014/main" id="{64E0A77D-1D7E-4E38-9D14-4395B77EA98D}"/>
              </a:ext>
            </a:extLst>
          </p:cNvPr>
          <p:cNvSpPr/>
          <p:nvPr userDrawn="1"/>
        </p:nvSpPr>
        <p:spPr>
          <a:xfrm>
            <a:off x="11707813"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6" name="直接连接符 15">
            <a:extLst>
              <a:ext uri="{FF2B5EF4-FFF2-40B4-BE49-F238E27FC236}">
                <a16:creationId xmlns:a16="http://schemas.microsoft.com/office/drawing/2014/main" id="{59EC383C-3E04-4129-B5FC-22F71EB584B0}"/>
              </a:ext>
            </a:extLst>
          </p:cNvPr>
          <p:cNvCxnSpPr/>
          <p:nvPr userDrawn="1"/>
        </p:nvCxnSpPr>
        <p:spPr>
          <a:xfrm>
            <a:off x="2808288" y="1104900"/>
            <a:ext cx="915352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807854" y="317359"/>
            <a:ext cx="9144000" cy="761855"/>
          </a:xfrm>
        </p:spPr>
        <p:txBody>
          <a:bodyPr anchor="b">
            <a:normAutofit/>
          </a:bodyPr>
          <a:lstStyle>
            <a:lvl1pPr algn="ctr">
              <a:defRPr sz="3200" b="1"/>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75072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1BFF55C-FFCB-4435-BA9D-EF1D2533E31F}"/>
              </a:ext>
            </a:extLst>
          </p:cNvPr>
          <p:cNvGrpSpPr>
            <a:grpSpLocks/>
          </p:cNvGrpSpPr>
          <p:nvPr userDrawn="1"/>
        </p:nvGrpSpPr>
        <p:grpSpPr bwMode="auto">
          <a:xfrm>
            <a:off x="822325" y="1262063"/>
            <a:ext cx="2968625" cy="2905125"/>
            <a:chOff x="-949635" y="0"/>
            <a:chExt cx="7009631" cy="6858000"/>
          </a:xfrm>
        </p:grpSpPr>
        <p:sp>
          <p:nvSpPr>
            <p:cNvPr id="3" name="Diamond 3">
              <a:extLst>
                <a:ext uri="{FF2B5EF4-FFF2-40B4-BE49-F238E27FC236}">
                  <a16:creationId xmlns:a16="http://schemas.microsoft.com/office/drawing/2014/main" id="{7A72C2C7-6392-4D78-B44A-0D8CE4C737AB}"/>
                </a:ext>
              </a:extLst>
            </p:cNvPr>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4" name="Diamond 4">
              <a:extLst>
                <a:ext uri="{FF2B5EF4-FFF2-40B4-BE49-F238E27FC236}">
                  <a16:creationId xmlns:a16="http://schemas.microsoft.com/office/drawing/2014/main" id="{0591B320-E238-4DD8-9E46-DAEF30739A2B}"/>
                </a:ext>
              </a:extLst>
            </p:cNvPr>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5" name="Group 2">
            <a:extLst>
              <a:ext uri="{FF2B5EF4-FFF2-40B4-BE49-F238E27FC236}">
                <a16:creationId xmlns:a16="http://schemas.microsoft.com/office/drawing/2014/main" id="{795C964A-5934-4B9D-9389-D021875A764D}"/>
              </a:ext>
            </a:extLst>
          </p:cNvPr>
          <p:cNvGrpSpPr>
            <a:grpSpLocks/>
          </p:cNvGrpSpPr>
          <p:nvPr userDrawn="1"/>
        </p:nvGrpSpPr>
        <p:grpSpPr bwMode="auto">
          <a:xfrm>
            <a:off x="765175" y="1825625"/>
            <a:ext cx="1778000" cy="1778000"/>
            <a:chOff x="990600" y="2044717"/>
            <a:chExt cx="2768566" cy="2768566"/>
          </a:xfrm>
        </p:grpSpPr>
        <p:sp>
          <p:nvSpPr>
            <p:cNvPr id="6" name="Diamond 5">
              <a:extLst>
                <a:ext uri="{FF2B5EF4-FFF2-40B4-BE49-F238E27FC236}">
                  <a16:creationId xmlns:a16="http://schemas.microsoft.com/office/drawing/2014/main" id="{275E77F0-DEC0-41D3-B5D1-00A985B47D2E}"/>
                </a:ext>
              </a:extLst>
            </p:cNvPr>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7" name="Group 9">
              <a:extLst>
                <a:ext uri="{FF2B5EF4-FFF2-40B4-BE49-F238E27FC236}">
                  <a16:creationId xmlns:a16="http://schemas.microsoft.com/office/drawing/2014/main" id="{6E0EF12F-6352-4BD6-8CF1-2043D2016885}"/>
                </a:ext>
              </a:extLst>
            </p:cNvPr>
            <p:cNvGrpSpPr>
              <a:grpSpLocks/>
            </p:cNvGrpSpPr>
            <p:nvPr/>
          </p:nvGrpSpPr>
          <p:grpSpPr bwMode="auto">
            <a:xfrm>
              <a:off x="1429100" y="2771847"/>
              <a:ext cx="1800200" cy="992584"/>
              <a:chOff x="2345143" y="2365645"/>
              <a:chExt cx="1800200" cy="992584"/>
            </a:xfrm>
          </p:grpSpPr>
          <p:sp>
            <p:nvSpPr>
              <p:cNvPr id="8" name="TextBox 16">
                <a:extLst>
                  <a:ext uri="{FF2B5EF4-FFF2-40B4-BE49-F238E27FC236}">
                    <a16:creationId xmlns:a16="http://schemas.microsoft.com/office/drawing/2014/main" id="{23F18EBB-2681-41CF-95FC-92150431C704}"/>
                  </a:ext>
                </a:extLst>
              </p:cNvPr>
              <p:cNvSpPr txBox="1"/>
              <p:nvPr/>
            </p:nvSpPr>
            <p:spPr>
              <a:xfrm>
                <a:off x="2344176" y="2365264"/>
                <a:ext cx="1802039" cy="677310"/>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9" name="TextBox 17">
                <a:extLst>
                  <a:ext uri="{FF2B5EF4-FFF2-40B4-BE49-F238E27FC236}">
                    <a16:creationId xmlns:a16="http://schemas.microsoft.com/office/drawing/2014/main" id="{56DAE53A-5A02-4590-AB31-E3D726EEB03E}"/>
                  </a:ext>
                </a:extLst>
              </p:cNvPr>
              <p:cNvSpPr txBox="1"/>
              <p:nvPr/>
            </p:nvSpPr>
            <p:spPr>
              <a:xfrm>
                <a:off x="2344176" y="3143924"/>
                <a:ext cx="1802039" cy="215058"/>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a:solidFill>
                      <a:schemeClr val="bg1"/>
                    </a:solidFill>
                    <a:latin typeface="+mn-lt"/>
                    <a:ea typeface="+mn-ea"/>
                  </a:rPr>
                  <a:t>CONTENTS</a:t>
                </a:r>
              </a:p>
            </p:txBody>
          </p:sp>
        </p:grpSp>
      </p:grpSp>
      <p:sp>
        <p:nvSpPr>
          <p:cNvPr id="10" name="Diamond 11">
            <a:extLst>
              <a:ext uri="{FF2B5EF4-FFF2-40B4-BE49-F238E27FC236}">
                <a16:creationId xmlns:a16="http://schemas.microsoft.com/office/drawing/2014/main" id="{5C455D6F-F5DC-4C97-8E2B-04EBC814F102}"/>
              </a:ext>
            </a:extLst>
          </p:cNvPr>
          <p:cNvSpPr/>
          <p:nvPr userDrawn="1"/>
        </p:nvSpPr>
        <p:spPr bwMode="auto">
          <a:xfrm>
            <a:off x="1879600" y="950913"/>
            <a:ext cx="739775" cy="739775"/>
          </a:xfrm>
          <a:prstGeom prst="diamond">
            <a:avLst/>
          </a:prstGeom>
          <a:solidFill>
            <a:schemeClr val="accent2"/>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01</a:t>
            </a:r>
          </a:p>
        </p:txBody>
      </p:sp>
      <p:sp>
        <p:nvSpPr>
          <p:cNvPr id="11" name="Diamond 12">
            <a:extLst>
              <a:ext uri="{FF2B5EF4-FFF2-40B4-BE49-F238E27FC236}">
                <a16:creationId xmlns:a16="http://schemas.microsoft.com/office/drawing/2014/main" id="{6EA9F71C-8B29-4FB9-B8E7-874941905413}"/>
              </a:ext>
            </a:extLst>
          </p:cNvPr>
          <p:cNvSpPr/>
          <p:nvPr userDrawn="1"/>
        </p:nvSpPr>
        <p:spPr bwMode="auto">
          <a:xfrm>
            <a:off x="2706688" y="1762125"/>
            <a:ext cx="739775" cy="739775"/>
          </a:xfrm>
          <a:prstGeom prst="diamond">
            <a:avLst/>
          </a:prstGeom>
          <a:solidFill>
            <a:schemeClr val="accent3"/>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02</a:t>
            </a:r>
          </a:p>
        </p:txBody>
      </p:sp>
      <p:sp>
        <p:nvSpPr>
          <p:cNvPr id="12" name="Diamond 13">
            <a:extLst>
              <a:ext uri="{FF2B5EF4-FFF2-40B4-BE49-F238E27FC236}">
                <a16:creationId xmlns:a16="http://schemas.microsoft.com/office/drawing/2014/main" id="{034EFCBB-87A4-4A38-9156-F06D5AF561D3}"/>
              </a:ext>
            </a:extLst>
          </p:cNvPr>
          <p:cNvSpPr/>
          <p:nvPr userDrawn="1"/>
        </p:nvSpPr>
        <p:spPr bwMode="auto">
          <a:xfrm>
            <a:off x="2706688" y="2908300"/>
            <a:ext cx="739775" cy="739775"/>
          </a:xfrm>
          <a:prstGeom prst="diamond">
            <a:avLst/>
          </a:prstGeom>
          <a:solidFill>
            <a:schemeClr val="accent4"/>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03</a:t>
            </a:r>
          </a:p>
        </p:txBody>
      </p:sp>
      <p:sp>
        <p:nvSpPr>
          <p:cNvPr id="13" name="Diamond 14">
            <a:extLst>
              <a:ext uri="{FF2B5EF4-FFF2-40B4-BE49-F238E27FC236}">
                <a16:creationId xmlns:a16="http://schemas.microsoft.com/office/drawing/2014/main" id="{DA502891-3A62-492A-A27C-C6BC8BBDC308}"/>
              </a:ext>
            </a:extLst>
          </p:cNvPr>
          <p:cNvSpPr/>
          <p:nvPr userDrawn="1"/>
        </p:nvSpPr>
        <p:spPr bwMode="auto">
          <a:xfrm>
            <a:off x="1879600" y="3768725"/>
            <a:ext cx="739775" cy="739775"/>
          </a:xfrm>
          <a:prstGeom prst="diamond">
            <a:avLst/>
          </a:prstGeom>
          <a:solidFill>
            <a:schemeClr val="accent5"/>
          </a:solidFill>
          <a:ln w="19050">
            <a:noFill/>
            <a:round/>
          </a:ln>
        </p:spPr>
        <p:txBody>
          <a:bodyPr wrap="none" anchor="ctr" anchorCtr="1">
            <a:normAutofit fontScale="92500" lnSpcReduction="20000"/>
          </a:bodyPr>
          <a:lstStyle/>
          <a:p>
            <a:pPr algn="ctr" eaLnBrk="1" fontAlgn="auto" hangingPunct="1">
              <a:spcBef>
                <a:spcPts val="0"/>
              </a:spcBef>
              <a:spcAft>
                <a:spcPts val="0"/>
              </a:spcAft>
              <a:defRPr/>
            </a:pPr>
            <a:r>
              <a:rPr lang="en-US" altLang="zh-CN" sz="2400" b="1">
                <a:solidFill>
                  <a:schemeClr val="bg1"/>
                </a:solidFill>
                <a:latin typeface="Impact" panose="020B0806030902050204" pitchFamily="34" charset="0"/>
                <a:ea typeface="+mn-ea"/>
              </a:rPr>
              <a:t>04</a:t>
            </a:r>
          </a:p>
        </p:txBody>
      </p:sp>
      <p:grpSp>
        <p:nvGrpSpPr>
          <p:cNvPr id="14" name="Group 21">
            <a:extLst>
              <a:ext uri="{FF2B5EF4-FFF2-40B4-BE49-F238E27FC236}">
                <a16:creationId xmlns:a16="http://schemas.microsoft.com/office/drawing/2014/main" id="{E2D7001E-FD1E-4B99-8F1C-2A6B96093F24}"/>
              </a:ext>
            </a:extLst>
          </p:cNvPr>
          <p:cNvGrpSpPr>
            <a:grpSpLocks/>
          </p:cNvGrpSpPr>
          <p:nvPr userDrawn="1"/>
        </p:nvGrpSpPr>
        <p:grpSpPr bwMode="auto">
          <a:xfrm>
            <a:off x="2619375" y="1135063"/>
            <a:ext cx="2544763" cy="361950"/>
            <a:chOff x="3943834" y="704409"/>
            <a:chExt cx="3962574" cy="563232"/>
          </a:xfrm>
        </p:grpSpPr>
        <p:sp>
          <p:nvSpPr>
            <p:cNvPr id="15" name="TextBox 23">
              <a:extLst>
                <a:ext uri="{FF2B5EF4-FFF2-40B4-BE49-F238E27FC236}">
                  <a16:creationId xmlns:a16="http://schemas.microsoft.com/office/drawing/2014/main" id="{9028BB05-28D2-41CF-B0CE-E0952F60AC24}"/>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dirty="0">
                  <a:solidFill>
                    <a:schemeClr val="accent1">
                      <a:lumMod val="100000"/>
                    </a:schemeClr>
                  </a:solidFill>
                  <a:latin typeface="+mn-lt"/>
                  <a:ea typeface="+mn-ea"/>
                </a:rPr>
                <a:t>标题文本预设</a:t>
              </a:r>
            </a:p>
          </p:txBody>
        </p:sp>
        <p:sp>
          <p:nvSpPr>
            <p:cNvPr id="16" name="TextBox 24">
              <a:extLst>
                <a:ext uri="{FF2B5EF4-FFF2-40B4-BE49-F238E27FC236}">
                  <a16:creationId xmlns:a16="http://schemas.microsoft.com/office/drawing/2014/main" id="{88E088C5-D0BE-4C37-B197-99BF79A621E7}"/>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17" name="Group 22">
            <a:extLst>
              <a:ext uri="{FF2B5EF4-FFF2-40B4-BE49-F238E27FC236}">
                <a16:creationId xmlns:a16="http://schemas.microsoft.com/office/drawing/2014/main" id="{75745D53-88AD-4568-96DD-D8F9F182F9AA}"/>
              </a:ext>
            </a:extLst>
          </p:cNvPr>
          <p:cNvGrpSpPr>
            <a:grpSpLocks/>
          </p:cNvGrpSpPr>
          <p:nvPr userDrawn="1"/>
        </p:nvGrpSpPr>
        <p:grpSpPr bwMode="auto">
          <a:xfrm>
            <a:off x="3446463" y="1930400"/>
            <a:ext cx="2546350" cy="361950"/>
            <a:chOff x="3943834" y="704409"/>
            <a:chExt cx="3962574" cy="563232"/>
          </a:xfrm>
        </p:grpSpPr>
        <p:sp>
          <p:nvSpPr>
            <p:cNvPr id="18" name="TextBox 23">
              <a:extLst>
                <a:ext uri="{FF2B5EF4-FFF2-40B4-BE49-F238E27FC236}">
                  <a16:creationId xmlns:a16="http://schemas.microsoft.com/office/drawing/2014/main" id="{4C8311C5-62A3-47E6-932C-2C672AA10527}"/>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2">
                      <a:lumMod val="100000"/>
                    </a:schemeClr>
                  </a:solidFill>
                  <a:latin typeface="+mn-lt"/>
                  <a:ea typeface="+mn-ea"/>
                </a:rPr>
                <a:t>标题文本预设</a:t>
              </a:r>
            </a:p>
          </p:txBody>
        </p:sp>
        <p:sp>
          <p:nvSpPr>
            <p:cNvPr id="19" name="TextBox 24">
              <a:extLst>
                <a:ext uri="{FF2B5EF4-FFF2-40B4-BE49-F238E27FC236}">
                  <a16:creationId xmlns:a16="http://schemas.microsoft.com/office/drawing/2014/main" id="{B5D097D4-9F03-4861-BF64-9CEFE6C97220}"/>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0" name="Group 25">
            <a:extLst>
              <a:ext uri="{FF2B5EF4-FFF2-40B4-BE49-F238E27FC236}">
                <a16:creationId xmlns:a16="http://schemas.microsoft.com/office/drawing/2014/main" id="{4DBBBAE6-5CE2-4514-B244-32D2C14D7C33}"/>
              </a:ext>
            </a:extLst>
          </p:cNvPr>
          <p:cNvGrpSpPr>
            <a:grpSpLocks/>
          </p:cNvGrpSpPr>
          <p:nvPr userDrawn="1"/>
        </p:nvGrpSpPr>
        <p:grpSpPr bwMode="auto">
          <a:xfrm>
            <a:off x="3446463" y="3149600"/>
            <a:ext cx="2546350" cy="361950"/>
            <a:chOff x="3943834" y="704409"/>
            <a:chExt cx="3962574" cy="563232"/>
          </a:xfrm>
        </p:grpSpPr>
        <p:sp>
          <p:nvSpPr>
            <p:cNvPr id="21" name="TextBox 26">
              <a:extLst>
                <a:ext uri="{FF2B5EF4-FFF2-40B4-BE49-F238E27FC236}">
                  <a16:creationId xmlns:a16="http://schemas.microsoft.com/office/drawing/2014/main" id="{C31553D8-369E-4678-9416-80F04E875592}"/>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3">
                      <a:lumMod val="100000"/>
                    </a:schemeClr>
                  </a:solidFill>
                  <a:latin typeface="+mn-lt"/>
                  <a:ea typeface="+mn-ea"/>
                </a:rPr>
                <a:t>标题文本预设</a:t>
              </a:r>
            </a:p>
          </p:txBody>
        </p:sp>
        <p:sp>
          <p:nvSpPr>
            <p:cNvPr id="22" name="TextBox 27">
              <a:extLst>
                <a:ext uri="{FF2B5EF4-FFF2-40B4-BE49-F238E27FC236}">
                  <a16:creationId xmlns:a16="http://schemas.microsoft.com/office/drawing/2014/main" id="{C41ED8BF-0FF0-459E-AC4D-048D090A896B}"/>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grpSp>
        <p:nvGrpSpPr>
          <p:cNvPr id="23" name="Group 28">
            <a:extLst>
              <a:ext uri="{FF2B5EF4-FFF2-40B4-BE49-F238E27FC236}">
                <a16:creationId xmlns:a16="http://schemas.microsoft.com/office/drawing/2014/main" id="{5F53B0F5-B197-4872-8D71-61B0428C2DB9}"/>
              </a:ext>
            </a:extLst>
          </p:cNvPr>
          <p:cNvGrpSpPr>
            <a:grpSpLocks/>
          </p:cNvGrpSpPr>
          <p:nvPr userDrawn="1"/>
        </p:nvGrpSpPr>
        <p:grpSpPr bwMode="auto">
          <a:xfrm>
            <a:off x="2619375" y="4024313"/>
            <a:ext cx="2544763" cy="361950"/>
            <a:chOff x="3943834" y="704409"/>
            <a:chExt cx="3962574" cy="563232"/>
          </a:xfrm>
        </p:grpSpPr>
        <p:sp>
          <p:nvSpPr>
            <p:cNvPr id="24" name="TextBox 29">
              <a:extLst>
                <a:ext uri="{FF2B5EF4-FFF2-40B4-BE49-F238E27FC236}">
                  <a16:creationId xmlns:a16="http://schemas.microsoft.com/office/drawing/2014/main" id="{DCC53906-9843-48BE-AA47-883341084D14}"/>
                </a:ext>
              </a:extLst>
            </p:cNvPr>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ts val="0"/>
                </a:spcBef>
                <a:spcAft>
                  <a:spcPts val="0"/>
                </a:spcAft>
                <a:defRPr/>
              </a:pPr>
              <a:r>
                <a:rPr lang="zh-CN" altLang="en-US" sz="1600" b="1">
                  <a:solidFill>
                    <a:schemeClr val="accent4">
                      <a:lumMod val="100000"/>
                    </a:schemeClr>
                  </a:solidFill>
                  <a:latin typeface="+mn-lt"/>
                  <a:ea typeface="+mn-ea"/>
                </a:rPr>
                <a:t>标题文本预设</a:t>
              </a:r>
            </a:p>
          </p:txBody>
        </p:sp>
        <p:sp>
          <p:nvSpPr>
            <p:cNvPr id="25" name="TextBox 30">
              <a:extLst>
                <a:ext uri="{FF2B5EF4-FFF2-40B4-BE49-F238E27FC236}">
                  <a16:creationId xmlns:a16="http://schemas.microsoft.com/office/drawing/2014/main" id="{2813FC33-7858-4188-8C36-39A2FAB21EB7}"/>
                </a:ext>
              </a:extLst>
            </p:cNvPr>
            <p:cNvSpPr txBox="1"/>
            <p:nvPr/>
          </p:nvSpPr>
          <p:spPr>
            <a:xfrm>
              <a:off x="3943834" y="946500"/>
              <a:ext cx="3962574" cy="321141"/>
            </a:xfrm>
            <a:prstGeom prst="rect">
              <a:avLst/>
            </a:prstGeom>
          </p:spPr>
          <p:txBody>
            <a:bodyPr lIns="360000" tIns="0" rIns="0" bIns="0" anchor="ctr">
              <a:normAutofit fontScale="70000" lnSpcReduction="20000"/>
            </a:bodyPr>
            <a:lstStyle/>
            <a:p>
              <a:pPr eaLnBrk="1" fontAlgn="auto" hangingPunct="1">
                <a:lnSpc>
                  <a:spcPct val="120000"/>
                </a:lnSpc>
                <a:spcBef>
                  <a:spcPts val="0"/>
                </a:spcBef>
                <a:spcAft>
                  <a:spcPts val="0"/>
                </a:spcAft>
                <a:defRPr/>
              </a:pPr>
              <a:r>
                <a:rPr lang="zh-CN" altLang="en-US" sz="1050">
                  <a:solidFill>
                    <a:schemeClr val="dk1">
                      <a:lumMod val="100000"/>
                    </a:schemeClr>
                  </a:solidFill>
                  <a:latin typeface="+mn-lt"/>
                  <a:ea typeface="+mn-ea"/>
                </a:rPr>
                <a:t>此部分内容作为文字排版占位显示 （建议使用主题字体）</a:t>
              </a:r>
            </a:p>
          </p:txBody>
        </p:sp>
      </p:grpSp>
      <p:sp>
        <p:nvSpPr>
          <p:cNvPr id="26" name="动作按钮: 后退或前一项 25">
            <a:hlinkClick r:id="" action="ppaction://hlinkshowjump?jump=previousslide" highlightClick="1"/>
            <a:extLst>
              <a:ext uri="{FF2B5EF4-FFF2-40B4-BE49-F238E27FC236}">
                <a16:creationId xmlns:a16="http://schemas.microsoft.com/office/drawing/2014/main" id="{E762835D-D046-4502-877E-1E6E4CAC96BB}"/>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动作按钮: 前进或下一项 26">
            <a:hlinkClick r:id="" action="ppaction://hlinkshowjump?jump=nextslide" highlightClick="1"/>
            <a:extLst>
              <a:ext uri="{FF2B5EF4-FFF2-40B4-BE49-F238E27FC236}">
                <a16:creationId xmlns:a16="http://schemas.microsoft.com/office/drawing/2014/main" id="{E20B033E-DD93-432F-B80C-299D162613D8}"/>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动作按钮: 结束 36">
            <a:hlinkClick r:id="" action="ppaction://hlinkshowjump?jump=endshow" highlightClick="1"/>
            <a:extLst>
              <a:ext uri="{FF2B5EF4-FFF2-40B4-BE49-F238E27FC236}">
                <a16:creationId xmlns:a16="http://schemas.microsoft.com/office/drawing/2014/main" id="{D24EC718-FC9F-4538-A092-E497E78EBB47}"/>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extLst>
      <p:ext uri="{BB962C8B-B14F-4D97-AF65-F5344CB8AC3E}">
        <p14:creationId xmlns:p14="http://schemas.microsoft.com/office/powerpoint/2010/main" val="3383335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动作按钮: 自定义 10">
            <a:hlinkClick r:id="" action="ppaction://noaction" highlightClick="1"/>
            <a:extLst>
              <a:ext uri="{FF2B5EF4-FFF2-40B4-BE49-F238E27FC236}">
                <a16:creationId xmlns:a16="http://schemas.microsoft.com/office/drawing/2014/main" id="{7CFD2076-F92A-4C90-AF1E-DAE3DF945ED4}"/>
              </a:ext>
            </a:extLst>
          </p:cNvPr>
          <p:cNvSpPr/>
          <p:nvPr userDrawn="1"/>
        </p:nvSpPr>
        <p:spPr>
          <a:xfrm>
            <a:off x="752475" y="5360988"/>
            <a:ext cx="1706563"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ts val="0"/>
              </a:spcBef>
              <a:spcAft>
                <a:spcPts val="0"/>
              </a:spcAft>
              <a:defRPr/>
            </a:pPr>
            <a:endParaRPr lang="zh-CN" altLang="en-US"/>
          </a:p>
        </p:txBody>
      </p:sp>
      <p:sp>
        <p:nvSpPr>
          <p:cNvPr id="4" name="动作按钮: 后退或前一项 3">
            <a:hlinkClick r:id="" action="ppaction://hlinkshowjump?jump=previousslide" highlightClick="1"/>
            <a:extLst>
              <a:ext uri="{FF2B5EF4-FFF2-40B4-BE49-F238E27FC236}">
                <a16:creationId xmlns:a16="http://schemas.microsoft.com/office/drawing/2014/main" id="{C8BCC54F-8BA7-4C6E-A1D8-C7928D0B45F7}"/>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068658B9-6A45-4DE4-9979-DF230ECDAD6D}"/>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3">
            <a:hlinkClick r:id="" action="ppaction://hlinkshowjump?jump=endshow" highlightClick="1"/>
            <a:extLst>
              <a:ext uri="{FF2B5EF4-FFF2-40B4-BE49-F238E27FC236}">
                <a16:creationId xmlns:a16="http://schemas.microsoft.com/office/drawing/2014/main" id="{62DF3B8D-EEAD-4366-8E89-EDDB40978D70}"/>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3F2BF6C3-4AB8-47EF-B9E4-B99402CDBD3F}"/>
              </a:ext>
            </a:extLst>
          </p:cNvPr>
          <p:cNvCxnSpPr/>
          <p:nvPr userDrawn="1"/>
        </p:nvCxnSpPr>
        <p:spPr>
          <a:xfrm>
            <a:off x="139700" y="6292850"/>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3DE47B52-D1B3-48EF-B69D-378F4E2AE9F6}"/>
              </a:ext>
            </a:extLst>
          </p:cNvPr>
          <p:cNvCxnSpPr/>
          <p:nvPr userDrawn="1"/>
        </p:nvCxnSpPr>
        <p:spPr>
          <a:xfrm>
            <a:off x="139700" y="792163"/>
            <a:ext cx="11874500"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4B7F61D4-8D27-4C5C-941E-5C37FF313DA3}"/>
              </a:ext>
            </a:extLst>
          </p:cNvPr>
          <p:cNvCxnSpPr/>
          <p:nvPr userDrawn="1"/>
        </p:nvCxnSpPr>
        <p:spPr>
          <a:xfrm>
            <a:off x="3130550" y="1222375"/>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a:extLst>
              <a:ext uri="{FF2B5EF4-FFF2-40B4-BE49-F238E27FC236}">
                <a16:creationId xmlns:a16="http://schemas.microsoft.com/office/drawing/2014/main" id="{4B140C8E-5378-4D25-AFAE-CFC67B2BDADC}"/>
              </a:ext>
            </a:extLst>
          </p:cNvPr>
          <p:cNvGrpSpPr>
            <a:grpSpLocks/>
          </p:cNvGrpSpPr>
          <p:nvPr userDrawn="1"/>
        </p:nvGrpSpPr>
        <p:grpSpPr bwMode="auto">
          <a:xfrm>
            <a:off x="107950" y="2106613"/>
            <a:ext cx="3027363" cy="2905125"/>
            <a:chOff x="755951" y="2210607"/>
            <a:chExt cx="3026493" cy="2905010"/>
          </a:xfrm>
        </p:grpSpPr>
        <p:grpSp>
          <p:nvGrpSpPr>
            <p:cNvPr id="11" name="Group 1">
              <a:extLst>
                <a:ext uri="{FF2B5EF4-FFF2-40B4-BE49-F238E27FC236}">
                  <a16:creationId xmlns:a16="http://schemas.microsoft.com/office/drawing/2014/main" id="{E720C6FA-122A-4E70-974B-F8B5CA5704D1}"/>
                </a:ext>
              </a:extLst>
            </p:cNvPr>
            <p:cNvGrpSpPr>
              <a:grpSpLocks/>
            </p:cNvGrpSpPr>
            <p:nvPr/>
          </p:nvGrpSpPr>
          <p:grpSpPr bwMode="auto">
            <a:xfrm>
              <a:off x="813205" y="2210607"/>
              <a:ext cx="2969239" cy="2905010"/>
              <a:chOff x="-949635" y="0"/>
              <a:chExt cx="7009631" cy="6858000"/>
            </a:xfrm>
          </p:grpSpPr>
          <p:sp>
            <p:nvSpPr>
              <p:cNvPr id="17" name="Diamond 3">
                <a:extLst>
                  <a:ext uri="{FF2B5EF4-FFF2-40B4-BE49-F238E27FC236}">
                    <a16:creationId xmlns:a16="http://schemas.microsoft.com/office/drawing/2014/main" id="{B900819B-DBAF-485C-89B6-97284E1176B6}"/>
                  </a:ext>
                </a:extLst>
              </p:cNvPr>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sp>
            <p:nvSpPr>
              <p:cNvPr id="18" name="Diamond 4">
                <a:extLst>
                  <a:ext uri="{FF2B5EF4-FFF2-40B4-BE49-F238E27FC236}">
                    <a16:creationId xmlns:a16="http://schemas.microsoft.com/office/drawing/2014/main" id="{7009C3B3-2448-44BA-A8E4-E4F067BA0349}"/>
                  </a:ext>
                </a:extLst>
              </p:cNvPr>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p>
                <a:pPr algn="ctr" eaLnBrk="1" fontAlgn="auto" hangingPunct="1">
                  <a:spcBef>
                    <a:spcPts val="0"/>
                  </a:spcBef>
                  <a:spcAft>
                    <a:spcPts val="0"/>
                  </a:spcAft>
                  <a:defRPr/>
                </a:pPr>
                <a:endParaRPr>
                  <a:latin typeface="+mn-lt"/>
                  <a:ea typeface="+mn-ea"/>
                </a:endParaRPr>
              </a:p>
            </p:txBody>
          </p:sp>
        </p:grpSp>
        <p:grpSp>
          <p:nvGrpSpPr>
            <p:cNvPr id="12" name="Group 2">
              <a:extLst>
                <a:ext uri="{FF2B5EF4-FFF2-40B4-BE49-F238E27FC236}">
                  <a16:creationId xmlns:a16="http://schemas.microsoft.com/office/drawing/2014/main" id="{77B90E19-7B96-414F-9BEB-E9730004B6C0}"/>
                </a:ext>
              </a:extLst>
            </p:cNvPr>
            <p:cNvGrpSpPr>
              <a:grpSpLocks/>
            </p:cNvGrpSpPr>
            <p:nvPr/>
          </p:nvGrpSpPr>
          <p:grpSpPr bwMode="auto">
            <a:xfrm>
              <a:off x="755951" y="2773741"/>
              <a:ext cx="1778742" cy="1778742"/>
              <a:chOff x="990600" y="2044717"/>
              <a:chExt cx="2768566" cy="2768566"/>
            </a:xfrm>
          </p:grpSpPr>
          <p:sp>
            <p:nvSpPr>
              <p:cNvPr id="13" name="Diamond 5">
                <a:extLst>
                  <a:ext uri="{FF2B5EF4-FFF2-40B4-BE49-F238E27FC236}">
                    <a16:creationId xmlns:a16="http://schemas.microsoft.com/office/drawing/2014/main" id="{83093064-42CC-4695-8060-E05D9E82F55A}"/>
                  </a:ext>
                </a:extLst>
              </p:cNvPr>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headEnd/>
                    <a:tailE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14" name="Group 9">
                <a:extLst>
                  <a:ext uri="{FF2B5EF4-FFF2-40B4-BE49-F238E27FC236}">
                    <a16:creationId xmlns:a16="http://schemas.microsoft.com/office/drawing/2014/main" id="{4A59F47D-B1D6-4794-8DB3-5EF2ACB055C3}"/>
                  </a:ext>
                </a:extLst>
              </p:cNvPr>
              <p:cNvGrpSpPr>
                <a:grpSpLocks/>
              </p:cNvGrpSpPr>
              <p:nvPr/>
            </p:nvGrpSpPr>
            <p:grpSpPr bwMode="auto">
              <a:xfrm>
                <a:off x="1429100" y="2771847"/>
                <a:ext cx="1800200" cy="992584"/>
                <a:chOff x="2345143" y="2365645"/>
                <a:chExt cx="1800200" cy="992584"/>
              </a:xfrm>
            </p:grpSpPr>
            <p:sp>
              <p:nvSpPr>
                <p:cNvPr id="15" name="TextBox 7">
                  <a:extLst>
                    <a:ext uri="{FF2B5EF4-FFF2-40B4-BE49-F238E27FC236}">
                      <a16:creationId xmlns:a16="http://schemas.microsoft.com/office/drawing/2014/main" id="{E4070C22-5225-4D20-9560-4B79C6CC2AA3}"/>
                    </a:ext>
                  </a:extLst>
                </p:cNvPr>
                <p:cNvSpPr txBox="1"/>
                <p:nvPr/>
              </p:nvSpPr>
              <p:spPr>
                <a:xfrm>
                  <a:off x="2346338" y="2365564"/>
                  <a:ext cx="1798300" cy="677001"/>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zh-CN" altLang="en-US" sz="4400" dirty="0">
                      <a:solidFill>
                        <a:schemeClr val="bg1"/>
                      </a:solidFill>
                      <a:latin typeface="+mn-lt"/>
                      <a:ea typeface="+mn-ea"/>
                    </a:rPr>
                    <a:t>目录</a:t>
                  </a:r>
                </a:p>
              </p:txBody>
            </p:sp>
            <p:sp>
              <p:nvSpPr>
                <p:cNvPr id="16" name="TextBox 8">
                  <a:extLst>
                    <a:ext uri="{FF2B5EF4-FFF2-40B4-BE49-F238E27FC236}">
                      <a16:creationId xmlns:a16="http://schemas.microsoft.com/office/drawing/2014/main" id="{83EFFB84-5603-431D-BC72-31410B9F847A}"/>
                    </a:ext>
                  </a:extLst>
                </p:cNvPr>
                <p:cNvSpPr txBox="1"/>
                <p:nvPr/>
              </p:nvSpPr>
              <p:spPr>
                <a:xfrm>
                  <a:off x="2346338" y="3143869"/>
                  <a:ext cx="1798300" cy="214959"/>
                </a:xfrm>
                <a:prstGeom prst="rect">
                  <a:avLst/>
                </a:prstGeom>
                <a:noFill/>
              </p:spPr>
              <p:txBody>
                <a:bodyPr lIns="0" tIns="0" rIns="0" bIns="0">
                  <a:normAutofit fontScale="77500" lnSpcReduction="20000"/>
                </a:bodyPr>
                <a:lstStyle/>
                <a:p>
                  <a:pPr algn="ctr" eaLnBrk="1" fontAlgn="auto" hangingPunct="1">
                    <a:spcBef>
                      <a:spcPts val="0"/>
                    </a:spcBef>
                    <a:spcAft>
                      <a:spcPts val="0"/>
                    </a:spcAft>
                    <a:defRPr/>
                  </a:pPr>
                  <a:r>
                    <a:rPr lang="en-US" altLang="zh-CN" sz="1400" dirty="0">
                      <a:solidFill>
                        <a:schemeClr val="bg1"/>
                      </a:solidFill>
                      <a:latin typeface="+mn-lt"/>
                      <a:ea typeface="+mn-ea"/>
                    </a:rPr>
                    <a:t>CONTENTS</a:t>
                  </a:r>
                </a:p>
              </p:txBody>
            </p:sp>
          </p:grpSp>
        </p:grpSp>
      </p:grpSp>
      <p:sp>
        <p:nvSpPr>
          <p:cNvPr id="2" name="标题 1"/>
          <p:cNvSpPr>
            <a:spLocks noGrp="1"/>
          </p:cNvSpPr>
          <p:nvPr>
            <p:ph type="title"/>
          </p:nvPr>
        </p:nvSpPr>
        <p:spPr>
          <a:xfrm>
            <a:off x="108222" y="80457"/>
            <a:ext cx="11905977" cy="644166"/>
          </a:xfrm>
        </p:spPr>
        <p:txBody>
          <a:bodyPr/>
          <a:lstStyle>
            <a:lvl1pPr algn="ctr">
              <a:defRPr/>
            </a:lvl1pPr>
          </a:lstStyle>
          <a:p>
            <a:r>
              <a:rPr lang="zh-CN" altLang="en-US"/>
              <a:t>单击此处编辑母版标题样式</a:t>
            </a:r>
            <a:endParaRPr lang="zh-CN" altLang="en-US" dirty="0"/>
          </a:p>
        </p:txBody>
      </p:sp>
      <p:sp>
        <p:nvSpPr>
          <p:cNvPr id="19" name="灯片编号占位符 4">
            <a:extLst>
              <a:ext uri="{FF2B5EF4-FFF2-40B4-BE49-F238E27FC236}">
                <a16:creationId xmlns:a16="http://schemas.microsoft.com/office/drawing/2014/main" id="{4FBD01FD-FA2C-44FA-B783-BBFBFA4CB21F}"/>
              </a:ext>
            </a:extLst>
          </p:cNvPr>
          <p:cNvSpPr>
            <a:spLocks noGrp="1"/>
          </p:cNvSpPr>
          <p:nvPr>
            <p:ph type="sldNum" sz="quarter" idx="10"/>
          </p:nvPr>
        </p:nvSpPr>
        <p:spPr>
          <a:xfrm>
            <a:off x="488950" y="6430963"/>
            <a:ext cx="373063" cy="365125"/>
          </a:xfrm>
        </p:spPr>
        <p:txBody>
          <a:bodyPr/>
          <a:lstStyle>
            <a:lvl1pPr>
              <a:defRPr/>
            </a:lvl1pPr>
          </a:lstStyle>
          <a:p>
            <a:pPr>
              <a:defRPr/>
            </a:pPr>
            <a:fld id="{D37452AA-F7EE-4891-BEF5-48041BB88AC5}" type="slidenum">
              <a:rPr lang="zh-CN" altLang="en-US"/>
              <a:pPr>
                <a:defRPr/>
              </a:pPr>
              <a:t>‹#›</a:t>
            </a:fld>
            <a:endParaRPr lang="zh-CN" altLang="en-US"/>
          </a:p>
        </p:txBody>
      </p:sp>
    </p:spTree>
    <p:extLst>
      <p:ext uri="{BB962C8B-B14F-4D97-AF65-F5344CB8AC3E}">
        <p14:creationId xmlns:p14="http://schemas.microsoft.com/office/powerpoint/2010/main" val="29697167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a:extLst>
              <a:ext uri="{FF2B5EF4-FFF2-40B4-BE49-F238E27FC236}">
                <a16:creationId xmlns:a16="http://schemas.microsoft.com/office/drawing/2014/main" id="{F650A20F-4BAE-4CF2-BF66-B29D3D47429A}"/>
              </a:ext>
            </a:extLst>
          </p:cNvPr>
          <p:cNvSpPr/>
          <p:nvPr userDrawn="1"/>
        </p:nvSpPr>
        <p:spPr>
          <a:xfrm>
            <a:off x="11042650" y="6513513"/>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动作按钮: 前进或下一项 4">
            <a:hlinkClick r:id="" action="ppaction://hlinkshowjump?jump=nextslide" highlightClick="1"/>
            <a:extLst>
              <a:ext uri="{FF2B5EF4-FFF2-40B4-BE49-F238E27FC236}">
                <a16:creationId xmlns:a16="http://schemas.microsoft.com/office/drawing/2014/main" id="{712FB736-2FCC-4ACC-A0C3-F39022CCBC3D}"/>
              </a:ext>
            </a:extLst>
          </p:cNvPr>
          <p:cNvSpPr/>
          <p:nvPr userDrawn="1"/>
        </p:nvSpPr>
        <p:spPr>
          <a:xfrm>
            <a:off x="11406188" y="6526213"/>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动作按钮: 结束 12">
            <a:hlinkClick r:id="" action="ppaction://hlinkshowjump?jump=endshow" highlightClick="1"/>
            <a:extLst>
              <a:ext uri="{FF2B5EF4-FFF2-40B4-BE49-F238E27FC236}">
                <a16:creationId xmlns:a16="http://schemas.microsoft.com/office/drawing/2014/main" id="{9CB64493-D30A-4351-A995-CC7F3132C166}"/>
              </a:ext>
            </a:extLst>
          </p:cNvPr>
          <p:cNvSpPr/>
          <p:nvPr userDrawn="1"/>
        </p:nvSpPr>
        <p:spPr>
          <a:xfrm>
            <a:off x="11760200" y="6515100"/>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7" name="直接连接符 6">
            <a:extLst>
              <a:ext uri="{FF2B5EF4-FFF2-40B4-BE49-F238E27FC236}">
                <a16:creationId xmlns:a16="http://schemas.microsoft.com/office/drawing/2014/main" id="{826CD799-0099-4BF5-86E1-77DD1F7C488F}"/>
              </a:ext>
            </a:extLst>
          </p:cNvPr>
          <p:cNvCxnSpPr/>
          <p:nvPr userDrawn="1"/>
        </p:nvCxnSpPr>
        <p:spPr>
          <a:xfrm>
            <a:off x="241300" y="406400"/>
            <a:ext cx="11701463"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a:extLst>
              <a:ext uri="{FF2B5EF4-FFF2-40B4-BE49-F238E27FC236}">
                <a16:creationId xmlns:a16="http://schemas.microsoft.com/office/drawing/2014/main" id="{EAC4EB40-EFDB-41B0-A2A4-0BCA5D14C505}"/>
              </a:ext>
            </a:extLst>
          </p:cNvPr>
          <p:cNvSpPr/>
          <p:nvPr userDrawn="1"/>
        </p:nvSpPr>
        <p:spPr>
          <a:xfrm>
            <a:off x="6456363" y="6505575"/>
            <a:ext cx="2084387"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基础</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自主学习</a:t>
            </a:r>
          </a:p>
        </p:txBody>
      </p:sp>
      <p:sp>
        <p:nvSpPr>
          <p:cNvPr id="9" name="燕尾形 16">
            <a:hlinkClick r:id="rId3" action="ppaction://hlinksldjump"/>
            <a:extLst>
              <a:ext uri="{FF2B5EF4-FFF2-40B4-BE49-F238E27FC236}">
                <a16:creationId xmlns:a16="http://schemas.microsoft.com/office/drawing/2014/main" id="{F21BD074-FCB7-4F68-9C1E-69D82538F68D}"/>
              </a:ext>
            </a:extLst>
          </p:cNvPr>
          <p:cNvSpPr/>
          <p:nvPr userDrawn="1"/>
        </p:nvSpPr>
        <p:spPr>
          <a:xfrm>
            <a:off x="8731250" y="6505575"/>
            <a:ext cx="2084388" cy="352425"/>
          </a:xfrm>
          <a:prstGeom prst="chevron">
            <a:avLst/>
          </a:prstGeom>
          <a:solidFill>
            <a:schemeClr val="accent6"/>
          </a:solidFill>
          <a:ln>
            <a:noFill/>
          </a:ln>
        </p:spPr>
        <p:txBody>
          <a:bodyPr anchor="ctr"/>
          <a:lstStyle/>
          <a:p>
            <a:pPr algn="ctr" defTabSz="687070" eaLnBrk="1" hangingPunct="1">
              <a:defRPr/>
            </a:pPr>
            <a:r>
              <a:rPr lang="zh-CN" altLang="en-US" dirty="0">
                <a:solidFill>
                  <a:srgbClr val="FFFFFF"/>
                </a:solidFill>
                <a:latin typeface="微软雅黑" panose="020B0503020204020204" pitchFamily="34" charset="-122"/>
                <a:ea typeface="微软雅黑" panose="020B0503020204020204" pitchFamily="34" charset="-122"/>
              </a:rPr>
              <a:t>核心</a:t>
            </a:r>
            <a:r>
              <a:rPr lang="en-US" altLang="zh-CN" dirty="0">
                <a:solidFill>
                  <a:srgbClr val="FFFFFF"/>
                </a:solidFill>
                <a:latin typeface="微软雅黑" panose="020B0503020204020204" pitchFamily="34" charset="-122"/>
                <a:ea typeface="微软雅黑" panose="020B0503020204020204" pitchFamily="34" charset="-122"/>
              </a:rPr>
              <a:t>·</a:t>
            </a:r>
            <a:r>
              <a:rPr lang="zh-CN" altLang="en-US" dirty="0">
                <a:solidFill>
                  <a:srgbClr val="FFFFFF"/>
                </a:solidFill>
                <a:latin typeface="微软雅黑" panose="020B0503020204020204" pitchFamily="34" charset="-122"/>
                <a:ea typeface="微软雅黑" panose="020B0503020204020204" pitchFamily="34" charset="-122"/>
              </a:rPr>
              <a:t>互动探究</a:t>
            </a:r>
          </a:p>
        </p:txBody>
      </p:sp>
      <p:sp>
        <p:nvSpPr>
          <p:cNvPr id="3" name="文本占位符 2"/>
          <p:cNvSpPr>
            <a:spLocks noGrp="1"/>
          </p:cNvSpPr>
          <p:nvPr>
            <p:ph type="body" idx="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Tree>
    <p:extLst>
      <p:ext uri="{BB962C8B-B14F-4D97-AF65-F5344CB8AC3E}">
        <p14:creationId xmlns:p14="http://schemas.microsoft.com/office/powerpoint/2010/main" val="5149264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图片 6">
            <a:extLst>
              <a:ext uri="{FF2B5EF4-FFF2-40B4-BE49-F238E27FC236}">
                <a16:creationId xmlns:a16="http://schemas.microsoft.com/office/drawing/2014/main" id="{455F50DA-BE4A-4B16-BF67-65A136513E2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92188" y="5872163"/>
            <a:ext cx="10204450"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a:extLst>
              <a:ext uri="{FF2B5EF4-FFF2-40B4-BE49-F238E27FC236}">
                <a16:creationId xmlns:a16="http://schemas.microsoft.com/office/drawing/2014/main" id="{0D80E35C-02C8-4DBF-9263-55656D2010AF}"/>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rot="20784402" flipH="1" flipV="1">
            <a:off x="7824788" y="3403600"/>
            <a:ext cx="4000500"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DA3E6164-F12A-403D-B9C9-316F8C1EB24A}"/>
              </a:ext>
            </a:extLst>
          </p:cNvPr>
          <p:cNvSpPr/>
          <p:nvPr userDrawn="1"/>
        </p:nvSpPr>
        <p:spPr>
          <a:xfrm>
            <a:off x="0" y="2489200"/>
            <a:ext cx="12192000" cy="830263"/>
          </a:xfrm>
          <a:prstGeom prst="rect">
            <a:avLst/>
          </a:prstGeom>
        </p:spPr>
        <p:txBody>
          <a:bodyPr>
            <a:spAutoFit/>
          </a:bodyPr>
          <a:lstStyle/>
          <a:p>
            <a:pPr algn="ctr" eaLnBrk="1" fontAlgn="auto" hangingPunct="1">
              <a:spcBef>
                <a:spcPts val="0"/>
              </a:spcBef>
              <a:spcAft>
                <a:spcPts val="0"/>
              </a:spcAft>
              <a:defRPr/>
            </a:pPr>
            <a:r>
              <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p>
        </p:txBody>
      </p:sp>
    </p:spTree>
    <p:extLst>
      <p:ext uri="{BB962C8B-B14F-4D97-AF65-F5344CB8AC3E}">
        <p14:creationId xmlns:p14="http://schemas.microsoft.com/office/powerpoint/2010/main" val="4147351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id="{DC0E129D-258A-42CD-93BF-2B53896D14F4}"/>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id="{DDC838D1-38F3-42A7-91EA-5BBBEDDEAFE5}"/>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72397B-6E4B-4E0B-99A3-1F883C4E3E1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4B9FF877-9BB4-4B7C-A523-A349D32510A2}" type="datetimeFigureOut">
              <a:rPr lang="zh-CN" altLang="en-US"/>
              <a:pPr>
                <a:defRPr/>
              </a:pPr>
              <a:t>2019/9/14</a:t>
            </a:fld>
            <a:endParaRPr lang="zh-CN" altLang="en-US"/>
          </a:p>
        </p:txBody>
      </p:sp>
      <p:sp>
        <p:nvSpPr>
          <p:cNvPr id="5" name="页脚占位符 4">
            <a:extLst>
              <a:ext uri="{FF2B5EF4-FFF2-40B4-BE49-F238E27FC236}">
                <a16:creationId xmlns:a16="http://schemas.microsoft.com/office/drawing/2014/main" id="{A81585E4-42B5-4709-AC80-1662F2B749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a:extLst>
              <a:ext uri="{FF2B5EF4-FFF2-40B4-BE49-F238E27FC236}">
                <a16:creationId xmlns:a16="http://schemas.microsoft.com/office/drawing/2014/main" id="{CB89C45E-AB79-4CBE-B7A8-8978273DA7BF}"/>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5DCA147F-A0E6-425C-BF2D-9E64B25DA19A}" type="slidenum">
              <a:rPr lang="zh-CN" altLang="en-US"/>
              <a:pPr>
                <a:defRPr/>
              </a:pPr>
              <a:t>‹#›</a:t>
            </a:fld>
            <a:endParaRPr lang="zh-CN" altLang="en-US"/>
          </a:p>
        </p:txBody>
      </p:sp>
      <p:pic>
        <p:nvPicPr>
          <p:cNvPr id="1031" name="图片 6">
            <a:extLst>
              <a:ext uri="{FF2B5EF4-FFF2-40B4-BE49-F238E27FC236}">
                <a16:creationId xmlns:a16="http://schemas.microsoft.com/office/drawing/2014/main" id="{FC4929E4-295D-4680-B0F1-3370F69923D2}"/>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3175"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a:extLst>
              <a:ext uri="{FF2B5EF4-FFF2-40B4-BE49-F238E27FC236}">
                <a16:creationId xmlns:a16="http://schemas.microsoft.com/office/drawing/2014/main" id="{5AEE6A53-7BE2-43C0-99E0-8A07F3E84F95}"/>
              </a:ext>
            </a:extLst>
          </p:cNvPr>
          <p:cNvSpPr txBox="1">
            <a:spLocks noChangeArrowheads="1"/>
          </p:cNvSpPr>
          <p:nvPr userDrawn="1"/>
        </p:nvSpPr>
        <p:spPr bwMode="auto">
          <a:xfrm>
            <a:off x="433388" y="6500813"/>
            <a:ext cx="427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2E6301C2-C3D2-412E-ADA4-68A52C10978E}" type="slidenum">
              <a:rPr lang="zh-CN" altLang="en-US" sz="1400" smtClean="0">
                <a:latin typeface="Times New Roman" panose="02020603050405020304" pitchFamily="18" charset="0"/>
                <a:cs typeface="Times New Roman" panose="02020603050405020304" pitchFamily="18" charset="0"/>
              </a:rPr>
              <a:pPr algn="ctr" eaLnBrk="1" hangingPunct="1">
                <a:defRPr/>
              </a:pPr>
              <a:t>‹#›</a:t>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a:extLst>
              <a:ext uri="{FF2B5EF4-FFF2-40B4-BE49-F238E27FC236}">
                <a16:creationId xmlns:a16="http://schemas.microsoft.com/office/drawing/2014/main" id="{BE0A47A6-E684-43F5-B84D-C546FF46E593}"/>
              </a:ext>
            </a:extLst>
          </p:cNvPr>
          <p:cNvSpPr/>
          <p:nvPr userDrawn="1"/>
        </p:nvSpPr>
        <p:spPr>
          <a:xfrm>
            <a:off x="0"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a:hlinkClick r:id="" action="ppaction://hlinkshowjump?jump=nextslide"/>
            <a:extLst>
              <a:ext uri="{FF2B5EF4-FFF2-40B4-BE49-F238E27FC236}">
                <a16:creationId xmlns:a16="http://schemas.microsoft.com/office/drawing/2014/main" id="{4DEB804A-74DC-46BB-856C-8B34C4859BB0}"/>
              </a:ext>
            </a:extLst>
          </p:cNvPr>
          <p:cNvSpPr/>
          <p:nvPr userDrawn="1"/>
        </p:nvSpPr>
        <p:spPr>
          <a:xfrm>
            <a:off x="835025" y="6280150"/>
            <a:ext cx="458788"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a:ea typeface="宋体" pitchFamily="2" charset="-122"/>
        </a:defRPr>
      </a:lvl5pPr>
      <a:lvl6pPr marL="457200" algn="l" rtl="0" fontAlgn="base">
        <a:lnSpc>
          <a:spcPct val="90000"/>
        </a:lnSpc>
        <a:spcBef>
          <a:spcPct val="0"/>
        </a:spcBef>
        <a:spcAft>
          <a:spcPct val="0"/>
        </a:spcAft>
        <a:defRPr sz="4400">
          <a:solidFill>
            <a:schemeClr val="tx1"/>
          </a:solidFill>
          <a:latin typeface="Calibri Light"/>
          <a:ea typeface="宋体" pitchFamily="2" charset="-122"/>
        </a:defRPr>
      </a:lvl6pPr>
      <a:lvl7pPr marL="914400" algn="l" rtl="0" fontAlgn="base">
        <a:lnSpc>
          <a:spcPct val="90000"/>
        </a:lnSpc>
        <a:spcBef>
          <a:spcPct val="0"/>
        </a:spcBef>
        <a:spcAft>
          <a:spcPct val="0"/>
        </a:spcAft>
        <a:defRPr sz="4400">
          <a:solidFill>
            <a:schemeClr val="tx1"/>
          </a:solidFill>
          <a:latin typeface="Calibri Light"/>
          <a:ea typeface="宋体" pitchFamily="2" charset="-122"/>
        </a:defRPr>
      </a:lvl7pPr>
      <a:lvl8pPr marL="1371600" algn="l" rtl="0" fontAlgn="base">
        <a:lnSpc>
          <a:spcPct val="90000"/>
        </a:lnSpc>
        <a:spcBef>
          <a:spcPct val="0"/>
        </a:spcBef>
        <a:spcAft>
          <a:spcPct val="0"/>
        </a:spcAft>
        <a:defRPr sz="4400">
          <a:solidFill>
            <a:schemeClr val="tx1"/>
          </a:solidFill>
          <a:latin typeface="Calibri Light"/>
          <a:ea typeface="宋体" pitchFamily="2" charset="-122"/>
        </a:defRPr>
      </a:lvl8pPr>
      <a:lvl9pPr marL="1828800" algn="l" rtl="0" fontAlgn="base">
        <a:lnSpc>
          <a:spcPct val="90000"/>
        </a:lnSpc>
        <a:spcBef>
          <a:spcPct val="0"/>
        </a:spcBef>
        <a:spcAft>
          <a:spcPct val="0"/>
        </a:spcAft>
        <a:defRPr sz="4400">
          <a:solidFill>
            <a:schemeClr val="tx1"/>
          </a:solidFill>
          <a:latin typeface="Calibri Light"/>
          <a:ea typeface="宋体"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079122" y="2528885"/>
            <a:ext cx="5743880" cy="1217834"/>
          </a:xfrm>
          <a:prstGeom prst="rect">
            <a:avLst/>
          </a:prstGeom>
        </p:spPr>
        <p:txBody>
          <a:bodyPr wrap="none">
            <a:spAutoFit/>
          </a:bodyPr>
          <a:lstStyle/>
          <a:p>
            <a:pPr algn="ctr">
              <a:lnSpc>
                <a:spcPct val="240000"/>
              </a:lnSpc>
              <a:spcBef>
                <a:spcPts val="1700"/>
              </a:spcBef>
              <a:spcAft>
                <a:spcPts val="1650"/>
              </a:spcAft>
              <a:tabLst>
                <a:tab pos="1260475" algn="l"/>
                <a:tab pos="2610485" algn="l"/>
                <a:tab pos="3870960" algn="l"/>
              </a:tabLst>
            </a:pPr>
            <a:r>
              <a:rPr lang="zh-CN" altLang="zh-CN" sz="3600" b="1" kern="2200" dirty="0">
                <a:latin typeface="Times New Roman"/>
                <a:ea typeface="方正小标宋_GBK"/>
              </a:rPr>
              <a:t>第三节　参与家乡文化建设</a:t>
            </a:r>
            <a:endParaRPr lang="zh-CN" altLang="zh-CN" sz="2800" b="1" kern="2200" dirty="0">
              <a:effectLst/>
              <a:latin typeface="Times New Roman"/>
              <a:ea typeface="方正小标宋_GBK"/>
            </a:endParaRPr>
          </a:p>
        </p:txBody>
      </p:sp>
    </p:spTree>
    <p:extLst>
      <p:ext uri="{BB962C8B-B14F-4D97-AF65-F5344CB8AC3E}">
        <p14:creationId xmlns:p14="http://schemas.microsoft.com/office/powerpoint/2010/main" val="26086429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34943"/>
            <a:ext cx="11647294" cy="5796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六、报告内容</a:t>
            </a:r>
            <a:endParaRPr lang="zh-CN" altLang="zh-CN" sz="1050" kern="100" dirty="0">
              <a:solidFill>
                <a:srgbClr val="FF0000"/>
              </a:solidFill>
              <a:latin typeface="宋体"/>
              <a:cs typeface="Courier New"/>
            </a:endParaRPr>
          </a:p>
          <a:p>
            <a:pPr indent="612140" algn="just">
              <a:lnSpc>
                <a:spcPts val="4100"/>
              </a:lnSpc>
              <a:spcAft>
                <a:spcPts val="0"/>
              </a:spcAft>
              <a:tabLst>
                <a:tab pos="1260475" algn="l"/>
                <a:tab pos="2610485" algn="l"/>
                <a:tab pos="3870960" algn="l"/>
              </a:tabLst>
            </a:pPr>
            <a:r>
              <a:rPr lang="en-US" altLang="zh-CN" sz="2400" b="1" kern="100" dirty="0">
                <a:solidFill>
                  <a:srgbClr val="FF0000"/>
                </a:solidFill>
                <a:latin typeface="Times New Roman"/>
                <a:ea typeface="楷体_GB2312"/>
                <a:cs typeface="Courier New"/>
              </a:rPr>
              <a:t>1.</a:t>
            </a:r>
            <a:r>
              <a:rPr lang="zh-CN" altLang="zh-CN" sz="2400" b="1" kern="100" dirty="0">
                <a:solidFill>
                  <a:srgbClr val="FF0000"/>
                </a:solidFill>
                <a:latin typeface="Times New Roman"/>
                <a:ea typeface="楷体_GB2312"/>
                <a:cs typeface="Times New Roman"/>
              </a:rPr>
              <a:t>武侯祠</a:t>
            </a:r>
            <a:endParaRPr lang="zh-CN" altLang="zh-CN" sz="1050" kern="100" dirty="0">
              <a:solidFill>
                <a:srgbClr val="FF0000"/>
              </a:solidFill>
              <a:latin typeface="宋体"/>
              <a:cs typeface="Courier New"/>
            </a:endParaRPr>
          </a:p>
          <a:p>
            <a:pPr indent="612140"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南阳武侯祠，又名</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诸葛亮庵</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位于河南南阳市卧龙区卧龙岗，是纪念三国时期著名的思想家、军事家诸葛亮的大型祠堂群。目前尚保存九处武侯祠，南阳武侯祠仅次于成都武侯祠而位居第二。中华人民共和国成立以后，有众多国家领导人前来南阳武侯祠参访。今天的武侯祠基本上保持了元明的布局风格，其木构建筑多为明清重建或增建。卧龙道院内有隋以来宗教造像十余尊，院内种植翠竹、枇杷、玉兰等。武侯祠保存着汉以来历代碑刻四百余通。步入武侯祠山门，迎面是大拜殿，殿中彩塑诸葛亮及其儿子诸葛瞻、孙子诸葛尚的大型泥塑像。大殿前侧为明代碑廊，镶嵌有岳飞书写的前后《出师表》石刻。祠后部分建筑主要有诸葛茅庐、野云庵、古柏亭、伴月台、宁远楼等。</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3009106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908678"/>
            <a:ext cx="11647294"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ea typeface="楷体_GB2312"/>
                <a:cs typeface="Courier New"/>
              </a:rPr>
              <a:t>2.</a:t>
            </a:r>
            <a:r>
              <a:rPr lang="zh-CN" altLang="zh-CN" sz="2400" b="1" kern="100" dirty="0">
                <a:solidFill>
                  <a:srgbClr val="FF0000"/>
                </a:solidFill>
                <a:latin typeface="Times New Roman"/>
                <a:ea typeface="楷体_GB2312"/>
                <a:cs typeface="Times New Roman"/>
              </a:rPr>
              <a:t>水帘洞</a:t>
            </a:r>
            <a:endParaRPr lang="zh-CN" altLang="zh-CN" sz="1050" kern="100" dirty="0">
              <a:solidFill>
                <a:srgbClr val="FF0000"/>
              </a:solidFill>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水帘洞距地高约</a:t>
            </a:r>
            <a:r>
              <a:rPr lang="en-US" altLang="zh-CN" sz="2400" b="1" kern="100" dirty="0">
                <a:solidFill>
                  <a:srgbClr val="FF0000"/>
                </a:solidFill>
                <a:latin typeface="Times New Roman"/>
                <a:ea typeface="楷体_GB2312"/>
                <a:cs typeface="Courier New"/>
              </a:rPr>
              <a:t>20</a:t>
            </a:r>
            <a:r>
              <a:rPr lang="zh-CN" altLang="zh-CN" sz="2400" b="1" kern="100" dirty="0">
                <a:solidFill>
                  <a:srgbClr val="FF0000"/>
                </a:solidFill>
                <a:latin typeface="Times New Roman"/>
                <a:ea typeface="楷体_GB2312"/>
                <a:cs typeface="Times New Roman"/>
              </a:rPr>
              <a:t>米，洞内有泥塑猕猴一尊，猴身上有泉水流出，洒在石钵中叮当有声。洞口被山顶倾泻而下的瀑布遮盖，犹如珠帘垂挂。沿石壁有阶梯和铁链可攀援而上，进入洞中，虽盛夏酷暑仍</a:t>
            </a:r>
            <a:r>
              <a:rPr lang="zh-CN" altLang="zh-CN" sz="2400" b="1" kern="100" dirty="0">
                <a:solidFill>
                  <a:srgbClr val="FF0000"/>
                </a:solidFill>
                <a:latin typeface="宋体"/>
                <a:cs typeface="宋体"/>
              </a:rPr>
              <a:t>凉</a:t>
            </a:r>
            <a:r>
              <a:rPr lang="zh-CN" altLang="zh-CN" sz="2400" b="1" kern="100" dirty="0">
                <a:solidFill>
                  <a:srgbClr val="FF0000"/>
                </a:solidFill>
                <a:latin typeface="宋体"/>
                <a:ea typeface="楷体_GB2312"/>
                <a:cs typeface="楷体_GB2312"/>
              </a:rPr>
              <a:t>气袭人。桐柏山水帘洞水，清纯甘洌，胜过诸多名泉。洞外有小寺，寺内墙上嵌有历代文人游客书写的诗文和题记。水帘洞被道家定为</a:t>
            </a:r>
            <a:r>
              <a:rPr lang="zh-CN" altLang="zh-CN" sz="2400" b="1" kern="100" dirty="0">
                <a:solidFill>
                  <a:srgbClr val="FF0000"/>
                </a:solidFill>
                <a:latin typeface="宋体"/>
                <a:cs typeface="楷体_GB2312"/>
              </a:rPr>
              <a:t>“</a:t>
            </a:r>
            <a:r>
              <a:rPr lang="zh-CN" altLang="zh-CN" sz="2400" b="1" kern="100" dirty="0">
                <a:solidFill>
                  <a:srgbClr val="FF0000"/>
                </a:solidFill>
                <a:latin typeface="宋体"/>
                <a:ea typeface="楷体_GB2312"/>
                <a:cs typeface="楷体_GB2312"/>
              </a:rPr>
              <a:t>天下第四十一福地</a:t>
            </a:r>
            <a:r>
              <a:rPr lang="zh-CN" altLang="zh-CN" sz="2400" b="1" kern="100" dirty="0">
                <a:solidFill>
                  <a:srgbClr val="FF0000"/>
                </a:solidFill>
                <a:latin typeface="宋体"/>
                <a:cs typeface="楷体_GB2312"/>
              </a:rPr>
              <a:t>”</a:t>
            </a:r>
            <a:r>
              <a:rPr lang="zh-CN" altLang="zh-CN" sz="2400" b="1" kern="100" dirty="0">
                <a:solidFill>
                  <a:srgbClr val="FF0000"/>
                </a:solidFill>
                <a:latin typeface="宋体"/>
                <a:ea typeface="楷体_GB2312"/>
                <a:cs typeface="楷体_GB2312"/>
              </a:rPr>
              <a:t>。清乾隆四十九年以后，桐柏山</a:t>
            </a:r>
            <a:r>
              <a:rPr lang="zh-CN" altLang="zh-CN" sz="2400" b="1" kern="100" dirty="0">
                <a:solidFill>
                  <a:srgbClr val="FF0000"/>
                </a:solidFill>
                <a:latin typeface="Times New Roman"/>
                <a:ea typeface="楷体_GB2312"/>
                <a:cs typeface="Times New Roman"/>
              </a:rPr>
              <a:t>佛教昌盛，自成白云山系，成为饮誉海内外的佛教圣地之一。桐柏山水帘洞在河南省桐柏县城西</a:t>
            </a:r>
            <a:r>
              <a:rPr lang="en-US" altLang="zh-CN" sz="2400" b="1" kern="100" dirty="0">
                <a:solidFill>
                  <a:srgbClr val="FF0000"/>
                </a:solidFill>
                <a:latin typeface="Times New Roman"/>
                <a:ea typeface="楷体_GB2312"/>
                <a:cs typeface="Courier New"/>
              </a:rPr>
              <a:t>5</a:t>
            </a:r>
            <a:r>
              <a:rPr lang="zh-CN" altLang="zh-CN" sz="2400" b="1" kern="100" dirty="0">
                <a:solidFill>
                  <a:srgbClr val="FF0000"/>
                </a:solidFill>
                <a:latin typeface="Times New Roman"/>
                <a:ea typeface="楷体_GB2312"/>
                <a:cs typeface="Times New Roman"/>
              </a:rPr>
              <a:t>公里处，是桐柏山淮源风景名胜区著名景点之一。</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5731748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59649"/>
            <a:ext cx="11647294" cy="5796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4100"/>
              </a:lnSpc>
              <a:spcAft>
                <a:spcPts val="0"/>
              </a:spcAft>
              <a:tabLst>
                <a:tab pos="1260475" algn="l"/>
                <a:tab pos="2610485" algn="l"/>
                <a:tab pos="3870960" algn="l"/>
              </a:tabLst>
            </a:pPr>
            <a:r>
              <a:rPr lang="en-US" altLang="zh-CN" sz="2400" b="1" kern="100" dirty="0">
                <a:solidFill>
                  <a:srgbClr val="FF0000"/>
                </a:solidFill>
                <a:latin typeface="Times New Roman"/>
                <a:ea typeface="楷体_GB2312"/>
                <a:cs typeface="Courier New"/>
              </a:rPr>
              <a:t>3.</a:t>
            </a:r>
            <a:r>
              <a:rPr lang="zh-CN" altLang="zh-CN" sz="2400" b="1" kern="100" dirty="0">
                <a:solidFill>
                  <a:srgbClr val="FF0000"/>
                </a:solidFill>
                <a:latin typeface="Times New Roman"/>
                <a:ea typeface="楷体_GB2312"/>
                <a:cs typeface="Times New Roman"/>
              </a:rPr>
              <a:t>宝天曼森林公园</a:t>
            </a:r>
            <a:endParaRPr lang="zh-CN" altLang="zh-CN" sz="1050" kern="100" dirty="0">
              <a:solidFill>
                <a:srgbClr val="FF0000"/>
              </a:solidFill>
              <a:latin typeface="宋体"/>
              <a:cs typeface="Courier New"/>
            </a:endParaRPr>
          </a:p>
          <a:p>
            <a:pPr indent="612140"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南阳宝天曼自然保护区位于南阳境内伏牛山腹地的内乡县、南召县交界一带。长约</a:t>
            </a:r>
            <a:r>
              <a:rPr lang="en-US" altLang="zh-CN" sz="2400" b="1" kern="100" dirty="0">
                <a:solidFill>
                  <a:srgbClr val="FF0000"/>
                </a:solidFill>
                <a:latin typeface="Times New Roman"/>
                <a:ea typeface="楷体_GB2312"/>
                <a:cs typeface="Courier New"/>
              </a:rPr>
              <a:t>60</a:t>
            </a:r>
            <a:r>
              <a:rPr lang="zh-CN" altLang="zh-CN" sz="2400" b="1" kern="100" dirty="0">
                <a:solidFill>
                  <a:srgbClr val="FF0000"/>
                </a:solidFill>
                <a:latin typeface="Times New Roman"/>
                <a:ea typeface="楷体_GB2312"/>
                <a:cs typeface="Times New Roman"/>
              </a:rPr>
              <a:t>千米，宽约</a:t>
            </a:r>
            <a:r>
              <a:rPr lang="en-US" altLang="zh-CN" sz="2400" b="1" kern="100" dirty="0">
                <a:solidFill>
                  <a:srgbClr val="FF0000"/>
                </a:solidFill>
                <a:latin typeface="Times New Roman"/>
                <a:ea typeface="楷体_GB2312"/>
                <a:cs typeface="Courier New"/>
              </a:rPr>
              <a:t>30</a:t>
            </a:r>
            <a:r>
              <a:rPr lang="zh-CN" altLang="zh-CN" sz="2400" b="1" kern="100" dirty="0">
                <a:solidFill>
                  <a:srgbClr val="FF0000"/>
                </a:solidFill>
                <a:latin typeface="Times New Roman"/>
                <a:ea typeface="楷体_GB2312"/>
                <a:cs typeface="Times New Roman"/>
              </a:rPr>
              <a:t>千米，总面积</a:t>
            </a:r>
            <a:r>
              <a:rPr lang="en-US" altLang="zh-CN" sz="2400" b="1" kern="100" dirty="0">
                <a:solidFill>
                  <a:srgbClr val="FF0000"/>
                </a:solidFill>
                <a:latin typeface="Times New Roman"/>
                <a:ea typeface="楷体_GB2312"/>
                <a:cs typeface="Courier New"/>
              </a:rPr>
              <a:t>540</a:t>
            </a:r>
            <a:r>
              <a:rPr lang="zh-CN" altLang="zh-CN" sz="2400" b="1" kern="100" dirty="0">
                <a:solidFill>
                  <a:srgbClr val="FF0000"/>
                </a:solidFill>
                <a:latin typeface="Times New Roman"/>
                <a:ea typeface="楷体_GB2312"/>
                <a:cs typeface="Times New Roman"/>
              </a:rPr>
              <a:t>平方千米，核心区面积</a:t>
            </a:r>
            <a:r>
              <a:rPr lang="en-US" altLang="zh-CN" sz="2400" b="1" kern="100" dirty="0">
                <a:solidFill>
                  <a:srgbClr val="FF0000"/>
                </a:solidFill>
                <a:latin typeface="Times New Roman"/>
                <a:ea typeface="楷体_GB2312"/>
                <a:cs typeface="Courier New"/>
              </a:rPr>
              <a:t>280</a:t>
            </a:r>
            <a:r>
              <a:rPr lang="zh-CN" altLang="zh-CN" sz="2400" b="1" kern="100" dirty="0">
                <a:solidFill>
                  <a:srgbClr val="FF0000"/>
                </a:solidFill>
                <a:latin typeface="Times New Roman"/>
                <a:ea typeface="楷体_GB2312"/>
                <a:cs typeface="Times New Roman"/>
              </a:rPr>
              <a:t>平方千米。该保护区是中原地带唯一保存完好的森林和野生动物类型自然保护区。宝天曼</a:t>
            </a:r>
            <a:r>
              <a:rPr lang="en-US" altLang="zh-CN" sz="2400" b="1" kern="100" dirty="0">
                <a:solidFill>
                  <a:srgbClr val="FF0000"/>
                </a:solidFill>
                <a:latin typeface="Times New Roman"/>
                <a:ea typeface="楷体_GB2312"/>
                <a:cs typeface="Courier New"/>
              </a:rPr>
              <a:t>1980</a:t>
            </a:r>
            <a:r>
              <a:rPr lang="zh-CN" altLang="zh-CN" sz="2400" b="1" kern="100" dirty="0">
                <a:solidFill>
                  <a:srgbClr val="FF0000"/>
                </a:solidFill>
                <a:latin typeface="Times New Roman"/>
                <a:ea typeface="楷体_GB2312"/>
                <a:cs typeface="Times New Roman"/>
              </a:rPr>
              <a:t>年被批准为河南省第</a:t>
            </a:r>
            <a:r>
              <a:rPr lang="en-US" altLang="zh-CN" sz="2400" b="1" kern="100" dirty="0">
                <a:solidFill>
                  <a:srgbClr val="FF0000"/>
                </a:solidFill>
                <a:latin typeface="Times New Roman"/>
                <a:ea typeface="楷体_GB2312"/>
                <a:cs typeface="Courier New"/>
              </a:rPr>
              <a:t>11</a:t>
            </a:r>
            <a:r>
              <a:rPr lang="zh-CN" altLang="zh-CN" sz="2400" b="1" kern="100" dirty="0">
                <a:solidFill>
                  <a:srgbClr val="FF0000"/>
                </a:solidFill>
                <a:latin typeface="Times New Roman"/>
                <a:ea typeface="楷体_GB2312"/>
                <a:cs typeface="Times New Roman"/>
              </a:rPr>
              <a:t>个自然保护区，</a:t>
            </a:r>
            <a:r>
              <a:rPr lang="en-US" altLang="zh-CN" sz="2400" b="1" kern="100" dirty="0">
                <a:solidFill>
                  <a:srgbClr val="FF0000"/>
                </a:solidFill>
                <a:latin typeface="Times New Roman"/>
                <a:ea typeface="楷体_GB2312"/>
                <a:cs typeface="Courier New"/>
              </a:rPr>
              <a:t>1988</a:t>
            </a:r>
            <a:r>
              <a:rPr lang="zh-CN" altLang="zh-CN" sz="2400" b="1" kern="100" dirty="0">
                <a:solidFill>
                  <a:srgbClr val="FF0000"/>
                </a:solidFill>
                <a:latin typeface="Times New Roman"/>
                <a:ea typeface="楷体_GB2312"/>
                <a:cs typeface="Times New Roman"/>
              </a:rPr>
              <a:t>年，被列为国家级自然保护区，</a:t>
            </a:r>
            <a:r>
              <a:rPr lang="en-US" altLang="zh-CN" sz="2400" b="1" kern="100" dirty="0">
                <a:solidFill>
                  <a:srgbClr val="FF0000"/>
                </a:solidFill>
                <a:latin typeface="Times New Roman"/>
                <a:ea typeface="楷体_GB2312"/>
                <a:cs typeface="Courier New"/>
              </a:rPr>
              <a:t>2001</a:t>
            </a:r>
            <a:r>
              <a:rPr lang="zh-CN" altLang="zh-CN" sz="2400" b="1" kern="100" dirty="0">
                <a:solidFill>
                  <a:srgbClr val="FF0000"/>
                </a:solidFill>
                <a:latin typeface="Times New Roman"/>
                <a:ea typeface="楷体_GB2312"/>
                <a:cs typeface="Times New Roman"/>
              </a:rPr>
              <a:t>年被联合国教科文组织人与生物圈计划世界生物圈自然保护区协调委员会确定为</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世界生物圈保护区</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，成为</a:t>
            </a:r>
            <a:r>
              <a:rPr lang="en-US" altLang="zh-CN" sz="2400" b="1" kern="100" dirty="0">
                <a:solidFill>
                  <a:srgbClr val="FF0000"/>
                </a:solidFill>
                <a:latin typeface="Times New Roman"/>
                <a:ea typeface="楷体_GB2312"/>
                <a:cs typeface="Courier New"/>
              </a:rPr>
              <a:t>29</a:t>
            </a:r>
            <a:r>
              <a:rPr lang="zh-CN" altLang="zh-CN" sz="2400" b="1" kern="100" dirty="0">
                <a:solidFill>
                  <a:srgbClr val="FF0000"/>
                </a:solidFill>
                <a:latin typeface="Times New Roman"/>
                <a:ea typeface="楷体_GB2312"/>
                <a:cs typeface="Times New Roman"/>
              </a:rPr>
              <a:t>个世界生物圈保护区之一。山上林木有坚桦、青冈、华山松、漆、桐、椴、桑等</a:t>
            </a:r>
            <a:r>
              <a:rPr lang="en-US" altLang="zh-CN" sz="2400" b="1" kern="100" dirty="0">
                <a:solidFill>
                  <a:srgbClr val="FF0000"/>
                </a:solidFill>
                <a:latin typeface="Times New Roman"/>
                <a:ea typeface="楷体_GB2312"/>
                <a:cs typeface="Courier New"/>
              </a:rPr>
              <a:t>160</a:t>
            </a:r>
            <a:r>
              <a:rPr lang="zh-CN" altLang="zh-CN" sz="2400" b="1" kern="100" dirty="0">
                <a:solidFill>
                  <a:srgbClr val="FF0000"/>
                </a:solidFill>
                <a:latin typeface="Times New Roman"/>
                <a:ea typeface="楷体_GB2312"/>
                <a:cs typeface="Times New Roman"/>
              </a:rPr>
              <a:t>余种，稀有等树种有秦岭冷杉、香果树、辛夷树、大果青</a:t>
            </a:r>
            <a:r>
              <a:rPr lang="zh-CN" altLang="zh-CN" sz="2400" b="1" kern="100" dirty="0">
                <a:solidFill>
                  <a:srgbClr val="FF0000"/>
                </a:solidFill>
                <a:latin typeface="宋体"/>
                <a:cs typeface="宋体"/>
              </a:rPr>
              <a:t>杄</a:t>
            </a:r>
            <a:r>
              <a:rPr lang="zh-CN" altLang="zh-CN" sz="2400" b="1" kern="100" dirty="0">
                <a:solidFill>
                  <a:srgbClr val="FF0000"/>
                </a:solidFill>
                <a:latin typeface="宋体"/>
                <a:ea typeface="楷体_GB2312"/>
                <a:cs typeface="楷体_GB2312"/>
              </a:rPr>
              <a:t>等</a:t>
            </a:r>
            <a:r>
              <a:rPr lang="en-US" altLang="zh-CN" sz="2400" b="1" kern="100" dirty="0">
                <a:solidFill>
                  <a:srgbClr val="FF0000"/>
                </a:solidFill>
                <a:latin typeface="Times New Roman"/>
                <a:ea typeface="楷体_GB2312"/>
                <a:cs typeface="Courier New"/>
              </a:rPr>
              <a:t>20</a:t>
            </a:r>
            <a:r>
              <a:rPr lang="zh-CN" altLang="zh-CN" sz="2400" b="1" kern="100" dirty="0">
                <a:solidFill>
                  <a:srgbClr val="FF0000"/>
                </a:solidFill>
                <a:latin typeface="Times New Roman"/>
                <a:ea typeface="楷体_GB2312"/>
                <a:cs typeface="Times New Roman"/>
              </a:rPr>
              <a:t>余种，动物有金钱豹、林麝、斑羚、水獭、大鲵、红腹锦鸡等</a:t>
            </a:r>
            <a:r>
              <a:rPr lang="en-US" altLang="zh-CN" sz="2400" b="1" kern="100" dirty="0">
                <a:solidFill>
                  <a:srgbClr val="FF0000"/>
                </a:solidFill>
                <a:latin typeface="Times New Roman"/>
                <a:ea typeface="楷体_GB2312"/>
                <a:cs typeface="Courier New"/>
              </a:rPr>
              <a:t>100</a:t>
            </a:r>
            <a:r>
              <a:rPr lang="zh-CN" altLang="zh-CN" sz="2400" b="1" kern="100" dirty="0">
                <a:solidFill>
                  <a:srgbClr val="FF0000"/>
                </a:solidFill>
                <a:latin typeface="Times New Roman"/>
                <a:ea typeface="楷体_GB2312"/>
                <a:cs typeface="Times New Roman"/>
              </a:rPr>
              <a:t>多种，药材有石槲、天麻、细辛、山茱萸、柴胡、桔梗等，对研究植被类型过渡、生物引种驯化和生态系统的变化具有重要的价值和意义。山顶有寺院遗迹，今尚存石碑一座，刻字为明代。</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573086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78619"/>
            <a:ext cx="11647294" cy="6020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3900"/>
              </a:lnSpc>
              <a:spcAft>
                <a:spcPts val="0"/>
              </a:spcAft>
              <a:tabLst>
                <a:tab pos="1260475" algn="l"/>
                <a:tab pos="2610485" algn="l"/>
                <a:tab pos="3870960" algn="l"/>
              </a:tabLst>
            </a:pPr>
            <a:r>
              <a:rPr lang="en-US" altLang="zh-CN" sz="2400" b="1" kern="100" dirty="0">
                <a:solidFill>
                  <a:srgbClr val="FF0000"/>
                </a:solidFill>
                <a:latin typeface="Times New Roman"/>
                <a:ea typeface="楷体_GB2312"/>
                <a:cs typeface="Courier New"/>
              </a:rPr>
              <a:t>4.</a:t>
            </a:r>
            <a:r>
              <a:rPr lang="zh-CN" altLang="zh-CN" sz="2400" b="1" kern="100" dirty="0">
                <a:solidFill>
                  <a:srgbClr val="FF0000"/>
                </a:solidFill>
                <a:latin typeface="Times New Roman"/>
                <a:ea typeface="楷体_GB2312"/>
                <a:cs typeface="Times New Roman"/>
              </a:rPr>
              <a:t>卧龙岗</a:t>
            </a:r>
            <a:endParaRPr lang="zh-CN" altLang="zh-CN" sz="1050" kern="100" dirty="0">
              <a:solidFill>
                <a:srgbClr val="FF0000"/>
              </a:solidFill>
              <a:latin typeface="宋体"/>
              <a:cs typeface="Courier New"/>
            </a:endParaRPr>
          </a:p>
          <a:p>
            <a:pPr indent="612140" algn="just">
              <a:lnSpc>
                <a:spcPts val="39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魏晋时期，后人已在卧龙岗上建庵祭祀。唐宋时期，卧龙岗诸葛庵已闻名天下，唐代著名诗人李白在《南都行》中云：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谁识卧龙客，长吟愁鬓斑。</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刘禹锡在《陋室铭》中赞美道：</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山不在高，有仙则名。水不在深，有龙则灵。</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南阳诸葛庐，西蜀子云亭，孔子云：何陋之有？</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元延佑四年</a:t>
            </a:r>
            <a:r>
              <a:rPr lang="en-US" altLang="zh-CN" sz="2400" b="1" kern="100" dirty="0">
                <a:solidFill>
                  <a:srgbClr val="FF0000"/>
                </a:solidFill>
                <a:latin typeface="Times New Roman"/>
                <a:ea typeface="楷体_GB2312"/>
                <a:cs typeface="Courier New"/>
              </a:rPr>
              <a:t>(1317)</a:t>
            </a:r>
            <a:r>
              <a:rPr lang="zh-CN" altLang="zh-CN" sz="2400" b="1" kern="100" dirty="0">
                <a:solidFill>
                  <a:srgbClr val="FF0000"/>
                </a:solidFill>
                <a:latin typeface="Times New Roman"/>
                <a:ea typeface="楷体_GB2312"/>
                <a:cs typeface="Times New Roman"/>
              </a:rPr>
              <a:t>仁宗皇帝交中书平章政事与翰林集议，命名南阳卧龙岗古建名胜为</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武侯祠</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。清康熙五十年</a:t>
            </a:r>
            <a:r>
              <a:rPr lang="en-US" altLang="zh-CN" sz="2400" b="1" kern="100" dirty="0">
                <a:solidFill>
                  <a:srgbClr val="FF0000"/>
                </a:solidFill>
                <a:latin typeface="Times New Roman"/>
                <a:ea typeface="楷体_GB2312"/>
                <a:cs typeface="Courier New"/>
              </a:rPr>
              <a:t>(1711)</a:t>
            </a:r>
            <a:r>
              <a:rPr lang="zh-CN" altLang="zh-CN" sz="2400" b="1" kern="100" dirty="0">
                <a:solidFill>
                  <a:srgbClr val="FF0000"/>
                </a:solidFill>
                <a:latin typeface="Times New Roman"/>
                <a:ea typeface="楷体_GB2312"/>
                <a:cs typeface="Times New Roman"/>
              </a:rPr>
              <a:t>知府罗景主持重修武侯祠，并依前人</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龙岗全图</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复建了</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卧龙岗十景</a:t>
            </a:r>
            <a:r>
              <a:rPr lang="zh-CN" altLang="zh-CN" sz="2400" b="1" kern="100" dirty="0">
                <a:solidFill>
                  <a:srgbClr val="FF0000"/>
                </a:solidFill>
                <a:latin typeface="宋体"/>
                <a:cs typeface="Times New Roman"/>
              </a:rPr>
              <a:t>”</a:t>
            </a:r>
            <a:r>
              <a:rPr lang="en-US" altLang="zh-CN" sz="2400" b="1" kern="100" dirty="0">
                <a:solidFill>
                  <a:srgbClr val="FF0000"/>
                </a:solidFill>
                <a:latin typeface="Times New Roman"/>
                <a:ea typeface="楷体_GB2312"/>
                <a:cs typeface="Courier New"/>
              </a:rPr>
              <a:t>(</a:t>
            </a:r>
            <a:r>
              <a:rPr lang="zh-CN" altLang="zh-CN" sz="2400" b="1" kern="100" dirty="0">
                <a:solidFill>
                  <a:srgbClr val="FF0000"/>
                </a:solidFill>
                <a:latin typeface="Times New Roman"/>
                <a:ea typeface="楷体_GB2312"/>
                <a:cs typeface="Times New Roman"/>
              </a:rPr>
              <a:t>草庐、古柏亭、梁父岩、抱膝石、半月台、老龙洞、野云庵、诸葛井、躬耕亭、小虹桥</a:t>
            </a:r>
            <a:r>
              <a:rPr lang="en-US" altLang="zh-CN" sz="2400" b="1" kern="100" dirty="0">
                <a:solidFill>
                  <a:srgbClr val="FF0000"/>
                </a:solidFill>
                <a:latin typeface="Times New Roman"/>
                <a:ea typeface="楷体_GB2312"/>
                <a:cs typeface="Courier New"/>
              </a:rPr>
              <a:t>)</a:t>
            </a:r>
            <a:r>
              <a:rPr lang="zh-CN" altLang="zh-CN" sz="2400" b="1" kern="100" dirty="0">
                <a:solidFill>
                  <a:srgbClr val="FF0000"/>
                </a:solidFill>
                <a:latin typeface="Times New Roman"/>
                <a:ea typeface="楷体_GB2312"/>
                <a:cs typeface="Times New Roman"/>
              </a:rPr>
              <a:t>和卧龙书院。乾隆年间，出现了</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漫道锦官祠宇好，龙岗今日更馨香</a:t>
            </a:r>
            <a:r>
              <a:rPr lang="zh-CN"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的盛况。南阳卧龙岗武侯祠，现存古建筑群为元、明、清时期的。祠内保存着汉以来历代碑刻、匾额楹联六百多</a:t>
            </a:r>
            <a:r>
              <a:rPr lang="en-US" altLang="zh-CN" sz="2400" b="1" kern="100" dirty="0">
                <a:solidFill>
                  <a:srgbClr val="FF0000"/>
                </a:solidFill>
                <a:latin typeface="Times New Roman"/>
                <a:ea typeface="楷体_GB2312"/>
                <a:cs typeface="Courier New"/>
              </a:rPr>
              <a:t>(</a:t>
            </a:r>
            <a:r>
              <a:rPr lang="zh-CN" altLang="zh-CN" sz="2400" b="1" kern="100" dirty="0">
                <a:solidFill>
                  <a:srgbClr val="FF0000"/>
                </a:solidFill>
                <a:latin typeface="Times New Roman"/>
                <a:ea typeface="楷体_GB2312"/>
                <a:cs typeface="Times New Roman"/>
              </a:rPr>
              <a:t>通</a:t>
            </a:r>
            <a:r>
              <a:rPr lang="en-US" altLang="zh-CN" sz="2400" b="1" kern="100" dirty="0">
                <a:solidFill>
                  <a:srgbClr val="FF0000"/>
                </a:solidFill>
                <a:latin typeface="Times New Roman"/>
                <a:ea typeface="楷体_GB2312"/>
                <a:cs typeface="Courier New"/>
              </a:rPr>
              <a:t>)</a:t>
            </a:r>
            <a:r>
              <a:rPr lang="zh-CN" altLang="zh-CN" sz="2400" b="1" kern="100" dirty="0">
                <a:solidFill>
                  <a:srgbClr val="FF0000"/>
                </a:solidFill>
                <a:latin typeface="Times New Roman"/>
                <a:ea typeface="楷体_GB2312"/>
                <a:cs typeface="Times New Roman"/>
              </a:rPr>
              <a:t>幅，在全国武侯祠中数居首位。其碑刻书法，真草隶篆无所不具，其中最为珍贵的是岳飞曾在此手书的诸葛亮的前后《出师表》，其字体苍劲峭拔，备受推崇。</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3194033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41286" y="1988816"/>
            <a:ext cx="11417796"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七、小结　南阳是历史文化名城，访寻历史名胜古迹，面对祖国的大好河山，不禁感慨万分。如今人民幸福和谐的生活是人民辛勤奋斗来的，更是共产党正确领导的成果。祝祖国和谐美好，繁荣昌盛！</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21329671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84402" flipH="1" flipV="1">
            <a:off x="7824363" y="3403693"/>
            <a:ext cx="4000325" cy="3602451"/>
          </a:xfrm>
          <a:prstGeom prst="rect">
            <a:avLst/>
          </a:prstGeom>
        </p:spPr>
      </p:pic>
    </p:spTree>
    <p:extLst>
      <p:ext uri="{BB962C8B-B14F-4D97-AF65-F5344CB8AC3E}">
        <p14:creationId xmlns:p14="http://schemas.microsoft.com/office/powerpoint/2010/main" val="16856242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226537" y="908678"/>
            <a:ext cx="11647294" cy="499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【相关知识】</a:t>
            </a:r>
            <a:endParaRPr lang="zh-CN" altLang="zh-CN" sz="1050" kern="100" dirty="0">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如何写建议书</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建议书的写作格式一般由标题、称呼、正文、结尾、落款几部分构成。</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一</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标题</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标题一般在第一行中间写上</a:t>
            </a:r>
            <a:r>
              <a:rPr lang="en-US" altLang="zh-CN" sz="2400" b="1" kern="100" dirty="0">
                <a:latin typeface="宋体"/>
                <a:cs typeface="Times New Roman"/>
              </a:rPr>
              <a:t>“</a:t>
            </a:r>
            <a:r>
              <a:rPr lang="zh-CN" altLang="zh-CN" sz="2400" b="1" kern="100" dirty="0">
                <a:latin typeface="Times New Roman"/>
                <a:cs typeface="Times New Roman"/>
              </a:rPr>
              <a:t>建议书</a:t>
            </a:r>
            <a:r>
              <a:rPr lang="en-US" altLang="zh-CN" sz="2400" b="1" kern="100" dirty="0">
                <a:latin typeface="宋体"/>
                <a:cs typeface="Times New Roman"/>
              </a:rPr>
              <a:t>”</a:t>
            </a:r>
            <a:r>
              <a:rPr lang="zh-CN" altLang="zh-CN" sz="2400" b="1" kern="100" dirty="0">
                <a:latin typeface="Times New Roman"/>
                <a:cs typeface="Times New Roman"/>
              </a:rPr>
              <a:t>字样。有的建议书还写上所建议的内容，如</a:t>
            </a:r>
            <a:r>
              <a:rPr lang="en-US" altLang="zh-CN" sz="2400" b="1" kern="100" dirty="0">
                <a:latin typeface="宋体"/>
                <a:cs typeface="Times New Roman"/>
              </a:rPr>
              <a:t>“</a:t>
            </a:r>
            <a:r>
              <a:rPr lang="zh-CN" altLang="zh-CN" sz="2400" b="1" kern="100" dirty="0">
                <a:latin typeface="Times New Roman"/>
                <a:cs typeface="Times New Roman"/>
              </a:rPr>
              <a:t>关于暑期中小学补课的建议书</a:t>
            </a:r>
            <a:r>
              <a:rPr lang="en-US" altLang="zh-CN" sz="2400" b="1" kern="100" dirty="0">
                <a:latin typeface="宋体"/>
                <a:cs typeface="Times New Roman"/>
              </a:rPr>
              <a:t>”</a:t>
            </a:r>
            <a:r>
              <a:rPr lang="zh-CN" altLang="zh-CN" sz="2400" b="1" kern="100" dirty="0">
                <a:latin typeface="Times New Roman"/>
                <a:cs typeface="Times New Roman"/>
              </a:rPr>
              <a:t>。</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二</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称呼</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建议书称呼要求注明受文单位的名称称呼或个人的姓名，要在标题下隔两行顶格写，后加冒号。</a:t>
            </a:r>
            <a:endParaRPr lang="zh-CN" altLang="zh-CN" sz="1050" kern="100" dirty="0">
              <a:effectLst/>
              <a:latin typeface="宋体"/>
              <a:cs typeface="Courier New"/>
            </a:endParaRPr>
          </a:p>
        </p:txBody>
      </p:sp>
    </p:spTree>
    <p:extLst>
      <p:ext uri="{BB962C8B-B14F-4D97-AF65-F5344CB8AC3E}">
        <p14:creationId xmlns:p14="http://schemas.microsoft.com/office/powerpoint/2010/main" val="2385269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1088701"/>
            <a:ext cx="11647294" cy="443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三</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正文</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建议书正文由以下三部分构成：</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cs typeface="Courier New"/>
              </a:rPr>
              <a:t>1.</a:t>
            </a:r>
            <a:r>
              <a:rPr lang="zh-CN" altLang="zh-CN" sz="2400" b="1" kern="100" dirty="0">
                <a:latin typeface="Times New Roman"/>
                <a:cs typeface="Times New Roman"/>
              </a:rPr>
              <a:t>要先阐明提出建议的原因、理由以及自己的目的、想法。这样往往可以使受文单位或个人从实际出发，考虑你的建议的合理性，为采纳你的建议打下基础。</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cs typeface="Courier New"/>
              </a:rPr>
              <a:t>2.</a:t>
            </a:r>
            <a:r>
              <a:rPr lang="zh-CN" altLang="zh-CN" sz="2400" b="1" kern="100" dirty="0">
                <a:latin typeface="Times New Roman"/>
                <a:cs typeface="Times New Roman"/>
              </a:rPr>
              <a:t>建议的具体内容。一般建议的内容要分条列出，这样可以做到醒目。建议要具体明白切实可行。</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cs typeface="Courier New"/>
              </a:rPr>
              <a:t>3.</a:t>
            </a:r>
            <a:r>
              <a:rPr lang="zh-CN" altLang="zh-CN" sz="2400" b="1" kern="100" dirty="0">
                <a:latin typeface="Times New Roman"/>
                <a:cs typeface="Times New Roman"/>
              </a:rPr>
              <a:t>提出自己希望被采纳的想法，但同时也应谨慎虚心，不说过头的话，不用命令的口气。</a:t>
            </a:r>
            <a:endParaRPr lang="zh-CN" altLang="zh-CN" sz="1050" kern="100" dirty="0">
              <a:latin typeface="宋体"/>
              <a:cs typeface="Courier New"/>
            </a:endParaRPr>
          </a:p>
        </p:txBody>
      </p:sp>
    </p:spTree>
    <p:extLst>
      <p:ext uri="{BB962C8B-B14F-4D97-AF65-F5344CB8AC3E}">
        <p14:creationId xmlns:p14="http://schemas.microsoft.com/office/powerpoint/2010/main" val="33880365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48632"/>
            <a:ext cx="11647294" cy="222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indent="612140" algn="just">
              <a:lnSpc>
                <a:spcPct val="150000"/>
              </a:lnSpc>
              <a:tabLst>
                <a:tab pos="1260475" algn="l"/>
                <a:tab pos="2610485" algn="l"/>
                <a:tab pos="3870960" algn="l"/>
              </a:tabLst>
            </a:pPr>
            <a:r>
              <a:rPr lang="en-US" altLang="zh-CN" sz="2400" b="1" kern="100" dirty="0">
                <a:solidFill>
                  <a:prstClr val="black"/>
                </a:solidFill>
                <a:latin typeface="Times New Roman"/>
                <a:ea typeface="黑体"/>
                <a:cs typeface="Courier New"/>
              </a:rPr>
              <a:t>(</a:t>
            </a:r>
            <a:r>
              <a:rPr lang="zh-CN" altLang="zh-CN" sz="2400" b="1" kern="100" dirty="0">
                <a:solidFill>
                  <a:prstClr val="black"/>
                </a:solidFill>
                <a:latin typeface="Times New Roman"/>
                <a:ea typeface="黑体"/>
                <a:cs typeface="Times New Roman"/>
              </a:rPr>
              <a:t>四</a:t>
            </a:r>
            <a:r>
              <a:rPr lang="en-US" altLang="zh-CN" sz="2400" b="1" kern="100" dirty="0">
                <a:solidFill>
                  <a:prstClr val="black"/>
                </a:solidFill>
                <a:latin typeface="Times New Roman"/>
                <a:ea typeface="黑体"/>
                <a:cs typeface="Courier New"/>
              </a:rPr>
              <a:t>)</a:t>
            </a:r>
            <a:r>
              <a:rPr lang="zh-CN" altLang="zh-CN" sz="2400" b="1" kern="100" dirty="0">
                <a:solidFill>
                  <a:prstClr val="black"/>
                </a:solidFill>
                <a:latin typeface="Times New Roman"/>
                <a:ea typeface="黑体"/>
                <a:cs typeface="Times New Roman"/>
              </a:rPr>
              <a:t>结尾</a:t>
            </a:r>
            <a:endParaRPr lang="zh-CN" altLang="zh-CN" sz="1050" kern="100" dirty="0">
              <a:solidFill>
                <a:prstClr val="black"/>
              </a:solidFill>
              <a:latin typeface="宋体"/>
              <a:cs typeface="Courier New"/>
            </a:endParaRPr>
          </a:p>
          <a:p>
            <a:pPr lvl="0" indent="612140" algn="just">
              <a:lnSpc>
                <a:spcPct val="150000"/>
              </a:lnSpc>
              <a:tabLst>
                <a:tab pos="1260475" algn="l"/>
                <a:tab pos="2610485" algn="l"/>
                <a:tab pos="3870960" algn="l"/>
              </a:tabLst>
            </a:pPr>
            <a:r>
              <a:rPr lang="zh-CN" altLang="zh-CN" sz="2400" b="1" kern="100" dirty="0">
                <a:solidFill>
                  <a:prstClr val="black"/>
                </a:solidFill>
                <a:latin typeface="Times New Roman"/>
                <a:cs typeface="Times New Roman"/>
              </a:rPr>
              <a:t>结尾一般是表示敬意或祝愿的话。与一般书信相同。</a:t>
            </a:r>
            <a:endParaRPr lang="zh-CN" altLang="zh-CN" sz="1050" kern="100" dirty="0">
              <a:solidFill>
                <a:prstClr val="black"/>
              </a:solidFill>
              <a:latin typeface="宋体"/>
              <a:cs typeface="Courier New"/>
            </a:endParaRPr>
          </a:p>
          <a:p>
            <a:pPr lvl="0" indent="612140" algn="just">
              <a:lnSpc>
                <a:spcPct val="150000"/>
              </a:lnSpc>
              <a:tabLst>
                <a:tab pos="1260475" algn="l"/>
                <a:tab pos="2610485" algn="l"/>
                <a:tab pos="3870960" algn="l"/>
              </a:tabLst>
            </a:pPr>
            <a:r>
              <a:rPr lang="en-US" altLang="zh-CN" sz="2400" b="1" kern="100" dirty="0">
                <a:solidFill>
                  <a:prstClr val="black"/>
                </a:solidFill>
                <a:latin typeface="Times New Roman"/>
                <a:ea typeface="黑体"/>
                <a:cs typeface="Courier New"/>
              </a:rPr>
              <a:t>(</a:t>
            </a:r>
            <a:r>
              <a:rPr lang="zh-CN" altLang="zh-CN" sz="2400" b="1" kern="100" dirty="0">
                <a:solidFill>
                  <a:prstClr val="black"/>
                </a:solidFill>
                <a:latin typeface="Times New Roman"/>
                <a:ea typeface="黑体"/>
                <a:cs typeface="Times New Roman"/>
              </a:rPr>
              <a:t>五</a:t>
            </a:r>
            <a:r>
              <a:rPr lang="en-US" altLang="zh-CN" sz="2400" b="1" kern="100" dirty="0">
                <a:solidFill>
                  <a:prstClr val="black"/>
                </a:solidFill>
                <a:latin typeface="Times New Roman"/>
                <a:ea typeface="黑体"/>
                <a:cs typeface="Courier New"/>
              </a:rPr>
              <a:t>)</a:t>
            </a:r>
            <a:r>
              <a:rPr lang="zh-CN" altLang="zh-CN" sz="2400" b="1" kern="100" dirty="0">
                <a:solidFill>
                  <a:prstClr val="black"/>
                </a:solidFill>
                <a:latin typeface="Times New Roman"/>
                <a:ea typeface="黑体"/>
                <a:cs typeface="Times New Roman"/>
              </a:rPr>
              <a:t>落款</a:t>
            </a:r>
            <a:endParaRPr lang="zh-CN" altLang="zh-CN" sz="1050" kern="100" dirty="0">
              <a:solidFill>
                <a:prstClr val="black"/>
              </a:solidFill>
              <a:latin typeface="宋体"/>
              <a:cs typeface="Courier New"/>
            </a:endParaRPr>
          </a:p>
          <a:p>
            <a:pPr lvl="0" indent="612140" algn="just">
              <a:lnSpc>
                <a:spcPct val="150000"/>
              </a:lnSpc>
              <a:tabLst>
                <a:tab pos="1260475" algn="l"/>
                <a:tab pos="2610485" algn="l"/>
                <a:tab pos="3870960" algn="l"/>
              </a:tabLst>
            </a:pPr>
            <a:r>
              <a:rPr lang="zh-CN" altLang="zh-CN" sz="2400" b="1" kern="100" dirty="0">
                <a:solidFill>
                  <a:prstClr val="black"/>
                </a:solidFill>
                <a:latin typeface="Times New Roman"/>
                <a:cs typeface="Times New Roman"/>
              </a:rPr>
              <a:t>落款要署上提建议的单位或个人的姓名，并署上成文日期。</a:t>
            </a:r>
            <a:endParaRPr lang="zh-CN" altLang="zh-CN" sz="1050" kern="100" dirty="0">
              <a:solidFill>
                <a:prstClr val="black"/>
              </a:solidFill>
              <a:latin typeface="宋体"/>
              <a:cs typeface="Courier New"/>
            </a:endParaRPr>
          </a:p>
        </p:txBody>
      </p:sp>
      <p:sp>
        <p:nvSpPr>
          <p:cNvPr id="5" name="矩形 4"/>
          <p:cNvSpPr>
            <a:spLocks noChangeArrowheads="1"/>
          </p:cNvSpPr>
          <p:nvPr/>
        </p:nvSpPr>
        <p:spPr bwMode="auto">
          <a:xfrm>
            <a:off x="226537" y="2788570"/>
            <a:ext cx="11647294"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ctr">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如何撰写考察报告</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cs typeface="Times New Roman"/>
              </a:rPr>
              <a:t>考察报告一般由标题和正文两部分组成。</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一</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标题。</a:t>
            </a:r>
            <a:r>
              <a:rPr lang="zh-CN" altLang="zh-CN" sz="2400" b="1" kern="100" dirty="0">
                <a:latin typeface="Times New Roman"/>
                <a:cs typeface="Times New Roman"/>
              </a:rPr>
              <a:t>标题可以有两种写法。一种是规范化的标题格式，即</a:t>
            </a:r>
            <a:r>
              <a:rPr lang="en-US" altLang="zh-CN" sz="2400" b="1" kern="100" dirty="0">
                <a:latin typeface="宋体"/>
                <a:cs typeface="Times New Roman"/>
              </a:rPr>
              <a:t>“</a:t>
            </a:r>
            <a:r>
              <a:rPr lang="zh-CN" altLang="zh-CN" sz="2400" b="1" kern="100" dirty="0">
                <a:latin typeface="Times New Roman"/>
                <a:cs typeface="Times New Roman"/>
              </a:rPr>
              <a:t>发文主题</a:t>
            </a:r>
            <a:r>
              <a:rPr lang="en-US" altLang="zh-CN" sz="2400" b="1" kern="100" dirty="0">
                <a:latin typeface="宋体"/>
                <a:cs typeface="Times New Roman"/>
              </a:rPr>
              <a:t>”</a:t>
            </a:r>
            <a:r>
              <a:rPr lang="zh-CN" altLang="zh-CN" sz="2400" b="1" kern="100" dirty="0">
                <a:latin typeface="Times New Roman"/>
                <a:cs typeface="Times New Roman"/>
              </a:rPr>
              <a:t>加</a:t>
            </a:r>
            <a:r>
              <a:rPr lang="en-US" altLang="zh-CN" sz="2400" b="1" kern="100" dirty="0">
                <a:latin typeface="宋体"/>
                <a:cs typeface="Times New Roman"/>
              </a:rPr>
              <a:t>“</a:t>
            </a:r>
            <a:r>
              <a:rPr lang="zh-CN" altLang="zh-CN" sz="2400" b="1" kern="100" dirty="0">
                <a:latin typeface="Times New Roman"/>
                <a:cs typeface="Times New Roman"/>
              </a:rPr>
              <a:t>文种</a:t>
            </a:r>
            <a:r>
              <a:rPr lang="en-US" altLang="zh-CN" sz="2400" b="1" kern="100" dirty="0">
                <a:latin typeface="宋体"/>
                <a:cs typeface="Times New Roman"/>
              </a:rPr>
              <a:t>”</a:t>
            </a:r>
            <a:r>
              <a:rPr lang="zh-CN" altLang="zh-CN" sz="2400" b="1" kern="100" dirty="0">
                <a:latin typeface="Times New Roman"/>
                <a:cs typeface="Times New Roman"/>
              </a:rPr>
              <a:t>，基本格式为</a:t>
            </a:r>
            <a:r>
              <a:rPr lang="en-US" altLang="zh-CN" sz="2400" b="1" kern="100" dirty="0">
                <a:latin typeface="宋体"/>
                <a:cs typeface="Times New Roman"/>
              </a:rPr>
              <a:t>“××</a:t>
            </a:r>
            <a:r>
              <a:rPr lang="zh-CN" altLang="zh-CN" sz="2400" b="1" kern="100" dirty="0">
                <a:latin typeface="Times New Roman"/>
                <a:cs typeface="Times New Roman"/>
              </a:rPr>
              <a:t>关于</a:t>
            </a:r>
            <a:r>
              <a:rPr lang="en-US" altLang="zh-CN" sz="2400" b="1" kern="100" dirty="0">
                <a:latin typeface="宋体"/>
                <a:cs typeface="Times New Roman"/>
              </a:rPr>
              <a:t>××××</a:t>
            </a:r>
            <a:r>
              <a:rPr lang="zh-CN" altLang="zh-CN" sz="2400" b="1" kern="100" dirty="0">
                <a:latin typeface="Times New Roman"/>
                <a:cs typeface="Times New Roman"/>
              </a:rPr>
              <a:t>的考察报告</a:t>
            </a:r>
            <a:r>
              <a:rPr lang="en-US" altLang="zh-CN" sz="2400" b="1" kern="100" dirty="0">
                <a:latin typeface="宋体"/>
                <a:cs typeface="Times New Roman"/>
              </a:rPr>
              <a:t>”“</a:t>
            </a:r>
            <a:r>
              <a:rPr lang="zh-CN" altLang="zh-CN" sz="2400" b="1" kern="100" dirty="0">
                <a:latin typeface="Times New Roman"/>
                <a:cs typeface="Times New Roman"/>
              </a:rPr>
              <a:t>关于</a:t>
            </a:r>
            <a:r>
              <a:rPr lang="en-US" altLang="zh-CN" sz="2400" b="1" kern="100" dirty="0">
                <a:latin typeface="宋体"/>
                <a:cs typeface="Times New Roman"/>
              </a:rPr>
              <a:t>××××</a:t>
            </a:r>
            <a:r>
              <a:rPr lang="zh-CN" altLang="zh-CN" sz="2400" b="1" kern="100" dirty="0">
                <a:latin typeface="Times New Roman"/>
                <a:cs typeface="Times New Roman"/>
              </a:rPr>
              <a:t>的考察报告</a:t>
            </a:r>
            <a:r>
              <a:rPr lang="en-US" altLang="zh-CN" sz="2400" b="1" kern="100" dirty="0">
                <a:latin typeface="宋体"/>
                <a:cs typeface="Times New Roman"/>
              </a:rPr>
              <a:t>”“××××</a:t>
            </a:r>
            <a:r>
              <a:rPr lang="zh-CN" altLang="zh-CN" sz="2400" b="1" kern="100" dirty="0">
                <a:latin typeface="Times New Roman"/>
                <a:cs typeface="Times New Roman"/>
              </a:rPr>
              <a:t>考察</a:t>
            </a:r>
            <a:r>
              <a:rPr lang="en-US" altLang="zh-CN" sz="2400" b="1" kern="100" dirty="0">
                <a:latin typeface="宋体"/>
                <a:cs typeface="Times New Roman"/>
              </a:rPr>
              <a:t>”</a:t>
            </a:r>
            <a:r>
              <a:rPr lang="zh-CN" altLang="zh-CN" sz="2400" b="1" kern="100" dirty="0">
                <a:latin typeface="Times New Roman"/>
                <a:cs typeface="Times New Roman"/>
              </a:rPr>
              <a:t>等。另一种是自由式标题，包括陈述式、提问式和正副题结合使用三种。</a:t>
            </a:r>
            <a:endParaRPr lang="zh-CN" altLang="zh-CN" sz="1050" kern="100" dirty="0">
              <a:latin typeface="宋体"/>
              <a:cs typeface="Courier New"/>
            </a:endParaRPr>
          </a:p>
        </p:txBody>
      </p:sp>
    </p:spTree>
    <p:extLst>
      <p:ext uri="{BB962C8B-B14F-4D97-AF65-F5344CB8AC3E}">
        <p14:creationId xmlns:p14="http://schemas.microsoft.com/office/powerpoint/2010/main" val="24146698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468512"/>
            <a:ext cx="11647294" cy="6020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3900"/>
              </a:lnSpc>
              <a:spcAft>
                <a:spcPts val="0"/>
              </a:spcAft>
              <a:tabLst>
                <a:tab pos="1260475" algn="l"/>
                <a:tab pos="2610485" algn="l"/>
                <a:tab pos="3870960" algn="l"/>
              </a:tabLst>
            </a:pP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二</a:t>
            </a:r>
            <a:r>
              <a:rPr lang="en-US" altLang="zh-CN" sz="2400" b="1" kern="100" dirty="0">
                <a:latin typeface="Times New Roman"/>
                <a:ea typeface="黑体"/>
                <a:cs typeface="Courier New"/>
              </a:rPr>
              <a:t>)</a:t>
            </a:r>
            <a:r>
              <a:rPr lang="zh-CN" altLang="zh-CN" sz="2400" b="1" kern="100" dirty="0">
                <a:latin typeface="Times New Roman"/>
                <a:ea typeface="黑体"/>
                <a:cs typeface="Times New Roman"/>
              </a:rPr>
              <a:t>正文。</a:t>
            </a:r>
            <a:r>
              <a:rPr lang="zh-CN" altLang="zh-CN" sz="2400" b="1" kern="100" dirty="0">
                <a:latin typeface="Times New Roman"/>
                <a:cs typeface="Times New Roman"/>
              </a:rPr>
              <a:t>正文一般分前言、主体、结尾三部分。</a:t>
            </a:r>
            <a:endParaRPr lang="zh-CN" altLang="zh-CN" sz="1050" kern="100" dirty="0">
              <a:latin typeface="宋体"/>
              <a:cs typeface="Courier New"/>
            </a:endParaRPr>
          </a:p>
          <a:p>
            <a:pPr indent="612140" algn="just">
              <a:lnSpc>
                <a:spcPts val="3900"/>
              </a:lnSpc>
              <a:spcAft>
                <a:spcPts val="0"/>
              </a:spcAft>
              <a:tabLst>
                <a:tab pos="1260475" algn="l"/>
                <a:tab pos="2610485" algn="l"/>
                <a:tab pos="3870960" algn="l"/>
              </a:tabLst>
            </a:pPr>
            <a:r>
              <a:rPr lang="en-US" altLang="zh-CN" sz="2400" b="1" kern="100" dirty="0">
                <a:latin typeface="Times New Roman"/>
                <a:ea typeface="黑体"/>
                <a:cs typeface="Courier New"/>
              </a:rPr>
              <a:t>1</a:t>
            </a:r>
            <a:r>
              <a:rPr lang="en-US" altLang="zh-CN" sz="2400" b="1" kern="100" dirty="0">
                <a:latin typeface="Times New Roman"/>
                <a:cs typeface="Courier New"/>
              </a:rPr>
              <a:t>.</a:t>
            </a:r>
            <a:r>
              <a:rPr lang="zh-CN" altLang="zh-CN" sz="2400" b="1" kern="100" dirty="0">
                <a:latin typeface="Times New Roman"/>
                <a:ea typeface="黑体"/>
                <a:cs typeface="Times New Roman"/>
              </a:rPr>
              <a:t>前言。</a:t>
            </a:r>
            <a:r>
              <a:rPr lang="zh-CN" altLang="zh-CN" sz="2400" b="1" kern="100" dirty="0">
                <a:latin typeface="Times New Roman"/>
                <a:cs typeface="Times New Roman"/>
              </a:rPr>
              <a:t>有几种写法：第一种是写明考察的起因或目的、时间和地点、对象或范围、经过与方法，以及人员组成等考察本身的情况，从中引出中心问题或基本结论来；第二种是写明考察对象的历史背景、大致发展经过、现实状况、主要成绩、突出问题等基本情况，进而提出中心问题或主要观点来；第三种是开门见山，直接概括出考察的结果，如肯定做法、指出问题、提示影响、说明中心内容等。前言起到画龙点睛的作用，要精炼概括，直切主题。</a:t>
            </a:r>
            <a:endParaRPr lang="zh-CN" altLang="zh-CN" sz="1050" kern="100" dirty="0">
              <a:latin typeface="宋体"/>
              <a:cs typeface="Courier New"/>
            </a:endParaRPr>
          </a:p>
          <a:p>
            <a:pPr indent="612140" algn="just">
              <a:lnSpc>
                <a:spcPts val="3900"/>
              </a:lnSpc>
              <a:spcAft>
                <a:spcPts val="0"/>
              </a:spcAft>
              <a:tabLst>
                <a:tab pos="1260475" algn="l"/>
                <a:tab pos="2610485" algn="l"/>
                <a:tab pos="3870960" algn="l"/>
              </a:tabLst>
            </a:pPr>
            <a:r>
              <a:rPr lang="en-US" altLang="zh-CN" sz="2400" b="1" kern="100" dirty="0">
                <a:latin typeface="Times New Roman"/>
                <a:ea typeface="黑体"/>
                <a:cs typeface="Courier New"/>
              </a:rPr>
              <a:t>2</a:t>
            </a:r>
            <a:r>
              <a:rPr lang="en-US" altLang="zh-CN" sz="2400" b="1" kern="100" dirty="0">
                <a:latin typeface="Times New Roman"/>
                <a:cs typeface="Courier New"/>
              </a:rPr>
              <a:t>.</a:t>
            </a:r>
            <a:r>
              <a:rPr lang="zh-CN" altLang="zh-CN" sz="2400" b="1" kern="100" dirty="0">
                <a:latin typeface="Times New Roman"/>
                <a:ea typeface="黑体"/>
                <a:cs typeface="Times New Roman"/>
              </a:rPr>
              <a:t>主体。</a:t>
            </a:r>
            <a:r>
              <a:rPr lang="zh-CN" altLang="zh-CN" sz="2400" b="1" kern="100" dirty="0">
                <a:latin typeface="Times New Roman"/>
                <a:cs typeface="Times New Roman"/>
              </a:rPr>
              <a:t>这是考察报告最主要的部分，这部分详述考察研究的基本情况、做法、经验，以及分析考察研究所得材料中得出的各种具体认识、观点和基本结论。</a:t>
            </a:r>
            <a:endParaRPr lang="zh-CN" altLang="zh-CN" sz="1050" kern="100" dirty="0">
              <a:latin typeface="宋体"/>
              <a:cs typeface="Courier New"/>
            </a:endParaRPr>
          </a:p>
          <a:p>
            <a:pPr indent="612140" algn="just">
              <a:lnSpc>
                <a:spcPts val="3900"/>
              </a:lnSpc>
              <a:spcAft>
                <a:spcPts val="0"/>
              </a:spcAft>
              <a:tabLst>
                <a:tab pos="1260475" algn="l"/>
                <a:tab pos="2610485" algn="l"/>
                <a:tab pos="3870960" algn="l"/>
              </a:tabLst>
            </a:pPr>
            <a:r>
              <a:rPr lang="en-US" altLang="zh-CN" sz="2400" b="1" kern="100" dirty="0">
                <a:latin typeface="Times New Roman"/>
                <a:ea typeface="黑体"/>
                <a:cs typeface="Courier New"/>
              </a:rPr>
              <a:t>3</a:t>
            </a:r>
            <a:r>
              <a:rPr lang="en-US" altLang="zh-CN" sz="2400" b="1" kern="100" dirty="0">
                <a:latin typeface="Times New Roman"/>
                <a:cs typeface="Courier New"/>
              </a:rPr>
              <a:t>.</a:t>
            </a:r>
            <a:r>
              <a:rPr lang="zh-CN" altLang="zh-CN" sz="2400" b="1" kern="100" dirty="0">
                <a:latin typeface="Times New Roman"/>
                <a:ea typeface="黑体"/>
                <a:cs typeface="Times New Roman"/>
              </a:rPr>
              <a:t>结尾。</a:t>
            </a:r>
            <a:r>
              <a:rPr lang="zh-CN" altLang="zh-CN" sz="2400" b="1" kern="100" dirty="0">
                <a:latin typeface="Times New Roman"/>
                <a:cs typeface="Times New Roman"/>
              </a:rPr>
              <a:t>结尾的写法也比较多，可以提出解决问题的方法、对策或下一步改进工作的建议；或总结全文的主要观点，进一步深化主题；或提出问题，引发人们的进一步思考；或展望前景，发出鼓舞和号召。</a:t>
            </a:r>
            <a:endParaRPr lang="zh-CN" altLang="zh-CN" sz="1050" kern="100" dirty="0">
              <a:effectLst/>
              <a:latin typeface="宋体"/>
              <a:cs typeface="Courier New"/>
            </a:endParaRPr>
          </a:p>
        </p:txBody>
      </p:sp>
    </p:spTree>
    <p:extLst>
      <p:ext uri="{BB962C8B-B14F-4D97-AF65-F5344CB8AC3E}">
        <p14:creationId xmlns:p14="http://schemas.microsoft.com/office/powerpoint/2010/main" val="273384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764040"/>
            <a:ext cx="11647294"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【任务设计】</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任务一　</a:t>
            </a:r>
            <a:r>
              <a:rPr lang="zh-CN" altLang="zh-CN" sz="2400" b="1" kern="100" dirty="0">
                <a:latin typeface="Times New Roman"/>
                <a:cs typeface="Times New Roman"/>
              </a:rPr>
              <a:t>调查家乡文化建设情况，并为家乡文化建设提出自己合理化的建议，写一封建议书。</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ea typeface="黑体"/>
                <a:cs typeface="Courier New"/>
              </a:rPr>
              <a:t>[</a:t>
            </a:r>
            <a:r>
              <a:rPr lang="zh-CN" altLang="zh-CN" sz="2400" b="1" kern="100" dirty="0">
                <a:solidFill>
                  <a:srgbClr val="FF0000"/>
                </a:solidFill>
                <a:latin typeface="Times New Roman"/>
                <a:ea typeface="黑体"/>
                <a:cs typeface="Times New Roman"/>
              </a:rPr>
              <a:t>示例</a:t>
            </a:r>
            <a:r>
              <a:rPr lang="en-US" altLang="zh-CN" sz="2400" b="1" kern="100" dirty="0">
                <a:solidFill>
                  <a:srgbClr val="FF0000"/>
                </a:solidFill>
                <a:latin typeface="Times New Roman"/>
                <a:ea typeface="黑体"/>
                <a:cs typeface="Courier New"/>
              </a:rPr>
              <a:t>]</a:t>
            </a:r>
            <a:endParaRPr lang="zh-CN" altLang="zh-CN" sz="1050" kern="100" dirty="0">
              <a:solidFill>
                <a:srgbClr val="FF0000"/>
              </a:solidFill>
              <a:latin typeface="宋体"/>
              <a:cs typeface="Courier New"/>
            </a:endParaRPr>
          </a:p>
          <a:p>
            <a:pPr algn="ctr">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关于家乡文化建设的建议书</a:t>
            </a:r>
            <a:endParaRPr lang="zh-CN" altLang="zh-CN" sz="1050" kern="100" dirty="0">
              <a:solidFill>
                <a:srgbClr val="FF0000"/>
              </a:solidFill>
              <a:latin typeface="宋体"/>
              <a:cs typeface="Courier New"/>
            </a:endParaRPr>
          </a:p>
          <a:p>
            <a:pPr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尊敬的</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镇领导：</a:t>
            </a:r>
            <a:endParaRPr lang="zh-CN" altLang="zh-CN" sz="1050" kern="100" dirty="0">
              <a:solidFill>
                <a:srgbClr val="FF0000"/>
              </a:solidFill>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镇是一片有着悠久历史、人杰地灵的美丽家园，是一片有着宽厚仁和文明积淀的故土热乡。随着家乡翻天覆地的变化，老百姓物质生活水平的飞速提升，我们镇的文化建设也需进一步发展。</a:t>
            </a:r>
            <a:endParaRPr lang="zh-CN" altLang="zh-CN" sz="1050" kern="100" dirty="0">
              <a:solidFill>
                <a:srgbClr val="FF0000"/>
              </a:solidFill>
              <a:latin typeface="宋体"/>
              <a:cs typeface="Courier New"/>
            </a:endParaRPr>
          </a:p>
        </p:txBody>
      </p:sp>
    </p:spTree>
    <p:extLst>
      <p:ext uri="{BB962C8B-B14F-4D97-AF65-F5344CB8AC3E}">
        <p14:creationId xmlns:p14="http://schemas.microsoft.com/office/powerpoint/2010/main" val="2885335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blinds(horizontal)">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67994"/>
            <a:ext cx="11647294" cy="5796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为此，我提出如下几点建议：</a:t>
            </a:r>
            <a:endParaRPr lang="zh-CN" altLang="zh-CN" sz="1050" kern="100" dirty="0">
              <a:solidFill>
                <a:srgbClr val="FF0000"/>
              </a:solidFill>
              <a:latin typeface="宋体"/>
              <a:cs typeface="Courier New"/>
            </a:endParaRPr>
          </a:p>
          <a:p>
            <a:pPr indent="612140" algn="just">
              <a:lnSpc>
                <a:spcPts val="4100"/>
              </a:lnSpc>
              <a:spcAft>
                <a:spcPts val="0"/>
              </a:spcAft>
              <a:tabLst>
                <a:tab pos="1260475" algn="l"/>
                <a:tab pos="2610485" algn="l"/>
                <a:tab pos="3870960" algn="l"/>
              </a:tabLst>
            </a:pPr>
            <a:r>
              <a:rPr lang="en-US" altLang="zh-CN" sz="2400" b="1" kern="100" dirty="0">
                <a:solidFill>
                  <a:srgbClr val="FF0000"/>
                </a:solidFill>
                <a:latin typeface="Times New Roman"/>
                <a:ea typeface="楷体_GB2312"/>
                <a:cs typeface="Courier New"/>
              </a:rPr>
              <a:t>1.</a:t>
            </a:r>
            <a:r>
              <a:rPr lang="zh-CN" altLang="zh-CN" sz="2400" b="1" kern="100" dirty="0">
                <a:solidFill>
                  <a:srgbClr val="FF0000"/>
                </a:solidFill>
                <a:latin typeface="Times New Roman"/>
                <a:ea typeface="楷体_GB2312"/>
                <a:cs typeface="Times New Roman"/>
              </a:rPr>
              <a:t>加大投入力度，加强城镇文化基础设施建设。</a:t>
            </a:r>
            <a:endParaRPr lang="zh-CN" altLang="zh-CN" sz="1050" kern="100" dirty="0">
              <a:solidFill>
                <a:srgbClr val="FF0000"/>
              </a:solidFill>
              <a:latin typeface="宋体"/>
              <a:cs typeface="Courier New"/>
            </a:endParaRPr>
          </a:p>
          <a:p>
            <a:pPr indent="612140"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就目前的经济情况来看，家乡的城镇有能力多建设一些公共文化场所，例如：县文化馆、博物馆、阅览室、健身场地等。对于一些非物质文化遗产要加大保护的力度，有关部门还可以建立一个保护体制，鼓励一些新生代去学习和传承那些非物质文化。对一些做得好的团队给予适当的奖励。</a:t>
            </a:r>
            <a:endParaRPr lang="zh-CN" altLang="zh-CN" sz="1050" kern="100" dirty="0">
              <a:solidFill>
                <a:srgbClr val="FF0000"/>
              </a:solidFill>
              <a:latin typeface="宋体"/>
              <a:cs typeface="Courier New"/>
            </a:endParaRPr>
          </a:p>
          <a:p>
            <a:pPr indent="612140" algn="just">
              <a:lnSpc>
                <a:spcPts val="4100"/>
              </a:lnSpc>
              <a:spcAft>
                <a:spcPts val="0"/>
              </a:spcAft>
              <a:tabLst>
                <a:tab pos="1260475" algn="l"/>
                <a:tab pos="2610485" algn="l"/>
                <a:tab pos="3870960" algn="l"/>
              </a:tabLst>
            </a:pPr>
            <a:r>
              <a:rPr lang="en-US" altLang="zh-CN" sz="2400" b="1" kern="100" dirty="0">
                <a:solidFill>
                  <a:srgbClr val="FF0000"/>
                </a:solidFill>
                <a:latin typeface="Times New Roman"/>
                <a:ea typeface="楷体_GB2312"/>
                <a:cs typeface="Courier New"/>
              </a:rPr>
              <a:t>2.</a:t>
            </a:r>
            <a:r>
              <a:rPr lang="zh-CN" altLang="zh-CN" sz="2400" b="1" kern="100" dirty="0">
                <a:solidFill>
                  <a:srgbClr val="FF0000"/>
                </a:solidFill>
                <a:latin typeface="Times New Roman"/>
                <a:ea typeface="楷体_GB2312"/>
                <a:cs typeface="Times New Roman"/>
              </a:rPr>
              <a:t>加大教育的投入力度，大力提高居民的文化素质和水平。</a:t>
            </a:r>
            <a:endParaRPr lang="zh-CN" altLang="zh-CN" sz="1050" kern="100" dirty="0">
              <a:solidFill>
                <a:srgbClr val="FF0000"/>
              </a:solidFill>
              <a:latin typeface="宋体"/>
              <a:cs typeface="Courier New"/>
            </a:endParaRPr>
          </a:p>
          <a:p>
            <a:pPr indent="612140"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加快城镇文化建设，就要狠抓教育，完善九年义务教育体制，让更多的孩子有书可读。从而提高居民的文化素质和水平，引导居民群众移风易俗，树立先进的思想观念。加大对青少年文化思想的教育与引导，多举办一些适合他们的文化活动，使他们多接触健康的文化，鄙弃那些低俗落后的文化。</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1933262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545960"/>
            <a:ext cx="11647294" cy="5796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ts val="4100"/>
              </a:lnSpc>
              <a:spcAft>
                <a:spcPts val="0"/>
              </a:spcAft>
              <a:tabLst>
                <a:tab pos="1260475" algn="l"/>
                <a:tab pos="2610485" algn="l"/>
                <a:tab pos="3870960" algn="l"/>
              </a:tabLst>
            </a:pPr>
            <a:r>
              <a:rPr lang="en-US" altLang="zh-CN" sz="2400" b="1" kern="100" dirty="0">
                <a:solidFill>
                  <a:srgbClr val="FF0000"/>
                </a:solidFill>
                <a:latin typeface="Times New Roman"/>
                <a:ea typeface="楷体_GB2312"/>
                <a:cs typeface="Courier New"/>
              </a:rPr>
              <a:t>3.</a:t>
            </a:r>
            <a:r>
              <a:rPr lang="zh-CN" altLang="zh-CN" sz="2400" b="1" kern="100" dirty="0">
                <a:solidFill>
                  <a:srgbClr val="FF0000"/>
                </a:solidFill>
                <a:latin typeface="Times New Roman"/>
                <a:ea typeface="楷体_GB2312"/>
                <a:cs typeface="Times New Roman"/>
              </a:rPr>
              <a:t>完善城镇文化管理体制。</a:t>
            </a:r>
            <a:endParaRPr lang="zh-CN" altLang="zh-CN" sz="1050" kern="100" dirty="0">
              <a:solidFill>
                <a:srgbClr val="FF0000"/>
              </a:solidFill>
              <a:latin typeface="宋体"/>
              <a:cs typeface="Courier New"/>
            </a:endParaRPr>
          </a:p>
          <a:p>
            <a:pPr indent="612140"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要加强对城镇文化市场的管理，保障城镇文化市场健康发展。把城镇文化建设纳入法制化轨道，避免政出多门、管理混乱。城镇文化市场的管理要坚持引导、鼓励与监管并重，既要保护经营者的合法权益，又要加强经营者的监督管理，防止经营者为了自己盈利而为居民提供不良的文化活动机会和场所。对于一些非法的盈利性文化场所要加大打击力度，必要时要依法进行取缔，从而给居民营造出一个好的环境。</a:t>
            </a:r>
            <a:endParaRPr lang="zh-CN" altLang="zh-CN" sz="1050" kern="100" dirty="0">
              <a:solidFill>
                <a:srgbClr val="FF0000"/>
              </a:solidFill>
              <a:latin typeface="宋体"/>
              <a:cs typeface="Courier New"/>
            </a:endParaRPr>
          </a:p>
          <a:p>
            <a:pPr indent="612140"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衷心祝愿家乡物质精神文明双发展！</a:t>
            </a:r>
            <a:endParaRPr lang="zh-CN" altLang="zh-CN" sz="1050" kern="100" dirty="0">
              <a:solidFill>
                <a:srgbClr val="FF0000"/>
              </a:solidFill>
              <a:latin typeface="宋体"/>
              <a:cs typeface="Courier New"/>
            </a:endParaRPr>
          </a:p>
          <a:p>
            <a:pPr indent="612140"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此致</a:t>
            </a:r>
            <a:endParaRPr lang="zh-CN" altLang="zh-CN" sz="1050" kern="100" dirty="0">
              <a:solidFill>
                <a:srgbClr val="FF0000"/>
              </a:solidFill>
              <a:latin typeface="宋体"/>
              <a:cs typeface="Courier New"/>
            </a:endParaRPr>
          </a:p>
          <a:p>
            <a:pPr algn="just">
              <a:lnSpc>
                <a:spcPts val="41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敬礼！</a:t>
            </a:r>
            <a:endParaRPr lang="zh-CN" altLang="zh-CN" sz="1050" kern="100" dirty="0">
              <a:solidFill>
                <a:srgbClr val="FF0000"/>
              </a:solidFill>
              <a:latin typeface="宋体"/>
              <a:cs typeface="Courier New"/>
            </a:endParaRPr>
          </a:p>
          <a:p>
            <a:pPr algn="r">
              <a:lnSpc>
                <a:spcPts val="4100"/>
              </a:lnSpc>
              <a:spcAft>
                <a:spcPts val="0"/>
              </a:spcAft>
              <a:tabLst>
                <a:tab pos="1260475" algn="l"/>
                <a:tab pos="2610485" algn="l"/>
                <a:tab pos="3870960" algn="l"/>
              </a:tabLst>
            </a:pP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学校高一学生　</a:t>
            </a:r>
            <a:r>
              <a:rPr lang="en-US" altLang="zh-CN" sz="2400" b="1" kern="100" dirty="0">
                <a:solidFill>
                  <a:srgbClr val="FF0000"/>
                </a:solidFill>
                <a:latin typeface="宋体"/>
                <a:cs typeface="Times New Roman"/>
              </a:rPr>
              <a:t>×××</a:t>
            </a:r>
            <a:endParaRPr lang="zh-CN" altLang="zh-CN" sz="1050" kern="100" dirty="0">
              <a:solidFill>
                <a:srgbClr val="FF0000"/>
              </a:solidFill>
              <a:latin typeface="宋体"/>
              <a:cs typeface="Courier New"/>
            </a:endParaRPr>
          </a:p>
          <a:p>
            <a:pPr algn="r">
              <a:lnSpc>
                <a:spcPts val="4100"/>
              </a:lnSpc>
              <a:spcAft>
                <a:spcPts val="0"/>
              </a:spcAft>
              <a:tabLst>
                <a:tab pos="1260475" algn="l"/>
                <a:tab pos="2610485" algn="l"/>
                <a:tab pos="3870960" algn="l"/>
              </a:tabLst>
            </a:pP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年</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月</a:t>
            </a:r>
            <a:r>
              <a:rPr lang="en-US" altLang="zh-CN" sz="2400" b="1" kern="100" dirty="0">
                <a:solidFill>
                  <a:srgbClr val="FF0000"/>
                </a:solidFill>
                <a:latin typeface="宋体"/>
                <a:cs typeface="Times New Roman"/>
              </a:rPr>
              <a:t>×</a:t>
            </a:r>
            <a:r>
              <a:rPr lang="zh-CN" altLang="zh-CN" sz="2400" b="1" kern="100" dirty="0">
                <a:solidFill>
                  <a:srgbClr val="FF0000"/>
                </a:solidFill>
                <a:latin typeface="Times New Roman"/>
                <a:ea typeface="楷体_GB2312"/>
                <a:cs typeface="Times New Roman"/>
              </a:rPr>
              <a:t>日</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8521719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26537" y="871009"/>
            <a:ext cx="11647294"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lnSpc>
                <a:spcPct val="150000"/>
              </a:lnSpc>
              <a:spcAft>
                <a:spcPts val="0"/>
              </a:spcAft>
              <a:tabLst>
                <a:tab pos="1260475" algn="l"/>
                <a:tab pos="2610485" algn="l"/>
                <a:tab pos="3870960" algn="l"/>
              </a:tabLst>
            </a:pPr>
            <a:r>
              <a:rPr lang="zh-CN" altLang="zh-CN" sz="2400" b="1" kern="100" dirty="0">
                <a:latin typeface="Times New Roman"/>
                <a:ea typeface="黑体"/>
                <a:cs typeface="Times New Roman"/>
              </a:rPr>
              <a:t>任务二　</a:t>
            </a:r>
            <a:r>
              <a:rPr lang="zh-CN" altLang="zh-CN" sz="2400" b="1" kern="100" dirty="0">
                <a:latin typeface="Times New Roman"/>
                <a:cs typeface="Times New Roman"/>
              </a:rPr>
              <a:t>近年来，越来越多的报道显示，历史文化古迹成为景点的同时也不断遭受着破坏。请对家乡的名胜古迹进行考察，然后撰写一篇考察报告。</a:t>
            </a:r>
            <a:endParaRPr lang="zh-CN" altLang="zh-CN" sz="1050" kern="100" dirty="0">
              <a:latin typeface="宋体"/>
              <a:cs typeface="Courier New"/>
            </a:endParaRPr>
          </a:p>
          <a:p>
            <a:pPr indent="612140" algn="just">
              <a:lnSpc>
                <a:spcPct val="150000"/>
              </a:lnSpc>
              <a:spcAft>
                <a:spcPts val="0"/>
              </a:spcAft>
              <a:tabLst>
                <a:tab pos="1260475" algn="l"/>
                <a:tab pos="2610485" algn="l"/>
                <a:tab pos="3870960" algn="l"/>
              </a:tabLst>
            </a:pPr>
            <a:r>
              <a:rPr lang="en-US" altLang="zh-CN" sz="2400" b="1" kern="100" dirty="0">
                <a:solidFill>
                  <a:srgbClr val="FF0000"/>
                </a:solidFill>
                <a:latin typeface="Times New Roman"/>
                <a:ea typeface="黑体"/>
                <a:cs typeface="Courier New"/>
              </a:rPr>
              <a:t>[</a:t>
            </a:r>
            <a:r>
              <a:rPr lang="zh-CN" altLang="zh-CN" sz="2400" b="1" kern="100" dirty="0">
                <a:solidFill>
                  <a:srgbClr val="FF0000"/>
                </a:solidFill>
                <a:latin typeface="Times New Roman"/>
                <a:ea typeface="黑体"/>
                <a:cs typeface="Times New Roman"/>
              </a:rPr>
              <a:t>示例</a:t>
            </a:r>
            <a:r>
              <a:rPr lang="en-US" altLang="zh-CN" sz="2400" b="1" kern="100" dirty="0">
                <a:solidFill>
                  <a:srgbClr val="FF0000"/>
                </a:solidFill>
                <a:latin typeface="Times New Roman"/>
                <a:ea typeface="黑体"/>
                <a:cs typeface="Courier New"/>
              </a:rPr>
              <a:t>]</a:t>
            </a:r>
            <a:endParaRPr lang="zh-CN" altLang="zh-CN" sz="1050" kern="100" dirty="0">
              <a:solidFill>
                <a:srgbClr val="FF0000"/>
              </a:solidFill>
              <a:latin typeface="宋体"/>
              <a:cs typeface="Courier New"/>
            </a:endParaRPr>
          </a:p>
          <a:p>
            <a:pPr indent="612140" algn="ctr">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黑体"/>
                <a:cs typeface="Times New Roman"/>
              </a:rPr>
              <a:t>家乡名胜古迹的考察报告</a:t>
            </a:r>
            <a:endParaRPr lang="zh-CN" altLang="zh-CN" sz="1050" kern="100" dirty="0">
              <a:solidFill>
                <a:srgbClr val="FF0000"/>
              </a:solidFill>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一、活动主题　庆祝建党九十周年　访家乡名胜古迹</a:t>
            </a:r>
            <a:endParaRPr lang="zh-CN" altLang="zh-CN" sz="1050" kern="100" dirty="0">
              <a:solidFill>
                <a:srgbClr val="FF0000"/>
              </a:solidFill>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二、活动目的　追寻历史，看祖国大好河山</a:t>
            </a:r>
            <a:endParaRPr lang="zh-CN" altLang="zh-CN" sz="1050" kern="100" dirty="0">
              <a:solidFill>
                <a:srgbClr val="FF0000"/>
              </a:solidFill>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三、活动地点　河南省南阳市</a:t>
            </a:r>
            <a:r>
              <a:rPr lang="en-US" altLang="zh-CN" sz="2400" b="1" kern="100" dirty="0">
                <a:solidFill>
                  <a:srgbClr val="FF0000"/>
                </a:solidFill>
                <a:latin typeface="Times New Roman"/>
                <a:ea typeface="楷体_GB2312"/>
                <a:cs typeface="Courier New"/>
              </a:rPr>
              <a:t>(</a:t>
            </a:r>
            <a:r>
              <a:rPr lang="zh-CN" altLang="zh-CN" sz="2400" b="1" kern="100" dirty="0">
                <a:solidFill>
                  <a:srgbClr val="FF0000"/>
                </a:solidFill>
                <a:latin typeface="Times New Roman"/>
                <a:ea typeface="楷体_GB2312"/>
                <a:cs typeface="Times New Roman"/>
              </a:rPr>
              <a:t>县</a:t>
            </a:r>
            <a:r>
              <a:rPr lang="en-US" altLang="zh-CN" sz="2400" b="1" kern="100" dirty="0">
                <a:solidFill>
                  <a:srgbClr val="FF0000"/>
                </a:solidFill>
                <a:latin typeface="Times New Roman"/>
                <a:ea typeface="楷体_GB2312"/>
                <a:cs typeface="Courier New"/>
              </a:rPr>
              <a:t>)</a:t>
            </a:r>
            <a:endParaRPr lang="zh-CN" altLang="zh-CN" sz="1050" kern="100" dirty="0">
              <a:solidFill>
                <a:srgbClr val="FF0000"/>
              </a:solidFill>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四、活动范围　河南省南阳市</a:t>
            </a:r>
            <a:r>
              <a:rPr lang="en-US" altLang="zh-CN" sz="2400" b="1" kern="100" dirty="0">
                <a:solidFill>
                  <a:srgbClr val="FF0000"/>
                </a:solidFill>
                <a:latin typeface="Times New Roman"/>
                <a:ea typeface="楷体_GB2312"/>
                <a:cs typeface="Courier New"/>
              </a:rPr>
              <a:t>(</a:t>
            </a:r>
            <a:r>
              <a:rPr lang="zh-CN" altLang="zh-CN" sz="2400" b="1" kern="100" dirty="0">
                <a:solidFill>
                  <a:srgbClr val="FF0000"/>
                </a:solidFill>
                <a:latin typeface="Times New Roman"/>
                <a:ea typeface="楷体_GB2312"/>
                <a:cs typeface="Times New Roman"/>
              </a:rPr>
              <a:t>县</a:t>
            </a:r>
            <a:r>
              <a:rPr lang="en-US" altLang="zh-CN" sz="2400" b="1" kern="100" dirty="0">
                <a:solidFill>
                  <a:srgbClr val="FF0000"/>
                </a:solidFill>
                <a:latin typeface="Times New Roman"/>
                <a:ea typeface="楷体_GB2312"/>
                <a:cs typeface="Courier New"/>
              </a:rPr>
              <a:t>)</a:t>
            </a:r>
            <a:endParaRPr lang="zh-CN" altLang="zh-CN" sz="1050" kern="100" dirty="0">
              <a:solidFill>
                <a:srgbClr val="FF0000"/>
              </a:solidFill>
              <a:latin typeface="宋体"/>
              <a:cs typeface="Courier New"/>
            </a:endParaRPr>
          </a:p>
          <a:p>
            <a:pPr indent="612140" algn="just">
              <a:lnSpc>
                <a:spcPct val="150000"/>
              </a:lnSpc>
              <a:spcAft>
                <a:spcPts val="0"/>
              </a:spcAft>
              <a:tabLst>
                <a:tab pos="1260475" algn="l"/>
                <a:tab pos="2610485" algn="l"/>
                <a:tab pos="3870960" algn="l"/>
              </a:tabLst>
            </a:pPr>
            <a:r>
              <a:rPr lang="zh-CN" altLang="zh-CN" sz="2400" b="1" kern="100" dirty="0">
                <a:solidFill>
                  <a:srgbClr val="FF0000"/>
                </a:solidFill>
                <a:latin typeface="Times New Roman"/>
                <a:ea typeface="楷体_GB2312"/>
                <a:cs typeface="Times New Roman"/>
              </a:rPr>
              <a:t>五、活动流程　观武侯祠，看水帘洞，游宝天曼森林公园、卧龙岗</a:t>
            </a:r>
            <a:endParaRPr lang="zh-CN" altLang="zh-CN" sz="1050" kern="100" dirty="0">
              <a:solidFill>
                <a:srgbClr val="FF0000"/>
              </a:solidFill>
              <a:effectLst/>
              <a:latin typeface="宋体"/>
              <a:cs typeface="Courier New"/>
            </a:endParaRPr>
          </a:p>
        </p:txBody>
      </p:sp>
    </p:spTree>
    <p:extLst>
      <p:ext uri="{BB962C8B-B14F-4D97-AF65-F5344CB8AC3E}">
        <p14:creationId xmlns:p14="http://schemas.microsoft.com/office/powerpoint/2010/main" val="3417203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linds(horizontal)">
                                      <p:cBhvr>
                                        <p:cTn id="16" dur="500"/>
                                        <p:tgtEl>
                                          <p:spTgt spid="3">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blinds(horizontal)">
                                      <p:cBhvr>
                                        <p:cTn id="19" dur="500"/>
                                        <p:tgtEl>
                                          <p:spTgt spid="3">
                                            <p:txEl>
                                              <p:pRg st="5" end="5"/>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linds(horizontal)">
                                      <p:cBhvr>
                                        <p:cTn id="22" dur="500"/>
                                        <p:tgtEl>
                                          <p:spTgt spid="3">
                                            <p:txEl>
                                              <p:pRg st="6" end="6"/>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blinds(horizontal)">
                                      <p:cBhvr>
                                        <p:cTn id="2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429</TotalTime>
  <Words>1777</Words>
  <Application>Microsoft Office PowerPoint</Application>
  <PresentationFormat>宽屏</PresentationFormat>
  <Paragraphs>60</Paragraphs>
  <Slides>15</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15</vt:i4>
      </vt:variant>
    </vt:vector>
  </HeadingPairs>
  <TitlesOfParts>
    <vt:vector size="33" baseType="lpstr">
      <vt:lpstr>Calibri</vt:lpstr>
      <vt:lpstr>宋体</vt:lpstr>
      <vt:lpstr>Arial</vt:lpstr>
      <vt:lpstr>Calibri Light</vt:lpstr>
      <vt:lpstr>等线</vt:lpstr>
      <vt:lpstr>Times New Roman</vt:lpstr>
      <vt:lpstr>Impact</vt:lpstr>
      <vt:lpstr>微软雅黑</vt:lpstr>
      <vt:lpstr>华文中宋</vt:lpstr>
      <vt:lpstr>Cambria</vt:lpstr>
      <vt:lpstr>方正黑体_GBK</vt:lpstr>
      <vt:lpstr>黑体</vt:lpstr>
      <vt:lpstr>Courier New</vt:lpstr>
      <vt:lpstr>楷体_GB2312</vt:lpstr>
      <vt:lpstr>仿宋_GB2312</vt:lpstr>
      <vt:lpstr>方正书宋_GBK</vt:lpstr>
      <vt:lpstr>Cambria Math</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AutoBVT</dc:creator>
  <cp:lastModifiedBy> </cp:lastModifiedBy>
  <cp:revision>115</cp:revision>
  <dcterms:created xsi:type="dcterms:W3CDTF">2018-01-02T04:06:00Z</dcterms:created>
  <dcterms:modified xsi:type="dcterms:W3CDTF">2019-09-14T06:11:32Z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