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382" r:id="rId5"/>
    <p:sldId id="338" r:id="rId6"/>
    <p:sldId id="341" r:id="rId7"/>
    <p:sldId id="417" r:id="rId8"/>
    <p:sldId id="389" r:id="rId10"/>
    <p:sldId id="397" r:id="rId11"/>
    <p:sldId id="398" r:id="rId12"/>
    <p:sldId id="394" r:id="rId13"/>
    <p:sldId id="352" r:id="rId14"/>
    <p:sldId id="428" r:id="rId15"/>
    <p:sldId id="361" r:id="rId16"/>
    <p:sldId id="404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lenovo" initials="l" lastIdx="0" clrIdx="1"/>
  <p:cmAuthor id="0" name="wangli" initials="wli" lastIdx="0" clrIdx="0"/>
  <p:cmAuthor id="4" name="admin" initials="a" lastIdx="0" clrIdx="3"/>
  <p:cmAuthor id="7" name="1206988966@qq.com" initials="1" lastIdx="0" clrIdx="2"/>
  <p:cmAuthor id="8" name="姜伟光" initials="姜" lastIdx="0" clrIdx="0"/>
  <p:cmAuthor id="5" name="宋洁然" initials="宋" lastIdx="0" clrIdx="1"/>
  <p:cmAuthor id="6" name="ming qiu" initials="m" lastIdx="0" clrIdx="1"/>
  <p:cmAuthor id="10" name="weijia" initials="w" lastIdx="1" clrIdx="9"/>
  <p:cmAuthor id="11" name="86187" initials="8" lastIdx="1" clrIdx="10"/>
  <p:cmAuthor id="12" name="zhaoqingju" initials="z" lastIdx="0" clrIdx="0"/>
  <p:cmAuthor id="3" name="xjj" initials="x" lastIdx="1" clrIdx="1"/>
  <p:cmAuthor id="9" name="dongyu" initials="d" lastIdx="0" clrIdx="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0000FF"/>
    <a:srgbClr val="4F0FBD"/>
    <a:srgbClr val="321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6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1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7.png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983749" y="3453662"/>
            <a:ext cx="6542405" cy="63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288952" y="1804952"/>
            <a:ext cx="307355" cy="264319"/>
            <a:chOff x="5983832" y="1572436"/>
            <a:chExt cx="409806" cy="352425"/>
          </a:xfrm>
        </p:grpSpPr>
        <p:cxnSp>
          <p:nvCxnSpPr>
            <p:cNvPr id="18" name="直接连接符 17"/>
            <p:cNvCxnSpPr/>
            <p:nvPr/>
          </p:nvCxnSpPr>
          <p:spPr>
            <a:xfrm rot="2700000">
              <a:off x="5807619" y="1748649"/>
              <a:ext cx="35242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8900000" flipH="1">
              <a:off x="6041213" y="1748650"/>
              <a:ext cx="35242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V="1">
            <a:off x="2914535" y="1846042"/>
            <a:ext cx="3285490" cy="546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553789" y="1846042"/>
            <a:ext cx="2940685" cy="1016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333750" y="2021840"/>
            <a:ext cx="6018530" cy="1445260"/>
          </a:xfrm>
          <a:prstGeom prst="rect">
            <a:avLst/>
          </a:prstGeom>
          <a:solidFill>
            <a:schemeClr val="bg1">
              <a:alpha val="58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登勃朗峰</a:t>
            </a:r>
            <a:endParaRPr lang="zh-CN" altLang="en-US" sz="8800" b="1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46430" y="467360"/>
            <a:ext cx="24892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sz="4000" dirty="0">
                <a:effectLst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车夫形象</a:t>
            </a:r>
            <a:endParaRPr lang="zh-CN" altLang="en-US" sz="4000" dirty="0">
              <a:effectLst/>
              <a:latin typeface="Times New Roman" panose="0202060305040502030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02945" y="1336040"/>
            <a:ext cx="11034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车夫是一个怎样的人？</a:t>
            </a:r>
            <a:endParaRPr lang="zh-CN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945" y="2143125"/>
            <a:ext cx="108210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语言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自信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乐观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洒脱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率真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幽默、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热情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945" y="2950210"/>
            <a:ext cx="105505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神态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全神贯注、镇定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945" y="3757295"/>
            <a:ext cx="105505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动作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镇定自若、温和善良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945" y="4564380"/>
            <a:ext cx="111671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衬托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自信乐观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的勃朗队长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爬山次数和向导水平更高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与他相互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映衬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车夫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驾车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本领高超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的传奇人物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81025" y="315595"/>
            <a:ext cx="59715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sz="4000" dirty="0">
                <a:effectLst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小说笔法</a:t>
            </a:r>
            <a:r>
              <a:rPr lang="en-US" altLang="zh-CN" sz="4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幽默手法</a:t>
            </a:r>
            <a:r>
              <a:rPr lang="en-US" altLang="zh-CN" sz="4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4000" dirty="0">
              <a:effectLst/>
              <a:latin typeface="Times New Roman" panose="02020603050405020304" charset="0"/>
              <a:ea typeface="黑体" panose="02010609060101010101" pitchFamily="49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69215" y="1022350"/>
          <a:ext cx="12122785" cy="5387340"/>
        </p:xfrm>
        <a:graphic>
          <a:graphicData uri="http://schemas.openxmlformats.org/drawingml/2006/table">
            <a:tbl>
              <a:tblPr/>
              <a:tblGrid>
                <a:gridCol w="3071495"/>
                <a:gridCol w="3077845"/>
                <a:gridCol w="3102610"/>
                <a:gridCol w="2870835"/>
              </a:tblGrid>
              <a:tr h="66230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突出细节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制造反差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适当夸张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反常归因</a:t>
                      </a:r>
                      <a:endParaRPr 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5035"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车夫夸诞、重复的话语内容。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我们的车子一路狂奔把所有的车骑甩在身后。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215" y="2750185"/>
            <a:ext cx="308673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321DB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“他说的是法语</a:t>
            </a:r>
            <a:r>
              <a:rPr lang="zh-CN" altLang="zh-CN" sz="3200" b="1" dirty="0">
                <a:solidFill>
                  <a:srgbClr val="321DB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21DB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还不时地打嗝</a:t>
            </a:r>
            <a:r>
              <a:rPr lang="zh-CN" altLang="zh-CN" sz="3200" b="1" dirty="0">
                <a:solidFill>
                  <a:srgbClr val="321DB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21DB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像是在加标点符号。”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作者注意呈现游览过程中本身就带有幽默色彩的细节。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5950" y="3312160"/>
            <a:ext cx="30302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用一路上的飞车越险与“车王”的和颜悦色制造反差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读来令人不禁发噱</a:t>
            </a: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xué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r>
              <a:rPr lang="zh-CN" sz="3200" b="1">
                <a:solidFill>
                  <a:srgbClr val="FF0000"/>
                </a:solidFill>
              </a:rPr>
              <a:t> 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2845" y="1700530"/>
            <a:ext cx="31140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描写马车的一路狂奔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“有时一两个轮子着地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但大多数时候腾空而起”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显然带有夸张成分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让人想象到一辆飞行的马车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情景如漫画一般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0685" y="1700530"/>
            <a:ext cx="286321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经历不测之险到达目的地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一般人感觉应该是“幸运”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作者的表述却是“幸亏”——幸亏车王在驾车之前“喝得酒气醺醺”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他才能那样不顾一切地飞驰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75285" y="419735"/>
            <a:ext cx="2730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sz="4000" dirty="0">
                <a:effectLst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比较语言</a:t>
            </a:r>
            <a:endParaRPr lang="zh-CN" altLang="en-US" sz="4000" dirty="0">
              <a:effectLst/>
              <a:latin typeface="Times New Roman" panose="0202060305040502030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235" y="1238885"/>
            <a:ext cx="115189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请比较课文写景部分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1—6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和叙事部分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7—11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在语言风格方面的不同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并分析作者这样写的原因。</a:t>
            </a:r>
            <a:endParaRPr lang="zh-CN" altLang="zh-CN" sz="3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不同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zh-CN" sz="3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endParaRPr lang="zh-CN" altLang="zh-CN" sz="3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endParaRPr lang="zh-CN" altLang="zh-CN" sz="3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原因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zh-CN" sz="3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1760" y="2285365"/>
            <a:ext cx="1010793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写景部分用的是散文笔法</a:t>
            </a:r>
            <a:r>
              <a:rPr lang="zh-CN" altLang="zh-CN" sz="35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语言流畅洒脱</a:t>
            </a:r>
            <a:r>
              <a:rPr lang="zh-CN" altLang="zh-CN" sz="35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雅致华美；</a:t>
            </a:r>
            <a:endParaRPr lang="zh-CN" altLang="en-US" sz="35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1760" y="2915285"/>
            <a:ext cx="1000506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叙事部分用的是小说笔法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语言富有生活情趣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通俗幽默。</a:t>
            </a:r>
            <a:endParaRPr lang="zh-CN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1760" y="4001770"/>
            <a:ext cx="1012444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写景部分运用散文笔法可或浓墨重彩</a:t>
            </a:r>
            <a:r>
              <a:rPr lang="zh-CN" altLang="zh-CN" sz="35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或简笔勾勒出景色的壮丽奇美</a:t>
            </a:r>
            <a:r>
              <a:rPr lang="zh-CN" altLang="zh-CN" sz="35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引出感慨；</a:t>
            </a:r>
            <a:endParaRPr lang="zh-CN" altLang="en-US" sz="35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3835" y="5170170"/>
            <a:ext cx="991298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叙事部分运用小说笔法叙述奇人奇事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使人物和事件更接地气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又带着一点幽默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富有传奇色彩。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4"/>
          <a:stretch>
            <a:fillRect/>
          </a:stretch>
        </p:blipFill>
        <p:spPr bwMode="auto">
          <a:xfrm>
            <a:off x="483235" y="1677670"/>
            <a:ext cx="11343005" cy="462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83235" y="728345"/>
            <a:ext cx="24892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sz="4000" dirty="0">
                <a:effectLst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板书设计</a:t>
            </a:r>
            <a:endParaRPr lang="zh-CN" altLang="en-US" sz="4000" dirty="0">
              <a:effectLst/>
              <a:latin typeface="Times New Roman" panose="0202060305040502030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0" y="3236595"/>
            <a:ext cx="1848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散文笔法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635" y="5449570"/>
            <a:ext cx="1848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小说笔法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659765" y="2145030"/>
            <a:ext cx="10560685" cy="34366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这篇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游记通过描写作者登勃朗峰时所见的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奇绝景色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记叙下山投宿途中的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奇人奇事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全文贯穿了作者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游览时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激动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喜悦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之情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饱览美景的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喜悦满足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有惊险刺激的回程的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满意喜悦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有奇遇奇人的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幽默快乐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表达了作者对大自然的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热爱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之情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流露出作者</a:t>
            </a:r>
            <a:r>
              <a:rPr 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乐观、积极、率真</a:t>
            </a:r>
            <a:r>
              <a:rPr lang="zh-CN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的生活态度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04165" y="1080135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主旨归纳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" y="0"/>
            <a:ext cx="5925185" cy="3333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215" y="0"/>
            <a:ext cx="578993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" y="3521075"/>
            <a:ext cx="5930900" cy="3336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580" y="3481705"/>
            <a:ext cx="5790565" cy="33756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626110" y="852170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64970"/>
            <a:ext cx="3096260" cy="3683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3925570" y="1844675"/>
            <a:ext cx="792988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R="0" lvl="0" indent="444500" algn="just" defTabSz="45720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ker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3600" b="1" ker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马克</a:t>
            </a:r>
            <a:r>
              <a:rPr lang="zh-CN" altLang="en-US" sz="3600" b="1" ker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36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吐温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6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1835－1910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作家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批判现实主义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文学的奠基人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其作品风格以幽默和讽刺为主。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lvl="0" indent="444500" algn="just" defTabSz="45720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代表作有小说</a:t>
            </a:r>
            <a:r>
              <a:rPr lang="en-US" altLang="zh-CN" sz="36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6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汤姆</a:t>
            </a:r>
            <a:r>
              <a:rPr lang="zh-CN" altLang="en-US" sz="3600" b="1" ker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36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索亚历险记</a:t>
            </a:r>
            <a:r>
              <a:rPr lang="en-US" altLang="zh-CN" sz="36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哈克贝利</a:t>
            </a:r>
            <a:r>
              <a:rPr lang="zh-CN" altLang="en-US" sz="3600" b="1" ker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费恩历险记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百万英镑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竞选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州长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5"/>
          <p:cNvSpPr txBox="1"/>
          <p:nvPr>
            <p:custDataLst>
              <p:tags r:id="rId1"/>
            </p:custDataLst>
          </p:nvPr>
        </p:nvSpPr>
        <p:spPr>
          <a:xfrm>
            <a:off x="4519295" y="989330"/>
            <a:ext cx="2502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98805" y="1804670"/>
            <a:ext cx="11034395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了解作者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理清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作者的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游踪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所写景物、人物的特点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品味课文风趣幽默的语言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把握作者综合采用散文笔法和小说笔法的写作技巧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领会作者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积极、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乐观、率真的生活态度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培养热爱自然、热爱生活的情趣。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35457" y="63500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1432984" y="822114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根据拼音写汉字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302260" y="1398905"/>
            <a:ext cx="11710670" cy="51847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雇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灼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辚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辚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巉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峻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拾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级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穹</a:t>
            </a:r>
            <a:r>
              <a:rPr altLang="zh-CN" sz="3600" b="1">
                <a:ea typeface="宋体" panose="02010600030101010101" pitchFamily="2" charset="-122"/>
                <a:sym typeface="宋体" panose="02010600030101010101" pitchFamily="2" charset="-122"/>
              </a:rPr>
              <a:t>顶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独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踞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皑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皑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妩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媚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颠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簸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旷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野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打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嗝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sym typeface="宋体" panose="02010600030101010101" pitchFamily="2" charset="-122"/>
              </a:rPr>
              <a:t>yì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日    陡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焦</a:t>
            </a:r>
            <a:r>
              <a:rPr lang="en-US" altLang="zh-CN" sz="3600">
                <a:ea typeface="宋体" panose="02010600030101010101" pitchFamily="2" charset="-122"/>
                <a:sym typeface="宋体" panose="02010600030101010101" pitchFamily="2" charset="-122"/>
              </a:rPr>
              <a:t>zhì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mǐn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</a:t>
            </a:r>
            <a:r>
              <a:rPr lang="en-US" altLang="zh-CN" sz="3600">
                <a:sym typeface="宋体" panose="02010600030101010101" pitchFamily="2" charset="-122"/>
              </a:rPr>
              <a:t>suì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道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俯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k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</a:t>
            </a:r>
            <a:r>
              <a:rPr lang="en-US" altLang="zh-CN" sz="3600">
                <a:sym typeface="宋体" panose="02010600030101010101" pitchFamily="2" charset="-122"/>
              </a:rPr>
              <a:t>li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600">
                <a:sym typeface="宋体" panose="02010600030101010101" pitchFamily="2" charset="-122"/>
              </a:rPr>
              <a:t>o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绕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浮</a:t>
            </a:r>
            <a:r>
              <a:rPr lang="en-US" altLang="zh-CN" sz="3600"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600"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zhòu(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然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无</a:t>
            </a:r>
            <a:r>
              <a:rPr lang="en-US" altLang="zh-CN" sz="3600">
                <a:ea typeface="宋体" panose="02010600030101010101" pitchFamily="2" charset="-122"/>
                <a:sym typeface="宋体" panose="02010600030101010101" pitchFamily="2" charset="-122"/>
              </a:rPr>
              <a:t>xi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沟</a:t>
            </a:r>
            <a:r>
              <a:rPr lang="en-US" altLang="zh-CN" sz="3600">
                <a:ea typeface="宋体" panose="02010600030101010101" pitchFamily="2" charset="-122"/>
                <a:sym typeface="宋体" panose="02010600030101010101" pitchFamily="2" charset="-122"/>
              </a:rPr>
              <a:t>hè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轻歌</a:t>
            </a:r>
            <a:r>
              <a:rPr lang="en-US" altLang="zh-CN" sz="36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600"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舞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纷至</a:t>
            </a:r>
            <a:r>
              <a:rPr lang="zh-CN" altLang="en-US" sz="3600"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t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à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名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fù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其实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611717" y="167005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charset="0"/>
                <a:ea typeface="黑体" panose="02010609060101010101" pitchFamily="49" charset="-122"/>
              </a:rPr>
              <a:t>字词清单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59205" y="1398905"/>
            <a:ext cx="10665460" cy="2608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735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ɡù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zhuó                 lín                ch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shè                  qiónɡ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jù                  xi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á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wǔ                   </a:t>
            </a:r>
            <a:r>
              <a:rPr altLang="zh-CN" sz="3735">
                <a:solidFill>
                  <a:srgbClr val="FF0000"/>
                </a:solidFill>
              </a:rPr>
              <a:t>bǒ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735">
                <a:solidFill>
                  <a:srgbClr val="FF0000"/>
                </a:solidFill>
                <a:ea typeface="宋体" panose="02010600030101010101" pitchFamily="2" charset="-122"/>
              </a:rPr>
              <a:t>ku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735">
                <a:solidFill>
                  <a:srgbClr val="FF0000"/>
                </a:solidFill>
                <a:ea typeface="宋体" panose="02010600030101010101" pitchFamily="2" charset="-122"/>
              </a:rPr>
              <a:t>nɡ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3735">
                <a:solidFill>
                  <a:srgbClr val="FF0000"/>
                </a:solidFill>
                <a:sym typeface="宋体" panose="02010600030101010101" pitchFamily="2" charset="-122"/>
              </a:rPr>
              <a:t>ɡé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11505" y="3998595"/>
            <a:ext cx="1147953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翌                          峭                   炙                    </a:t>
            </a: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悯</a:t>
            </a:r>
            <a:endParaRPr lang="zh-CN" altLang="en-US"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隧                        瞰                缭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躁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骤                    暇                  壑</a:t>
            </a:r>
            <a:endParaRPr lang="en-US" altLang="zh-CN"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曼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沓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副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00660" y="73025"/>
            <a:ext cx="2590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328295" y="73025"/>
            <a:ext cx="2462530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charset="0"/>
                <a:ea typeface="黑体" panose="02010609060101010101" pitchFamily="49" charset="-122"/>
              </a:rPr>
              <a:t>欣赏美景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660" y="695325"/>
            <a:ext cx="118300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浏览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课文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在文中圈画出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作者的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游踪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景物特征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观景感受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的词句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填写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观察视角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的词语。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2"/>
            </p:custDataLst>
          </p:nvPr>
        </p:nvGraphicFramePr>
        <p:xfrm>
          <a:off x="118110" y="1865630"/>
          <a:ext cx="11974195" cy="4789170"/>
        </p:xfrm>
        <a:graphic>
          <a:graphicData uri="http://schemas.openxmlformats.org/drawingml/2006/table">
            <a:tbl>
              <a:tblPr/>
              <a:tblGrid>
                <a:gridCol w="1823085"/>
                <a:gridCol w="2668270"/>
                <a:gridCol w="5452745"/>
                <a:gridCol w="2030095"/>
              </a:tblGrid>
              <a:tr h="59309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交通方式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游踪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景物特征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观景感受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 rowSpan="5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从马蒂尼出发</a:t>
                      </a:r>
                      <a:endParaRPr lang="zh-CN" altLang="en-US" sz="3200" b="1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 fontAlgn="auto"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065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取道</a:t>
                      </a:r>
                      <a:r>
                        <a:rPr lang="zh-CN" altLang="en-US" sz="3200" b="1" u="sng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200" b="1" u="sng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抵达</a:t>
                      </a:r>
                      <a:r>
                        <a:rPr lang="zh-CN" altLang="en-US" sz="3200" b="1" u="sng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200" b="1" u="sng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。</a:t>
                      </a:r>
                      <a:endParaRPr lang="zh-CN" altLang="zh-CN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 fontAlgn="auto"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 vMerge="1">
                  <a:tcPr/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zh-CN" sz="3200" b="1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过</a:t>
                      </a:r>
                      <a:r>
                        <a:rPr lang="en-US" altLang="zh-CN" sz="3200" b="1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V</a:t>
                      </a:r>
                      <a:r>
                        <a:rPr lang="zh-CN" altLang="en-US" sz="3200" b="1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字形山口</a:t>
                      </a:r>
                      <a:endParaRPr lang="zh-CN" altLang="en-US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 fontAlgn="auto"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 vMerge="1">
                  <a:tcPr/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登顶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勃朗峰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zh-CN" altLang="en-US" sz="3200" b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 fontAlgn="auto"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到达阿冉提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 fontAlgn="auto">
                        <a:spcBef>
                          <a:spcPts val="100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6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到达</a:t>
                      </a:r>
                      <a:r>
                        <a:rPr lang="zh-CN" altLang="en-US" sz="3200" b="1" u="sng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200" b="1" u="sng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   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。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6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 fontAlgn="auto">
                        <a:spcBef>
                          <a:spcPts val="100"/>
                        </a:spcBef>
                        <a:buNone/>
                      </a:pPr>
                      <a:endParaRPr lang="zh-CN" altLang="en-US" sz="36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2790825" y="3048635"/>
            <a:ext cx="1049020" cy="592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zh-CN" altLang="en-US" sz="32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黑首</a:t>
            </a:r>
            <a:endParaRPr lang="zh-CN" altLang="en-US" sz="32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84755" y="3531235"/>
            <a:ext cx="1085850" cy="592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zh-CN" altLang="en-US" sz="32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高地</a:t>
            </a:r>
            <a:endParaRPr lang="zh-CN" altLang="en-US" sz="32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90825" y="6001385"/>
            <a:ext cx="1654810" cy="592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zh-CN" altLang="en-US" sz="32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沙蒙尼</a:t>
            </a:r>
            <a:endParaRPr lang="zh-CN" altLang="en-US" sz="32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8325" y="3641090"/>
            <a:ext cx="12725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徒步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8110" y="5791200"/>
            <a:ext cx="17722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坐马车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85070" y="2418715"/>
            <a:ext cx="20072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可怜可悯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36770" y="3048635"/>
            <a:ext cx="53657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俯瞰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峡谷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清流急湍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仰视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岩壁巉峻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瀑布倾泻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77835" y="3573145"/>
            <a:ext cx="2007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移步换景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85070" y="3272155"/>
            <a:ext cx="20072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美不胜收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36770" y="4114800"/>
            <a:ext cx="54483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白雪穹顶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独踞苍穹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85070" y="4109085"/>
            <a:ext cx="20072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巍峨壮观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70095" y="4756785"/>
            <a:ext cx="32099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奇形怪状、陡峭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77835" y="4756785"/>
            <a:ext cx="1925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定点观察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85070" y="4739005"/>
            <a:ext cx="20072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变幻无穷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3" grpId="0" bldLvl="0" animBg="1"/>
      <p:bldP spid="18" grpId="0" bldLvl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37845" y="956310"/>
            <a:ext cx="33039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sz="4000" dirty="0">
                <a:effectLst/>
                <a:latin typeface="Times New Roman" panose="02020603050405020304" charset="0"/>
                <a:ea typeface="黑体" panose="02010609060101010101" pitchFamily="49" charset="-122"/>
                <a:sym typeface="+mn-ea"/>
              </a:rPr>
              <a:t>尝试批注</a:t>
            </a:r>
            <a:endParaRPr lang="zh-CN" altLang="en-US" sz="4000" dirty="0">
              <a:effectLst/>
              <a:latin typeface="Times New Roman" panose="0202060305040502030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430" y="1937385"/>
            <a:ext cx="109810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参照示例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给第二处画线句子做评价性批注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句子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:有些顶端尖峭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并微微倾向一旁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宛如美女的纤指;有一怪峰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形如塔糖。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在作者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眼里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山峰的形状让他浮想联翩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美女的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纤指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让人不觉心动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“塔糖”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又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让人满口生津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。美好的比喻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其实是作者心境的外射。于是山峰就有了人的灵性。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作者面对这些山峰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其实是在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进行心灵的对话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5580" y="565785"/>
            <a:ext cx="1180084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3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但见色彩斑斓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彩霞满天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白云缭绕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轻歌曼舞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那朵朵白云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精美柔细</a:t>
            </a:r>
            <a:r>
              <a:rPr lang="zh-CN" altLang="zh-CN" sz="3300" b="1" u="sng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宛如游丝蛛网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一般。五光十色中的粉红嫩绿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尤为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妩媚动人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所有色彩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轻淡柔和</a:t>
            </a:r>
            <a:r>
              <a:rPr lang="zh-CN" altLang="zh-CN" sz="3300" b="1" u="sng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交相辉映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妖媚迷人。我们干脆就地而坐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饱览独特美景。这一彩幻只是稍作驻留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顷刻间便飘忽不定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相互交融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暗淡隐去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可又骤然返光灼灼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瞬息万变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真是无穷变幻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纷至沓来；洁白轻薄的云朵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微光闪烁</a:t>
            </a:r>
            <a:r>
              <a:rPr lang="zh-CN" altLang="zh-CN" sz="33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仿佛身披霓裳羽衣的纯洁天使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580" y="3559175"/>
            <a:ext cx="118008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在作者笔下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云的形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“精美柔细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宛如游丝蛛网”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云的色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“轻淡柔和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交相辉映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妩媚动人”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云的神</a:t>
            </a:r>
            <a:r>
              <a:rPr lang="zh-CN" altLang="en-US" sz="36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“瞬息万变”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但究其本质仍是“洁白轻薄”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“仿佛身披霓裳羽衣的纯洁天使”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。作者以充满音韵和动感的文笔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具体形象地展现出峰巅云彩在阳光和山风中的无穷变幻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令人神往。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6080" y="514350"/>
            <a:ext cx="1124140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给课文片段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做疑问式批注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围绕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肥皂泡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提一个问题并解答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:第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段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为什么作者认为骑骡乘车的游客“可怜可悯”？</a:t>
            </a:r>
            <a:endParaRPr lang="zh-CN" altLang="en-US" sz="36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解答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:第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段作者联想到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“肥皂泡”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想要抒发怎样的感慨？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解答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080" y="4935855"/>
            <a:ext cx="109899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感悟到美丽都是转瞬即逝的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虚幻而短暂的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美丽才显得稀有而珍贵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080" y="2131060"/>
            <a:ext cx="1124140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因为上坡路陡峭难行；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天气灼热难当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焦炙于火辣辣的艳阳之下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不能像徒步者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可在树林中避暑纳凉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稍作歇息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丧失了游山玩水的自由。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AS_UNIQUEID" val="5573"/>
</p:tagLst>
</file>

<file path=ppt/tags/tag74.xml><?xml version="1.0" encoding="utf-8"?>
<p:tagLst xmlns:p="http://schemas.openxmlformats.org/presentationml/2006/main">
  <p:tag name="TABLE_ENDDRAG_ORIGIN_RECT" val="942*368"/>
  <p:tag name="TABLE_ENDDRAG_RECT" val="9*169*942*368"/>
</p:tagLst>
</file>

<file path=ppt/tags/tag7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TABLE_ENDDRAG_ORIGIN_RECT" val="954*424"/>
  <p:tag name="TABLE_ENDDRAG_RECT" val="5*80*954*424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ThiMzE1MzlkNmVkMmI2ZDg2N2RhNjM2YjI3NmE3N2IifQ=="/>
  <p:tag name="commondata" val="eyJoZGlkIjoiZjM1MDU3MjRkMGIzNjliNDRhNmZhZDFlNDFkYmY5MmUifQ==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1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2667</Words>
  <Application>WPS 演示</Application>
  <PresentationFormat/>
  <Paragraphs>182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Wingdings</vt:lpstr>
      <vt:lpstr>微软雅黑</vt:lpstr>
      <vt:lpstr>黑体</vt:lpstr>
      <vt:lpstr>方正楷体_GBK</vt:lpstr>
      <vt:lpstr>Times New Roman</vt:lpstr>
      <vt:lpstr>楷体</vt:lpstr>
      <vt:lpstr>SimSun-ExtB</vt:lpstr>
      <vt:lpstr>Arial Unicode MS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10</cp:revision>
  <cp:lastPrinted>2024-05-21T17:32:00Z</cp:lastPrinted>
  <dcterms:created xsi:type="dcterms:W3CDTF">2024-05-21T17:32:00Z</dcterms:created>
  <dcterms:modified xsi:type="dcterms:W3CDTF">2024-06-05T09:24:16Z</dcterms:modified>
  <cp:version>175300188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151FBFD50BED480E97CE069D602D2CA5_12</vt:lpwstr>
  </property>
</Properties>
</file>