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256" r:id="rId3"/>
    <p:sldId id="293" r:id="rId4"/>
    <p:sldId id="313" r:id="rId5"/>
    <p:sldId id="257" r:id="rId6"/>
    <p:sldId id="269" r:id="rId7"/>
    <p:sldId id="259" r:id="rId8"/>
    <p:sldId id="260" r:id="rId9"/>
    <p:sldId id="261" r:id="rId10"/>
    <p:sldId id="262" r:id="rId11"/>
    <p:sldId id="294" r:id="rId12"/>
    <p:sldId id="315" r:id="rId13"/>
    <p:sldId id="263" r:id="rId14"/>
    <p:sldId id="264" r:id="rId15"/>
    <p:sldId id="295" r:id="rId16"/>
    <p:sldId id="265" r:id="rId17"/>
    <p:sldId id="266" r:id="rId18"/>
    <p:sldId id="316" r:id="rId19"/>
    <p:sldId id="270" r:id="rId20"/>
    <p:sldId id="324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317" r:id="rId31"/>
    <p:sldId id="318" r:id="rId32"/>
    <p:sldId id="319" r:id="rId33"/>
    <p:sldId id="280" r:id="rId34"/>
    <p:sldId id="325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92" r:id="rId43"/>
    <p:sldId id="288" r:id="rId44"/>
    <p:sldId id="289" r:id="rId45"/>
    <p:sldId id="296" r:id="rId46"/>
    <p:sldId id="297" r:id="rId47"/>
    <p:sldId id="326" r:id="rId48"/>
    <p:sldId id="299" r:id="rId49"/>
    <p:sldId id="300" r:id="rId50"/>
    <p:sldId id="303" r:id="rId51"/>
    <p:sldId id="301" r:id="rId52"/>
    <p:sldId id="302" r:id="rId53"/>
    <p:sldId id="320" r:id="rId54"/>
    <p:sldId id="304" r:id="rId55"/>
    <p:sldId id="305" r:id="rId56"/>
    <p:sldId id="306" r:id="rId57"/>
    <p:sldId id="307" r:id="rId58"/>
    <p:sldId id="321" r:id="rId59"/>
    <p:sldId id="308" r:id="rId60"/>
    <p:sldId id="309" r:id="rId61"/>
    <p:sldId id="322" r:id="rId62"/>
    <p:sldId id="323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00"/>
    <a:srgbClr val="FFFFCC"/>
    <a:srgbClr val="B80A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9862-D863-4432-9F05-69C073B9FC0E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CDF92-2276-48AF-8EBE-2161C97BC3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1B6B8-BE43-4AC2-A2A7-5845F92FECDB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491B4-8D57-4DEE-B550-E31D134C4C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DFE33-115F-459D-9E8D-8C9A917C9CE5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DDF51-3CCA-4B45-B7A8-E29B0F5585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89740-500A-4048-9C02-1691E942B895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CDA6-C8E7-420D-9EA5-13F65F13E4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87F4C-6DE0-4DF1-8D3D-3B552588BDA3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42CFA-1DA6-4662-943F-366B9B01F6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9E7A-92F4-4385-8844-DDD1D0F1D72B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CAE79-5BF4-4C37-B4D9-49F4A0A72E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A191E-1498-493D-960C-0FDD6E6DEA3B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D4493-A6D2-4D77-9E23-9D06001700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E9487-D84A-4927-92F4-8D70725B5F42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D40F1-8885-4827-8B2F-A79BBB95D0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463BC-4BF1-42FF-86C3-3A44BC44EFB4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94DA9-A56F-4331-9451-604FB422AE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311FA-E923-4744-9389-B4C9725BB63F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59D59-B0C5-404B-9516-7EE04A9CB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4C4C-E2B0-4D73-8D63-1C844F0C8483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E9A7-39CE-4203-8F6D-24F3D04D7E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A8BCBE-95CE-4F86-8C22-70ABE5ABE4AD}" type="datetimeFigureOut">
              <a:rPr lang="zh-CN" altLang="en-US"/>
              <a:pPr>
                <a:defRPr/>
              </a:pPr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8ACFC6-8778-40FF-8EC6-F2777155F1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/>
          <p:cNvSpPr/>
          <p:nvPr/>
        </p:nvSpPr>
        <p:spPr>
          <a:xfrm rot="476546">
            <a:off x="2916238" y="3960813"/>
            <a:ext cx="1223962" cy="3240087"/>
          </a:xfrm>
          <a:prstGeom prst="arc">
            <a:avLst>
              <a:gd name="adj1" fmla="val 16200000"/>
              <a:gd name="adj2" fmla="val 134983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弧形 4"/>
          <p:cNvSpPr/>
          <p:nvPr/>
        </p:nvSpPr>
        <p:spPr>
          <a:xfrm rot="12081710">
            <a:off x="5119688" y="2819400"/>
            <a:ext cx="1223962" cy="3240088"/>
          </a:xfrm>
          <a:prstGeom prst="arc">
            <a:avLst>
              <a:gd name="adj1" fmla="val 16493640"/>
              <a:gd name="adj2" fmla="val 207198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3250" y="1182688"/>
            <a:ext cx="1655763" cy="647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春</a:t>
            </a:r>
          </a:p>
        </p:txBody>
      </p:sp>
      <p:sp>
        <p:nvSpPr>
          <p:cNvPr id="7" name="椭圆 6"/>
          <p:cNvSpPr/>
          <p:nvPr/>
        </p:nvSpPr>
        <p:spPr>
          <a:xfrm>
            <a:off x="6156325" y="857250"/>
            <a:ext cx="1728788" cy="9398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古诗四首</a:t>
            </a:r>
          </a:p>
        </p:txBody>
      </p:sp>
      <p:sp>
        <p:nvSpPr>
          <p:cNvPr id="8" name="椭圆 7"/>
          <p:cNvSpPr/>
          <p:nvPr/>
        </p:nvSpPr>
        <p:spPr>
          <a:xfrm>
            <a:off x="2301875" y="298450"/>
            <a:ext cx="1727200" cy="84772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济南的冬天</a:t>
            </a:r>
          </a:p>
        </p:txBody>
      </p:sp>
      <p:sp>
        <p:nvSpPr>
          <p:cNvPr id="9" name="椭圆 8"/>
          <p:cNvSpPr/>
          <p:nvPr/>
        </p:nvSpPr>
        <p:spPr>
          <a:xfrm>
            <a:off x="3941763" y="1058863"/>
            <a:ext cx="1790700" cy="8953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雨的四季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00525" y="4076700"/>
            <a:ext cx="6143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b="1"/>
              <a:t>自然景物</a:t>
            </a:r>
          </a:p>
        </p:txBody>
      </p:sp>
      <p:sp>
        <p:nvSpPr>
          <p:cNvPr id="11" name="椭圆 10"/>
          <p:cNvSpPr/>
          <p:nvPr/>
        </p:nvSpPr>
        <p:spPr>
          <a:xfrm>
            <a:off x="2282825" y="2565400"/>
            <a:ext cx="1655763" cy="6477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现当代散文</a:t>
            </a:r>
          </a:p>
        </p:txBody>
      </p:sp>
      <p:sp>
        <p:nvSpPr>
          <p:cNvPr id="12" name="椭圆 11"/>
          <p:cNvSpPr/>
          <p:nvPr/>
        </p:nvSpPr>
        <p:spPr>
          <a:xfrm>
            <a:off x="5076825" y="2693988"/>
            <a:ext cx="1655763" cy="64928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古代诗歌</a:t>
            </a:r>
          </a:p>
        </p:txBody>
      </p:sp>
      <p:sp>
        <p:nvSpPr>
          <p:cNvPr id="13" name="弧形 12"/>
          <p:cNvSpPr/>
          <p:nvPr/>
        </p:nvSpPr>
        <p:spPr>
          <a:xfrm>
            <a:off x="1763713" y="1806575"/>
            <a:ext cx="720725" cy="1187450"/>
          </a:xfrm>
          <a:prstGeom prst="arc">
            <a:avLst>
              <a:gd name="adj1" fmla="val 16200000"/>
              <a:gd name="adj2" fmla="val 149248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4" name="弧形 13"/>
          <p:cNvSpPr/>
          <p:nvPr/>
        </p:nvSpPr>
        <p:spPr>
          <a:xfrm rot="13963526">
            <a:off x="3840163" y="1647825"/>
            <a:ext cx="719138" cy="1189037"/>
          </a:xfrm>
          <a:prstGeom prst="arc">
            <a:avLst>
              <a:gd name="adj1" fmla="val 16200000"/>
              <a:gd name="adj2" fmla="val 149248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5" name="弧形 14"/>
          <p:cNvSpPr/>
          <p:nvPr/>
        </p:nvSpPr>
        <p:spPr>
          <a:xfrm rot="13725951">
            <a:off x="6372225" y="1706563"/>
            <a:ext cx="720725" cy="1187450"/>
          </a:xfrm>
          <a:prstGeom prst="arc">
            <a:avLst>
              <a:gd name="adj1" fmla="val 16200000"/>
              <a:gd name="adj2" fmla="val 330581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3149600" y="3171825"/>
            <a:ext cx="719138" cy="1189038"/>
          </a:xfrm>
          <a:prstGeom prst="arc">
            <a:avLst>
              <a:gd name="adj1" fmla="val 16200000"/>
              <a:gd name="adj2" fmla="val 149248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7" name="弧形 16"/>
          <p:cNvSpPr/>
          <p:nvPr/>
        </p:nvSpPr>
        <p:spPr>
          <a:xfrm rot="13472653">
            <a:off x="5397500" y="3100388"/>
            <a:ext cx="719138" cy="1189037"/>
          </a:xfrm>
          <a:prstGeom prst="arc">
            <a:avLst>
              <a:gd name="adj1" fmla="val 16200000"/>
              <a:gd name="adj2" fmla="val 149248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cxnSp>
        <p:nvCxnSpPr>
          <p:cNvPr id="19" name="直接连接符 18"/>
          <p:cNvCxnSpPr>
            <a:stCxn id="8" idx="4"/>
          </p:cNvCxnSpPr>
          <p:nvPr/>
        </p:nvCxnSpPr>
        <p:spPr>
          <a:xfrm>
            <a:off x="3165475" y="1146175"/>
            <a:ext cx="0" cy="1346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秋风萧瑟，洪波涌起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1211263" y="188913"/>
            <a:ext cx="3427412" cy="644525"/>
          </a:xfrm>
          <a:prstGeom prst="wedgeRoundRectCallout">
            <a:avLst>
              <a:gd name="adj1" fmla="val 6446"/>
              <a:gd name="adj2" fmla="val 129669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风吹草木的声音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1263" y="2894013"/>
            <a:ext cx="654526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在萧瑟的秋风中，大海涌起巨大的波浪。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5003800" y="188913"/>
            <a:ext cx="1223963" cy="644525"/>
          </a:xfrm>
          <a:prstGeom prst="wedgeRoundRectCallout">
            <a:avLst>
              <a:gd name="adj1" fmla="val -38503"/>
              <a:gd name="adj2" fmla="val 145266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1187450" y="1341438"/>
            <a:ext cx="6911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树木丛生，百草丰茂</a:t>
            </a:r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258888" y="2420938"/>
            <a:ext cx="6911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秋风萧瑟，洪波涌起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692275" y="4149725"/>
            <a:ext cx="5616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动静相配，显示出大海的惊人力量和宏伟气象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7"/>
          <p:cNvSpPr txBox="1">
            <a:spLocks noChangeArrowheads="1"/>
          </p:cNvSpPr>
          <p:nvPr/>
        </p:nvSpPr>
        <p:spPr bwMode="auto">
          <a:xfrm>
            <a:off x="1258888" y="1412875"/>
            <a:ext cx="65452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水何澹澹，山岛竦峙。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树木丛生，百草丰茂。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秋风萧瑟，洪波涌起。</a:t>
            </a:r>
            <a:endParaRPr lang="en-US" altLang="zh-CN" sz="4000" b="1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84438" y="3644900"/>
            <a:ext cx="57594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写实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日月之行，若出其中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4476750" y="476250"/>
            <a:ext cx="2200275" cy="646113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好像</a:t>
            </a:r>
          </a:p>
        </p:txBody>
      </p:sp>
      <p:sp>
        <p:nvSpPr>
          <p:cNvPr id="21507" name="TextBox 7"/>
          <p:cNvSpPr txBox="1">
            <a:spLocks noChangeArrowheads="1"/>
          </p:cNvSpPr>
          <p:nvPr/>
        </p:nvSpPr>
        <p:spPr bwMode="auto">
          <a:xfrm>
            <a:off x="1366838" y="2420938"/>
            <a:ext cx="65452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太阳、月亮的运行，好像从大海中升起又从大海中落下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2195513" y="442913"/>
            <a:ext cx="2200275" cy="646112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助词，的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507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星汉灿烂，若出其里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4476750" y="476250"/>
            <a:ext cx="2200275" cy="646113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好像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66838" y="2420938"/>
            <a:ext cx="65452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璀璨的银河，好像也是从大海中升起，从大海中落下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1331913" y="442913"/>
            <a:ext cx="2200275" cy="646112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银河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1187450" y="549275"/>
            <a:ext cx="6911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日月之行，若出其中</a:t>
            </a:r>
          </a:p>
        </p:txBody>
      </p:sp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1187450" y="1557338"/>
            <a:ext cx="6911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星汉灿烂，若出其里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187450" y="2924175"/>
            <a:ext cx="66976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、这样的景物是作者看到的吗？</a:t>
            </a:r>
          </a:p>
          <a:p>
            <a:pPr>
              <a:spcBef>
                <a:spcPct val="50000"/>
              </a:spcBef>
            </a:pPr>
            <a:r>
              <a:rPr lang="en-US" altLang="zh-CN" sz="3200" b="1"/>
              <a:t>2</a:t>
            </a:r>
            <a:r>
              <a:rPr lang="zh-CN" altLang="en-US" sz="3200" b="1"/>
              <a:t>、从这两句诗中你能体会到什么？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187450" y="4437063"/>
            <a:ext cx="67691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借助奇特的想象表现大海吞吐日月的气概，诗人将这种博大的胸襟、昂扬奋发的精神、远大志向很自然地融入到诗中。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幸甚至哉，歌以咏志。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58888" y="2511425"/>
            <a:ext cx="65468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这两句是诗的附文，为合乐而加，他是曹操乐府诗集</a:t>
            </a:r>
            <a:r>
              <a:rPr lang="en-US" altLang="zh-CN" sz="4000" b="1">
                <a:latin typeface="Calibri" pitchFamily="34" charset="0"/>
              </a:rPr>
              <a:t>《</a:t>
            </a:r>
            <a:r>
              <a:rPr lang="zh-CN" altLang="en-US" sz="4000" b="1">
                <a:latin typeface="Calibri" pitchFamily="34" charset="0"/>
              </a:rPr>
              <a:t>步出夏门行</a:t>
            </a:r>
            <a:r>
              <a:rPr lang="en-US" altLang="zh-CN" sz="4000" b="1">
                <a:latin typeface="Calibri" pitchFamily="34" charset="0"/>
              </a:rPr>
              <a:t>》</a:t>
            </a:r>
            <a:r>
              <a:rPr lang="zh-CN" altLang="en-US" sz="4000" b="1">
                <a:latin typeface="Calibri" pitchFamily="34" charset="0"/>
              </a:rPr>
              <a:t>中每一章的最后一句，跟诗的内容没有关系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999038" y="465138"/>
            <a:ext cx="2200275" cy="646112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倒装句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7"/>
          <p:cNvSpPr txBox="1">
            <a:spLocks noChangeArrowheads="1"/>
          </p:cNvSpPr>
          <p:nvPr/>
        </p:nvSpPr>
        <p:spPr bwMode="auto">
          <a:xfrm>
            <a:off x="1082675" y="549275"/>
            <a:ext cx="65452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                观沧海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东临碣石，以观沧海。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水何澹澹，山岛竦峙。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树木丛生，百草丰茂。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秋风萧瑟，洪波涌起。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日月之行，若出其中。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星汉灿烂，若出其里。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幸甚至哉，歌以咏志。</a:t>
            </a:r>
          </a:p>
        </p:txBody>
      </p:sp>
      <p:sp>
        <p:nvSpPr>
          <p:cNvPr id="2" name="椭圆 1"/>
          <p:cNvSpPr/>
          <p:nvPr/>
        </p:nvSpPr>
        <p:spPr>
          <a:xfrm>
            <a:off x="4284663" y="1196975"/>
            <a:ext cx="574675" cy="5762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403350" y="2420938"/>
            <a:ext cx="439261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403350" y="2997200"/>
            <a:ext cx="439261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03350" y="3644900"/>
            <a:ext cx="439261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大括号 5"/>
          <p:cNvSpPr/>
          <p:nvPr/>
        </p:nvSpPr>
        <p:spPr>
          <a:xfrm>
            <a:off x="6075363" y="1989138"/>
            <a:ext cx="360362" cy="1655762"/>
          </a:xfrm>
          <a:prstGeom prst="righ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403350" y="4221163"/>
            <a:ext cx="439261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03350" y="4797425"/>
            <a:ext cx="439261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右大括号 11"/>
          <p:cNvSpPr/>
          <p:nvPr/>
        </p:nvSpPr>
        <p:spPr>
          <a:xfrm>
            <a:off x="6075363" y="3789363"/>
            <a:ext cx="360362" cy="1152525"/>
          </a:xfrm>
          <a:prstGeom prst="righ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88125" y="2349500"/>
            <a:ext cx="6778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实写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89713" y="3789363"/>
            <a:ext cx="676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虚写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35725" y="1196975"/>
            <a:ext cx="1192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总写</a:t>
            </a:r>
          </a:p>
        </p:txBody>
      </p:sp>
      <p:sp>
        <p:nvSpPr>
          <p:cNvPr id="24589" name="TextBox 15"/>
          <p:cNvSpPr txBox="1">
            <a:spLocks noChangeArrowheads="1"/>
          </p:cNvSpPr>
          <p:nvPr/>
        </p:nvSpPr>
        <p:spPr bwMode="auto">
          <a:xfrm>
            <a:off x="503238" y="5443538"/>
            <a:ext cx="77057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借景抒情，表现了诗人开阔的胸襟，抒发了作者统一中国，建功立业的远大抱负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2" grpId="0" animBg="1"/>
      <p:bldP spid="13" grpId="0"/>
      <p:bldP spid="14" grpId="0"/>
      <p:bldP spid="15" grpId="0"/>
      <p:bldP spid="245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3"/>
          <p:cNvSpPr txBox="1">
            <a:spLocks noChangeArrowheads="1"/>
          </p:cNvSpPr>
          <p:nvPr/>
        </p:nvSpPr>
        <p:spPr bwMode="auto">
          <a:xfrm>
            <a:off x="611188" y="692150"/>
            <a:ext cx="7632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/>
              <a:t>写作手法：</a:t>
            </a:r>
            <a:endParaRPr lang="en-US" altLang="zh-CN" sz="4800" b="1"/>
          </a:p>
          <a:p>
            <a:endParaRPr lang="en-US" altLang="zh-CN" sz="4800" b="1"/>
          </a:p>
          <a:p>
            <a:r>
              <a:rPr lang="en-US" altLang="zh-CN" sz="4800" b="1"/>
              <a:t>1</a:t>
            </a:r>
            <a:r>
              <a:rPr lang="zh-CN" altLang="en-US" sz="4800" b="1"/>
              <a:t>、动静结合</a:t>
            </a:r>
            <a:endParaRPr lang="en-US" altLang="zh-CN" sz="4800" b="1"/>
          </a:p>
          <a:p>
            <a:r>
              <a:rPr lang="en-US" altLang="zh-CN" sz="4800" b="1"/>
              <a:t>2</a:t>
            </a:r>
            <a:r>
              <a:rPr lang="zh-CN" altLang="en-US" sz="4800" b="1"/>
              <a:t>、虚实结合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p2.so.qhimgs1.com/bdr/_240_/t018fa5eb02cc7b1a8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188" y="47625"/>
            <a:ext cx="9247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495300" y="1196975"/>
            <a:ext cx="8064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闻王昌龄左迁龙标遥有此寄</a:t>
            </a:r>
          </a:p>
        </p:txBody>
      </p:sp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5364163" y="2924175"/>
            <a:ext cx="2447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唐</a:t>
            </a:r>
            <a:r>
              <a:rPr lang="en-US" altLang="zh-CN" sz="4000" b="1">
                <a:latin typeface="宋体" charset="-122"/>
              </a:rPr>
              <a:t>·</a:t>
            </a:r>
            <a:r>
              <a:rPr lang="zh-CN" altLang="en-US" sz="4000" b="1">
                <a:latin typeface="宋体" charset="-122"/>
              </a:rPr>
              <a:t>李白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sdhh.gov.cn/images/qlhh/whsj/2011/04/27/BFBD5FE1972EA3960396A70202B15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38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4549775" y="476250"/>
            <a:ext cx="44148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观沧海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6686550" y="1839913"/>
            <a:ext cx="24479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曹操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836712"/>
            <a:ext cx="71287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学习目标：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、能有感情地朗诵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闻王昌龄左迁龙标遥有此寄</a:t>
            </a:r>
            <a:r>
              <a:rPr lang="en-US" altLang="zh-CN" sz="4000" b="1" dirty="0" smtClean="0"/>
              <a:t>》</a:t>
            </a:r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、感受李白对朋友的关切、同情、担忧、牵挂之情。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、了解李白  王昌龄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111637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p0.so.qhimgs1.com/bdr/_240_/t015b56aa51de75ef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2476500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3779838" y="1052513"/>
            <a:ext cx="460851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李白，唐代诗人，字太白，号青莲居士。是我国文学史上伟大的浪漫主义诗人，有“诗仙”之称。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323850" y="260350"/>
            <a:ext cx="2160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 txBox="1">
            <a:spLocks noChangeArrowheads="1"/>
          </p:cNvSpPr>
          <p:nvPr/>
        </p:nvSpPr>
        <p:spPr bwMode="auto">
          <a:xfrm>
            <a:off x="357188" y="906463"/>
            <a:ext cx="80645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王昌龄是盛唐诗坛上一位以写边塞诗题材为主的著名诗人，他擅长写七言绝句，所以有“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七绝圣手</a:t>
            </a:r>
            <a:r>
              <a:rPr lang="zh-CN" altLang="en-US" sz="4000" b="1">
                <a:latin typeface="Calibri" pitchFamily="34" charset="0"/>
              </a:rPr>
              <a:t>”之称。他早年贫贱，困于农耕，年近不惑，始中进士。在京城长安做官，天宝年间他被贬到龙标做龙标尉。而李白从天宝三年离京漫游，到扬州时，听到王昌龄被贬的消息，便题诗抒怀，遥寄给远方的朋友。</a:t>
            </a:r>
          </a:p>
        </p:txBody>
      </p:sp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323850" y="260350"/>
            <a:ext cx="3527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写作背景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900113" y="2133600"/>
            <a:ext cx="7561262" cy="33877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闻王昌龄左迁龙标遥有此寄</a:t>
            </a:r>
            <a:endParaRPr lang="en-US" altLang="zh-CN" sz="3600" b="1">
              <a:latin typeface="Calibri" pitchFamily="34" charset="0"/>
            </a:endParaRPr>
          </a:p>
          <a:p>
            <a:r>
              <a:rPr lang="en-US" altLang="zh-CN" sz="3600" b="1">
                <a:latin typeface="Calibri" pitchFamily="34" charset="0"/>
              </a:rPr>
              <a:t>                                                   </a:t>
            </a:r>
            <a:r>
              <a:rPr lang="zh-CN" altLang="en-US" sz="3600" b="1">
                <a:latin typeface="Calibri" pitchFamily="34" charset="0"/>
              </a:rPr>
              <a:t>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李白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杨花落尽子规啼，闻道龙标过五溪。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我寄愁心与明月，随君直到夜郎西。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初读诗歌，读准字音。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8677" name="TextBox 10"/>
          <p:cNvSpPr txBox="1">
            <a:spLocks noChangeArrowheads="1"/>
          </p:cNvSpPr>
          <p:nvPr/>
        </p:nvSpPr>
        <p:spPr bwMode="auto">
          <a:xfrm>
            <a:off x="468313" y="908050"/>
            <a:ext cx="41005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再读诗歌，读准节奏。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1258888" y="2054225"/>
            <a:ext cx="7561262" cy="33877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闻王昌龄左迁龙标遥有此寄</a:t>
            </a:r>
            <a:endParaRPr lang="en-US" altLang="zh-CN" sz="3600" b="1">
              <a:latin typeface="Calibri" pitchFamily="34" charset="0"/>
            </a:endParaRPr>
          </a:p>
          <a:p>
            <a:r>
              <a:rPr lang="en-US" altLang="zh-CN" sz="3600" b="1">
                <a:latin typeface="Calibri" pitchFamily="34" charset="0"/>
              </a:rPr>
              <a:t>                                                   </a:t>
            </a:r>
            <a:r>
              <a:rPr lang="zh-CN" altLang="en-US" sz="3600" b="1">
                <a:latin typeface="Calibri" pitchFamily="34" charset="0"/>
              </a:rPr>
              <a:t>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李白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杨花落尽子规啼，闻道龙标过五溪。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我寄愁心与明月，随君直到夜郎西。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5844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763713" y="2054225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203575" y="2054225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967288" y="2054225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03575" y="3702050"/>
            <a:ext cx="144463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32588" y="3702050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224213" y="4724400"/>
            <a:ext cx="144462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905625" y="4710113"/>
            <a:ext cx="144463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39703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杨花落尽子规啼，闻道龙标过五溪。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我寄愁心与明月，随君直到夜郎西。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6868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精读诗歌，了解诗意。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30725" name="TextBox 1"/>
          <p:cNvSpPr txBox="1">
            <a:spLocks noChangeArrowheads="1"/>
          </p:cNvSpPr>
          <p:nvPr/>
        </p:nvSpPr>
        <p:spPr bwMode="auto">
          <a:xfrm>
            <a:off x="1176338" y="2230438"/>
            <a:ext cx="676751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柳絮落了，杜鹃鸟不住地啼叫，我听说你被贬到龙标去，一路上要经过辰溪、西溪、巫溪、武溪和沅溪五条河流</a:t>
            </a:r>
          </a:p>
        </p:txBody>
      </p:sp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684213" y="4951413"/>
            <a:ext cx="8135937" cy="10763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让我把为你而忧愁的心托付给天上的明月吧，让它伴随着你一直到夜郎以西。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891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28622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1</a:t>
            </a:r>
            <a:r>
              <a:rPr lang="zh-CN" altLang="en-US" sz="3600" b="1">
                <a:latin typeface="宋体" charset="-122"/>
              </a:rPr>
              <a:t>、诗中写了哪些景物？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2</a:t>
            </a:r>
            <a:r>
              <a:rPr lang="zh-CN" altLang="en-US" sz="3600" b="1">
                <a:latin typeface="宋体" charset="-122"/>
              </a:rPr>
              <a:t>、可写之景颇多，为什么开头选取杨花和子规？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7892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精读课文，感悟诗情。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31749" name="TextBox 1"/>
          <p:cNvSpPr txBox="1">
            <a:spLocks noChangeArrowheads="1"/>
          </p:cNvSpPr>
          <p:nvPr/>
        </p:nvSpPr>
        <p:spPr bwMode="auto">
          <a:xfrm>
            <a:off x="1403350" y="2119313"/>
            <a:ext cx="6769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杨花   子规    明月   </a:t>
            </a: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668338" y="3933825"/>
            <a:ext cx="8137525" cy="255428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杨花随风飞舞，含漂泊不定之意，表达了作者对王昌龄流落远方的担忧。</a:t>
            </a:r>
            <a:endParaRPr lang="en-US" altLang="zh-CN" sz="32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子规常在夜间啼叫，声音凄苦，能触动漂泊异乡的游子心头的凄凉之情，也传达了作者的心声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915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28622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3</a:t>
            </a:r>
            <a:r>
              <a:rPr lang="zh-CN" altLang="en-US" sz="3600" b="1">
                <a:latin typeface="宋体" charset="-122"/>
              </a:rPr>
              <a:t>、从哪些字词可看出王昌龄被贬之地极为偏远？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4</a:t>
            </a:r>
            <a:r>
              <a:rPr lang="zh-CN" altLang="en-US" sz="3600" b="1">
                <a:latin typeface="宋体" charset="-122"/>
              </a:rPr>
              <a:t>、诗中哪个词鲜明地表达了作者的心情？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精读课文，感悟诗情。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32773" name="TextBox 1"/>
          <p:cNvSpPr txBox="1">
            <a:spLocks noChangeArrowheads="1"/>
          </p:cNvSpPr>
          <p:nvPr/>
        </p:nvSpPr>
        <p:spPr bwMode="auto">
          <a:xfrm>
            <a:off x="1403350" y="2119313"/>
            <a:ext cx="6769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过五溪</a:t>
            </a:r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668338" y="3933825"/>
            <a:ext cx="8137525" cy="5842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愁心</a:t>
            </a:r>
          </a:p>
        </p:txBody>
      </p:sp>
      <p:sp>
        <p:nvSpPr>
          <p:cNvPr id="32775" name="TextBox 8"/>
          <p:cNvSpPr txBox="1">
            <a:spLocks noChangeArrowheads="1"/>
          </p:cNvSpPr>
          <p:nvPr/>
        </p:nvSpPr>
        <p:spPr bwMode="auto">
          <a:xfrm>
            <a:off x="668338" y="4941888"/>
            <a:ext cx="8137525" cy="156845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对朋友赴偏远之地的牵挂</a:t>
            </a:r>
            <a:endParaRPr lang="en-US" altLang="zh-CN" sz="32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对朋友前途、命运的担忧</a:t>
            </a:r>
            <a:endParaRPr lang="en-US" altLang="zh-CN" sz="32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对朋友遭遇的同情、关切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  <p:bldP spid="3277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3937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5</a:t>
            </a:r>
            <a:r>
              <a:rPr lang="zh-CN" altLang="en-US" sz="3600" b="1">
                <a:latin typeface="宋体" charset="-122"/>
              </a:rPr>
              <a:t>、作者为什么要将愁心寄予明月呢？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6</a:t>
            </a:r>
            <a:r>
              <a:rPr lang="zh-CN" altLang="en-US" sz="3600" b="1">
                <a:latin typeface="宋体" charset="-122"/>
              </a:rPr>
              <a:t>、我寄愁心与明月，随君直到夜郎西。采用了什么修辞？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614363" y="333375"/>
            <a:ext cx="41005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精读课文，感悟诗情。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33797" name="TextBox 1"/>
          <p:cNvSpPr txBox="1">
            <a:spLocks noChangeArrowheads="1"/>
          </p:cNvSpPr>
          <p:nvPr/>
        </p:nvSpPr>
        <p:spPr bwMode="auto">
          <a:xfrm>
            <a:off x="1438275" y="1628775"/>
            <a:ext cx="67691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明月是圆的，象征团圆</a:t>
            </a:r>
            <a:endParaRPr lang="en-US" altLang="zh-CN" sz="32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明月分照两地，诗人和友人都能看到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明月晶莹玉润，象征友情的纯洁</a:t>
            </a:r>
          </a:p>
        </p:txBody>
      </p:sp>
      <p:sp>
        <p:nvSpPr>
          <p:cNvPr id="33798" name="TextBox 7"/>
          <p:cNvSpPr txBox="1">
            <a:spLocks noChangeArrowheads="1"/>
          </p:cNvSpPr>
          <p:nvPr/>
        </p:nvSpPr>
        <p:spPr bwMode="auto">
          <a:xfrm>
            <a:off x="2124075" y="5229225"/>
            <a:ext cx="3781425" cy="5794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拟人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0" descr="http://www.51wendang.com/pic/2723947bf3710f798f369b6a/2-810-jpg_6-1080-0-0-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163"/>
            <a:ext cx="9144000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1258888" y="2054225"/>
            <a:ext cx="7561262" cy="33877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闻王昌龄左迁龙标遥有此寄</a:t>
            </a:r>
            <a:endParaRPr lang="en-US" altLang="zh-CN" sz="3600" b="1">
              <a:latin typeface="Calibri" pitchFamily="34" charset="0"/>
            </a:endParaRPr>
          </a:p>
          <a:p>
            <a:r>
              <a:rPr lang="en-US" altLang="zh-CN" sz="3600" b="1">
                <a:latin typeface="Calibri" pitchFamily="34" charset="0"/>
              </a:rPr>
              <a:t>                                                   </a:t>
            </a:r>
            <a:r>
              <a:rPr lang="zh-CN" altLang="en-US" sz="3600" b="1">
                <a:latin typeface="Calibri" pitchFamily="34" charset="0"/>
              </a:rPr>
              <a:t>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李白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杨花落尽子规啼，闻道龙标过五溪。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我寄愁心与明月，随君直到夜郎西。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40964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0965" name="TextBox 10"/>
          <p:cNvSpPr txBox="1">
            <a:spLocks noChangeArrowheads="1"/>
          </p:cNvSpPr>
          <p:nvPr/>
        </p:nvSpPr>
        <p:spPr bwMode="auto">
          <a:xfrm>
            <a:off x="460375" y="333375"/>
            <a:ext cx="45799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诵读诗歌，读出感情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763713" y="2054225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203575" y="2054225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967288" y="2054225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03575" y="3702050"/>
            <a:ext cx="144463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32588" y="3702050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224213" y="4724400"/>
            <a:ext cx="144462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905625" y="4710113"/>
            <a:ext cx="144463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0645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学习目标：</a:t>
            </a:r>
          </a:p>
          <a:p>
            <a:pPr>
              <a:spcBef>
                <a:spcPct val="50000"/>
              </a:spcBef>
            </a:pPr>
            <a:r>
              <a:rPr lang="en-US" altLang="zh-CN" sz="4000" b="1"/>
              <a:t>1</a:t>
            </a:r>
            <a:r>
              <a:rPr lang="zh-CN" altLang="en-US" sz="4000" b="1"/>
              <a:t>、能有感情地，富有节奏地朗诵诗歌。</a:t>
            </a:r>
          </a:p>
          <a:p>
            <a:pPr>
              <a:spcBef>
                <a:spcPct val="50000"/>
              </a:spcBef>
            </a:pPr>
            <a:r>
              <a:rPr lang="en-US" altLang="zh-CN" sz="4000" b="1"/>
              <a:t>2</a:t>
            </a:r>
            <a:r>
              <a:rPr lang="zh-CN" altLang="en-US" sz="4000" b="1"/>
              <a:t>、了解曹操</a:t>
            </a:r>
          </a:p>
          <a:p>
            <a:pPr>
              <a:spcBef>
                <a:spcPct val="50000"/>
              </a:spcBef>
            </a:pPr>
            <a:r>
              <a:rPr lang="en-US" altLang="zh-CN" sz="4000" b="1"/>
              <a:t>3</a:t>
            </a:r>
            <a:r>
              <a:rPr lang="zh-CN" altLang="en-US" sz="4000" b="1"/>
              <a:t>、感受作者慷慨激昂的博大胸襟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7" name="Picture 5" descr="125818739483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04800" y="304800"/>
            <a:ext cx="5486400" cy="9525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54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知识链接：</a:t>
            </a:r>
            <a:r>
              <a:rPr kumimoji="1" lang="zh-CN" altLang="en-US" sz="5400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律诗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19088" y="2205038"/>
            <a:ext cx="8534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从唐代开始，形成新的诗体</a:t>
            </a:r>
            <a:r>
              <a:rPr lang="en-US" altLang="zh-CN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——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近体诗。主要包括绝句和律诗。</a:t>
            </a:r>
            <a:endParaRPr lang="en-US" altLang="zh-CN" sz="3600" dirty="0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1" name="Picture 4" descr="125818739483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04800" y="152400"/>
            <a:ext cx="6400800" cy="9525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5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知识锦囊：</a:t>
            </a:r>
            <a:r>
              <a:rPr kumimoji="1" lang="zh-CN" altLang="en-US" sz="540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律诗形式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915400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诗句字数整齐划一</a:t>
            </a:r>
          </a:p>
          <a:p>
            <a:pPr>
              <a:spcBef>
                <a:spcPct val="20000"/>
              </a:spcBef>
              <a:defRPr/>
            </a:pP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每首分别为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五言、七言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句，简称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五律、七律</a:t>
            </a:r>
          </a:p>
          <a:p>
            <a:pPr>
              <a:spcBef>
                <a:spcPct val="20000"/>
              </a:spcBef>
              <a:defRPr/>
            </a:pP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通常的律诗规定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每首</a:t>
            </a:r>
            <a:r>
              <a:rPr lang="en-US" altLang="zh-CN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句</a:t>
            </a:r>
          </a:p>
          <a:p>
            <a:pPr>
              <a:spcBef>
                <a:spcPct val="20000"/>
              </a:spcBef>
              <a:defRPr/>
            </a:pPr>
            <a:endParaRPr lang="zh-CN" altLang="en-US" sz="3600" b="1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每首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中间两联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必须用</a:t>
            </a:r>
            <a:r>
              <a:rPr lang="zh-CN" altLang="en-US" sz="36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对偶</a:t>
            </a:r>
            <a:endParaRPr lang="zh-CN" altLang="en-US" sz="3600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5" name="Picture 4" descr="125818739483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7162800" cy="9525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54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知识锦囊：</a:t>
            </a:r>
            <a:r>
              <a:rPr kumimoji="1" lang="zh-CN" altLang="en-US" sz="440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律诗各联名称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33400" y="1524000"/>
            <a:ext cx="8382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      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一首律诗每两句为一联，共四联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第一联（第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句）称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首联</a:t>
            </a:r>
            <a:r>
              <a:rPr lang="zh-CN" altLang="en-US" sz="3200" b="1"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（或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起联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第二联（第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句）称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颔联</a:t>
            </a:r>
            <a:r>
              <a:rPr lang="zh-CN" altLang="en-US" sz="3200" b="1">
                <a:ea typeface="楷体_GB2312" pitchFamily="49" charset="-122"/>
              </a:rPr>
              <a:t>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第三联（第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句）称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颈联</a:t>
            </a:r>
            <a:r>
              <a:rPr lang="zh-CN" altLang="en-US" sz="3200" b="1">
                <a:ea typeface="楷体_GB2312" pitchFamily="49" charset="-122"/>
              </a:rPr>
              <a:t>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第四联（第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句）称</a:t>
            </a:r>
            <a:r>
              <a:rPr lang="zh-CN" altLang="en-US" sz="3200" b="1"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尾联</a:t>
            </a:r>
            <a:r>
              <a:rPr lang="zh-CN" altLang="en-US" sz="3200" b="1">
                <a:ea typeface="楷体_GB2312" pitchFamily="49" charset="-122"/>
              </a:rPr>
              <a:t>”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36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结联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6" descr="http://img.mp.itc.cn/upload/20170128/94a4cbddc7ee46099ca1ca06eaf7abd5_th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15875"/>
            <a:ext cx="9102725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3"/>
          <p:cNvSpPr txBox="1">
            <a:spLocks noChangeArrowheads="1"/>
          </p:cNvSpPr>
          <p:nvPr/>
        </p:nvSpPr>
        <p:spPr bwMode="auto">
          <a:xfrm>
            <a:off x="2339975" y="1916113"/>
            <a:ext cx="51847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次北固山下</a:t>
            </a:r>
          </a:p>
        </p:txBody>
      </p:sp>
      <p:sp>
        <p:nvSpPr>
          <p:cNvPr id="45059" name="TextBox 4"/>
          <p:cNvSpPr txBox="1">
            <a:spLocks noChangeArrowheads="1"/>
          </p:cNvSpPr>
          <p:nvPr/>
        </p:nvSpPr>
        <p:spPr bwMode="auto">
          <a:xfrm>
            <a:off x="5364163" y="3213100"/>
            <a:ext cx="28082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itchFamily="34" charset="0"/>
              </a:rPr>
              <a:t>王湾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836712"/>
            <a:ext cx="71287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学习目标：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、能有感情地朗诵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次北固山下</a:t>
            </a:r>
            <a:r>
              <a:rPr lang="en-US" altLang="zh-CN" sz="4000" b="1" dirty="0" smtClean="0"/>
              <a:t>》</a:t>
            </a:r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、感受王湾淡淡的思乡之情。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、了解作者及其写作背景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2887240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08050"/>
            <a:ext cx="3529012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Box 4"/>
          <p:cNvSpPr txBox="1">
            <a:spLocks noChangeArrowheads="1"/>
          </p:cNvSpPr>
          <p:nvPr/>
        </p:nvSpPr>
        <p:spPr bwMode="auto">
          <a:xfrm>
            <a:off x="3708400" y="620713"/>
            <a:ext cx="50038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王湾（</a:t>
            </a:r>
            <a:r>
              <a:rPr lang="en-US" altLang="zh-CN" sz="3600" b="1">
                <a:latin typeface="Calibri" pitchFamily="34" charset="0"/>
              </a:rPr>
              <a:t>693——751</a:t>
            </a:r>
            <a:r>
              <a:rPr lang="zh-CN" altLang="en-US" sz="3600" b="1">
                <a:latin typeface="Calibri" pitchFamily="34" charset="0"/>
              </a:rPr>
              <a:t>），唐代诗人，洛阳人。作为唐代开元初年的北方诗人，往来于吴楚间，为江南清丽山水所倾倒，并受到当时吴中诗人清秀诗风的影响，写下了一些歌咏江南山水的作品，</a:t>
            </a:r>
            <a:r>
              <a:rPr lang="en-US" altLang="zh-CN" sz="3600" b="1">
                <a:latin typeface="Calibri" pitchFamily="34" charset="0"/>
              </a:rPr>
              <a:t>《</a:t>
            </a:r>
            <a:r>
              <a:rPr lang="zh-CN" altLang="en-US" sz="3600" b="1">
                <a:latin typeface="Calibri" pitchFamily="34" charset="0"/>
              </a:rPr>
              <a:t>次北固山下</a:t>
            </a:r>
            <a:r>
              <a:rPr lang="en-US" altLang="zh-CN" sz="3600" b="1">
                <a:latin typeface="Calibri" pitchFamily="34" charset="0"/>
              </a:rPr>
              <a:t>》</a:t>
            </a:r>
            <a:r>
              <a:rPr lang="zh-CN" altLang="en-US" sz="3600" b="1">
                <a:latin typeface="Calibri" pitchFamily="34" charset="0"/>
              </a:rPr>
              <a:t>就是其中最著名的一篇。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3"/>
          <p:cNvSpPr txBox="1">
            <a:spLocks noChangeArrowheads="1"/>
          </p:cNvSpPr>
          <p:nvPr/>
        </p:nvSpPr>
        <p:spPr bwMode="auto">
          <a:xfrm>
            <a:off x="684213" y="836613"/>
            <a:ext cx="756126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写作背景：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作者家住洛阳，旅于江南，在北谷山下停泊，被这里开阔秀丽的景色所吸引，写下了这首诗。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古时交通不发达，流落外乡或任职在外的人久不得归，自然会产生故园之思，因此乡愁成了诗歌中的一个重要主题。这首诗就是写乡愁的。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3"/>
          <p:cNvSpPr txBox="1">
            <a:spLocks noChangeArrowheads="1"/>
          </p:cNvSpPr>
          <p:nvPr/>
        </p:nvSpPr>
        <p:spPr bwMode="auto">
          <a:xfrm>
            <a:off x="1042988" y="1196975"/>
            <a:ext cx="7129462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itchFamily="34" charset="0"/>
              </a:rPr>
              <a:t>解题：</a:t>
            </a:r>
            <a:endParaRPr lang="en-US" altLang="zh-CN" sz="4400" b="1">
              <a:latin typeface="Calibri" pitchFamily="34" charset="0"/>
            </a:endParaRPr>
          </a:p>
          <a:p>
            <a:endParaRPr lang="en-US" altLang="zh-CN" sz="4400" b="1">
              <a:latin typeface="Calibri" pitchFamily="34" charset="0"/>
            </a:endParaRPr>
          </a:p>
          <a:p>
            <a:r>
              <a:rPr lang="en-US" altLang="zh-CN" sz="4400" b="1">
                <a:latin typeface="Calibri" pitchFamily="34" charset="0"/>
              </a:rPr>
              <a:t>          </a:t>
            </a:r>
          </a:p>
          <a:p>
            <a:endParaRPr lang="en-US" altLang="zh-CN" sz="44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           </a:t>
            </a: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</a:rPr>
              <a:t>次</a:t>
            </a:r>
            <a:r>
              <a:rPr lang="zh-CN" altLang="en-US" sz="4400" b="1">
                <a:latin typeface="Calibri" pitchFamily="34" charset="0"/>
              </a:rPr>
              <a:t>北固山下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1711325" y="3151188"/>
            <a:ext cx="2592388" cy="687387"/>
          </a:xfrm>
          <a:prstGeom prst="wedgeRoundRectCallout">
            <a:avLst>
              <a:gd name="adj1" fmla="val -20450"/>
              <a:gd name="adj2" fmla="val 101148"/>
              <a:gd name="adj3" fmla="val 16667"/>
            </a:avLst>
          </a:prstGeom>
          <a:solidFill>
            <a:schemeClr val="bg1"/>
          </a:solidFill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tx1"/>
                </a:solidFill>
              </a:rPr>
              <a:t>停留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9154" name="TextBox 4"/>
          <p:cNvSpPr txBox="1">
            <a:spLocks noChangeArrowheads="1"/>
          </p:cNvSpPr>
          <p:nvPr/>
        </p:nvSpPr>
        <p:spPr bwMode="auto">
          <a:xfrm>
            <a:off x="1116013" y="1557338"/>
            <a:ext cx="7559675" cy="39703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                     次北固山下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宋体" charset="-122"/>
              </a:rPr>
              <a:t>                 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王湾</a:t>
            </a: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客路青山外，行舟绿水间。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潮平两岸阔，风正一帆悬。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海日生残夜，江春入旧年。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乡书何处达？归雁洛阳边。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初读诗歌，读准字音。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39940" name="TextBox 10"/>
          <p:cNvSpPr txBox="1">
            <a:spLocks noChangeArrowheads="1"/>
          </p:cNvSpPr>
          <p:nvPr/>
        </p:nvSpPr>
        <p:spPr bwMode="auto">
          <a:xfrm>
            <a:off x="501650" y="871538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再读诗歌，读准节奏。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0178" name="TextBox 4"/>
          <p:cNvSpPr txBox="1">
            <a:spLocks noChangeArrowheads="1"/>
          </p:cNvSpPr>
          <p:nvPr/>
        </p:nvSpPr>
        <p:spPr bwMode="auto">
          <a:xfrm>
            <a:off x="1116013" y="1557338"/>
            <a:ext cx="7559675" cy="39703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                     次北固山下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宋体" charset="-122"/>
              </a:rPr>
              <a:t>                 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王湾</a:t>
            </a: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客路青山外，行舟绿水前。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潮平两岸阔，风正一帆悬。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海日生残夜，江春入旧年。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乡书何处达？归雁洛阳边。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0179" name="TextBox 10"/>
          <p:cNvSpPr txBox="1">
            <a:spLocks noChangeArrowheads="1"/>
          </p:cNvSpPr>
          <p:nvPr/>
        </p:nvSpPr>
        <p:spPr bwMode="auto">
          <a:xfrm>
            <a:off x="501650" y="871538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再读诗歌，读准节奏。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771775" y="32146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708400" y="3214688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35600" y="32146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72225" y="3205163"/>
            <a:ext cx="144463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706688" y="3836988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635375" y="38369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508625" y="3716338"/>
            <a:ext cx="142875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378575" y="3822700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820988" y="4229100"/>
            <a:ext cx="144462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276600" y="4327525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508625" y="4275138"/>
            <a:ext cx="142875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011863" y="4275138"/>
            <a:ext cx="144462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768600" y="4848225"/>
            <a:ext cx="144463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08400" y="4848225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508625" y="4900613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451600" y="4900613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92125" y="214313"/>
            <a:ext cx="6629400" cy="952500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5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知识链接：</a:t>
            </a:r>
            <a:r>
              <a:rPr kumimoji="1"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乐府诗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54013" y="3933825"/>
            <a:ext cx="80025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古人把这一乐府机构收集并制谱的诗歌，称为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乐府诗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，或者简称乐府。后来也称“古乐府”。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" y="1203325"/>
            <a:ext cx="845185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乐府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是汉代封建王朝建立的管理音乐的一个宫廷官署，其任务是收集编纂各地民间音乐、整理改编与创作音乐、进行演唱及演奏等。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1202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50784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客路青山外，行舟绿水前。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潮平两岸阔，风正一帆悬。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海日生残夜，江春入旧年。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乡书何处达？归雁洛阳边。</a:t>
            </a:r>
            <a:endParaRPr lang="zh-CN" altLang="en-US" sz="3600" b="1">
              <a:latin typeface="Calibri" pitchFamily="34" charset="0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</p:txBody>
      </p:sp>
      <p:sp>
        <p:nvSpPr>
          <p:cNvPr id="51203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精读诗歌，了解诗意。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1988" name="TextBox 7"/>
          <p:cNvSpPr txBox="1">
            <a:spLocks noChangeArrowheads="1"/>
          </p:cNvSpPr>
          <p:nvPr/>
        </p:nvSpPr>
        <p:spPr bwMode="auto">
          <a:xfrm>
            <a:off x="712788" y="4076700"/>
            <a:ext cx="8251825" cy="22479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旅途在望不到的青山之外，一叶扁舟行于绿水之间。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潮水上涨，江面显得宽阔无比，春风和煦，正吹在高高扬起的一面风帆上。夜还未消尽，红日已从海上升起，旧年未过，新春已来。思念家乡的书信送到哪里了呢？就让北归的大雁带回到洛阳吧。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2226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34163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      </a:t>
            </a:r>
            <a:r>
              <a:rPr lang="zh-CN" altLang="en-US" sz="3600" b="1">
                <a:latin typeface="宋体" charset="-122"/>
              </a:rPr>
              <a:t>客路青山外，行舟绿水前。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这句诗描写了哪些景物？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</p:txBody>
      </p:sp>
      <p:sp>
        <p:nvSpPr>
          <p:cNvPr id="52227" name="TextBox 5"/>
          <p:cNvSpPr txBox="1">
            <a:spLocks noChangeArrowheads="1"/>
          </p:cNvSpPr>
          <p:nvPr/>
        </p:nvSpPr>
        <p:spPr bwMode="auto">
          <a:xfrm>
            <a:off x="395288" y="260350"/>
            <a:ext cx="41005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3012" name="TextBox 1"/>
          <p:cNvSpPr txBox="1">
            <a:spLocks noChangeArrowheads="1"/>
          </p:cNvSpPr>
          <p:nvPr/>
        </p:nvSpPr>
        <p:spPr bwMode="auto">
          <a:xfrm>
            <a:off x="1187450" y="2852738"/>
            <a:ext cx="3671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青山  绿水</a:t>
            </a:r>
          </a:p>
        </p:txBody>
      </p:sp>
      <p:sp>
        <p:nvSpPr>
          <p:cNvPr id="43013" name="TextBox 6"/>
          <p:cNvSpPr txBox="1">
            <a:spLocks noChangeArrowheads="1"/>
          </p:cNvSpPr>
          <p:nvPr/>
        </p:nvSpPr>
        <p:spPr bwMode="auto">
          <a:xfrm>
            <a:off x="1220788" y="3751263"/>
            <a:ext cx="3673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客路  行舟</a:t>
            </a:r>
          </a:p>
        </p:txBody>
      </p:sp>
      <p:sp>
        <p:nvSpPr>
          <p:cNvPr id="3" name="右箭头 2"/>
          <p:cNvSpPr/>
          <p:nvPr/>
        </p:nvSpPr>
        <p:spPr>
          <a:xfrm>
            <a:off x="3419475" y="2960688"/>
            <a:ext cx="1439863" cy="430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538538" y="3792538"/>
            <a:ext cx="1439862" cy="430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6" name="TextBox 9"/>
          <p:cNvSpPr txBox="1">
            <a:spLocks noChangeArrowheads="1"/>
          </p:cNvSpPr>
          <p:nvPr/>
        </p:nvSpPr>
        <p:spPr bwMode="auto">
          <a:xfrm>
            <a:off x="4903788" y="2759075"/>
            <a:ext cx="36718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景色秀丽</a:t>
            </a:r>
          </a:p>
        </p:txBody>
      </p:sp>
      <p:sp>
        <p:nvSpPr>
          <p:cNvPr id="43017" name="TextBox 10"/>
          <p:cNvSpPr txBox="1">
            <a:spLocks noChangeArrowheads="1"/>
          </p:cNvSpPr>
          <p:nvPr/>
        </p:nvSpPr>
        <p:spPr bwMode="auto">
          <a:xfrm>
            <a:off x="5072063" y="3576638"/>
            <a:ext cx="3673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漂泊异地</a:t>
            </a:r>
          </a:p>
        </p:txBody>
      </p:sp>
      <p:sp>
        <p:nvSpPr>
          <p:cNvPr id="12" name="左大括号 11"/>
          <p:cNvSpPr/>
          <p:nvPr/>
        </p:nvSpPr>
        <p:spPr>
          <a:xfrm rot="16200000">
            <a:off x="4212432" y="2997994"/>
            <a:ext cx="646112" cy="3816350"/>
          </a:xfrm>
          <a:prstGeom prst="leftBrac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9" name="TextBox 12"/>
          <p:cNvSpPr txBox="1">
            <a:spLocks noChangeArrowheads="1"/>
          </p:cNvSpPr>
          <p:nvPr/>
        </p:nvSpPr>
        <p:spPr bwMode="auto">
          <a:xfrm>
            <a:off x="2509838" y="5373688"/>
            <a:ext cx="4078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见景点题，表现出思乡之情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3" grpId="0" animBg="1"/>
      <p:bldP spid="9" grpId="0" animBg="1"/>
      <p:bldP spid="43016" grpId="0"/>
      <p:bldP spid="43017" grpId="0"/>
      <p:bldP spid="12" grpId="0" animBg="1"/>
      <p:bldP spid="430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3250" name="TextBox 4"/>
          <p:cNvSpPr txBox="1">
            <a:spLocks noChangeArrowheads="1"/>
          </p:cNvSpPr>
          <p:nvPr/>
        </p:nvSpPr>
        <p:spPr bwMode="auto">
          <a:xfrm>
            <a:off x="684213" y="981075"/>
            <a:ext cx="8135937" cy="563245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charset="-122"/>
              </a:rPr>
              <a:t>      </a:t>
            </a:r>
            <a:r>
              <a:rPr lang="zh-CN" altLang="en-US" sz="3600" b="1">
                <a:latin typeface="宋体" charset="-122"/>
              </a:rPr>
              <a:t>潮平两岸阔，风正一帆悬。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这句诗描写了哪些景物？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</p:txBody>
      </p:sp>
      <p:sp>
        <p:nvSpPr>
          <p:cNvPr id="53251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53252" name="TextBox 1"/>
          <p:cNvSpPr txBox="1">
            <a:spLocks noChangeArrowheads="1"/>
          </p:cNvSpPr>
          <p:nvPr/>
        </p:nvSpPr>
        <p:spPr bwMode="auto">
          <a:xfrm>
            <a:off x="1187450" y="2565400"/>
            <a:ext cx="3671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潮平 </a:t>
            </a:r>
          </a:p>
        </p:txBody>
      </p:sp>
      <p:sp>
        <p:nvSpPr>
          <p:cNvPr id="53253" name="TextBox 6"/>
          <p:cNvSpPr txBox="1">
            <a:spLocks noChangeArrowheads="1"/>
          </p:cNvSpPr>
          <p:nvPr/>
        </p:nvSpPr>
        <p:spPr bwMode="auto">
          <a:xfrm>
            <a:off x="3978275" y="2525713"/>
            <a:ext cx="367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两岸阔</a:t>
            </a:r>
          </a:p>
        </p:txBody>
      </p:sp>
      <p:sp>
        <p:nvSpPr>
          <p:cNvPr id="53254" name="TextBox 9"/>
          <p:cNvSpPr txBox="1">
            <a:spLocks noChangeArrowheads="1"/>
          </p:cNvSpPr>
          <p:nvPr/>
        </p:nvSpPr>
        <p:spPr bwMode="auto">
          <a:xfrm>
            <a:off x="1209675" y="3573463"/>
            <a:ext cx="13001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风正</a:t>
            </a:r>
          </a:p>
        </p:txBody>
      </p:sp>
      <p:sp>
        <p:nvSpPr>
          <p:cNvPr id="44042" name="左大括号 11"/>
          <p:cNvSpPr>
            <a:spLocks/>
          </p:cNvSpPr>
          <p:nvPr/>
        </p:nvSpPr>
        <p:spPr bwMode="auto">
          <a:xfrm rot="-5400000">
            <a:off x="3234532" y="3413919"/>
            <a:ext cx="341312" cy="2305050"/>
          </a:xfrm>
          <a:prstGeom prst="leftBrace">
            <a:avLst>
              <a:gd name="adj1" fmla="val 12913"/>
              <a:gd name="adj2" fmla="val 50000"/>
            </a:avLst>
          </a:prstGeom>
          <a:noFill/>
          <a:ln w="38100" algn="ctr">
            <a:solidFill>
              <a:srgbClr val="1E1C11"/>
            </a:solidFill>
            <a:round/>
            <a:headEnd/>
            <a:tailEnd/>
          </a:ln>
        </p:spPr>
        <p:txBody>
          <a:bodyPr rot="10800000"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44043" name="TextBox 12"/>
          <p:cNvSpPr txBox="1">
            <a:spLocks noChangeArrowheads="1"/>
          </p:cNvSpPr>
          <p:nvPr/>
        </p:nvSpPr>
        <p:spPr bwMode="auto">
          <a:xfrm>
            <a:off x="2195513" y="4737100"/>
            <a:ext cx="4105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壮阔之景</a:t>
            </a:r>
          </a:p>
        </p:txBody>
      </p:sp>
      <p:sp>
        <p:nvSpPr>
          <p:cNvPr id="3" name="右箭头 2"/>
          <p:cNvSpPr/>
          <p:nvPr/>
        </p:nvSpPr>
        <p:spPr>
          <a:xfrm>
            <a:off x="2376488" y="2736850"/>
            <a:ext cx="1438275" cy="4302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2379663" y="3644900"/>
            <a:ext cx="1439862" cy="4302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259" name="TextBox 6"/>
          <p:cNvSpPr txBox="1">
            <a:spLocks noChangeArrowheads="1"/>
          </p:cNvSpPr>
          <p:nvPr/>
        </p:nvSpPr>
        <p:spPr bwMode="auto">
          <a:xfrm>
            <a:off x="3937000" y="3579813"/>
            <a:ext cx="367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一帆悬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51500" y="2222500"/>
            <a:ext cx="8540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楷体_GB2312" pitchFamily="49" charset="-122"/>
              </a:rPr>
              <a:t> </a:t>
            </a:r>
            <a:r>
              <a:rPr lang="zh-CN" altLang="en-US" sz="4400" b="1">
                <a:solidFill>
                  <a:srgbClr val="D60093"/>
                </a:solidFill>
                <a:ea typeface="楷体_GB2312" pitchFamily="49" charset="-122"/>
              </a:rPr>
              <a:t>因     果</a:t>
            </a:r>
          </a:p>
        </p:txBody>
      </p:sp>
      <p:sp>
        <p:nvSpPr>
          <p:cNvPr id="53261" name="TextBox 6"/>
          <p:cNvSpPr txBox="1">
            <a:spLocks noChangeArrowheads="1"/>
          </p:cNvSpPr>
          <p:nvPr/>
        </p:nvSpPr>
        <p:spPr bwMode="auto">
          <a:xfrm>
            <a:off x="1711325" y="5661025"/>
            <a:ext cx="445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心胸开阔  博大胸怀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44042" grpId="0" animBg="1"/>
      <p:bldP spid="44043" grpId="0"/>
      <p:bldP spid="3" grpId="0" animBg="1"/>
      <p:bldP spid="12" grpId="0" animBg="1"/>
      <p:bldP spid="53259" grpId="0"/>
      <p:bldP spid="14" grpId="0"/>
      <p:bldP spid="5326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4274" name="TextBox 4"/>
          <p:cNvSpPr txBox="1">
            <a:spLocks noChangeArrowheads="1"/>
          </p:cNvSpPr>
          <p:nvPr/>
        </p:nvSpPr>
        <p:spPr bwMode="auto">
          <a:xfrm>
            <a:off x="684213" y="0"/>
            <a:ext cx="8135937" cy="66833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 海日生残夜，江春入旧年。</a:t>
            </a:r>
          </a:p>
          <a:p>
            <a:r>
              <a:rPr lang="en-US" altLang="zh-CN" sz="3600" b="1">
                <a:latin typeface="宋体" charset="-122"/>
              </a:rPr>
              <a:t>1</a:t>
            </a:r>
            <a:r>
              <a:rPr lang="zh-CN" altLang="en-US" sz="3600" b="1">
                <a:latin typeface="宋体" charset="-122"/>
              </a:rPr>
              <a:t>、运用了什么修辞？</a:t>
            </a:r>
          </a:p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2</a:t>
            </a:r>
            <a:r>
              <a:rPr lang="zh-CN" altLang="en-US" sz="3600" b="1">
                <a:latin typeface="宋体" charset="-122"/>
              </a:rPr>
              <a:t>、这两种景象有相同的地方吗？</a:t>
            </a: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r>
              <a:rPr lang="en-US" altLang="zh-CN" sz="3600" b="1">
                <a:latin typeface="宋体" charset="-122"/>
              </a:rPr>
              <a:t>3</a:t>
            </a:r>
            <a:r>
              <a:rPr lang="zh-CN" altLang="en-US" sz="3600" b="1">
                <a:latin typeface="宋体" charset="-122"/>
              </a:rPr>
              <a:t>、这两种景物和诗人的乡愁有关系吗？</a:t>
            </a:r>
          </a:p>
          <a:p>
            <a:r>
              <a:rPr lang="zh-CN" altLang="en-US" sz="3600" b="1">
                <a:latin typeface="宋体" charset="-122"/>
              </a:rPr>
              <a:t>   </a:t>
            </a:r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</p:txBody>
      </p:sp>
      <p:sp>
        <p:nvSpPr>
          <p:cNvPr id="54275" name="TextBox 5"/>
          <p:cNvSpPr txBox="1">
            <a:spLocks noChangeArrowheads="1"/>
          </p:cNvSpPr>
          <p:nvPr/>
        </p:nvSpPr>
        <p:spPr bwMode="auto">
          <a:xfrm>
            <a:off x="468313" y="0"/>
            <a:ext cx="41005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5060" name="TextBox 7"/>
          <p:cNvSpPr txBox="1">
            <a:spLocks noChangeArrowheads="1"/>
          </p:cNvSpPr>
          <p:nvPr/>
        </p:nvSpPr>
        <p:spPr bwMode="auto">
          <a:xfrm>
            <a:off x="1116013" y="2852738"/>
            <a:ext cx="7704137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都通过景物写出了时序的交替</a:t>
            </a:r>
          </a:p>
        </p:txBody>
      </p:sp>
      <p:sp>
        <p:nvSpPr>
          <p:cNvPr id="45062" name="TextBox 7"/>
          <p:cNvSpPr txBox="1">
            <a:spLocks noChangeArrowheads="1"/>
          </p:cNvSpPr>
          <p:nvPr/>
        </p:nvSpPr>
        <p:spPr bwMode="auto">
          <a:xfrm>
            <a:off x="2411413" y="1628775"/>
            <a:ext cx="1195387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对偶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619250" y="4581525"/>
            <a:ext cx="66246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白日、黑夜交替，旧年、新年更替，时间一天天过去了，而诗人依旧在外奔波，触动了诗人思归的乡情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  <p:bldP spid="45062" grpId="0" animBg="1"/>
      <p:bldP spid="4506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5298" name="TextBox 4"/>
          <p:cNvSpPr txBox="1">
            <a:spLocks noChangeArrowheads="1"/>
          </p:cNvSpPr>
          <p:nvPr/>
        </p:nvSpPr>
        <p:spPr bwMode="auto">
          <a:xfrm>
            <a:off x="755650" y="908050"/>
            <a:ext cx="8135938" cy="33877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乡书何处达？归雁洛阳边。</a:t>
            </a:r>
            <a:endParaRPr lang="zh-CN" altLang="en-US" sz="3600" b="1">
              <a:latin typeface="Calibri" pitchFamily="34" charset="0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  <a:p>
            <a:endParaRPr lang="en-US" altLang="zh-CN" sz="3600" b="1">
              <a:latin typeface="宋体" charset="-122"/>
            </a:endParaRPr>
          </a:p>
        </p:txBody>
      </p:sp>
      <p:sp>
        <p:nvSpPr>
          <p:cNvPr id="55299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精读诗歌，感悟诗情。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827088" y="2565400"/>
            <a:ext cx="6481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直接表达了思乡之情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AutoShape 2" descr="http://www.51wendang.com/pic/2723947bf3710f798f369b6a/2-810-jpg_6-1080-0-0-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6322" name="TextBox 4"/>
          <p:cNvSpPr txBox="1">
            <a:spLocks noChangeArrowheads="1"/>
          </p:cNvSpPr>
          <p:nvPr/>
        </p:nvSpPr>
        <p:spPr bwMode="auto">
          <a:xfrm>
            <a:off x="1116013" y="1557338"/>
            <a:ext cx="7559675" cy="397033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                     次北固山下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宋体" charset="-122"/>
              </a:rPr>
              <a:t>                 唐</a:t>
            </a:r>
            <a:r>
              <a:rPr lang="en-US" altLang="zh-CN" sz="3600" b="1">
                <a:latin typeface="宋体" charset="-122"/>
              </a:rPr>
              <a:t>·</a:t>
            </a:r>
            <a:r>
              <a:rPr lang="zh-CN" altLang="en-US" sz="3600" b="1">
                <a:latin typeface="宋体" charset="-122"/>
              </a:rPr>
              <a:t>王湾</a:t>
            </a:r>
          </a:p>
          <a:p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客路青山外，行舟绿水前。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潮平两岸阔，风正一帆悬。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海日生残夜，江春入旧年。</a:t>
            </a:r>
            <a:endParaRPr lang="en-US" altLang="zh-CN" sz="3600" b="1">
              <a:latin typeface="宋体" charset="-122"/>
            </a:endParaRPr>
          </a:p>
          <a:p>
            <a:r>
              <a:rPr lang="zh-CN" altLang="en-US" sz="3600" b="1">
                <a:latin typeface="宋体" charset="-122"/>
              </a:rPr>
              <a:t>   乡书何处达？归雁洛阳边。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6323" name="TextBox 10"/>
          <p:cNvSpPr txBox="1">
            <a:spLocks noChangeArrowheads="1"/>
          </p:cNvSpPr>
          <p:nvPr/>
        </p:nvSpPr>
        <p:spPr bwMode="auto">
          <a:xfrm>
            <a:off x="501650" y="871538"/>
            <a:ext cx="4100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再读诗歌，读出情感。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771775" y="32146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708400" y="3214688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35600" y="32146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72225" y="3205163"/>
            <a:ext cx="144463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706688" y="3836988"/>
            <a:ext cx="144462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635375" y="3836988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508625" y="3716338"/>
            <a:ext cx="142875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378575" y="3822700"/>
            <a:ext cx="144463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820988" y="4229100"/>
            <a:ext cx="144462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276600" y="4327525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508625" y="4275138"/>
            <a:ext cx="142875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011863" y="4275138"/>
            <a:ext cx="144462" cy="6556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768600" y="4848225"/>
            <a:ext cx="144463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08400" y="4848225"/>
            <a:ext cx="142875" cy="6556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508625" y="4900613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451600" y="4900613"/>
            <a:ext cx="142875" cy="6540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37754238627200728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6"/>
          <p:cNvSpPr txBox="1">
            <a:spLocks noChangeArrowheads="1"/>
          </p:cNvSpPr>
          <p:nvPr/>
        </p:nvSpPr>
        <p:spPr bwMode="auto">
          <a:xfrm>
            <a:off x="827088" y="1052513"/>
            <a:ext cx="46085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天净沙</a:t>
            </a:r>
            <a:r>
              <a:rPr lang="en-US" altLang="zh-CN" sz="4000" b="1"/>
              <a:t>·</a:t>
            </a:r>
            <a:r>
              <a:rPr lang="zh-CN" altLang="en-US" sz="4000" b="1"/>
              <a:t>秋思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                马致远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836712"/>
            <a:ext cx="71287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学习目标：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、能有感情地朗诵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天净沙</a:t>
            </a:r>
            <a:r>
              <a:rPr lang="en-US" altLang="zh-CN" sz="4000" b="1" dirty="0" smtClean="0">
                <a:latin typeface="宋体"/>
                <a:ea typeface="宋体"/>
              </a:rPr>
              <a:t>·</a:t>
            </a:r>
            <a:r>
              <a:rPr lang="zh-CN" altLang="en-US" sz="4000" b="1" dirty="0">
                <a:latin typeface="宋体"/>
                <a:ea typeface="宋体"/>
              </a:rPr>
              <a:t>秋思</a:t>
            </a:r>
            <a:r>
              <a:rPr lang="en-US" altLang="zh-CN" sz="4000" b="1" dirty="0" smtClean="0"/>
              <a:t>》</a:t>
            </a:r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、感受异乡游子孤寂愁苦之情。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、了解作者及其写作背景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7083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4"/>
          <p:cNvSpPr txBox="1">
            <a:spLocks noChangeArrowheads="1"/>
          </p:cNvSpPr>
          <p:nvPr/>
        </p:nvSpPr>
        <p:spPr bwMode="auto">
          <a:xfrm>
            <a:off x="539750" y="1052513"/>
            <a:ext cx="6769100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我国古代不同历史时期占主导地位的文学体裁：</a:t>
            </a:r>
          </a:p>
          <a:p>
            <a:pPr>
              <a:spcBef>
                <a:spcPct val="50000"/>
              </a:spcBef>
            </a:pPr>
            <a:endParaRPr lang="zh-CN" altLang="en-US" sz="4400" b="1"/>
          </a:p>
        </p:txBody>
      </p:sp>
      <p:sp>
        <p:nvSpPr>
          <p:cNvPr id="58370" name="Text Box 5"/>
          <p:cNvSpPr txBox="1">
            <a:spLocks noChangeArrowheads="1"/>
          </p:cNvSpPr>
          <p:nvPr/>
        </p:nvSpPr>
        <p:spPr bwMode="auto">
          <a:xfrm>
            <a:off x="611188" y="4005263"/>
            <a:ext cx="777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汉赋   唐诗   宋词  元曲  明清小说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676751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关于元曲：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“曲”是一种和乐歌唱的诗歌形式。</a:t>
            </a:r>
          </a:p>
          <a:p>
            <a:pPr>
              <a:spcBef>
                <a:spcPct val="50000"/>
              </a:spcBef>
            </a:pPr>
            <a:endParaRPr lang="zh-CN" altLang="en-US" sz="3200" b="1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39750" y="4005263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元曲</a:t>
            </a:r>
          </a:p>
        </p:txBody>
      </p:sp>
      <p:sp>
        <p:nvSpPr>
          <p:cNvPr id="56326" name="AutoShape 6"/>
          <p:cNvSpPr>
            <a:spLocks/>
          </p:cNvSpPr>
          <p:nvPr/>
        </p:nvSpPr>
        <p:spPr bwMode="auto">
          <a:xfrm>
            <a:off x="1692275" y="3068638"/>
            <a:ext cx="287338" cy="2376487"/>
          </a:xfrm>
          <a:prstGeom prst="leftBrace">
            <a:avLst>
              <a:gd name="adj1" fmla="val 68923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2124075" y="270827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杂剧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2124075" y="5084763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散曲</a:t>
            </a:r>
          </a:p>
        </p:txBody>
      </p:sp>
      <p:sp>
        <p:nvSpPr>
          <p:cNvPr id="56329" name="AutoShape 9"/>
          <p:cNvSpPr>
            <a:spLocks/>
          </p:cNvSpPr>
          <p:nvPr/>
        </p:nvSpPr>
        <p:spPr bwMode="auto">
          <a:xfrm>
            <a:off x="3059113" y="4221163"/>
            <a:ext cx="217487" cy="2089150"/>
          </a:xfrm>
          <a:prstGeom prst="leftBrace">
            <a:avLst>
              <a:gd name="adj1" fmla="val 80049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348038" y="3716338"/>
            <a:ext cx="1655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套数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3419475" y="5805488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小令</a:t>
            </a: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4356100" y="5057775"/>
            <a:ext cx="4500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调短字少。由于它是能唱的文字，故有不同的曲调，每个曲调都有一个名称，叫曲牌</a:t>
            </a: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4356100" y="3573463"/>
            <a:ext cx="3744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同一曲调下若干小令相连而成的组曲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 animBg="1"/>
      <p:bldP spid="56327" grpId="0"/>
      <p:bldP spid="56328" grpId="0"/>
      <p:bldP spid="56329" grpId="0" animBg="1"/>
      <p:bldP spid="56331" grpId="0"/>
      <p:bldP spid="56332" grpId="0"/>
      <p:bldP spid="56333" grpId="0"/>
      <p:bldP spid="563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a0.att.hudong.com/37/12/193000013655101318851279135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2100" y="119063"/>
            <a:ext cx="37719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79388" y="1341438"/>
            <a:ext cx="5192712" cy="403066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曹操，字孟德，沛国谯</a:t>
            </a:r>
            <a:r>
              <a:rPr lang="en-US" altLang="zh-CN" sz="3200" b="1">
                <a:latin typeface="Calibri" pitchFamily="34" charset="0"/>
              </a:rPr>
              <a:t>qi</a:t>
            </a:r>
            <a:r>
              <a:rPr lang="en-US" altLang="zh-CN" sz="3200" b="1">
                <a:latin typeface="宋体" charset="-122"/>
              </a:rPr>
              <a:t>áo</a:t>
            </a:r>
            <a:r>
              <a:rPr lang="zh-CN" altLang="en-US" sz="3200" b="1">
                <a:latin typeface="Calibri" pitchFamily="34" charset="0"/>
              </a:rPr>
              <a:t>县人（今安徽亳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en-US" altLang="zh-CN" sz="3200" b="1">
                <a:latin typeface="宋体" charset="-122"/>
              </a:rPr>
              <a:t>ó</a:t>
            </a:r>
            <a:r>
              <a:rPr lang="zh-CN" altLang="en-US" sz="3200" b="1">
                <a:latin typeface="Calibri" pitchFamily="34" charset="0"/>
              </a:rPr>
              <a:t>县）。东汉末年的政治家、军事家和诗人。与曹丕、曹植合称“三曹”。</a:t>
            </a:r>
            <a:endParaRPr lang="en-US" altLang="zh-CN" sz="3200" b="1">
              <a:latin typeface="Calibri" pitchFamily="34" charset="0"/>
            </a:endParaRPr>
          </a:p>
          <a:p>
            <a:r>
              <a:rPr lang="zh-CN" altLang="en-US" sz="3200" b="1">
                <a:latin typeface="Calibri" pitchFamily="34" charset="0"/>
              </a:rPr>
              <a:t>他著名的诗歌有</a:t>
            </a:r>
            <a:r>
              <a:rPr lang="en-US" altLang="zh-CN" sz="3200" b="1">
                <a:latin typeface="Calibri" pitchFamily="34" charset="0"/>
              </a:rPr>
              <a:t>《</a:t>
            </a:r>
            <a:r>
              <a:rPr lang="zh-CN" altLang="en-US" sz="3200" b="1">
                <a:latin typeface="Calibri" pitchFamily="34" charset="0"/>
              </a:rPr>
              <a:t>蒿里行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观沧海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龟虽寿</a:t>
            </a:r>
            <a:r>
              <a:rPr lang="en-US" altLang="zh-CN" sz="3200" b="1">
                <a:latin typeface="Calibri" pitchFamily="34" charset="0"/>
              </a:rPr>
              <a:t>》《</a:t>
            </a:r>
            <a:r>
              <a:rPr lang="zh-CN" altLang="en-US" sz="3200" b="1">
                <a:latin typeface="Calibri" pitchFamily="34" charset="0"/>
              </a:rPr>
              <a:t>短歌行</a:t>
            </a:r>
            <a:r>
              <a:rPr lang="en-US" altLang="zh-CN" sz="3200" b="1">
                <a:latin typeface="Calibri" pitchFamily="34" charset="0"/>
              </a:rPr>
              <a:t>》</a:t>
            </a:r>
            <a:r>
              <a:rPr lang="zh-CN" altLang="en-US" sz="3200" b="1">
                <a:latin typeface="Calibri" pitchFamily="34" charset="0"/>
              </a:rPr>
              <a:t>等。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39750" y="119063"/>
            <a:ext cx="3816350" cy="64611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曹操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155—220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69135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解题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天净沙：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秋思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411413" y="1916113"/>
            <a:ext cx="3024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曲牌名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484438" y="2852738"/>
            <a:ext cx="3024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题目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4"/>
          <p:cNvSpPr txBox="1">
            <a:spLocks noChangeArrowheads="1"/>
          </p:cNvSpPr>
          <p:nvPr/>
        </p:nvSpPr>
        <p:spPr bwMode="auto">
          <a:xfrm>
            <a:off x="395288" y="1052513"/>
            <a:ext cx="82804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作者简介：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马致远，号东篱，大都（今北京）人，元代戏曲作家、散曲家。他与关汉卿、郑光祖、白朴并称为“元曲四大家”，被当时人誉为“曲状元”。他的散曲描写景物意境优美，语言凝练，流畅自然。其小令名作</a:t>
            </a:r>
            <a:r>
              <a:rPr lang="en-US" altLang="zh-CN" sz="3200" b="1"/>
              <a:t>《</a:t>
            </a:r>
            <a:r>
              <a:rPr lang="zh-CN" altLang="en-US" sz="3200" b="1"/>
              <a:t>天净沙</a:t>
            </a:r>
            <a:r>
              <a:rPr lang="en-US" altLang="zh-CN" sz="3200" b="1"/>
              <a:t>·</a:t>
            </a:r>
            <a:r>
              <a:rPr lang="zh-CN" altLang="en-US" sz="3200" b="1"/>
              <a:t>秋思</a:t>
            </a:r>
            <a:r>
              <a:rPr lang="en-US" altLang="zh-CN" sz="3200" b="1"/>
              <a:t>》</a:t>
            </a:r>
            <a:r>
              <a:rPr lang="zh-CN" altLang="en-US" sz="3200" b="1"/>
              <a:t>被称为“秋思之祖”。</a:t>
            </a:r>
          </a:p>
          <a:p>
            <a:pPr>
              <a:spcBef>
                <a:spcPct val="50000"/>
              </a:spcBef>
            </a:pP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4"/>
          <p:cNvSpPr txBox="1">
            <a:spLocks noChangeArrowheads="1"/>
          </p:cNvSpPr>
          <p:nvPr/>
        </p:nvSpPr>
        <p:spPr bwMode="auto">
          <a:xfrm>
            <a:off x="611188" y="1484313"/>
            <a:ext cx="777716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写作背景：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马致远年轻时热衷于功名，但由于元统治者实行民族高压政策，因而一直未能得志。他几乎一生都过着漂泊不定的生活，他也因之而郁郁不平，困窘潦倒一生。于是在羁旅途中，写下了</a:t>
            </a:r>
            <a:r>
              <a:rPr lang="en-US" altLang="zh-CN" sz="3200" b="1"/>
              <a:t>《</a:t>
            </a:r>
            <a:r>
              <a:rPr lang="zh-CN" altLang="en-US" sz="3200" b="1"/>
              <a:t>天净沙</a:t>
            </a:r>
            <a:r>
              <a:rPr lang="en-US" altLang="zh-CN" sz="3200" b="1"/>
              <a:t>·</a:t>
            </a:r>
            <a:r>
              <a:rPr lang="zh-CN" altLang="en-US" sz="3200" b="1"/>
              <a:t>秋思</a:t>
            </a:r>
            <a:r>
              <a:rPr lang="en-US" altLang="zh-CN" sz="3200" b="1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>
            <a:spLocks noChangeArrowheads="1"/>
          </p:cNvSpPr>
          <p:nvPr/>
        </p:nvSpPr>
        <p:spPr bwMode="auto">
          <a:xfrm>
            <a:off x="539750" y="1700213"/>
            <a:ext cx="74168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         天净沙</a:t>
            </a:r>
            <a:r>
              <a:rPr lang="en-US" altLang="zh-CN" sz="4000" b="1"/>
              <a:t>·</a:t>
            </a:r>
            <a:r>
              <a:rPr lang="zh-CN" altLang="en-US" sz="4000" b="1"/>
              <a:t>秋思</a:t>
            </a:r>
            <a:endParaRPr lang="en-US" altLang="zh-CN" sz="4000" b="1"/>
          </a:p>
          <a:p>
            <a:pPr>
              <a:spcBef>
                <a:spcPct val="50000"/>
              </a:spcBef>
            </a:pPr>
            <a:r>
              <a:rPr lang="zh-CN" altLang="en-US" sz="4000" b="1"/>
              <a:t>枯藤老树昏鸦，小桥流水人家。古道西风瘦马。夕阳西下，断肠人在天涯。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初读    读准字音。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31800" y="1019175"/>
            <a:ext cx="43195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再读，读出节奏。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619250" y="2349500"/>
            <a:ext cx="5976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作者都描写了哪些景物？</a:t>
            </a:r>
          </a:p>
        </p:txBody>
      </p:sp>
      <p:sp>
        <p:nvSpPr>
          <p:cNvPr id="64514" name="TextBox 5"/>
          <p:cNvSpPr txBox="1">
            <a:spLocks noChangeArrowheads="1"/>
          </p:cNvSpPr>
          <p:nvPr/>
        </p:nvSpPr>
        <p:spPr bwMode="auto">
          <a:xfrm>
            <a:off x="458788" y="620713"/>
            <a:ext cx="43195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精读，读出韵味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5" descr="a6032045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Text Box 6"/>
          <p:cNvSpPr txBox="1">
            <a:spLocks noChangeArrowheads="1"/>
          </p:cNvSpPr>
          <p:nvPr/>
        </p:nvSpPr>
        <p:spPr bwMode="auto">
          <a:xfrm>
            <a:off x="4284663" y="4941888"/>
            <a:ext cx="3816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枯藤老树昏鸦</a:t>
            </a:r>
          </a:p>
        </p:txBody>
      </p:sp>
      <p:sp>
        <p:nvSpPr>
          <p:cNvPr id="65539" name="Text Box 7"/>
          <p:cNvSpPr txBox="1">
            <a:spLocks noChangeArrowheads="1"/>
          </p:cNvSpPr>
          <p:nvPr/>
        </p:nvSpPr>
        <p:spPr bwMode="auto">
          <a:xfrm>
            <a:off x="1403350" y="5949950"/>
            <a:ext cx="5041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你能感受到什么</a:t>
            </a:r>
            <a:r>
              <a:rPr lang="zh-CN" altLang="en-US" sz="3600" b="1" dirty="0" smtClean="0"/>
              <a:t>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5" descr="20120408132400_PVhe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0"/>
            <a:ext cx="7488237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Text Box 6"/>
          <p:cNvSpPr txBox="1">
            <a:spLocks noChangeArrowheads="1"/>
          </p:cNvSpPr>
          <p:nvPr/>
        </p:nvSpPr>
        <p:spPr bwMode="auto">
          <a:xfrm>
            <a:off x="5076825" y="4437063"/>
            <a:ext cx="3167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小桥流水人家</a:t>
            </a:r>
          </a:p>
        </p:txBody>
      </p:sp>
      <p:sp>
        <p:nvSpPr>
          <p:cNvPr id="66563" name="Text Box 7"/>
          <p:cNvSpPr txBox="1">
            <a:spLocks noChangeArrowheads="1"/>
          </p:cNvSpPr>
          <p:nvPr/>
        </p:nvSpPr>
        <p:spPr bwMode="auto">
          <a:xfrm>
            <a:off x="1403350" y="5373688"/>
            <a:ext cx="5976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此情此景给你什么样的感觉？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7" descr="wKgB3FIgVweAPUMxAAnXyvLHYU4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4825" y="0"/>
            <a:ext cx="4829175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Text Box 8"/>
          <p:cNvSpPr txBox="1">
            <a:spLocks noChangeArrowheads="1"/>
          </p:cNvSpPr>
          <p:nvPr/>
        </p:nvSpPr>
        <p:spPr bwMode="auto">
          <a:xfrm>
            <a:off x="250825" y="692150"/>
            <a:ext cx="3673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67587" name="Text Box 9"/>
          <p:cNvSpPr txBox="1">
            <a:spLocks noChangeArrowheads="1"/>
          </p:cNvSpPr>
          <p:nvPr/>
        </p:nvSpPr>
        <p:spPr bwMode="auto">
          <a:xfrm>
            <a:off x="323850" y="765175"/>
            <a:ext cx="36718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古道西风瘦马</a:t>
            </a:r>
          </a:p>
        </p:txBody>
      </p:sp>
      <p:sp>
        <p:nvSpPr>
          <p:cNvPr id="67588" name="Text Box 10"/>
          <p:cNvSpPr txBox="1">
            <a:spLocks noChangeArrowheads="1"/>
          </p:cNvSpPr>
          <p:nvPr/>
        </p:nvSpPr>
        <p:spPr bwMode="auto">
          <a:xfrm>
            <a:off x="250825" y="2997200"/>
            <a:ext cx="403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从侧面写出了什么？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4"/>
          <p:cNvSpPr txBox="1">
            <a:spLocks noChangeArrowheads="1"/>
          </p:cNvSpPr>
          <p:nvPr/>
        </p:nvSpPr>
        <p:spPr bwMode="auto">
          <a:xfrm>
            <a:off x="1908175" y="476250"/>
            <a:ext cx="4824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天净沙</a:t>
            </a:r>
            <a:r>
              <a:rPr lang="en-US" altLang="zh-CN" sz="4000" b="1"/>
              <a:t>·</a:t>
            </a:r>
            <a:r>
              <a:rPr lang="zh-CN" altLang="en-US" sz="4000" b="1"/>
              <a:t>秋思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116013" y="1989138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枯藤老树昏鸦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042988" y="2781300"/>
            <a:ext cx="381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古道西风瘦马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16013" y="3716338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小桥流水人家</a:t>
            </a:r>
          </a:p>
        </p:txBody>
      </p:sp>
      <p:sp>
        <p:nvSpPr>
          <p:cNvPr id="66569" name="AutoShape 9"/>
          <p:cNvSpPr>
            <a:spLocks/>
          </p:cNvSpPr>
          <p:nvPr/>
        </p:nvSpPr>
        <p:spPr bwMode="auto">
          <a:xfrm>
            <a:off x="3924300" y="2276475"/>
            <a:ext cx="142875" cy="1873250"/>
          </a:xfrm>
          <a:prstGeom prst="rightBrace">
            <a:avLst>
              <a:gd name="adj1" fmla="val 109259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4211638" y="2492375"/>
            <a:ext cx="2160587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九种景物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形成对比</a:t>
            </a:r>
          </a:p>
          <a:p>
            <a:pPr>
              <a:spcBef>
                <a:spcPct val="50000"/>
              </a:spcBef>
            </a:pPr>
            <a:endParaRPr lang="zh-CN" altLang="en-US" sz="2800" b="1" dirty="0"/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6191250" y="2708275"/>
            <a:ext cx="2952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渲染悲凉的气氛</a:t>
            </a: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6227763" y="4581525"/>
            <a:ext cx="29162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传达出游子的孤寂、愁苦</a:t>
            </a:r>
          </a:p>
        </p:txBody>
      </p:sp>
      <p:sp>
        <p:nvSpPr>
          <p:cNvPr id="68617" name="Line 17"/>
          <p:cNvSpPr>
            <a:spLocks noChangeShapeType="1"/>
          </p:cNvSpPr>
          <p:nvPr/>
        </p:nvSpPr>
        <p:spPr bwMode="auto">
          <a:xfrm>
            <a:off x="7380288" y="3284538"/>
            <a:ext cx="0" cy="122396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8" grpId="0"/>
      <p:bldP spid="66569" grpId="0" animBg="1"/>
      <p:bldP spid="66570" grpId="0"/>
      <p:bldP spid="66571" grpId="0"/>
      <p:bldP spid="6657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4"/>
          <p:cNvSpPr txBox="1">
            <a:spLocks noChangeArrowheads="1"/>
          </p:cNvSpPr>
          <p:nvPr/>
        </p:nvSpPr>
        <p:spPr bwMode="auto">
          <a:xfrm>
            <a:off x="827088" y="2060575"/>
            <a:ext cx="8137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/>
              <a:t>一切景语皆情</a:t>
            </a:r>
            <a:r>
              <a:rPr lang="zh-CN" altLang="en-US" sz="4800" b="1" dirty="0" smtClean="0"/>
              <a:t>语，一切情语皆景语。</a:t>
            </a:r>
            <a:endParaRPr lang="zh-CN" altLang="en-US" sz="4800" b="1" dirty="0"/>
          </a:p>
          <a:p>
            <a:pPr>
              <a:spcBef>
                <a:spcPct val="50000"/>
              </a:spcBef>
            </a:pPr>
            <a:r>
              <a:rPr lang="zh-CN" altLang="en-US" sz="4800" b="1"/>
              <a:t>         </a:t>
            </a:r>
            <a:r>
              <a:rPr lang="en-US" altLang="zh-CN" sz="4800" b="1" smtClean="0"/>
              <a:t>——</a:t>
            </a:r>
            <a:r>
              <a:rPr lang="zh-CN" altLang="en-US" sz="4800" b="1" dirty="0"/>
              <a:t>王国</a:t>
            </a:r>
            <a:r>
              <a:rPr lang="zh-CN" altLang="en-US" sz="4800" b="1" dirty="0" smtClean="0"/>
              <a:t>维</a:t>
            </a:r>
            <a:r>
              <a:rPr lang="en-US" altLang="zh-CN" sz="4800" b="1" dirty="0" smtClean="0"/>
              <a:t>《</a:t>
            </a:r>
            <a:r>
              <a:rPr lang="zh-CN" altLang="en-US" sz="4800" b="1" dirty="0" smtClean="0"/>
              <a:t>人间词话</a:t>
            </a:r>
            <a:r>
              <a:rPr lang="en-US" altLang="zh-CN" sz="4800" b="1" dirty="0" smtClean="0"/>
              <a:t>》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7"/>
          <p:cNvSpPr txBox="1">
            <a:spLocks noChangeArrowheads="1"/>
          </p:cNvSpPr>
          <p:nvPr/>
        </p:nvSpPr>
        <p:spPr bwMode="auto">
          <a:xfrm>
            <a:off x="1331913" y="1587500"/>
            <a:ext cx="6545262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                观沧海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东临碣石，以观沧海。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水何澹澹，山岛竦峙。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树木丛生，百草丰茂。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秋风萧瑟，洪波涌起。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日月之行，若出其中。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星汉灿烂，若出其里。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幸甚至哉，歌以咏志。</a:t>
            </a:r>
          </a:p>
        </p:txBody>
      </p:sp>
      <p:sp>
        <p:nvSpPr>
          <p:cNvPr id="18434" name="TextBox 16"/>
          <p:cNvSpPr txBox="1">
            <a:spLocks noChangeArrowheads="1"/>
          </p:cNvSpPr>
          <p:nvPr/>
        </p:nvSpPr>
        <p:spPr bwMode="auto">
          <a:xfrm>
            <a:off x="311150" y="298450"/>
            <a:ext cx="7488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初读诗歌，读准字音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8613" y="1003300"/>
            <a:ext cx="74882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再读诗歌，读出节奏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5" descr="20140125201918_Utn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6804025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Text Box 7"/>
          <p:cNvSpPr txBox="1">
            <a:spLocks noChangeArrowheads="1"/>
          </p:cNvSpPr>
          <p:nvPr/>
        </p:nvSpPr>
        <p:spPr bwMode="auto">
          <a:xfrm>
            <a:off x="323850" y="260350"/>
            <a:ext cx="1403350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夕阳西下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断肠人在天涯</a:t>
            </a:r>
          </a:p>
        </p:txBody>
      </p:sp>
      <p:sp>
        <p:nvSpPr>
          <p:cNvPr id="70659" name="Text Box 8"/>
          <p:cNvSpPr txBox="1">
            <a:spLocks noChangeArrowheads="1"/>
          </p:cNvSpPr>
          <p:nvPr/>
        </p:nvSpPr>
        <p:spPr bwMode="auto">
          <a:xfrm>
            <a:off x="1187450" y="4941888"/>
            <a:ext cx="73453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主旨句、点睛之笔。直抒胸臆，表现出了长期流落在外的异乡人的苦楚。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71683" name="Picture 4" descr="444fb93d2e00a6c254e723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1752600" y="1752600"/>
            <a:ext cx="5943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这首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小令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描绘了一幅绝妙的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深秋晚景图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，真切地表现出天涯沦落人的</a:t>
            </a:r>
            <a:r>
              <a:rPr lang="zh-CN" altLang="en-US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孤寂愁苦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4"/>
          <p:cNvSpPr txBox="1">
            <a:spLocks noChangeArrowheads="1"/>
          </p:cNvSpPr>
          <p:nvPr/>
        </p:nvSpPr>
        <p:spPr bwMode="auto">
          <a:xfrm>
            <a:off x="755650" y="1700213"/>
            <a:ext cx="74168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         天净沙</a:t>
            </a:r>
            <a:r>
              <a:rPr lang="en-US" altLang="zh-CN" sz="4000" b="1"/>
              <a:t>·</a:t>
            </a:r>
            <a:r>
              <a:rPr lang="zh-CN" altLang="en-US" sz="4000" b="1"/>
              <a:t>秋思</a:t>
            </a:r>
            <a:endParaRPr lang="en-US" altLang="zh-CN" sz="4000" b="1"/>
          </a:p>
          <a:p>
            <a:pPr>
              <a:spcBef>
                <a:spcPct val="50000"/>
              </a:spcBef>
            </a:pPr>
            <a:r>
              <a:rPr lang="zh-CN" altLang="en-US" sz="4000" b="1"/>
              <a:t>枯藤老树昏鸦，小桥流水人家。古道西风瘦马。夕阳西下，断肠人在天涯。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0375" y="333375"/>
            <a:ext cx="41005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再读    读出情感。</a:t>
            </a:r>
            <a:endParaRPr lang="en-US" altLang="zh-CN" sz="3200" b="1">
              <a:latin typeface="Calibri" pitchFamily="34" charset="0"/>
            </a:endParaRPr>
          </a:p>
          <a:p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东临碣石，以观沧海。</a:t>
            </a:r>
          </a:p>
        </p:txBody>
      </p:sp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2627313" y="549275"/>
            <a:ext cx="1081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ji</a:t>
            </a:r>
            <a:r>
              <a:rPr lang="en-US" altLang="zh-CN" sz="4000" b="1">
                <a:latin typeface="宋体" charset="-122"/>
              </a:rPr>
              <a:t>é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605338" y="549275"/>
            <a:ext cx="2198687" cy="644525"/>
          </a:xfrm>
          <a:prstGeom prst="wedgeRoundRectCallout">
            <a:avLst>
              <a:gd name="adj1" fmla="val -18994"/>
              <a:gd name="adj2" fmla="val 984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连词，来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64125" y="2636838"/>
            <a:ext cx="2663825" cy="6461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lt"/>
                <a:ea typeface="+mn-ea"/>
              </a:rPr>
              <a:t>统领全篇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5703888" y="2060575"/>
            <a:ext cx="381000" cy="576263"/>
          </a:xfrm>
          <a:prstGeom prst="straightConnector1">
            <a:avLst/>
          </a:prstGeom>
          <a:ln w="571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04913" y="4214813"/>
            <a:ext cx="65452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这一句诗，交代了观海的地点，直陈其事。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1182688" y="127476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水何澹澹，山岛竦峙</a:t>
            </a:r>
          </a:p>
        </p:txBody>
      </p:sp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2555875" y="692150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d</a:t>
            </a:r>
            <a:r>
              <a:rPr lang="en-US" altLang="zh-CN" sz="4000" b="1">
                <a:latin typeface="宋体" charset="-122"/>
              </a:rPr>
              <a:t>àn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00113" y="404813"/>
            <a:ext cx="1655762" cy="717550"/>
          </a:xfrm>
          <a:prstGeom prst="wedgeRoundRectCallout">
            <a:avLst>
              <a:gd name="adj1" fmla="val 43190"/>
              <a:gd name="adj2" fmla="val 101074"/>
              <a:gd name="adj3" fmla="val 16667"/>
            </a:avLst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多么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82688" y="2492375"/>
            <a:ext cx="65452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海水荡漾，碣石山高高耸立在海边</a:t>
            </a:r>
          </a:p>
        </p:txBody>
      </p:sp>
      <p:sp>
        <p:nvSpPr>
          <p:cNvPr id="20485" name="TextBox 8"/>
          <p:cNvSpPr txBox="1">
            <a:spLocks noChangeArrowheads="1"/>
          </p:cNvSpPr>
          <p:nvPr/>
        </p:nvSpPr>
        <p:spPr bwMode="auto">
          <a:xfrm>
            <a:off x="5708650" y="708025"/>
            <a:ext cx="16573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s</a:t>
            </a:r>
            <a:r>
              <a:rPr lang="en-US" altLang="zh-CN" sz="4000" b="1">
                <a:latin typeface="宋体" charset="-122"/>
              </a:rPr>
              <a:t>ǒng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20486" name="TextBox 9"/>
          <p:cNvSpPr txBox="1">
            <a:spLocks noChangeArrowheads="1"/>
          </p:cNvSpPr>
          <p:nvPr/>
        </p:nvSpPr>
        <p:spPr bwMode="auto">
          <a:xfrm>
            <a:off x="6804025" y="701675"/>
            <a:ext cx="1081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zh</a:t>
            </a:r>
            <a:r>
              <a:rPr lang="en-US" altLang="zh-CN" sz="4000" b="1">
                <a:latin typeface="宋体" charset="-122"/>
              </a:rPr>
              <a:t>ì</a:t>
            </a:r>
            <a:endParaRPr lang="zh-CN" altLang="en-US" sz="4000" b="1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6375" y="3968750"/>
            <a:ext cx="654526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海水荡漾，是动态；山岛耸立，是静态，相互映衬，显示出大海的威严和辽阔。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1184275" y="1484313"/>
            <a:ext cx="691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树木丛生，百草丰茂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84275" y="3357563"/>
            <a:ext cx="6545263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山岛上草木茂盛，一片欣欣向荣的景象。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3688</Words>
  <Application>Microsoft Office PowerPoint</Application>
  <PresentationFormat>全屏显示(4:3)</PresentationFormat>
  <Paragraphs>328</Paragraphs>
  <Slides>62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85</cp:revision>
  <dcterms:created xsi:type="dcterms:W3CDTF">2018-08-20T01:21:42Z</dcterms:created>
  <dcterms:modified xsi:type="dcterms:W3CDTF">2018-08-28T11:58:44Z</dcterms:modified>
</cp:coreProperties>
</file>